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58D77E-B80F-4B68-A364-73EE9C2645C2}" type="datetimeFigureOut">
              <a:rPr lang="en-IN" smtClean="0"/>
              <a:t>03-12-2022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424724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7830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253338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ADEE103-2761-4FBA-8FD1-1169D0AC1C6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384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85497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8D77E-B80F-4B68-A364-73EE9C2645C2}"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1832096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8D77E-B80F-4B68-A364-73EE9C2645C2}"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11856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D77E-B80F-4B68-A364-73EE9C2645C2}"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280158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F58D77E-B80F-4B68-A364-73EE9C2645C2}" type="datetimeFigureOut">
              <a:rPr lang="en-IN" smtClean="0"/>
              <a:t>03-12-2022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9147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D77E-B80F-4B68-A364-73EE9C2645C2}"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86011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F58D77E-B80F-4B68-A364-73EE9C2645C2}" type="datetimeFigureOut">
              <a:rPr lang="en-IN" smtClean="0"/>
              <a:t>03-12-2022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25051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44522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8D77E-B80F-4B68-A364-73EE9C2645C2}"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52621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8D77E-B80F-4B68-A364-73EE9C2645C2}"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150262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8D77E-B80F-4B68-A364-73EE9C2645C2}"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194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256228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8D77E-B80F-4B68-A364-73EE9C2645C2}"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E103-2761-4FBA-8FD1-1169D0AC1C67}" type="slidenum">
              <a:rPr lang="en-IN" smtClean="0"/>
              <a:t>‹#›</a:t>
            </a:fld>
            <a:endParaRPr lang="en-IN"/>
          </a:p>
        </p:txBody>
      </p:sp>
    </p:spTree>
    <p:extLst>
      <p:ext uri="{BB962C8B-B14F-4D97-AF65-F5344CB8AC3E}">
        <p14:creationId xmlns:p14="http://schemas.microsoft.com/office/powerpoint/2010/main" val="370310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58D77E-B80F-4B68-A364-73EE9C2645C2}" type="datetimeFigureOut">
              <a:rPr lang="en-IN" smtClean="0"/>
              <a:t>03-12-2022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DEE103-2761-4FBA-8FD1-1169D0AC1C67}" type="slidenum">
              <a:rPr lang="en-IN" smtClean="0"/>
              <a:t>‹#›</a:t>
            </a:fld>
            <a:endParaRPr lang="en-IN"/>
          </a:p>
        </p:txBody>
      </p:sp>
    </p:spTree>
    <p:extLst>
      <p:ext uri="{BB962C8B-B14F-4D97-AF65-F5344CB8AC3E}">
        <p14:creationId xmlns:p14="http://schemas.microsoft.com/office/powerpoint/2010/main" val="7629565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39CF-570E-4212-A973-B96D696AA161}"/>
              </a:ext>
            </a:extLst>
          </p:cNvPr>
          <p:cNvSpPr>
            <a:spLocks noGrp="1"/>
          </p:cNvSpPr>
          <p:nvPr>
            <p:ph type="ctrTitle"/>
          </p:nvPr>
        </p:nvSpPr>
        <p:spPr>
          <a:xfrm>
            <a:off x="290945" y="1803405"/>
            <a:ext cx="11901055" cy="2740886"/>
          </a:xfrm>
        </p:spPr>
        <p:txBody>
          <a:bodyPr/>
          <a:lstStyle/>
          <a:p>
            <a:pPr algn="ctr"/>
            <a:r>
              <a:rPr lang="en-US" dirty="0">
                <a:solidFill>
                  <a:srgbClr val="FFC000"/>
                </a:solidFill>
              </a:rPr>
              <a:t>KEY TERMINOLOGY IN SNOWFLAKE</a:t>
            </a:r>
            <a:endParaRPr lang="en-IN" dirty="0">
              <a:solidFill>
                <a:srgbClr val="FFC000"/>
              </a:solidFill>
            </a:endParaRPr>
          </a:p>
        </p:txBody>
      </p:sp>
      <p:pic>
        <p:nvPicPr>
          <p:cNvPr id="4" name="Picture 3" descr="See the source image">
            <a:extLst>
              <a:ext uri="{FF2B5EF4-FFF2-40B4-BE49-F238E27FC236}">
                <a16:creationId xmlns:a16="http://schemas.microsoft.com/office/drawing/2014/main" id="{A14016DE-F274-B35D-50F9-0A368B63A2B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0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84FA-2EC8-420E-B4B6-0225AD7E3B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03B42A-65DC-4C7C-A747-76E38FD82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045" y="1233997"/>
            <a:ext cx="8984202" cy="5228948"/>
          </a:xfrm>
        </p:spPr>
      </p:pic>
      <p:pic>
        <p:nvPicPr>
          <p:cNvPr id="3" name="Picture 2" descr="See the source image">
            <a:extLst>
              <a:ext uri="{FF2B5EF4-FFF2-40B4-BE49-F238E27FC236}">
                <a16:creationId xmlns:a16="http://schemas.microsoft.com/office/drawing/2014/main" id="{0984803D-2A47-3D6C-5F2D-F6FD8FD412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3" y="6188364"/>
            <a:ext cx="1853120" cy="67265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143C-FDF1-41B2-9D2A-0E80FAD38B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479C39-7B7A-4261-8686-A385EBF44C33}"/>
              </a:ext>
            </a:extLst>
          </p:cNvPr>
          <p:cNvSpPr>
            <a:spLocks noGrp="1"/>
          </p:cNvSpPr>
          <p:nvPr>
            <p:ph idx="1"/>
          </p:nvPr>
        </p:nvSpPr>
        <p:spPr/>
        <p:txBody>
          <a:bodyPr>
            <a:normAutofit/>
          </a:bodyPr>
          <a:lstStyle/>
          <a:p>
            <a:pPr marL="0" indent="0" algn="ctr">
              <a:buNone/>
            </a:pPr>
            <a:r>
              <a:rPr lang="en-US" sz="7200" dirty="0">
                <a:solidFill>
                  <a:srgbClr val="FF0000"/>
                </a:solidFill>
              </a:rPr>
              <a:t>THANK YOU</a:t>
            </a:r>
            <a:endParaRPr lang="en-IN" sz="7200" dirty="0">
              <a:solidFill>
                <a:srgbClr val="FF0000"/>
              </a:solidFill>
            </a:endParaRPr>
          </a:p>
        </p:txBody>
      </p:sp>
      <p:pic>
        <p:nvPicPr>
          <p:cNvPr id="4" name="Picture 3" descr="See the source image">
            <a:extLst>
              <a:ext uri="{FF2B5EF4-FFF2-40B4-BE49-F238E27FC236}">
                <a16:creationId xmlns:a16="http://schemas.microsoft.com/office/drawing/2014/main" id="{6CE6F4A7-172F-565C-F82C-512D894EA97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8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C9A9-6651-4E36-9895-168F6094B591}"/>
              </a:ext>
            </a:extLst>
          </p:cNvPr>
          <p:cNvSpPr>
            <a:spLocks noGrp="1"/>
          </p:cNvSpPr>
          <p:nvPr>
            <p:ph type="title"/>
          </p:nvPr>
        </p:nvSpPr>
        <p:spPr>
          <a:xfrm>
            <a:off x="685800" y="764373"/>
            <a:ext cx="10820400" cy="1293028"/>
          </a:xfrm>
        </p:spPr>
        <p:txBody>
          <a:bodyPr/>
          <a:lstStyle/>
          <a:p>
            <a:pPr algn="ctr"/>
            <a:r>
              <a:rPr lang="en-US" dirty="0"/>
              <a:t>What is  warehouse </a:t>
            </a:r>
            <a:endParaRPr lang="en-IN" dirty="0"/>
          </a:p>
        </p:txBody>
      </p:sp>
      <p:sp>
        <p:nvSpPr>
          <p:cNvPr id="3" name="Content Placeholder 2">
            <a:extLst>
              <a:ext uri="{FF2B5EF4-FFF2-40B4-BE49-F238E27FC236}">
                <a16:creationId xmlns:a16="http://schemas.microsoft.com/office/drawing/2014/main" id="{678CCCC4-539C-49DB-BB65-4B166C292CF2}"/>
              </a:ext>
            </a:extLst>
          </p:cNvPr>
          <p:cNvSpPr>
            <a:spLocks noGrp="1"/>
          </p:cNvSpPr>
          <p:nvPr>
            <p:ph idx="1"/>
          </p:nvPr>
        </p:nvSpPr>
        <p:spPr/>
        <p:txBody>
          <a:bodyPr/>
          <a:lstStyle/>
          <a:p>
            <a:r>
              <a:rPr lang="en-US" b="0" i="0" dirty="0">
                <a:solidFill>
                  <a:schemeClr val="accent1">
                    <a:lumMod val="60000"/>
                    <a:lumOff val="40000"/>
                  </a:schemeClr>
                </a:solidFill>
                <a:effectLst/>
                <a:latin typeface="Comic Sans MS" panose="030F0702030302020204" pitchFamily="66" charset="0"/>
              </a:rPr>
              <a:t>A warehouse is </a:t>
            </a:r>
            <a:r>
              <a:rPr lang="en-US" b="1" i="0" dirty="0">
                <a:solidFill>
                  <a:schemeClr val="accent1">
                    <a:lumMod val="60000"/>
                    <a:lumOff val="40000"/>
                  </a:schemeClr>
                </a:solidFill>
                <a:effectLst/>
                <a:latin typeface="Comic Sans MS" panose="030F0702030302020204" pitchFamily="66" charset="0"/>
              </a:rPr>
              <a:t>a central repository of information that can be analyzed to make more informed decisions</a:t>
            </a:r>
            <a:r>
              <a:rPr lang="en-US" b="0" i="0" dirty="0">
                <a:solidFill>
                  <a:schemeClr val="accent1">
                    <a:lumMod val="60000"/>
                    <a:lumOff val="40000"/>
                  </a:schemeClr>
                </a:solidFill>
                <a:effectLst/>
                <a:latin typeface="Comic Sans MS" panose="030F0702030302020204" pitchFamily="66" charset="0"/>
              </a:rPr>
              <a:t>. Data flows into a data warehouse from transactional systems, relational databases, and other sources, typically on a regular cadence.</a:t>
            </a:r>
          </a:p>
          <a:p>
            <a:r>
              <a:rPr lang="en-IN" dirty="0">
                <a:solidFill>
                  <a:schemeClr val="accent1">
                    <a:lumMod val="60000"/>
                    <a:lumOff val="40000"/>
                  </a:schemeClr>
                </a:solidFill>
                <a:latin typeface="Comic Sans MS" panose="030F0702030302020204" pitchFamily="66" charset="0"/>
              </a:rPr>
              <a:t> Warehouse is like a hub which contain all your database.</a:t>
            </a:r>
          </a:p>
          <a:p>
            <a:r>
              <a:rPr lang="en-US" b="0" i="0" dirty="0">
                <a:solidFill>
                  <a:schemeClr val="accent1">
                    <a:lumMod val="60000"/>
                    <a:lumOff val="40000"/>
                  </a:schemeClr>
                </a:solidFill>
                <a:effectLst/>
                <a:latin typeface="Comic Sans MS" panose="030F0702030302020204" pitchFamily="66" charset="0"/>
              </a:rPr>
              <a:t>Warehouses are required for queries, as well as all DML operations, including loading data into tables.</a:t>
            </a:r>
          </a:p>
          <a:p>
            <a:r>
              <a:rPr lang="en-US" b="0" i="0" dirty="0">
                <a:solidFill>
                  <a:schemeClr val="accent1">
                    <a:lumMod val="60000"/>
                    <a:lumOff val="40000"/>
                  </a:schemeClr>
                </a:solidFill>
                <a:effectLst/>
                <a:latin typeface="Comic Sans MS" panose="030F0702030302020204" pitchFamily="66" charset="0"/>
              </a:rPr>
              <a:t>Warehouses can be started and stopped at any time. They can also be resized at any time, even while running, to accommodate the need for more or less compute resources, based on the type of operations being performed by the warehouse.</a:t>
            </a:r>
            <a:endParaRPr lang="en-IN" dirty="0">
              <a:solidFill>
                <a:schemeClr val="accent1">
                  <a:lumMod val="60000"/>
                  <a:lumOff val="40000"/>
                </a:schemeClr>
              </a:solidFill>
              <a:latin typeface="Comic Sans MS" panose="030F0702030302020204" pitchFamily="66" charset="0"/>
            </a:endParaRPr>
          </a:p>
        </p:txBody>
      </p:sp>
      <p:pic>
        <p:nvPicPr>
          <p:cNvPr id="4" name="Picture 3" descr="See the source image">
            <a:extLst>
              <a:ext uri="{FF2B5EF4-FFF2-40B4-BE49-F238E27FC236}">
                <a16:creationId xmlns:a16="http://schemas.microsoft.com/office/drawing/2014/main" id="{4C4E0DEC-EB58-1E9A-8979-D5F570DCBE9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6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9065-321E-43E2-AF68-AF7122462F3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303B4C9-BAA0-4B4F-A7D6-0594001ABBD0}"/>
              </a:ext>
            </a:extLst>
          </p:cNvPr>
          <p:cNvSpPr>
            <a:spLocks noGrp="1"/>
          </p:cNvSpPr>
          <p:nvPr>
            <p:ph idx="1"/>
          </p:nvPr>
        </p:nvSpPr>
        <p:spPr/>
        <p:txBody>
          <a:bodyPr/>
          <a:lstStyle/>
          <a:p>
            <a:r>
              <a:rPr lang="en-US" b="0" i="0" dirty="0">
                <a:solidFill>
                  <a:schemeClr val="accent1">
                    <a:lumMod val="60000"/>
                    <a:lumOff val="40000"/>
                  </a:schemeClr>
                </a:solidFill>
                <a:effectLst/>
                <a:latin typeface="Comic Sans MS" panose="030F0702030302020204" pitchFamily="66" charset="0"/>
              </a:rPr>
              <a:t>A warehouse </a:t>
            </a:r>
            <a:r>
              <a:rPr lang="en-US" b="1" i="0" dirty="0">
                <a:solidFill>
                  <a:schemeClr val="accent1">
                    <a:lumMod val="60000"/>
                    <a:lumOff val="40000"/>
                  </a:schemeClr>
                </a:solidFill>
                <a:effectLst/>
                <a:latin typeface="Comic Sans MS" panose="030F0702030302020204" pitchFamily="66" charset="0"/>
              </a:rPr>
              <a:t>provides the required resources, such as CPU, memory, and temporary storage</a:t>
            </a:r>
            <a:r>
              <a:rPr lang="en-US" b="0" i="0" dirty="0">
                <a:solidFill>
                  <a:schemeClr val="accent1">
                    <a:lumMod val="60000"/>
                    <a:lumOff val="40000"/>
                  </a:schemeClr>
                </a:solidFill>
                <a:effectLst/>
                <a:latin typeface="Comic Sans MS" panose="030F0702030302020204" pitchFamily="66" charset="0"/>
              </a:rPr>
              <a:t>, to perform the following operations in a Snowflake.</a:t>
            </a:r>
            <a:endParaRPr lang="en-IN" dirty="0">
              <a:solidFill>
                <a:schemeClr val="accent1">
                  <a:lumMod val="60000"/>
                  <a:lumOff val="40000"/>
                </a:schemeClr>
              </a:solidFill>
              <a:latin typeface="Comic Sans MS" panose="030F0702030302020204" pitchFamily="66" charset="0"/>
            </a:endParaRPr>
          </a:p>
          <a:p>
            <a:endParaRPr lang="en-IN" dirty="0"/>
          </a:p>
        </p:txBody>
      </p:sp>
      <p:pic>
        <p:nvPicPr>
          <p:cNvPr id="4" name="Picture 3" descr="See the source image">
            <a:extLst>
              <a:ext uri="{FF2B5EF4-FFF2-40B4-BE49-F238E27FC236}">
                <a16:creationId xmlns:a16="http://schemas.microsoft.com/office/drawing/2014/main" id="{C25F6B45-848F-92C9-CB6D-EAED24AAA6C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6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7EC1-7598-46A9-8C0B-6AE8386C5034}"/>
              </a:ext>
            </a:extLst>
          </p:cNvPr>
          <p:cNvSpPr>
            <a:spLocks noGrp="1"/>
          </p:cNvSpPr>
          <p:nvPr>
            <p:ph type="title"/>
          </p:nvPr>
        </p:nvSpPr>
        <p:spPr>
          <a:xfrm>
            <a:off x="685800" y="764373"/>
            <a:ext cx="10820400" cy="1293028"/>
          </a:xfrm>
        </p:spPr>
        <p:txBody>
          <a:bodyPr/>
          <a:lstStyle/>
          <a:p>
            <a:pPr algn="ctr"/>
            <a:r>
              <a:rPr lang="en-US" dirty="0"/>
              <a:t>What is database</a:t>
            </a:r>
            <a:endParaRPr lang="en-IN" dirty="0"/>
          </a:p>
        </p:txBody>
      </p:sp>
      <p:sp>
        <p:nvSpPr>
          <p:cNvPr id="3" name="Content Placeholder 2">
            <a:extLst>
              <a:ext uri="{FF2B5EF4-FFF2-40B4-BE49-F238E27FC236}">
                <a16:creationId xmlns:a16="http://schemas.microsoft.com/office/drawing/2014/main" id="{C3697188-589D-4B1C-8B66-F5D8C35B4B7D}"/>
              </a:ext>
            </a:extLst>
          </p:cNvPr>
          <p:cNvSpPr>
            <a:spLocks noGrp="1"/>
          </p:cNvSpPr>
          <p:nvPr>
            <p:ph idx="1"/>
          </p:nvPr>
        </p:nvSpPr>
        <p:spPr>
          <a:xfrm>
            <a:off x="685800" y="2194560"/>
            <a:ext cx="10820400" cy="4663440"/>
          </a:xfrm>
        </p:spPr>
        <p:txBody>
          <a:bodyPr>
            <a:normAutofit fontScale="77500" lnSpcReduction="20000"/>
          </a:bodyPr>
          <a:lstStyle/>
          <a:p>
            <a:r>
              <a:rPr lang="en-US" b="0" i="0" dirty="0">
                <a:solidFill>
                  <a:schemeClr val="accent1">
                    <a:lumMod val="60000"/>
                    <a:lumOff val="40000"/>
                  </a:schemeClr>
                </a:solidFill>
                <a:effectLst/>
                <a:latin typeface="Comic Sans MS" panose="030F0702030302020204" pitchFamily="66" charset="0"/>
              </a:rPr>
              <a:t>A database is a collection of data that is organized, which is also called structured data. It can be accessed or stored in a computer system.</a:t>
            </a:r>
          </a:p>
          <a:p>
            <a:r>
              <a:rPr lang="en-US" b="0" i="0" dirty="0">
                <a:solidFill>
                  <a:schemeClr val="accent1">
                    <a:lumMod val="60000"/>
                    <a:lumOff val="40000"/>
                  </a:schemeClr>
                </a:solidFill>
                <a:effectLst/>
                <a:latin typeface="Comic Sans MS" panose="030F0702030302020204" pitchFamily="66" charset="0"/>
              </a:rPr>
              <a:t> Each database consists of one or more schemas, which are logical groupings of database objects, such as tables and views.</a:t>
            </a:r>
          </a:p>
          <a:p>
            <a:endParaRPr lang="en-US" b="0" i="0" dirty="0">
              <a:solidFill>
                <a:schemeClr val="accent1">
                  <a:lumMod val="60000"/>
                  <a:lumOff val="40000"/>
                </a:schemeClr>
              </a:solidFill>
              <a:effectLst/>
              <a:latin typeface="Comic Sans MS" panose="030F0702030302020204" pitchFamily="66" charset="0"/>
            </a:endParaRPr>
          </a:p>
          <a:p>
            <a:r>
              <a:rPr lang="en-US" b="0" i="0" dirty="0">
                <a:effectLst/>
                <a:latin typeface="Comic Sans MS" panose="030F0702030302020204" pitchFamily="66" charset="0"/>
              </a:rPr>
              <a:t>There are different kinds of databases:</a:t>
            </a:r>
          </a:p>
          <a:p>
            <a:pPr marL="0" indent="0">
              <a:buNone/>
            </a:pPr>
            <a:endParaRPr lang="en-US" b="0" i="0" dirty="0">
              <a:solidFill>
                <a:schemeClr val="accent1">
                  <a:lumMod val="60000"/>
                  <a:lumOff val="40000"/>
                </a:schemeClr>
              </a:solidFill>
              <a:effectLst/>
              <a:latin typeface="Comic Sans MS" panose="030F0702030302020204" pitchFamily="66" charset="0"/>
            </a:endParaRPr>
          </a:p>
          <a:p>
            <a:pPr marL="0" indent="0">
              <a:buNone/>
            </a:pPr>
            <a:r>
              <a:rPr lang="en-US" b="1" i="0" dirty="0">
                <a:effectLst/>
                <a:latin typeface="Comic Sans MS" panose="030F0702030302020204" pitchFamily="66" charset="0"/>
              </a:rPr>
              <a:t>Relational Database:</a:t>
            </a:r>
            <a:r>
              <a:rPr lang="en-US" b="0" i="0" dirty="0">
                <a:effectLst/>
                <a:latin typeface="Comic Sans MS" panose="030F0702030302020204" pitchFamily="66" charset="0"/>
              </a:rPr>
              <a:t> </a:t>
            </a:r>
          </a:p>
          <a:p>
            <a:pPr marL="0" indent="0">
              <a:buNone/>
            </a:pPr>
            <a:br>
              <a:rPr lang="en-US" dirty="0">
                <a:solidFill>
                  <a:schemeClr val="accent1">
                    <a:lumMod val="60000"/>
                    <a:lumOff val="40000"/>
                  </a:schemeClr>
                </a:solidFill>
                <a:latin typeface="Comic Sans MS" panose="030F0702030302020204" pitchFamily="66" charset="0"/>
              </a:rPr>
            </a:br>
            <a:r>
              <a:rPr lang="en-US" b="0" i="0" dirty="0">
                <a:solidFill>
                  <a:srgbClr val="00B0F0"/>
                </a:solidFill>
                <a:effectLst/>
                <a:latin typeface="Comic Sans MS" panose="030F0702030302020204" pitchFamily="66" charset="0"/>
              </a:rPr>
              <a:t>A relational database is made up of a set of tables with data that fits into a predefined category</a:t>
            </a:r>
            <a:r>
              <a:rPr lang="en-US" b="0" i="0" dirty="0">
                <a:solidFill>
                  <a:schemeClr val="accent1">
                    <a:lumMod val="60000"/>
                    <a:lumOff val="40000"/>
                  </a:schemeClr>
                </a:solidFill>
                <a:effectLst/>
                <a:latin typeface="Comic Sans MS" panose="030F0702030302020204" pitchFamily="66" charset="0"/>
              </a:rPr>
              <a:t>.</a:t>
            </a:r>
          </a:p>
          <a:p>
            <a:pPr marL="0" indent="0">
              <a:buNone/>
            </a:pPr>
            <a:endParaRPr lang="en-US" b="0" i="0" dirty="0">
              <a:solidFill>
                <a:schemeClr val="accent1">
                  <a:lumMod val="60000"/>
                  <a:lumOff val="40000"/>
                </a:schemeClr>
              </a:solidFill>
              <a:effectLst/>
              <a:latin typeface="Comic Sans MS" panose="030F0702030302020204" pitchFamily="66" charset="0"/>
            </a:endParaRPr>
          </a:p>
          <a:p>
            <a:pPr marL="0" indent="0">
              <a:buNone/>
            </a:pPr>
            <a:r>
              <a:rPr lang="en-US" b="1" i="0" dirty="0">
                <a:effectLst/>
                <a:latin typeface="Comic Sans MS" panose="030F0702030302020204" pitchFamily="66" charset="0"/>
              </a:rPr>
              <a:t>Distributed Database:</a:t>
            </a:r>
            <a:r>
              <a:rPr lang="en-US" b="0" i="0" dirty="0">
                <a:effectLst/>
                <a:latin typeface="Comic Sans MS" panose="030F0702030302020204" pitchFamily="66" charset="0"/>
              </a:rPr>
              <a:t> </a:t>
            </a:r>
          </a:p>
          <a:p>
            <a:pPr marL="0" indent="0">
              <a:buNone/>
            </a:pPr>
            <a:br>
              <a:rPr lang="en-US" dirty="0">
                <a:solidFill>
                  <a:schemeClr val="accent1">
                    <a:lumMod val="60000"/>
                    <a:lumOff val="40000"/>
                  </a:schemeClr>
                </a:solidFill>
                <a:latin typeface="Comic Sans MS" panose="030F0702030302020204" pitchFamily="66" charset="0"/>
              </a:rPr>
            </a:br>
            <a:r>
              <a:rPr lang="en-US" b="0" i="0" dirty="0">
                <a:solidFill>
                  <a:srgbClr val="00B0F0"/>
                </a:solidFill>
                <a:effectLst/>
                <a:latin typeface="Comic Sans MS" panose="030F0702030302020204" pitchFamily="66" charset="0"/>
              </a:rPr>
              <a:t>A distributed database is a database in which portions of the database are stored in multiple physical locations, and in which processing is dispersed or replicated among different points in a network</a:t>
            </a:r>
            <a:r>
              <a:rPr lang="en-US" b="0" i="0" dirty="0">
                <a:solidFill>
                  <a:schemeClr val="accent1">
                    <a:lumMod val="60000"/>
                    <a:lumOff val="40000"/>
                  </a:schemeClr>
                </a:solidFill>
                <a:effectLst/>
                <a:latin typeface="Comic Sans MS" panose="030F0702030302020204" pitchFamily="66" charset="0"/>
              </a:rPr>
              <a:t>.</a:t>
            </a:r>
          </a:p>
          <a:p>
            <a:pPr marL="0" indent="0">
              <a:buNone/>
            </a:pPr>
            <a:endParaRPr lang="en-IN" dirty="0">
              <a:solidFill>
                <a:schemeClr val="accent1">
                  <a:lumMod val="60000"/>
                  <a:lumOff val="40000"/>
                </a:schemeClr>
              </a:solidFill>
            </a:endParaRPr>
          </a:p>
        </p:txBody>
      </p:sp>
      <p:pic>
        <p:nvPicPr>
          <p:cNvPr id="4" name="Picture 3" descr="See the source image">
            <a:extLst>
              <a:ext uri="{FF2B5EF4-FFF2-40B4-BE49-F238E27FC236}">
                <a16:creationId xmlns:a16="http://schemas.microsoft.com/office/drawing/2014/main" id="{442E27C0-F909-FB56-3470-DFB9DCAA8CF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0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124D-FB7E-4DFD-8F7F-8C9B835C03F9}"/>
              </a:ext>
            </a:extLst>
          </p:cNvPr>
          <p:cNvSpPr>
            <a:spLocks noGrp="1"/>
          </p:cNvSpPr>
          <p:nvPr>
            <p:ph type="title"/>
          </p:nvPr>
        </p:nvSpPr>
        <p:spPr>
          <a:xfrm>
            <a:off x="2895600" y="764373"/>
            <a:ext cx="8610600" cy="44299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474DA07-66CB-4A2E-9D7F-95102AF70DEB}"/>
              </a:ext>
            </a:extLst>
          </p:cNvPr>
          <p:cNvSpPr>
            <a:spLocks noGrp="1"/>
          </p:cNvSpPr>
          <p:nvPr>
            <p:ph idx="1"/>
          </p:nvPr>
        </p:nvSpPr>
        <p:spPr>
          <a:xfrm>
            <a:off x="685800" y="1518082"/>
            <a:ext cx="10820400" cy="4700603"/>
          </a:xfrm>
        </p:spPr>
        <p:txBody>
          <a:bodyPr/>
          <a:lstStyle/>
          <a:p>
            <a:pPr marL="0" indent="0">
              <a:buNone/>
            </a:pPr>
            <a:r>
              <a:rPr lang="en-IN" b="1" i="0" dirty="0">
                <a:effectLst/>
                <a:latin typeface="Comic Sans MS" panose="030F0702030302020204" pitchFamily="66" charset="0"/>
              </a:rPr>
              <a:t>Cloud Database:</a:t>
            </a:r>
            <a:r>
              <a:rPr lang="en-IN" b="0" i="0" dirty="0">
                <a:effectLst/>
                <a:latin typeface="Comic Sans MS" panose="030F0702030302020204" pitchFamily="66" charset="0"/>
              </a:rPr>
              <a:t> </a:t>
            </a:r>
          </a:p>
          <a:p>
            <a:pPr marL="0" indent="0">
              <a:buNone/>
            </a:pPr>
            <a:br>
              <a:rPr lang="en-IN" dirty="0">
                <a:solidFill>
                  <a:schemeClr val="accent1">
                    <a:lumMod val="60000"/>
                    <a:lumOff val="40000"/>
                  </a:schemeClr>
                </a:solidFill>
                <a:latin typeface="Comic Sans MS" panose="030F0702030302020204" pitchFamily="66" charset="0"/>
              </a:rPr>
            </a:br>
            <a:r>
              <a:rPr lang="en-IN" b="0" i="0" dirty="0">
                <a:solidFill>
                  <a:srgbClr val="00B0F0"/>
                </a:solidFill>
                <a:effectLst/>
                <a:latin typeface="Comic Sans MS" panose="030F0702030302020204" pitchFamily="66" charset="0"/>
              </a:rPr>
              <a:t>A cloud database is a database that typically runs on a cloud computing platform. Database service provides access to the database .</a:t>
            </a:r>
          </a:p>
          <a:p>
            <a:pPr>
              <a:buFont typeface="Wingdings" panose="05000000000000000000" pitchFamily="2" charset="2"/>
              <a:buChar char="§"/>
            </a:pPr>
            <a:endParaRPr lang="en-IN" dirty="0">
              <a:solidFill>
                <a:schemeClr val="accent1">
                  <a:lumMod val="60000"/>
                  <a:lumOff val="40000"/>
                </a:schemeClr>
              </a:solidFill>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A Snowflake database is </a:t>
            </a:r>
            <a:r>
              <a:rPr lang="en-US" b="1" i="0" dirty="0">
                <a:solidFill>
                  <a:schemeClr val="accent1">
                    <a:lumMod val="60000"/>
                    <a:lumOff val="40000"/>
                  </a:schemeClr>
                </a:solidFill>
                <a:effectLst/>
                <a:latin typeface="Comic Sans MS" panose="030F0702030302020204" pitchFamily="66" charset="0"/>
              </a:rPr>
              <a:t>where an organization's uploaded structured and semi structured data sets are held for processing and analysis.</a:t>
            </a:r>
          </a:p>
          <a:p>
            <a:r>
              <a:rPr lang="en-US" b="0" i="0" dirty="0">
                <a:solidFill>
                  <a:schemeClr val="accent1">
                    <a:lumMod val="60000"/>
                    <a:lumOff val="40000"/>
                  </a:schemeClr>
                </a:solidFill>
                <a:effectLst/>
                <a:latin typeface="Comic Sans MS" panose="030F0702030302020204" pitchFamily="66" charset="0"/>
              </a:rPr>
              <a:t>Snowflake automatically manages all parts of the data storage process, including organization, structure, metadata, file size, compression, and statistics.</a:t>
            </a:r>
            <a:endParaRPr lang="en-IN" b="0" i="0" dirty="0">
              <a:solidFill>
                <a:schemeClr val="accent1">
                  <a:lumMod val="60000"/>
                  <a:lumOff val="40000"/>
                </a:schemeClr>
              </a:solidFill>
              <a:effectLst/>
              <a:latin typeface="Comic Sans MS" panose="030F0702030302020204" pitchFamily="66" charset="0"/>
            </a:endParaRPr>
          </a:p>
          <a:p>
            <a:pPr>
              <a:buFont typeface="Wingdings" panose="05000000000000000000" pitchFamily="2" charset="2"/>
              <a:buChar char="Ø"/>
            </a:pPr>
            <a:endParaRPr lang="en-US" b="1" i="0" dirty="0">
              <a:solidFill>
                <a:schemeClr val="accent1">
                  <a:lumMod val="60000"/>
                  <a:lumOff val="40000"/>
                </a:schemeClr>
              </a:solidFill>
              <a:effectLst/>
              <a:latin typeface="Comic Sans MS" panose="030F0702030302020204" pitchFamily="66" charset="0"/>
            </a:endParaRPr>
          </a:p>
          <a:p>
            <a:pPr marL="0" indent="0">
              <a:buNone/>
            </a:pPr>
            <a:endParaRPr lang="en-IN" dirty="0">
              <a:solidFill>
                <a:schemeClr val="accent1">
                  <a:lumMod val="60000"/>
                  <a:lumOff val="40000"/>
                </a:schemeClr>
              </a:solidFill>
              <a:latin typeface="Comic Sans MS" panose="030F0702030302020204" pitchFamily="66" charset="0"/>
            </a:endParaRPr>
          </a:p>
        </p:txBody>
      </p:sp>
      <p:pic>
        <p:nvPicPr>
          <p:cNvPr id="4" name="Picture 3" descr="See the source image">
            <a:extLst>
              <a:ext uri="{FF2B5EF4-FFF2-40B4-BE49-F238E27FC236}">
                <a16:creationId xmlns:a16="http://schemas.microsoft.com/office/drawing/2014/main" id="{854D26E2-878A-A998-52B7-46762D06B5C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896F-C64B-4235-8222-D65B2C5C1499}"/>
              </a:ext>
            </a:extLst>
          </p:cNvPr>
          <p:cNvSpPr>
            <a:spLocks noGrp="1"/>
          </p:cNvSpPr>
          <p:nvPr>
            <p:ph type="title"/>
          </p:nvPr>
        </p:nvSpPr>
        <p:spPr>
          <a:xfrm>
            <a:off x="685800" y="764373"/>
            <a:ext cx="10820400" cy="1293028"/>
          </a:xfrm>
        </p:spPr>
        <p:txBody>
          <a:bodyPr/>
          <a:lstStyle/>
          <a:p>
            <a:pPr algn="ctr"/>
            <a:r>
              <a:rPr lang="en-US" dirty="0"/>
              <a:t>What is schema</a:t>
            </a:r>
            <a:endParaRPr lang="en-IN" dirty="0"/>
          </a:p>
        </p:txBody>
      </p:sp>
      <p:sp>
        <p:nvSpPr>
          <p:cNvPr id="3" name="Content Placeholder 2">
            <a:extLst>
              <a:ext uri="{FF2B5EF4-FFF2-40B4-BE49-F238E27FC236}">
                <a16:creationId xmlns:a16="http://schemas.microsoft.com/office/drawing/2014/main" id="{669C28A5-F194-4E9B-85AA-B8A435AE5466}"/>
              </a:ext>
            </a:extLst>
          </p:cNvPr>
          <p:cNvSpPr>
            <a:spLocks noGrp="1"/>
          </p:cNvSpPr>
          <p:nvPr>
            <p:ph idx="1"/>
          </p:nvPr>
        </p:nvSpPr>
        <p:spPr/>
        <p:txBody>
          <a:bodyPr/>
          <a:lstStyle/>
          <a:p>
            <a:r>
              <a:rPr lang="en-US" b="0" i="0" dirty="0">
                <a:solidFill>
                  <a:schemeClr val="accent1">
                    <a:lumMod val="60000"/>
                    <a:lumOff val="40000"/>
                  </a:schemeClr>
                </a:solidFill>
                <a:effectLst/>
                <a:latin typeface="Comic Sans MS" panose="030F0702030302020204" pitchFamily="66" charset="0"/>
              </a:rPr>
              <a:t>A schema is </a:t>
            </a:r>
            <a:r>
              <a:rPr lang="en-US" b="1" i="0" dirty="0">
                <a:solidFill>
                  <a:schemeClr val="accent1">
                    <a:lumMod val="60000"/>
                    <a:lumOff val="40000"/>
                  </a:schemeClr>
                </a:solidFill>
                <a:effectLst/>
                <a:latin typeface="Comic Sans MS" panose="030F0702030302020204" pitchFamily="66" charset="0"/>
              </a:rPr>
              <a:t>a collection of database objects like tables, triggers, stored procedures, etc</a:t>
            </a:r>
            <a:r>
              <a:rPr lang="en-US" b="0" i="0" dirty="0">
                <a:solidFill>
                  <a:schemeClr val="accent1">
                    <a:lumMod val="60000"/>
                    <a:lumOff val="40000"/>
                  </a:schemeClr>
                </a:solidFill>
                <a:effectLst/>
                <a:latin typeface="Comic Sans MS" panose="030F0702030302020204" pitchFamily="66" charset="0"/>
              </a:rPr>
              <a:t>. A schema is connected with a user which is known as the schema owner.</a:t>
            </a:r>
          </a:p>
          <a:p>
            <a:pPr marL="0" indent="0">
              <a:buNone/>
            </a:pPr>
            <a:endParaRPr lang="en-US" b="0" i="0" dirty="0">
              <a:solidFill>
                <a:schemeClr val="accent1">
                  <a:lumMod val="60000"/>
                  <a:lumOff val="40000"/>
                </a:schemeClr>
              </a:solidFill>
              <a:effectLst/>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A schema is a logical grouping of database objects (tables, views, etc.). Each schema belongs to a single database.</a:t>
            </a:r>
          </a:p>
          <a:p>
            <a:pPr marL="0" indent="0">
              <a:buNone/>
            </a:pPr>
            <a:endParaRPr lang="en-US" b="0" i="0" dirty="0">
              <a:solidFill>
                <a:schemeClr val="accent1">
                  <a:lumMod val="60000"/>
                  <a:lumOff val="40000"/>
                </a:schemeClr>
              </a:solidFill>
              <a:effectLst/>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Databases and schemas are used </a:t>
            </a:r>
            <a:r>
              <a:rPr lang="en-US" b="1" i="0" dirty="0">
                <a:solidFill>
                  <a:schemeClr val="accent1">
                    <a:lumMod val="60000"/>
                    <a:lumOff val="40000"/>
                  </a:schemeClr>
                </a:solidFill>
                <a:effectLst/>
                <a:latin typeface="Comic Sans MS" panose="030F0702030302020204" pitchFamily="66" charset="0"/>
              </a:rPr>
              <a:t>to organize data stored in Snowflake.</a:t>
            </a:r>
            <a:endParaRPr lang="en-US" b="0" i="0" dirty="0">
              <a:solidFill>
                <a:schemeClr val="accent1">
                  <a:lumMod val="60000"/>
                  <a:lumOff val="40000"/>
                </a:schemeClr>
              </a:solidFill>
              <a:effectLst/>
              <a:latin typeface="Comic Sans MS" panose="030F0702030302020204" pitchFamily="66" charset="0"/>
            </a:endParaRPr>
          </a:p>
          <a:p>
            <a:pPr>
              <a:buFont typeface="Wingdings" panose="05000000000000000000" pitchFamily="2" charset="2"/>
              <a:buChar char="Ø"/>
            </a:pPr>
            <a:endParaRPr lang="en-IN" dirty="0">
              <a:solidFill>
                <a:schemeClr val="accent1">
                  <a:lumMod val="60000"/>
                  <a:lumOff val="40000"/>
                </a:schemeClr>
              </a:solidFill>
            </a:endParaRPr>
          </a:p>
        </p:txBody>
      </p:sp>
      <p:pic>
        <p:nvPicPr>
          <p:cNvPr id="4" name="Picture 3" descr="See the source image">
            <a:extLst>
              <a:ext uri="{FF2B5EF4-FFF2-40B4-BE49-F238E27FC236}">
                <a16:creationId xmlns:a16="http://schemas.microsoft.com/office/drawing/2014/main" id="{4B6D1AF9-025C-8A88-3943-A1E05223DF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2FCC-3802-48B3-B713-E1C224D0A664}"/>
              </a:ext>
            </a:extLst>
          </p:cNvPr>
          <p:cNvSpPr>
            <a:spLocks noGrp="1"/>
          </p:cNvSpPr>
          <p:nvPr>
            <p:ph type="title"/>
          </p:nvPr>
        </p:nvSpPr>
        <p:spPr>
          <a:xfrm>
            <a:off x="685800" y="764373"/>
            <a:ext cx="10820400" cy="1293028"/>
          </a:xfrm>
        </p:spPr>
        <p:txBody>
          <a:bodyPr/>
          <a:lstStyle/>
          <a:p>
            <a:pPr algn="ctr"/>
            <a:r>
              <a:rPr lang="en-US" dirty="0"/>
              <a:t>What is views</a:t>
            </a:r>
            <a:endParaRPr lang="en-IN" dirty="0"/>
          </a:p>
        </p:txBody>
      </p:sp>
      <p:sp>
        <p:nvSpPr>
          <p:cNvPr id="3" name="Content Placeholder 2">
            <a:extLst>
              <a:ext uri="{FF2B5EF4-FFF2-40B4-BE49-F238E27FC236}">
                <a16:creationId xmlns:a16="http://schemas.microsoft.com/office/drawing/2014/main" id="{18E3FA96-760C-4F57-AF64-DBEAF2F03B3A}"/>
              </a:ext>
            </a:extLst>
          </p:cNvPr>
          <p:cNvSpPr>
            <a:spLocks noGrp="1"/>
          </p:cNvSpPr>
          <p:nvPr>
            <p:ph idx="1"/>
          </p:nvPr>
        </p:nvSpPr>
        <p:spPr/>
        <p:txBody>
          <a:bodyPr/>
          <a:lstStyle/>
          <a:p>
            <a:r>
              <a:rPr lang="en-US" b="0" i="0" dirty="0">
                <a:solidFill>
                  <a:schemeClr val="accent1">
                    <a:lumMod val="60000"/>
                    <a:lumOff val="40000"/>
                  </a:schemeClr>
                </a:solidFill>
                <a:effectLst/>
                <a:latin typeface="Comic Sans MS" panose="030F0702030302020204" pitchFamily="66" charset="0"/>
              </a:rPr>
              <a:t>A view is </a:t>
            </a:r>
            <a:r>
              <a:rPr lang="en-US" b="1" i="0" dirty="0">
                <a:solidFill>
                  <a:schemeClr val="accent1">
                    <a:lumMod val="60000"/>
                    <a:lumOff val="40000"/>
                  </a:schemeClr>
                </a:solidFill>
                <a:effectLst/>
                <a:latin typeface="Comic Sans MS" panose="030F0702030302020204" pitchFamily="66" charset="0"/>
              </a:rPr>
              <a:t>a subset of a database that is generated from a user query and gets stored as a permanent object.</a:t>
            </a:r>
          </a:p>
          <a:p>
            <a:endParaRPr lang="en-US" b="1" i="0" dirty="0">
              <a:solidFill>
                <a:schemeClr val="accent1">
                  <a:lumMod val="60000"/>
                  <a:lumOff val="40000"/>
                </a:schemeClr>
              </a:solidFill>
              <a:effectLst/>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Views serve a variety of purposes, including combining, segregating, and protecting data.</a:t>
            </a:r>
          </a:p>
          <a:p>
            <a:endParaRPr lang="en-US" b="0" i="0" dirty="0">
              <a:solidFill>
                <a:schemeClr val="accent1">
                  <a:lumMod val="60000"/>
                  <a:lumOff val="40000"/>
                </a:schemeClr>
              </a:solidFill>
              <a:effectLst/>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A view is </a:t>
            </a:r>
            <a:r>
              <a:rPr lang="en-US" b="1" i="0" dirty="0">
                <a:solidFill>
                  <a:schemeClr val="accent1">
                    <a:lumMod val="60000"/>
                    <a:lumOff val="40000"/>
                  </a:schemeClr>
                </a:solidFill>
                <a:effectLst/>
                <a:latin typeface="Comic Sans MS" panose="030F0702030302020204" pitchFamily="66" charset="0"/>
              </a:rPr>
              <a:t>a virtual table whose contents are defined by a query</a:t>
            </a:r>
            <a:r>
              <a:rPr lang="en-US" dirty="0">
                <a:solidFill>
                  <a:schemeClr val="accent1">
                    <a:lumMod val="60000"/>
                    <a:lumOff val="40000"/>
                  </a:schemeClr>
                </a:solidFill>
                <a:latin typeface="Comic Sans MS" panose="030F0702030302020204" pitchFamily="66" charset="0"/>
              </a:rPr>
              <a:t>.</a:t>
            </a:r>
          </a:p>
          <a:p>
            <a:pPr marL="0" indent="0">
              <a:buNone/>
            </a:pPr>
            <a:endParaRPr lang="en-US" b="0" i="0" dirty="0">
              <a:solidFill>
                <a:schemeClr val="accent1">
                  <a:lumMod val="60000"/>
                  <a:lumOff val="40000"/>
                </a:schemeClr>
              </a:solidFill>
              <a:effectLst/>
              <a:latin typeface="Comic Sans MS" panose="030F0702030302020204" pitchFamily="66" charset="0"/>
            </a:endParaRPr>
          </a:p>
        </p:txBody>
      </p:sp>
      <p:pic>
        <p:nvPicPr>
          <p:cNvPr id="4" name="Picture 3" descr="See the source image">
            <a:extLst>
              <a:ext uri="{FF2B5EF4-FFF2-40B4-BE49-F238E27FC236}">
                <a16:creationId xmlns:a16="http://schemas.microsoft.com/office/drawing/2014/main" id="{77B25BFB-F034-EEE9-A596-56EBE5F271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8967-6F5D-436E-8090-F3A31D9BC4C8}"/>
              </a:ext>
            </a:extLst>
          </p:cNvPr>
          <p:cNvSpPr>
            <a:spLocks noGrp="1"/>
          </p:cNvSpPr>
          <p:nvPr>
            <p:ph type="title"/>
          </p:nvPr>
        </p:nvSpPr>
        <p:spPr>
          <a:xfrm>
            <a:off x="685800" y="764373"/>
            <a:ext cx="10820400" cy="1293028"/>
          </a:xfrm>
        </p:spPr>
        <p:txBody>
          <a:bodyPr/>
          <a:lstStyle/>
          <a:p>
            <a:pPr algn="ctr"/>
            <a:r>
              <a:rPr lang="en-US" dirty="0"/>
              <a:t>What is table </a:t>
            </a:r>
            <a:endParaRPr lang="en-IN" dirty="0"/>
          </a:p>
        </p:txBody>
      </p:sp>
      <p:sp>
        <p:nvSpPr>
          <p:cNvPr id="3" name="Content Placeholder 2">
            <a:extLst>
              <a:ext uri="{FF2B5EF4-FFF2-40B4-BE49-F238E27FC236}">
                <a16:creationId xmlns:a16="http://schemas.microsoft.com/office/drawing/2014/main" id="{A19001DF-EABC-4E33-902B-C173FD546AD2}"/>
              </a:ext>
            </a:extLst>
          </p:cNvPr>
          <p:cNvSpPr>
            <a:spLocks noGrp="1"/>
          </p:cNvSpPr>
          <p:nvPr>
            <p:ph idx="1"/>
          </p:nvPr>
        </p:nvSpPr>
        <p:spPr/>
        <p:txBody>
          <a:bodyPr/>
          <a:lstStyle/>
          <a:p>
            <a:r>
              <a:rPr lang="en-US" b="0" i="0" dirty="0">
                <a:solidFill>
                  <a:schemeClr val="accent1">
                    <a:lumMod val="60000"/>
                    <a:lumOff val="40000"/>
                  </a:schemeClr>
                </a:solidFill>
                <a:effectLst/>
                <a:latin typeface="Comic Sans MS" panose="030F0702030302020204" pitchFamily="66" charset="0"/>
              </a:rPr>
              <a:t>Tables are </a:t>
            </a:r>
            <a:r>
              <a:rPr lang="en-US" b="1" i="0" dirty="0">
                <a:solidFill>
                  <a:schemeClr val="accent1">
                    <a:lumMod val="60000"/>
                    <a:lumOff val="40000"/>
                  </a:schemeClr>
                </a:solidFill>
                <a:effectLst/>
                <a:latin typeface="Comic Sans MS" panose="030F0702030302020204" pitchFamily="66" charset="0"/>
              </a:rPr>
              <a:t>database objects that contain all the data in a database</a:t>
            </a:r>
            <a:r>
              <a:rPr lang="en-US" b="0" i="0" dirty="0">
                <a:solidFill>
                  <a:schemeClr val="accent1">
                    <a:lumMod val="60000"/>
                    <a:lumOff val="40000"/>
                  </a:schemeClr>
                </a:solidFill>
                <a:effectLst/>
                <a:latin typeface="Comic Sans MS" panose="030F0702030302020204" pitchFamily="66" charset="0"/>
              </a:rPr>
              <a:t>.</a:t>
            </a:r>
          </a:p>
          <a:p>
            <a:pPr marL="0" indent="0">
              <a:buNone/>
            </a:pPr>
            <a:endParaRPr lang="en-US" b="0" i="0" dirty="0">
              <a:solidFill>
                <a:schemeClr val="accent1">
                  <a:lumMod val="60000"/>
                  <a:lumOff val="40000"/>
                </a:schemeClr>
              </a:solidFill>
              <a:effectLst/>
              <a:latin typeface="Comic Sans MS" panose="030F0702030302020204" pitchFamily="66" charset="0"/>
            </a:endParaRPr>
          </a:p>
          <a:p>
            <a:r>
              <a:rPr lang="en-US" b="0" i="0" dirty="0">
                <a:solidFill>
                  <a:schemeClr val="accent1">
                    <a:lumMod val="60000"/>
                    <a:lumOff val="40000"/>
                  </a:schemeClr>
                </a:solidFill>
                <a:effectLst/>
                <a:latin typeface="Comic Sans MS" panose="030F0702030302020204" pitchFamily="66" charset="0"/>
              </a:rPr>
              <a:t> In tables, data is logically organized in a row-and-column format similar to a spreadsheet. Each row represents a unique record, and each column represents a field in the record.</a:t>
            </a:r>
          </a:p>
          <a:p>
            <a:pPr>
              <a:buFont typeface="Wingdings" panose="05000000000000000000" pitchFamily="2" charset="2"/>
              <a:buChar char="Ø"/>
            </a:pPr>
            <a:endParaRPr lang="en-IN" dirty="0">
              <a:solidFill>
                <a:schemeClr val="accent1">
                  <a:lumMod val="60000"/>
                  <a:lumOff val="40000"/>
                </a:schemeClr>
              </a:solidFill>
              <a:latin typeface="Comic Sans MS" panose="030F0702030302020204" pitchFamily="66" charset="0"/>
            </a:endParaRPr>
          </a:p>
        </p:txBody>
      </p:sp>
      <p:pic>
        <p:nvPicPr>
          <p:cNvPr id="4" name="Picture 3" descr="See the source image">
            <a:extLst>
              <a:ext uri="{FF2B5EF4-FFF2-40B4-BE49-F238E27FC236}">
                <a16:creationId xmlns:a16="http://schemas.microsoft.com/office/drawing/2014/main" id="{B4BCFE18-45BD-0762-C7D4-CF735101570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31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1D11-1D13-4EC6-8C5E-A7BD0A58B8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E44D202-BAF6-4B08-A436-4AE45F3B1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974" y="1402671"/>
            <a:ext cx="10138299" cy="4815567"/>
          </a:xfrm>
        </p:spPr>
      </p:pic>
      <p:pic>
        <p:nvPicPr>
          <p:cNvPr id="3" name="Picture 2" descr="See the source image">
            <a:extLst>
              <a:ext uri="{FF2B5EF4-FFF2-40B4-BE49-F238E27FC236}">
                <a16:creationId xmlns:a16="http://schemas.microsoft.com/office/drawing/2014/main" id="{46F59178-29A7-C945-0BA8-E378EF12477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89530"/>
            <a:ext cx="2125399" cy="771485"/>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085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135</TotalTime>
  <Words>530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Comic Sans MS</vt:lpstr>
      <vt:lpstr>Wingdings</vt:lpstr>
      <vt:lpstr>Vapor Trail</vt:lpstr>
      <vt:lpstr>KEY TERMINOLOGY IN SNOWFLAKE</vt:lpstr>
      <vt:lpstr>What is  warehouse </vt:lpstr>
      <vt:lpstr>PowerPoint Presentation</vt:lpstr>
      <vt:lpstr>What is database</vt:lpstr>
      <vt:lpstr>PowerPoint Presentation</vt:lpstr>
      <vt:lpstr>What is schema</vt:lpstr>
      <vt:lpstr>What is views</vt:lpstr>
      <vt:lpstr>What is table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dc:creator>
  <cp:lastModifiedBy>Anand Jha</cp:lastModifiedBy>
  <cp:revision>5</cp:revision>
  <dcterms:created xsi:type="dcterms:W3CDTF">2022-12-03T07:14:30Z</dcterms:created>
  <dcterms:modified xsi:type="dcterms:W3CDTF">2022-12-03T09:38:58Z</dcterms:modified>
</cp:coreProperties>
</file>