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embeddedFontLst>
    <p:embeddedFont>
      <p:font typeface="Arial Black" panose="020B0A04020102020204" pitchFamily="34" charset="0"/>
      <p:regular r:id="rId30"/>
      <p:bold r:id="rId31"/>
    </p:embeddedFont>
    <p:embeddedFont>
      <p:font typeface="Century Gothic" panose="020B0502020202020204" pitchFamily="34" charset="0"/>
      <p:regular r:id="rId32"/>
      <p:bold r:id="rId33"/>
      <p:italic r:id="rId34"/>
      <p:boldItalic r:id="rId35"/>
    </p:embeddedFont>
    <p:embeddedFont>
      <p:font typeface="Comic Sans MS" panose="030F0702030302020204" pitchFamily="66" charset="0"/>
      <p:regular r:id="rId36"/>
      <p:bold r:id="rId37"/>
      <p:italic r:id="rId38"/>
      <p:boldItalic r:id="rId39"/>
    </p:embeddedFont>
    <p:embeddedFont>
      <p:font typeface="Helvetica Neue"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gk37ekPiKHTSjhLWEymtmR4gB13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29"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29"/>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9"/>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29"/>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9"/>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9"/>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38"/>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8"/>
          <p:cNvSpPr>
            <a:spLocks noGrp="1"/>
          </p:cNvSpPr>
          <p:nvPr>
            <p:ph type="pic" idx="2"/>
          </p:nvPr>
        </p:nvSpPr>
        <p:spPr>
          <a:xfrm>
            <a:off x="681727" y="941439"/>
            <a:ext cx="10821840" cy="3478161"/>
          </a:xfrm>
          <a:prstGeom prst="rect">
            <a:avLst/>
          </a:prstGeom>
          <a:noFill/>
          <a:ln>
            <a:noFill/>
          </a:ln>
        </p:spPr>
      </p:sp>
      <p:sp>
        <p:nvSpPr>
          <p:cNvPr id="74" name="Google Shape;74;p38"/>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38"/>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8"/>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8"/>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39"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39"/>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9"/>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39"/>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9"/>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9"/>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40"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40"/>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40"/>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40"/>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40"/>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0"/>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0"/>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40"/>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94" name="Google Shape;94;p40"/>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41"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41"/>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41"/>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41"/>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1"/>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41"/>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42"/>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42"/>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42"/>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42"/>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42"/>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42"/>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42"/>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4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4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43"/>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43"/>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43"/>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17" name="Google Shape;117;p43"/>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43"/>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43"/>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0" name="Google Shape;120;p43"/>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43"/>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43"/>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3" name="Google Shape;123;p43"/>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4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4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4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44"/>
          <p:cNvSpPr txBox="1">
            <a:spLocks noGrp="1"/>
          </p:cNvSpPr>
          <p:nvPr>
            <p:ph type="body" idx="1"/>
          </p:nvPr>
        </p:nvSpPr>
        <p:spPr>
          <a:xfrm rot="5400000">
            <a:off x="4083938"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4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4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4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45"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45"/>
          <p:cNvSpPr txBox="1">
            <a:spLocks noGrp="1"/>
          </p:cNvSpPr>
          <p:nvPr>
            <p:ph type="title"/>
          </p:nvPr>
        </p:nvSpPr>
        <p:spPr>
          <a:xfrm rot="5400000">
            <a:off x="8525934"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45"/>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45"/>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45"/>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45"/>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31"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31"/>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1"/>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31"/>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1"/>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1"/>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3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2"/>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32"/>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3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3"/>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33"/>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33"/>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33"/>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3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3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36"/>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36"/>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36"/>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3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7"/>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7"/>
          <p:cNvSpPr>
            <a:spLocks noGrp="1"/>
          </p:cNvSpPr>
          <p:nvPr>
            <p:ph type="pic" idx="2"/>
          </p:nvPr>
        </p:nvSpPr>
        <p:spPr>
          <a:xfrm>
            <a:off x="7861238" y="751241"/>
            <a:ext cx="3644962" cy="5467443"/>
          </a:xfrm>
          <a:prstGeom prst="rect">
            <a:avLst/>
          </a:prstGeom>
          <a:noFill/>
          <a:ln>
            <a:noFill/>
          </a:ln>
        </p:spPr>
      </p:sp>
      <p:sp>
        <p:nvSpPr>
          <p:cNvPr id="67" name="Google Shape;67;p37"/>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3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28"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2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28"/>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28"/>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28"/>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snowflake.com/en/sql-reference/constructs/where.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docs.snowflake.com/en/sql-reference/sql/select.html" TargetMode="External"/><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ocs.snowflake.com/en/sql-reference/constructs/having.html" TargetMode="External"/><Relationship Id="rId5" Type="http://schemas.openxmlformats.org/officeDocument/2006/relationships/hyperlink" Target="https://docs.snowflake.com/en/sql-reference/constructs/where.html" TargetMode="External"/><Relationship Id="rId4" Type="http://schemas.openxmlformats.org/officeDocument/2006/relationships/hyperlink" Target="https://docs.snowflake.com/en/sql-reference/constructs/group-by.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snowflake.com/en/sql-reference/functions/flatten.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ocs.snowflake.com/en/sql-reference/constructs/limit.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snowflake.com/en/sql-reference/constructs/limit.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snowflake.com/en/sql-reference/constructs/from.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ocs.snowflake.com/en/sql-reference/constructs/where.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snowflake.com/en/sql-reference/parameters.html#label-statement-timeout-in-second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ocs.snowflake.com/en/user-guide/querying-cancel-statements.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snowflake.com/en/sql-reference/constructs/wher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772357" y="763480"/>
            <a:ext cx="10282495" cy="258024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2AAA7"/>
              </a:buClr>
              <a:buSzPts val="6000"/>
              <a:buFont typeface="Arial Black"/>
              <a:buNone/>
            </a:pPr>
            <a:r>
              <a:rPr lang="en-US">
                <a:solidFill>
                  <a:srgbClr val="F2AAA7"/>
                </a:solidFill>
                <a:latin typeface="Arial Black"/>
                <a:ea typeface="Arial Black"/>
                <a:cs typeface="Arial Black"/>
                <a:sym typeface="Arial Black"/>
              </a:rPr>
              <a:t>SUBQUERIES VS CTE</a:t>
            </a:r>
            <a:endParaRPr>
              <a:solidFill>
                <a:srgbClr val="F2AAA7"/>
              </a:solidFill>
              <a:latin typeface="Arial Black"/>
              <a:ea typeface="Arial Black"/>
              <a:cs typeface="Arial Black"/>
              <a:sym typeface="Arial Black"/>
            </a:endParaRPr>
          </a:p>
        </p:txBody>
      </p:sp>
      <p:sp>
        <p:nvSpPr>
          <p:cNvPr id="145" name="Google Shape;145;p1"/>
          <p:cNvSpPr txBox="1">
            <a:spLocks noGrp="1"/>
          </p:cNvSpPr>
          <p:nvPr>
            <p:ph type="subTitle" idx="1"/>
          </p:nvPr>
        </p:nvSpPr>
        <p:spPr>
          <a:xfrm>
            <a:off x="772358" y="3531206"/>
            <a:ext cx="9738803" cy="4726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endParaRPr/>
          </a:p>
        </p:txBody>
      </p:sp>
      <p:pic>
        <p:nvPicPr>
          <p:cNvPr id="146" name="Google Shape;146;p1"/>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685800" y="764373"/>
            <a:ext cx="108204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CONTINUE…</a:t>
            </a:r>
            <a:endParaRPr>
              <a:solidFill>
                <a:srgbClr val="F2AAA7"/>
              </a:solidFill>
              <a:latin typeface="Arial Black"/>
              <a:ea typeface="Arial Black"/>
              <a:cs typeface="Arial Black"/>
              <a:sym typeface="Arial Black"/>
            </a:endParaRPr>
          </a:p>
        </p:txBody>
      </p:sp>
      <p:sp>
        <p:nvSpPr>
          <p:cNvPr id="208" name="Google Shape;208;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90C2EA"/>
              </a:buClr>
              <a:buSzPts val="2200"/>
              <a:buNone/>
            </a:pPr>
            <a:r>
              <a:rPr lang="en-US">
                <a:solidFill>
                  <a:srgbClr val="90C2EA"/>
                </a:solidFill>
                <a:latin typeface="Comic Sans MS"/>
                <a:ea typeface="Comic Sans MS"/>
                <a:cs typeface="Comic Sans MS"/>
                <a:sym typeface="Comic Sans MS"/>
              </a:rPr>
              <a:t>select p.name, p.annual_wage, p.country</a:t>
            </a:r>
            <a:endParaRPr>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from pay as p</a:t>
            </a:r>
            <a:endParaRPr/>
          </a:p>
          <a:p>
            <a:pPr marL="0" lvl="0" indent="0" algn="l" rtl="0">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where p.annual_wage &lt; (select max(per_capita_gdp)</a:t>
            </a:r>
            <a:endParaRPr/>
          </a:p>
          <a:p>
            <a:pPr marL="0" lvl="0" indent="0" algn="l" rtl="0">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from international_gdp i</a:t>
            </a:r>
            <a:endParaRPr>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where p.country = i.name);</a:t>
            </a:r>
            <a:endParaRPr>
              <a:solidFill>
                <a:srgbClr val="90C2EA"/>
              </a:solidFill>
              <a:latin typeface="Comic Sans MS"/>
              <a:ea typeface="Comic Sans MS"/>
              <a:cs typeface="Comic Sans MS"/>
              <a:sym typeface="Comic Sans MS"/>
            </a:endParaRPr>
          </a:p>
          <a:p>
            <a:pPr marL="228600" lvl="0" indent="-88900" algn="l" rtl="0">
              <a:lnSpc>
                <a:spcPct val="90000"/>
              </a:lnSpc>
              <a:spcBef>
                <a:spcPts val="1000"/>
              </a:spcBef>
              <a:spcAft>
                <a:spcPts val="0"/>
              </a:spcAft>
              <a:buClr>
                <a:schemeClr val="lt1"/>
              </a:buClr>
              <a:buSzPts val="2200"/>
              <a:buNone/>
            </a:pPr>
            <a:endParaRPr/>
          </a:p>
        </p:txBody>
      </p:sp>
      <p:pic>
        <p:nvPicPr>
          <p:cNvPr id="209" name="Google Shape;209;p10"/>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500"/>
                                        <p:tgtEl>
                                          <p:spTgt spid="2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8">
                                            <p:txEl>
                                              <p:pRg st="0" end="0"/>
                                            </p:txEl>
                                          </p:spTgt>
                                        </p:tgtEl>
                                        <p:attrNameLst>
                                          <p:attrName>style.visibility</p:attrName>
                                        </p:attrNameLst>
                                      </p:cBhvr>
                                      <p:to>
                                        <p:strVal val="visible"/>
                                      </p:to>
                                    </p:set>
                                    <p:animEffect transition="in" filter="fade">
                                      <p:cBhvr>
                                        <p:cTn id="12" dur="1000"/>
                                        <p:tgtEl>
                                          <p:spTgt spid="2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8">
                                            <p:txEl>
                                              <p:pRg st="1" end="1"/>
                                            </p:txEl>
                                          </p:spTgt>
                                        </p:tgtEl>
                                        <p:attrNameLst>
                                          <p:attrName>style.visibility</p:attrName>
                                        </p:attrNameLst>
                                      </p:cBhvr>
                                      <p:to>
                                        <p:strVal val="visible"/>
                                      </p:to>
                                    </p:set>
                                    <p:animEffect transition="in" filter="fade">
                                      <p:cBhvr>
                                        <p:cTn id="17" dur="1000"/>
                                        <p:tgtEl>
                                          <p:spTgt spid="20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8">
                                            <p:txEl>
                                              <p:pRg st="2" end="2"/>
                                            </p:txEl>
                                          </p:spTgt>
                                        </p:tgtEl>
                                        <p:attrNameLst>
                                          <p:attrName>style.visibility</p:attrName>
                                        </p:attrNameLst>
                                      </p:cBhvr>
                                      <p:to>
                                        <p:strVal val="visible"/>
                                      </p:to>
                                    </p:set>
                                    <p:animEffect transition="in" filter="fade">
                                      <p:cBhvr>
                                        <p:cTn id="22" dur="1000"/>
                                        <p:tgtEl>
                                          <p:spTgt spid="20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8">
                                            <p:txEl>
                                              <p:pRg st="3" end="3"/>
                                            </p:txEl>
                                          </p:spTgt>
                                        </p:tgtEl>
                                        <p:attrNameLst>
                                          <p:attrName>style.visibility</p:attrName>
                                        </p:attrNameLst>
                                      </p:cBhvr>
                                      <p:to>
                                        <p:strVal val="visible"/>
                                      </p:to>
                                    </p:set>
                                    <p:animEffect transition="in" filter="fade">
                                      <p:cBhvr>
                                        <p:cTn id="27" dur="1000"/>
                                        <p:tgtEl>
                                          <p:spTgt spid="20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8">
                                            <p:txEl>
                                              <p:pRg st="4" end="4"/>
                                            </p:txEl>
                                          </p:spTgt>
                                        </p:tgtEl>
                                        <p:attrNameLst>
                                          <p:attrName>style.visibility</p:attrName>
                                        </p:attrNameLst>
                                      </p:cBhvr>
                                      <p:to>
                                        <p:strVal val="visible"/>
                                      </p:to>
                                    </p:set>
                                    <p:animEffect transition="in" filter="fade">
                                      <p:cBhvr>
                                        <p:cTn id="32" dur="1000"/>
                                        <p:tgtEl>
                                          <p:spTgt spid="20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8">
                                            <p:txEl>
                                              <p:pRg st="5" end="5"/>
                                            </p:txEl>
                                          </p:spTgt>
                                        </p:tgtEl>
                                        <p:attrNameLst>
                                          <p:attrName>style.visibility</p:attrName>
                                        </p:attrNameLst>
                                      </p:cBhvr>
                                      <p:to>
                                        <p:strVal val="visible"/>
                                      </p:to>
                                    </p:set>
                                    <p:animEffect transition="in" filter="fade">
                                      <p:cBhvr>
                                        <p:cTn id="37" dur="1000"/>
                                        <p:tgtEl>
                                          <p:spTgt spid="2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1"/>
          <p:cNvSpPr txBox="1">
            <a:spLocks noGrp="1"/>
          </p:cNvSpPr>
          <p:nvPr>
            <p:ph type="title"/>
          </p:nvPr>
        </p:nvSpPr>
        <p:spPr>
          <a:xfrm>
            <a:off x="685800" y="764373"/>
            <a:ext cx="108204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b="0" i="0">
                <a:solidFill>
                  <a:srgbClr val="F2AAA7"/>
                </a:solidFill>
                <a:latin typeface="Arial Black"/>
                <a:ea typeface="Arial Black"/>
                <a:cs typeface="Arial Black"/>
                <a:sym typeface="Arial Black"/>
              </a:rPr>
              <a:t>TYPES SUPPORTED BY SNOWFLAKE</a:t>
            </a:r>
            <a:br>
              <a:rPr lang="en-US" b="0" i="0">
                <a:solidFill>
                  <a:srgbClr val="F2AAA7"/>
                </a:solidFill>
                <a:latin typeface="Helvetica Neue"/>
                <a:ea typeface="Helvetica Neue"/>
                <a:cs typeface="Helvetica Neue"/>
                <a:sym typeface="Helvetica Neue"/>
              </a:rPr>
            </a:br>
            <a:endParaRPr>
              <a:solidFill>
                <a:srgbClr val="F2AAA7"/>
              </a:solidFill>
            </a:endParaRPr>
          </a:p>
        </p:txBody>
      </p:sp>
      <p:sp>
        <p:nvSpPr>
          <p:cNvPr id="215" name="Google Shape;215;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90C2EA"/>
              </a:buClr>
              <a:buSzPts val="2200"/>
              <a:buNone/>
            </a:pPr>
            <a:r>
              <a:rPr lang="en-US" b="0" i="0">
                <a:solidFill>
                  <a:srgbClr val="90C2EA"/>
                </a:solidFill>
                <a:latin typeface="Comic Sans MS"/>
                <a:ea typeface="Comic Sans MS"/>
                <a:cs typeface="Comic Sans MS"/>
                <a:sym typeface="Comic Sans MS"/>
              </a:rPr>
              <a:t>Snowflake currently supports the following types of subqueries:</a:t>
            </a:r>
            <a:endParaRPr/>
          </a:p>
          <a:p>
            <a:pPr marL="0" lvl="0" indent="0" algn="l" rtl="0">
              <a:lnSpc>
                <a:spcPct val="90000"/>
              </a:lnSpc>
              <a:spcBef>
                <a:spcPts val="1000"/>
              </a:spcBef>
              <a:spcAft>
                <a:spcPts val="0"/>
              </a:spcAft>
              <a:buClr>
                <a:schemeClr val="lt1"/>
              </a:buClr>
              <a:buSzPts val="2200"/>
              <a:buNone/>
            </a:pPr>
            <a:endParaRPr b="0" i="0">
              <a:solidFill>
                <a:srgbClr val="90C2EA"/>
              </a:solidFill>
              <a:latin typeface="Comic Sans MS"/>
              <a:ea typeface="Comic Sans MS"/>
              <a:cs typeface="Comic Sans MS"/>
              <a:sym typeface="Comic Sans MS"/>
            </a:endParaRPr>
          </a:p>
          <a:p>
            <a:pPr marL="228600" lvl="0" indent="-228600" algn="l" rtl="0">
              <a:lnSpc>
                <a:spcPct val="90000"/>
              </a:lnSpc>
              <a:spcBef>
                <a:spcPts val="1000"/>
              </a:spcBef>
              <a:spcAft>
                <a:spcPts val="0"/>
              </a:spcAft>
              <a:buClr>
                <a:srgbClr val="90C2EA"/>
              </a:buClr>
              <a:buSzPts val="2200"/>
              <a:buFont typeface="Arial"/>
              <a:buChar char="•"/>
            </a:pPr>
            <a:r>
              <a:rPr lang="en-US" b="0" i="0">
                <a:solidFill>
                  <a:srgbClr val="90C2EA"/>
                </a:solidFill>
                <a:latin typeface="Comic Sans MS"/>
                <a:ea typeface="Comic Sans MS"/>
                <a:cs typeface="Comic Sans MS"/>
                <a:sym typeface="Comic Sans MS"/>
              </a:rPr>
              <a:t>Uncorrelated scalar subqueries in any place that a value expression can be used.</a:t>
            </a:r>
            <a:endParaRPr/>
          </a:p>
          <a:p>
            <a:pPr marL="228600" lvl="0" indent="-88900" algn="l" rtl="0">
              <a:lnSpc>
                <a:spcPct val="90000"/>
              </a:lnSpc>
              <a:spcBef>
                <a:spcPts val="1000"/>
              </a:spcBef>
              <a:spcAft>
                <a:spcPts val="0"/>
              </a:spcAft>
              <a:buClr>
                <a:schemeClr val="lt1"/>
              </a:buClr>
              <a:buSzPts val="2200"/>
              <a:buFont typeface="Arial"/>
              <a:buNone/>
            </a:pPr>
            <a:endParaRPr b="0" i="0">
              <a:solidFill>
                <a:srgbClr val="90C2EA"/>
              </a:solidFill>
              <a:latin typeface="Comic Sans MS"/>
              <a:ea typeface="Comic Sans MS"/>
              <a:cs typeface="Comic Sans MS"/>
              <a:sym typeface="Comic Sans MS"/>
            </a:endParaRPr>
          </a:p>
          <a:p>
            <a:pPr marL="228600" lvl="0" indent="-228600" algn="l" rtl="0">
              <a:lnSpc>
                <a:spcPct val="90000"/>
              </a:lnSpc>
              <a:spcBef>
                <a:spcPts val="1000"/>
              </a:spcBef>
              <a:spcAft>
                <a:spcPts val="0"/>
              </a:spcAft>
              <a:buClr>
                <a:srgbClr val="90C2EA"/>
              </a:buClr>
              <a:buSzPts val="2200"/>
              <a:buFont typeface="Arial"/>
              <a:buChar char="•"/>
            </a:pPr>
            <a:r>
              <a:rPr lang="en-US" b="0" i="0">
                <a:solidFill>
                  <a:srgbClr val="90C2EA"/>
                </a:solidFill>
                <a:latin typeface="Comic Sans MS"/>
                <a:ea typeface="Comic Sans MS"/>
                <a:cs typeface="Comic Sans MS"/>
                <a:sym typeface="Comic Sans MS"/>
              </a:rPr>
              <a:t>Correlated scalar subqueries in </a:t>
            </a:r>
            <a:r>
              <a:rPr lang="en-US" b="0" i="0" u="sng" strike="noStrike">
                <a:solidFill>
                  <a:srgbClr val="90C2EA"/>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WHERE</a:t>
            </a:r>
            <a:r>
              <a:rPr lang="en-US" b="0" i="0">
                <a:solidFill>
                  <a:srgbClr val="90C2EA"/>
                </a:solidFill>
                <a:latin typeface="Comic Sans MS"/>
                <a:ea typeface="Comic Sans MS"/>
                <a:cs typeface="Comic Sans MS"/>
                <a:sym typeface="Comic Sans MS"/>
              </a:rPr>
              <a:t> clauses.</a:t>
            </a:r>
            <a:endParaRPr/>
          </a:p>
          <a:p>
            <a:pPr marL="0" lvl="0" indent="0" algn="l" rtl="0">
              <a:lnSpc>
                <a:spcPct val="90000"/>
              </a:lnSpc>
              <a:spcBef>
                <a:spcPts val="1000"/>
              </a:spcBef>
              <a:spcAft>
                <a:spcPts val="0"/>
              </a:spcAft>
              <a:buClr>
                <a:schemeClr val="lt1"/>
              </a:buClr>
              <a:buSzPts val="2200"/>
              <a:buNone/>
            </a:pPr>
            <a:endParaRPr b="0" i="0">
              <a:solidFill>
                <a:srgbClr val="90C2EA"/>
              </a:solidFill>
              <a:latin typeface="Comic Sans MS"/>
              <a:ea typeface="Comic Sans MS"/>
              <a:cs typeface="Comic Sans MS"/>
              <a:sym typeface="Comic Sans MS"/>
            </a:endParaRPr>
          </a:p>
          <a:p>
            <a:pPr marL="228600" lvl="0" indent="-228600" algn="l" rtl="0">
              <a:lnSpc>
                <a:spcPct val="90000"/>
              </a:lnSpc>
              <a:spcBef>
                <a:spcPts val="1000"/>
              </a:spcBef>
              <a:spcAft>
                <a:spcPts val="0"/>
              </a:spcAft>
              <a:buClr>
                <a:srgbClr val="90C2EA"/>
              </a:buClr>
              <a:buSzPts val="2200"/>
              <a:buFont typeface="Arial"/>
              <a:buChar char="•"/>
            </a:pPr>
            <a:r>
              <a:rPr lang="en-US" b="0" i="0">
                <a:solidFill>
                  <a:srgbClr val="90C2EA"/>
                </a:solidFill>
                <a:latin typeface="Comic Sans MS"/>
                <a:ea typeface="Comic Sans MS"/>
                <a:cs typeface="Comic Sans MS"/>
                <a:sym typeface="Comic Sans MS"/>
              </a:rPr>
              <a:t>EXISTS, ANY / ALL, and IN subqueries in </a:t>
            </a:r>
            <a:r>
              <a:rPr lang="en-US" b="0" i="0" u="sng" strike="noStrike">
                <a:solidFill>
                  <a:srgbClr val="90C2EA"/>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WHERE</a:t>
            </a:r>
            <a:r>
              <a:rPr lang="en-US" b="0" i="0">
                <a:solidFill>
                  <a:srgbClr val="90C2EA"/>
                </a:solidFill>
                <a:latin typeface="Comic Sans MS"/>
                <a:ea typeface="Comic Sans MS"/>
                <a:cs typeface="Comic Sans MS"/>
                <a:sym typeface="Comic Sans MS"/>
              </a:rPr>
              <a:t> clauses. These subqueries can be correlated or uncorrelated.</a:t>
            </a:r>
            <a:endParaRPr/>
          </a:p>
          <a:p>
            <a:pPr marL="228600" lvl="0" indent="-88900" algn="l" rtl="0">
              <a:lnSpc>
                <a:spcPct val="90000"/>
              </a:lnSpc>
              <a:spcBef>
                <a:spcPts val="1000"/>
              </a:spcBef>
              <a:spcAft>
                <a:spcPts val="0"/>
              </a:spcAft>
              <a:buClr>
                <a:schemeClr val="lt1"/>
              </a:buClr>
              <a:buSzPts val="2200"/>
              <a:buNone/>
            </a:pPr>
            <a:endParaRPr/>
          </a:p>
        </p:txBody>
      </p:sp>
      <p:pic>
        <p:nvPicPr>
          <p:cNvPr id="216" name="Google Shape;216;p11"/>
          <p:cNvPicPr preferRelativeResize="0"/>
          <p:nvPr/>
        </p:nvPicPr>
        <p:blipFill rotWithShape="1">
          <a:blip r:embed="rId4">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Effect transition="in" filter="fade">
                                      <p:cBhvr>
                                        <p:cTn id="7" dur="500"/>
                                        <p:tgtEl>
                                          <p:spTgt spid="2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xEl>
                                              <p:pRg st="1" end="1"/>
                                            </p:txEl>
                                          </p:spTgt>
                                        </p:tgtEl>
                                        <p:attrNameLst>
                                          <p:attrName>style.visibility</p:attrName>
                                        </p:attrNameLst>
                                      </p:cBhvr>
                                      <p:to>
                                        <p:strVal val="visible"/>
                                      </p:to>
                                    </p:set>
                                    <p:animEffect transition="in" filter="fade">
                                      <p:cBhvr>
                                        <p:cTn id="12" dur="500"/>
                                        <p:tgtEl>
                                          <p:spTgt spid="2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
                                            <p:txEl>
                                              <p:pRg st="2" end="2"/>
                                            </p:txEl>
                                          </p:spTgt>
                                        </p:tgtEl>
                                        <p:attrNameLst>
                                          <p:attrName>style.visibility</p:attrName>
                                        </p:attrNameLst>
                                      </p:cBhvr>
                                      <p:to>
                                        <p:strVal val="visible"/>
                                      </p:to>
                                    </p:set>
                                    <p:animEffect transition="in" filter="fade">
                                      <p:cBhvr>
                                        <p:cTn id="17" dur="500"/>
                                        <p:tgtEl>
                                          <p:spTgt spid="2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5">
                                            <p:txEl>
                                              <p:pRg st="3" end="3"/>
                                            </p:txEl>
                                          </p:spTgt>
                                        </p:tgtEl>
                                        <p:attrNameLst>
                                          <p:attrName>style.visibility</p:attrName>
                                        </p:attrNameLst>
                                      </p:cBhvr>
                                      <p:to>
                                        <p:strVal val="visible"/>
                                      </p:to>
                                    </p:set>
                                    <p:animEffect transition="in" filter="fade">
                                      <p:cBhvr>
                                        <p:cTn id="22" dur="500"/>
                                        <p:tgtEl>
                                          <p:spTgt spid="2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5">
                                            <p:txEl>
                                              <p:pRg st="4" end="4"/>
                                            </p:txEl>
                                          </p:spTgt>
                                        </p:tgtEl>
                                        <p:attrNameLst>
                                          <p:attrName>style.visibility</p:attrName>
                                        </p:attrNameLst>
                                      </p:cBhvr>
                                      <p:to>
                                        <p:strVal val="visible"/>
                                      </p:to>
                                    </p:set>
                                    <p:animEffect transition="in" filter="fade">
                                      <p:cBhvr>
                                        <p:cTn id="27" dur="500"/>
                                        <p:tgtEl>
                                          <p:spTgt spid="2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5">
                                            <p:txEl>
                                              <p:pRg st="5" end="5"/>
                                            </p:txEl>
                                          </p:spTgt>
                                        </p:tgtEl>
                                        <p:attrNameLst>
                                          <p:attrName>style.visibility</p:attrName>
                                        </p:attrNameLst>
                                      </p:cBhvr>
                                      <p:to>
                                        <p:strVal val="visible"/>
                                      </p:to>
                                    </p:set>
                                    <p:animEffect transition="in" filter="fade">
                                      <p:cBhvr>
                                        <p:cTn id="32" dur="500"/>
                                        <p:tgtEl>
                                          <p:spTgt spid="2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5">
                                            <p:txEl>
                                              <p:pRg st="6" end="6"/>
                                            </p:txEl>
                                          </p:spTgt>
                                        </p:tgtEl>
                                        <p:attrNameLst>
                                          <p:attrName>style.visibility</p:attrName>
                                        </p:attrNameLst>
                                      </p:cBhvr>
                                      <p:to>
                                        <p:strVal val="visible"/>
                                      </p:to>
                                    </p:set>
                                    <p:animEffect transition="in" filter="fade">
                                      <p:cBhvr>
                                        <p:cTn id="37" dur="500"/>
                                        <p:tgtEl>
                                          <p:spTgt spid="2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5">
                                            <p:txEl>
                                              <p:pRg st="7" end="7"/>
                                            </p:txEl>
                                          </p:spTgt>
                                        </p:tgtEl>
                                        <p:attrNameLst>
                                          <p:attrName>style.visibility</p:attrName>
                                        </p:attrNameLst>
                                      </p:cBhvr>
                                      <p:to>
                                        <p:strVal val="visible"/>
                                      </p:to>
                                    </p:set>
                                    <p:animEffect transition="in" filter="fade">
                                      <p:cBhvr>
                                        <p:cTn id="42" dur="500"/>
                                        <p:tgtEl>
                                          <p:spTgt spid="2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2"/>
          <p:cNvSpPr txBox="1">
            <a:spLocks noGrp="1"/>
          </p:cNvSpPr>
          <p:nvPr>
            <p:ph type="title"/>
          </p:nvPr>
        </p:nvSpPr>
        <p:spPr>
          <a:xfrm>
            <a:off x="1074198" y="497151"/>
            <a:ext cx="10458635" cy="100317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2AAA7"/>
              </a:buClr>
              <a:buSzPct val="100000"/>
              <a:buFont typeface="Arial Black"/>
              <a:buNone/>
            </a:pPr>
            <a:r>
              <a:rPr lang="en-US" b="0" i="0">
                <a:solidFill>
                  <a:srgbClr val="F2AAA7"/>
                </a:solidFill>
                <a:latin typeface="Arial Black"/>
                <a:ea typeface="Arial Black"/>
                <a:cs typeface="Arial Black"/>
                <a:sym typeface="Arial Black"/>
              </a:rPr>
              <a:t>SCALAR SUBQUERIES</a:t>
            </a:r>
            <a:br>
              <a:rPr lang="en-US" b="0" i="0">
                <a:solidFill>
                  <a:srgbClr val="505C63"/>
                </a:solidFill>
                <a:latin typeface="Helvetica Neue"/>
                <a:ea typeface="Helvetica Neue"/>
                <a:cs typeface="Helvetica Neue"/>
                <a:sym typeface="Helvetica Neue"/>
              </a:rPr>
            </a:br>
            <a:endParaRPr/>
          </a:p>
        </p:txBody>
      </p:sp>
      <p:sp>
        <p:nvSpPr>
          <p:cNvPr id="222" name="Google Shape;222;p12"/>
          <p:cNvSpPr txBox="1">
            <a:spLocks noGrp="1"/>
          </p:cNvSpPr>
          <p:nvPr>
            <p:ph type="body" idx="1"/>
          </p:nvPr>
        </p:nvSpPr>
        <p:spPr>
          <a:xfrm>
            <a:off x="818712" y="1500326"/>
            <a:ext cx="10554574" cy="508690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90C2EA"/>
              </a:buClr>
              <a:buSzPts val="2200"/>
              <a:buChar char="•"/>
            </a:pPr>
            <a:r>
              <a:rPr lang="en-US" b="0" i="0">
                <a:solidFill>
                  <a:srgbClr val="90C2EA"/>
                </a:solidFill>
                <a:latin typeface="Comic Sans MS"/>
                <a:ea typeface="Comic Sans MS"/>
                <a:cs typeface="Comic Sans MS"/>
                <a:sym typeface="Comic Sans MS"/>
              </a:rPr>
              <a:t>A scalar subquery is a subquery that returns at most one row. A scalar subquery can appear anywhere that a value expression can appear, including the </a:t>
            </a:r>
            <a:r>
              <a:rPr lang="en-US" b="0" i="0" u="sng" strike="noStrike">
                <a:solidFill>
                  <a:srgbClr val="90C2EA"/>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SELECT</a:t>
            </a:r>
            <a:r>
              <a:rPr lang="en-US" b="0" i="0">
                <a:solidFill>
                  <a:srgbClr val="90C2EA"/>
                </a:solidFill>
                <a:latin typeface="Comic Sans MS"/>
                <a:ea typeface="Comic Sans MS"/>
                <a:cs typeface="Comic Sans MS"/>
                <a:sym typeface="Comic Sans MS"/>
              </a:rPr>
              <a:t> list, </a:t>
            </a:r>
            <a:r>
              <a:rPr lang="en-US" b="0" i="0" u="sng" strike="noStrike">
                <a:solidFill>
                  <a:srgbClr val="90C2EA"/>
                </a:solidFill>
                <a:latin typeface="Comic Sans MS"/>
                <a:ea typeface="Comic Sans MS"/>
                <a:cs typeface="Comic Sans MS"/>
                <a:sym typeface="Comic Sans MS"/>
                <a:hlinkClick r:id="rId4">
                  <a:extLst>
                    <a:ext uri="{A12FA001-AC4F-418D-AE19-62706E023703}">
                      <ahyp:hlinkClr xmlns:ahyp="http://schemas.microsoft.com/office/drawing/2018/hyperlinkcolor" val="tx"/>
                    </a:ext>
                  </a:extLst>
                </a:hlinkClick>
              </a:rPr>
              <a:t>GROUP BY</a:t>
            </a:r>
            <a:r>
              <a:rPr lang="en-US" b="0" i="0">
                <a:solidFill>
                  <a:srgbClr val="90C2EA"/>
                </a:solidFill>
                <a:latin typeface="Comic Sans MS"/>
                <a:ea typeface="Comic Sans MS"/>
                <a:cs typeface="Comic Sans MS"/>
                <a:sym typeface="Comic Sans MS"/>
              </a:rPr>
              <a:t> clause, or as an argument to a function in a </a:t>
            </a:r>
            <a:r>
              <a:rPr lang="en-US" b="0" i="0" u="sng" strike="noStrike">
                <a:solidFill>
                  <a:srgbClr val="90C2EA"/>
                </a:solidFill>
                <a:latin typeface="Comic Sans MS"/>
                <a:ea typeface="Comic Sans MS"/>
                <a:cs typeface="Comic Sans MS"/>
                <a:sym typeface="Comic Sans MS"/>
                <a:hlinkClick r:id="rId5">
                  <a:extLst>
                    <a:ext uri="{A12FA001-AC4F-418D-AE19-62706E023703}">
                      <ahyp:hlinkClr xmlns:ahyp="http://schemas.microsoft.com/office/drawing/2018/hyperlinkcolor" val="tx"/>
                    </a:ext>
                  </a:extLst>
                </a:hlinkClick>
              </a:rPr>
              <a:t>WHERE</a:t>
            </a:r>
            <a:r>
              <a:rPr lang="en-US" b="0" i="0">
                <a:solidFill>
                  <a:srgbClr val="90C2EA"/>
                </a:solidFill>
                <a:latin typeface="Comic Sans MS"/>
                <a:ea typeface="Comic Sans MS"/>
                <a:cs typeface="Comic Sans MS"/>
                <a:sym typeface="Comic Sans MS"/>
              </a:rPr>
              <a:t> or </a:t>
            </a:r>
            <a:r>
              <a:rPr lang="en-US" b="0" i="0" u="sng" strike="noStrike">
                <a:solidFill>
                  <a:srgbClr val="90C2EA"/>
                </a:solidFill>
                <a:latin typeface="Comic Sans MS"/>
                <a:ea typeface="Comic Sans MS"/>
                <a:cs typeface="Comic Sans MS"/>
                <a:sym typeface="Comic Sans MS"/>
                <a:hlinkClick r:id="rId6">
                  <a:extLst>
                    <a:ext uri="{A12FA001-AC4F-418D-AE19-62706E023703}">
                      <ahyp:hlinkClr xmlns:ahyp="http://schemas.microsoft.com/office/drawing/2018/hyperlinkcolor" val="tx"/>
                    </a:ext>
                  </a:extLst>
                </a:hlinkClick>
              </a:rPr>
              <a:t>HAVING</a:t>
            </a:r>
            <a:r>
              <a:rPr lang="en-US" b="0" i="0">
                <a:solidFill>
                  <a:srgbClr val="90C2EA"/>
                </a:solidFill>
                <a:latin typeface="Comic Sans MS"/>
                <a:ea typeface="Comic Sans MS"/>
                <a:cs typeface="Comic Sans MS"/>
                <a:sym typeface="Comic Sans MS"/>
              </a:rPr>
              <a:t> clause.</a:t>
            </a:r>
            <a:endParaRPr/>
          </a:p>
          <a:p>
            <a:pPr marL="0" lvl="0" indent="0" algn="l" rtl="0">
              <a:lnSpc>
                <a:spcPct val="90000"/>
              </a:lnSpc>
              <a:spcBef>
                <a:spcPts val="1000"/>
              </a:spcBef>
              <a:spcAft>
                <a:spcPts val="0"/>
              </a:spcAft>
              <a:buClr>
                <a:schemeClr val="lt1"/>
              </a:buClr>
              <a:buSzPts val="2200"/>
              <a:buNone/>
            </a:pPr>
            <a:endParaRPr b="0" i="0">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FFF00"/>
              </a:buClr>
              <a:buSzPts val="2200"/>
              <a:buNone/>
            </a:pPr>
            <a:r>
              <a:rPr lang="en-US" b="0" i="0">
                <a:solidFill>
                  <a:srgbClr val="FFFF00"/>
                </a:solidFill>
                <a:latin typeface="Comic Sans MS"/>
                <a:ea typeface="Comic Sans MS"/>
                <a:cs typeface="Comic Sans MS"/>
                <a:sym typeface="Comic Sans MS"/>
              </a:rPr>
              <a:t>Usage Notes</a:t>
            </a:r>
            <a:endParaRPr/>
          </a:p>
          <a:p>
            <a:pPr marL="228600" lvl="0" indent="-228600" algn="l" rtl="0">
              <a:lnSpc>
                <a:spcPct val="90000"/>
              </a:lnSpc>
              <a:spcBef>
                <a:spcPts val="1000"/>
              </a:spcBef>
              <a:spcAft>
                <a:spcPts val="0"/>
              </a:spcAft>
              <a:buClr>
                <a:srgbClr val="90C2EA"/>
              </a:buClr>
              <a:buSzPts val="2200"/>
              <a:buFont typeface="Arial"/>
              <a:buChar char="•"/>
            </a:pPr>
            <a:r>
              <a:rPr lang="en-US" b="0" i="0">
                <a:solidFill>
                  <a:srgbClr val="90C2EA"/>
                </a:solidFill>
                <a:latin typeface="Comic Sans MS"/>
                <a:ea typeface="Comic Sans MS"/>
                <a:cs typeface="Comic Sans MS"/>
                <a:sym typeface="Comic Sans MS"/>
              </a:rPr>
              <a:t>A scalar subquery can contain only one item in the </a:t>
            </a:r>
            <a:r>
              <a:rPr lang="en-US" b="0" i="0" u="sng" strike="noStrike">
                <a:solidFill>
                  <a:srgbClr val="90C2EA"/>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SELECT</a:t>
            </a:r>
            <a:r>
              <a:rPr lang="en-US" b="0" i="0">
                <a:solidFill>
                  <a:srgbClr val="90C2EA"/>
                </a:solidFill>
                <a:latin typeface="Comic Sans MS"/>
                <a:ea typeface="Comic Sans MS"/>
                <a:cs typeface="Comic Sans MS"/>
                <a:sym typeface="Comic Sans MS"/>
              </a:rPr>
              <a:t> list.</a:t>
            </a:r>
            <a:endParaRPr/>
          </a:p>
          <a:p>
            <a:pPr marL="228600" lvl="0" indent="-228600" algn="l" rtl="0">
              <a:lnSpc>
                <a:spcPct val="90000"/>
              </a:lnSpc>
              <a:spcBef>
                <a:spcPts val="1000"/>
              </a:spcBef>
              <a:spcAft>
                <a:spcPts val="0"/>
              </a:spcAft>
              <a:buClr>
                <a:srgbClr val="90C2EA"/>
              </a:buClr>
              <a:buSzPts val="2200"/>
              <a:buFont typeface="Arial"/>
              <a:buChar char="•"/>
            </a:pPr>
            <a:r>
              <a:rPr lang="en-US" b="0" i="0">
                <a:solidFill>
                  <a:srgbClr val="90C2EA"/>
                </a:solidFill>
                <a:latin typeface="Comic Sans MS"/>
                <a:ea typeface="Comic Sans MS"/>
                <a:cs typeface="Comic Sans MS"/>
                <a:sym typeface="Comic Sans MS"/>
              </a:rPr>
              <a:t>If a scalar subquery returns more than one row, a runtime error is generated.</a:t>
            </a:r>
            <a:endParaRPr/>
          </a:p>
          <a:p>
            <a:pPr marL="228600" lvl="0" indent="-228600" algn="l" rtl="0">
              <a:lnSpc>
                <a:spcPct val="90000"/>
              </a:lnSpc>
              <a:spcBef>
                <a:spcPts val="1000"/>
              </a:spcBef>
              <a:spcAft>
                <a:spcPts val="0"/>
              </a:spcAft>
              <a:buClr>
                <a:srgbClr val="90C2EA"/>
              </a:buClr>
              <a:buSzPts val="2200"/>
              <a:buFont typeface="Arial"/>
              <a:buChar char="•"/>
            </a:pPr>
            <a:r>
              <a:rPr lang="en-US" b="0" i="0">
                <a:solidFill>
                  <a:srgbClr val="90C2EA"/>
                </a:solidFill>
                <a:latin typeface="Comic Sans MS"/>
                <a:ea typeface="Comic Sans MS"/>
                <a:cs typeface="Comic Sans MS"/>
                <a:sym typeface="Comic Sans MS"/>
              </a:rPr>
              <a:t>Correlated scalar subqueries are currently supported only if they can be statically determined to return one row (e.g. if the </a:t>
            </a:r>
            <a:r>
              <a:rPr lang="en-US" b="0" i="0" u="sng" strike="noStrike">
                <a:solidFill>
                  <a:srgbClr val="90C2EA"/>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SELECT</a:t>
            </a:r>
            <a:r>
              <a:rPr lang="en-US" b="0" i="0">
                <a:solidFill>
                  <a:srgbClr val="90C2EA"/>
                </a:solidFill>
                <a:latin typeface="Comic Sans MS"/>
                <a:ea typeface="Comic Sans MS"/>
                <a:cs typeface="Comic Sans MS"/>
                <a:sym typeface="Comic Sans MS"/>
              </a:rPr>
              <a:t> list contains an aggregate function with no </a:t>
            </a:r>
            <a:r>
              <a:rPr lang="en-US" b="0" i="0" u="sng" strike="noStrike">
                <a:solidFill>
                  <a:srgbClr val="90C2EA"/>
                </a:solidFill>
                <a:latin typeface="Comic Sans MS"/>
                <a:ea typeface="Comic Sans MS"/>
                <a:cs typeface="Comic Sans MS"/>
                <a:sym typeface="Comic Sans MS"/>
                <a:hlinkClick r:id="rId4">
                  <a:extLst>
                    <a:ext uri="{A12FA001-AC4F-418D-AE19-62706E023703}">
                      <ahyp:hlinkClr xmlns:ahyp="http://schemas.microsoft.com/office/drawing/2018/hyperlinkcolor" val="tx"/>
                    </a:ext>
                  </a:extLst>
                </a:hlinkClick>
              </a:rPr>
              <a:t>GROUP BY</a:t>
            </a:r>
            <a:r>
              <a:rPr lang="en-US" b="0" i="0">
                <a:solidFill>
                  <a:srgbClr val="90C2EA"/>
                </a:solidFill>
                <a:latin typeface="Comic Sans MS"/>
                <a:ea typeface="Comic Sans MS"/>
                <a:cs typeface="Comic Sans MS"/>
                <a:sym typeface="Comic Sans MS"/>
              </a:rPr>
              <a:t>).</a:t>
            </a:r>
            <a:endParaRPr/>
          </a:p>
          <a:p>
            <a:pPr marL="228600" lvl="0" indent="-228600" algn="l" rtl="0">
              <a:lnSpc>
                <a:spcPct val="90000"/>
              </a:lnSpc>
              <a:spcBef>
                <a:spcPts val="1000"/>
              </a:spcBef>
              <a:spcAft>
                <a:spcPts val="0"/>
              </a:spcAft>
              <a:buClr>
                <a:srgbClr val="90C2EA"/>
              </a:buClr>
              <a:buSzPts val="2200"/>
              <a:buFont typeface="Arial"/>
              <a:buChar char="•"/>
            </a:pPr>
            <a:r>
              <a:rPr lang="en-US">
                <a:solidFill>
                  <a:srgbClr val="90C2EA"/>
                </a:solidFill>
                <a:latin typeface="Comic Sans MS"/>
                <a:ea typeface="Comic Sans MS"/>
                <a:cs typeface="Comic Sans MS"/>
                <a:sym typeface="Comic Sans MS"/>
              </a:rPr>
              <a:t>A</a:t>
            </a:r>
            <a:r>
              <a:rPr lang="en-US" b="0" i="0">
                <a:solidFill>
                  <a:srgbClr val="90C2EA"/>
                </a:solidFill>
                <a:latin typeface="Comic Sans MS"/>
                <a:ea typeface="Comic Sans MS"/>
                <a:cs typeface="Comic Sans MS"/>
                <a:sym typeface="Comic Sans MS"/>
              </a:rPr>
              <a:t>llowed only in uncorrelated scalar subqueries.</a:t>
            </a:r>
            <a:endParaRPr/>
          </a:p>
          <a:p>
            <a:pPr marL="0" lvl="0" indent="0" algn="l" rtl="0">
              <a:lnSpc>
                <a:spcPct val="90000"/>
              </a:lnSpc>
              <a:spcBef>
                <a:spcPts val="1000"/>
              </a:spcBef>
              <a:spcAft>
                <a:spcPts val="0"/>
              </a:spcAft>
              <a:buClr>
                <a:schemeClr val="lt1"/>
              </a:buClr>
              <a:buSzPts val="2200"/>
              <a:buNone/>
            </a:pPr>
            <a:endParaRPr b="0" i="0">
              <a:solidFill>
                <a:srgbClr val="000000"/>
              </a:solidFill>
              <a:latin typeface="Helvetica Neue"/>
              <a:ea typeface="Helvetica Neue"/>
              <a:cs typeface="Helvetica Neue"/>
              <a:sym typeface="Helvetica Neue"/>
            </a:endParaRPr>
          </a:p>
        </p:txBody>
      </p:sp>
      <p:pic>
        <p:nvPicPr>
          <p:cNvPr id="223" name="Google Shape;223;p12"/>
          <p:cNvPicPr preferRelativeResize="0"/>
          <p:nvPr/>
        </p:nvPicPr>
        <p:blipFill rotWithShape="1">
          <a:blip r:embed="rId7">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animEffect transition="in" filter="fade">
                                      <p:cBhvr>
                                        <p:cTn id="7" dur="500"/>
                                        <p:tgtEl>
                                          <p:spTgt spid="2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2">
                                            <p:txEl>
                                              <p:pRg st="1" end="1"/>
                                            </p:txEl>
                                          </p:spTgt>
                                        </p:tgtEl>
                                        <p:attrNameLst>
                                          <p:attrName>style.visibility</p:attrName>
                                        </p:attrNameLst>
                                      </p:cBhvr>
                                      <p:to>
                                        <p:strVal val="visible"/>
                                      </p:to>
                                    </p:set>
                                    <p:animEffect transition="in" filter="fade">
                                      <p:cBhvr>
                                        <p:cTn id="12" dur="500"/>
                                        <p:tgtEl>
                                          <p:spTgt spid="2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2">
                                            <p:txEl>
                                              <p:pRg st="2" end="2"/>
                                            </p:txEl>
                                          </p:spTgt>
                                        </p:tgtEl>
                                        <p:attrNameLst>
                                          <p:attrName>style.visibility</p:attrName>
                                        </p:attrNameLst>
                                      </p:cBhvr>
                                      <p:to>
                                        <p:strVal val="visible"/>
                                      </p:to>
                                    </p:set>
                                    <p:animEffect transition="in" filter="fade">
                                      <p:cBhvr>
                                        <p:cTn id="17" dur="500"/>
                                        <p:tgtEl>
                                          <p:spTgt spid="2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2">
                                            <p:txEl>
                                              <p:pRg st="3" end="3"/>
                                            </p:txEl>
                                          </p:spTgt>
                                        </p:tgtEl>
                                        <p:attrNameLst>
                                          <p:attrName>style.visibility</p:attrName>
                                        </p:attrNameLst>
                                      </p:cBhvr>
                                      <p:to>
                                        <p:strVal val="visible"/>
                                      </p:to>
                                    </p:set>
                                    <p:animEffect transition="in" filter="fade">
                                      <p:cBhvr>
                                        <p:cTn id="22" dur="500"/>
                                        <p:tgtEl>
                                          <p:spTgt spid="2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2">
                                            <p:txEl>
                                              <p:pRg st="4" end="4"/>
                                            </p:txEl>
                                          </p:spTgt>
                                        </p:tgtEl>
                                        <p:attrNameLst>
                                          <p:attrName>style.visibility</p:attrName>
                                        </p:attrNameLst>
                                      </p:cBhvr>
                                      <p:to>
                                        <p:strVal val="visible"/>
                                      </p:to>
                                    </p:set>
                                    <p:animEffect transition="in" filter="fade">
                                      <p:cBhvr>
                                        <p:cTn id="27" dur="500"/>
                                        <p:tgtEl>
                                          <p:spTgt spid="2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2">
                                            <p:txEl>
                                              <p:pRg st="5" end="5"/>
                                            </p:txEl>
                                          </p:spTgt>
                                        </p:tgtEl>
                                        <p:attrNameLst>
                                          <p:attrName>style.visibility</p:attrName>
                                        </p:attrNameLst>
                                      </p:cBhvr>
                                      <p:to>
                                        <p:strVal val="visible"/>
                                      </p:to>
                                    </p:set>
                                    <p:animEffect transition="in" filter="fade">
                                      <p:cBhvr>
                                        <p:cTn id="32" dur="500"/>
                                        <p:tgtEl>
                                          <p:spTgt spid="2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2">
                                            <p:txEl>
                                              <p:pRg st="6" end="6"/>
                                            </p:txEl>
                                          </p:spTgt>
                                        </p:tgtEl>
                                        <p:attrNameLst>
                                          <p:attrName>style.visibility</p:attrName>
                                        </p:attrNameLst>
                                      </p:cBhvr>
                                      <p:to>
                                        <p:strVal val="visible"/>
                                      </p:to>
                                    </p:set>
                                    <p:animEffect transition="in" filter="fade">
                                      <p:cBhvr>
                                        <p:cTn id="37" dur="500"/>
                                        <p:tgtEl>
                                          <p:spTgt spid="22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2">
                                            <p:txEl>
                                              <p:pRg st="7" end="7"/>
                                            </p:txEl>
                                          </p:spTgt>
                                        </p:tgtEl>
                                        <p:attrNameLst>
                                          <p:attrName>style.visibility</p:attrName>
                                        </p:attrNameLst>
                                      </p:cBhvr>
                                      <p:to>
                                        <p:strVal val="visible"/>
                                      </p:to>
                                    </p:set>
                                    <p:animEffect transition="in" filter="fade">
                                      <p:cBhvr>
                                        <p:cTn id="42" dur="500"/>
                                        <p:tgtEl>
                                          <p:spTgt spid="2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3"/>
          <p:cNvSpPr txBox="1">
            <a:spLocks noGrp="1"/>
          </p:cNvSpPr>
          <p:nvPr>
            <p:ph type="title"/>
          </p:nvPr>
        </p:nvSpPr>
        <p:spPr>
          <a:xfrm>
            <a:off x="685800" y="764373"/>
            <a:ext cx="108204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CONTINUE…</a:t>
            </a:r>
            <a:endParaRPr>
              <a:solidFill>
                <a:srgbClr val="F2AAA7"/>
              </a:solidFill>
              <a:latin typeface="Arial Black"/>
              <a:ea typeface="Arial Black"/>
              <a:cs typeface="Arial Black"/>
              <a:sym typeface="Arial Black"/>
            </a:endParaRPr>
          </a:p>
        </p:txBody>
      </p:sp>
      <p:sp>
        <p:nvSpPr>
          <p:cNvPr id="229" name="Google Shape;229;p13"/>
          <p:cNvSpPr txBox="1">
            <a:spLocks noGrp="1"/>
          </p:cNvSpPr>
          <p:nvPr>
            <p:ph type="body" idx="1"/>
          </p:nvPr>
        </p:nvSpPr>
        <p:spPr>
          <a:xfrm>
            <a:off x="685800" y="2317072"/>
            <a:ext cx="10820400" cy="390161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90C2EA"/>
              </a:buClr>
              <a:buSzPts val="2200"/>
              <a:buFont typeface="Arial"/>
              <a:buChar char="•"/>
            </a:pPr>
            <a:r>
              <a:rPr lang="en-US" b="0" i="0">
                <a:solidFill>
                  <a:srgbClr val="90C2EA"/>
                </a:solidFill>
                <a:latin typeface="Comic Sans MS"/>
                <a:ea typeface="Comic Sans MS"/>
                <a:cs typeface="Comic Sans MS"/>
                <a:sym typeface="Comic Sans MS"/>
              </a:rPr>
              <a:t>Uncorrelated scalar subqueries are supported anywhere that a value expression is allowed.</a:t>
            </a:r>
            <a:endParaRPr/>
          </a:p>
          <a:p>
            <a:pPr marL="228600" lvl="0" indent="-88900" algn="l" rtl="0">
              <a:lnSpc>
                <a:spcPct val="90000"/>
              </a:lnSpc>
              <a:spcBef>
                <a:spcPts val="1000"/>
              </a:spcBef>
              <a:spcAft>
                <a:spcPts val="0"/>
              </a:spcAft>
              <a:buClr>
                <a:schemeClr val="lt1"/>
              </a:buClr>
              <a:buSzPts val="2200"/>
              <a:buFont typeface="Arial"/>
              <a:buNone/>
            </a:pPr>
            <a:endParaRPr b="0" i="0">
              <a:solidFill>
                <a:srgbClr val="90C2EA"/>
              </a:solidFill>
              <a:latin typeface="Comic Sans MS"/>
              <a:ea typeface="Comic Sans MS"/>
              <a:cs typeface="Comic Sans MS"/>
              <a:sym typeface="Comic Sans MS"/>
            </a:endParaRPr>
          </a:p>
          <a:p>
            <a:pPr marL="228600" lvl="0" indent="-228600" algn="l" rtl="0">
              <a:lnSpc>
                <a:spcPct val="90000"/>
              </a:lnSpc>
              <a:spcBef>
                <a:spcPts val="1000"/>
              </a:spcBef>
              <a:spcAft>
                <a:spcPts val="0"/>
              </a:spcAft>
              <a:buClr>
                <a:srgbClr val="90C2EA"/>
              </a:buClr>
              <a:buSzPts val="2200"/>
              <a:buFont typeface="Arial"/>
              <a:buChar char="•"/>
            </a:pPr>
            <a:r>
              <a:rPr lang="en-US" b="0" i="0">
                <a:solidFill>
                  <a:srgbClr val="90C2EA"/>
                </a:solidFill>
                <a:latin typeface="Comic Sans MS"/>
                <a:ea typeface="Comic Sans MS"/>
                <a:cs typeface="Comic Sans MS"/>
                <a:sym typeface="Comic Sans MS"/>
              </a:rPr>
              <a:t>Subqueries with a correlation inside of </a:t>
            </a:r>
            <a:r>
              <a:rPr lang="en-US" b="0" i="0" u="sng" strike="noStrike">
                <a:solidFill>
                  <a:srgbClr val="90C2EA"/>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FLATTEN</a:t>
            </a:r>
            <a:r>
              <a:rPr lang="en-US" b="0" i="0">
                <a:solidFill>
                  <a:srgbClr val="90C2EA"/>
                </a:solidFill>
                <a:latin typeface="Comic Sans MS"/>
                <a:ea typeface="Comic Sans MS"/>
                <a:cs typeface="Comic Sans MS"/>
                <a:sym typeface="Comic Sans MS"/>
              </a:rPr>
              <a:t> are currently unsupported.</a:t>
            </a:r>
            <a:endParaRPr/>
          </a:p>
          <a:p>
            <a:pPr marL="0" lvl="0" indent="0" algn="l" rtl="0">
              <a:lnSpc>
                <a:spcPct val="90000"/>
              </a:lnSpc>
              <a:spcBef>
                <a:spcPts val="1000"/>
              </a:spcBef>
              <a:spcAft>
                <a:spcPts val="0"/>
              </a:spcAft>
              <a:buClr>
                <a:schemeClr val="lt1"/>
              </a:buClr>
              <a:buSzPts val="2200"/>
              <a:buNone/>
            </a:pPr>
            <a:endParaRPr b="0" i="0">
              <a:solidFill>
                <a:srgbClr val="90C2EA"/>
              </a:solidFill>
              <a:latin typeface="Comic Sans MS"/>
              <a:ea typeface="Comic Sans MS"/>
              <a:cs typeface="Comic Sans MS"/>
              <a:sym typeface="Comic Sans MS"/>
            </a:endParaRPr>
          </a:p>
          <a:p>
            <a:pPr marL="228600" lvl="0" indent="-228600" algn="l" rtl="0">
              <a:lnSpc>
                <a:spcPct val="90000"/>
              </a:lnSpc>
              <a:spcBef>
                <a:spcPts val="1000"/>
              </a:spcBef>
              <a:spcAft>
                <a:spcPts val="0"/>
              </a:spcAft>
              <a:buClr>
                <a:srgbClr val="90C2EA"/>
              </a:buClr>
              <a:buSzPts val="2200"/>
              <a:buFont typeface="Arial"/>
              <a:buChar char="•"/>
            </a:pPr>
            <a:r>
              <a:rPr lang="en-US" b="0" i="0">
                <a:solidFill>
                  <a:srgbClr val="90C2EA"/>
                </a:solidFill>
                <a:latin typeface="Comic Sans MS"/>
                <a:ea typeface="Comic Sans MS"/>
                <a:cs typeface="Comic Sans MS"/>
                <a:sym typeface="Comic Sans MS"/>
              </a:rPr>
              <a:t>The </a:t>
            </a:r>
            <a:r>
              <a:rPr lang="en-US" b="0" i="0" u="sng" strike="noStrike">
                <a:solidFill>
                  <a:srgbClr val="90C2EA"/>
                </a:solidFill>
                <a:latin typeface="Comic Sans MS"/>
                <a:ea typeface="Comic Sans MS"/>
                <a:cs typeface="Comic Sans MS"/>
                <a:sym typeface="Comic Sans MS"/>
                <a:hlinkClick r:id="rId4">
                  <a:extLst>
                    <a:ext uri="{A12FA001-AC4F-418D-AE19-62706E023703}">
                      <ahyp:hlinkClr xmlns:ahyp="http://schemas.microsoft.com/office/drawing/2018/hyperlinkcolor" val="tx"/>
                    </a:ext>
                  </a:extLst>
                </a:hlinkClick>
              </a:rPr>
              <a:t>LIMIT / FETCH</a:t>
            </a:r>
            <a:r>
              <a:rPr lang="en-US" b="0" i="0">
                <a:solidFill>
                  <a:srgbClr val="90C2EA"/>
                </a:solidFill>
                <a:latin typeface="Comic Sans MS"/>
                <a:ea typeface="Comic Sans MS"/>
                <a:cs typeface="Comic Sans MS"/>
                <a:sym typeface="Comic Sans MS"/>
              </a:rPr>
              <a:t> clause</a:t>
            </a:r>
            <a:endParaRPr/>
          </a:p>
          <a:p>
            <a:pPr marL="0" lvl="0" indent="0" algn="l" rtl="0">
              <a:lnSpc>
                <a:spcPct val="90000"/>
              </a:lnSpc>
              <a:spcBef>
                <a:spcPts val="1000"/>
              </a:spcBef>
              <a:spcAft>
                <a:spcPts val="0"/>
              </a:spcAft>
              <a:buClr>
                <a:schemeClr val="lt1"/>
              </a:buClr>
              <a:buSzPts val="2200"/>
              <a:buNone/>
            </a:pPr>
            <a:endParaRPr/>
          </a:p>
        </p:txBody>
      </p:sp>
      <p:pic>
        <p:nvPicPr>
          <p:cNvPr id="230" name="Google Shape;230;p13"/>
          <p:cNvPicPr preferRelativeResize="0"/>
          <p:nvPr/>
        </p:nvPicPr>
        <p:blipFill rotWithShape="1">
          <a:blip r:embed="rId5">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500"/>
                                        <p:tgtEl>
                                          <p:spTgt spid="22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9">
                                            <p:txEl>
                                              <p:pRg st="0" end="0"/>
                                            </p:txEl>
                                          </p:spTgt>
                                        </p:tgtEl>
                                        <p:attrNameLst>
                                          <p:attrName>style.visibility</p:attrName>
                                        </p:attrNameLst>
                                      </p:cBhvr>
                                      <p:to>
                                        <p:strVal val="visible"/>
                                      </p:to>
                                    </p:set>
                                    <p:anim calcmode="lin" valueType="num">
                                      <p:cBhvr additive="base">
                                        <p:cTn id="12" dur="500"/>
                                        <p:tgtEl>
                                          <p:spTgt spid="2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9">
                                            <p:txEl>
                                              <p:pRg st="1" end="1"/>
                                            </p:txEl>
                                          </p:spTgt>
                                        </p:tgtEl>
                                        <p:attrNameLst>
                                          <p:attrName>style.visibility</p:attrName>
                                        </p:attrNameLst>
                                      </p:cBhvr>
                                      <p:to>
                                        <p:strVal val="visible"/>
                                      </p:to>
                                    </p:set>
                                    <p:anim calcmode="lin" valueType="num">
                                      <p:cBhvr additive="base">
                                        <p:cTn id="17" dur="500"/>
                                        <p:tgtEl>
                                          <p:spTgt spid="22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29">
                                            <p:txEl>
                                              <p:pRg st="2" end="2"/>
                                            </p:txEl>
                                          </p:spTgt>
                                        </p:tgtEl>
                                        <p:attrNameLst>
                                          <p:attrName>style.visibility</p:attrName>
                                        </p:attrNameLst>
                                      </p:cBhvr>
                                      <p:to>
                                        <p:strVal val="visible"/>
                                      </p:to>
                                    </p:set>
                                    <p:anim calcmode="lin" valueType="num">
                                      <p:cBhvr additive="base">
                                        <p:cTn id="22" dur="500"/>
                                        <p:tgtEl>
                                          <p:spTgt spid="22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29">
                                            <p:txEl>
                                              <p:pRg st="3" end="3"/>
                                            </p:txEl>
                                          </p:spTgt>
                                        </p:tgtEl>
                                        <p:attrNameLst>
                                          <p:attrName>style.visibility</p:attrName>
                                        </p:attrNameLst>
                                      </p:cBhvr>
                                      <p:to>
                                        <p:strVal val="visible"/>
                                      </p:to>
                                    </p:set>
                                    <p:anim calcmode="lin" valueType="num">
                                      <p:cBhvr additive="base">
                                        <p:cTn id="27" dur="500"/>
                                        <p:tgtEl>
                                          <p:spTgt spid="22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29">
                                            <p:txEl>
                                              <p:pRg st="4" end="4"/>
                                            </p:txEl>
                                          </p:spTgt>
                                        </p:tgtEl>
                                        <p:attrNameLst>
                                          <p:attrName>style.visibility</p:attrName>
                                        </p:attrNameLst>
                                      </p:cBhvr>
                                      <p:to>
                                        <p:strVal val="visible"/>
                                      </p:to>
                                    </p:set>
                                    <p:anim calcmode="lin" valueType="num">
                                      <p:cBhvr additive="base">
                                        <p:cTn id="32" dur="500"/>
                                        <p:tgtEl>
                                          <p:spTgt spid="22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9">
                                            <p:txEl>
                                              <p:pRg st="5" end="5"/>
                                            </p:txEl>
                                          </p:spTgt>
                                        </p:tgtEl>
                                        <p:attrNameLst>
                                          <p:attrName>style.visibility</p:attrName>
                                        </p:attrNameLst>
                                      </p:cBhvr>
                                      <p:to>
                                        <p:strVal val="visible"/>
                                      </p:to>
                                    </p:set>
                                    <p:anim calcmode="lin" valueType="num">
                                      <p:cBhvr additive="base">
                                        <p:cTn id="37" dur="500"/>
                                        <p:tgtEl>
                                          <p:spTgt spid="22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4"/>
          <p:cNvSpPr txBox="1">
            <a:spLocks noGrp="1"/>
          </p:cNvSpPr>
          <p:nvPr>
            <p:ph type="title"/>
          </p:nvPr>
        </p:nvSpPr>
        <p:spPr>
          <a:xfrm>
            <a:off x="685800" y="764373"/>
            <a:ext cx="108204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EXAMPLES 1.</a:t>
            </a:r>
            <a:endParaRPr>
              <a:solidFill>
                <a:srgbClr val="F2AAA7"/>
              </a:solidFill>
              <a:latin typeface="Arial Black"/>
              <a:ea typeface="Arial Black"/>
              <a:cs typeface="Arial Black"/>
              <a:sym typeface="Arial Black"/>
            </a:endParaRPr>
          </a:p>
        </p:txBody>
      </p:sp>
      <p:sp>
        <p:nvSpPr>
          <p:cNvPr id="236" name="Google Shape;236;p14"/>
          <p:cNvSpPr txBox="1">
            <a:spLocks noGrp="1"/>
          </p:cNvSpPr>
          <p:nvPr>
            <p:ph type="body" idx="1"/>
          </p:nvPr>
        </p:nvSpPr>
        <p:spPr>
          <a:xfrm>
            <a:off x="685800" y="2212315"/>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90C2EA"/>
              </a:buClr>
              <a:buSzPts val="2200"/>
              <a:buChar char="•"/>
            </a:pPr>
            <a:r>
              <a:rPr lang="en-US" b="0" i="0">
                <a:solidFill>
                  <a:srgbClr val="90C2EA"/>
                </a:solidFill>
                <a:latin typeface="Comic Sans MS"/>
                <a:ea typeface="Comic Sans MS"/>
                <a:cs typeface="Comic Sans MS"/>
                <a:sym typeface="Comic Sans MS"/>
              </a:rPr>
              <a:t>This example shows a basic uncorrelated subquery in a WHERE clause:</a:t>
            </a:r>
            <a:endParaRPr/>
          </a:p>
          <a:p>
            <a:pPr marL="0" lvl="0" indent="0" algn="l" rtl="0">
              <a:lnSpc>
                <a:spcPct val="90000"/>
              </a:lnSpc>
              <a:spcBef>
                <a:spcPts val="1000"/>
              </a:spcBef>
              <a:spcAft>
                <a:spcPts val="0"/>
              </a:spcAft>
              <a:buClr>
                <a:schemeClr val="lt1"/>
              </a:buClr>
              <a:buSzPts val="2200"/>
              <a:buNone/>
            </a:pPr>
            <a:endParaRPr>
              <a:solidFill>
                <a:srgbClr val="90C2EA"/>
              </a:solidFill>
              <a:latin typeface="Comic Sans MS"/>
              <a:ea typeface="Comic Sans MS"/>
              <a:cs typeface="Comic Sans MS"/>
              <a:sym typeface="Comic Sans MS"/>
            </a:endParaRPr>
          </a:p>
          <a:p>
            <a:pPr marL="228600" lvl="0" indent="-88900" algn="l" rtl="0">
              <a:lnSpc>
                <a:spcPct val="90000"/>
              </a:lnSpc>
              <a:spcBef>
                <a:spcPts val="1000"/>
              </a:spcBef>
              <a:spcAft>
                <a:spcPts val="0"/>
              </a:spcAft>
              <a:buClr>
                <a:schemeClr val="lt1"/>
              </a:buClr>
              <a:buSzPts val="2200"/>
              <a:buNone/>
            </a:pPr>
            <a:endParaRPr b="0" i="0">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select employee_id</a:t>
            </a:r>
            <a:endParaRPr>
              <a:solidFill>
                <a:srgbClr val="F2D883"/>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from employees</a:t>
            </a:r>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where salary = (select max(salary) from employees);</a:t>
            </a:r>
            <a:endParaRPr>
              <a:solidFill>
                <a:srgbClr val="F2D883"/>
              </a:solidFill>
              <a:latin typeface="Comic Sans MS"/>
              <a:ea typeface="Comic Sans MS"/>
              <a:cs typeface="Comic Sans MS"/>
              <a:sym typeface="Comic Sans MS"/>
            </a:endParaRPr>
          </a:p>
        </p:txBody>
      </p:sp>
      <p:pic>
        <p:nvPicPr>
          <p:cNvPr id="237" name="Google Shape;237;p14"/>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anim calcmode="lin" valueType="num">
                                      <p:cBhvr additive="base">
                                        <p:cTn id="7" dur="500"/>
                                        <p:tgtEl>
                                          <p:spTgt spid="23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6">
                                            <p:txEl>
                                              <p:pRg st="0" end="0"/>
                                            </p:txEl>
                                          </p:spTgt>
                                        </p:tgtEl>
                                        <p:attrNameLst>
                                          <p:attrName>style.visibility</p:attrName>
                                        </p:attrNameLst>
                                      </p:cBhvr>
                                      <p:to>
                                        <p:strVal val="visible"/>
                                      </p:to>
                                    </p:set>
                                    <p:animEffect transition="in" filter="fade">
                                      <p:cBhvr>
                                        <p:cTn id="12" dur="1000"/>
                                        <p:tgtEl>
                                          <p:spTgt spid="2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6">
                                            <p:txEl>
                                              <p:pRg st="1" end="1"/>
                                            </p:txEl>
                                          </p:spTgt>
                                        </p:tgtEl>
                                        <p:attrNameLst>
                                          <p:attrName>style.visibility</p:attrName>
                                        </p:attrNameLst>
                                      </p:cBhvr>
                                      <p:to>
                                        <p:strVal val="visible"/>
                                      </p:to>
                                    </p:set>
                                    <p:animEffect transition="in" filter="fade">
                                      <p:cBhvr>
                                        <p:cTn id="17" dur="1000"/>
                                        <p:tgtEl>
                                          <p:spTgt spid="23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6">
                                            <p:txEl>
                                              <p:pRg st="2" end="2"/>
                                            </p:txEl>
                                          </p:spTgt>
                                        </p:tgtEl>
                                        <p:attrNameLst>
                                          <p:attrName>style.visibility</p:attrName>
                                        </p:attrNameLst>
                                      </p:cBhvr>
                                      <p:to>
                                        <p:strVal val="visible"/>
                                      </p:to>
                                    </p:set>
                                    <p:animEffect transition="in" filter="fade">
                                      <p:cBhvr>
                                        <p:cTn id="22" dur="1000"/>
                                        <p:tgtEl>
                                          <p:spTgt spid="23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6">
                                            <p:txEl>
                                              <p:pRg st="3" end="3"/>
                                            </p:txEl>
                                          </p:spTgt>
                                        </p:tgtEl>
                                        <p:attrNameLst>
                                          <p:attrName>style.visibility</p:attrName>
                                        </p:attrNameLst>
                                      </p:cBhvr>
                                      <p:to>
                                        <p:strVal val="visible"/>
                                      </p:to>
                                    </p:set>
                                    <p:animEffect transition="in" filter="fade">
                                      <p:cBhvr>
                                        <p:cTn id="27" dur="1000"/>
                                        <p:tgtEl>
                                          <p:spTgt spid="23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6">
                                            <p:txEl>
                                              <p:pRg st="4" end="4"/>
                                            </p:txEl>
                                          </p:spTgt>
                                        </p:tgtEl>
                                        <p:attrNameLst>
                                          <p:attrName>style.visibility</p:attrName>
                                        </p:attrNameLst>
                                      </p:cBhvr>
                                      <p:to>
                                        <p:strVal val="visible"/>
                                      </p:to>
                                    </p:set>
                                    <p:animEffect transition="in" filter="fade">
                                      <p:cBhvr>
                                        <p:cTn id="32" dur="1000"/>
                                        <p:tgtEl>
                                          <p:spTgt spid="23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6">
                                            <p:txEl>
                                              <p:pRg st="5" end="5"/>
                                            </p:txEl>
                                          </p:spTgt>
                                        </p:tgtEl>
                                        <p:attrNameLst>
                                          <p:attrName>style.visibility</p:attrName>
                                        </p:attrNameLst>
                                      </p:cBhvr>
                                      <p:to>
                                        <p:strVal val="visible"/>
                                      </p:to>
                                    </p:set>
                                    <p:animEffect transition="in" filter="fade">
                                      <p:cBhvr>
                                        <p:cTn id="37" dur="1000"/>
                                        <p:tgtEl>
                                          <p:spTgt spid="2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685800" y="764373"/>
            <a:ext cx="10820400" cy="10022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EXAMPLE 2.</a:t>
            </a:r>
            <a:endParaRPr>
              <a:solidFill>
                <a:srgbClr val="F2AAA7"/>
              </a:solidFill>
              <a:latin typeface="Arial Black"/>
              <a:ea typeface="Arial Black"/>
              <a:cs typeface="Arial Black"/>
              <a:sym typeface="Arial Black"/>
            </a:endParaRPr>
          </a:p>
        </p:txBody>
      </p:sp>
      <p:sp>
        <p:nvSpPr>
          <p:cNvPr id="243" name="Google Shape;243;p15"/>
          <p:cNvSpPr txBox="1">
            <a:spLocks noGrp="1"/>
          </p:cNvSpPr>
          <p:nvPr>
            <p:ph type="body" idx="1"/>
          </p:nvPr>
        </p:nvSpPr>
        <p:spPr>
          <a:xfrm>
            <a:off x="685800" y="1890944"/>
            <a:ext cx="10820400" cy="48383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This example shows an uncorrelated subquery in a FROM clause; this basic subquery returns a subset of the information in the international_GDP table. The overall query lists jobs in “high-wage” countries where the annual pay of the job is the same as the per_capita_GDP in that country.</a:t>
            </a:r>
            <a:endParaRPr/>
          </a:p>
          <a:p>
            <a:pPr marL="228600" lvl="0" indent="-88900" algn="l" rtl="0">
              <a:lnSpc>
                <a:spcPct val="90000"/>
              </a:lnSpc>
              <a:spcBef>
                <a:spcPts val="1000"/>
              </a:spcBef>
              <a:spcAft>
                <a:spcPts val="0"/>
              </a:spcAft>
              <a:buClr>
                <a:schemeClr val="lt1"/>
              </a:buClr>
              <a:buSzPts val="2200"/>
              <a:buNone/>
            </a:pPr>
            <a:endParaRPr>
              <a:latin typeface="Comic Sans MS"/>
              <a:ea typeface="Comic Sans MS"/>
              <a:cs typeface="Comic Sans MS"/>
              <a:sym typeface="Comic Sans MS"/>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select p.name, p.annual_wage, p.country</a:t>
            </a:r>
            <a:endParaRPr>
              <a:solidFill>
                <a:srgbClr val="F2D883"/>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from pay as p inner join (select name, per_capita_gdp</a:t>
            </a:r>
            <a:endParaRPr>
              <a:solidFill>
                <a:srgbClr val="F2D883"/>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from international_gdp</a:t>
            </a:r>
            <a:endParaRPr>
              <a:solidFill>
                <a:srgbClr val="F2D883"/>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where per_capita_gdp &gt;= 10000.0) as pcg</a:t>
            </a:r>
            <a:endParaRPr>
              <a:solidFill>
                <a:srgbClr val="F2D883"/>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on pcg.per_capita_gdp = p.annual_wage and p.country = pcg.name;</a:t>
            </a:r>
            <a:endParaRPr/>
          </a:p>
        </p:txBody>
      </p:sp>
      <p:pic>
        <p:nvPicPr>
          <p:cNvPr id="244" name="Google Shape;244;p15"/>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anim calcmode="lin" valueType="num">
                                      <p:cBhvr additive="base">
                                        <p:cTn id="7" dur="500"/>
                                        <p:tgtEl>
                                          <p:spTgt spid="24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3">
                                            <p:txEl>
                                              <p:pRg st="0" end="0"/>
                                            </p:txEl>
                                          </p:spTgt>
                                        </p:tgtEl>
                                        <p:attrNameLst>
                                          <p:attrName>style.visibility</p:attrName>
                                        </p:attrNameLst>
                                      </p:cBhvr>
                                      <p:to>
                                        <p:strVal val="visible"/>
                                      </p:to>
                                    </p:set>
                                    <p:anim calcmode="lin" valueType="num">
                                      <p:cBhvr additive="base">
                                        <p:cTn id="12" dur="500"/>
                                        <p:tgtEl>
                                          <p:spTgt spid="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3">
                                            <p:txEl>
                                              <p:pRg st="1" end="1"/>
                                            </p:txEl>
                                          </p:spTgt>
                                        </p:tgtEl>
                                        <p:attrNameLst>
                                          <p:attrName>style.visibility</p:attrName>
                                        </p:attrNameLst>
                                      </p:cBhvr>
                                      <p:to>
                                        <p:strVal val="visible"/>
                                      </p:to>
                                    </p:set>
                                    <p:anim calcmode="lin" valueType="num">
                                      <p:cBhvr additive="base">
                                        <p:cTn id="17" dur="500"/>
                                        <p:tgtEl>
                                          <p:spTgt spid="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43">
                                            <p:txEl>
                                              <p:pRg st="2" end="2"/>
                                            </p:txEl>
                                          </p:spTgt>
                                        </p:tgtEl>
                                        <p:attrNameLst>
                                          <p:attrName>style.visibility</p:attrName>
                                        </p:attrNameLst>
                                      </p:cBhvr>
                                      <p:to>
                                        <p:strVal val="visible"/>
                                      </p:to>
                                    </p:set>
                                    <p:anim calcmode="lin" valueType="num">
                                      <p:cBhvr additive="base">
                                        <p:cTn id="22" dur="500"/>
                                        <p:tgtEl>
                                          <p:spTgt spid="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3">
                                            <p:txEl>
                                              <p:pRg st="3" end="3"/>
                                            </p:txEl>
                                          </p:spTgt>
                                        </p:tgtEl>
                                        <p:attrNameLst>
                                          <p:attrName>style.visibility</p:attrName>
                                        </p:attrNameLst>
                                      </p:cBhvr>
                                      <p:to>
                                        <p:strVal val="visible"/>
                                      </p:to>
                                    </p:set>
                                    <p:anim calcmode="lin" valueType="num">
                                      <p:cBhvr additive="base">
                                        <p:cTn id="27" dur="500"/>
                                        <p:tgtEl>
                                          <p:spTgt spid="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43">
                                            <p:txEl>
                                              <p:pRg st="4" end="4"/>
                                            </p:txEl>
                                          </p:spTgt>
                                        </p:tgtEl>
                                        <p:attrNameLst>
                                          <p:attrName>style.visibility</p:attrName>
                                        </p:attrNameLst>
                                      </p:cBhvr>
                                      <p:to>
                                        <p:strVal val="visible"/>
                                      </p:to>
                                    </p:set>
                                    <p:anim calcmode="lin" valueType="num">
                                      <p:cBhvr additive="base">
                                        <p:cTn id="32" dur="500"/>
                                        <p:tgtEl>
                                          <p:spTgt spid="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43">
                                            <p:txEl>
                                              <p:pRg st="5" end="5"/>
                                            </p:txEl>
                                          </p:spTgt>
                                        </p:tgtEl>
                                        <p:attrNameLst>
                                          <p:attrName>style.visibility</p:attrName>
                                        </p:attrNameLst>
                                      </p:cBhvr>
                                      <p:to>
                                        <p:strVal val="visible"/>
                                      </p:to>
                                    </p:set>
                                    <p:anim calcmode="lin" valueType="num">
                                      <p:cBhvr additive="base">
                                        <p:cTn id="37" dur="500"/>
                                        <p:tgtEl>
                                          <p:spTgt spid="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43">
                                            <p:txEl>
                                              <p:pRg st="6" end="6"/>
                                            </p:txEl>
                                          </p:spTgt>
                                        </p:tgtEl>
                                        <p:attrNameLst>
                                          <p:attrName>style.visibility</p:attrName>
                                        </p:attrNameLst>
                                      </p:cBhvr>
                                      <p:to>
                                        <p:strVal val="visible"/>
                                      </p:to>
                                    </p:set>
                                    <p:anim calcmode="lin" valueType="num">
                                      <p:cBhvr additive="base">
                                        <p:cTn id="42" dur="500"/>
                                        <p:tgtEl>
                                          <p:spTgt spid="24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6"/>
          <p:cNvSpPr txBox="1">
            <a:spLocks noGrp="1"/>
          </p:cNvSpPr>
          <p:nvPr>
            <p:ph type="title"/>
          </p:nvPr>
        </p:nvSpPr>
        <p:spPr>
          <a:xfrm>
            <a:off x="685800" y="764373"/>
            <a:ext cx="108204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b="0" i="0">
                <a:solidFill>
                  <a:srgbClr val="F2AAA7"/>
                </a:solidFill>
                <a:latin typeface="Arial Black"/>
                <a:ea typeface="Arial Black"/>
                <a:cs typeface="Arial Black"/>
                <a:sym typeface="Arial Black"/>
              </a:rPr>
              <a:t>LIMITATIONS</a:t>
            </a:r>
            <a:endParaRPr>
              <a:solidFill>
                <a:srgbClr val="F2AAA7"/>
              </a:solidFill>
              <a:latin typeface="Arial Black"/>
              <a:ea typeface="Arial Black"/>
              <a:cs typeface="Arial Black"/>
              <a:sym typeface="Arial Black"/>
            </a:endParaRPr>
          </a:p>
        </p:txBody>
      </p:sp>
      <p:sp>
        <p:nvSpPr>
          <p:cNvPr id="250" name="Google Shape;250;p1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90C2EA"/>
              </a:buClr>
              <a:buSzPts val="2200"/>
              <a:buNone/>
            </a:pPr>
            <a:r>
              <a:rPr lang="en-US" b="0" i="0">
                <a:solidFill>
                  <a:srgbClr val="90C2EA"/>
                </a:solidFill>
                <a:latin typeface="Comic Sans MS"/>
                <a:ea typeface="Comic Sans MS"/>
                <a:cs typeface="Comic Sans MS"/>
                <a:sym typeface="Comic Sans MS"/>
              </a:rPr>
              <a:t>Although subqueries can contain a wide range of SELECT statements, they have the following limitations:</a:t>
            </a:r>
            <a:endParaRPr/>
          </a:p>
          <a:p>
            <a:pPr marL="228600" lvl="0" indent="-88900" algn="l" rtl="0">
              <a:lnSpc>
                <a:spcPct val="90000"/>
              </a:lnSpc>
              <a:spcBef>
                <a:spcPts val="1000"/>
              </a:spcBef>
              <a:spcAft>
                <a:spcPts val="0"/>
              </a:spcAft>
              <a:buClr>
                <a:schemeClr val="lt1"/>
              </a:buClr>
              <a:buSzPts val="2200"/>
              <a:buNone/>
            </a:pPr>
            <a:endParaRPr b="0" i="0">
              <a:solidFill>
                <a:srgbClr val="90C2EA"/>
              </a:solidFill>
              <a:latin typeface="Comic Sans MS"/>
              <a:ea typeface="Comic Sans MS"/>
              <a:cs typeface="Comic Sans MS"/>
              <a:sym typeface="Comic Sans MS"/>
            </a:endParaRPr>
          </a:p>
          <a:p>
            <a:pPr marL="228600" lvl="0" indent="-228600" algn="l" rtl="0">
              <a:lnSpc>
                <a:spcPct val="90000"/>
              </a:lnSpc>
              <a:spcBef>
                <a:spcPts val="1000"/>
              </a:spcBef>
              <a:spcAft>
                <a:spcPts val="0"/>
              </a:spcAft>
              <a:buClr>
                <a:srgbClr val="90C2EA"/>
              </a:buClr>
              <a:buSzPts val="2200"/>
              <a:buFont typeface="Arial"/>
              <a:buChar char="•"/>
            </a:pPr>
            <a:r>
              <a:rPr lang="en-US" b="0" i="0">
                <a:solidFill>
                  <a:srgbClr val="90C2EA"/>
                </a:solidFill>
                <a:latin typeface="Comic Sans MS"/>
                <a:ea typeface="Comic Sans MS"/>
                <a:cs typeface="Comic Sans MS"/>
                <a:sym typeface="Comic Sans MS"/>
              </a:rPr>
              <a:t>Some clauses are not allowed inside of ANY/ALL/NOT EXISTS subqueries.</a:t>
            </a:r>
            <a:endParaRPr/>
          </a:p>
          <a:p>
            <a:pPr marL="228600" lvl="0" indent="-88900" algn="l" rtl="0">
              <a:lnSpc>
                <a:spcPct val="90000"/>
              </a:lnSpc>
              <a:spcBef>
                <a:spcPts val="1000"/>
              </a:spcBef>
              <a:spcAft>
                <a:spcPts val="0"/>
              </a:spcAft>
              <a:buClr>
                <a:schemeClr val="lt1"/>
              </a:buClr>
              <a:buSzPts val="2200"/>
              <a:buFont typeface="Arial"/>
              <a:buNone/>
            </a:pPr>
            <a:endParaRPr b="0" i="0">
              <a:solidFill>
                <a:srgbClr val="90C2EA"/>
              </a:solidFill>
              <a:latin typeface="Comic Sans MS"/>
              <a:ea typeface="Comic Sans MS"/>
              <a:cs typeface="Comic Sans MS"/>
              <a:sym typeface="Comic Sans MS"/>
            </a:endParaRPr>
          </a:p>
          <a:p>
            <a:pPr marL="228600" lvl="0" indent="-228600" algn="l" rtl="0">
              <a:lnSpc>
                <a:spcPct val="90000"/>
              </a:lnSpc>
              <a:spcBef>
                <a:spcPts val="1000"/>
              </a:spcBef>
              <a:spcAft>
                <a:spcPts val="0"/>
              </a:spcAft>
              <a:buClr>
                <a:srgbClr val="90C2EA"/>
              </a:buClr>
              <a:buSzPts val="2200"/>
              <a:buFont typeface="Arial"/>
              <a:buChar char="•"/>
            </a:pPr>
            <a:r>
              <a:rPr lang="en-US" b="0" i="0">
                <a:solidFill>
                  <a:srgbClr val="90C2EA"/>
                </a:solidFill>
                <a:latin typeface="Comic Sans MS"/>
                <a:ea typeface="Comic Sans MS"/>
                <a:cs typeface="Comic Sans MS"/>
                <a:sym typeface="Comic Sans MS"/>
              </a:rPr>
              <a:t>The only type of subquery that allows a </a:t>
            </a:r>
            <a:r>
              <a:rPr lang="en-US" b="0" i="0" u="sng" strike="noStrike">
                <a:solidFill>
                  <a:srgbClr val="90C2EA"/>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LIMIT / FETCH</a:t>
            </a:r>
            <a:r>
              <a:rPr lang="en-US" b="0" i="0">
                <a:solidFill>
                  <a:srgbClr val="90C2EA"/>
                </a:solidFill>
                <a:latin typeface="Comic Sans MS"/>
                <a:ea typeface="Comic Sans MS"/>
                <a:cs typeface="Comic Sans MS"/>
                <a:sym typeface="Comic Sans MS"/>
              </a:rPr>
              <a:t> clause is an uncorrelated scalar subquery. Also, because an uncorrelated scalar subquery returns only 1 row, the LIMIT clause has little or no practical value inside a subquery.</a:t>
            </a:r>
            <a:endParaRPr/>
          </a:p>
          <a:p>
            <a:pPr marL="228600" lvl="0" indent="-88900" algn="l" rtl="0">
              <a:lnSpc>
                <a:spcPct val="90000"/>
              </a:lnSpc>
              <a:spcBef>
                <a:spcPts val="1000"/>
              </a:spcBef>
              <a:spcAft>
                <a:spcPts val="0"/>
              </a:spcAft>
              <a:buClr>
                <a:schemeClr val="lt1"/>
              </a:buClr>
              <a:buSzPts val="2200"/>
              <a:buNone/>
            </a:pPr>
            <a:endParaRPr/>
          </a:p>
        </p:txBody>
      </p:sp>
      <p:pic>
        <p:nvPicPr>
          <p:cNvPr id="251" name="Google Shape;251;p16"/>
          <p:cNvPicPr preferRelativeResize="0"/>
          <p:nvPr/>
        </p:nvPicPr>
        <p:blipFill rotWithShape="1">
          <a:blip r:embed="rId4">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anim calcmode="lin" valueType="num">
                                      <p:cBhvr additive="base">
                                        <p:cTn id="7" dur="500"/>
                                        <p:tgtEl>
                                          <p:spTgt spid="24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50">
                                            <p:txEl>
                                              <p:pRg st="0" end="0"/>
                                            </p:txEl>
                                          </p:spTgt>
                                        </p:tgtEl>
                                        <p:attrNameLst>
                                          <p:attrName>style.visibility</p:attrName>
                                        </p:attrNameLst>
                                      </p:cBhvr>
                                      <p:to>
                                        <p:strVal val="visible"/>
                                      </p:to>
                                    </p:set>
                                    <p:anim calcmode="lin" valueType="num">
                                      <p:cBhvr additive="base">
                                        <p:cTn id="12" dur="500"/>
                                        <p:tgtEl>
                                          <p:spTgt spid="2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0">
                                            <p:txEl>
                                              <p:pRg st="1" end="1"/>
                                            </p:txEl>
                                          </p:spTgt>
                                        </p:tgtEl>
                                        <p:attrNameLst>
                                          <p:attrName>style.visibility</p:attrName>
                                        </p:attrNameLst>
                                      </p:cBhvr>
                                      <p:to>
                                        <p:strVal val="visible"/>
                                      </p:to>
                                    </p:set>
                                    <p:anim calcmode="lin" valueType="num">
                                      <p:cBhvr additive="base">
                                        <p:cTn id="17" dur="500"/>
                                        <p:tgtEl>
                                          <p:spTgt spid="2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50">
                                            <p:txEl>
                                              <p:pRg st="2" end="2"/>
                                            </p:txEl>
                                          </p:spTgt>
                                        </p:tgtEl>
                                        <p:attrNameLst>
                                          <p:attrName>style.visibility</p:attrName>
                                        </p:attrNameLst>
                                      </p:cBhvr>
                                      <p:to>
                                        <p:strVal val="visible"/>
                                      </p:to>
                                    </p:set>
                                    <p:anim calcmode="lin" valueType="num">
                                      <p:cBhvr additive="base">
                                        <p:cTn id="22" dur="500"/>
                                        <p:tgtEl>
                                          <p:spTgt spid="25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0">
                                            <p:txEl>
                                              <p:pRg st="3" end="3"/>
                                            </p:txEl>
                                          </p:spTgt>
                                        </p:tgtEl>
                                        <p:attrNameLst>
                                          <p:attrName>style.visibility</p:attrName>
                                        </p:attrNameLst>
                                      </p:cBhvr>
                                      <p:to>
                                        <p:strVal val="visible"/>
                                      </p:to>
                                    </p:set>
                                    <p:anim calcmode="lin" valueType="num">
                                      <p:cBhvr additive="base">
                                        <p:cTn id="27" dur="500"/>
                                        <p:tgtEl>
                                          <p:spTgt spid="25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50">
                                            <p:txEl>
                                              <p:pRg st="4" end="4"/>
                                            </p:txEl>
                                          </p:spTgt>
                                        </p:tgtEl>
                                        <p:attrNameLst>
                                          <p:attrName>style.visibility</p:attrName>
                                        </p:attrNameLst>
                                      </p:cBhvr>
                                      <p:to>
                                        <p:strVal val="visible"/>
                                      </p:to>
                                    </p:set>
                                    <p:anim calcmode="lin" valueType="num">
                                      <p:cBhvr additive="base">
                                        <p:cTn id="32" dur="500"/>
                                        <p:tgtEl>
                                          <p:spTgt spid="25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50">
                                            <p:txEl>
                                              <p:pRg st="5" end="5"/>
                                            </p:txEl>
                                          </p:spTgt>
                                        </p:tgtEl>
                                        <p:attrNameLst>
                                          <p:attrName>style.visibility</p:attrName>
                                        </p:attrNameLst>
                                      </p:cBhvr>
                                      <p:to>
                                        <p:strVal val="visible"/>
                                      </p:to>
                                    </p:set>
                                    <p:anim calcmode="lin" valueType="num">
                                      <p:cBhvr additive="base">
                                        <p:cTn id="37" dur="500"/>
                                        <p:tgtEl>
                                          <p:spTgt spid="25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7"/>
          <p:cNvSpPr txBox="1">
            <a:spLocks noGrp="1"/>
          </p:cNvSpPr>
          <p:nvPr>
            <p:ph type="title"/>
          </p:nvPr>
        </p:nvSpPr>
        <p:spPr>
          <a:xfrm>
            <a:off x="685800" y="654852"/>
            <a:ext cx="108204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WHAT IS CTE </a:t>
            </a:r>
            <a:endParaRPr>
              <a:solidFill>
                <a:srgbClr val="F2AAA7"/>
              </a:solidFill>
              <a:latin typeface="Arial Black"/>
              <a:ea typeface="Arial Black"/>
              <a:cs typeface="Arial Black"/>
              <a:sym typeface="Arial Black"/>
            </a:endParaRPr>
          </a:p>
        </p:txBody>
      </p:sp>
      <p:sp>
        <p:nvSpPr>
          <p:cNvPr id="257" name="Google Shape;257;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A Common Table Expression (CTE) is a query created using a WITH statement. We can simply use its output as a temporary table, just like a subquery. It only exists during the execution of that query.</a:t>
            </a:r>
            <a:endParaRPr/>
          </a:p>
          <a:p>
            <a:pPr marL="228600" lvl="0" indent="-88900" algn="l" rtl="0">
              <a:lnSpc>
                <a:spcPct val="90000"/>
              </a:lnSpc>
              <a:spcBef>
                <a:spcPts val="1000"/>
              </a:spcBef>
              <a:spcAft>
                <a:spcPts val="0"/>
              </a:spcAft>
              <a:buClr>
                <a:schemeClr val="lt1"/>
              </a:buClr>
              <a:buSzPts val="2200"/>
              <a:buNone/>
            </a:pPr>
            <a:endParaRPr>
              <a:solidFill>
                <a:srgbClr val="90C2EA"/>
              </a:solidFill>
              <a:latin typeface="Comic Sans MS"/>
              <a:ea typeface="Comic Sans MS"/>
              <a:cs typeface="Comic Sans MS"/>
              <a:sym typeface="Comic Sans MS"/>
            </a:endParaRPr>
          </a:p>
          <a:p>
            <a:pPr marL="228600" lvl="0" indent="-228600" algn="l" rtl="0">
              <a:lnSpc>
                <a:spcPct val="90000"/>
              </a:lnSpc>
              <a:spcBef>
                <a:spcPts val="1000"/>
              </a:spcBef>
              <a:spcAft>
                <a:spcPts val="0"/>
              </a:spcAft>
              <a:buClr>
                <a:srgbClr val="90C2EA"/>
              </a:buClr>
              <a:buSzPts val="2200"/>
              <a:buChar char="•"/>
            </a:pPr>
            <a:r>
              <a:rPr lang="en-US" b="0" i="0">
                <a:solidFill>
                  <a:srgbClr val="90C2EA"/>
                </a:solidFill>
                <a:latin typeface="Comic Sans MS"/>
                <a:ea typeface="Comic Sans MS"/>
                <a:cs typeface="Comic Sans MS"/>
                <a:sym typeface="Comic Sans MS"/>
              </a:rPr>
              <a:t> The CTE defines the temporary view’s name, an optional list of column names, and a query expression (i.e. a SELECT statement).</a:t>
            </a:r>
            <a:endParaRPr/>
          </a:p>
          <a:p>
            <a:pPr marL="228600" lvl="0" indent="-88900" algn="l" rtl="0">
              <a:lnSpc>
                <a:spcPct val="90000"/>
              </a:lnSpc>
              <a:spcBef>
                <a:spcPts val="1000"/>
              </a:spcBef>
              <a:spcAft>
                <a:spcPts val="0"/>
              </a:spcAft>
              <a:buClr>
                <a:schemeClr val="lt1"/>
              </a:buClr>
              <a:buSzPts val="2200"/>
              <a:buNone/>
            </a:pPr>
            <a:endParaRPr>
              <a:solidFill>
                <a:srgbClr val="90C2EA"/>
              </a:solidFill>
              <a:latin typeface="Comic Sans MS"/>
              <a:ea typeface="Comic Sans MS"/>
              <a:cs typeface="Comic Sans MS"/>
              <a:sym typeface="Comic Sans MS"/>
            </a:endParaRPr>
          </a:p>
          <a:p>
            <a:pPr marL="228600" lvl="0" indent="-228600" algn="l" rtl="0">
              <a:lnSpc>
                <a:spcPct val="90000"/>
              </a:lnSpc>
              <a:spcBef>
                <a:spcPts val="1000"/>
              </a:spcBef>
              <a:spcAft>
                <a:spcPts val="0"/>
              </a:spcAft>
              <a:buClr>
                <a:srgbClr val="90C2EA"/>
              </a:buClr>
              <a:buSzPts val="2200"/>
              <a:buChar char="•"/>
            </a:pPr>
            <a:r>
              <a:rPr lang="en-US" b="0" i="0">
                <a:solidFill>
                  <a:srgbClr val="90C2EA"/>
                </a:solidFill>
                <a:latin typeface="Comic Sans MS"/>
                <a:ea typeface="Comic Sans MS"/>
                <a:cs typeface="Comic Sans MS"/>
                <a:sym typeface="Comic Sans MS"/>
              </a:rPr>
              <a:t>CTEs increase modularity and simplify maintenance.</a:t>
            </a:r>
            <a:endParaRPr/>
          </a:p>
          <a:p>
            <a:pPr marL="228600" lvl="0" indent="-88900" algn="l" rtl="0">
              <a:lnSpc>
                <a:spcPct val="90000"/>
              </a:lnSpc>
              <a:spcBef>
                <a:spcPts val="1000"/>
              </a:spcBef>
              <a:spcAft>
                <a:spcPts val="0"/>
              </a:spcAft>
              <a:buClr>
                <a:schemeClr val="lt1"/>
              </a:buClr>
              <a:buSzPts val="2200"/>
              <a:buNone/>
            </a:pPr>
            <a:endParaRPr>
              <a:latin typeface="Arial"/>
              <a:ea typeface="Arial"/>
              <a:cs typeface="Arial"/>
              <a:sym typeface="Arial"/>
            </a:endParaRPr>
          </a:p>
          <a:p>
            <a:pPr marL="228600" lvl="0" indent="-88900" algn="l" rtl="0">
              <a:lnSpc>
                <a:spcPct val="90000"/>
              </a:lnSpc>
              <a:spcBef>
                <a:spcPts val="1000"/>
              </a:spcBef>
              <a:spcAft>
                <a:spcPts val="0"/>
              </a:spcAft>
              <a:buClr>
                <a:schemeClr val="lt1"/>
              </a:buClr>
              <a:buSzPts val="2200"/>
              <a:buNone/>
            </a:pPr>
            <a:endParaRPr/>
          </a:p>
        </p:txBody>
      </p:sp>
      <p:pic>
        <p:nvPicPr>
          <p:cNvPr id="258" name="Google Shape;258;p17"/>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500"/>
                                        <p:tgtEl>
                                          <p:spTgt spid="2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7">
                                            <p:txEl>
                                              <p:pRg st="0" end="0"/>
                                            </p:txEl>
                                          </p:spTgt>
                                        </p:tgtEl>
                                        <p:attrNameLst>
                                          <p:attrName>style.visibility</p:attrName>
                                        </p:attrNameLst>
                                      </p:cBhvr>
                                      <p:to>
                                        <p:strVal val="visible"/>
                                      </p:to>
                                    </p:set>
                                    <p:animEffect transition="in" filter="fade">
                                      <p:cBhvr>
                                        <p:cTn id="12" dur="1000"/>
                                        <p:tgtEl>
                                          <p:spTgt spid="25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
                                            <p:txEl>
                                              <p:pRg st="1" end="1"/>
                                            </p:txEl>
                                          </p:spTgt>
                                        </p:tgtEl>
                                        <p:attrNameLst>
                                          <p:attrName>style.visibility</p:attrName>
                                        </p:attrNameLst>
                                      </p:cBhvr>
                                      <p:to>
                                        <p:strVal val="visible"/>
                                      </p:to>
                                    </p:set>
                                    <p:animEffect transition="in" filter="fade">
                                      <p:cBhvr>
                                        <p:cTn id="17" dur="1000"/>
                                        <p:tgtEl>
                                          <p:spTgt spid="25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7">
                                            <p:txEl>
                                              <p:pRg st="2" end="2"/>
                                            </p:txEl>
                                          </p:spTgt>
                                        </p:tgtEl>
                                        <p:attrNameLst>
                                          <p:attrName>style.visibility</p:attrName>
                                        </p:attrNameLst>
                                      </p:cBhvr>
                                      <p:to>
                                        <p:strVal val="visible"/>
                                      </p:to>
                                    </p:set>
                                    <p:animEffect transition="in" filter="fade">
                                      <p:cBhvr>
                                        <p:cTn id="22" dur="1000"/>
                                        <p:tgtEl>
                                          <p:spTgt spid="25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7">
                                            <p:txEl>
                                              <p:pRg st="3" end="3"/>
                                            </p:txEl>
                                          </p:spTgt>
                                        </p:tgtEl>
                                        <p:attrNameLst>
                                          <p:attrName>style.visibility</p:attrName>
                                        </p:attrNameLst>
                                      </p:cBhvr>
                                      <p:to>
                                        <p:strVal val="visible"/>
                                      </p:to>
                                    </p:set>
                                    <p:animEffect transition="in" filter="fade">
                                      <p:cBhvr>
                                        <p:cTn id="27" dur="1000"/>
                                        <p:tgtEl>
                                          <p:spTgt spid="25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7">
                                            <p:txEl>
                                              <p:pRg st="4" end="4"/>
                                            </p:txEl>
                                          </p:spTgt>
                                        </p:tgtEl>
                                        <p:attrNameLst>
                                          <p:attrName>style.visibility</p:attrName>
                                        </p:attrNameLst>
                                      </p:cBhvr>
                                      <p:to>
                                        <p:strVal val="visible"/>
                                      </p:to>
                                    </p:set>
                                    <p:animEffect transition="in" filter="fade">
                                      <p:cBhvr>
                                        <p:cTn id="32" dur="1000"/>
                                        <p:tgtEl>
                                          <p:spTgt spid="25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7">
                                            <p:txEl>
                                              <p:pRg st="5" end="5"/>
                                            </p:txEl>
                                          </p:spTgt>
                                        </p:tgtEl>
                                        <p:attrNameLst>
                                          <p:attrName>style.visibility</p:attrName>
                                        </p:attrNameLst>
                                      </p:cBhvr>
                                      <p:to>
                                        <p:strVal val="visible"/>
                                      </p:to>
                                    </p:set>
                                    <p:animEffect transition="in" filter="fade">
                                      <p:cBhvr>
                                        <p:cTn id="37" dur="1000"/>
                                        <p:tgtEl>
                                          <p:spTgt spid="25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7">
                                            <p:txEl>
                                              <p:pRg st="6" end="6"/>
                                            </p:txEl>
                                          </p:spTgt>
                                        </p:tgtEl>
                                        <p:attrNameLst>
                                          <p:attrName>style.visibility</p:attrName>
                                        </p:attrNameLst>
                                      </p:cBhvr>
                                      <p:to>
                                        <p:strVal val="visible"/>
                                      </p:to>
                                    </p:set>
                                    <p:animEffect transition="in" filter="fade">
                                      <p:cBhvr>
                                        <p:cTn id="42" dur="1000"/>
                                        <p:tgtEl>
                                          <p:spTgt spid="2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8"/>
          <p:cNvSpPr txBox="1">
            <a:spLocks noGrp="1"/>
          </p:cNvSpPr>
          <p:nvPr>
            <p:ph type="title"/>
          </p:nvPr>
        </p:nvSpPr>
        <p:spPr>
          <a:xfrm>
            <a:off x="685800" y="453655"/>
            <a:ext cx="10820400" cy="8247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b="1" i="0">
                <a:solidFill>
                  <a:srgbClr val="F2AAA7"/>
                </a:solidFill>
                <a:latin typeface="Arial Black"/>
                <a:ea typeface="Arial Black"/>
                <a:cs typeface="Arial Black"/>
                <a:sym typeface="Arial Black"/>
              </a:rPr>
              <a:t>TYPES OF CTE</a:t>
            </a:r>
            <a:endParaRPr>
              <a:solidFill>
                <a:srgbClr val="F2AAA7"/>
              </a:solidFill>
              <a:latin typeface="Arial Black"/>
              <a:ea typeface="Arial Black"/>
              <a:cs typeface="Arial Black"/>
              <a:sym typeface="Arial Black"/>
            </a:endParaRPr>
          </a:p>
        </p:txBody>
      </p:sp>
      <p:sp>
        <p:nvSpPr>
          <p:cNvPr id="264" name="Google Shape;264;p18"/>
          <p:cNvSpPr txBox="1">
            <a:spLocks noGrp="1"/>
          </p:cNvSpPr>
          <p:nvPr>
            <p:ph type="body" idx="1"/>
          </p:nvPr>
        </p:nvSpPr>
        <p:spPr>
          <a:xfrm>
            <a:off x="685800" y="1278384"/>
            <a:ext cx="10820400" cy="5579615"/>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rgbClr val="90C2EA"/>
              </a:buClr>
              <a:buSzPct val="100000"/>
              <a:buNone/>
            </a:pPr>
            <a:r>
              <a:rPr lang="en-US" b="0" i="0">
                <a:solidFill>
                  <a:srgbClr val="90C2EA"/>
                </a:solidFill>
                <a:latin typeface="Comic Sans MS"/>
                <a:ea typeface="Comic Sans MS"/>
                <a:cs typeface="Comic Sans MS"/>
                <a:sym typeface="Comic Sans MS"/>
              </a:rPr>
              <a:t>There are two types of CTEs :</a:t>
            </a:r>
            <a:endParaRPr/>
          </a:p>
          <a:p>
            <a:pPr marL="0" lvl="0" indent="0" algn="l" rtl="0">
              <a:lnSpc>
                <a:spcPct val="90000"/>
              </a:lnSpc>
              <a:spcBef>
                <a:spcPts val="1000"/>
              </a:spcBef>
              <a:spcAft>
                <a:spcPts val="0"/>
              </a:spcAft>
              <a:buClr>
                <a:schemeClr val="lt1"/>
              </a:buClr>
              <a:buSzPct val="100000"/>
              <a:buNone/>
            </a:pPr>
            <a:endParaRPr b="0" i="0">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FFF00"/>
              </a:buClr>
              <a:buSzPct val="100000"/>
              <a:buNone/>
            </a:pPr>
            <a:r>
              <a:rPr lang="en-US" b="1" i="0">
                <a:solidFill>
                  <a:srgbClr val="FFFF00"/>
                </a:solidFill>
                <a:latin typeface="Comic Sans MS"/>
                <a:ea typeface="Comic Sans MS"/>
                <a:cs typeface="Comic Sans MS"/>
                <a:sym typeface="Comic Sans MS"/>
              </a:rPr>
              <a:t>Non-Recursive CTEs</a:t>
            </a:r>
            <a:endParaRPr/>
          </a:p>
          <a:p>
            <a:pPr marL="0" lvl="0" indent="0" algn="l" rtl="0">
              <a:lnSpc>
                <a:spcPct val="90000"/>
              </a:lnSpc>
              <a:spcBef>
                <a:spcPts val="1000"/>
              </a:spcBef>
              <a:spcAft>
                <a:spcPts val="0"/>
              </a:spcAft>
              <a:buClr>
                <a:schemeClr val="lt1"/>
              </a:buClr>
              <a:buSzPct val="100000"/>
              <a:buNone/>
            </a:pPr>
            <a:endParaRPr b="1" i="0">
              <a:solidFill>
                <a:srgbClr val="FFFF00"/>
              </a:solidFill>
              <a:latin typeface="Comic Sans MS"/>
              <a:ea typeface="Comic Sans MS"/>
              <a:cs typeface="Comic Sans MS"/>
              <a:sym typeface="Comic Sans MS"/>
            </a:endParaRPr>
          </a:p>
          <a:p>
            <a:pPr marL="228600" lvl="0" indent="-228600" algn="l" rtl="0">
              <a:lnSpc>
                <a:spcPct val="90000"/>
              </a:lnSpc>
              <a:spcBef>
                <a:spcPts val="1000"/>
              </a:spcBef>
              <a:spcAft>
                <a:spcPts val="0"/>
              </a:spcAft>
              <a:buClr>
                <a:srgbClr val="90C2EA"/>
              </a:buClr>
              <a:buSzPct val="100000"/>
              <a:buChar char="•"/>
            </a:pPr>
            <a:r>
              <a:rPr lang="en-US" b="0" i="0">
                <a:solidFill>
                  <a:srgbClr val="90C2EA"/>
                </a:solidFill>
                <a:latin typeface="Comic Sans MS"/>
                <a:ea typeface="Comic Sans MS"/>
                <a:cs typeface="Comic Sans MS"/>
                <a:sym typeface="Comic Sans MS"/>
              </a:rPr>
              <a:t>Non-Recursive CTEs are simple where the CTE doesn’t use any recursion, or repeated processing in of a sub-routine. </a:t>
            </a:r>
            <a:endParaRPr/>
          </a:p>
          <a:p>
            <a:pPr marL="228600" lvl="0" indent="-99377" algn="l" rtl="0">
              <a:lnSpc>
                <a:spcPct val="90000"/>
              </a:lnSpc>
              <a:spcBef>
                <a:spcPts val="1000"/>
              </a:spcBef>
              <a:spcAft>
                <a:spcPts val="0"/>
              </a:spcAft>
              <a:buClr>
                <a:schemeClr val="lt1"/>
              </a:buClr>
              <a:buSzPct val="100000"/>
              <a:buNone/>
            </a:pPr>
            <a:endParaRPr b="0" i="0">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FFF00"/>
              </a:buClr>
              <a:buSzPct val="100000"/>
              <a:buNone/>
            </a:pPr>
            <a:r>
              <a:rPr lang="en-US" b="1">
                <a:solidFill>
                  <a:srgbClr val="FFFF00"/>
                </a:solidFill>
                <a:latin typeface="Comic Sans MS"/>
                <a:ea typeface="Comic Sans MS"/>
                <a:cs typeface="Comic Sans MS"/>
                <a:sym typeface="Comic Sans MS"/>
              </a:rPr>
              <a:t>R</a:t>
            </a:r>
            <a:r>
              <a:rPr lang="en-US" b="1" i="0">
                <a:solidFill>
                  <a:srgbClr val="FFFF00"/>
                </a:solidFill>
                <a:latin typeface="Comic Sans MS"/>
                <a:ea typeface="Comic Sans MS"/>
                <a:cs typeface="Comic Sans MS"/>
                <a:sym typeface="Comic Sans MS"/>
              </a:rPr>
              <a:t>ecursive CTEs</a:t>
            </a:r>
            <a:endParaRPr/>
          </a:p>
          <a:p>
            <a:pPr marL="0" lvl="0" indent="0" algn="l" rtl="0">
              <a:lnSpc>
                <a:spcPct val="90000"/>
              </a:lnSpc>
              <a:spcBef>
                <a:spcPts val="1000"/>
              </a:spcBef>
              <a:spcAft>
                <a:spcPts val="0"/>
              </a:spcAft>
              <a:buClr>
                <a:schemeClr val="lt1"/>
              </a:buClr>
              <a:buSzPct val="100000"/>
              <a:buNone/>
            </a:pPr>
            <a:endParaRPr b="1" i="0">
              <a:solidFill>
                <a:srgbClr val="FFFF00"/>
              </a:solidFill>
              <a:latin typeface="Comic Sans MS"/>
              <a:ea typeface="Comic Sans MS"/>
              <a:cs typeface="Comic Sans MS"/>
              <a:sym typeface="Comic Sans MS"/>
            </a:endParaRPr>
          </a:p>
          <a:p>
            <a:pPr marL="228600" lvl="0" indent="-228600" algn="l" rtl="0">
              <a:lnSpc>
                <a:spcPct val="90000"/>
              </a:lnSpc>
              <a:spcBef>
                <a:spcPts val="1000"/>
              </a:spcBef>
              <a:spcAft>
                <a:spcPts val="0"/>
              </a:spcAft>
              <a:buClr>
                <a:srgbClr val="90C2EA"/>
              </a:buClr>
              <a:buSzPct val="100000"/>
              <a:buChar char="•"/>
            </a:pPr>
            <a:r>
              <a:rPr lang="en-US" b="0" i="0">
                <a:solidFill>
                  <a:srgbClr val="90C2EA"/>
                </a:solidFill>
                <a:latin typeface="Comic Sans MS"/>
                <a:ea typeface="Comic Sans MS"/>
                <a:cs typeface="Comic Sans MS"/>
                <a:sym typeface="Comic Sans MS"/>
              </a:rPr>
              <a:t>A recursive CTE is a CTE that references itself. A recursive CTE can join a table to itself as many times as necessary to process hierarchical data in the table.</a:t>
            </a:r>
            <a:endParaRPr/>
          </a:p>
          <a:p>
            <a:pPr marL="228600" lvl="0" indent="-228600" algn="l" rtl="0">
              <a:lnSpc>
                <a:spcPct val="90000"/>
              </a:lnSpc>
              <a:spcBef>
                <a:spcPts val="1000"/>
              </a:spcBef>
              <a:spcAft>
                <a:spcPts val="0"/>
              </a:spcAft>
              <a:buClr>
                <a:srgbClr val="90C2EA"/>
              </a:buClr>
              <a:buSzPct val="100000"/>
              <a:buChar char="•"/>
            </a:pPr>
            <a:r>
              <a:rPr lang="en-US" b="0" i="0">
                <a:solidFill>
                  <a:srgbClr val="90C2EA"/>
                </a:solidFill>
                <a:latin typeface="Comic Sans MS"/>
                <a:ea typeface="Comic Sans MS"/>
                <a:cs typeface="Comic Sans MS"/>
                <a:sym typeface="Comic Sans MS"/>
              </a:rPr>
              <a:t>We can use Recursive CTE on hierarchical data it executes continuously until it returns whole hierarchical data</a:t>
            </a:r>
            <a:r>
              <a:rPr lang="en-US">
                <a:solidFill>
                  <a:srgbClr val="90C2EA"/>
                </a:solidFill>
                <a:latin typeface="Comic Sans MS"/>
                <a:ea typeface="Comic Sans MS"/>
                <a:cs typeface="Comic Sans MS"/>
                <a:sym typeface="Comic Sans MS"/>
              </a:rPr>
              <a:t>.</a:t>
            </a:r>
            <a:endParaRPr/>
          </a:p>
          <a:p>
            <a:pPr marL="228600" lvl="0" indent="-228600" algn="l" rtl="0">
              <a:lnSpc>
                <a:spcPct val="90000"/>
              </a:lnSpc>
              <a:spcBef>
                <a:spcPts val="1000"/>
              </a:spcBef>
              <a:spcAft>
                <a:spcPts val="0"/>
              </a:spcAft>
              <a:buClr>
                <a:srgbClr val="90C2EA"/>
              </a:buClr>
              <a:buSzPct val="100000"/>
              <a:buChar char="•"/>
            </a:pPr>
            <a:r>
              <a:rPr lang="en-US" b="0" i="0">
                <a:solidFill>
                  <a:srgbClr val="90C2EA"/>
                </a:solidFill>
                <a:latin typeface="Comic Sans MS"/>
                <a:ea typeface="Comic Sans MS"/>
                <a:cs typeface="Comic Sans MS"/>
                <a:sym typeface="Comic Sans MS"/>
              </a:rPr>
              <a:t>Recursive CTEs enable you to process hierarchical data, such as a parts explosion (component, sub-components) or a management hierarchy (manager, employees). </a:t>
            </a:r>
            <a:endParaRPr b="1" i="0">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chemeClr val="lt1"/>
              </a:buClr>
              <a:buSzPct val="100000"/>
              <a:buNone/>
            </a:pPr>
            <a:endParaRPr/>
          </a:p>
        </p:txBody>
      </p:sp>
      <p:pic>
        <p:nvPicPr>
          <p:cNvPr id="265" name="Google Shape;265;p18"/>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anim calcmode="lin" valueType="num">
                                      <p:cBhvr additive="base">
                                        <p:cTn id="7" dur="500"/>
                                        <p:tgtEl>
                                          <p:spTgt spid="26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4">
                                            <p:txEl>
                                              <p:pRg st="0" end="0"/>
                                            </p:txEl>
                                          </p:spTgt>
                                        </p:tgtEl>
                                        <p:attrNameLst>
                                          <p:attrName>style.visibility</p:attrName>
                                        </p:attrNameLst>
                                      </p:cBhvr>
                                      <p:to>
                                        <p:strVal val="visible"/>
                                      </p:to>
                                    </p:set>
                                    <p:anim calcmode="lin" valueType="num">
                                      <p:cBhvr additive="base">
                                        <p:cTn id="12" dur="500"/>
                                        <p:tgtEl>
                                          <p:spTgt spid="26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4">
                                            <p:txEl>
                                              <p:pRg st="1" end="1"/>
                                            </p:txEl>
                                          </p:spTgt>
                                        </p:tgtEl>
                                        <p:attrNameLst>
                                          <p:attrName>style.visibility</p:attrName>
                                        </p:attrNameLst>
                                      </p:cBhvr>
                                      <p:to>
                                        <p:strVal val="visible"/>
                                      </p:to>
                                    </p:set>
                                    <p:anim calcmode="lin" valueType="num">
                                      <p:cBhvr additive="base">
                                        <p:cTn id="17" dur="500"/>
                                        <p:tgtEl>
                                          <p:spTgt spid="26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64">
                                            <p:txEl>
                                              <p:pRg st="2" end="2"/>
                                            </p:txEl>
                                          </p:spTgt>
                                        </p:tgtEl>
                                        <p:attrNameLst>
                                          <p:attrName>style.visibility</p:attrName>
                                        </p:attrNameLst>
                                      </p:cBhvr>
                                      <p:to>
                                        <p:strVal val="visible"/>
                                      </p:to>
                                    </p:set>
                                    <p:anim calcmode="lin" valueType="num">
                                      <p:cBhvr additive="base">
                                        <p:cTn id="22" dur="500"/>
                                        <p:tgtEl>
                                          <p:spTgt spid="26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4">
                                            <p:txEl>
                                              <p:pRg st="3" end="3"/>
                                            </p:txEl>
                                          </p:spTgt>
                                        </p:tgtEl>
                                        <p:attrNameLst>
                                          <p:attrName>style.visibility</p:attrName>
                                        </p:attrNameLst>
                                      </p:cBhvr>
                                      <p:to>
                                        <p:strVal val="visible"/>
                                      </p:to>
                                    </p:set>
                                    <p:anim calcmode="lin" valueType="num">
                                      <p:cBhvr additive="base">
                                        <p:cTn id="27" dur="500"/>
                                        <p:tgtEl>
                                          <p:spTgt spid="26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64">
                                            <p:txEl>
                                              <p:pRg st="4" end="4"/>
                                            </p:txEl>
                                          </p:spTgt>
                                        </p:tgtEl>
                                        <p:attrNameLst>
                                          <p:attrName>style.visibility</p:attrName>
                                        </p:attrNameLst>
                                      </p:cBhvr>
                                      <p:to>
                                        <p:strVal val="visible"/>
                                      </p:to>
                                    </p:set>
                                    <p:anim calcmode="lin" valueType="num">
                                      <p:cBhvr additive="base">
                                        <p:cTn id="32" dur="500"/>
                                        <p:tgtEl>
                                          <p:spTgt spid="26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4">
                                            <p:txEl>
                                              <p:pRg st="5" end="5"/>
                                            </p:txEl>
                                          </p:spTgt>
                                        </p:tgtEl>
                                        <p:attrNameLst>
                                          <p:attrName>style.visibility</p:attrName>
                                        </p:attrNameLst>
                                      </p:cBhvr>
                                      <p:to>
                                        <p:strVal val="visible"/>
                                      </p:to>
                                    </p:set>
                                    <p:anim calcmode="lin" valueType="num">
                                      <p:cBhvr additive="base">
                                        <p:cTn id="37" dur="500"/>
                                        <p:tgtEl>
                                          <p:spTgt spid="26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64">
                                            <p:txEl>
                                              <p:pRg st="6" end="6"/>
                                            </p:txEl>
                                          </p:spTgt>
                                        </p:tgtEl>
                                        <p:attrNameLst>
                                          <p:attrName>style.visibility</p:attrName>
                                        </p:attrNameLst>
                                      </p:cBhvr>
                                      <p:to>
                                        <p:strVal val="visible"/>
                                      </p:to>
                                    </p:set>
                                    <p:anim calcmode="lin" valueType="num">
                                      <p:cBhvr additive="base">
                                        <p:cTn id="42" dur="500"/>
                                        <p:tgtEl>
                                          <p:spTgt spid="26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64">
                                            <p:txEl>
                                              <p:pRg st="7" end="7"/>
                                            </p:txEl>
                                          </p:spTgt>
                                        </p:tgtEl>
                                        <p:attrNameLst>
                                          <p:attrName>style.visibility</p:attrName>
                                        </p:attrNameLst>
                                      </p:cBhvr>
                                      <p:to>
                                        <p:strVal val="visible"/>
                                      </p:to>
                                    </p:set>
                                    <p:anim calcmode="lin" valueType="num">
                                      <p:cBhvr additive="base">
                                        <p:cTn id="47" dur="500"/>
                                        <p:tgtEl>
                                          <p:spTgt spid="26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64">
                                            <p:txEl>
                                              <p:pRg st="8" end="8"/>
                                            </p:txEl>
                                          </p:spTgt>
                                        </p:tgtEl>
                                        <p:attrNameLst>
                                          <p:attrName>style.visibility</p:attrName>
                                        </p:attrNameLst>
                                      </p:cBhvr>
                                      <p:to>
                                        <p:strVal val="visible"/>
                                      </p:to>
                                    </p:set>
                                    <p:anim calcmode="lin" valueType="num">
                                      <p:cBhvr additive="base">
                                        <p:cTn id="52" dur="500"/>
                                        <p:tgtEl>
                                          <p:spTgt spid="26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64">
                                            <p:txEl>
                                              <p:pRg st="9" end="9"/>
                                            </p:txEl>
                                          </p:spTgt>
                                        </p:tgtEl>
                                        <p:attrNameLst>
                                          <p:attrName>style.visibility</p:attrName>
                                        </p:attrNameLst>
                                      </p:cBhvr>
                                      <p:to>
                                        <p:strVal val="visible"/>
                                      </p:to>
                                    </p:set>
                                    <p:anim calcmode="lin" valueType="num">
                                      <p:cBhvr additive="base">
                                        <p:cTn id="57" dur="500"/>
                                        <p:tgtEl>
                                          <p:spTgt spid="26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64">
                                            <p:txEl>
                                              <p:pRg st="10" end="10"/>
                                            </p:txEl>
                                          </p:spTgt>
                                        </p:tgtEl>
                                        <p:attrNameLst>
                                          <p:attrName>style.visibility</p:attrName>
                                        </p:attrNameLst>
                                      </p:cBhvr>
                                      <p:to>
                                        <p:strVal val="visible"/>
                                      </p:to>
                                    </p:set>
                                    <p:anim calcmode="lin" valueType="num">
                                      <p:cBhvr additive="base">
                                        <p:cTn id="62" dur="500"/>
                                        <p:tgtEl>
                                          <p:spTgt spid="26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64">
                                            <p:txEl>
                                              <p:pRg st="11" end="11"/>
                                            </p:txEl>
                                          </p:spTgt>
                                        </p:tgtEl>
                                        <p:attrNameLst>
                                          <p:attrName>style.visibility</p:attrName>
                                        </p:attrNameLst>
                                      </p:cBhvr>
                                      <p:to>
                                        <p:strVal val="visible"/>
                                      </p:to>
                                    </p:set>
                                    <p:anim calcmode="lin" valueType="num">
                                      <p:cBhvr additive="base">
                                        <p:cTn id="67" dur="500"/>
                                        <p:tgtEl>
                                          <p:spTgt spid="26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9"/>
          <p:cNvSpPr txBox="1">
            <a:spLocks noGrp="1"/>
          </p:cNvSpPr>
          <p:nvPr>
            <p:ph type="title"/>
          </p:nvPr>
        </p:nvSpPr>
        <p:spPr>
          <a:xfrm>
            <a:off x="685800" y="764373"/>
            <a:ext cx="108204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omic Sans MS"/>
              <a:buNone/>
            </a:pPr>
            <a:r>
              <a:rPr lang="en-US">
                <a:latin typeface="Comic Sans MS"/>
                <a:ea typeface="Comic Sans MS"/>
                <a:cs typeface="Comic Sans MS"/>
                <a:sym typeface="Comic Sans MS"/>
              </a:rPr>
              <a:t> </a:t>
            </a:r>
            <a:r>
              <a:rPr lang="en-US" sz="3200" i="0">
                <a:solidFill>
                  <a:srgbClr val="F2AAA7"/>
                </a:solidFill>
                <a:latin typeface="Arial Black"/>
                <a:ea typeface="Arial Black"/>
                <a:cs typeface="Arial Black"/>
                <a:sym typeface="Arial Black"/>
              </a:rPr>
              <a:t>NON-RECURSIVE CTES </a:t>
            </a:r>
            <a:r>
              <a:rPr lang="en-US" sz="3200">
                <a:solidFill>
                  <a:srgbClr val="F2AAA7"/>
                </a:solidFill>
                <a:latin typeface="Arial Black"/>
                <a:ea typeface="Arial Black"/>
                <a:cs typeface="Arial Black"/>
                <a:sym typeface="Arial Black"/>
              </a:rPr>
              <a:t>SYNTAX</a:t>
            </a:r>
            <a:endParaRPr sz="3200">
              <a:solidFill>
                <a:srgbClr val="F2AAA7"/>
              </a:solidFill>
              <a:latin typeface="Arial Black"/>
              <a:ea typeface="Arial Black"/>
              <a:cs typeface="Arial Black"/>
              <a:sym typeface="Arial Black"/>
            </a:endParaRPr>
          </a:p>
        </p:txBody>
      </p:sp>
      <p:sp>
        <p:nvSpPr>
          <p:cNvPr id="271" name="Google Shape;271;p19"/>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2D883"/>
              </a:buClr>
              <a:buSzPts val="2200"/>
              <a:buNone/>
            </a:pPr>
            <a:r>
              <a:rPr lang="en-US">
                <a:solidFill>
                  <a:srgbClr val="F2D883"/>
                </a:solidFill>
                <a:latin typeface="Comic Sans MS"/>
                <a:ea typeface="Comic Sans MS"/>
                <a:cs typeface="Comic Sans MS"/>
                <a:sym typeface="Comic Sans MS"/>
              </a:rPr>
              <a:t>with</a:t>
            </a:r>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my_cte (cte_col_1, cte_col_2) as (        -- begin CTE</a:t>
            </a:r>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select col_1, col_2</a:t>
            </a:r>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from ...</a:t>
            </a:r>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                                                                    -- end CTE</a:t>
            </a:r>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select ... from my_cte;</a:t>
            </a:r>
            <a:endParaRPr>
              <a:solidFill>
                <a:srgbClr val="F2D883"/>
              </a:solidFill>
              <a:latin typeface="Comic Sans MS"/>
              <a:ea typeface="Comic Sans MS"/>
              <a:cs typeface="Comic Sans MS"/>
              <a:sym typeface="Comic Sans MS"/>
            </a:endParaRPr>
          </a:p>
        </p:txBody>
      </p:sp>
      <p:pic>
        <p:nvPicPr>
          <p:cNvPr id="272" name="Google Shape;272;p19"/>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 calcmode="lin" valueType="num">
                                      <p:cBhvr additive="base">
                                        <p:cTn id="7" dur="500"/>
                                        <p:tgtEl>
                                          <p:spTgt spid="27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1">
                                            <p:txEl>
                                              <p:pRg st="0" end="0"/>
                                            </p:txEl>
                                          </p:spTgt>
                                        </p:tgtEl>
                                        <p:attrNameLst>
                                          <p:attrName>style.visibility</p:attrName>
                                        </p:attrNameLst>
                                      </p:cBhvr>
                                      <p:to>
                                        <p:strVal val="visible"/>
                                      </p:to>
                                    </p:set>
                                    <p:animEffect transition="in" filter="fade">
                                      <p:cBhvr>
                                        <p:cTn id="12" dur="500"/>
                                        <p:tgtEl>
                                          <p:spTgt spid="2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1">
                                            <p:txEl>
                                              <p:pRg st="1" end="1"/>
                                            </p:txEl>
                                          </p:spTgt>
                                        </p:tgtEl>
                                        <p:attrNameLst>
                                          <p:attrName>style.visibility</p:attrName>
                                        </p:attrNameLst>
                                      </p:cBhvr>
                                      <p:to>
                                        <p:strVal val="visible"/>
                                      </p:to>
                                    </p:set>
                                    <p:animEffect transition="in" filter="fade">
                                      <p:cBhvr>
                                        <p:cTn id="17" dur="500"/>
                                        <p:tgtEl>
                                          <p:spTgt spid="2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1">
                                            <p:txEl>
                                              <p:pRg st="2" end="2"/>
                                            </p:txEl>
                                          </p:spTgt>
                                        </p:tgtEl>
                                        <p:attrNameLst>
                                          <p:attrName>style.visibility</p:attrName>
                                        </p:attrNameLst>
                                      </p:cBhvr>
                                      <p:to>
                                        <p:strVal val="visible"/>
                                      </p:to>
                                    </p:set>
                                    <p:animEffect transition="in" filter="fade">
                                      <p:cBhvr>
                                        <p:cTn id="22" dur="500"/>
                                        <p:tgtEl>
                                          <p:spTgt spid="2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1">
                                            <p:txEl>
                                              <p:pRg st="3" end="3"/>
                                            </p:txEl>
                                          </p:spTgt>
                                        </p:tgtEl>
                                        <p:attrNameLst>
                                          <p:attrName>style.visibility</p:attrName>
                                        </p:attrNameLst>
                                      </p:cBhvr>
                                      <p:to>
                                        <p:strVal val="visible"/>
                                      </p:to>
                                    </p:set>
                                    <p:animEffect transition="in" filter="fade">
                                      <p:cBhvr>
                                        <p:cTn id="27" dur="500"/>
                                        <p:tgtEl>
                                          <p:spTgt spid="27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1">
                                            <p:txEl>
                                              <p:pRg st="4" end="4"/>
                                            </p:txEl>
                                          </p:spTgt>
                                        </p:tgtEl>
                                        <p:attrNameLst>
                                          <p:attrName>style.visibility</p:attrName>
                                        </p:attrNameLst>
                                      </p:cBhvr>
                                      <p:to>
                                        <p:strVal val="visible"/>
                                      </p:to>
                                    </p:set>
                                    <p:animEffect transition="in" filter="fade">
                                      <p:cBhvr>
                                        <p:cTn id="32" dur="500"/>
                                        <p:tgtEl>
                                          <p:spTgt spid="27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1">
                                            <p:txEl>
                                              <p:pRg st="5" end="5"/>
                                            </p:txEl>
                                          </p:spTgt>
                                        </p:tgtEl>
                                        <p:attrNameLst>
                                          <p:attrName>style.visibility</p:attrName>
                                        </p:attrNameLst>
                                      </p:cBhvr>
                                      <p:to>
                                        <p:strVal val="visible"/>
                                      </p:to>
                                    </p:set>
                                    <p:animEffect transition="in" filter="fade">
                                      <p:cBhvr>
                                        <p:cTn id="37" dur="500"/>
                                        <p:tgtEl>
                                          <p:spTgt spid="2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
          <p:cNvSpPr txBox="1">
            <a:spLocks noGrp="1"/>
          </p:cNvSpPr>
          <p:nvPr>
            <p:ph type="title"/>
          </p:nvPr>
        </p:nvSpPr>
        <p:spPr>
          <a:xfrm>
            <a:off x="843379" y="372862"/>
            <a:ext cx="10659645" cy="11629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WHAT IS SUBQUERY </a:t>
            </a:r>
            <a:endParaRPr>
              <a:solidFill>
                <a:srgbClr val="F2AAA7"/>
              </a:solidFill>
              <a:latin typeface="Arial Black"/>
              <a:ea typeface="Arial Black"/>
              <a:cs typeface="Arial Black"/>
              <a:sym typeface="Arial Black"/>
            </a:endParaRPr>
          </a:p>
        </p:txBody>
      </p:sp>
      <p:sp>
        <p:nvSpPr>
          <p:cNvPr id="152" name="Google Shape;152;p2"/>
          <p:cNvSpPr txBox="1">
            <a:spLocks noGrp="1"/>
          </p:cNvSpPr>
          <p:nvPr>
            <p:ph type="body" idx="1"/>
          </p:nvPr>
        </p:nvSpPr>
        <p:spPr>
          <a:xfrm>
            <a:off x="417251" y="2086252"/>
            <a:ext cx="11416684" cy="4332303"/>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90C2EA"/>
              </a:buClr>
              <a:buSzPts val="2200"/>
              <a:buChar char="•"/>
            </a:pPr>
            <a:r>
              <a:rPr lang="en-US" b="0" i="0">
                <a:solidFill>
                  <a:srgbClr val="90C2EA"/>
                </a:solidFill>
                <a:latin typeface="Comic Sans MS"/>
                <a:ea typeface="Comic Sans MS"/>
                <a:cs typeface="Comic Sans MS"/>
                <a:sym typeface="Comic Sans MS"/>
              </a:rPr>
              <a:t>A subquery is a query within another query. Subqueries in a </a:t>
            </a:r>
            <a:r>
              <a:rPr lang="en-US" b="0" i="0" u="sng" strike="noStrike">
                <a:solidFill>
                  <a:srgbClr val="90C2EA"/>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FROM</a:t>
            </a:r>
            <a:r>
              <a:rPr lang="en-US" b="0" i="0">
                <a:solidFill>
                  <a:srgbClr val="90C2EA"/>
                </a:solidFill>
                <a:latin typeface="Comic Sans MS"/>
                <a:ea typeface="Comic Sans MS"/>
                <a:cs typeface="Comic Sans MS"/>
                <a:sym typeface="Comic Sans MS"/>
              </a:rPr>
              <a:t> or </a:t>
            </a:r>
            <a:r>
              <a:rPr lang="en-US" b="0" i="0" u="sng" strike="noStrike">
                <a:solidFill>
                  <a:srgbClr val="90C2EA"/>
                </a:solidFill>
                <a:latin typeface="Comic Sans MS"/>
                <a:ea typeface="Comic Sans MS"/>
                <a:cs typeface="Comic Sans MS"/>
                <a:sym typeface="Comic Sans MS"/>
                <a:hlinkClick r:id="rId4">
                  <a:extLst>
                    <a:ext uri="{A12FA001-AC4F-418D-AE19-62706E023703}">
                      <ahyp:hlinkClr xmlns:ahyp="http://schemas.microsoft.com/office/drawing/2018/hyperlinkcolor" val="tx"/>
                    </a:ext>
                  </a:extLst>
                </a:hlinkClick>
              </a:rPr>
              <a:t>WHERE</a:t>
            </a:r>
            <a:r>
              <a:rPr lang="en-US" b="0" i="0">
                <a:solidFill>
                  <a:srgbClr val="90C2EA"/>
                </a:solidFill>
                <a:latin typeface="Comic Sans MS"/>
                <a:ea typeface="Comic Sans MS"/>
                <a:cs typeface="Comic Sans MS"/>
                <a:sym typeface="Comic Sans MS"/>
              </a:rPr>
              <a:t> clause are used to provide data that will be used to limit or compare/evaluate the data returned by the containing query.</a:t>
            </a:r>
            <a:endParaRPr/>
          </a:p>
          <a:p>
            <a:pPr marL="228600" lvl="0" indent="-88900" algn="just" rtl="0">
              <a:lnSpc>
                <a:spcPct val="90000"/>
              </a:lnSpc>
              <a:spcBef>
                <a:spcPts val="1000"/>
              </a:spcBef>
              <a:spcAft>
                <a:spcPts val="0"/>
              </a:spcAft>
              <a:buClr>
                <a:schemeClr val="lt1"/>
              </a:buClr>
              <a:buSzPts val="2200"/>
              <a:buNone/>
            </a:pPr>
            <a:endParaRPr b="0" i="0">
              <a:solidFill>
                <a:srgbClr val="90C2EA"/>
              </a:solidFill>
              <a:latin typeface="Comic Sans MS"/>
              <a:ea typeface="Comic Sans MS"/>
              <a:cs typeface="Comic Sans MS"/>
              <a:sym typeface="Comic Sans MS"/>
            </a:endParaRPr>
          </a:p>
          <a:p>
            <a:pPr marL="228600" lvl="0" indent="-228600" algn="just" rtl="0">
              <a:lnSpc>
                <a:spcPct val="90000"/>
              </a:lnSpc>
              <a:spcBef>
                <a:spcPts val="1000"/>
              </a:spcBef>
              <a:spcAft>
                <a:spcPts val="0"/>
              </a:spcAft>
              <a:buClr>
                <a:srgbClr val="90C2EA"/>
              </a:buClr>
              <a:buSzPts val="2200"/>
              <a:buChar char="•"/>
            </a:pPr>
            <a:r>
              <a:rPr lang="en-US" b="0" i="0">
                <a:solidFill>
                  <a:srgbClr val="90C2EA"/>
                </a:solidFill>
                <a:latin typeface="Comic Sans MS"/>
                <a:ea typeface="Comic Sans MS"/>
                <a:cs typeface="Comic Sans MS"/>
                <a:sym typeface="Comic Sans MS"/>
              </a:rPr>
              <a:t>As its name suggests, </a:t>
            </a:r>
            <a:r>
              <a:rPr lang="en-US" b="1" i="0">
                <a:solidFill>
                  <a:srgbClr val="90C2EA"/>
                </a:solidFill>
                <a:latin typeface="Comic Sans MS"/>
                <a:ea typeface="Comic Sans MS"/>
                <a:cs typeface="Comic Sans MS"/>
                <a:sym typeface="Comic Sans MS"/>
              </a:rPr>
              <a:t>a subquery is a query inside a query</a:t>
            </a:r>
            <a:r>
              <a:rPr lang="en-US" b="0" i="0">
                <a:solidFill>
                  <a:srgbClr val="90C2EA"/>
                </a:solidFill>
                <a:latin typeface="Comic Sans MS"/>
                <a:ea typeface="Comic Sans MS"/>
                <a:cs typeface="Comic Sans MS"/>
                <a:sym typeface="Comic Sans MS"/>
              </a:rPr>
              <a:t>; it's a nested query. Occasionally, it's referred to as an inner query .</a:t>
            </a:r>
            <a:endParaRPr/>
          </a:p>
          <a:p>
            <a:pPr marL="228600" lvl="0" indent="-88900" algn="just" rtl="0">
              <a:lnSpc>
                <a:spcPct val="90000"/>
              </a:lnSpc>
              <a:spcBef>
                <a:spcPts val="1000"/>
              </a:spcBef>
              <a:spcAft>
                <a:spcPts val="0"/>
              </a:spcAft>
              <a:buClr>
                <a:schemeClr val="lt1"/>
              </a:buClr>
              <a:buSzPts val="2200"/>
              <a:buNone/>
            </a:pPr>
            <a:endParaRPr b="0" i="0">
              <a:solidFill>
                <a:srgbClr val="90C2EA"/>
              </a:solidFill>
              <a:latin typeface="Comic Sans MS"/>
              <a:ea typeface="Comic Sans MS"/>
              <a:cs typeface="Comic Sans MS"/>
              <a:sym typeface="Comic Sans MS"/>
            </a:endParaRPr>
          </a:p>
          <a:p>
            <a:pPr marL="228600" lvl="0" indent="-228600" algn="just" rtl="0">
              <a:lnSpc>
                <a:spcPct val="90000"/>
              </a:lnSpc>
              <a:spcBef>
                <a:spcPts val="100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May be used throughout the main query , in SELECT ,FROM ,WHERE OR HAVING.</a:t>
            </a:r>
            <a:endParaRPr/>
          </a:p>
          <a:p>
            <a:pPr marL="228600" lvl="0" indent="-88900" algn="just" rtl="0">
              <a:lnSpc>
                <a:spcPct val="90000"/>
              </a:lnSpc>
              <a:spcBef>
                <a:spcPts val="1000"/>
              </a:spcBef>
              <a:spcAft>
                <a:spcPts val="0"/>
              </a:spcAft>
              <a:buClr>
                <a:schemeClr val="lt1"/>
              </a:buClr>
              <a:buSzPts val="2200"/>
              <a:buNone/>
            </a:pPr>
            <a:endParaRPr>
              <a:solidFill>
                <a:srgbClr val="90C2EA"/>
              </a:solidFill>
              <a:latin typeface="Comic Sans MS"/>
              <a:ea typeface="Comic Sans MS"/>
              <a:cs typeface="Comic Sans MS"/>
              <a:sym typeface="Comic Sans MS"/>
            </a:endParaRPr>
          </a:p>
          <a:p>
            <a:pPr marL="228600" lvl="0" indent="-228600" algn="just" rtl="0">
              <a:lnSpc>
                <a:spcPct val="90000"/>
              </a:lnSpc>
              <a:spcBef>
                <a:spcPts val="100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To use a subquery, we simply add parentheses ( ... ) around the inner query and put it inside the outer query. The output created by a subquery acts as a temporary table which can be used within the query</a:t>
            </a:r>
            <a:r>
              <a:rPr lang="en-US">
                <a:solidFill>
                  <a:srgbClr val="FFFF00"/>
                </a:solidFill>
                <a:latin typeface="Comic Sans MS"/>
                <a:ea typeface="Comic Sans MS"/>
                <a:cs typeface="Comic Sans MS"/>
                <a:sym typeface="Comic Sans MS"/>
              </a:rPr>
              <a:t>.</a:t>
            </a:r>
            <a:endParaRPr/>
          </a:p>
          <a:p>
            <a:pPr marL="228600" lvl="0" indent="-88900" algn="l" rtl="0">
              <a:lnSpc>
                <a:spcPct val="90000"/>
              </a:lnSpc>
              <a:spcBef>
                <a:spcPts val="1000"/>
              </a:spcBef>
              <a:spcAft>
                <a:spcPts val="0"/>
              </a:spcAft>
              <a:buClr>
                <a:schemeClr val="lt1"/>
              </a:buClr>
              <a:buSzPts val="2200"/>
              <a:buNone/>
            </a:pPr>
            <a:endParaRPr/>
          </a:p>
        </p:txBody>
      </p:sp>
      <p:pic>
        <p:nvPicPr>
          <p:cNvPr id="153" name="Google Shape;153;p2"/>
          <p:cNvPicPr preferRelativeResize="0"/>
          <p:nvPr/>
        </p:nvPicPr>
        <p:blipFill rotWithShape="1">
          <a:blip r:embed="rId5">
            <a:alphaModFix/>
          </a:blip>
          <a:srcRect/>
          <a:stretch/>
        </p:blipFill>
        <p:spPr>
          <a:xfrm>
            <a:off x="10913616" y="0"/>
            <a:ext cx="1278384" cy="1278384"/>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2">
                                            <p:txEl>
                                              <p:pRg st="0" end="0"/>
                                            </p:txEl>
                                          </p:spTgt>
                                        </p:tgtEl>
                                        <p:attrNameLst>
                                          <p:attrName>style.visibility</p:attrName>
                                        </p:attrNameLst>
                                      </p:cBhvr>
                                      <p:to>
                                        <p:strVal val="visible"/>
                                      </p:to>
                                    </p:set>
                                    <p:animEffect transition="in" filter="fade">
                                      <p:cBhvr>
                                        <p:cTn id="11" dur="1000"/>
                                        <p:tgtEl>
                                          <p:spTgt spid="15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52">
                                            <p:txEl>
                                              <p:pRg st="1" end="1"/>
                                            </p:txEl>
                                          </p:spTgt>
                                        </p:tgtEl>
                                        <p:attrNameLst>
                                          <p:attrName>style.visibility</p:attrName>
                                        </p:attrNameLst>
                                      </p:cBhvr>
                                      <p:to>
                                        <p:strVal val="visible"/>
                                      </p:to>
                                    </p:set>
                                    <p:animEffect transition="in" filter="fade">
                                      <p:cBhvr>
                                        <p:cTn id="16" dur="1000"/>
                                        <p:tgtEl>
                                          <p:spTgt spid="15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2">
                                            <p:txEl>
                                              <p:pRg st="2" end="2"/>
                                            </p:txEl>
                                          </p:spTgt>
                                        </p:tgtEl>
                                        <p:attrNameLst>
                                          <p:attrName>style.visibility</p:attrName>
                                        </p:attrNameLst>
                                      </p:cBhvr>
                                      <p:to>
                                        <p:strVal val="visible"/>
                                      </p:to>
                                    </p:set>
                                    <p:animEffect transition="in" filter="fade">
                                      <p:cBhvr>
                                        <p:cTn id="21" dur="1000"/>
                                        <p:tgtEl>
                                          <p:spTgt spid="15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2">
                                            <p:txEl>
                                              <p:pRg st="3" end="3"/>
                                            </p:txEl>
                                          </p:spTgt>
                                        </p:tgtEl>
                                        <p:attrNameLst>
                                          <p:attrName>style.visibility</p:attrName>
                                        </p:attrNameLst>
                                      </p:cBhvr>
                                      <p:to>
                                        <p:strVal val="visible"/>
                                      </p:to>
                                    </p:set>
                                    <p:animEffect transition="in" filter="fade">
                                      <p:cBhvr>
                                        <p:cTn id="26" dur="1000"/>
                                        <p:tgtEl>
                                          <p:spTgt spid="15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2">
                                            <p:txEl>
                                              <p:pRg st="4" end="4"/>
                                            </p:txEl>
                                          </p:spTgt>
                                        </p:tgtEl>
                                        <p:attrNameLst>
                                          <p:attrName>style.visibility</p:attrName>
                                        </p:attrNameLst>
                                      </p:cBhvr>
                                      <p:to>
                                        <p:strVal val="visible"/>
                                      </p:to>
                                    </p:set>
                                    <p:animEffect transition="in" filter="fade">
                                      <p:cBhvr>
                                        <p:cTn id="31" dur="1000"/>
                                        <p:tgtEl>
                                          <p:spTgt spid="15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2">
                                            <p:txEl>
                                              <p:pRg st="5" end="5"/>
                                            </p:txEl>
                                          </p:spTgt>
                                        </p:tgtEl>
                                        <p:attrNameLst>
                                          <p:attrName>style.visibility</p:attrName>
                                        </p:attrNameLst>
                                      </p:cBhvr>
                                      <p:to>
                                        <p:strVal val="visible"/>
                                      </p:to>
                                    </p:set>
                                    <p:animEffect transition="in" filter="fade">
                                      <p:cBhvr>
                                        <p:cTn id="36" dur="1000"/>
                                        <p:tgtEl>
                                          <p:spTgt spid="152">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52">
                                            <p:txEl>
                                              <p:pRg st="6" end="6"/>
                                            </p:txEl>
                                          </p:spTgt>
                                        </p:tgtEl>
                                        <p:attrNameLst>
                                          <p:attrName>style.visibility</p:attrName>
                                        </p:attrNameLst>
                                      </p:cBhvr>
                                      <p:to>
                                        <p:strVal val="visible"/>
                                      </p:to>
                                    </p:set>
                                    <p:animEffect transition="in" filter="fade">
                                      <p:cBhvr>
                                        <p:cTn id="41" dur="1000"/>
                                        <p:tgtEl>
                                          <p:spTgt spid="152">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52">
                                            <p:txEl>
                                              <p:pRg st="7" end="7"/>
                                            </p:txEl>
                                          </p:spTgt>
                                        </p:tgtEl>
                                        <p:attrNameLst>
                                          <p:attrName>style.visibility</p:attrName>
                                        </p:attrNameLst>
                                      </p:cBhvr>
                                      <p:to>
                                        <p:strVal val="visible"/>
                                      </p:to>
                                    </p:set>
                                    <p:animEffect transition="in" filter="fade">
                                      <p:cBhvr>
                                        <p:cTn id="46" dur="1000"/>
                                        <p:tgtEl>
                                          <p:spTgt spid="15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0"/>
          <p:cNvSpPr txBox="1">
            <a:spLocks noGrp="1"/>
          </p:cNvSpPr>
          <p:nvPr>
            <p:ph type="title"/>
          </p:nvPr>
        </p:nvSpPr>
        <p:spPr>
          <a:xfrm>
            <a:off x="685800" y="764373"/>
            <a:ext cx="108204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i="0">
                <a:solidFill>
                  <a:srgbClr val="F2AAA7"/>
                </a:solidFill>
                <a:latin typeface="Arial Black"/>
                <a:ea typeface="Arial Black"/>
                <a:cs typeface="Arial Black"/>
                <a:sym typeface="Arial Black"/>
              </a:rPr>
              <a:t>RECURSIVE CTE SYNTAX</a:t>
            </a:r>
            <a:endParaRPr>
              <a:solidFill>
                <a:srgbClr val="F2AAA7"/>
              </a:solidFill>
              <a:latin typeface="Arial Black"/>
              <a:ea typeface="Arial Black"/>
              <a:cs typeface="Arial Black"/>
              <a:sym typeface="Arial Black"/>
            </a:endParaRPr>
          </a:p>
        </p:txBody>
      </p:sp>
      <p:sp>
        <p:nvSpPr>
          <p:cNvPr id="278" name="Google Shape;278;p20"/>
          <p:cNvSpPr txBox="1">
            <a:spLocks noGrp="1"/>
          </p:cNvSpPr>
          <p:nvPr>
            <p:ph type="body" idx="1"/>
          </p:nvPr>
        </p:nvSpPr>
        <p:spPr>
          <a:xfrm>
            <a:off x="685800" y="2057401"/>
            <a:ext cx="10820400" cy="442329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2D883"/>
              </a:buClr>
              <a:buSzPts val="2200"/>
              <a:buNone/>
            </a:pPr>
            <a:r>
              <a:rPr lang="en-US">
                <a:solidFill>
                  <a:srgbClr val="F2D883"/>
                </a:solidFill>
                <a:latin typeface="Comic Sans MS"/>
                <a:ea typeface="Comic Sans MS"/>
                <a:cs typeface="Comic Sans MS"/>
                <a:sym typeface="Comic Sans MS"/>
              </a:rPr>
              <a:t>WITH RECURSIVE cte_name AS (</a:t>
            </a:r>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cte_query_definition (the anchor member)</a:t>
            </a:r>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a:t>
            </a:r>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UNION ALL</a:t>
            </a:r>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a:t>
            </a:r>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cte_query_definition (the recursive member)</a:t>
            </a:r>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a:t>
            </a:r>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 </a:t>
            </a:r>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SELECT *</a:t>
            </a:r>
            <a:endParaRPr/>
          </a:p>
          <a:p>
            <a:pPr marL="0" lvl="0" indent="0" algn="l" rtl="0">
              <a:lnSpc>
                <a:spcPct val="90000"/>
              </a:lnSpc>
              <a:spcBef>
                <a:spcPts val="1000"/>
              </a:spcBef>
              <a:spcAft>
                <a:spcPts val="0"/>
              </a:spcAft>
              <a:buClr>
                <a:srgbClr val="F2D883"/>
              </a:buClr>
              <a:buSzPts val="2200"/>
              <a:buNone/>
            </a:pPr>
            <a:r>
              <a:rPr lang="en-US">
                <a:solidFill>
                  <a:srgbClr val="F2D883"/>
                </a:solidFill>
                <a:latin typeface="Comic Sans MS"/>
                <a:ea typeface="Comic Sans MS"/>
                <a:cs typeface="Comic Sans MS"/>
                <a:sym typeface="Comic Sans MS"/>
              </a:rPr>
              <a:t>FROM   cte_name;</a:t>
            </a:r>
            <a:endParaRPr>
              <a:solidFill>
                <a:srgbClr val="F2D883"/>
              </a:solidFill>
              <a:latin typeface="Comic Sans MS"/>
              <a:ea typeface="Comic Sans MS"/>
              <a:cs typeface="Comic Sans MS"/>
              <a:sym typeface="Comic Sans MS"/>
            </a:endParaRPr>
          </a:p>
        </p:txBody>
      </p:sp>
      <p:pic>
        <p:nvPicPr>
          <p:cNvPr id="279" name="Google Shape;279;p20"/>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 calcmode="lin" valueType="num">
                                      <p:cBhvr additive="base">
                                        <p:cTn id="7" dur="500"/>
                                        <p:tgtEl>
                                          <p:spTgt spid="27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8">
                                            <p:txEl>
                                              <p:pRg st="0" end="0"/>
                                            </p:txEl>
                                          </p:spTgt>
                                        </p:tgtEl>
                                        <p:attrNameLst>
                                          <p:attrName>style.visibility</p:attrName>
                                        </p:attrNameLst>
                                      </p:cBhvr>
                                      <p:to>
                                        <p:strVal val="visible"/>
                                      </p:to>
                                    </p:set>
                                    <p:anim calcmode="lin" valueType="num">
                                      <p:cBhvr additive="base">
                                        <p:cTn id="12" dur="500"/>
                                        <p:tgtEl>
                                          <p:spTgt spid="27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8">
                                            <p:txEl>
                                              <p:pRg st="1" end="1"/>
                                            </p:txEl>
                                          </p:spTgt>
                                        </p:tgtEl>
                                        <p:attrNameLst>
                                          <p:attrName>style.visibility</p:attrName>
                                        </p:attrNameLst>
                                      </p:cBhvr>
                                      <p:to>
                                        <p:strVal val="visible"/>
                                      </p:to>
                                    </p:set>
                                    <p:anim calcmode="lin" valueType="num">
                                      <p:cBhvr additive="base">
                                        <p:cTn id="17" dur="500"/>
                                        <p:tgtEl>
                                          <p:spTgt spid="27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78">
                                            <p:txEl>
                                              <p:pRg st="2" end="2"/>
                                            </p:txEl>
                                          </p:spTgt>
                                        </p:tgtEl>
                                        <p:attrNameLst>
                                          <p:attrName>style.visibility</p:attrName>
                                        </p:attrNameLst>
                                      </p:cBhvr>
                                      <p:to>
                                        <p:strVal val="visible"/>
                                      </p:to>
                                    </p:set>
                                    <p:anim calcmode="lin" valueType="num">
                                      <p:cBhvr additive="base">
                                        <p:cTn id="22" dur="500"/>
                                        <p:tgtEl>
                                          <p:spTgt spid="27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8">
                                            <p:txEl>
                                              <p:pRg st="3" end="3"/>
                                            </p:txEl>
                                          </p:spTgt>
                                        </p:tgtEl>
                                        <p:attrNameLst>
                                          <p:attrName>style.visibility</p:attrName>
                                        </p:attrNameLst>
                                      </p:cBhvr>
                                      <p:to>
                                        <p:strVal val="visible"/>
                                      </p:to>
                                    </p:set>
                                    <p:anim calcmode="lin" valueType="num">
                                      <p:cBhvr additive="base">
                                        <p:cTn id="27" dur="500"/>
                                        <p:tgtEl>
                                          <p:spTgt spid="27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78">
                                            <p:txEl>
                                              <p:pRg st="4" end="4"/>
                                            </p:txEl>
                                          </p:spTgt>
                                        </p:tgtEl>
                                        <p:attrNameLst>
                                          <p:attrName>style.visibility</p:attrName>
                                        </p:attrNameLst>
                                      </p:cBhvr>
                                      <p:to>
                                        <p:strVal val="visible"/>
                                      </p:to>
                                    </p:set>
                                    <p:anim calcmode="lin" valueType="num">
                                      <p:cBhvr additive="base">
                                        <p:cTn id="32" dur="500"/>
                                        <p:tgtEl>
                                          <p:spTgt spid="27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8">
                                            <p:txEl>
                                              <p:pRg st="5" end="5"/>
                                            </p:txEl>
                                          </p:spTgt>
                                        </p:tgtEl>
                                        <p:attrNameLst>
                                          <p:attrName>style.visibility</p:attrName>
                                        </p:attrNameLst>
                                      </p:cBhvr>
                                      <p:to>
                                        <p:strVal val="visible"/>
                                      </p:to>
                                    </p:set>
                                    <p:anim calcmode="lin" valueType="num">
                                      <p:cBhvr additive="base">
                                        <p:cTn id="37" dur="500"/>
                                        <p:tgtEl>
                                          <p:spTgt spid="27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78">
                                            <p:txEl>
                                              <p:pRg st="6" end="6"/>
                                            </p:txEl>
                                          </p:spTgt>
                                        </p:tgtEl>
                                        <p:attrNameLst>
                                          <p:attrName>style.visibility</p:attrName>
                                        </p:attrNameLst>
                                      </p:cBhvr>
                                      <p:to>
                                        <p:strVal val="visible"/>
                                      </p:to>
                                    </p:set>
                                    <p:anim calcmode="lin" valueType="num">
                                      <p:cBhvr additive="base">
                                        <p:cTn id="42" dur="500"/>
                                        <p:tgtEl>
                                          <p:spTgt spid="27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8">
                                            <p:txEl>
                                              <p:pRg st="7" end="7"/>
                                            </p:txEl>
                                          </p:spTgt>
                                        </p:tgtEl>
                                        <p:attrNameLst>
                                          <p:attrName>style.visibility</p:attrName>
                                        </p:attrNameLst>
                                      </p:cBhvr>
                                      <p:to>
                                        <p:strVal val="visible"/>
                                      </p:to>
                                    </p:set>
                                    <p:anim calcmode="lin" valueType="num">
                                      <p:cBhvr additive="base">
                                        <p:cTn id="47" dur="500"/>
                                        <p:tgtEl>
                                          <p:spTgt spid="27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78">
                                            <p:txEl>
                                              <p:pRg st="8" end="8"/>
                                            </p:txEl>
                                          </p:spTgt>
                                        </p:tgtEl>
                                        <p:attrNameLst>
                                          <p:attrName>style.visibility</p:attrName>
                                        </p:attrNameLst>
                                      </p:cBhvr>
                                      <p:to>
                                        <p:strVal val="visible"/>
                                      </p:to>
                                    </p:set>
                                    <p:anim calcmode="lin" valueType="num">
                                      <p:cBhvr additive="base">
                                        <p:cTn id="52" dur="500"/>
                                        <p:tgtEl>
                                          <p:spTgt spid="27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78">
                                            <p:txEl>
                                              <p:pRg st="9" end="9"/>
                                            </p:txEl>
                                          </p:spTgt>
                                        </p:tgtEl>
                                        <p:attrNameLst>
                                          <p:attrName>style.visibility</p:attrName>
                                        </p:attrNameLst>
                                      </p:cBhvr>
                                      <p:to>
                                        <p:strVal val="visible"/>
                                      </p:to>
                                    </p:set>
                                    <p:anim calcmode="lin" valueType="num">
                                      <p:cBhvr additive="base">
                                        <p:cTn id="57" dur="500"/>
                                        <p:tgtEl>
                                          <p:spTgt spid="27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685800" y="764373"/>
            <a:ext cx="108204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b="0" i="0">
                <a:solidFill>
                  <a:srgbClr val="F2AAA7"/>
                </a:solidFill>
                <a:latin typeface="Arial Black"/>
                <a:ea typeface="Arial Black"/>
                <a:cs typeface="Arial Black"/>
                <a:sym typeface="Arial Black"/>
              </a:rPr>
              <a:t>RECURSIVE CTE CONSIDERATIONS</a:t>
            </a:r>
            <a:br>
              <a:rPr lang="en-US" b="0" i="0">
                <a:latin typeface="Helvetica Neue"/>
                <a:ea typeface="Helvetica Neue"/>
                <a:cs typeface="Helvetica Neue"/>
                <a:sym typeface="Helvetica Neue"/>
              </a:rPr>
            </a:br>
            <a:endParaRPr/>
          </a:p>
        </p:txBody>
      </p:sp>
      <p:sp>
        <p:nvSpPr>
          <p:cNvPr id="285" name="Google Shape;285;p21"/>
          <p:cNvSpPr txBox="1">
            <a:spLocks noGrp="1"/>
          </p:cNvSpPr>
          <p:nvPr>
            <p:ph type="body" idx="1"/>
          </p:nvPr>
        </p:nvSpPr>
        <p:spPr>
          <a:xfrm>
            <a:off x="685800" y="2194560"/>
            <a:ext cx="10820400" cy="325632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90C2EA"/>
              </a:buClr>
              <a:buSzPts val="2200"/>
              <a:buChar char="•"/>
            </a:pPr>
            <a:r>
              <a:rPr lang="en-US" b="0" i="0">
                <a:solidFill>
                  <a:srgbClr val="90C2EA"/>
                </a:solidFill>
                <a:latin typeface="Comic Sans MS"/>
                <a:ea typeface="Comic Sans MS"/>
                <a:cs typeface="Comic Sans MS"/>
                <a:sym typeface="Comic Sans MS"/>
              </a:rPr>
              <a:t>Constructing a recursive CTE incorrectly can cause an infinite loop. In these cases, the query continues to run until the query succeeds, the query times out (e.g. exceeds the number of seconds specified by the </a:t>
            </a:r>
            <a:r>
              <a:rPr lang="en-US" b="0" i="0" u="sng" strike="noStrike">
                <a:solidFill>
                  <a:srgbClr val="90C2EA"/>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STATEMENT_TIMEOUT_IN_SECONDS</a:t>
            </a:r>
            <a:r>
              <a:rPr lang="en-US" b="0" i="0">
                <a:solidFill>
                  <a:srgbClr val="90C2EA"/>
                </a:solidFill>
                <a:latin typeface="Comic Sans MS"/>
                <a:ea typeface="Comic Sans MS"/>
                <a:cs typeface="Comic Sans MS"/>
                <a:sym typeface="Comic Sans MS"/>
              </a:rPr>
              <a:t> parameter), or you </a:t>
            </a:r>
            <a:r>
              <a:rPr lang="en-US" b="0" i="0" u="sng" strike="noStrike">
                <a:solidFill>
                  <a:srgbClr val="90C2EA"/>
                </a:solidFill>
                <a:latin typeface="Comic Sans MS"/>
                <a:ea typeface="Comic Sans MS"/>
                <a:cs typeface="Comic Sans MS"/>
                <a:sym typeface="Comic Sans MS"/>
                <a:hlinkClick r:id="rId4">
                  <a:extLst>
                    <a:ext uri="{A12FA001-AC4F-418D-AE19-62706E023703}">
                      <ahyp:hlinkClr xmlns:ahyp="http://schemas.microsoft.com/office/drawing/2018/hyperlinkcolor" val="tx"/>
                    </a:ext>
                  </a:extLst>
                </a:hlinkClick>
              </a:rPr>
              <a:t>cancel the query</a:t>
            </a:r>
            <a:r>
              <a:rPr lang="en-US" b="0" i="0">
                <a:solidFill>
                  <a:srgbClr val="90C2EA"/>
                </a:solidFill>
                <a:latin typeface="Comic Sans MS"/>
                <a:ea typeface="Comic Sans MS"/>
                <a:cs typeface="Comic Sans MS"/>
                <a:sym typeface="Comic Sans MS"/>
              </a:rPr>
              <a:t>.</a:t>
            </a:r>
            <a:endParaRPr/>
          </a:p>
          <a:p>
            <a:pPr marL="228600" lvl="0" indent="-88900" algn="l" rtl="0">
              <a:lnSpc>
                <a:spcPct val="90000"/>
              </a:lnSpc>
              <a:spcBef>
                <a:spcPts val="1000"/>
              </a:spcBef>
              <a:spcAft>
                <a:spcPts val="0"/>
              </a:spcAft>
              <a:buClr>
                <a:schemeClr val="lt1"/>
              </a:buClr>
              <a:buSzPts val="2200"/>
              <a:buNone/>
            </a:pPr>
            <a:endParaRPr>
              <a:latin typeface="Arial"/>
              <a:ea typeface="Arial"/>
              <a:cs typeface="Arial"/>
              <a:sym typeface="Arial"/>
            </a:endParaRPr>
          </a:p>
          <a:p>
            <a:pPr marL="228600" lvl="0" indent="-88900" algn="l" rtl="0">
              <a:lnSpc>
                <a:spcPct val="90000"/>
              </a:lnSpc>
              <a:spcBef>
                <a:spcPts val="1000"/>
              </a:spcBef>
              <a:spcAft>
                <a:spcPts val="0"/>
              </a:spcAft>
              <a:buClr>
                <a:schemeClr val="lt1"/>
              </a:buClr>
              <a:buSzPts val="2200"/>
              <a:buNone/>
            </a:pPr>
            <a:endParaRPr/>
          </a:p>
        </p:txBody>
      </p:sp>
      <p:pic>
        <p:nvPicPr>
          <p:cNvPr id="286" name="Google Shape;286;p21"/>
          <p:cNvPicPr preferRelativeResize="0"/>
          <p:nvPr/>
        </p:nvPicPr>
        <p:blipFill rotWithShape="1">
          <a:blip r:embed="rId5">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1000"/>
                                        <p:tgtEl>
                                          <p:spTgt spid="2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
                                            <p:txEl>
                                              <p:pRg st="0" end="0"/>
                                            </p:txEl>
                                          </p:spTgt>
                                        </p:tgtEl>
                                        <p:attrNameLst>
                                          <p:attrName>style.visibility</p:attrName>
                                        </p:attrNameLst>
                                      </p:cBhvr>
                                      <p:to>
                                        <p:strVal val="visible"/>
                                      </p:to>
                                    </p:set>
                                    <p:animEffect transition="in" filter="fade">
                                      <p:cBhvr>
                                        <p:cTn id="12" dur="500"/>
                                        <p:tgtEl>
                                          <p:spTgt spid="2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5">
                                            <p:txEl>
                                              <p:pRg st="1" end="1"/>
                                            </p:txEl>
                                          </p:spTgt>
                                        </p:tgtEl>
                                        <p:attrNameLst>
                                          <p:attrName>style.visibility</p:attrName>
                                        </p:attrNameLst>
                                      </p:cBhvr>
                                      <p:to>
                                        <p:strVal val="visible"/>
                                      </p:to>
                                    </p:set>
                                    <p:animEffect transition="in" filter="fade">
                                      <p:cBhvr>
                                        <p:cTn id="17" dur="500"/>
                                        <p:tgtEl>
                                          <p:spTgt spid="2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5">
                                            <p:txEl>
                                              <p:pRg st="2" end="2"/>
                                            </p:txEl>
                                          </p:spTgt>
                                        </p:tgtEl>
                                        <p:attrNameLst>
                                          <p:attrName>style.visibility</p:attrName>
                                        </p:attrNameLst>
                                      </p:cBhvr>
                                      <p:to>
                                        <p:strVal val="visible"/>
                                      </p:to>
                                    </p:set>
                                    <p:animEffect transition="in" filter="fade">
                                      <p:cBhvr>
                                        <p:cTn id="22" dur="500"/>
                                        <p:tgtEl>
                                          <p:spTgt spid="2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2"/>
          <p:cNvSpPr txBox="1">
            <a:spLocks noGrp="1"/>
          </p:cNvSpPr>
          <p:nvPr>
            <p:ph type="title"/>
          </p:nvPr>
        </p:nvSpPr>
        <p:spPr>
          <a:xfrm>
            <a:off x="685800" y="764373"/>
            <a:ext cx="108204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EXAMPLE </a:t>
            </a:r>
            <a:endParaRPr>
              <a:solidFill>
                <a:srgbClr val="F2AAA7"/>
              </a:solidFill>
              <a:latin typeface="Arial Black"/>
              <a:ea typeface="Arial Black"/>
              <a:cs typeface="Arial Black"/>
              <a:sym typeface="Arial Black"/>
            </a:endParaRPr>
          </a:p>
        </p:txBody>
      </p:sp>
      <p:sp>
        <p:nvSpPr>
          <p:cNvPr id="292" name="Google Shape;292;p2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F2D883"/>
              </a:buClr>
              <a:buSzPts val="2200"/>
              <a:buNone/>
            </a:pPr>
            <a:r>
              <a:rPr lang="en-US" dirty="0">
                <a:solidFill>
                  <a:srgbClr val="F2D883"/>
                </a:solidFill>
                <a:latin typeface="Comic Sans MS"/>
                <a:ea typeface="Comic Sans MS"/>
                <a:cs typeface="Comic Sans MS"/>
                <a:sym typeface="Comic Sans MS"/>
              </a:rPr>
              <a:t>create or replace table employees </a:t>
            </a:r>
            <a:endParaRPr dirty="0"/>
          </a:p>
          <a:p>
            <a:pPr marL="0" lvl="0" indent="0" algn="l" rtl="0">
              <a:lnSpc>
                <a:spcPct val="90000"/>
              </a:lnSpc>
              <a:spcBef>
                <a:spcPts val="1000"/>
              </a:spcBef>
              <a:spcAft>
                <a:spcPts val="0"/>
              </a:spcAft>
              <a:buClr>
                <a:srgbClr val="F2D883"/>
              </a:buClr>
              <a:buSzPts val="2200"/>
              <a:buNone/>
            </a:pPr>
            <a:r>
              <a:rPr lang="en-US" dirty="0">
                <a:solidFill>
                  <a:srgbClr val="F2D883"/>
                </a:solidFill>
                <a:latin typeface="Comic Sans MS"/>
                <a:ea typeface="Comic Sans MS"/>
                <a:cs typeface="Comic Sans MS"/>
                <a:sym typeface="Comic Sans MS"/>
              </a:rPr>
              <a:t>(title varchar, </a:t>
            </a:r>
            <a:r>
              <a:rPr lang="en-US" dirty="0" err="1">
                <a:solidFill>
                  <a:srgbClr val="F2D883"/>
                </a:solidFill>
                <a:latin typeface="Comic Sans MS"/>
                <a:ea typeface="Comic Sans MS"/>
                <a:cs typeface="Comic Sans MS"/>
                <a:sym typeface="Comic Sans MS"/>
              </a:rPr>
              <a:t>employee_id</a:t>
            </a:r>
            <a:r>
              <a:rPr lang="en-US" dirty="0">
                <a:solidFill>
                  <a:srgbClr val="F2D883"/>
                </a:solidFill>
                <a:latin typeface="Comic Sans MS"/>
                <a:ea typeface="Comic Sans MS"/>
                <a:cs typeface="Comic Sans MS"/>
                <a:sym typeface="Comic Sans MS"/>
              </a:rPr>
              <a:t> integer, </a:t>
            </a:r>
            <a:r>
              <a:rPr lang="en-US" dirty="0" err="1">
                <a:solidFill>
                  <a:srgbClr val="F2D883"/>
                </a:solidFill>
                <a:latin typeface="Comic Sans MS"/>
                <a:ea typeface="Comic Sans MS"/>
                <a:cs typeface="Comic Sans MS"/>
                <a:sym typeface="Comic Sans MS"/>
              </a:rPr>
              <a:t>manager_id</a:t>
            </a:r>
            <a:r>
              <a:rPr lang="en-US" dirty="0">
                <a:solidFill>
                  <a:srgbClr val="F2D883"/>
                </a:solidFill>
                <a:latin typeface="Comic Sans MS"/>
                <a:ea typeface="Comic Sans MS"/>
                <a:cs typeface="Comic Sans MS"/>
                <a:sym typeface="Comic Sans MS"/>
              </a:rPr>
              <a:t> integer);</a:t>
            </a:r>
            <a:endParaRPr dirty="0"/>
          </a:p>
          <a:p>
            <a:pPr marL="0" lvl="0" indent="0" algn="l" rtl="0">
              <a:lnSpc>
                <a:spcPct val="90000"/>
              </a:lnSpc>
              <a:spcBef>
                <a:spcPts val="1000"/>
              </a:spcBef>
              <a:spcAft>
                <a:spcPts val="0"/>
              </a:spcAft>
              <a:buClr>
                <a:schemeClr val="lt1"/>
              </a:buClr>
              <a:buSzPts val="2200"/>
              <a:buNone/>
            </a:pPr>
            <a:endParaRPr dirty="0">
              <a:solidFill>
                <a:srgbClr val="F2D883"/>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2D883"/>
              </a:buClr>
              <a:buSzPts val="2200"/>
              <a:buNone/>
            </a:pPr>
            <a:r>
              <a:rPr lang="en-US" dirty="0">
                <a:solidFill>
                  <a:srgbClr val="F2D883"/>
                </a:solidFill>
                <a:latin typeface="Comic Sans MS"/>
                <a:ea typeface="Comic Sans MS"/>
                <a:cs typeface="Comic Sans MS"/>
                <a:sym typeface="Comic Sans MS"/>
              </a:rPr>
              <a:t>Insert into employees (title, </a:t>
            </a:r>
            <a:r>
              <a:rPr lang="en-US" dirty="0" err="1">
                <a:solidFill>
                  <a:srgbClr val="F2D883"/>
                </a:solidFill>
                <a:latin typeface="Comic Sans MS"/>
                <a:ea typeface="Comic Sans MS"/>
                <a:cs typeface="Comic Sans MS"/>
                <a:sym typeface="Comic Sans MS"/>
              </a:rPr>
              <a:t>employee_id</a:t>
            </a:r>
            <a:r>
              <a:rPr lang="en-US" dirty="0">
                <a:solidFill>
                  <a:srgbClr val="F2D883"/>
                </a:solidFill>
                <a:latin typeface="Comic Sans MS"/>
                <a:ea typeface="Comic Sans MS"/>
                <a:cs typeface="Comic Sans MS"/>
                <a:sym typeface="Comic Sans MS"/>
              </a:rPr>
              <a:t>, </a:t>
            </a:r>
            <a:r>
              <a:rPr lang="en-US" dirty="0" err="1">
                <a:solidFill>
                  <a:srgbClr val="F2D883"/>
                </a:solidFill>
                <a:latin typeface="Comic Sans MS"/>
                <a:ea typeface="Comic Sans MS"/>
                <a:cs typeface="Comic Sans MS"/>
                <a:sym typeface="Comic Sans MS"/>
              </a:rPr>
              <a:t>manager_id</a:t>
            </a:r>
            <a:r>
              <a:rPr lang="en-US" dirty="0">
                <a:solidFill>
                  <a:srgbClr val="F2D883"/>
                </a:solidFill>
                <a:latin typeface="Comic Sans MS"/>
                <a:ea typeface="Comic Sans MS"/>
                <a:cs typeface="Comic Sans MS"/>
                <a:sym typeface="Comic Sans MS"/>
              </a:rPr>
              <a:t>) values</a:t>
            </a:r>
            <a:endParaRPr dirty="0"/>
          </a:p>
          <a:p>
            <a:pPr marL="0" lvl="0" indent="0" algn="l" rtl="0">
              <a:lnSpc>
                <a:spcPct val="90000"/>
              </a:lnSpc>
              <a:spcBef>
                <a:spcPts val="1000"/>
              </a:spcBef>
              <a:spcAft>
                <a:spcPts val="0"/>
              </a:spcAft>
              <a:buClr>
                <a:srgbClr val="F2D883"/>
              </a:buClr>
              <a:buSzPts val="2200"/>
              <a:buNone/>
            </a:pPr>
            <a:r>
              <a:rPr lang="en-US" dirty="0">
                <a:solidFill>
                  <a:srgbClr val="F2D883"/>
                </a:solidFill>
                <a:latin typeface="Comic Sans MS"/>
                <a:ea typeface="Comic Sans MS"/>
                <a:cs typeface="Comic Sans MS"/>
                <a:sym typeface="Comic Sans MS"/>
              </a:rPr>
              <a:t>    ('President', 1, null),  -- The President has no manager.</a:t>
            </a:r>
            <a:endParaRPr dirty="0"/>
          </a:p>
          <a:p>
            <a:pPr marL="0" lvl="0" indent="0" algn="l" rtl="0">
              <a:lnSpc>
                <a:spcPct val="90000"/>
              </a:lnSpc>
              <a:spcBef>
                <a:spcPts val="1000"/>
              </a:spcBef>
              <a:spcAft>
                <a:spcPts val="0"/>
              </a:spcAft>
              <a:buClr>
                <a:srgbClr val="F2D883"/>
              </a:buClr>
              <a:buSzPts val="2200"/>
              <a:buNone/>
            </a:pPr>
            <a:r>
              <a:rPr lang="en-US" dirty="0">
                <a:solidFill>
                  <a:srgbClr val="F2D883"/>
                </a:solidFill>
                <a:latin typeface="Comic Sans MS"/>
                <a:ea typeface="Comic Sans MS"/>
                <a:cs typeface="Comic Sans MS"/>
                <a:sym typeface="Comic Sans MS"/>
              </a:rPr>
              <a:t>        ('Vice President Engineering', 10, 1),</a:t>
            </a:r>
            <a:endParaRPr dirty="0"/>
          </a:p>
          <a:p>
            <a:pPr marL="0" lvl="0" indent="0" algn="l" rtl="0">
              <a:lnSpc>
                <a:spcPct val="90000"/>
              </a:lnSpc>
              <a:spcBef>
                <a:spcPts val="1000"/>
              </a:spcBef>
              <a:spcAft>
                <a:spcPts val="0"/>
              </a:spcAft>
              <a:buClr>
                <a:srgbClr val="F2D883"/>
              </a:buClr>
              <a:buSzPts val="2200"/>
              <a:buNone/>
            </a:pPr>
            <a:r>
              <a:rPr lang="en-US" dirty="0">
                <a:solidFill>
                  <a:srgbClr val="F2D883"/>
                </a:solidFill>
                <a:latin typeface="Comic Sans MS"/>
                <a:ea typeface="Comic Sans MS"/>
                <a:cs typeface="Comic Sans MS"/>
                <a:sym typeface="Comic Sans MS"/>
              </a:rPr>
              <a:t>            ('Programmer', 100, 10),</a:t>
            </a:r>
            <a:endParaRPr dirty="0"/>
          </a:p>
          <a:p>
            <a:pPr marL="0" lvl="0" indent="0" algn="l" rtl="0">
              <a:lnSpc>
                <a:spcPct val="90000"/>
              </a:lnSpc>
              <a:spcBef>
                <a:spcPts val="1000"/>
              </a:spcBef>
              <a:spcAft>
                <a:spcPts val="0"/>
              </a:spcAft>
              <a:buClr>
                <a:srgbClr val="F2D883"/>
              </a:buClr>
              <a:buSzPts val="2200"/>
              <a:buNone/>
            </a:pPr>
            <a:r>
              <a:rPr lang="en-US" dirty="0">
                <a:solidFill>
                  <a:srgbClr val="F2D883"/>
                </a:solidFill>
                <a:latin typeface="Comic Sans MS"/>
                <a:ea typeface="Comic Sans MS"/>
                <a:cs typeface="Comic Sans MS"/>
                <a:sym typeface="Comic Sans MS"/>
              </a:rPr>
              <a:t>            ('QA Engineer', 101, 10),</a:t>
            </a:r>
            <a:endParaRPr dirty="0"/>
          </a:p>
          <a:p>
            <a:pPr marL="0" lvl="0" indent="0" algn="l" rtl="0">
              <a:lnSpc>
                <a:spcPct val="90000"/>
              </a:lnSpc>
              <a:spcBef>
                <a:spcPts val="1000"/>
              </a:spcBef>
              <a:spcAft>
                <a:spcPts val="0"/>
              </a:spcAft>
              <a:buClr>
                <a:srgbClr val="F2D883"/>
              </a:buClr>
              <a:buSzPts val="2200"/>
              <a:buNone/>
            </a:pPr>
            <a:r>
              <a:rPr lang="en-US" dirty="0">
                <a:solidFill>
                  <a:srgbClr val="F2D883"/>
                </a:solidFill>
                <a:latin typeface="Comic Sans MS"/>
                <a:ea typeface="Comic Sans MS"/>
                <a:cs typeface="Comic Sans MS"/>
                <a:sym typeface="Comic Sans MS"/>
              </a:rPr>
              <a:t>        ('Vice President HR', 20, 1),</a:t>
            </a:r>
            <a:endParaRPr dirty="0"/>
          </a:p>
          <a:p>
            <a:pPr marL="0" lvl="0" indent="0" algn="l" rtl="0">
              <a:lnSpc>
                <a:spcPct val="90000"/>
              </a:lnSpc>
              <a:spcBef>
                <a:spcPts val="1000"/>
              </a:spcBef>
              <a:spcAft>
                <a:spcPts val="0"/>
              </a:spcAft>
              <a:buClr>
                <a:srgbClr val="F2D883"/>
              </a:buClr>
              <a:buSzPts val="2200"/>
              <a:buNone/>
            </a:pPr>
            <a:r>
              <a:rPr lang="en-US" dirty="0">
                <a:solidFill>
                  <a:srgbClr val="F2D883"/>
                </a:solidFill>
                <a:latin typeface="Comic Sans MS"/>
                <a:ea typeface="Comic Sans MS"/>
                <a:cs typeface="Comic Sans MS"/>
                <a:sym typeface="Comic Sans MS"/>
              </a:rPr>
              <a:t>            ('Health Insurance Analyst', 200, 20);</a:t>
            </a:r>
            <a:endParaRPr dirty="0">
              <a:solidFill>
                <a:srgbClr val="F2D883"/>
              </a:solidFill>
              <a:latin typeface="Comic Sans MS"/>
              <a:ea typeface="Comic Sans MS"/>
              <a:cs typeface="Comic Sans MS"/>
              <a:sym typeface="Comic Sans MS"/>
            </a:endParaRPr>
          </a:p>
        </p:txBody>
      </p:sp>
      <p:pic>
        <p:nvPicPr>
          <p:cNvPr id="293" name="Google Shape;293;p22"/>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 calcmode="lin" valueType="num">
                                      <p:cBhvr additive="base">
                                        <p:cTn id="7" dur="500"/>
                                        <p:tgtEl>
                                          <p:spTgt spid="29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2">
                                            <p:txEl>
                                              <p:pRg st="0" end="0"/>
                                            </p:txEl>
                                          </p:spTgt>
                                        </p:tgtEl>
                                        <p:attrNameLst>
                                          <p:attrName>style.visibility</p:attrName>
                                        </p:attrNameLst>
                                      </p:cBhvr>
                                      <p:to>
                                        <p:strVal val="visible"/>
                                      </p:to>
                                    </p:set>
                                    <p:anim calcmode="lin" valueType="num">
                                      <p:cBhvr additive="base">
                                        <p:cTn id="12" dur="500"/>
                                        <p:tgtEl>
                                          <p:spTgt spid="2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2">
                                            <p:txEl>
                                              <p:pRg st="1" end="1"/>
                                            </p:txEl>
                                          </p:spTgt>
                                        </p:tgtEl>
                                        <p:attrNameLst>
                                          <p:attrName>style.visibility</p:attrName>
                                        </p:attrNameLst>
                                      </p:cBhvr>
                                      <p:to>
                                        <p:strVal val="visible"/>
                                      </p:to>
                                    </p:set>
                                    <p:anim calcmode="lin" valueType="num">
                                      <p:cBhvr additive="base">
                                        <p:cTn id="17" dur="500"/>
                                        <p:tgtEl>
                                          <p:spTgt spid="29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92">
                                            <p:txEl>
                                              <p:pRg st="2" end="2"/>
                                            </p:txEl>
                                          </p:spTgt>
                                        </p:tgtEl>
                                        <p:attrNameLst>
                                          <p:attrName>style.visibility</p:attrName>
                                        </p:attrNameLst>
                                      </p:cBhvr>
                                      <p:to>
                                        <p:strVal val="visible"/>
                                      </p:to>
                                    </p:set>
                                    <p:anim calcmode="lin" valueType="num">
                                      <p:cBhvr additive="base">
                                        <p:cTn id="22" dur="500"/>
                                        <p:tgtEl>
                                          <p:spTgt spid="29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92">
                                            <p:txEl>
                                              <p:pRg st="3" end="3"/>
                                            </p:txEl>
                                          </p:spTgt>
                                        </p:tgtEl>
                                        <p:attrNameLst>
                                          <p:attrName>style.visibility</p:attrName>
                                        </p:attrNameLst>
                                      </p:cBhvr>
                                      <p:to>
                                        <p:strVal val="visible"/>
                                      </p:to>
                                    </p:set>
                                    <p:anim calcmode="lin" valueType="num">
                                      <p:cBhvr additive="base">
                                        <p:cTn id="27" dur="500"/>
                                        <p:tgtEl>
                                          <p:spTgt spid="29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92">
                                            <p:txEl>
                                              <p:pRg st="4" end="4"/>
                                            </p:txEl>
                                          </p:spTgt>
                                        </p:tgtEl>
                                        <p:attrNameLst>
                                          <p:attrName>style.visibility</p:attrName>
                                        </p:attrNameLst>
                                      </p:cBhvr>
                                      <p:to>
                                        <p:strVal val="visible"/>
                                      </p:to>
                                    </p:set>
                                    <p:anim calcmode="lin" valueType="num">
                                      <p:cBhvr additive="base">
                                        <p:cTn id="32" dur="500"/>
                                        <p:tgtEl>
                                          <p:spTgt spid="29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2">
                                            <p:txEl>
                                              <p:pRg st="5" end="5"/>
                                            </p:txEl>
                                          </p:spTgt>
                                        </p:tgtEl>
                                        <p:attrNameLst>
                                          <p:attrName>style.visibility</p:attrName>
                                        </p:attrNameLst>
                                      </p:cBhvr>
                                      <p:to>
                                        <p:strVal val="visible"/>
                                      </p:to>
                                    </p:set>
                                    <p:anim calcmode="lin" valueType="num">
                                      <p:cBhvr additive="base">
                                        <p:cTn id="37" dur="500"/>
                                        <p:tgtEl>
                                          <p:spTgt spid="29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92">
                                            <p:txEl>
                                              <p:pRg st="6" end="6"/>
                                            </p:txEl>
                                          </p:spTgt>
                                        </p:tgtEl>
                                        <p:attrNameLst>
                                          <p:attrName>style.visibility</p:attrName>
                                        </p:attrNameLst>
                                      </p:cBhvr>
                                      <p:to>
                                        <p:strVal val="visible"/>
                                      </p:to>
                                    </p:set>
                                    <p:anim calcmode="lin" valueType="num">
                                      <p:cBhvr additive="base">
                                        <p:cTn id="42" dur="500"/>
                                        <p:tgtEl>
                                          <p:spTgt spid="29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92">
                                            <p:txEl>
                                              <p:pRg st="7" end="7"/>
                                            </p:txEl>
                                          </p:spTgt>
                                        </p:tgtEl>
                                        <p:attrNameLst>
                                          <p:attrName>style.visibility</p:attrName>
                                        </p:attrNameLst>
                                      </p:cBhvr>
                                      <p:to>
                                        <p:strVal val="visible"/>
                                      </p:to>
                                    </p:set>
                                    <p:anim calcmode="lin" valueType="num">
                                      <p:cBhvr additive="base">
                                        <p:cTn id="47" dur="500"/>
                                        <p:tgtEl>
                                          <p:spTgt spid="29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92">
                                            <p:txEl>
                                              <p:pRg st="8" end="8"/>
                                            </p:txEl>
                                          </p:spTgt>
                                        </p:tgtEl>
                                        <p:attrNameLst>
                                          <p:attrName>style.visibility</p:attrName>
                                        </p:attrNameLst>
                                      </p:cBhvr>
                                      <p:to>
                                        <p:strVal val="visible"/>
                                      </p:to>
                                    </p:set>
                                    <p:anim calcmode="lin" valueType="num">
                                      <p:cBhvr additive="base">
                                        <p:cTn id="52" dur="500"/>
                                        <p:tgtEl>
                                          <p:spTgt spid="29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92">
                                            <p:txEl>
                                              <p:pRg st="9" end="9"/>
                                            </p:txEl>
                                          </p:spTgt>
                                        </p:tgtEl>
                                        <p:attrNameLst>
                                          <p:attrName>style.visibility</p:attrName>
                                        </p:attrNameLst>
                                      </p:cBhvr>
                                      <p:to>
                                        <p:strVal val="visible"/>
                                      </p:to>
                                    </p:set>
                                    <p:anim calcmode="lin" valueType="num">
                                      <p:cBhvr additive="base">
                                        <p:cTn id="57" dur="500"/>
                                        <p:tgtEl>
                                          <p:spTgt spid="29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685800" y="479395"/>
            <a:ext cx="10820400" cy="8522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CONTINUE…</a:t>
            </a:r>
            <a:endParaRPr>
              <a:solidFill>
                <a:srgbClr val="F2AAA7"/>
              </a:solidFill>
              <a:latin typeface="Arial Black"/>
              <a:ea typeface="Arial Black"/>
              <a:cs typeface="Arial Black"/>
              <a:sym typeface="Arial Black"/>
            </a:endParaRPr>
          </a:p>
        </p:txBody>
      </p:sp>
      <p:sp>
        <p:nvSpPr>
          <p:cNvPr id="299" name="Google Shape;299;p23"/>
          <p:cNvSpPr txBox="1">
            <a:spLocks noGrp="1"/>
          </p:cNvSpPr>
          <p:nvPr>
            <p:ph type="body" idx="1"/>
          </p:nvPr>
        </p:nvSpPr>
        <p:spPr>
          <a:xfrm>
            <a:off x="732408" y="1220146"/>
            <a:ext cx="10820400" cy="552635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with recursive managers </a:t>
            </a:r>
            <a:endParaRPr dirty="0"/>
          </a:p>
          <a:p>
            <a:pPr marL="0" lvl="0" indent="0" algn="l" rtl="0">
              <a:lnSpc>
                <a:spcPct val="90000"/>
              </a:lnSpc>
              <a:spcBef>
                <a:spcPts val="1000"/>
              </a:spcBef>
              <a:spcAft>
                <a:spcPts val="0"/>
              </a:spcAft>
              <a:buClr>
                <a:srgbClr val="90C2EA"/>
              </a:buClr>
              <a:buSzPct val="100000"/>
              <a:buNone/>
            </a:pPr>
            <a:r>
              <a:rPr lang="en-US" dirty="0">
                <a:solidFill>
                  <a:srgbClr val="90C2EA"/>
                </a:solidFill>
                <a:latin typeface="Comic Sans MS"/>
                <a:ea typeface="Comic Sans MS"/>
                <a:cs typeface="Comic Sans MS"/>
                <a:sym typeface="Comic Sans MS"/>
              </a:rPr>
              <a:t>      -- Column list of the "view"</a:t>
            </a:r>
            <a:endParaRPr dirty="0"/>
          </a:p>
          <a:p>
            <a:pPr marL="0" lvl="0" indent="0" algn="l" rtl="0">
              <a:lnSpc>
                <a:spcPct val="90000"/>
              </a:lnSpc>
              <a:spcBef>
                <a:spcPts val="100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      (indent, </a:t>
            </a:r>
            <a:r>
              <a:rPr lang="en-US" dirty="0" err="1">
                <a:solidFill>
                  <a:srgbClr val="F2D883"/>
                </a:solidFill>
                <a:latin typeface="Comic Sans MS"/>
                <a:ea typeface="Comic Sans MS"/>
                <a:cs typeface="Comic Sans MS"/>
                <a:sym typeface="Comic Sans MS"/>
              </a:rPr>
              <a:t>employee_id</a:t>
            </a:r>
            <a:r>
              <a:rPr lang="en-US" dirty="0">
                <a:solidFill>
                  <a:srgbClr val="F2D883"/>
                </a:solidFill>
                <a:latin typeface="Comic Sans MS"/>
                <a:ea typeface="Comic Sans MS"/>
                <a:cs typeface="Comic Sans MS"/>
                <a:sym typeface="Comic Sans MS"/>
              </a:rPr>
              <a:t>, </a:t>
            </a:r>
            <a:r>
              <a:rPr lang="en-US" dirty="0" err="1">
                <a:solidFill>
                  <a:srgbClr val="F2D883"/>
                </a:solidFill>
                <a:latin typeface="Comic Sans MS"/>
                <a:ea typeface="Comic Sans MS"/>
                <a:cs typeface="Comic Sans MS"/>
                <a:sym typeface="Comic Sans MS"/>
              </a:rPr>
              <a:t>manager_id</a:t>
            </a:r>
            <a:r>
              <a:rPr lang="en-US" dirty="0">
                <a:solidFill>
                  <a:srgbClr val="F2D883"/>
                </a:solidFill>
                <a:latin typeface="Comic Sans MS"/>
                <a:ea typeface="Comic Sans MS"/>
                <a:cs typeface="Comic Sans MS"/>
                <a:sym typeface="Comic Sans MS"/>
              </a:rPr>
              <a:t>, </a:t>
            </a:r>
            <a:r>
              <a:rPr lang="en-US" dirty="0" err="1">
                <a:solidFill>
                  <a:srgbClr val="F2D883"/>
                </a:solidFill>
                <a:latin typeface="Comic Sans MS"/>
                <a:ea typeface="Comic Sans MS"/>
                <a:cs typeface="Comic Sans MS"/>
                <a:sym typeface="Comic Sans MS"/>
              </a:rPr>
              <a:t>employee_title</a:t>
            </a:r>
            <a:r>
              <a:rPr lang="en-US" dirty="0">
                <a:solidFill>
                  <a:srgbClr val="F2D883"/>
                </a:solidFill>
                <a:latin typeface="Comic Sans MS"/>
                <a:ea typeface="Comic Sans MS"/>
                <a:cs typeface="Comic Sans MS"/>
                <a:sym typeface="Comic Sans MS"/>
              </a:rPr>
              <a:t>, </a:t>
            </a:r>
            <a:r>
              <a:rPr lang="en-US" dirty="0" err="1">
                <a:solidFill>
                  <a:srgbClr val="F2D883"/>
                </a:solidFill>
                <a:latin typeface="Comic Sans MS"/>
                <a:ea typeface="Comic Sans MS"/>
                <a:cs typeface="Comic Sans MS"/>
                <a:sym typeface="Comic Sans MS"/>
              </a:rPr>
              <a:t>sort_key</a:t>
            </a:r>
            <a:r>
              <a:rPr lang="en-US" dirty="0">
                <a:solidFill>
                  <a:srgbClr val="F2D883"/>
                </a:solidFill>
                <a:latin typeface="Comic Sans MS"/>
                <a:ea typeface="Comic Sans MS"/>
                <a:cs typeface="Comic Sans MS"/>
                <a:sym typeface="Comic Sans MS"/>
              </a:rPr>
              <a:t>) </a:t>
            </a:r>
            <a:endParaRPr dirty="0"/>
          </a:p>
          <a:p>
            <a:pPr marL="0" lvl="0" indent="0" algn="l" rtl="0">
              <a:lnSpc>
                <a:spcPct val="90000"/>
              </a:lnSpc>
              <a:spcBef>
                <a:spcPts val="100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    as </a:t>
            </a:r>
            <a:endParaRPr dirty="0"/>
          </a:p>
          <a:p>
            <a:pPr marL="0" lvl="0" indent="0" algn="l" rtl="0">
              <a:lnSpc>
                <a:spcPct val="90000"/>
              </a:lnSpc>
              <a:spcBef>
                <a:spcPts val="100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      </a:t>
            </a:r>
            <a:r>
              <a:rPr lang="en-US" dirty="0">
                <a:solidFill>
                  <a:srgbClr val="90C2EA"/>
                </a:solidFill>
                <a:latin typeface="Comic Sans MS"/>
                <a:ea typeface="Comic Sans MS"/>
                <a:cs typeface="Comic Sans MS"/>
                <a:sym typeface="Comic Sans MS"/>
              </a:rPr>
              <a:t>-- Common Table Expression</a:t>
            </a:r>
            <a:endParaRPr dirty="0"/>
          </a:p>
          <a:p>
            <a:pPr marL="0" lvl="0" indent="0" algn="l" rtl="0">
              <a:lnSpc>
                <a:spcPct val="90000"/>
              </a:lnSpc>
              <a:spcBef>
                <a:spcPts val="100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      (</a:t>
            </a:r>
            <a:endParaRPr dirty="0"/>
          </a:p>
          <a:p>
            <a:pPr marL="0" lvl="0" indent="0" algn="l" rtl="0">
              <a:lnSpc>
                <a:spcPct val="90000"/>
              </a:lnSpc>
              <a:spcBef>
                <a:spcPts val="100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        </a:t>
            </a:r>
            <a:r>
              <a:rPr lang="en-US" dirty="0">
                <a:solidFill>
                  <a:srgbClr val="90C2EA"/>
                </a:solidFill>
                <a:latin typeface="Comic Sans MS"/>
                <a:ea typeface="Comic Sans MS"/>
                <a:cs typeface="Comic Sans MS"/>
                <a:sym typeface="Comic Sans MS"/>
              </a:rPr>
              <a:t>-- Anchor Clause</a:t>
            </a:r>
            <a:endParaRPr dirty="0"/>
          </a:p>
          <a:p>
            <a:pPr marL="0" lvl="0" indent="0" algn="l" rtl="0">
              <a:lnSpc>
                <a:spcPct val="90000"/>
              </a:lnSpc>
              <a:spcBef>
                <a:spcPts val="100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        select '' as indent, </a:t>
            </a:r>
            <a:endParaRPr dirty="0"/>
          </a:p>
          <a:p>
            <a:pPr marL="0" lvl="0" indent="0" algn="l" rtl="0">
              <a:lnSpc>
                <a:spcPct val="90000"/>
              </a:lnSpc>
              <a:spcBef>
                <a:spcPts val="100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            </a:t>
            </a:r>
            <a:r>
              <a:rPr lang="en-US" dirty="0" err="1">
                <a:solidFill>
                  <a:srgbClr val="F2D883"/>
                </a:solidFill>
                <a:latin typeface="Comic Sans MS"/>
                <a:ea typeface="Comic Sans MS"/>
                <a:cs typeface="Comic Sans MS"/>
                <a:sym typeface="Comic Sans MS"/>
              </a:rPr>
              <a:t>employee_id</a:t>
            </a:r>
            <a:r>
              <a:rPr lang="en-US" dirty="0">
                <a:solidFill>
                  <a:srgbClr val="F2D883"/>
                </a:solidFill>
                <a:latin typeface="Comic Sans MS"/>
                <a:ea typeface="Comic Sans MS"/>
                <a:cs typeface="Comic Sans MS"/>
                <a:sym typeface="Comic Sans MS"/>
              </a:rPr>
              <a:t>, </a:t>
            </a:r>
            <a:r>
              <a:rPr lang="en-US" dirty="0" err="1">
                <a:solidFill>
                  <a:srgbClr val="F2D883"/>
                </a:solidFill>
                <a:latin typeface="Comic Sans MS"/>
                <a:ea typeface="Comic Sans MS"/>
                <a:cs typeface="Comic Sans MS"/>
                <a:sym typeface="Comic Sans MS"/>
              </a:rPr>
              <a:t>manager_id</a:t>
            </a:r>
            <a:r>
              <a:rPr lang="en-US" dirty="0">
                <a:solidFill>
                  <a:srgbClr val="F2D883"/>
                </a:solidFill>
                <a:latin typeface="Comic Sans MS"/>
                <a:ea typeface="Comic Sans MS"/>
                <a:cs typeface="Comic Sans MS"/>
                <a:sym typeface="Comic Sans MS"/>
              </a:rPr>
              <a:t>, title as </a:t>
            </a:r>
            <a:r>
              <a:rPr lang="en-US" dirty="0" err="1">
                <a:solidFill>
                  <a:srgbClr val="F2D883"/>
                </a:solidFill>
                <a:latin typeface="Comic Sans MS"/>
                <a:ea typeface="Comic Sans MS"/>
                <a:cs typeface="Comic Sans MS"/>
                <a:sym typeface="Comic Sans MS"/>
              </a:rPr>
              <a:t>employee_title</a:t>
            </a:r>
            <a:r>
              <a:rPr lang="en-US" dirty="0">
                <a:solidFill>
                  <a:srgbClr val="F2D883"/>
                </a:solidFill>
                <a:latin typeface="Comic Sans MS"/>
                <a:ea typeface="Comic Sans MS"/>
                <a:cs typeface="Comic Sans MS"/>
                <a:sym typeface="Comic Sans MS"/>
              </a:rPr>
              <a:t>, skey(</a:t>
            </a:r>
            <a:r>
              <a:rPr lang="en-US" dirty="0" err="1">
                <a:solidFill>
                  <a:srgbClr val="F2D883"/>
                </a:solidFill>
                <a:latin typeface="Comic Sans MS"/>
                <a:ea typeface="Comic Sans MS"/>
                <a:cs typeface="Comic Sans MS"/>
                <a:sym typeface="Comic Sans MS"/>
              </a:rPr>
              <a:t>employee_id</a:t>
            </a:r>
            <a:r>
              <a:rPr lang="en-US" dirty="0">
                <a:solidFill>
                  <a:srgbClr val="F2D883"/>
                </a:solidFill>
                <a:latin typeface="Comic Sans MS"/>
                <a:ea typeface="Comic Sans MS"/>
                <a:cs typeface="Comic Sans MS"/>
                <a:sym typeface="Comic Sans MS"/>
              </a:rPr>
              <a:t>)</a:t>
            </a:r>
            <a:endParaRPr dirty="0"/>
          </a:p>
          <a:p>
            <a:pPr marL="0" lvl="0" indent="0" algn="l" rtl="0">
              <a:lnSpc>
                <a:spcPct val="90000"/>
              </a:lnSpc>
              <a:spcBef>
                <a:spcPts val="100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          from employees</a:t>
            </a:r>
            <a:endParaRPr dirty="0"/>
          </a:p>
          <a:p>
            <a:pPr marL="0" lvl="0" indent="0" algn="l" rtl="0">
              <a:lnSpc>
                <a:spcPct val="90000"/>
              </a:lnSpc>
              <a:spcBef>
                <a:spcPts val="100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          where title = 'President'</a:t>
            </a:r>
            <a:endParaRPr dirty="0"/>
          </a:p>
          <a:p>
            <a:pPr marL="0" lvl="0" indent="0" algn="l" rtl="0">
              <a:lnSpc>
                <a:spcPct val="90000"/>
              </a:lnSpc>
              <a:spcBef>
                <a:spcPts val="1000"/>
              </a:spcBef>
              <a:spcAft>
                <a:spcPts val="0"/>
              </a:spcAft>
              <a:buClr>
                <a:schemeClr val="lt1"/>
              </a:buClr>
              <a:buSzPct val="100000"/>
              <a:buNone/>
            </a:pPr>
            <a:endParaRPr dirty="0">
              <a:solidFill>
                <a:srgbClr val="F2D883"/>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        union all</a:t>
            </a:r>
            <a:endParaRPr dirty="0"/>
          </a:p>
          <a:p>
            <a:pPr marL="0" lvl="0" indent="0" algn="l" rtl="0">
              <a:lnSpc>
                <a:spcPct val="90000"/>
              </a:lnSpc>
              <a:spcBef>
                <a:spcPts val="1000"/>
              </a:spcBef>
              <a:spcAft>
                <a:spcPts val="0"/>
              </a:spcAft>
              <a:buClr>
                <a:schemeClr val="lt1"/>
              </a:buClr>
              <a:buSzPct val="100000"/>
              <a:buNone/>
            </a:pPr>
            <a:endParaRPr dirty="0">
              <a:solidFill>
                <a:srgbClr val="F2D883"/>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        </a:t>
            </a:r>
            <a:r>
              <a:rPr lang="en-US" dirty="0">
                <a:solidFill>
                  <a:srgbClr val="90C2EA"/>
                </a:solidFill>
                <a:latin typeface="Comic Sans MS"/>
                <a:ea typeface="Comic Sans MS"/>
                <a:cs typeface="Comic Sans MS"/>
                <a:sym typeface="Comic Sans MS"/>
              </a:rPr>
              <a:t>-- Recursive Clause</a:t>
            </a:r>
            <a:endParaRPr dirty="0"/>
          </a:p>
          <a:p>
            <a:pPr marL="0" lvl="0" indent="0" algn="l" rtl="0">
              <a:lnSpc>
                <a:spcPct val="90000"/>
              </a:lnSpc>
              <a:spcBef>
                <a:spcPts val="100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        select indent || '--- ',</a:t>
            </a:r>
            <a:endParaRPr dirty="0"/>
          </a:p>
          <a:p>
            <a:pPr marL="0" lvl="0" indent="0" algn="l" rtl="0">
              <a:lnSpc>
                <a:spcPct val="90000"/>
              </a:lnSpc>
              <a:spcBef>
                <a:spcPts val="100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            </a:t>
            </a:r>
            <a:r>
              <a:rPr lang="en-US" dirty="0" err="1">
                <a:solidFill>
                  <a:srgbClr val="F2D883"/>
                </a:solidFill>
                <a:latin typeface="Comic Sans MS"/>
                <a:ea typeface="Comic Sans MS"/>
                <a:cs typeface="Comic Sans MS"/>
                <a:sym typeface="Comic Sans MS"/>
              </a:rPr>
              <a:t>employees.employee_id</a:t>
            </a:r>
            <a:r>
              <a:rPr lang="en-US" dirty="0">
                <a:solidFill>
                  <a:srgbClr val="F2D883"/>
                </a:solidFill>
                <a:latin typeface="Comic Sans MS"/>
                <a:ea typeface="Comic Sans MS"/>
                <a:cs typeface="Comic Sans MS"/>
                <a:sym typeface="Comic Sans MS"/>
              </a:rPr>
              <a:t>, </a:t>
            </a:r>
            <a:r>
              <a:rPr lang="en-US" dirty="0" err="1">
                <a:solidFill>
                  <a:srgbClr val="F2D883"/>
                </a:solidFill>
                <a:latin typeface="Comic Sans MS"/>
                <a:ea typeface="Comic Sans MS"/>
                <a:cs typeface="Comic Sans MS"/>
                <a:sym typeface="Comic Sans MS"/>
              </a:rPr>
              <a:t>employees.manager_id</a:t>
            </a:r>
            <a:r>
              <a:rPr lang="en-US" dirty="0">
                <a:solidFill>
                  <a:srgbClr val="F2D883"/>
                </a:solidFill>
                <a:latin typeface="Comic Sans MS"/>
                <a:ea typeface="Comic Sans MS"/>
                <a:cs typeface="Comic Sans MS"/>
                <a:sym typeface="Comic Sans MS"/>
              </a:rPr>
              <a:t>, </a:t>
            </a:r>
            <a:r>
              <a:rPr lang="en-US" dirty="0" err="1">
                <a:solidFill>
                  <a:srgbClr val="F2D883"/>
                </a:solidFill>
                <a:latin typeface="Comic Sans MS"/>
                <a:ea typeface="Comic Sans MS"/>
                <a:cs typeface="Comic Sans MS"/>
                <a:sym typeface="Comic Sans MS"/>
              </a:rPr>
              <a:t>employees.title</a:t>
            </a:r>
            <a:r>
              <a:rPr lang="en-US" dirty="0">
                <a:solidFill>
                  <a:srgbClr val="F2D883"/>
                </a:solidFill>
                <a:latin typeface="Comic Sans MS"/>
                <a:ea typeface="Comic Sans MS"/>
                <a:cs typeface="Comic Sans MS"/>
                <a:sym typeface="Comic Sans MS"/>
              </a:rPr>
              <a:t>, </a:t>
            </a:r>
            <a:endParaRPr dirty="0"/>
          </a:p>
          <a:p>
            <a:pPr marL="0" lvl="0" indent="0" algn="l" rtl="0">
              <a:lnSpc>
                <a:spcPct val="90000"/>
              </a:lnSpc>
              <a:spcBef>
                <a:spcPts val="100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            </a:t>
            </a:r>
            <a:r>
              <a:rPr lang="en-US" dirty="0" err="1">
                <a:solidFill>
                  <a:srgbClr val="F2D883"/>
                </a:solidFill>
                <a:latin typeface="Comic Sans MS"/>
                <a:ea typeface="Comic Sans MS"/>
                <a:cs typeface="Comic Sans MS"/>
                <a:sym typeface="Comic Sans MS"/>
              </a:rPr>
              <a:t>sort_key</a:t>
            </a:r>
            <a:r>
              <a:rPr lang="en-US" dirty="0">
                <a:solidFill>
                  <a:srgbClr val="F2D883"/>
                </a:solidFill>
                <a:latin typeface="Comic Sans MS"/>
                <a:ea typeface="Comic Sans MS"/>
                <a:cs typeface="Comic Sans MS"/>
                <a:sym typeface="Comic Sans MS"/>
              </a:rPr>
              <a:t> || skey(</a:t>
            </a:r>
            <a:r>
              <a:rPr lang="en-US" dirty="0" err="1">
                <a:solidFill>
                  <a:srgbClr val="F2D883"/>
                </a:solidFill>
                <a:latin typeface="Comic Sans MS"/>
                <a:ea typeface="Comic Sans MS"/>
                <a:cs typeface="Comic Sans MS"/>
                <a:sym typeface="Comic Sans MS"/>
              </a:rPr>
              <a:t>employees.employee_id</a:t>
            </a:r>
            <a:r>
              <a:rPr lang="en-US" dirty="0">
                <a:solidFill>
                  <a:srgbClr val="F2D883"/>
                </a:solidFill>
                <a:latin typeface="Comic Sans MS"/>
                <a:ea typeface="Comic Sans MS"/>
                <a:cs typeface="Comic Sans MS"/>
                <a:sym typeface="Comic Sans MS"/>
              </a:rPr>
              <a:t>)</a:t>
            </a:r>
            <a:endParaRPr dirty="0"/>
          </a:p>
          <a:p>
            <a:pPr marL="0" lvl="0" indent="0" algn="l" rtl="0">
              <a:lnSpc>
                <a:spcPct val="90000"/>
              </a:lnSpc>
              <a:spcBef>
                <a:spcPts val="100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          from employees join managers </a:t>
            </a:r>
            <a:endParaRPr dirty="0"/>
          </a:p>
          <a:p>
            <a:pPr marL="0" lvl="0" indent="0" algn="l" rtl="0">
              <a:lnSpc>
                <a:spcPct val="90000"/>
              </a:lnSpc>
              <a:spcBef>
                <a:spcPts val="1000"/>
              </a:spcBef>
              <a:spcAft>
                <a:spcPts val="0"/>
              </a:spcAft>
              <a:buClr>
                <a:srgbClr val="F2D883"/>
              </a:buClr>
              <a:buSzPct val="100000"/>
              <a:buNone/>
            </a:pPr>
            <a:r>
              <a:rPr lang="en-US" dirty="0">
                <a:solidFill>
                  <a:srgbClr val="F2D883"/>
                </a:solidFill>
                <a:latin typeface="Comic Sans MS"/>
                <a:ea typeface="Comic Sans MS"/>
                <a:cs typeface="Comic Sans MS"/>
                <a:sym typeface="Comic Sans MS"/>
              </a:rPr>
              <a:t>            on </a:t>
            </a:r>
            <a:r>
              <a:rPr lang="en-US" dirty="0" err="1">
                <a:solidFill>
                  <a:srgbClr val="F2D883"/>
                </a:solidFill>
                <a:latin typeface="Comic Sans MS"/>
                <a:ea typeface="Comic Sans MS"/>
                <a:cs typeface="Comic Sans MS"/>
                <a:sym typeface="Comic Sans MS"/>
              </a:rPr>
              <a:t>employees.manager_id</a:t>
            </a:r>
            <a:r>
              <a:rPr lang="en-US" dirty="0">
                <a:solidFill>
                  <a:srgbClr val="F2D883"/>
                </a:solidFill>
                <a:latin typeface="Comic Sans MS"/>
                <a:ea typeface="Comic Sans MS"/>
                <a:cs typeface="Comic Sans MS"/>
                <a:sym typeface="Comic Sans MS"/>
              </a:rPr>
              <a:t> = </a:t>
            </a:r>
            <a:r>
              <a:rPr lang="en-US" dirty="0" err="1">
                <a:solidFill>
                  <a:srgbClr val="F2D883"/>
                </a:solidFill>
                <a:latin typeface="Comic Sans MS"/>
                <a:ea typeface="Comic Sans MS"/>
                <a:cs typeface="Comic Sans MS"/>
                <a:sym typeface="Comic Sans MS"/>
              </a:rPr>
              <a:t>managers.employee_id</a:t>
            </a:r>
            <a:endParaRPr dirty="0">
              <a:solidFill>
                <a:srgbClr val="F2D883"/>
              </a:solidFill>
              <a:latin typeface="Comic Sans MS"/>
              <a:ea typeface="Comic Sans MS"/>
              <a:cs typeface="Comic Sans MS"/>
              <a:sym typeface="Comic Sans MS"/>
            </a:endParaRPr>
          </a:p>
        </p:txBody>
      </p:sp>
      <p:pic>
        <p:nvPicPr>
          <p:cNvPr id="300" name="Google Shape;300;p23"/>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1000"/>
                                        <p:tgtEl>
                                          <p:spTgt spid="2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9">
                                            <p:txEl>
                                              <p:pRg st="0" end="0"/>
                                            </p:txEl>
                                          </p:spTgt>
                                        </p:tgtEl>
                                        <p:attrNameLst>
                                          <p:attrName>style.visibility</p:attrName>
                                        </p:attrNameLst>
                                      </p:cBhvr>
                                      <p:to>
                                        <p:strVal val="visible"/>
                                      </p:to>
                                    </p:set>
                                    <p:anim calcmode="lin" valueType="num">
                                      <p:cBhvr additive="base">
                                        <p:cTn id="12" dur="500"/>
                                        <p:tgtEl>
                                          <p:spTgt spid="2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9">
                                            <p:txEl>
                                              <p:pRg st="1" end="1"/>
                                            </p:txEl>
                                          </p:spTgt>
                                        </p:tgtEl>
                                        <p:attrNameLst>
                                          <p:attrName>style.visibility</p:attrName>
                                        </p:attrNameLst>
                                      </p:cBhvr>
                                      <p:to>
                                        <p:strVal val="visible"/>
                                      </p:to>
                                    </p:set>
                                    <p:anim calcmode="lin" valueType="num">
                                      <p:cBhvr additive="base">
                                        <p:cTn id="17" dur="500"/>
                                        <p:tgtEl>
                                          <p:spTgt spid="2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99">
                                            <p:txEl>
                                              <p:pRg st="2" end="2"/>
                                            </p:txEl>
                                          </p:spTgt>
                                        </p:tgtEl>
                                        <p:attrNameLst>
                                          <p:attrName>style.visibility</p:attrName>
                                        </p:attrNameLst>
                                      </p:cBhvr>
                                      <p:to>
                                        <p:strVal val="visible"/>
                                      </p:to>
                                    </p:set>
                                    <p:anim calcmode="lin" valueType="num">
                                      <p:cBhvr additive="base">
                                        <p:cTn id="22" dur="500"/>
                                        <p:tgtEl>
                                          <p:spTgt spid="2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99">
                                            <p:txEl>
                                              <p:pRg st="3" end="3"/>
                                            </p:txEl>
                                          </p:spTgt>
                                        </p:tgtEl>
                                        <p:attrNameLst>
                                          <p:attrName>style.visibility</p:attrName>
                                        </p:attrNameLst>
                                      </p:cBhvr>
                                      <p:to>
                                        <p:strVal val="visible"/>
                                      </p:to>
                                    </p:set>
                                    <p:anim calcmode="lin" valueType="num">
                                      <p:cBhvr additive="base">
                                        <p:cTn id="27" dur="500"/>
                                        <p:tgtEl>
                                          <p:spTgt spid="29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99">
                                            <p:txEl>
                                              <p:pRg st="4" end="4"/>
                                            </p:txEl>
                                          </p:spTgt>
                                        </p:tgtEl>
                                        <p:attrNameLst>
                                          <p:attrName>style.visibility</p:attrName>
                                        </p:attrNameLst>
                                      </p:cBhvr>
                                      <p:to>
                                        <p:strVal val="visible"/>
                                      </p:to>
                                    </p:set>
                                    <p:anim calcmode="lin" valueType="num">
                                      <p:cBhvr additive="base">
                                        <p:cTn id="32" dur="500"/>
                                        <p:tgtEl>
                                          <p:spTgt spid="2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9">
                                            <p:txEl>
                                              <p:pRg st="5" end="5"/>
                                            </p:txEl>
                                          </p:spTgt>
                                        </p:tgtEl>
                                        <p:attrNameLst>
                                          <p:attrName>style.visibility</p:attrName>
                                        </p:attrNameLst>
                                      </p:cBhvr>
                                      <p:to>
                                        <p:strVal val="visible"/>
                                      </p:to>
                                    </p:set>
                                    <p:anim calcmode="lin" valueType="num">
                                      <p:cBhvr additive="base">
                                        <p:cTn id="37" dur="500"/>
                                        <p:tgtEl>
                                          <p:spTgt spid="2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99">
                                            <p:txEl>
                                              <p:pRg st="6" end="6"/>
                                            </p:txEl>
                                          </p:spTgt>
                                        </p:tgtEl>
                                        <p:attrNameLst>
                                          <p:attrName>style.visibility</p:attrName>
                                        </p:attrNameLst>
                                      </p:cBhvr>
                                      <p:to>
                                        <p:strVal val="visible"/>
                                      </p:to>
                                    </p:set>
                                    <p:anim calcmode="lin" valueType="num">
                                      <p:cBhvr additive="base">
                                        <p:cTn id="42" dur="500"/>
                                        <p:tgtEl>
                                          <p:spTgt spid="29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99">
                                            <p:txEl>
                                              <p:pRg st="7" end="7"/>
                                            </p:txEl>
                                          </p:spTgt>
                                        </p:tgtEl>
                                        <p:attrNameLst>
                                          <p:attrName>style.visibility</p:attrName>
                                        </p:attrNameLst>
                                      </p:cBhvr>
                                      <p:to>
                                        <p:strVal val="visible"/>
                                      </p:to>
                                    </p:set>
                                    <p:anim calcmode="lin" valueType="num">
                                      <p:cBhvr additive="base">
                                        <p:cTn id="47" dur="500"/>
                                        <p:tgtEl>
                                          <p:spTgt spid="29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99">
                                            <p:txEl>
                                              <p:pRg st="8" end="8"/>
                                            </p:txEl>
                                          </p:spTgt>
                                        </p:tgtEl>
                                        <p:attrNameLst>
                                          <p:attrName>style.visibility</p:attrName>
                                        </p:attrNameLst>
                                      </p:cBhvr>
                                      <p:to>
                                        <p:strVal val="visible"/>
                                      </p:to>
                                    </p:set>
                                    <p:anim calcmode="lin" valueType="num">
                                      <p:cBhvr additive="base">
                                        <p:cTn id="52" dur="500"/>
                                        <p:tgtEl>
                                          <p:spTgt spid="29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99">
                                            <p:txEl>
                                              <p:pRg st="9" end="9"/>
                                            </p:txEl>
                                          </p:spTgt>
                                        </p:tgtEl>
                                        <p:attrNameLst>
                                          <p:attrName>style.visibility</p:attrName>
                                        </p:attrNameLst>
                                      </p:cBhvr>
                                      <p:to>
                                        <p:strVal val="visible"/>
                                      </p:to>
                                    </p:set>
                                    <p:anim calcmode="lin" valueType="num">
                                      <p:cBhvr additive="base">
                                        <p:cTn id="57" dur="500"/>
                                        <p:tgtEl>
                                          <p:spTgt spid="29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99">
                                            <p:txEl>
                                              <p:pRg st="10" end="10"/>
                                            </p:txEl>
                                          </p:spTgt>
                                        </p:tgtEl>
                                        <p:attrNameLst>
                                          <p:attrName>style.visibility</p:attrName>
                                        </p:attrNameLst>
                                      </p:cBhvr>
                                      <p:to>
                                        <p:strVal val="visible"/>
                                      </p:to>
                                    </p:set>
                                    <p:anim calcmode="lin" valueType="num">
                                      <p:cBhvr additive="base">
                                        <p:cTn id="62" dur="500"/>
                                        <p:tgtEl>
                                          <p:spTgt spid="29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99">
                                            <p:txEl>
                                              <p:pRg st="11" end="11"/>
                                            </p:txEl>
                                          </p:spTgt>
                                        </p:tgtEl>
                                        <p:attrNameLst>
                                          <p:attrName>style.visibility</p:attrName>
                                        </p:attrNameLst>
                                      </p:cBhvr>
                                      <p:to>
                                        <p:strVal val="visible"/>
                                      </p:to>
                                    </p:set>
                                    <p:anim calcmode="lin" valueType="num">
                                      <p:cBhvr additive="base">
                                        <p:cTn id="67" dur="500"/>
                                        <p:tgtEl>
                                          <p:spTgt spid="29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99">
                                            <p:txEl>
                                              <p:pRg st="12" end="12"/>
                                            </p:txEl>
                                          </p:spTgt>
                                        </p:tgtEl>
                                        <p:attrNameLst>
                                          <p:attrName>style.visibility</p:attrName>
                                        </p:attrNameLst>
                                      </p:cBhvr>
                                      <p:to>
                                        <p:strVal val="visible"/>
                                      </p:to>
                                    </p:set>
                                    <p:anim calcmode="lin" valueType="num">
                                      <p:cBhvr additive="base">
                                        <p:cTn id="72" dur="500"/>
                                        <p:tgtEl>
                                          <p:spTgt spid="299">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99">
                                            <p:txEl>
                                              <p:pRg st="13" end="13"/>
                                            </p:txEl>
                                          </p:spTgt>
                                        </p:tgtEl>
                                        <p:attrNameLst>
                                          <p:attrName>style.visibility</p:attrName>
                                        </p:attrNameLst>
                                      </p:cBhvr>
                                      <p:to>
                                        <p:strVal val="visible"/>
                                      </p:to>
                                    </p:set>
                                    <p:anim calcmode="lin" valueType="num">
                                      <p:cBhvr additive="base">
                                        <p:cTn id="77" dur="500"/>
                                        <p:tgtEl>
                                          <p:spTgt spid="299">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299">
                                            <p:txEl>
                                              <p:pRg st="14" end="14"/>
                                            </p:txEl>
                                          </p:spTgt>
                                        </p:tgtEl>
                                        <p:attrNameLst>
                                          <p:attrName>style.visibility</p:attrName>
                                        </p:attrNameLst>
                                      </p:cBhvr>
                                      <p:to>
                                        <p:strVal val="visible"/>
                                      </p:to>
                                    </p:set>
                                    <p:anim calcmode="lin" valueType="num">
                                      <p:cBhvr additive="base">
                                        <p:cTn id="82" dur="500"/>
                                        <p:tgtEl>
                                          <p:spTgt spid="299">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99">
                                            <p:txEl>
                                              <p:pRg st="15" end="15"/>
                                            </p:txEl>
                                          </p:spTgt>
                                        </p:tgtEl>
                                        <p:attrNameLst>
                                          <p:attrName>style.visibility</p:attrName>
                                        </p:attrNameLst>
                                      </p:cBhvr>
                                      <p:to>
                                        <p:strVal val="visible"/>
                                      </p:to>
                                    </p:set>
                                    <p:anim calcmode="lin" valueType="num">
                                      <p:cBhvr additive="base">
                                        <p:cTn id="87" dur="500"/>
                                        <p:tgtEl>
                                          <p:spTgt spid="299">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299">
                                            <p:txEl>
                                              <p:pRg st="16" end="16"/>
                                            </p:txEl>
                                          </p:spTgt>
                                        </p:tgtEl>
                                        <p:attrNameLst>
                                          <p:attrName>style.visibility</p:attrName>
                                        </p:attrNameLst>
                                      </p:cBhvr>
                                      <p:to>
                                        <p:strVal val="visible"/>
                                      </p:to>
                                    </p:set>
                                    <p:anim calcmode="lin" valueType="num">
                                      <p:cBhvr additive="base">
                                        <p:cTn id="92" dur="500"/>
                                        <p:tgtEl>
                                          <p:spTgt spid="299">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99">
                                            <p:txEl>
                                              <p:pRg st="17" end="17"/>
                                            </p:txEl>
                                          </p:spTgt>
                                        </p:tgtEl>
                                        <p:attrNameLst>
                                          <p:attrName>style.visibility</p:attrName>
                                        </p:attrNameLst>
                                      </p:cBhvr>
                                      <p:to>
                                        <p:strVal val="visible"/>
                                      </p:to>
                                    </p:set>
                                    <p:anim calcmode="lin" valueType="num">
                                      <p:cBhvr additive="base">
                                        <p:cTn id="97" dur="500"/>
                                        <p:tgtEl>
                                          <p:spTgt spid="299">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299">
                                            <p:txEl>
                                              <p:pRg st="18" end="18"/>
                                            </p:txEl>
                                          </p:spTgt>
                                        </p:tgtEl>
                                        <p:attrNameLst>
                                          <p:attrName>style.visibility</p:attrName>
                                        </p:attrNameLst>
                                      </p:cBhvr>
                                      <p:to>
                                        <p:strVal val="visible"/>
                                      </p:to>
                                    </p:set>
                                    <p:anim calcmode="lin" valueType="num">
                                      <p:cBhvr additive="base">
                                        <p:cTn id="102" dur="500"/>
                                        <p:tgtEl>
                                          <p:spTgt spid="299">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299">
                                            <p:txEl>
                                              <p:pRg st="19" end="19"/>
                                            </p:txEl>
                                          </p:spTgt>
                                        </p:tgtEl>
                                        <p:attrNameLst>
                                          <p:attrName>style.visibility</p:attrName>
                                        </p:attrNameLst>
                                      </p:cBhvr>
                                      <p:to>
                                        <p:strVal val="visible"/>
                                      </p:to>
                                    </p:set>
                                    <p:anim calcmode="lin" valueType="num">
                                      <p:cBhvr additive="base">
                                        <p:cTn id="107" dur="500"/>
                                        <p:tgtEl>
                                          <p:spTgt spid="299">
                                            <p:txEl>
                                              <p:pRg st="19" end="1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4"/>
          <p:cNvSpPr txBox="1">
            <a:spLocks noGrp="1"/>
          </p:cNvSpPr>
          <p:nvPr>
            <p:ph type="title"/>
          </p:nvPr>
        </p:nvSpPr>
        <p:spPr>
          <a:xfrm>
            <a:off x="685800" y="363985"/>
            <a:ext cx="10820400" cy="11008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CONTINUE…</a:t>
            </a:r>
            <a:endParaRPr>
              <a:solidFill>
                <a:srgbClr val="F2AAA7"/>
              </a:solidFill>
              <a:latin typeface="Arial Black"/>
              <a:ea typeface="Arial Black"/>
              <a:cs typeface="Arial Black"/>
              <a:sym typeface="Arial Black"/>
            </a:endParaRPr>
          </a:p>
        </p:txBody>
      </p:sp>
      <p:sp>
        <p:nvSpPr>
          <p:cNvPr id="306" name="Google Shape;306;p24"/>
          <p:cNvSpPr txBox="1">
            <a:spLocks noGrp="1"/>
          </p:cNvSpPr>
          <p:nvPr>
            <p:ph type="body" idx="1"/>
          </p:nvPr>
        </p:nvSpPr>
        <p:spPr>
          <a:xfrm>
            <a:off x="685800" y="1562470"/>
            <a:ext cx="10820400" cy="52955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2D883"/>
              </a:buClr>
              <a:buSzPts val="2200"/>
              <a:buNone/>
            </a:pPr>
            <a:r>
              <a:rPr lang="en-US" dirty="0">
                <a:solidFill>
                  <a:srgbClr val="F2D883"/>
                </a:solidFill>
                <a:latin typeface="Comic Sans MS"/>
                <a:ea typeface="Comic Sans MS"/>
                <a:cs typeface="Comic Sans MS"/>
                <a:sym typeface="Comic Sans MS"/>
              </a:rPr>
              <a:t> select </a:t>
            </a:r>
            <a:endParaRPr dirty="0"/>
          </a:p>
          <a:p>
            <a:pPr marL="0" lvl="0" indent="0" algn="l" rtl="0">
              <a:lnSpc>
                <a:spcPct val="90000"/>
              </a:lnSpc>
              <a:spcBef>
                <a:spcPts val="1000"/>
              </a:spcBef>
              <a:spcAft>
                <a:spcPts val="0"/>
              </a:spcAft>
              <a:buClr>
                <a:srgbClr val="F2D883"/>
              </a:buClr>
              <a:buSzPts val="2200"/>
              <a:buNone/>
            </a:pPr>
            <a:r>
              <a:rPr lang="en-US" dirty="0">
                <a:solidFill>
                  <a:srgbClr val="F2D883"/>
                </a:solidFill>
                <a:latin typeface="Comic Sans MS"/>
                <a:ea typeface="Comic Sans MS"/>
                <a:cs typeface="Comic Sans MS"/>
                <a:sym typeface="Comic Sans MS"/>
              </a:rPr>
              <a:t> indent || </a:t>
            </a:r>
            <a:r>
              <a:rPr lang="en-US" dirty="0" err="1">
                <a:solidFill>
                  <a:srgbClr val="F2D883"/>
                </a:solidFill>
                <a:latin typeface="Comic Sans MS"/>
                <a:ea typeface="Comic Sans MS"/>
                <a:cs typeface="Comic Sans MS"/>
                <a:sym typeface="Comic Sans MS"/>
              </a:rPr>
              <a:t>employee_title</a:t>
            </a:r>
            <a:r>
              <a:rPr lang="en-US" dirty="0">
                <a:solidFill>
                  <a:srgbClr val="F2D883"/>
                </a:solidFill>
                <a:latin typeface="Comic Sans MS"/>
                <a:ea typeface="Comic Sans MS"/>
                <a:cs typeface="Comic Sans MS"/>
                <a:sym typeface="Comic Sans MS"/>
              </a:rPr>
              <a:t> as title, </a:t>
            </a:r>
            <a:r>
              <a:rPr lang="en-US" dirty="0" err="1">
                <a:solidFill>
                  <a:srgbClr val="F2D883"/>
                </a:solidFill>
                <a:latin typeface="Comic Sans MS"/>
                <a:ea typeface="Comic Sans MS"/>
                <a:cs typeface="Comic Sans MS"/>
                <a:sym typeface="Comic Sans MS"/>
              </a:rPr>
              <a:t>employee_id</a:t>
            </a:r>
            <a:r>
              <a:rPr lang="en-US" dirty="0">
                <a:solidFill>
                  <a:srgbClr val="F2D883"/>
                </a:solidFill>
                <a:latin typeface="Comic Sans MS"/>
                <a:ea typeface="Comic Sans MS"/>
                <a:cs typeface="Comic Sans MS"/>
                <a:sym typeface="Comic Sans MS"/>
              </a:rPr>
              <a:t>, </a:t>
            </a:r>
            <a:endParaRPr dirty="0"/>
          </a:p>
          <a:p>
            <a:pPr marL="0" lvl="0" indent="0" algn="l" rtl="0">
              <a:lnSpc>
                <a:spcPct val="90000"/>
              </a:lnSpc>
              <a:spcBef>
                <a:spcPts val="1000"/>
              </a:spcBef>
              <a:spcAft>
                <a:spcPts val="0"/>
              </a:spcAft>
              <a:buClr>
                <a:srgbClr val="F2D883"/>
              </a:buClr>
              <a:buSzPts val="2200"/>
              <a:buNone/>
            </a:pPr>
            <a:r>
              <a:rPr lang="en-US" dirty="0">
                <a:solidFill>
                  <a:srgbClr val="F2D883"/>
                </a:solidFill>
                <a:latin typeface="Comic Sans MS"/>
                <a:ea typeface="Comic Sans MS"/>
                <a:cs typeface="Comic Sans MS"/>
                <a:sym typeface="Comic Sans MS"/>
              </a:rPr>
              <a:t> </a:t>
            </a:r>
            <a:r>
              <a:rPr lang="en-US" dirty="0" err="1">
                <a:solidFill>
                  <a:srgbClr val="F2D883"/>
                </a:solidFill>
                <a:latin typeface="Comic Sans MS"/>
                <a:ea typeface="Comic Sans MS"/>
                <a:cs typeface="Comic Sans MS"/>
                <a:sym typeface="Comic Sans MS"/>
              </a:rPr>
              <a:t>manager_id</a:t>
            </a:r>
            <a:r>
              <a:rPr lang="en-US" dirty="0">
                <a:solidFill>
                  <a:srgbClr val="F2D883"/>
                </a:solidFill>
                <a:latin typeface="Comic Sans MS"/>
                <a:ea typeface="Comic Sans MS"/>
                <a:cs typeface="Comic Sans MS"/>
                <a:sym typeface="Comic Sans MS"/>
              </a:rPr>
              <a:t>, </a:t>
            </a:r>
            <a:endParaRPr dirty="0"/>
          </a:p>
          <a:p>
            <a:pPr marL="0" lvl="0" indent="0" algn="l" rtl="0">
              <a:lnSpc>
                <a:spcPct val="90000"/>
              </a:lnSpc>
              <a:spcBef>
                <a:spcPts val="1000"/>
              </a:spcBef>
              <a:spcAft>
                <a:spcPts val="0"/>
              </a:spcAft>
              <a:buClr>
                <a:srgbClr val="F2D883"/>
              </a:buClr>
              <a:buSzPts val="2200"/>
              <a:buNone/>
            </a:pPr>
            <a:r>
              <a:rPr lang="en-US" dirty="0">
                <a:solidFill>
                  <a:srgbClr val="F2D883"/>
                </a:solidFill>
                <a:latin typeface="Comic Sans MS"/>
                <a:ea typeface="Comic Sans MS"/>
                <a:cs typeface="Comic Sans MS"/>
                <a:sym typeface="Comic Sans MS"/>
              </a:rPr>
              <a:t> </a:t>
            </a:r>
            <a:r>
              <a:rPr lang="en-US" dirty="0" err="1">
                <a:solidFill>
                  <a:srgbClr val="F2D883"/>
                </a:solidFill>
                <a:latin typeface="Comic Sans MS"/>
                <a:ea typeface="Comic Sans MS"/>
                <a:cs typeface="Comic Sans MS"/>
                <a:sym typeface="Comic Sans MS"/>
              </a:rPr>
              <a:t>sort_key</a:t>
            </a:r>
            <a:endParaRPr dirty="0">
              <a:solidFill>
                <a:srgbClr val="F2D883"/>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2D883"/>
              </a:buClr>
              <a:buSzPts val="2200"/>
              <a:buNone/>
            </a:pPr>
            <a:r>
              <a:rPr lang="en-US" dirty="0">
                <a:solidFill>
                  <a:srgbClr val="F2D883"/>
                </a:solidFill>
                <a:latin typeface="Comic Sans MS"/>
                <a:ea typeface="Comic Sans MS"/>
                <a:cs typeface="Comic Sans MS"/>
                <a:sym typeface="Comic Sans MS"/>
              </a:rPr>
              <a:t>from managers</a:t>
            </a:r>
            <a:endParaRPr dirty="0"/>
          </a:p>
          <a:p>
            <a:pPr marL="0" lvl="0" indent="0" algn="l" rtl="0">
              <a:lnSpc>
                <a:spcPct val="90000"/>
              </a:lnSpc>
              <a:spcBef>
                <a:spcPts val="1000"/>
              </a:spcBef>
              <a:spcAft>
                <a:spcPts val="0"/>
              </a:spcAft>
              <a:buClr>
                <a:srgbClr val="F2D883"/>
              </a:buClr>
              <a:buSzPts val="2200"/>
              <a:buNone/>
            </a:pPr>
            <a:r>
              <a:rPr lang="en-US" dirty="0">
                <a:solidFill>
                  <a:srgbClr val="F2D883"/>
                </a:solidFill>
                <a:latin typeface="Comic Sans MS"/>
                <a:ea typeface="Comic Sans MS"/>
                <a:cs typeface="Comic Sans MS"/>
                <a:sym typeface="Comic Sans MS"/>
              </a:rPr>
              <a:t>order by </a:t>
            </a:r>
            <a:r>
              <a:rPr lang="en-US" dirty="0" err="1">
                <a:solidFill>
                  <a:srgbClr val="F2D883"/>
                </a:solidFill>
                <a:latin typeface="Comic Sans MS"/>
                <a:ea typeface="Comic Sans MS"/>
                <a:cs typeface="Comic Sans MS"/>
                <a:sym typeface="Comic Sans MS"/>
              </a:rPr>
              <a:t>sort_key</a:t>
            </a:r>
            <a:r>
              <a:rPr lang="en-US" dirty="0">
                <a:solidFill>
                  <a:srgbClr val="F2D883"/>
                </a:solidFill>
                <a:latin typeface="Comic Sans MS"/>
                <a:ea typeface="Comic Sans MS"/>
                <a:cs typeface="Comic Sans MS"/>
                <a:sym typeface="Comic Sans MS"/>
              </a:rPr>
              <a:t>;</a:t>
            </a:r>
            <a:endParaRPr dirty="0">
              <a:solidFill>
                <a:srgbClr val="F2D883"/>
              </a:solidFill>
              <a:latin typeface="Comic Sans MS"/>
              <a:ea typeface="Comic Sans MS"/>
              <a:cs typeface="Comic Sans MS"/>
              <a:sym typeface="Comic Sans MS"/>
            </a:endParaRPr>
          </a:p>
        </p:txBody>
      </p:sp>
      <p:pic>
        <p:nvPicPr>
          <p:cNvPr id="307" name="Google Shape;307;p24"/>
          <p:cNvPicPr preferRelativeResize="0"/>
          <p:nvPr/>
        </p:nvPicPr>
        <p:blipFill rotWithShape="1">
          <a:blip r:embed="rId3">
            <a:alphaModFix/>
          </a:blip>
          <a:srcRect/>
          <a:stretch/>
        </p:blipFill>
        <p:spPr>
          <a:xfrm>
            <a:off x="923816" y="4616388"/>
            <a:ext cx="6492803" cy="2124277"/>
          </a:xfrm>
          <a:prstGeom prst="rect">
            <a:avLst/>
          </a:prstGeom>
          <a:noFill/>
          <a:ln>
            <a:noFill/>
          </a:ln>
        </p:spPr>
      </p:pic>
      <p:pic>
        <p:nvPicPr>
          <p:cNvPr id="308" name="Google Shape;308;p24"/>
          <p:cNvPicPr preferRelativeResize="0"/>
          <p:nvPr/>
        </p:nvPicPr>
        <p:blipFill rotWithShape="1">
          <a:blip r:embed="rId4">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6">
                                            <p:txEl>
                                              <p:pRg st="0" end="0"/>
                                            </p:txEl>
                                          </p:spTgt>
                                        </p:tgtEl>
                                        <p:attrNameLst>
                                          <p:attrName>style.visibility</p:attrName>
                                        </p:attrNameLst>
                                      </p:cBhvr>
                                      <p:to>
                                        <p:strVal val="visible"/>
                                      </p:to>
                                    </p:set>
                                    <p:animEffect transition="in" filter="fade">
                                      <p:cBhvr>
                                        <p:cTn id="12" dur="1000"/>
                                        <p:tgtEl>
                                          <p:spTgt spid="30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6">
                                            <p:txEl>
                                              <p:pRg st="1" end="1"/>
                                            </p:txEl>
                                          </p:spTgt>
                                        </p:tgtEl>
                                        <p:attrNameLst>
                                          <p:attrName>style.visibility</p:attrName>
                                        </p:attrNameLst>
                                      </p:cBhvr>
                                      <p:to>
                                        <p:strVal val="visible"/>
                                      </p:to>
                                    </p:set>
                                    <p:animEffect transition="in" filter="fade">
                                      <p:cBhvr>
                                        <p:cTn id="17" dur="1000"/>
                                        <p:tgtEl>
                                          <p:spTgt spid="30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6">
                                            <p:txEl>
                                              <p:pRg st="2" end="2"/>
                                            </p:txEl>
                                          </p:spTgt>
                                        </p:tgtEl>
                                        <p:attrNameLst>
                                          <p:attrName>style.visibility</p:attrName>
                                        </p:attrNameLst>
                                      </p:cBhvr>
                                      <p:to>
                                        <p:strVal val="visible"/>
                                      </p:to>
                                    </p:set>
                                    <p:animEffect transition="in" filter="fade">
                                      <p:cBhvr>
                                        <p:cTn id="22" dur="1000"/>
                                        <p:tgtEl>
                                          <p:spTgt spid="30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6">
                                            <p:txEl>
                                              <p:pRg st="3" end="3"/>
                                            </p:txEl>
                                          </p:spTgt>
                                        </p:tgtEl>
                                        <p:attrNameLst>
                                          <p:attrName>style.visibility</p:attrName>
                                        </p:attrNameLst>
                                      </p:cBhvr>
                                      <p:to>
                                        <p:strVal val="visible"/>
                                      </p:to>
                                    </p:set>
                                    <p:animEffect transition="in" filter="fade">
                                      <p:cBhvr>
                                        <p:cTn id="27" dur="1000"/>
                                        <p:tgtEl>
                                          <p:spTgt spid="30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6">
                                            <p:txEl>
                                              <p:pRg st="4" end="4"/>
                                            </p:txEl>
                                          </p:spTgt>
                                        </p:tgtEl>
                                        <p:attrNameLst>
                                          <p:attrName>style.visibility</p:attrName>
                                        </p:attrNameLst>
                                      </p:cBhvr>
                                      <p:to>
                                        <p:strVal val="visible"/>
                                      </p:to>
                                    </p:set>
                                    <p:animEffect transition="in" filter="fade">
                                      <p:cBhvr>
                                        <p:cTn id="32" dur="1000"/>
                                        <p:tgtEl>
                                          <p:spTgt spid="30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6">
                                            <p:txEl>
                                              <p:pRg st="5" end="5"/>
                                            </p:txEl>
                                          </p:spTgt>
                                        </p:tgtEl>
                                        <p:attrNameLst>
                                          <p:attrName>style.visibility</p:attrName>
                                        </p:attrNameLst>
                                      </p:cBhvr>
                                      <p:to>
                                        <p:strVal val="visible"/>
                                      </p:to>
                                    </p:set>
                                    <p:animEffect transition="in" filter="fade">
                                      <p:cBhvr>
                                        <p:cTn id="37" dur="1000"/>
                                        <p:tgtEl>
                                          <p:spTgt spid="30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7"/>
                                        </p:tgtEl>
                                        <p:attrNameLst>
                                          <p:attrName>style.visibility</p:attrName>
                                        </p:attrNameLst>
                                      </p:cBhvr>
                                      <p:to>
                                        <p:strVal val="visible"/>
                                      </p:to>
                                    </p:set>
                                    <p:animEffect transition="in" filter="fade">
                                      <p:cBhvr>
                                        <p:cTn id="42" dur="500"/>
                                        <p:tgtEl>
                                          <p:spTgt spid="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5"/>
          <p:cNvSpPr txBox="1">
            <a:spLocks noGrp="1"/>
          </p:cNvSpPr>
          <p:nvPr>
            <p:ph type="title"/>
          </p:nvPr>
        </p:nvSpPr>
        <p:spPr>
          <a:xfrm>
            <a:off x="685800" y="764373"/>
            <a:ext cx="108204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b="1" i="0">
                <a:solidFill>
                  <a:srgbClr val="F2AAA7"/>
                </a:solidFill>
                <a:latin typeface="Arial Black"/>
                <a:ea typeface="Arial Black"/>
                <a:cs typeface="Arial Black"/>
                <a:sym typeface="Arial Black"/>
              </a:rPr>
              <a:t>ADVANTAGES OF USING CTE</a:t>
            </a:r>
            <a:endParaRPr>
              <a:solidFill>
                <a:srgbClr val="F2AAA7"/>
              </a:solidFill>
              <a:latin typeface="Arial Black"/>
              <a:ea typeface="Arial Black"/>
              <a:cs typeface="Arial Black"/>
              <a:sym typeface="Arial Black"/>
            </a:endParaRPr>
          </a:p>
        </p:txBody>
      </p:sp>
      <p:sp>
        <p:nvSpPr>
          <p:cNvPr id="314" name="Google Shape;314;p2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FFFF00"/>
              </a:buClr>
              <a:buSzPts val="2200"/>
              <a:buNone/>
            </a:pPr>
            <a:r>
              <a:rPr lang="en-US">
                <a:solidFill>
                  <a:srgbClr val="FFFF00"/>
                </a:solidFill>
                <a:latin typeface="Comic Sans MS"/>
                <a:ea typeface="Comic Sans MS"/>
                <a:cs typeface="Comic Sans MS"/>
                <a:sym typeface="Comic Sans MS"/>
              </a:rPr>
              <a:t>Advantage #1:  </a:t>
            </a:r>
            <a:r>
              <a:rPr lang="en-US" b="1" i="0">
                <a:solidFill>
                  <a:srgbClr val="FFFF00"/>
                </a:solidFill>
                <a:latin typeface="Comic Sans MS"/>
                <a:ea typeface="Comic Sans MS"/>
                <a:cs typeface="Comic Sans MS"/>
                <a:sym typeface="Comic Sans MS"/>
              </a:rPr>
              <a:t>CTE is reusable</a:t>
            </a:r>
            <a:endParaRPr/>
          </a:p>
          <a:p>
            <a:pPr marL="228600" lvl="0" indent="-228600" algn="l" rtl="0">
              <a:lnSpc>
                <a:spcPct val="90000"/>
              </a:lnSpc>
              <a:spcBef>
                <a:spcPts val="1000"/>
              </a:spcBef>
              <a:spcAft>
                <a:spcPts val="0"/>
              </a:spcAft>
              <a:buClr>
                <a:srgbClr val="90C2EA"/>
              </a:buClr>
              <a:buSzPts val="2200"/>
              <a:buChar char="•"/>
            </a:pPr>
            <a:r>
              <a:rPr lang="en-US" b="0" i="0">
                <a:solidFill>
                  <a:srgbClr val="90C2EA"/>
                </a:solidFill>
                <a:latin typeface="Comic Sans MS"/>
                <a:ea typeface="Comic Sans MS"/>
                <a:cs typeface="Comic Sans MS"/>
                <a:sym typeface="Comic Sans MS"/>
              </a:rPr>
              <a:t>CTE can be reused multiple times in a query. Instead of declaring the query every time you need to use it, you declare it once at the beginning, give it a meaningful name and simply refer to the CTE name in the subsequent query.</a:t>
            </a:r>
            <a:endParaRPr b="1" i="0">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chemeClr val="lt1"/>
              </a:buClr>
              <a:buSzPts val="2200"/>
              <a:buNone/>
            </a:pPr>
            <a:endParaRPr>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90C2EA"/>
              </a:buClr>
              <a:buSzPts val="2200"/>
              <a:buNone/>
            </a:pPr>
            <a:r>
              <a:rPr lang="en-US" b="1" i="0">
                <a:solidFill>
                  <a:srgbClr val="90C2EA"/>
                </a:solidFill>
                <a:latin typeface="Comic Sans MS"/>
                <a:ea typeface="Comic Sans MS"/>
                <a:cs typeface="Comic Sans MS"/>
                <a:sym typeface="Comic Sans MS"/>
              </a:rPr>
              <a:t> </a:t>
            </a:r>
            <a:r>
              <a:rPr lang="en-US">
                <a:solidFill>
                  <a:srgbClr val="90C2EA"/>
                </a:solidFill>
                <a:latin typeface="Comic Sans MS"/>
                <a:ea typeface="Comic Sans MS"/>
                <a:cs typeface="Comic Sans MS"/>
                <a:sym typeface="Comic Sans MS"/>
              </a:rPr>
              <a:t> </a:t>
            </a:r>
            <a:r>
              <a:rPr lang="en-US">
                <a:solidFill>
                  <a:srgbClr val="FFFF00"/>
                </a:solidFill>
                <a:latin typeface="Comic Sans MS"/>
                <a:ea typeface="Comic Sans MS"/>
                <a:cs typeface="Comic Sans MS"/>
                <a:sym typeface="Comic Sans MS"/>
              </a:rPr>
              <a:t>Advantage #2:  </a:t>
            </a:r>
            <a:r>
              <a:rPr lang="en-US" b="1" i="0">
                <a:solidFill>
                  <a:srgbClr val="FFFF00"/>
                </a:solidFill>
                <a:latin typeface="Comic Sans MS"/>
                <a:ea typeface="Comic Sans MS"/>
                <a:cs typeface="Comic Sans MS"/>
                <a:sym typeface="Comic Sans MS"/>
              </a:rPr>
              <a:t>CTE is more readable</a:t>
            </a:r>
            <a:endParaRPr/>
          </a:p>
          <a:p>
            <a:pPr marL="228600" lvl="0" indent="-228600" algn="l" rtl="0">
              <a:lnSpc>
                <a:spcPct val="90000"/>
              </a:lnSpc>
              <a:spcBef>
                <a:spcPts val="1000"/>
              </a:spcBef>
              <a:spcAft>
                <a:spcPts val="0"/>
              </a:spcAft>
              <a:buClr>
                <a:srgbClr val="90C2EA"/>
              </a:buClr>
              <a:buSzPts val="2200"/>
              <a:buChar char="•"/>
            </a:pPr>
            <a:r>
              <a:rPr lang="en-US" b="0" i="0">
                <a:solidFill>
                  <a:srgbClr val="90C2EA"/>
                </a:solidFill>
                <a:latin typeface="Comic Sans MS"/>
                <a:ea typeface="Comic Sans MS"/>
                <a:cs typeface="Comic Sans MS"/>
                <a:sym typeface="Comic Sans MS"/>
              </a:rPr>
              <a:t>CTE is declared at the top of the query which is easier for users to interpret by following the query's logic from top to bottom as compared to the subquery's nested fashion.</a:t>
            </a:r>
            <a:endParaRPr/>
          </a:p>
          <a:p>
            <a:pPr marL="228600" lvl="0" indent="-228600" algn="l" rtl="0">
              <a:lnSpc>
                <a:spcPct val="90000"/>
              </a:lnSpc>
              <a:spcBef>
                <a:spcPts val="100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Breaking the query into smaller pieces using CTE with meaningful names (i.e. revenue_table, cost_table) also makes the entire query easily understandable.</a:t>
            </a:r>
            <a:endParaRPr>
              <a:solidFill>
                <a:srgbClr val="90C2EA"/>
              </a:solidFill>
              <a:latin typeface="Comic Sans MS"/>
              <a:ea typeface="Comic Sans MS"/>
              <a:cs typeface="Comic Sans MS"/>
              <a:sym typeface="Comic Sans MS"/>
            </a:endParaRPr>
          </a:p>
        </p:txBody>
      </p:sp>
      <p:pic>
        <p:nvPicPr>
          <p:cNvPr id="315" name="Google Shape;315;p25"/>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3"/>
                                        </p:tgtEl>
                                        <p:attrNameLst>
                                          <p:attrName>style.visibility</p:attrName>
                                        </p:attrNameLst>
                                      </p:cBhvr>
                                      <p:to>
                                        <p:strVal val="visible"/>
                                      </p:to>
                                    </p:set>
                                    <p:anim calcmode="lin" valueType="num">
                                      <p:cBhvr additive="base">
                                        <p:cTn id="7" dur="500"/>
                                        <p:tgtEl>
                                          <p:spTgt spid="31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4">
                                            <p:txEl>
                                              <p:pRg st="0" end="0"/>
                                            </p:txEl>
                                          </p:spTgt>
                                        </p:tgtEl>
                                        <p:attrNameLst>
                                          <p:attrName>style.visibility</p:attrName>
                                        </p:attrNameLst>
                                      </p:cBhvr>
                                      <p:to>
                                        <p:strVal val="visible"/>
                                      </p:to>
                                    </p:set>
                                    <p:animEffect transition="in" filter="fade">
                                      <p:cBhvr>
                                        <p:cTn id="12" dur="1000"/>
                                        <p:tgtEl>
                                          <p:spTgt spid="3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4">
                                            <p:txEl>
                                              <p:pRg st="1" end="1"/>
                                            </p:txEl>
                                          </p:spTgt>
                                        </p:tgtEl>
                                        <p:attrNameLst>
                                          <p:attrName>style.visibility</p:attrName>
                                        </p:attrNameLst>
                                      </p:cBhvr>
                                      <p:to>
                                        <p:strVal val="visible"/>
                                      </p:to>
                                    </p:set>
                                    <p:animEffect transition="in" filter="fade">
                                      <p:cBhvr>
                                        <p:cTn id="17" dur="1000"/>
                                        <p:tgtEl>
                                          <p:spTgt spid="3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4">
                                            <p:txEl>
                                              <p:pRg st="2" end="2"/>
                                            </p:txEl>
                                          </p:spTgt>
                                        </p:tgtEl>
                                        <p:attrNameLst>
                                          <p:attrName>style.visibility</p:attrName>
                                        </p:attrNameLst>
                                      </p:cBhvr>
                                      <p:to>
                                        <p:strVal val="visible"/>
                                      </p:to>
                                    </p:set>
                                    <p:animEffect transition="in" filter="fade">
                                      <p:cBhvr>
                                        <p:cTn id="22" dur="1000"/>
                                        <p:tgtEl>
                                          <p:spTgt spid="3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4">
                                            <p:txEl>
                                              <p:pRg st="3" end="3"/>
                                            </p:txEl>
                                          </p:spTgt>
                                        </p:tgtEl>
                                        <p:attrNameLst>
                                          <p:attrName>style.visibility</p:attrName>
                                        </p:attrNameLst>
                                      </p:cBhvr>
                                      <p:to>
                                        <p:strVal val="visible"/>
                                      </p:to>
                                    </p:set>
                                    <p:animEffect transition="in" filter="fade">
                                      <p:cBhvr>
                                        <p:cTn id="27" dur="1000"/>
                                        <p:tgtEl>
                                          <p:spTgt spid="3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4">
                                            <p:txEl>
                                              <p:pRg st="4" end="4"/>
                                            </p:txEl>
                                          </p:spTgt>
                                        </p:tgtEl>
                                        <p:attrNameLst>
                                          <p:attrName>style.visibility</p:attrName>
                                        </p:attrNameLst>
                                      </p:cBhvr>
                                      <p:to>
                                        <p:strVal val="visible"/>
                                      </p:to>
                                    </p:set>
                                    <p:animEffect transition="in" filter="fade">
                                      <p:cBhvr>
                                        <p:cTn id="32" dur="1000"/>
                                        <p:tgtEl>
                                          <p:spTgt spid="31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4">
                                            <p:txEl>
                                              <p:pRg st="5" end="5"/>
                                            </p:txEl>
                                          </p:spTgt>
                                        </p:tgtEl>
                                        <p:attrNameLst>
                                          <p:attrName>style.visibility</p:attrName>
                                        </p:attrNameLst>
                                      </p:cBhvr>
                                      <p:to>
                                        <p:strVal val="visible"/>
                                      </p:to>
                                    </p:set>
                                    <p:animEffect transition="in" filter="fade">
                                      <p:cBhvr>
                                        <p:cTn id="37" dur="1000"/>
                                        <p:tgtEl>
                                          <p:spTgt spid="3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6"/>
          <p:cNvSpPr txBox="1">
            <a:spLocks noGrp="1"/>
          </p:cNvSpPr>
          <p:nvPr>
            <p:ph type="title"/>
          </p:nvPr>
        </p:nvSpPr>
        <p:spPr>
          <a:xfrm>
            <a:off x="685800" y="764373"/>
            <a:ext cx="108204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CONTINUE..</a:t>
            </a:r>
            <a:endParaRPr>
              <a:solidFill>
                <a:srgbClr val="F2AAA7"/>
              </a:solidFill>
              <a:latin typeface="Arial Black"/>
              <a:ea typeface="Arial Black"/>
              <a:cs typeface="Arial Black"/>
              <a:sym typeface="Arial Black"/>
            </a:endParaRPr>
          </a:p>
        </p:txBody>
      </p:sp>
      <p:sp>
        <p:nvSpPr>
          <p:cNvPr id="321" name="Google Shape;321;p2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00"/>
              </a:buClr>
              <a:buSzPts val="2200"/>
              <a:buNone/>
            </a:pPr>
            <a:r>
              <a:rPr lang="en-US">
                <a:solidFill>
                  <a:srgbClr val="FFFF00"/>
                </a:solidFill>
                <a:latin typeface="Comic Sans MS"/>
                <a:ea typeface="Comic Sans MS"/>
                <a:cs typeface="Comic Sans MS"/>
                <a:sym typeface="Comic Sans MS"/>
              </a:rPr>
              <a:t>Advantage #3:  </a:t>
            </a:r>
            <a:r>
              <a:rPr lang="en-US" b="1" i="0">
                <a:solidFill>
                  <a:srgbClr val="FFFF00"/>
                </a:solidFill>
                <a:latin typeface="Comic Sans MS"/>
                <a:ea typeface="Comic Sans MS"/>
                <a:cs typeface="Comic Sans MS"/>
                <a:sym typeface="Comic Sans MS"/>
              </a:rPr>
              <a:t>CTEs can be recursive</a:t>
            </a:r>
            <a:endParaRPr/>
          </a:p>
          <a:p>
            <a:pPr marL="228600" lvl="0" indent="-228600" algn="l" rtl="0">
              <a:lnSpc>
                <a:spcPct val="90000"/>
              </a:lnSpc>
              <a:spcBef>
                <a:spcPts val="100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The term RECURSIVE CTE refers to a subquery that references itself. There are essentially 3 elements:</a:t>
            </a:r>
            <a:endParaRPr/>
          </a:p>
          <a:p>
            <a:pPr marL="0" lvl="0" indent="0" algn="l" rtl="0">
              <a:lnSpc>
                <a:spcPct val="90000"/>
              </a:lnSpc>
              <a:spcBef>
                <a:spcPts val="1000"/>
              </a:spcBef>
              <a:spcAft>
                <a:spcPts val="0"/>
              </a:spcAft>
              <a:buClr>
                <a:schemeClr val="lt1"/>
              </a:buClr>
              <a:buSzPts val="2200"/>
              <a:buNone/>
            </a:pPr>
            <a:endParaRPr>
              <a:solidFill>
                <a:srgbClr val="90C2EA"/>
              </a:solidFill>
              <a:latin typeface="Comic Sans MS"/>
              <a:ea typeface="Comic Sans MS"/>
              <a:cs typeface="Comic Sans MS"/>
              <a:sym typeface="Comic Sans MS"/>
            </a:endParaRPr>
          </a:p>
          <a:p>
            <a:pPr marL="228600" lvl="0" indent="-228600" algn="l" rtl="0">
              <a:lnSpc>
                <a:spcPct val="90000"/>
              </a:lnSpc>
              <a:spcBef>
                <a:spcPts val="100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Non-recursive query (AKA the base query or anchor),</a:t>
            </a:r>
            <a:endParaRPr/>
          </a:p>
          <a:p>
            <a:pPr marL="228600" lvl="0" indent="-228600" algn="l" rtl="0">
              <a:lnSpc>
                <a:spcPct val="90000"/>
              </a:lnSpc>
              <a:spcBef>
                <a:spcPts val="100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Recursive query, and</a:t>
            </a:r>
            <a:endParaRPr/>
          </a:p>
          <a:p>
            <a:pPr marL="228600" lvl="0" indent="-228600" algn="l" rtl="0">
              <a:lnSpc>
                <a:spcPct val="90000"/>
              </a:lnSpc>
              <a:spcBef>
                <a:spcPts val="100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Termination condition</a:t>
            </a:r>
            <a:endParaRPr>
              <a:solidFill>
                <a:srgbClr val="90C2EA"/>
              </a:solidFill>
              <a:latin typeface="Comic Sans MS"/>
              <a:ea typeface="Comic Sans MS"/>
              <a:cs typeface="Comic Sans MS"/>
              <a:sym typeface="Comic Sans MS"/>
            </a:endParaRPr>
          </a:p>
        </p:txBody>
      </p:sp>
      <p:pic>
        <p:nvPicPr>
          <p:cNvPr id="322" name="Google Shape;322;p26"/>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0"/>
                                        </p:tgtEl>
                                        <p:attrNameLst>
                                          <p:attrName>style.visibility</p:attrName>
                                        </p:attrNameLst>
                                      </p:cBhvr>
                                      <p:to>
                                        <p:strVal val="visible"/>
                                      </p:to>
                                    </p:set>
                                    <p:anim calcmode="lin" valueType="num">
                                      <p:cBhvr additive="base">
                                        <p:cTn id="7" dur="500"/>
                                        <p:tgtEl>
                                          <p:spTgt spid="32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1">
                                            <p:txEl>
                                              <p:pRg st="0" end="0"/>
                                            </p:txEl>
                                          </p:spTgt>
                                        </p:tgtEl>
                                        <p:attrNameLst>
                                          <p:attrName>style.visibility</p:attrName>
                                        </p:attrNameLst>
                                      </p:cBhvr>
                                      <p:to>
                                        <p:strVal val="visible"/>
                                      </p:to>
                                    </p:set>
                                    <p:animEffect transition="in" filter="fade">
                                      <p:cBhvr>
                                        <p:cTn id="12" dur="1000"/>
                                        <p:tgtEl>
                                          <p:spTgt spid="3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1">
                                            <p:txEl>
                                              <p:pRg st="1" end="1"/>
                                            </p:txEl>
                                          </p:spTgt>
                                        </p:tgtEl>
                                        <p:attrNameLst>
                                          <p:attrName>style.visibility</p:attrName>
                                        </p:attrNameLst>
                                      </p:cBhvr>
                                      <p:to>
                                        <p:strVal val="visible"/>
                                      </p:to>
                                    </p:set>
                                    <p:animEffect transition="in" filter="fade">
                                      <p:cBhvr>
                                        <p:cTn id="17" dur="1000"/>
                                        <p:tgtEl>
                                          <p:spTgt spid="32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1">
                                            <p:txEl>
                                              <p:pRg st="2" end="2"/>
                                            </p:txEl>
                                          </p:spTgt>
                                        </p:tgtEl>
                                        <p:attrNameLst>
                                          <p:attrName>style.visibility</p:attrName>
                                        </p:attrNameLst>
                                      </p:cBhvr>
                                      <p:to>
                                        <p:strVal val="visible"/>
                                      </p:to>
                                    </p:set>
                                    <p:animEffect transition="in" filter="fade">
                                      <p:cBhvr>
                                        <p:cTn id="22" dur="1000"/>
                                        <p:tgtEl>
                                          <p:spTgt spid="32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1">
                                            <p:txEl>
                                              <p:pRg st="3" end="3"/>
                                            </p:txEl>
                                          </p:spTgt>
                                        </p:tgtEl>
                                        <p:attrNameLst>
                                          <p:attrName>style.visibility</p:attrName>
                                        </p:attrNameLst>
                                      </p:cBhvr>
                                      <p:to>
                                        <p:strVal val="visible"/>
                                      </p:to>
                                    </p:set>
                                    <p:animEffect transition="in" filter="fade">
                                      <p:cBhvr>
                                        <p:cTn id="27" dur="1000"/>
                                        <p:tgtEl>
                                          <p:spTgt spid="32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1">
                                            <p:txEl>
                                              <p:pRg st="4" end="4"/>
                                            </p:txEl>
                                          </p:spTgt>
                                        </p:tgtEl>
                                        <p:attrNameLst>
                                          <p:attrName>style.visibility</p:attrName>
                                        </p:attrNameLst>
                                      </p:cBhvr>
                                      <p:to>
                                        <p:strVal val="visible"/>
                                      </p:to>
                                    </p:set>
                                    <p:animEffect transition="in" filter="fade">
                                      <p:cBhvr>
                                        <p:cTn id="32" dur="1000"/>
                                        <p:tgtEl>
                                          <p:spTgt spid="32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1">
                                            <p:txEl>
                                              <p:pRg st="5" end="5"/>
                                            </p:txEl>
                                          </p:spTgt>
                                        </p:tgtEl>
                                        <p:attrNameLst>
                                          <p:attrName>style.visibility</p:attrName>
                                        </p:attrNameLst>
                                      </p:cBhvr>
                                      <p:to>
                                        <p:strVal val="visible"/>
                                      </p:to>
                                    </p:set>
                                    <p:animEffect transition="in" filter="fade">
                                      <p:cBhvr>
                                        <p:cTn id="37" dur="1000"/>
                                        <p:tgtEl>
                                          <p:spTgt spid="3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7"/>
          <p:cNvSpPr txBox="1">
            <a:spLocks noGrp="1"/>
          </p:cNvSpPr>
          <p:nvPr>
            <p:ph type="title"/>
          </p:nvPr>
        </p:nvSpPr>
        <p:spPr>
          <a:xfrm>
            <a:off x="685800" y="764373"/>
            <a:ext cx="108204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b="1" i="0">
                <a:solidFill>
                  <a:srgbClr val="F2AAA7"/>
                </a:solidFill>
                <a:latin typeface="Arial Black"/>
                <a:ea typeface="Arial Black"/>
                <a:cs typeface="Arial Black"/>
                <a:sym typeface="Arial Black"/>
              </a:rPr>
              <a:t>ADVANTAGES OF USING SUBQUERY</a:t>
            </a:r>
            <a:endParaRPr>
              <a:solidFill>
                <a:srgbClr val="F2AAA7"/>
              </a:solidFill>
              <a:latin typeface="Arial Black"/>
              <a:ea typeface="Arial Black"/>
              <a:cs typeface="Arial Black"/>
              <a:sym typeface="Arial Black"/>
            </a:endParaRPr>
          </a:p>
        </p:txBody>
      </p:sp>
      <p:sp>
        <p:nvSpPr>
          <p:cNvPr id="328" name="Google Shape;328;p2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00"/>
              </a:buClr>
              <a:buSzPts val="2200"/>
              <a:buNone/>
            </a:pPr>
            <a:r>
              <a:rPr lang="en-US">
                <a:solidFill>
                  <a:srgbClr val="FFFF00"/>
                </a:solidFill>
                <a:latin typeface="Comic Sans MS"/>
                <a:ea typeface="Comic Sans MS"/>
                <a:cs typeface="Comic Sans MS"/>
                <a:sym typeface="Comic Sans MS"/>
              </a:rPr>
              <a:t>Advantage #1: Subqueries can be used in the WHERE clause.</a:t>
            </a:r>
            <a:endParaRPr/>
          </a:p>
          <a:p>
            <a:pPr marL="228600" lvl="0" indent="-88900" algn="l" rtl="0">
              <a:lnSpc>
                <a:spcPct val="90000"/>
              </a:lnSpc>
              <a:spcBef>
                <a:spcPts val="1000"/>
              </a:spcBef>
              <a:spcAft>
                <a:spcPts val="0"/>
              </a:spcAft>
              <a:buClr>
                <a:schemeClr val="lt1"/>
              </a:buClr>
              <a:buSzPts val="2200"/>
              <a:buNone/>
            </a:pPr>
            <a:endParaRPr>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FFF00"/>
              </a:buClr>
              <a:buSzPts val="2200"/>
              <a:buNone/>
            </a:pPr>
            <a:r>
              <a:rPr lang="en-US">
                <a:solidFill>
                  <a:srgbClr val="FFFF00"/>
                </a:solidFill>
                <a:latin typeface="Comic Sans MS"/>
                <a:ea typeface="Comic Sans MS"/>
                <a:cs typeface="Comic Sans MS"/>
                <a:sym typeface="Comic Sans MS"/>
              </a:rPr>
              <a:t>Advantage #2: Subquery can act as a column in the SELECT clause.</a:t>
            </a:r>
            <a:endParaRPr/>
          </a:p>
          <a:p>
            <a:pPr marL="228600" lvl="0" indent="-88900" algn="l" rtl="0">
              <a:lnSpc>
                <a:spcPct val="90000"/>
              </a:lnSpc>
              <a:spcBef>
                <a:spcPts val="1000"/>
              </a:spcBef>
              <a:spcAft>
                <a:spcPts val="0"/>
              </a:spcAft>
              <a:buClr>
                <a:schemeClr val="lt1"/>
              </a:buClr>
              <a:buSzPts val="2200"/>
              <a:buNone/>
            </a:pPr>
            <a:endParaRPr>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FFF00"/>
              </a:buClr>
              <a:buSzPts val="2200"/>
              <a:buNone/>
            </a:pPr>
            <a:r>
              <a:rPr lang="en-US">
                <a:solidFill>
                  <a:srgbClr val="FFFF00"/>
                </a:solidFill>
                <a:latin typeface="Comic Sans MS"/>
                <a:ea typeface="Comic Sans MS"/>
                <a:cs typeface="Comic Sans MS"/>
                <a:sym typeface="Comic Sans MS"/>
              </a:rPr>
              <a:t>Advantage #3: Subquery can be used with Correlated Subquery.</a:t>
            </a:r>
            <a:endParaRPr/>
          </a:p>
          <a:p>
            <a:pPr marL="228600" lvl="0" indent="-228600" algn="l" rtl="0">
              <a:lnSpc>
                <a:spcPct val="90000"/>
              </a:lnSpc>
              <a:spcBef>
                <a:spcPts val="1000"/>
              </a:spcBef>
              <a:spcAft>
                <a:spcPts val="0"/>
              </a:spcAft>
              <a:buClr>
                <a:srgbClr val="90C2EA"/>
              </a:buClr>
              <a:buSzPts val="2200"/>
              <a:buChar char="•"/>
            </a:pPr>
            <a:r>
              <a:rPr lang="en-US" b="0" i="0">
                <a:solidFill>
                  <a:srgbClr val="90C2EA"/>
                </a:solidFill>
                <a:latin typeface="Comic Sans MS"/>
                <a:ea typeface="Comic Sans MS"/>
                <a:cs typeface="Comic Sans MS"/>
                <a:sym typeface="Comic Sans MS"/>
              </a:rPr>
              <a:t>A correlated subquery is an inner subquery that uses values from the outer query. Because the inner subquery may be evaluated once for each row processed by the outer query, the performance can be slow.</a:t>
            </a:r>
            <a:endParaRPr>
              <a:solidFill>
                <a:srgbClr val="90C2EA"/>
              </a:solidFill>
              <a:latin typeface="Comic Sans MS"/>
              <a:ea typeface="Comic Sans MS"/>
              <a:cs typeface="Comic Sans MS"/>
              <a:sym typeface="Comic Sans MS"/>
            </a:endParaRPr>
          </a:p>
        </p:txBody>
      </p:sp>
      <p:pic>
        <p:nvPicPr>
          <p:cNvPr id="329" name="Google Shape;329;p27"/>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
                                        </p:tgtEl>
                                        <p:attrNameLst>
                                          <p:attrName>style.visibility</p:attrName>
                                        </p:attrNameLst>
                                      </p:cBhvr>
                                      <p:to>
                                        <p:strVal val="visible"/>
                                      </p:to>
                                    </p:set>
                                    <p:anim calcmode="lin" valueType="num">
                                      <p:cBhvr additive="base">
                                        <p:cTn id="7" dur="500"/>
                                        <p:tgtEl>
                                          <p:spTgt spid="32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8">
                                            <p:txEl>
                                              <p:pRg st="0" end="0"/>
                                            </p:txEl>
                                          </p:spTgt>
                                        </p:tgtEl>
                                        <p:attrNameLst>
                                          <p:attrName>style.visibility</p:attrName>
                                        </p:attrNameLst>
                                      </p:cBhvr>
                                      <p:to>
                                        <p:strVal val="visible"/>
                                      </p:to>
                                    </p:set>
                                    <p:animEffect transition="in" filter="fade">
                                      <p:cBhvr>
                                        <p:cTn id="12" dur="1000"/>
                                        <p:tgtEl>
                                          <p:spTgt spid="3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8">
                                            <p:txEl>
                                              <p:pRg st="1" end="1"/>
                                            </p:txEl>
                                          </p:spTgt>
                                        </p:tgtEl>
                                        <p:attrNameLst>
                                          <p:attrName>style.visibility</p:attrName>
                                        </p:attrNameLst>
                                      </p:cBhvr>
                                      <p:to>
                                        <p:strVal val="visible"/>
                                      </p:to>
                                    </p:set>
                                    <p:animEffect transition="in" filter="fade">
                                      <p:cBhvr>
                                        <p:cTn id="17" dur="1000"/>
                                        <p:tgtEl>
                                          <p:spTgt spid="32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8">
                                            <p:txEl>
                                              <p:pRg st="2" end="2"/>
                                            </p:txEl>
                                          </p:spTgt>
                                        </p:tgtEl>
                                        <p:attrNameLst>
                                          <p:attrName>style.visibility</p:attrName>
                                        </p:attrNameLst>
                                      </p:cBhvr>
                                      <p:to>
                                        <p:strVal val="visible"/>
                                      </p:to>
                                    </p:set>
                                    <p:animEffect transition="in" filter="fade">
                                      <p:cBhvr>
                                        <p:cTn id="22" dur="1000"/>
                                        <p:tgtEl>
                                          <p:spTgt spid="32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8">
                                            <p:txEl>
                                              <p:pRg st="3" end="3"/>
                                            </p:txEl>
                                          </p:spTgt>
                                        </p:tgtEl>
                                        <p:attrNameLst>
                                          <p:attrName>style.visibility</p:attrName>
                                        </p:attrNameLst>
                                      </p:cBhvr>
                                      <p:to>
                                        <p:strVal val="visible"/>
                                      </p:to>
                                    </p:set>
                                    <p:animEffect transition="in" filter="fade">
                                      <p:cBhvr>
                                        <p:cTn id="27" dur="1000"/>
                                        <p:tgtEl>
                                          <p:spTgt spid="32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8">
                                            <p:txEl>
                                              <p:pRg st="4" end="4"/>
                                            </p:txEl>
                                          </p:spTgt>
                                        </p:tgtEl>
                                        <p:attrNameLst>
                                          <p:attrName>style.visibility</p:attrName>
                                        </p:attrNameLst>
                                      </p:cBhvr>
                                      <p:to>
                                        <p:strVal val="visible"/>
                                      </p:to>
                                    </p:set>
                                    <p:animEffect transition="in" filter="fade">
                                      <p:cBhvr>
                                        <p:cTn id="32" dur="1000"/>
                                        <p:tgtEl>
                                          <p:spTgt spid="32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8">
                                            <p:txEl>
                                              <p:pRg st="5" end="5"/>
                                            </p:txEl>
                                          </p:spTgt>
                                        </p:tgtEl>
                                        <p:attrNameLst>
                                          <p:attrName>style.visibility</p:attrName>
                                        </p:attrNameLst>
                                      </p:cBhvr>
                                      <p:to>
                                        <p:strVal val="visible"/>
                                      </p:to>
                                    </p:set>
                                    <p:animEffect transition="in" filter="fade">
                                      <p:cBhvr>
                                        <p:cTn id="37" dur="1000"/>
                                        <p:tgtEl>
                                          <p:spTgt spid="3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685800" y="764373"/>
            <a:ext cx="108204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b="1" i="0">
                <a:solidFill>
                  <a:srgbClr val="F2AAA7"/>
                </a:solidFill>
                <a:latin typeface="Arial Black"/>
                <a:ea typeface="Arial Black"/>
                <a:cs typeface="Arial Black"/>
                <a:sym typeface="Arial Black"/>
              </a:rPr>
              <a:t>SYNTAX</a:t>
            </a:r>
            <a:endParaRPr>
              <a:solidFill>
                <a:srgbClr val="F2AAA7"/>
              </a:solidFill>
              <a:latin typeface="Arial Black"/>
              <a:ea typeface="Arial Black"/>
              <a:cs typeface="Arial Black"/>
              <a:sym typeface="Arial Black"/>
            </a:endParaRPr>
          </a:p>
        </p:txBody>
      </p:sp>
      <p:sp>
        <p:nvSpPr>
          <p:cNvPr id="159" name="Google Shape;159;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200"/>
              <a:buNone/>
            </a:pPr>
            <a:r>
              <a:rPr lang="en-US" b="0" i="0">
                <a:solidFill>
                  <a:srgbClr val="FF0000"/>
                </a:solidFill>
              </a:rPr>
              <a:t>-- Outer query </a:t>
            </a:r>
            <a:endParaRPr/>
          </a:p>
          <a:p>
            <a:pPr marL="0" lvl="0" indent="0" algn="l" rtl="0">
              <a:lnSpc>
                <a:spcPct val="90000"/>
              </a:lnSpc>
              <a:spcBef>
                <a:spcPts val="1000"/>
              </a:spcBef>
              <a:spcAft>
                <a:spcPts val="0"/>
              </a:spcAft>
              <a:buClr>
                <a:srgbClr val="7C4DFF"/>
              </a:buClr>
              <a:buSzPts val="2200"/>
              <a:buNone/>
            </a:pPr>
            <a:r>
              <a:rPr lang="en-US" b="0" i="0">
                <a:solidFill>
                  <a:srgbClr val="7C4DFF"/>
                </a:solidFill>
              </a:rPr>
              <a:t>SELECT</a:t>
            </a:r>
            <a:r>
              <a:rPr lang="en-US" b="0" i="0">
                <a:solidFill>
                  <a:srgbClr val="263238"/>
                </a:solidFill>
              </a:rPr>
              <a:t> </a:t>
            </a:r>
            <a:r>
              <a:rPr lang="en-US" b="0" i="0">
                <a:solidFill>
                  <a:srgbClr val="39ADB5"/>
                </a:solidFill>
              </a:rPr>
              <a:t>...</a:t>
            </a:r>
            <a:r>
              <a:rPr lang="en-US" b="0" i="0">
                <a:solidFill>
                  <a:srgbClr val="263238"/>
                </a:solidFill>
              </a:rPr>
              <a:t> </a:t>
            </a:r>
            <a:endParaRPr/>
          </a:p>
          <a:p>
            <a:pPr marL="0" lvl="0" indent="0" algn="l" rtl="0">
              <a:lnSpc>
                <a:spcPct val="90000"/>
              </a:lnSpc>
              <a:spcBef>
                <a:spcPts val="1000"/>
              </a:spcBef>
              <a:spcAft>
                <a:spcPts val="0"/>
              </a:spcAft>
              <a:buClr>
                <a:srgbClr val="7C4DFF"/>
              </a:buClr>
              <a:buSzPts val="2200"/>
              <a:buNone/>
            </a:pPr>
            <a:r>
              <a:rPr lang="en-US" b="0" i="0">
                <a:solidFill>
                  <a:srgbClr val="7C4DFF"/>
                </a:solidFill>
              </a:rPr>
              <a:t>FROM</a:t>
            </a:r>
            <a:r>
              <a:rPr lang="en-US" b="0" i="0">
                <a:solidFill>
                  <a:srgbClr val="263238"/>
                </a:solidFill>
              </a:rPr>
              <a:t> </a:t>
            </a:r>
            <a:r>
              <a:rPr lang="en-US" b="0" i="0">
                <a:solidFill>
                  <a:srgbClr val="39ADB5"/>
                </a:solidFill>
              </a:rPr>
              <a:t>(</a:t>
            </a:r>
            <a:r>
              <a:rPr lang="en-US" b="0" i="0">
                <a:solidFill>
                  <a:srgbClr val="263238"/>
                </a:solidFill>
              </a:rPr>
              <a:t> </a:t>
            </a:r>
            <a:endParaRPr/>
          </a:p>
          <a:p>
            <a:pPr marL="0" lvl="0" indent="0" algn="l" rtl="0">
              <a:lnSpc>
                <a:spcPct val="90000"/>
              </a:lnSpc>
              <a:spcBef>
                <a:spcPts val="1000"/>
              </a:spcBef>
              <a:spcAft>
                <a:spcPts val="0"/>
              </a:spcAft>
              <a:buClr>
                <a:srgbClr val="AABFC9"/>
              </a:buClr>
              <a:buSzPts val="2200"/>
              <a:buNone/>
            </a:pPr>
            <a:r>
              <a:rPr lang="en-US" b="0" i="0">
                <a:solidFill>
                  <a:srgbClr val="AABFC9"/>
                </a:solidFill>
              </a:rPr>
              <a:t>-- </a:t>
            </a:r>
            <a:r>
              <a:rPr lang="en-US" b="0" i="0">
                <a:solidFill>
                  <a:srgbClr val="FF0000"/>
                </a:solidFill>
              </a:rPr>
              <a:t>Start of a subquery </a:t>
            </a:r>
            <a:r>
              <a:rPr lang="en-US" b="0" i="0">
                <a:solidFill>
                  <a:srgbClr val="7C4DFF"/>
                </a:solidFill>
              </a:rPr>
              <a:t>SELECT</a:t>
            </a:r>
            <a:r>
              <a:rPr lang="en-US" b="0" i="0">
                <a:solidFill>
                  <a:srgbClr val="263238"/>
                </a:solidFill>
              </a:rPr>
              <a:t> </a:t>
            </a:r>
            <a:r>
              <a:rPr lang="en-US" b="0" i="0">
                <a:solidFill>
                  <a:srgbClr val="39ADB5"/>
                </a:solidFill>
              </a:rPr>
              <a:t>...</a:t>
            </a:r>
            <a:r>
              <a:rPr lang="en-US" b="0" i="0">
                <a:solidFill>
                  <a:srgbClr val="263238"/>
                </a:solidFill>
              </a:rPr>
              <a:t> </a:t>
            </a:r>
            <a:r>
              <a:rPr lang="en-US" b="0" i="0">
                <a:solidFill>
                  <a:srgbClr val="7C4DFF"/>
                </a:solidFill>
              </a:rPr>
              <a:t>FROM</a:t>
            </a:r>
            <a:r>
              <a:rPr lang="en-US" b="0" i="0">
                <a:solidFill>
                  <a:srgbClr val="263238"/>
                </a:solidFill>
              </a:rPr>
              <a:t> </a:t>
            </a:r>
            <a:r>
              <a:rPr lang="en-US" b="0" i="0">
                <a:solidFill>
                  <a:srgbClr val="39ADB5"/>
                </a:solidFill>
              </a:rPr>
              <a:t>...</a:t>
            </a:r>
            <a:r>
              <a:rPr lang="en-US" b="0" i="0">
                <a:solidFill>
                  <a:srgbClr val="263238"/>
                </a:solidFill>
              </a:rPr>
              <a:t> </a:t>
            </a:r>
            <a:r>
              <a:rPr lang="en-US" b="0" i="0">
                <a:solidFill>
                  <a:srgbClr val="39ADB5"/>
                </a:solidFill>
              </a:rPr>
              <a:t>)</a:t>
            </a:r>
            <a:r>
              <a:rPr lang="en-US" b="0" i="0">
                <a:solidFill>
                  <a:srgbClr val="263238"/>
                </a:solidFill>
              </a:rPr>
              <a:t> </a:t>
            </a:r>
            <a:endParaRPr/>
          </a:p>
          <a:p>
            <a:pPr marL="0" lvl="0" indent="0" algn="l" rtl="0">
              <a:lnSpc>
                <a:spcPct val="90000"/>
              </a:lnSpc>
              <a:spcBef>
                <a:spcPts val="1000"/>
              </a:spcBef>
              <a:spcAft>
                <a:spcPts val="0"/>
              </a:spcAft>
              <a:buClr>
                <a:srgbClr val="7C4DFF"/>
              </a:buClr>
              <a:buSzPts val="2200"/>
              <a:buNone/>
            </a:pPr>
            <a:r>
              <a:rPr lang="en-US" b="0" i="0">
                <a:solidFill>
                  <a:srgbClr val="7C4DFF"/>
                </a:solidFill>
              </a:rPr>
              <a:t>AS</a:t>
            </a:r>
            <a:r>
              <a:rPr lang="en-US" b="0" i="0">
                <a:solidFill>
                  <a:srgbClr val="263238"/>
                </a:solidFill>
              </a:rPr>
              <a:t> subquery_name</a:t>
            </a:r>
            <a:r>
              <a:rPr lang="en-US" b="0" i="0">
                <a:solidFill>
                  <a:srgbClr val="FF0000"/>
                </a:solidFill>
              </a:rPr>
              <a:t>; -- End of a subquery</a:t>
            </a:r>
            <a:endParaRPr>
              <a:solidFill>
                <a:srgbClr val="FF0000"/>
              </a:solidFill>
            </a:endParaRPr>
          </a:p>
        </p:txBody>
      </p:sp>
      <p:pic>
        <p:nvPicPr>
          <p:cNvPr id="160" name="Google Shape;160;p3"/>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xEl>
                                              <p:pRg st="0" end="0"/>
                                            </p:txEl>
                                          </p:spTgt>
                                        </p:tgtEl>
                                        <p:attrNameLst>
                                          <p:attrName>style.visibility</p:attrName>
                                        </p:attrNameLst>
                                      </p:cBhvr>
                                      <p:to>
                                        <p:strVal val="visible"/>
                                      </p:to>
                                    </p:set>
                                    <p:animEffect transition="in" filter="fade">
                                      <p:cBhvr>
                                        <p:cTn id="12" dur="1000"/>
                                        <p:tgtEl>
                                          <p:spTgt spid="1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9">
                                            <p:txEl>
                                              <p:pRg st="1" end="1"/>
                                            </p:txEl>
                                          </p:spTgt>
                                        </p:tgtEl>
                                        <p:attrNameLst>
                                          <p:attrName>style.visibility</p:attrName>
                                        </p:attrNameLst>
                                      </p:cBhvr>
                                      <p:to>
                                        <p:strVal val="visible"/>
                                      </p:to>
                                    </p:set>
                                    <p:animEffect transition="in" filter="fade">
                                      <p:cBhvr>
                                        <p:cTn id="17" dur="1000"/>
                                        <p:tgtEl>
                                          <p:spTgt spid="1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9">
                                            <p:txEl>
                                              <p:pRg st="2" end="2"/>
                                            </p:txEl>
                                          </p:spTgt>
                                        </p:tgtEl>
                                        <p:attrNameLst>
                                          <p:attrName>style.visibility</p:attrName>
                                        </p:attrNameLst>
                                      </p:cBhvr>
                                      <p:to>
                                        <p:strVal val="visible"/>
                                      </p:to>
                                    </p:set>
                                    <p:animEffect transition="in" filter="fade">
                                      <p:cBhvr>
                                        <p:cTn id="22" dur="1000"/>
                                        <p:tgtEl>
                                          <p:spTgt spid="1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9">
                                            <p:txEl>
                                              <p:pRg st="3" end="3"/>
                                            </p:txEl>
                                          </p:spTgt>
                                        </p:tgtEl>
                                        <p:attrNameLst>
                                          <p:attrName>style.visibility</p:attrName>
                                        </p:attrNameLst>
                                      </p:cBhvr>
                                      <p:to>
                                        <p:strVal val="visible"/>
                                      </p:to>
                                    </p:set>
                                    <p:animEffect transition="in" filter="fade">
                                      <p:cBhvr>
                                        <p:cTn id="27" dur="1000"/>
                                        <p:tgtEl>
                                          <p:spTgt spid="15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9">
                                            <p:txEl>
                                              <p:pRg st="4" end="4"/>
                                            </p:txEl>
                                          </p:spTgt>
                                        </p:tgtEl>
                                        <p:attrNameLst>
                                          <p:attrName>style.visibility</p:attrName>
                                        </p:attrNameLst>
                                      </p:cBhvr>
                                      <p:to>
                                        <p:strVal val="visible"/>
                                      </p:to>
                                    </p:set>
                                    <p:animEffect transition="in" filter="fade">
                                      <p:cBhvr>
                                        <p:cTn id="32" dur="1000"/>
                                        <p:tgtEl>
                                          <p:spTgt spid="1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
          <p:cNvSpPr txBox="1">
            <a:spLocks noGrp="1"/>
          </p:cNvSpPr>
          <p:nvPr>
            <p:ph type="title"/>
          </p:nvPr>
        </p:nvSpPr>
        <p:spPr>
          <a:xfrm>
            <a:off x="958789" y="88777"/>
            <a:ext cx="10544236" cy="166012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b="0" i="0">
                <a:solidFill>
                  <a:srgbClr val="F2AAA7"/>
                </a:solidFill>
                <a:latin typeface="Arial Black"/>
                <a:ea typeface="Arial Black"/>
                <a:cs typeface="Arial Black"/>
                <a:sym typeface="Arial Black"/>
              </a:rPr>
              <a:t>TYPES OF SUBQUER</a:t>
            </a:r>
            <a:r>
              <a:rPr lang="en-US">
                <a:solidFill>
                  <a:srgbClr val="F2AAA7"/>
                </a:solidFill>
                <a:latin typeface="Arial Black"/>
                <a:ea typeface="Arial Black"/>
                <a:cs typeface="Arial Black"/>
                <a:sym typeface="Arial Black"/>
              </a:rPr>
              <a:t>Y</a:t>
            </a:r>
            <a:endParaRPr>
              <a:solidFill>
                <a:srgbClr val="F2AAA7"/>
              </a:solidFill>
              <a:latin typeface="Arial Black"/>
              <a:ea typeface="Arial Black"/>
              <a:cs typeface="Arial Black"/>
              <a:sym typeface="Arial Black"/>
            </a:endParaRPr>
          </a:p>
        </p:txBody>
      </p:sp>
      <p:sp>
        <p:nvSpPr>
          <p:cNvPr id="166" name="Google Shape;166;p4"/>
          <p:cNvSpPr txBox="1">
            <a:spLocks noGrp="1"/>
          </p:cNvSpPr>
          <p:nvPr>
            <p:ph type="body" idx="1"/>
          </p:nvPr>
        </p:nvSpPr>
        <p:spPr>
          <a:xfrm>
            <a:off x="958788" y="1420427"/>
            <a:ext cx="10544235" cy="521119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00"/>
              </a:buClr>
              <a:buSzPts val="2200"/>
              <a:buNone/>
            </a:pPr>
            <a:r>
              <a:rPr lang="en-US" b="0" i="0">
                <a:solidFill>
                  <a:srgbClr val="FFFF00"/>
                </a:solidFill>
                <a:latin typeface="Comic Sans MS"/>
                <a:ea typeface="Comic Sans MS"/>
                <a:cs typeface="Comic Sans MS"/>
                <a:sym typeface="Comic Sans MS"/>
              </a:rPr>
              <a:t>Correlated</a:t>
            </a:r>
            <a:endParaRPr/>
          </a:p>
          <a:p>
            <a:pPr marL="0" lvl="0" indent="0" algn="l" rtl="0">
              <a:lnSpc>
                <a:spcPct val="90000"/>
              </a:lnSpc>
              <a:spcBef>
                <a:spcPts val="1000"/>
              </a:spcBef>
              <a:spcAft>
                <a:spcPts val="0"/>
              </a:spcAft>
              <a:buClr>
                <a:schemeClr val="lt1"/>
              </a:buClr>
              <a:buSzPts val="2200"/>
              <a:buNone/>
            </a:pPr>
            <a:endParaRPr b="0" i="0">
              <a:solidFill>
                <a:srgbClr val="90C2EA"/>
              </a:solidFill>
              <a:latin typeface="Comic Sans MS"/>
              <a:ea typeface="Comic Sans MS"/>
              <a:cs typeface="Comic Sans MS"/>
              <a:sym typeface="Comic Sans MS"/>
            </a:endParaRPr>
          </a:p>
          <a:p>
            <a:pPr marL="228600" lvl="0" indent="-228600" algn="l" rtl="0">
              <a:lnSpc>
                <a:spcPct val="90000"/>
              </a:lnSpc>
              <a:spcBef>
                <a:spcPts val="100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A correlated subquery refers to one or more columns from outside of the subquery. (The columns are typically referenced inside the WHERE clause of the subquery.) A correlated subquery can be thought of as a filter on the table that it refers to, as if the subquery were evaluated on each row of the table in the outer query.</a:t>
            </a:r>
            <a:endParaRPr/>
          </a:p>
          <a:p>
            <a:pPr marL="228600" lvl="0" indent="-88900" algn="l" rtl="0">
              <a:lnSpc>
                <a:spcPct val="90000"/>
              </a:lnSpc>
              <a:spcBef>
                <a:spcPts val="1000"/>
              </a:spcBef>
              <a:spcAft>
                <a:spcPts val="0"/>
              </a:spcAft>
              <a:buClr>
                <a:schemeClr val="lt1"/>
              </a:buClr>
              <a:buSzPts val="2200"/>
              <a:buNone/>
            </a:pPr>
            <a:endParaRPr>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FFF00"/>
              </a:buClr>
              <a:buSzPts val="2200"/>
              <a:buNone/>
            </a:pPr>
            <a:r>
              <a:rPr lang="en-US" b="0" i="0">
                <a:solidFill>
                  <a:srgbClr val="FFFF00"/>
                </a:solidFill>
                <a:latin typeface="Comic Sans MS"/>
                <a:ea typeface="Comic Sans MS"/>
                <a:cs typeface="Comic Sans MS"/>
                <a:sym typeface="Comic Sans MS"/>
              </a:rPr>
              <a:t>Uncorrelated Subqueries</a:t>
            </a:r>
            <a:endParaRPr/>
          </a:p>
          <a:p>
            <a:pPr marL="0" lvl="0" indent="0" algn="l" rtl="0">
              <a:lnSpc>
                <a:spcPct val="90000"/>
              </a:lnSpc>
              <a:spcBef>
                <a:spcPts val="1000"/>
              </a:spcBef>
              <a:spcAft>
                <a:spcPts val="0"/>
              </a:spcAft>
              <a:buClr>
                <a:schemeClr val="lt1"/>
              </a:buClr>
              <a:buSzPts val="2200"/>
              <a:buNone/>
            </a:pPr>
            <a:endParaRPr b="0" i="0">
              <a:solidFill>
                <a:srgbClr val="90C2EA"/>
              </a:solidFill>
              <a:latin typeface="Comic Sans MS"/>
              <a:ea typeface="Comic Sans MS"/>
              <a:cs typeface="Comic Sans MS"/>
              <a:sym typeface="Comic Sans MS"/>
            </a:endParaRPr>
          </a:p>
          <a:p>
            <a:pPr marL="228600" lvl="0" indent="-228600" algn="l" rtl="0">
              <a:lnSpc>
                <a:spcPct val="90000"/>
              </a:lnSpc>
              <a:spcBef>
                <a:spcPts val="1000"/>
              </a:spcBef>
              <a:spcAft>
                <a:spcPts val="0"/>
              </a:spcAft>
              <a:buClr>
                <a:srgbClr val="90C2EA"/>
              </a:buClr>
              <a:buSzPts val="2200"/>
              <a:buChar char="•"/>
            </a:pPr>
            <a:r>
              <a:rPr lang="en-US" b="0" i="0">
                <a:solidFill>
                  <a:srgbClr val="90C2EA"/>
                </a:solidFill>
                <a:latin typeface="Comic Sans MS"/>
                <a:ea typeface="Comic Sans MS"/>
                <a:cs typeface="Comic Sans MS"/>
                <a:sym typeface="Comic Sans MS"/>
              </a:rPr>
              <a:t>An uncorrelated subquery has no such external column references. It is an independent query, the results of which are returned to and used by the outer query once (not per row).</a:t>
            </a:r>
            <a:endParaRPr/>
          </a:p>
          <a:p>
            <a:pPr marL="0" lvl="0" indent="0" algn="l" rtl="0">
              <a:lnSpc>
                <a:spcPct val="90000"/>
              </a:lnSpc>
              <a:spcBef>
                <a:spcPts val="1000"/>
              </a:spcBef>
              <a:spcAft>
                <a:spcPts val="0"/>
              </a:spcAft>
              <a:buClr>
                <a:schemeClr val="lt1"/>
              </a:buClr>
              <a:buSzPts val="2200"/>
              <a:buNone/>
            </a:pPr>
            <a:endParaRPr/>
          </a:p>
          <a:p>
            <a:pPr marL="0" lvl="0" indent="0" algn="l" rtl="0">
              <a:lnSpc>
                <a:spcPct val="90000"/>
              </a:lnSpc>
              <a:spcBef>
                <a:spcPts val="1000"/>
              </a:spcBef>
              <a:spcAft>
                <a:spcPts val="0"/>
              </a:spcAft>
              <a:buClr>
                <a:schemeClr val="lt1"/>
              </a:buClr>
              <a:buSzPts val="2200"/>
              <a:buNone/>
            </a:pPr>
            <a:endParaRPr/>
          </a:p>
        </p:txBody>
      </p:sp>
      <p:pic>
        <p:nvPicPr>
          <p:cNvPr id="167" name="Google Shape;167;p4"/>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6">
                                            <p:txEl>
                                              <p:pRg st="0" end="0"/>
                                            </p:txEl>
                                          </p:spTgt>
                                        </p:tgtEl>
                                        <p:attrNameLst>
                                          <p:attrName>style.visibility</p:attrName>
                                        </p:attrNameLst>
                                      </p:cBhvr>
                                      <p:to>
                                        <p:strVal val="visible"/>
                                      </p:to>
                                    </p:set>
                                    <p:animEffect transition="in" filter="fade">
                                      <p:cBhvr>
                                        <p:cTn id="12" dur="1000"/>
                                        <p:tgtEl>
                                          <p:spTgt spid="16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6">
                                            <p:txEl>
                                              <p:pRg st="1" end="1"/>
                                            </p:txEl>
                                          </p:spTgt>
                                        </p:tgtEl>
                                        <p:attrNameLst>
                                          <p:attrName>style.visibility</p:attrName>
                                        </p:attrNameLst>
                                      </p:cBhvr>
                                      <p:to>
                                        <p:strVal val="visible"/>
                                      </p:to>
                                    </p:set>
                                    <p:animEffect transition="in" filter="fade">
                                      <p:cBhvr>
                                        <p:cTn id="17" dur="1000"/>
                                        <p:tgtEl>
                                          <p:spTgt spid="16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6">
                                            <p:txEl>
                                              <p:pRg st="2" end="2"/>
                                            </p:txEl>
                                          </p:spTgt>
                                        </p:tgtEl>
                                        <p:attrNameLst>
                                          <p:attrName>style.visibility</p:attrName>
                                        </p:attrNameLst>
                                      </p:cBhvr>
                                      <p:to>
                                        <p:strVal val="visible"/>
                                      </p:to>
                                    </p:set>
                                    <p:animEffect transition="in" filter="fade">
                                      <p:cBhvr>
                                        <p:cTn id="22" dur="1000"/>
                                        <p:tgtEl>
                                          <p:spTgt spid="16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6">
                                            <p:txEl>
                                              <p:pRg st="3" end="3"/>
                                            </p:txEl>
                                          </p:spTgt>
                                        </p:tgtEl>
                                        <p:attrNameLst>
                                          <p:attrName>style.visibility</p:attrName>
                                        </p:attrNameLst>
                                      </p:cBhvr>
                                      <p:to>
                                        <p:strVal val="visible"/>
                                      </p:to>
                                    </p:set>
                                    <p:animEffect transition="in" filter="fade">
                                      <p:cBhvr>
                                        <p:cTn id="27" dur="1000"/>
                                        <p:tgtEl>
                                          <p:spTgt spid="16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6">
                                            <p:txEl>
                                              <p:pRg st="4" end="4"/>
                                            </p:txEl>
                                          </p:spTgt>
                                        </p:tgtEl>
                                        <p:attrNameLst>
                                          <p:attrName>style.visibility</p:attrName>
                                        </p:attrNameLst>
                                      </p:cBhvr>
                                      <p:to>
                                        <p:strVal val="visible"/>
                                      </p:to>
                                    </p:set>
                                    <p:animEffect transition="in" filter="fade">
                                      <p:cBhvr>
                                        <p:cTn id="32" dur="1000"/>
                                        <p:tgtEl>
                                          <p:spTgt spid="16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6">
                                            <p:txEl>
                                              <p:pRg st="5" end="5"/>
                                            </p:txEl>
                                          </p:spTgt>
                                        </p:tgtEl>
                                        <p:attrNameLst>
                                          <p:attrName>style.visibility</p:attrName>
                                        </p:attrNameLst>
                                      </p:cBhvr>
                                      <p:to>
                                        <p:strVal val="visible"/>
                                      </p:to>
                                    </p:set>
                                    <p:animEffect transition="in" filter="fade">
                                      <p:cBhvr>
                                        <p:cTn id="37" dur="1000"/>
                                        <p:tgtEl>
                                          <p:spTgt spid="16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6">
                                            <p:txEl>
                                              <p:pRg st="6" end="6"/>
                                            </p:txEl>
                                          </p:spTgt>
                                        </p:tgtEl>
                                        <p:attrNameLst>
                                          <p:attrName>style.visibility</p:attrName>
                                        </p:attrNameLst>
                                      </p:cBhvr>
                                      <p:to>
                                        <p:strVal val="visible"/>
                                      </p:to>
                                    </p:set>
                                    <p:animEffect transition="in" filter="fade">
                                      <p:cBhvr>
                                        <p:cTn id="42" dur="1000"/>
                                        <p:tgtEl>
                                          <p:spTgt spid="16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6">
                                            <p:txEl>
                                              <p:pRg st="7" end="7"/>
                                            </p:txEl>
                                          </p:spTgt>
                                        </p:tgtEl>
                                        <p:attrNameLst>
                                          <p:attrName>style.visibility</p:attrName>
                                        </p:attrNameLst>
                                      </p:cBhvr>
                                      <p:to>
                                        <p:strVal val="visible"/>
                                      </p:to>
                                    </p:set>
                                    <p:animEffect transition="in" filter="fade">
                                      <p:cBhvr>
                                        <p:cTn id="47" dur="1000"/>
                                        <p:tgtEl>
                                          <p:spTgt spid="166">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6">
                                            <p:txEl>
                                              <p:pRg st="8" end="8"/>
                                            </p:txEl>
                                          </p:spTgt>
                                        </p:tgtEl>
                                        <p:attrNameLst>
                                          <p:attrName>style.visibility</p:attrName>
                                        </p:attrNameLst>
                                      </p:cBhvr>
                                      <p:to>
                                        <p:strVal val="visible"/>
                                      </p:to>
                                    </p:set>
                                    <p:animEffect transition="in" filter="fade">
                                      <p:cBhvr>
                                        <p:cTn id="52" dur="1000"/>
                                        <p:tgtEl>
                                          <p:spTgt spid="16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title"/>
          </p:nvPr>
        </p:nvSpPr>
        <p:spPr>
          <a:xfrm>
            <a:off x="685800" y="764373"/>
            <a:ext cx="108204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CONTINUE…</a:t>
            </a:r>
            <a:endParaRPr>
              <a:solidFill>
                <a:srgbClr val="F2AAA7"/>
              </a:solidFill>
              <a:latin typeface="Arial Black"/>
              <a:ea typeface="Arial Black"/>
              <a:cs typeface="Arial Black"/>
              <a:sym typeface="Arial Black"/>
            </a:endParaRPr>
          </a:p>
        </p:txBody>
      </p:sp>
      <p:sp>
        <p:nvSpPr>
          <p:cNvPr id="173" name="Google Shape;173;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FFFF00"/>
              </a:buClr>
              <a:buSzPts val="2200"/>
              <a:buNone/>
            </a:pPr>
            <a:r>
              <a:rPr lang="en-US" b="0" i="0">
                <a:solidFill>
                  <a:srgbClr val="FFFF00"/>
                </a:solidFill>
                <a:latin typeface="Comic Sans MS"/>
                <a:ea typeface="Comic Sans MS"/>
                <a:cs typeface="Comic Sans MS"/>
                <a:sym typeface="Comic Sans MS"/>
              </a:rPr>
              <a:t>Scalar </a:t>
            </a:r>
            <a:endParaRPr/>
          </a:p>
          <a:p>
            <a:pPr marL="0" lvl="0" indent="0" algn="l" rtl="0">
              <a:lnSpc>
                <a:spcPct val="90000"/>
              </a:lnSpc>
              <a:spcBef>
                <a:spcPts val="1000"/>
              </a:spcBef>
              <a:spcAft>
                <a:spcPts val="0"/>
              </a:spcAft>
              <a:buClr>
                <a:schemeClr val="lt1"/>
              </a:buClr>
              <a:buSzPts val="2200"/>
              <a:buNone/>
            </a:pPr>
            <a:endParaRPr b="0" i="0">
              <a:solidFill>
                <a:srgbClr val="FFFF00"/>
              </a:solidFill>
              <a:latin typeface="Comic Sans MS"/>
              <a:ea typeface="Comic Sans MS"/>
              <a:cs typeface="Comic Sans MS"/>
              <a:sym typeface="Comic Sans MS"/>
            </a:endParaRPr>
          </a:p>
          <a:p>
            <a:pPr marL="228600" lvl="0" indent="-228600" algn="l" rtl="0">
              <a:lnSpc>
                <a:spcPct val="90000"/>
              </a:lnSpc>
              <a:spcBef>
                <a:spcPts val="1000"/>
              </a:spcBef>
              <a:spcAft>
                <a:spcPts val="0"/>
              </a:spcAft>
              <a:buClr>
                <a:srgbClr val="90C2EA"/>
              </a:buClr>
              <a:buSzPts val="2200"/>
              <a:buChar char="•"/>
            </a:pPr>
            <a:r>
              <a:rPr lang="en-US" b="0" i="0">
                <a:solidFill>
                  <a:srgbClr val="90C2EA"/>
                </a:solidFill>
                <a:latin typeface="Comic Sans MS"/>
                <a:ea typeface="Comic Sans MS"/>
                <a:cs typeface="Comic Sans MS"/>
                <a:sym typeface="Comic Sans MS"/>
              </a:rPr>
              <a:t>A scalar subquery returns a single value (one column of one row). If no rows qualify to be returned, the subquery returns NULL.</a:t>
            </a:r>
            <a:endParaRPr/>
          </a:p>
          <a:p>
            <a:pPr marL="228600" lvl="0" indent="-88900" algn="l" rtl="0">
              <a:lnSpc>
                <a:spcPct val="90000"/>
              </a:lnSpc>
              <a:spcBef>
                <a:spcPts val="1000"/>
              </a:spcBef>
              <a:spcAft>
                <a:spcPts val="0"/>
              </a:spcAft>
              <a:buClr>
                <a:schemeClr val="lt1"/>
              </a:buClr>
              <a:buSzPts val="2200"/>
              <a:buNone/>
            </a:pPr>
            <a:endParaRPr>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FFFF00"/>
              </a:buClr>
              <a:buSzPts val="2200"/>
              <a:buNone/>
            </a:pPr>
            <a:r>
              <a:rPr lang="en-US" b="0" i="0">
                <a:solidFill>
                  <a:srgbClr val="FFFF00"/>
                </a:solidFill>
                <a:latin typeface="Comic Sans MS"/>
                <a:ea typeface="Comic Sans MS"/>
                <a:cs typeface="Comic Sans MS"/>
                <a:sym typeface="Comic Sans MS"/>
              </a:rPr>
              <a:t>Non-scalar Subqueries</a:t>
            </a:r>
            <a:endParaRPr/>
          </a:p>
          <a:p>
            <a:pPr marL="0" lvl="0" indent="0" algn="l" rtl="0">
              <a:lnSpc>
                <a:spcPct val="90000"/>
              </a:lnSpc>
              <a:spcBef>
                <a:spcPts val="1000"/>
              </a:spcBef>
              <a:spcAft>
                <a:spcPts val="0"/>
              </a:spcAft>
              <a:buClr>
                <a:schemeClr val="lt1"/>
              </a:buClr>
              <a:buSzPts val="2200"/>
              <a:buNone/>
            </a:pPr>
            <a:endParaRPr b="0" i="0">
              <a:solidFill>
                <a:srgbClr val="FFFF00"/>
              </a:solidFill>
              <a:latin typeface="Comic Sans MS"/>
              <a:ea typeface="Comic Sans MS"/>
              <a:cs typeface="Comic Sans MS"/>
              <a:sym typeface="Comic Sans MS"/>
            </a:endParaRPr>
          </a:p>
          <a:p>
            <a:pPr marL="228600" lvl="0" indent="-228600" algn="l" rtl="0">
              <a:lnSpc>
                <a:spcPct val="90000"/>
              </a:lnSpc>
              <a:spcBef>
                <a:spcPts val="1000"/>
              </a:spcBef>
              <a:spcAft>
                <a:spcPts val="0"/>
              </a:spcAft>
              <a:buClr>
                <a:srgbClr val="90C2EA"/>
              </a:buClr>
              <a:buSzPts val="2200"/>
              <a:buChar char="•"/>
            </a:pPr>
            <a:r>
              <a:rPr lang="en-US" b="0" i="0">
                <a:solidFill>
                  <a:srgbClr val="90C2EA"/>
                </a:solidFill>
                <a:latin typeface="Comic Sans MS"/>
                <a:ea typeface="Comic Sans MS"/>
                <a:cs typeface="Comic Sans MS"/>
                <a:sym typeface="Comic Sans MS"/>
              </a:rPr>
              <a:t>A non-scalar subquery returns 0, 1, or multiple rows, each of which may contain 1 or multiple columns. For each column, if there is no value to return, the subquery returns NULL. If no rows qualify to be returned, the subquery returns 0 rows (not NULLs).</a:t>
            </a:r>
            <a:endParaRPr/>
          </a:p>
          <a:p>
            <a:pPr marL="0" lvl="0" indent="0" algn="l" rtl="0">
              <a:lnSpc>
                <a:spcPct val="90000"/>
              </a:lnSpc>
              <a:spcBef>
                <a:spcPts val="1000"/>
              </a:spcBef>
              <a:spcAft>
                <a:spcPts val="0"/>
              </a:spcAft>
              <a:buClr>
                <a:schemeClr val="lt1"/>
              </a:buClr>
              <a:buSzPts val="2200"/>
              <a:buNone/>
            </a:pPr>
            <a:endParaRPr b="0" i="0">
              <a:solidFill>
                <a:srgbClr val="000000"/>
              </a:solidFill>
              <a:latin typeface="Helvetica Neue"/>
              <a:ea typeface="Helvetica Neue"/>
              <a:cs typeface="Helvetica Neue"/>
              <a:sym typeface="Helvetica Neue"/>
            </a:endParaRPr>
          </a:p>
          <a:p>
            <a:pPr marL="228600" lvl="0" indent="-88900" algn="l" rtl="0">
              <a:lnSpc>
                <a:spcPct val="90000"/>
              </a:lnSpc>
              <a:spcBef>
                <a:spcPts val="1000"/>
              </a:spcBef>
              <a:spcAft>
                <a:spcPts val="0"/>
              </a:spcAft>
              <a:buClr>
                <a:schemeClr val="lt1"/>
              </a:buClr>
              <a:buSzPts val="2200"/>
              <a:buNone/>
            </a:pPr>
            <a:endParaRPr b="0" i="0">
              <a:solidFill>
                <a:srgbClr val="000000"/>
              </a:solidFill>
              <a:latin typeface="Arial"/>
              <a:ea typeface="Arial"/>
              <a:cs typeface="Arial"/>
              <a:sym typeface="Arial"/>
            </a:endParaRPr>
          </a:p>
          <a:p>
            <a:pPr marL="0" lvl="0" indent="0" algn="l" rtl="0">
              <a:lnSpc>
                <a:spcPct val="90000"/>
              </a:lnSpc>
              <a:spcBef>
                <a:spcPts val="1000"/>
              </a:spcBef>
              <a:spcAft>
                <a:spcPts val="0"/>
              </a:spcAft>
              <a:buClr>
                <a:schemeClr val="lt1"/>
              </a:buClr>
              <a:buSzPts val="2200"/>
              <a:buNone/>
            </a:pPr>
            <a:endParaRPr/>
          </a:p>
        </p:txBody>
      </p:sp>
      <p:pic>
        <p:nvPicPr>
          <p:cNvPr id="174" name="Google Shape;174;p5"/>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1000"/>
                                        <p:tgtEl>
                                          <p:spTgt spid="1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3">
                                            <p:txEl>
                                              <p:pRg st="0" end="0"/>
                                            </p:txEl>
                                          </p:spTgt>
                                        </p:tgtEl>
                                        <p:attrNameLst>
                                          <p:attrName>style.visibility</p:attrName>
                                        </p:attrNameLst>
                                      </p:cBhvr>
                                      <p:to>
                                        <p:strVal val="visible"/>
                                      </p:to>
                                    </p:set>
                                    <p:animEffect transition="in" filter="fade">
                                      <p:cBhvr>
                                        <p:cTn id="12" dur="1000"/>
                                        <p:tgtEl>
                                          <p:spTgt spid="1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3">
                                            <p:txEl>
                                              <p:pRg st="1" end="1"/>
                                            </p:txEl>
                                          </p:spTgt>
                                        </p:tgtEl>
                                        <p:attrNameLst>
                                          <p:attrName>style.visibility</p:attrName>
                                        </p:attrNameLst>
                                      </p:cBhvr>
                                      <p:to>
                                        <p:strVal val="visible"/>
                                      </p:to>
                                    </p:set>
                                    <p:animEffect transition="in" filter="fade">
                                      <p:cBhvr>
                                        <p:cTn id="17" dur="1000"/>
                                        <p:tgtEl>
                                          <p:spTgt spid="17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3">
                                            <p:txEl>
                                              <p:pRg st="2" end="2"/>
                                            </p:txEl>
                                          </p:spTgt>
                                        </p:tgtEl>
                                        <p:attrNameLst>
                                          <p:attrName>style.visibility</p:attrName>
                                        </p:attrNameLst>
                                      </p:cBhvr>
                                      <p:to>
                                        <p:strVal val="visible"/>
                                      </p:to>
                                    </p:set>
                                    <p:animEffect transition="in" filter="fade">
                                      <p:cBhvr>
                                        <p:cTn id="22" dur="1000"/>
                                        <p:tgtEl>
                                          <p:spTgt spid="17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3">
                                            <p:txEl>
                                              <p:pRg st="3" end="3"/>
                                            </p:txEl>
                                          </p:spTgt>
                                        </p:tgtEl>
                                        <p:attrNameLst>
                                          <p:attrName>style.visibility</p:attrName>
                                        </p:attrNameLst>
                                      </p:cBhvr>
                                      <p:to>
                                        <p:strVal val="visible"/>
                                      </p:to>
                                    </p:set>
                                    <p:animEffect transition="in" filter="fade">
                                      <p:cBhvr>
                                        <p:cTn id="27" dur="1000"/>
                                        <p:tgtEl>
                                          <p:spTgt spid="17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3">
                                            <p:txEl>
                                              <p:pRg st="4" end="4"/>
                                            </p:txEl>
                                          </p:spTgt>
                                        </p:tgtEl>
                                        <p:attrNameLst>
                                          <p:attrName>style.visibility</p:attrName>
                                        </p:attrNameLst>
                                      </p:cBhvr>
                                      <p:to>
                                        <p:strVal val="visible"/>
                                      </p:to>
                                    </p:set>
                                    <p:animEffect transition="in" filter="fade">
                                      <p:cBhvr>
                                        <p:cTn id="32" dur="1000"/>
                                        <p:tgtEl>
                                          <p:spTgt spid="17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3">
                                            <p:txEl>
                                              <p:pRg st="5" end="5"/>
                                            </p:txEl>
                                          </p:spTgt>
                                        </p:tgtEl>
                                        <p:attrNameLst>
                                          <p:attrName>style.visibility</p:attrName>
                                        </p:attrNameLst>
                                      </p:cBhvr>
                                      <p:to>
                                        <p:strVal val="visible"/>
                                      </p:to>
                                    </p:set>
                                    <p:animEffect transition="in" filter="fade">
                                      <p:cBhvr>
                                        <p:cTn id="37" dur="1000"/>
                                        <p:tgtEl>
                                          <p:spTgt spid="17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3">
                                            <p:txEl>
                                              <p:pRg st="6" end="6"/>
                                            </p:txEl>
                                          </p:spTgt>
                                        </p:tgtEl>
                                        <p:attrNameLst>
                                          <p:attrName>style.visibility</p:attrName>
                                        </p:attrNameLst>
                                      </p:cBhvr>
                                      <p:to>
                                        <p:strVal val="visible"/>
                                      </p:to>
                                    </p:set>
                                    <p:animEffect transition="in" filter="fade">
                                      <p:cBhvr>
                                        <p:cTn id="42" dur="1000"/>
                                        <p:tgtEl>
                                          <p:spTgt spid="17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3">
                                            <p:txEl>
                                              <p:pRg st="7" end="7"/>
                                            </p:txEl>
                                          </p:spTgt>
                                        </p:tgtEl>
                                        <p:attrNameLst>
                                          <p:attrName>style.visibility</p:attrName>
                                        </p:attrNameLst>
                                      </p:cBhvr>
                                      <p:to>
                                        <p:strVal val="visible"/>
                                      </p:to>
                                    </p:set>
                                    <p:animEffect transition="in" filter="fade">
                                      <p:cBhvr>
                                        <p:cTn id="47" dur="1000"/>
                                        <p:tgtEl>
                                          <p:spTgt spid="17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3">
                                            <p:txEl>
                                              <p:pRg st="8" end="8"/>
                                            </p:txEl>
                                          </p:spTgt>
                                        </p:tgtEl>
                                        <p:attrNameLst>
                                          <p:attrName>style.visibility</p:attrName>
                                        </p:attrNameLst>
                                      </p:cBhvr>
                                      <p:to>
                                        <p:strVal val="visible"/>
                                      </p:to>
                                    </p:set>
                                    <p:animEffect transition="in" filter="fade">
                                      <p:cBhvr>
                                        <p:cTn id="52" dur="1000"/>
                                        <p:tgtEl>
                                          <p:spTgt spid="17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3">
                                            <p:txEl>
                                              <p:pRg st="9" end="9"/>
                                            </p:txEl>
                                          </p:spTgt>
                                        </p:tgtEl>
                                        <p:attrNameLst>
                                          <p:attrName>style.visibility</p:attrName>
                                        </p:attrNameLst>
                                      </p:cBhvr>
                                      <p:to>
                                        <p:strVal val="visible"/>
                                      </p:to>
                                    </p:set>
                                    <p:animEffect transition="in" filter="fade">
                                      <p:cBhvr>
                                        <p:cTn id="57" dur="1000"/>
                                        <p:tgtEl>
                                          <p:spTgt spid="17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1145219" y="804519"/>
            <a:ext cx="9909635" cy="103315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b="0" i="0">
                <a:solidFill>
                  <a:srgbClr val="F2AAA7"/>
                </a:solidFill>
                <a:latin typeface="Arial Black"/>
                <a:ea typeface="Arial Black"/>
                <a:cs typeface="Arial Black"/>
                <a:sym typeface="Arial Black"/>
              </a:rPr>
              <a:t>EXAMPLE</a:t>
            </a:r>
            <a:r>
              <a:rPr lang="en-US" b="0" i="0">
                <a:solidFill>
                  <a:srgbClr val="000000"/>
                </a:solidFill>
                <a:latin typeface="Arial Black"/>
                <a:ea typeface="Arial Black"/>
                <a:cs typeface="Arial Black"/>
                <a:sym typeface="Arial Black"/>
              </a:rPr>
              <a:t>:</a:t>
            </a:r>
            <a:endParaRPr>
              <a:latin typeface="Arial Black"/>
              <a:ea typeface="Arial Black"/>
              <a:cs typeface="Arial Black"/>
              <a:sym typeface="Arial Black"/>
            </a:endParaRPr>
          </a:p>
        </p:txBody>
      </p:sp>
      <p:sp>
        <p:nvSpPr>
          <p:cNvPr id="180" name="Google Shape;180;p6"/>
          <p:cNvSpPr txBox="1">
            <a:spLocks noGrp="1"/>
          </p:cNvSpPr>
          <p:nvPr>
            <p:ph type="body" idx="1"/>
          </p:nvPr>
        </p:nvSpPr>
        <p:spPr>
          <a:xfrm>
            <a:off x="1451579" y="2015732"/>
            <a:ext cx="9603275" cy="376363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90C2EA"/>
              </a:buClr>
              <a:buSzPts val="2200"/>
              <a:buNone/>
            </a:pPr>
            <a:r>
              <a:rPr lang="en-US">
                <a:solidFill>
                  <a:srgbClr val="90C2EA"/>
                </a:solidFill>
                <a:latin typeface="Comic Sans MS"/>
                <a:ea typeface="Comic Sans MS"/>
                <a:cs typeface="Comic Sans MS"/>
                <a:sym typeface="Comic Sans MS"/>
              </a:rPr>
              <a:t> Uncorrelated subquery:</a:t>
            </a:r>
            <a:endParaRPr/>
          </a:p>
          <a:p>
            <a:pPr marL="0" lvl="0" indent="0" algn="l" rtl="0">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select c1, c2</a:t>
            </a:r>
            <a:endParaRPr/>
          </a:p>
          <a:p>
            <a:pPr marL="0" lvl="0" indent="0" algn="l" rtl="0">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from table1 where c1 = (select max(x) from table2);</a:t>
            </a:r>
            <a:endParaRPr/>
          </a:p>
          <a:p>
            <a:pPr marL="228600" lvl="0" indent="-88900" algn="l" rtl="0">
              <a:lnSpc>
                <a:spcPct val="90000"/>
              </a:lnSpc>
              <a:spcBef>
                <a:spcPts val="1000"/>
              </a:spcBef>
              <a:spcAft>
                <a:spcPts val="0"/>
              </a:spcAft>
              <a:buClr>
                <a:schemeClr val="lt1"/>
              </a:buClr>
              <a:buSzPts val="2200"/>
              <a:buNone/>
            </a:pPr>
            <a:endParaRPr>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Correlated subquery:</a:t>
            </a:r>
            <a:endParaRPr/>
          </a:p>
          <a:p>
            <a:pPr marL="0" lvl="0" indent="0" algn="l" rtl="0">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select c1, c2</a:t>
            </a:r>
            <a:endParaRPr/>
          </a:p>
          <a:p>
            <a:pPr marL="0" lvl="0" indent="0" algn="l" rtl="0">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from table1 where c1 = (select x from table2 where y = table1.c2)</a:t>
            </a:r>
            <a:endParaRPr>
              <a:solidFill>
                <a:srgbClr val="90C2EA"/>
              </a:solidFill>
              <a:latin typeface="Comic Sans MS"/>
              <a:ea typeface="Comic Sans MS"/>
              <a:cs typeface="Comic Sans MS"/>
              <a:sym typeface="Comic Sans MS"/>
            </a:endParaRPr>
          </a:p>
        </p:txBody>
      </p:sp>
      <p:pic>
        <p:nvPicPr>
          <p:cNvPr id="181" name="Google Shape;181;p6"/>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0">
                                            <p:txEl>
                                              <p:pRg st="0" end="0"/>
                                            </p:txEl>
                                          </p:spTgt>
                                        </p:tgtEl>
                                        <p:attrNameLst>
                                          <p:attrName>style.visibility</p:attrName>
                                        </p:attrNameLst>
                                      </p:cBhvr>
                                      <p:to>
                                        <p:strVal val="visible"/>
                                      </p:to>
                                    </p:set>
                                    <p:animEffect transition="in" filter="fade">
                                      <p:cBhvr>
                                        <p:cTn id="12" dur="1000"/>
                                        <p:tgtEl>
                                          <p:spTgt spid="1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0">
                                            <p:txEl>
                                              <p:pRg st="1" end="1"/>
                                            </p:txEl>
                                          </p:spTgt>
                                        </p:tgtEl>
                                        <p:attrNameLst>
                                          <p:attrName>style.visibility</p:attrName>
                                        </p:attrNameLst>
                                      </p:cBhvr>
                                      <p:to>
                                        <p:strVal val="visible"/>
                                      </p:to>
                                    </p:set>
                                    <p:animEffect transition="in" filter="fade">
                                      <p:cBhvr>
                                        <p:cTn id="17" dur="1000"/>
                                        <p:tgtEl>
                                          <p:spTgt spid="18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0">
                                            <p:txEl>
                                              <p:pRg st="2" end="2"/>
                                            </p:txEl>
                                          </p:spTgt>
                                        </p:tgtEl>
                                        <p:attrNameLst>
                                          <p:attrName>style.visibility</p:attrName>
                                        </p:attrNameLst>
                                      </p:cBhvr>
                                      <p:to>
                                        <p:strVal val="visible"/>
                                      </p:to>
                                    </p:set>
                                    <p:animEffect transition="in" filter="fade">
                                      <p:cBhvr>
                                        <p:cTn id="22" dur="1000"/>
                                        <p:tgtEl>
                                          <p:spTgt spid="18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0">
                                            <p:txEl>
                                              <p:pRg st="3" end="3"/>
                                            </p:txEl>
                                          </p:spTgt>
                                        </p:tgtEl>
                                        <p:attrNameLst>
                                          <p:attrName>style.visibility</p:attrName>
                                        </p:attrNameLst>
                                      </p:cBhvr>
                                      <p:to>
                                        <p:strVal val="visible"/>
                                      </p:to>
                                    </p:set>
                                    <p:animEffect transition="in" filter="fade">
                                      <p:cBhvr>
                                        <p:cTn id="27" dur="1000"/>
                                        <p:tgtEl>
                                          <p:spTgt spid="18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0">
                                            <p:txEl>
                                              <p:pRg st="4" end="4"/>
                                            </p:txEl>
                                          </p:spTgt>
                                        </p:tgtEl>
                                        <p:attrNameLst>
                                          <p:attrName>style.visibility</p:attrName>
                                        </p:attrNameLst>
                                      </p:cBhvr>
                                      <p:to>
                                        <p:strVal val="visible"/>
                                      </p:to>
                                    </p:set>
                                    <p:animEffect transition="in" filter="fade">
                                      <p:cBhvr>
                                        <p:cTn id="32" dur="1000"/>
                                        <p:tgtEl>
                                          <p:spTgt spid="18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0">
                                            <p:txEl>
                                              <p:pRg st="5" end="5"/>
                                            </p:txEl>
                                          </p:spTgt>
                                        </p:tgtEl>
                                        <p:attrNameLst>
                                          <p:attrName>style.visibility</p:attrName>
                                        </p:attrNameLst>
                                      </p:cBhvr>
                                      <p:to>
                                        <p:strVal val="visible"/>
                                      </p:to>
                                    </p:set>
                                    <p:animEffect transition="in" filter="fade">
                                      <p:cBhvr>
                                        <p:cTn id="37" dur="1000"/>
                                        <p:tgtEl>
                                          <p:spTgt spid="18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0">
                                            <p:txEl>
                                              <p:pRg st="6" end="6"/>
                                            </p:txEl>
                                          </p:spTgt>
                                        </p:tgtEl>
                                        <p:attrNameLst>
                                          <p:attrName>style.visibility</p:attrName>
                                        </p:attrNameLst>
                                      </p:cBhvr>
                                      <p:to>
                                        <p:strVal val="visible"/>
                                      </p:to>
                                    </p:set>
                                    <p:animEffect transition="in" filter="fade">
                                      <p:cBhvr>
                                        <p:cTn id="42" dur="1000"/>
                                        <p:tgtEl>
                                          <p:spTgt spid="18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710214" y="284085"/>
            <a:ext cx="10670959" cy="173164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2AAA7"/>
              </a:buClr>
              <a:buSzPct val="100000"/>
              <a:buFont typeface="Arial Black"/>
              <a:buNone/>
            </a:pPr>
            <a:r>
              <a:rPr lang="en-US" b="0" i="0">
                <a:solidFill>
                  <a:srgbClr val="F2AAA7"/>
                </a:solidFill>
                <a:latin typeface="Arial Black"/>
                <a:ea typeface="Arial Black"/>
                <a:cs typeface="Arial Black"/>
                <a:sym typeface="Arial Black"/>
              </a:rPr>
              <a:t>DIFFERENCES BETWEEN CORRELATED AND NON-CORRELATED SUBQUERIES</a:t>
            </a:r>
            <a:br>
              <a:rPr lang="en-US" b="0" i="0">
                <a:solidFill>
                  <a:srgbClr val="505C63"/>
                </a:solidFill>
                <a:latin typeface="Helvetica Neue"/>
                <a:ea typeface="Helvetica Neue"/>
                <a:cs typeface="Helvetica Neue"/>
                <a:sym typeface="Helvetica Neue"/>
              </a:rPr>
            </a:br>
            <a:endParaRPr/>
          </a:p>
        </p:txBody>
      </p:sp>
      <p:sp>
        <p:nvSpPr>
          <p:cNvPr id="187" name="Google Shape;187;p7"/>
          <p:cNvSpPr txBox="1">
            <a:spLocks noGrp="1"/>
          </p:cNvSpPr>
          <p:nvPr>
            <p:ph type="body" idx="1"/>
          </p:nvPr>
        </p:nvSpPr>
        <p:spPr>
          <a:xfrm>
            <a:off x="976545" y="2574524"/>
            <a:ext cx="10235952" cy="350668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90C2EA"/>
              </a:buClr>
              <a:buSzPts val="2200"/>
              <a:buChar char="•"/>
            </a:pPr>
            <a:r>
              <a:rPr lang="en-US" b="0" i="0">
                <a:solidFill>
                  <a:srgbClr val="90C2EA"/>
                </a:solidFill>
                <a:latin typeface="Comic Sans MS"/>
                <a:ea typeface="Comic Sans MS"/>
                <a:cs typeface="Comic Sans MS"/>
                <a:sym typeface="Comic Sans MS"/>
              </a:rPr>
              <a:t>The following query demonstrates an uncorrelated subquery in a </a:t>
            </a:r>
            <a:r>
              <a:rPr lang="en-US" b="0" i="0" u="sng" strike="noStrike">
                <a:solidFill>
                  <a:srgbClr val="90C2EA"/>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WHERE</a:t>
            </a:r>
            <a:r>
              <a:rPr lang="en-US" b="0" i="0">
                <a:solidFill>
                  <a:srgbClr val="90C2EA"/>
                </a:solidFill>
                <a:latin typeface="Comic Sans MS"/>
                <a:ea typeface="Comic Sans MS"/>
                <a:cs typeface="Comic Sans MS"/>
                <a:sym typeface="Comic Sans MS"/>
              </a:rPr>
              <a:t> clause. The subquery gets the per capita GDP of Brazil, and the outer query selects all the jobs (in any country) that pay less than the per-capita GDP of Brazil. The subquery is uncorrelated because the value that it returns does not depend upon any column of the outer query. The subquery only needs to be called once during the entire execution of the outer query.</a:t>
            </a:r>
            <a:endParaRPr>
              <a:solidFill>
                <a:srgbClr val="90C2EA"/>
              </a:solidFill>
              <a:latin typeface="Comic Sans MS"/>
              <a:ea typeface="Comic Sans MS"/>
              <a:cs typeface="Comic Sans MS"/>
              <a:sym typeface="Comic Sans MS"/>
            </a:endParaRPr>
          </a:p>
        </p:txBody>
      </p:sp>
      <p:pic>
        <p:nvPicPr>
          <p:cNvPr id="188" name="Google Shape;188;p7"/>
          <p:cNvPicPr preferRelativeResize="0"/>
          <p:nvPr/>
        </p:nvPicPr>
        <p:blipFill rotWithShape="1">
          <a:blip r:embed="rId4">
            <a:alphaModFix/>
          </a:blip>
          <a:srcRect/>
          <a:stretch/>
        </p:blipFill>
        <p:spPr>
          <a:xfrm>
            <a:off x="10958004" y="0"/>
            <a:ext cx="1233996" cy="123399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1000"/>
                                        <p:tgtEl>
                                          <p:spTgt spid="1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7">
                                            <p:txEl>
                                              <p:pRg st="0" end="0"/>
                                            </p:txEl>
                                          </p:spTgt>
                                        </p:tgtEl>
                                        <p:attrNameLst>
                                          <p:attrName>style.visibility</p:attrName>
                                        </p:attrNameLst>
                                      </p:cBhvr>
                                      <p:to>
                                        <p:strVal val="visible"/>
                                      </p:to>
                                    </p:set>
                                    <p:animEffect transition="in" filter="fade">
                                      <p:cBhvr>
                                        <p:cTn id="12" dur="1000"/>
                                        <p:tgtEl>
                                          <p:spTgt spid="1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685800" y="764373"/>
            <a:ext cx="1082040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CONTINUE…</a:t>
            </a:r>
            <a:endParaRPr>
              <a:solidFill>
                <a:srgbClr val="F2AAA7"/>
              </a:solidFill>
              <a:latin typeface="Arial Black"/>
              <a:ea typeface="Arial Black"/>
              <a:cs typeface="Arial Black"/>
              <a:sym typeface="Arial Black"/>
            </a:endParaRPr>
          </a:p>
        </p:txBody>
      </p:sp>
      <p:sp>
        <p:nvSpPr>
          <p:cNvPr id="194" name="Google Shape;194;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90C2EA"/>
              </a:buClr>
              <a:buSzPts val="2200"/>
              <a:buNone/>
            </a:pPr>
            <a:r>
              <a:rPr lang="en-US">
                <a:solidFill>
                  <a:srgbClr val="90C2EA"/>
                </a:solidFill>
                <a:latin typeface="Comic Sans MS"/>
                <a:ea typeface="Comic Sans MS"/>
                <a:cs typeface="Comic Sans MS"/>
                <a:sym typeface="Comic Sans MS"/>
              </a:rPr>
              <a:t>select p.name, p.annual_wage, p.country</a:t>
            </a:r>
            <a:endParaRPr>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from pay as p</a:t>
            </a:r>
            <a:endParaRPr/>
          </a:p>
          <a:p>
            <a:pPr marL="0" lvl="0" indent="0" algn="l" rtl="0">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where p.annual_wage &lt; (select per_capita_gdp</a:t>
            </a:r>
            <a:endParaRPr>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from international_gdp</a:t>
            </a:r>
            <a:endParaRPr>
              <a:solidFill>
                <a:srgbClr val="90C2EA"/>
              </a:solidFill>
              <a:latin typeface="Comic Sans MS"/>
              <a:ea typeface="Comic Sans MS"/>
              <a:cs typeface="Comic Sans MS"/>
              <a:sym typeface="Comic Sans MS"/>
            </a:endParaRPr>
          </a:p>
          <a:p>
            <a:pPr marL="0" lvl="0" indent="0" algn="l" rtl="0">
              <a:lnSpc>
                <a:spcPct val="90000"/>
              </a:lnSpc>
              <a:spcBef>
                <a:spcPts val="1000"/>
              </a:spcBef>
              <a:spcAft>
                <a:spcPts val="0"/>
              </a:spcAft>
              <a:buClr>
                <a:srgbClr val="90C2EA"/>
              </a:buClr>
              <a:buSzPts val="2200"/>
              <a:buNone/>
            </a:pPr>
            <a:r>
              <a:rPr lang="en-US">
                <a:solidFill>
                  <a:srgbClr val="90C2EA"/>
                </a:solidFill>
                <a:latin typeface="Comic Sans MS"/>
                <a:ea typeface="Comic Sans MS"/>
                <a:cs typeface="Comic Sans MS"/>
                <a:sym typeface="Comic Sans MS"/>
              </a:rPr>
              <a:t>                           where name = 'Brazil');</a:t>
            </a:r>
            <a:endParaRPr>
              <a:solidFill>
                <a:srgbClr val="90C2EA"/>
              </a:solidFill>
              <a:latin typeface="Comic Sans MS"/>
              <a:ea typeface="Comic Sans MS"/>
              <a:cs typeface="Comic Sans MS"/>
              <a:sym typeface="Comic Sans MS"/>
            </a:endParaRPr>
          </a:p>
        </p:txBody>
      </p:sp>
      <p:pic>
        <p:nvPicPr>
          <p:cNvPr id="195" name="Google Shape;195;p8"/>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2000"/>
                                        <p:tgtEl>
                                          <p:spTgt spid="1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xEl>
                                              <p:pRg st="0" end="0"/>
                                            </p:txEl>
                                          </p:spTgt>
                                        </p:tgtEl>
                                        <p:attrNameLst>
                                          <p:attrName>style.visibility</p:attrName>
                                        </p:attrNameLst>
                                      </p:cBhvr>
                                      <p:to>
                                        <p:strVal val="visible"/>
                                      </p:to>
                                    </p:set>
                                    <p:animEffect transition="in" filter="fade">
                                      <p:cBhvr>
                                        <p:cTn id="12" dur="2000"/>
                                        <p:tgtEl>
                                          <p:spTgt spid="1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
                                            <p:txEl>
                                              <p:pRg st="1" end="1"/>
                                            </p:txEl>
                                          </p:spTgt>
                                        </p:tgtEl>
                                        <p:attrNameLst>
                                          <p:attrName>style.visibility</p:attrName>
                                        </p:attrNameLst>
                                      </p:cBhvr>
                                      <p:to>
                                        <p:strVal val="visible"/>
                                      </p:to>
                                    </p:set>
                                    <p:animEffect transition="in" filter="fade">
                                      <p:cBhvr>
                                        <p:cTn id="17" dur="2000"/>
                                        <p:tgtEl>
                                          <p:spTgt spid="19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4">
                                            <p:txEl>
                                              <p:pRg st="2" end="2"/>
                                            </p:txEl>
                                          </p:spTgt>
                                        </p:tgtEl>
                                        <p:attrNameLst>
                                          <p:attrName>style.visibility</p:attrName>
                                        </p:attrNameLst>
                                      </p:cBhvr>
                                      <p:to>
                                        <p:strVal val="visible"/>
                                      </p:to>
                                    </p:set>
                                    <p:animEffect transition="in" filter="fade">
                                      <p:cBhvr>
                                        <p:cTn id="22" dur="2000"/>
                                        <p:tgtEl>
                                          <p:spTgt spid="19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4">
                                            <p:txEl>
                                              <p:pRg st="3" end="3"/>
                                            </p:txEl>
                                          </p:spTgt>
                                        </p:tgtEl>
                                        <p:attrNameLst>
                                          <p:attrName>style.visibility</p:attrName>
                                        </p:attrNameLst>
                                      </p:cBhvr>
                                      <p:to>
                                        <p:strVal val="visible"/>
                                      </p:to>
                                    </p:set>
                                    <p:animEffect transition="in" filter="fade">
                                      <p:cBhvr>
                                        <p:cTn id="27" dur="2000"/>
                                        <p:tgtEl>
                                          <p:spTgt spid="19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4">
                                            <p:txEl>
                                              <p:pRg st="4" end="4"/>
                                            </p:txEl>
                                          </p:spTgt>
                                        </p:tgtEl>
                                        <p:attrNameLst>
                                          <p:attrName>style.visibility</p:attrName>
                                        </p:attrNameLst>
                                      </p:cBhvr>
                                      <p:to>
                                        <p:strVal val="visible"/>
                                      </p:to>
                                    </p:set>
                                    <p:animEffect transition="in" filter="fade">
                                      <p:cBhvr>
                                        <p:cTn id="32" dur="2000"/>
                                        <p:tgtEl>
                                          <p:spTgt spid="1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9"/>
          <p:cNvSpPr txBox="1">
            <a:spLocks noGrp="1"/>
          </p:cNvSpPr>
          <p:nvPr>
            <p:ph type="title"/>
          </p:nvPr>
        </p:nvSpPr>
        <p:spPr>
          <a:xfrm>
            <a:off x="905523" y="764373"/>
            <a:ext cx="10600678"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2AAA7"/>
              </a:buClr>
              <a:buSzPts val="4000"/>
              <a:buFont typeface="Arial Black"/>
              <a:buNone/>
            </a:pPr>
            <a:r>
              <a:rPr lang="en-US">
                <a:solidFill>
                  <a:srgbClr val="F2AAA7"/>
                </a:solidFill>
                <a:latin typeface="Arial Black"/>
                <a:ea typeface="Arial Black"/>
                <a:cs typeface="Arial Black"/>
                <a:sym typeface="Arial Black"/>
              </a:rPr>
              <a:t>CONTINUE…</a:t>
            </a:r>
            <a:endParaRPr>
              <a:solidFill>
                <a:srgbClr val="F2AAA7"/>
              </a:solidFill>
              <a:latin typeface="Arial Black"/>
              <a:ea typeface="Arial Black"/>
              <a:cs typeface="Arial Black"/>
              <a:sym typeface="Arial Black"/>
            </a:endParaRPr>
          </a:p>
        </p:txBody>
      </p:sp>
      <p:sp>
        <p:nvSpPr>
          <p:cNvPr id="201" name="Google Shape;201;p9"/>
          <p:cNvSpPr txBox="1">
            <a:spLocks noGrp="1"/>
          </p:cNvSpPr>
          <p:nvPr>
            <p:ph type="body" idx="1"/>
          </p:nvPr>
        </p:nvSpPr>
        <p:spPr>
          <a:xfrm>
            <a:off x="905523" y="2299317"/>
            <a:ext cx="10149331" cy="308055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90C2EA"/>
              </a:buClr>
              <a:buSzPts val="2200"/>
              <a:buChar char="•"/>
            </a:pPr>
            <a:r>
              <a:rPr lang="en-US">
                <a:solidFill>
                  <a:srgbClr val="90C2EA"/>
                </a:solidFill>
                <a:latin typeface="Comic Sans MS"/>
                <a:ea typeface="Comic Sans MS"/>
                <a:cs typeface="Comic Sans MS"/>
                <a:sym typeface="Comic Sans MS"/>
              </a:rPr>
              <a:t>The next query demonstrates a correlated subquery in a WHERE clause. The query lists jobs where the annual pay of the job is less than the per-capita GDP in that country. This subquery is correlated because it is called once for each row in the outer query and is passed a value, p.country (country name), from the row.</a:t>
            </a:r>
            <a:endParaRPr/>
          </a:p>
        </p:txBody>
      </p:sp>
      <p:pic>
        <p:nvPicPr>
          <p:cNvPr id="202" name="Google Shape;202;p9"/>
          <p:cNvPicPr preferRelativeResize="0"/>
          <p:nvPr/>
        </p:nvPicPr>
        <p:blipFill rotWithShape="1">
          <a:blip r:embed="rId3">
            <a:alphaModFix/>
          </a:blip>
          <a:srcRect/>
          <a:stretch/>
        </p:blipFill>
        <p:spPr>
          <a:xfrm>
            <a:off x="10913616" y="0"/>
            <a:ext cx="1278384" cy="12783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animEffect transition="in" filter="fade">
                                      <p:cBhvr>
                                        <p:cTn id="7" dur="1000"/>
                                        <p:tgtEl>
                                          <p:spTgt spid="2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3268</TotalTime>
  <Words>2003</Words>
  <Application>Microsoft Office PowerPoint</Application>
  <PresentationFormat>Widescreen</PresentationFormat>
  <Paragraphs>197</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Century Gothic</vt:lpstr>
      <vt:lpstr>Comic Sans MS</vt:lpstr>
      <vt:lpstr>Helvetica Neue</vt:lpstr>
      <vt:lpstr>Arial Black</vt:lpstr>
      <vt:lpstr>Vapor Trail</vt:lpstr>
      <vt:lpstr>SUBQUERIES VS CTE</vt:lpstr>
      <vt:lpstr>WHAT IS SUBQUERY </vt:lpstr>
      <vt:lpstr>SYNTAX</vt:lpstr>
      <vt:lpstr>TYPES OF SUBQUERY</vt:lpstr>
      <vt:lpstr>CONTINUE…</vt:lpstr>
      <vt:lpstr>EXAMPLE:</vt:lpstr>
      <vt:lpstr>DIFFERENCES BETWEEN CORRELATED AND NON-CORRELATED SUBQUERIES </vt:lpstr>
      <vt:lpstr>CONTINUE…</vt:lpstr>
      <vt:lpstr>CONTINUE…</vt:lpstr>
      <vt:lpstr>CONTINUE…</vt:lpstr>
      <vt:lpstr>TYPES SUPPORTED BY SNOWFLAKE </vt:lpstr>
      <vt:lpstr>SCALAR SUBQUERIES </vt:lpstr>
      <vt:lpstr>CONTINUE…</vt:lpstr>
      <vt:lpstr>EXAMPLES 1.</vt:lpstr>
      <vt:lpstr>EXAMPLE 2.</vt:lpstr>
      <vt:lpstr>LIMITATIONS</vt:lpstr>
      <vt:lpstr>WHAT IS CTE </vt:lpstr>
      <vt:lpstr>TYPES OF CTE</vt:lpstr>
      <vt:lpstr> NON-RECURSIVE CTES SYNTAX</vt:lpstr>
      <vt:lpstr>RECURSIVE CTE SYNTAX</vt:lpstr>
      <vt:lpstr>RECURSIVE CTE CONSIDERATIONS </vt:lpstr>
      <vt:lpstr>EXAMPLE </vt:lpstr>
      <vt:lpstr>CONTINUE…</vt:lpstr>
      <vt:lpstr>CONTINUE…</vt:lpstr>
      <vt:lpstr>ADVANTAGES OF USING CTE</vt:lpstr>
      <vt:lpstr>CONTINUE..</vt:lpstr>
      <vt:lpstr>ADVANTAGES OF USING SUBQUERY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SUBQUERIES VS CTE</dc:title>
  <dc:creator>SATYAM</dc:creator>
  <cp:lastModifiedBy>Anand Jha</cp:lastModifiedBy>
  <cp:revision>2</cp:revision>
  <dcterms:created xsi:type="dcterms:W3CDTF">2023-01-04T11:43:14Z</dcterms:created>
  <dcterms:modified xsi:type="dcterms:W3CDTF">2023-02-20T16:20:42Z</dcterms:modified>
</cp:coreProperties>
</file>