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4" r:id="rId9"/>
    <p:sldId id="261" r:id="rId10"/>
    <p:sldId id="269" r:id="rId11"/>
    <p:sldId id="270" r:id="rId12"/>
    <p:sldId id="267" r:id="rId13"/>
    <p:sldId id="268" r:id="rId14"/>
    <p:sldId id="262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6133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82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892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There are predominantly more female buyers in age groups 40 – 60. In other age groups, the proportion is almost same.</a:t>
            </a:r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200" y="2055862"/>
            <a:ext cx="42481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3736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892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The Product line “Standard” is sold more in all wealth segments.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Product size “Medium” is having high sales in all brands.</a:t>
            </a:r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79" y="1958082"/>
            <a:ext cx="3836646" cy="30625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25" y="1958082"/>
            <a:ext cx="44577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9061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 smtClean="0"/>
              <a:t>Model Development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4973" y="982203"/>
            <a:ext cx="8565600" cy="372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Classifying and Targeting High value customers</a:t>
            </a:r>
          </a:p>
          <a:p>
            <a:endParaRPr lang="en-IN" dirty="0"/>
          </a:p>
          <a:p>
            <a:r>
              <a:rPr lang="en-IN" dirty="0" smtClean="0"/>
              <a:t>The customers having the below factors should be considered as High value customers: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The customers from “Mass Customer” wealth segment.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The customers from Finance, Health and Manufacturing sectors.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Female customers.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Customers of Age 40-50 years.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Customers from NSW, OLD and VIC states.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223304370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07928" y="29294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 smtClean="0"/>
              <a:t>Interpretation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4973" y="982203"/>
            <a:ext cx="8565600" cy="584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From carrying out Exploratory Data Analysis, it is also found that the following products and types are sold in large quantities.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The products with “Standard” product 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 smtClean="0"/>
              <a:t>Solex</a:t>
            </a:r>
            <a:r>
              <a:rPr lang="en-IN" dirty="0" smtClean="0"/>
              <a:t>, Giant Bicycles, WeareA2B brands are sold more in all wealth segments, so should be given priority in selling.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“Medium” sized products should be promoted more as it is sold more in all brands.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 smtClean="0"/>
              <a:t>Thus on carrying out data cleaning and EDA using python, the above insights were found. Implementation of solutions as suggested above, if followed will result in </a:t>
            </a:r>
            <a:r>
              <a:rPr lang="en-IN" smtClean="0"/>
              <a:t>higher </a:t>
            </a:r>
            <a:r>
              <a:rPr lang="en-IN" smtClean="0"/>
              <a:t>sales.</a:t>
            </a: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endParaRPr lang="en-IN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101037122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IN" dirty="0" smtClean="0"/>
              <a:t>Thankyou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1570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err="1" smtClean="0"/>
              <a:t>Solex</a:t>
            </a:r>
            <a:r>
              <a:rPr lang="en-IN" dirty="0" smtClean="0"/>
              <a:t> is the most bought brand in every job industry category and in wealth segment followed by Giant Bicycles.</a:t>
            </a:r>
          </a:p>
          <a:p>
            <a:r>
              <a:rPr lang="en-IN" dirty="0" smtClean="0"/>
              <a:t>Health Sector is buying more of ‘Norco Bicycles’ Brand.</a:t>
            </a:r>
          </a:p>
          <a:p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AutoShape 2" descr="data:image/png;base64,iVBORw0KGgoAAAANSUhEUgAAAXcAAAFoCAYAAACsQLuwAAAABHNCSVQICAgIfAhkiAAAAAlwSFlzAAALEgAACxIB0t1+/AAAADh0RVh0U29mdHdhcmUAbWF0cGxvdGxpYiB2ZXJzaW9uMy4xLjAsIGh0dHA6Ly9tYXRwbG90bGliLm9yZy+17YcXAAAgAElEQVR4nOzdeXhU5fXA8e8xbLKDIFUWQUQEsgy7BJFNFhUVUQuYKgEtahHxp1ZB24qtUmxd0ValIiBFFlEQFyqyiyCbpCAggshWUfZdlsTz++PeGWaykAQyc2eG83mePMxdZu7JJJy88973Pa+oKsYYY+LLeV4HYIwxpuhZcjfGmDhkyd0YY+KQJXdjjIlDltyNMSYOWXI3xpg4lG9yF5H6IpIR9HVQRB4Ukcoi8pmIbHD/reSeLyIyQkQ2isgqEWkS/m/DGGNMsHyTu6quV1WfqvqApsBRYCowGJitqvWA2e42wLVAPferP/BaOAI3xhiTt8J2y3QEvlPVLcBNwFh3/1igu/v4JuBtdXwJVBSRi4okWmOMMQVSrJDn9wImuI+rqeoOAFXdISIXuvurA9uCnrPd3bcjrxetUqWK1q5du5ChGGPMuW3FihW7VbVqbscKnNxFpARwIzAkv1Nz2ZejxoGI9MfptqFWrVosX768oKEYY4wBRGRLXscK0y1zLfCVqv7kbv/k725x/93p7t8O1Ax6Xg3gh+wvpqojVbWZqjarWjXXPzzGGGPOUGGSe29OdckATAf6uI/7AB8E7b/THTVzJXDA331jjDEmMgrULSMipYFOwD1Bu4cDk0XkLmArcJu7/xPgOmAjzsiavkUWrTHGmAIpUHJX1aPABdn27cEZPZP9XAUGFEl0xpiwOHnyJNu3b+fYsWNeh2IKoFSpUtSoUYPixYsX+DmFHS1jjIkD27dvp1y5ctSuXRuR3MZAmGihquzZs4ft27dTp06dAj/Pyg8Ycw46duwYF1xwgSX2GCAiXHDBBYX+lGXJ3ZhzlCX22HEmPytL7saYqLR582YSExPDfp309HSmTJkS9utEmvW5GxOD1l3RIPC4wTfrPIzEW1lZWSQkJHgdRlSy5G6MiVqZmZn06dOHlStXcvnll/P222/TsGFD+vXrx8yZM7n//vs5dOgQI0eO5MSJE1x22WWMGzeO0qVLk56eTvny5Vm+fDk//vgjf/vb37j11ltRVQYOHMicOXOoU6cOzgC/+GPdMsaYqLV+/Xr69+/PqlWrKF++PP/85z8BZ2jgwoUL6dWrFz169GDZsmX897//pUGDBowaNSrw/B07drBw4UI++ugjBg92CtdOnTqV9evXs3r1av71r3+xaNEiT763cLPkboyJWjVr1qR169YA/OY3v2HhwoUA9OzZM3DO119/TZs2bUhKSmL8+PGsWbMmcKx79+6cd955NGzYkJ9+ciqnLFiwgN69e5OQkMDFF19Mhw4dIvgdRY51yxhjolb2USL+7TJlygT2paenM23aNFJSUhgzZgzz5s0LHCtZsmTgcXD3y7kwUsha7saYqLV161YWL14MwIQJE7jqqqtynHPo0CEuuugiTp48yfjx4/N9zauvvpqJEyeSlZXFjh07mDt3bpHHHQ0suRtjolaDBg0YO3YsycnJ7N27l/vuuy/HOX/5y19o2bIlnTp14oorrsj3NW+++Wbq1atHUlIS9913H23btg1H6J6TaLhT3KxZM7V67sYU3NkOhVy3bh0NGjTI/0QTNXL7mYnIClVtltv51nI3xpg4ZMndGGPikCV3Y4yJQ5bcjTEmDllyN8aYOGTJ3Rhj4pAld2OMJ3766Sduv/12Lr30Upo2bUqrVq2YOnUqAMuXL+eBBx4449ceNmxYnsdq165NUlISPp+PpKQkPvjgg8Cx1NTUM75mdvPmzaNbt25F9nqFZeUHjDHUHvxxkb7e5uHXn/a4qtK9e3f69OnDO++8A8CWLVuYPn06AM2aNaNZs1yHbxfIsGHDePzxx/M8PnfuXKpUqcL69evp3LkzN910E0BcFRGzlrsxJuLmzJlDiRIluPfeewP7LrnkEgYOHAiEtnqXLl1KamoqjRs3JjU1lfXr1wMwZswYevToQdeuXalXrx6PPvooAIMHD+bnn3/G5/ORlpZ22jgOHjxIpUqVAttly5YNPP7b3/5GUlISKSkpDB48mO+++44mTZoEjm/YsIGmTZsCsGzZMlJTU0lJSaFFixYcOnQo5DpHjhyhX79+NG/enMaNGwc+LaxZs4YWLVrg8/lITk5mw4YNhXsjT8Na7saYiFuzZk1IojydK664ggULFlCsWDFmzZrF448/znvvvQdARkYGK1eupGTJktSvX5+BAwcyfPhwXn31VTIyMvJ8zfbt26OqbNq0icmTJ+c4PmPGDKZNm8aSJUsoXbo0e/fupXLlylSoUIGMjAx8Ph+jR48mPT2dEydO0LNnTyZNmkTz5s05ePAg559/fsjrPfPMM3To0IG33nqL/fv306JFC6655hpef/11Bg0aRFpaGidOnCArK6sQ7+LpFSi5i0hF4E0gEVCgH7AemATUBjYDv1bVfeKUW3sZuA44CqSr6ldFFrExJu4MGDCAhQsXUqJECZYtWxZy7MCBA/Tp04cNGzYgIpw8eTJwrGPHjlSoUAGAhg0bsmXLFmrWrJnv9fzdMt999x0dO3akXbt2Ia32WbNm0bdvX0qXLg1A5cqVAbj77rsZPXo0L7zwApMmTWLp0qWsX7+eiy66iObNmwNQvnz5HNebOXMm06dP57nnngOcBcq3bt1Kq1ateOaZZ9i+fTs9evSgXr16hXnbTqug3TIvA/9R1SuAFGAdMBiYrar1gNnuNsC1QD33qz/wWpFFa4yJC40aNeKrr061+f7xj38we/Zsdu3alePcP/7xj7Rv356vv/6aDz/8kGPHjgWOBZf0TUhIIDMzs1Bx1K1bl2rVqrF27dqQ/aqaa1ngW265hRkzZvDRRx/RtGlTLrjggjzPzf567733HhkZGWRkZLB161YaNGjA7bffzvTp0zn//PPp0qULc+bMKVT8p5NvcheR8sDVwCg3yBOquh+4CRjrnjYW6O4+vgl4Wx1fAhVF5KIii9gYE/M6dOjAsWPHeO21U22/o0eP5nrugQMHqF69OuD0sxdE8eLFQ1r4edm5cyfff/89l1xyScj+zp0789ZbbwVi2rt3L+CsANWlSxfuu+8++vbtCzjdRj/88EPgE8ehQ4dy/JHp0qULr7zySqCm/MqVKwHYtGkTl156KQ888AA33ngjq1atKtD3VxAFablfCuwCRovIShF5U0TKANVUdQeA+++F7vnVgW1Bz9/u7jNRZN0VDQJfxkSaiDBt2jTmz59PnTp1aNGiBX369OHZZ5/Nce6jjz7KkCFDaN26dYH7pPv3709ycnKeN1Tbt2+Pz+ejffv2DB8+nGrVqoUc79q1KzfeeCPNmjXD5/MFulMA0tLSEBE6d+4MQIkSJZg0aRIDBw4kJSWFTp06hXy6AOfTx8mTJ0lOTiYxMZE//vGPAEyaNInExER8Ph/ffPMNd955Z4G+v4LIt+SviDQDvgRaq+oSEXkZOAgMVNWKQeftU9VKIvIx8FdVXejunw08qqorsr1uf5xuG2rVqtV0y5YtRfZNmfydbclY4y0r+eud5557jgMHDvCXv/wlotctbMnfgtxQ3Q5sV9Ul7vYUnP71n0TkIlXd4Xa77Aw6P/iORg3gh+wvqqojgZHg1HMvQBzGGOOpm2++me+++65I+8bDJd9uGVX9EdgmIvXdXR2BtcB0oI+7rw/gn+Y1HbhTHFcCB/zdN8YYE8umTp3KqlWrqFKliteh5Kug49wHAuNFpASwCeiL84dhsojcBWwFbnPP/QRnGORGnKGQfYs0YmOMMfkqUHJX1Qwgt36djrmcq8CAs4zLGGPMWbDyA8YYE4csuRtjTByy5G6M8YSI8PDDDwe2n3vuOYYOHRqx67dr14769evj8/lo0KABI0eODBy77rrr2L9/f5FcZ/PmzSQmJhbJaxWGFQ4zxsDQCkX8egfyPaVkyZK8//77DBky5IxGn2RmZlKs2NmlsPHjx9OsWTP27t1L3bp1SU9Pp0SJEnzyySdn9brRwFruxhhPFCtWjP79+/Piiy/mOLZlyxY6duxIcnIyHTt2ZOvWrQCkp6fz0EMP0b59ex577DEOHz5M3759SUpKIjk5OVAtcsKECSQlJZGYmMhjjz2WbyyHDx+mTJkyJCQkAM6CHrt37wbg7bffJjk5mZSUFO644w4OHTpEnTp1AuUNDh48SO3atTl58iQbN27kmmuuISUlhSZNmvDdd9+FXCcrK4vf//73NG/enOTkZN544w0AduzYwdVXX43P5yMxMZHPP//8DN/VU6zlbozxzIABA0hOTg7UYve7//77ufPOO+nTpw9vvfUWDzzwANOmTQPg22+/ZdasWSQkJPDYY49RoUIFVq9eDcC+ffv44YcfeOyxx1ixYgWVKlWic+fOTJs2je7du+e4flpaGiVLlmTDhg289NJLgeTut2bNGp555hm++OILqlSpwt69eylXrhzt2rXj448/pnv37kycOJFbbrmF4sWLk5aWxuDBg7n55ps5duwYv/zyCzt37gy83qhRo6hQoQLLli3j+PHjtG7dms6dO/P+++/TpUsXnnjiCbKysvKss1MY1nI3xnimfPny3HnnnYwYMSJk/+LFi7n99tsBuOOOO1i4cGHg2G233RZIwrNmzWLAgFMjrytVqsSyZcto164dVatWpVixYqSlpbFgwYJcrz9+/HhWrVrF1q1bee6558heBmXOnDnceuutgW6j7KV/AUaPHk3fvn05dOgQ//vf/7j55psBp8iYv2Sw38yZM3n77bfx+Xy0bNmSPXv2sGHDBpo3b87o0aMZOnQoq1evply5coV7I3Nhyd0Y46kHH3yQUaNGceTIkTzPCS6pW6ZMmcDj3Mrt5lcvKzdVq1alSZMmLFmyJGR/XuV8W7duzebNm5k/fz5ZWVkkJiYW6LqqyiuvvBIo/fv999/TuXNnrr76ahYsWED16tW54447ePvttwv9PWRnyd0Y46nKlSvz61//mlGjRgX2paamMnHiRMBpXV911VW5Prdz5868+uqrge19+/bRsmVL5s+fz+7du8nKymLChAm0bdv2tDEcPXqUlStXUrdu3ZD9HTt2ZPLkyezZswc4VfoX4M4776R3796B0r/ly5enRo0age6j48eP5+he6dKlC6+99lqgv/7bb7/lyJEjbNmyhQsvvJDf/va33HXXXSG17s+UJXdjjOcefvjhwA1MgBEjRjB69GiSk5MZN24cL7/8cq7P+8Mf/sC+fftITEwkJSWFuXPnctFFF/HXv/6V9u3bB25s+hfAzi4tLQ2fz0fTpk1JT08PrInq16hRI5544gnatm1LSkoKDz30UMhz9+3bR+/evQP7xo0bx4gRI0hOTiY1NZUff/wx5PXuvvtuGjZsSJMmTUhMTOSee+4hMzOTefPm4fP5aNy4Me+99x6DBg0q9HuYXb4lfyOhWbNmunz5cq/DOKdYyd/YZiV/vTdlyhQ++OADxo0bF5HrhaPkrzHGmCADBw5kxowZUT0e3pK7McYU0iuvvOJ1CPmyPndjjIlDltyNMSYOWXI3xpg4ZMndGGPikCV3Y4wntm/fzk033US9evWoW7cugwYN4sSJEwDMmzePbt26hZyfnp7OlClTAKdcb61atUJmhXbv3p2yZcvmeq0ff/yRXr16UbduXRo2bMh1113Ht99+W+iY27VrR6wM27bRMsYYksYmFenrre6z+rTHVZUePXpw33338cEHH5CVlUX//v154okn+Pvf/16ga1SsWJEvvviCq666iv3797Njx448r3XzzTfTp0+fwKzXjIwMfvrpJy6//PLCfWMxxFruxpiImzNnDqVKlQpM3U9ISODFF1/krbfeKnBFxF69egWS9fvvv0+PHj1yPW/u3LkUL16ce++9N7DP5/PRpk0b7rjjDj744IPA/rS0NKZPn05WVhaPPPJIoJRwbkMfZ86cSatWrWjSpAm33XYbhw8fBmDw4ME0bNiQ5ORkHnnkkYK9IWFgyd1EjXVXNAh8mfi2Zs2aHFP9y5cvT61atdi4cSMAn3/+OT6fL/A1ffr0kPM7duzIggULyMrKYuLEifTs2TPXa3399dc5ruUXXN3xwIEDLFq0iOuuu46RI0fy/fffs3LlSlatWkVaWlrI83bv3s3TTz/NrFmz+Oqrr2jWrBkvvPACe/fuZerUqaxZs4ZVq1bxhz/84Yzen6Jg3TImxPM9T/VzPjzpIw8jMfEsr2qLwfvbtGnDRx+d+h1MT08POTchIYGrrrqKSZMm8fPPP1O7du1Cx9G2bVsGDBjAzp07ef/997nlllsoVqwYs2bN4t577w2s9OQv9ev35ZdfsnbtWlq3bg3AiRMnaNWqFeXLl6dUqVLcfffdXH/99TnuG0RSgVruIrJZRFaLSIaILHf3VRaRz0Rkg/tvJXe/iMgIEdkoIqtEpEk4vwFjTOxp1KhRjhuTBw8eZNu2bTkqM55Or169GDhwIL/+9a9Pe60VK1bkefyOO+5g/PjxgbrskPcfHz9VpVOnToHSvWvXrmXUqFEUK1aMpUuXcssttzBt2jS6du1a4O+lqBWmW6a9qvqCitQMBmaraj1gtrsNcC1Qz/3qD7xWVMEaE+9qD/448BXPOnbsyNGjRwN1y7Oysnj44YdJT0/PscDF6bRp04YhQ4aEVGbMrkOHDhw/fpx//etfgX3Lli1j/vz5gPOJ4KWXXgKcPwTglBJ+/fXXyczMBEJL/QJceeWVfPHFF4EupKNHj/Ltt99y+PBhDhw4wHXXXcdLL71ERkZGgb+XonY2fe43AWPdx2OB7kH731bHl0BFEbnoLK5jjIkzIsLUqVN59913qVevHpdffjmlSpVi2LBhhX6dRx555LQLbPuv9dlnn1G3bl0aNWrE0KFDufjiiwGoVq0aDRo0CLTawemLr1WrVmDt1HfeeSfkNatWrcqYMWPo3bs3ycnJXHnllXzzzTccOnSIbt26kZycTNu2bXNdHzZSClTyV0S+B/YBCryhqiNFZL+qVgw6Z5+qVhKRj4DhqrrQ3T8beExV8xwcaiV/Iy+vkrFe9rlbGWJCWuybh1+f53lW8rfoHD16lKSkJL766isqVKjgdTh5KmzJ34K23FurahOcLpcBInL1ac7NraMqx18QEekvIstFZPmuXbsKGIYxxhSdWbNmccUVVzBw4MCoTuxnokCjZVT1B/ffnSIyFWgB/CQiF6nqDrfbxb/E93agZtDTawA/5PKaI4GR4LTcz/xbMMaYM3PNNdewdetWr8MIi3xb7iJSRkTK+R8DnYGvgelAH/e0PoB/JsB04E531MyVwAFVzX3qmDHGmLAoSMu9GjDVHRZUDHhHVf8jIsuAySJyF7AVuM09/xPgOmAjcBTom/MlTTgVtN/WGBO/8k3uqroJSMll/x6gYy77FRhQJNEZY4w5I1Z+wBhj4pAld2OMJ5555hkaNWpEcnIyPp+PJUuW5HluLJXajRZWW8YYU+TF2vIbe7948WI++ugjvvrqK0qWLMnu3bsDtdxN0bCWuzEm4nbs2EGVKlUoWbIkAFWqVOHiiy9m9uzZNG7cmKSkJPr168fx48dzPDe3UrsHDhygfv36rF+/HoDevXuHlBs4F1lyNyaOPN+zW+ArmnXu3Jlt27Zx+eWX87vf/Y758+dz7Ngx0tPTmTRpEqtXryYzM5PXXgstTZVXqd0KFSrw6quvkp6ezsSJE9m3bx+//e1vPfruooMld2NMxJUtW5YVK1YwcuRIqlatSs+ePXnjjTeoU6dOYHWkPn36sGDBgpDnBZfa9fl8jB07li1btgDQqVMnkpKSGDBgAG+++WbEv6doY33uxhhPJCQk0K5dO9q1a0dSUhJjx47N9zn+UrsTJkzIceyXX35h3bp1nH/++ezdu5caNWqEI+yYYS33c0jS2KTAl4k98fTzW79+PRs2bAhsZ2RkUK1aNTZv3hwooztu3Djatm0b8ry8Su0CvPjiizRo0IAJEybQr18/Tp48GaHvJjpZy90YE3GHDx9m4MCB7N+/n2LFinHZZZcxcuRIevfuzW233UZmZibNmzcPWfcUQkvt+m+2Pv300wC8+eabLF26lHLlynH11Vfz9NNP89RTT0X8e4sWltwN/7h3jtchGI9FusRy06ZNWbRoUY79HTt2ZOXKlTn2z5s3L/C4Q4cOLFu2LMc569ad+h5eeOGFogk0hlm3jDHGxCFL7sYYE4esW8aYGGfdaiY31nI3xpg4ZMndGGPikCV3Y4yJQ5bcjTERt2fPHnw+Hz6fj1/96ldUr149sF3Q6pA1atRg//79+Z6TlJSEz+cjKSmJDz/8EICsrCzatGlz1t+H36xZs+jevXuRvV5RsBuqxpgivyk74PUOpz1+wQUXkJGRAcDQoUMpW7YsjzzySMg5qoqqct55Z9cG/fzzz6lYsSJr1qzhxhtv5IYbbiAhIYHPP//8rF432lnLPd4NrXDqy5got3HjRhITE7n33ntp0qQJO3bsYMaMGYESvz179uTIkSMhzzl69CidO3dm9OjRp33tgwcPUqlSJQAyMzOpWLFi4NiwYcNISkoiJSWFJ554gvXr19OiRYvA8XXr1gW2lyxZQqtWrUhJSaFly5YcPXo05DqHDx8mPT2dFi1a0Lhx48CnhdWrV9O8eXN8Ph/Jycls2rTpzN+oArCWuzHRKvsf5Dq1vIkjwtauXcvo0aN5/fXX2blzJ8OHD2f27NmULl2aZ555hpdffpnHH38cgEOHDtGnTx/uuusu0tLScn29Nm3a8Msvv/D999/z/vvv5zj+4YcfMmPGDJYuXRooOla5cmVKlSrF119/TWJiIqNHj6Zv374cO3aMXr168d5779GkSRMOHDgQqEnv9+c//5muXbsyZswY9u3bR8uWLenUqRP//Oc/eeSRR+jZsyfHjx/HWW46fCy5G2OiSt26dWnevDkAixYtYu3ataSmpgJw4sQJrrrqqsC53bp14/HHH6dnz555vp6/W+bbb7+lS5curFmzhhIlSgSOz5o1i379+nH++ecDULlyZQDuuusuRo8ezbPPPsu7777LypUrWbduHbVq1aJJkyYAVKiQ8xPxzJkzmTFjBsOHDwfg2LFjbN26ldTUVJ5++mm2bNlCjx49uOyyy87mbcqXJXdjTFQpU6ZM4LGq0rVrV8aNG5frua1bt2bGjBn8+te/RkRO+7qXX345lStX5ptvviE5OTnkGrk997bbbmPYsGG0bt2aVq1aUbFixTzPDaaqTJs2jbp16+a4fqtWrfj444/p1KkTY8eO5eqrrz7ta52NAve5i0iCiKwUkY/c7ToiskRENojIJBEp4e4v6W5vdI/XDk/oxph4l5qayvz58wP900eOHAkpFTxs2DDKlCnDAw88kO9r/fjjj2zdupVatUK7tzp37syoUaP4+eefAdi7dy8ApUuXpkOHDtx///307dsXgEaNGrFlyxa++uorwOnHz8rKCnm9Ll26MGLEiMC2vxDapk2buOyyyxg0aBDXX389q1atKtR7UViFuaE6CAguHfcs8KKq1gP2AXe5++8C9qnqZcCL7nnGGFNo1apVY9SoUfTs2ZOUlBRSU1MD9dv9Xn31VQ4cOBDoh8+uTZs2+Hw+OnbsyHPPPUeVKlVCjnfr1o2uXbvSrFkzfD4fL774YuBYWloaxYsXp2PHjgCULFmSCRMmcN9995GSkkLnzp1zrPP65JNPcvToUZKSkmjUqBFDhw4F4J133qFRo0b4fD42bdrEb37zm7N9e05LCtKpLyI1gLHAM8BDwA3ALuBXqpopIq2AoaraRUQ+dR8vFpFiwI9AVT3NhZo1a6bLly8vgm/HANQe/HHg8eZStwceJwXdkJv818zA4znt/hF4fGzfqVKpD0/6KFwh5mrdFQ0CjyNdgjZa5PWzg6L9+a1bt44GDRrkedw4hg8fzvHjx3nyySe9DiXXn5mIrFDVZrmdX9A+95eAR4Fy7vYFwH5V9f+GbQequ4+rA9sA3MR/wD1/d0G/CRPngkeBDD3gXRzGnMYNN9zAtm3bmDMnNguz5ZvcRaQbsFNVV4hIO//uXE7VAhwLft3+QH8gRx+YMcZ4zT8+PVYVpM+9NXCjiGwGJgIdcFryFd1uF4AawA/u4+1ATQD3eAVgb/YXVdWRqtpMVZtVrVr1rL4JY4wxofJN7qo6RFVrqGptoBcwR1XTgLnAre5pfYAP3MfT3W3c43NO199ujDGm6J1N+YHHgIdEZCNOn/ood/8o4AJ3/0PA4LML0RhjTGEVahKTqs4D5rmPNwEtcjnnGHBbEcRmjDHmDFnhMGNMxP3f//0fL730UmC7S5cu3H333YHthx9+mBdeeCG3pxaZzMxMqlSpwpAhQ0L2p6WlUb9+fRITE+nXrx8nT54EYMyYMVStWhWfz0ejRo249dZbcxQNiyZWfsBEved7dgvZjvT4+3NB9vf4bOX3M0pNTeXdd9/lwQcf5JdffmH37t0cPHgwcHzRokUhyf9MZGVlkZCQkOfxmTNnUr9+fSZPnsywYcMCZQXS0tL497//DcDtt9/Om2++yX333QdAz549efXVVwPHJk2aFJi9Gm2s5W4iovbgjwNfxrRu3ZpFixYBsGbNGhITEylXrhz79u3j+PHjrFu3jsaNG/P3v/+d5s2bk5ycHDKRqHv37jRt2pRGjRoxcuTIwP6yZcvypz/9iZYtW7J48WJWrFhB27Ztadq0KV26dGHHjh2BcydMmMCgQYOoVasWX375ZWD/ddddh4ggIrRo0YLt27fniD8zM5MjR44ESghHI0vuxpiIu/jiiylWrBhbt25l0aJFtGrVKpCQly9fTnJyMvPmzWPDhg0sXbqUjIwMVqxYwYIFCwB46623WLFiBcuXL2fEiBHs2bMHcGrPJCYmsmTJElq2bMnAgQOZMmUKK1asoF+/fjzxxBMA/Pzzz8yePZtu3brRu3dvJkyYkCPGkydPMm7cOLp27RrYN2nSJHw+H9WrV2fv3r3ccMMNEWHtcvoAACAASURBVHi3zowld2OMJ/ytd39yb9WqVWA7NTWVmTNnMnPmTBo3bkyTJk345ptvAkXDRowYQUpKCldeeSXbtm0L7E9ISOCWW24BYP369Xz99dd06tQJn8/H008/HWiFf/TRR7Rv357SpUtzyy23MHXq1BwFwH73u99x9dVXhyzH17NnTzIyMvjxxx9JSkri73//eyTeqjNife7GGE+kpqayaNEiVq9eTWJiIjVr1uT555+nfPny9OvXj3nz5jFkyBDuueeekOfNmzePWbNmsXjxYkqXLk27du04duwYAKVKlQr0s6sqjRo1YvHixTmuPWHCBL744gtq164NOGu6zp07l2uuuQaAp556il27dvHGG2/kGruIcMMNN/DKK68weHB0jva25G6iUlGv6WmiT+vWrXn++ee59NJLSUhIoHLlyuzfv581a9bwr3/9i5IlS/LHP/6RtLQ0ypYty//+9z+KFy/OgQMHqFSpEqVLl+abb74J6S8PVr9+fXbt2sXixYtp1aoVJ0+e5Ntvv6VmzZosXLiQbdu2BVZRGj16NBMmTOCaa67hzTff5NNPP2X27NmnXb914cKFOWq2RxNL7sYYTyQlJbF7925uv/32kH2HDx+mSpUqdO7cmXXr1tGqVSvAuVn673//m65du/L666+TnJxM/fr1ufLKK3N9/RIlSjBlyhQeeOABDhw4QGZmJg8++CDFixenQ4cOIcvj3XTTTTz66KMcP36ce++9l0suuSRw3R49evCnP/0JcPrcFy5cyC+//EKNGjUYM2ZMmN6ds2fJ3RjjyfDShISEkOGPQI5kOWjQIAYNGpTjuTNmzMj1NQ8fPhyy7fP5Ajdhg6Wnp4dsV65cmV27dgHOSJjcpKen53heNLMbqsYYE4csuRtjTByybhnjqaSxSYHHkz2Mw5h4Yy13Y85RVok7dpzJz8qSuzHnoFKlSrFnzx5L8DFAVdmzZw+lSpUq1POsW8aYc1CNGjXYvn17YISIiW6lSpWiRo0ahXqOJXdjzkHFixenTp06Xodhwsi6ZYwxJg5ZcjfGmDhkyd0YY+KQJXdjjIlDltyNMSYOWXI3xpg4lG9yF5FSIrJURP4rImtE5Cl3fx0RWSIiG0RkkoiUcPeXdLc3usdrh/dbMMYYk11BWu7HgQ6qmgL4gK4iciXwLPCiqtYD9gF3ueffBexT1cuAF93zjDHGRFC+yV0d/iLJxd0vBToAU9z9Y4Hu7uOb3G3c4x1FRIosYmOMMfkqUJ+7iCSISAawE/gM+A7Yr6r+qvbbgeru4+rANgD3+AHggqIM2hhjzOkVKLmrapaq+oAaQAugQW6nuf/m1krPUZ1IRPqLyHIRWW71LYwxpmgVarSMqu4H5gFXAhVFxF+bpgbwg/t4O1ATwD1eAdiby2uNVNVmqtqsatWqZxa9McaYXBVktExVEanoPj4fuAZYB8wFbnVP6wN84D6e7m7jHp+jVlfUGGMiqiBVIS8CxopIAs4fg8mq+pGIrAUmisjTwEpglHv+KGCciGzEabH3CkPcxhhjTiPf5K6qq4DGuezfhNP/nn3/MeC2IonOGGPMGbEZqsYYE4csuRtjTByy5G6MMXHIkrsxxsQhS+7GGBOHLLkbY0wcsuRujDFxqCCTmIwxJiatu+JUGawG36zzMJLIs5a7McbEIUvuxhgThyy5G2NMHLLkbowxcciSuzHGxCFL7sYYE4csuRtjTByy5G6MMXHIkrsxxsQhS+7GGBOHLLkbY0wcstoyxpgicS7XcYlG1nI3xpg4ZC13Y0xMqj3448DjzcOv9zCS6JRvy11EaorIXBFZJyJrRGSQu7+yiHwmIhvcfyu5+0VERojIRhFZJSJNwv1NGGOMCVWQbplM4GFVbQBcCQwQkYbAYGC2qtYDZrvbANcC9dyv/sBrRR61McaY08o3uavqDlX9yn18CFgHVAduAsa6p40FuruPbwLeVseXQEURuajIIzfGGJOnQt1QFZHaQGNgCVBNVXeA8wcAuNA9rTqwLehp2919xhhjIqTAN1RFpCzwHvCgqh4UkTxPzWWf5vJ6/XG6bahVq1ZBwzDGmDPyj3vnBB4f2/dC4PHDkz7yIpywK1DLXUSK4yT28ar6vrv7J393i/vvTnf/dqBm0NNrAD9kf01VHamqzVS1WdWqVc80fmOMMbnIt+UuThN9FLBOVV8IOjQd6AMMd//9IGj//SIyEWgJHPB33xhjTLgljU0KPJ7sYRxeK0i3TGvgDmC1iGS4+x7HSeqTReQuYCtwm3vsE+A6YCNwFOhbpBEbY4zJV77JXVUXkns/OkDHXM5XYMBZxmWMMeYsWPkBY4yJQ1Z+wBgT+4ZWOPW4jo2+A2u5G2NMXLKWuzHmjNnIlOhlLXdjjIlD1nI3xoTV8z27BR7H62zQaGQtd2OMiUOW3I0xJg5Zt4wxJl+26lHssZa7McbEIUvuxhgThyy5G2NMHLI+d2NMkQteGMN4w1ruxhgTh6zlbowpHCvSFROs5W6MMXHIkrsxxsQhS+7GGBOHLLkbY0wcsuRujDFxyJK7McbEIRsKacxprLuiQch2g2/WeRSJMYWTb8tdRN4SkZ0i8nXQvsoi8pmIbHD/reTuFxEZISIbRWSViDQJZ/DGGGNyV5BumTFA12z7BgOzVbUeMNvdBrgWqOd+9QdeK5owY9u6KxoEvowxJhLy7ZZR1QUiUjvb7puAdu7jscA84DF3/9uqqsCXIlJRRC5S1R1FFXB+ghOofYQ2xpyrzvSGajV/wnb/vdDdXx3YFnTedndfDiLSX0SWi8jyXbt2nWEYxhhjclPUo2Ukl32a24mqOlJVm6lqs6pVqxZxGMYYc2470+T+k4hcBOD+u9Pdvx2oGXReDeCHMw/PGGPMmTjToZDTgT7AcPffD4L23y8iE4GWwIFI9rd7wdaWNMZEo3yTu4hMwLl5WkVEtgNP4iT1ySJyF7AVuM09/RPgOmAjcBToG4aYjTHG5KMgo2V653GoYy7nKjDgbIOKZ8Er1Bzb90Lg8cOTPvIiHFNIwT+/Aa938DASY07PZqgak03S2KTA48kexmHM2bDkbswZer5nt8Bj++Rloo0VDjPGmDgUMy33mBiVEry25NAD3sVhCiTkd6rU7acO2LqgJg7ETHKPNdZva4zx0jmT3K1/1BhzLonN5B7c/QF5doEED1szxphzSWwm92ysC8QYEysiVbnWRssYY0wcsuRujDFxyJK7McbEobjoczfGmGgQTfNxLLkbY0yYFWTQR/BwbTj7IdvWLWOMMXHIWu7GGBMOwfNxPChpYS13Y4yJQ9ZyN8YYj4RzFr213I0xJg5ZcjfGmDhkyd0YY+KQJXdjjIlDltyNMSYOhSW5i0hXEVkvIhtFZHA4rmGMMSZvRZ7cRSQB+AdwLdAQ6C0iDYv6OsYYY/IWjpZ7C2Cjqm5S1RPAROCmMFzHGGNMHkRVi/YFRW4Fuqrq3e72HUBLVb0/23n9gf7uZn1gfRGFUAXYXUSvVVQspoKxmAouGuOymAqmKGO6RFWr5nYgHDNUJZd9Of6CqOpIYGSRX1xkuao2K+rXPRsWU8FYTAUXjXFZTAUTqZjC0S2zHagZtF0D+CEM1zHGGJOHcCT3ZUA9EakjIiWAXsD0MFzHGGNMHoq8W0ZVM0XkfuBTIAF4S1XXFPV1TqPIu3qKgMVUMBZTwUVjXBZTwUQkpiK/oWqMMcZ7NkPVGGPikCV3Y4yJQ5bcjTEmDllyP0eISGsRKeM+/o2IvCAil3gdl4ltbrkRcxoi8lcRKS8ixUTkUxH5SURuD/d1Yz65i8jlIjJbRL52t5NF5A9RENe4guyLoNeAoyKSAjwKbAHe9jCeqCMiM72OIQZtFJG/W/2o07pWVQ8C3YCdQCPgsXBfNB7WUP0X8HvgDQBVXSUi7wBPexqV8wMMcFs4TT2KBSBTVVVEbgJeVtVRItLHw3gAEJEewLPAhTizmwVQVS3vQTi5TuOOFiKympyzvQ8Ay4GnVXVP5KMiGWcuy5sich7wFjDRTWYRlcf7A6d+p5IjHJKfP89eB0xQ1d0iEvZhivGQ3Eur6lKRkKoHmV4FIyJDgMeB80XE/wsuwAm8HXN7yI3tDqCN+8emuIfx+P0NuEFV13kdCFDB/WOTK1V9P5LB5GIGkAW84273cv89CIwBboh0QKp6CKeB9S8RuRqYALwoIlOAv6jqxgiG0y2C1yqMGW7PQhYwQESqAMfDfdGYH+cuIjOA+4F3VbWJW7jsLlW91uO4/qqqQ7yMIZiI/Aq4HVimqp+LSC2gnap62jUjIl+oamsvY/ATkT3AB+RRH0lV+0U4pBC5vVf+fSKyWlWTPIgpAbge6AvUBsYB44E2wDBVvTzSMUUjEbkQ2OtO8iwDVFTV/4XzmvHQch+A0yK+QkT+B3wPpHkbEqjqEBGpDlxC0Pusqgs8iudHEXkPqOfu2g1M9SIWCHTHACwXkUnANIJaMx61krd4ncDzUVZEWqrqEgARaQGUdY959Wl1AzAX+LuqLgraP8VtyUeMiCxU1atE5BCh3TNedvX51QbaiUhwzn0nj3OLREy33N0+vltVdbL71/A892Oi50RkOM7H5rU4H8fA+QW70aN4fotTYrmyqtYVkXrA66ra0aN4Rp/msCetZBFZqaqNI33dghKR5jh92mVxEtZB4G5gDXC9qk72IKarVHVhtn2tVfWLSMcSrURkDM7CRRmE5oLfhfW6sZzcAURkgapGtIVQECKyHkhW1bD3rRWEiGTgLKSyxJ/AvPoony2uHInAq+QgIo0iXAfpjIhIBZz/u/ujIJavVLVJfvu84HaFlPJvq+pWj+L4Bmioqr9E8rrx0C3zmYg8AkwCjvh3qupe70ICYBPODcuoSO7AcVU94b/x7H48jIa/7K8A2RNBbvsi4cs8RjFEw8d6RKQkcAvOR/xi/p+lqv7Zg1haAalAVRF5KOhQeZyCgZ4RkRuB54GLcYYeXgKsI9sItghag7NAx85IXjQekrv/4/uAoH0KXOpBLMGOAhkiMpvQvuQHPIpnvoj4R/F0An4HfOhRLFGZHFS1nBfXLYQPcIY+rsD7RkMJnO6hYkDw+3YQuNWTiE75C3AlMEtVG4tIe6C3h/FUANaJyJeE5oI8R2YVhZhP7qpax+sY8jCd6KpjPxi4C1gN3AN8ArzpYTzRnByiVQ1V7ep1EACqOl9EFgJJqvqU1/Fkc1JV94jIeSJynqrOFZFnPYznr15cNB763O/Mbb/XQ/wAROR8oJaqFtX6sGcTSxngmKpmudsJQElVPepxXJeo6hYvY4gVIjISeEVVV3sdi5+IzFHVDl7HEUxEZgHdcZKqvzukuaqmehhTFcC/tN5yVQ37uq7xkNxfCdosBXQEvlJVT1t/InID8BxQQlXriIgP+LOHo2W+BK5R1cPudllgple/8CLyIafp8/fqfYpmIrIWuAxnuO9xvJ95iYg8jzO89l1C73l5NuHLbcj8jFNeJQ2nW+TfXt2HE5FbgBeBz3F+ZqnA/6lqWIcix3xyz84dSTDO6+QgIiuADsC8aBidIiIZqurLb18E42l7uuOqOj9SscQKyaPQm5effPIY0urphC8ReVZVH8tvXwTj+S/QWVV/crer4TSsUsJ53Zjvc8/FUU5N1PFSpqoeyFYWwcu/pEdEpImqfgUgIk1xWjeesORdcCJS3q3VEhVzOIKpal+vY8hFJ3IW5ro2l32Rcp4/sbt2EYGijTGf3LN9vD8PZ7LAu95FFPC1OGU9E9wJQw8Ai/J5Tjg9CLwrIj+42xcBPT2MBwD3vfkrzs8teEyy16Odosk7OHVTVuD8rge3GDwdGSYil+NUHK2mqokikgzcqKoRL9wnIvfhjAK7VERWBR0qB3g5qWqmiHxCaE2gT8N90Zjvlsn28T4TZwr5dq/i8ROR0sATQGec/4yf4hRSOuZhTMWB+m4836jqSa9i8XNHXDyJ0yd5A06NElHVJz0NLMqI8xGwplcTcfIiIvNxq7IGdT9+raqJHsRSAaiE01gYHHTokJfzXtyf3a+B1jj/9xYAUzTMyTcekntU9a9FGxHpoKpzJI9qh17e+ALn3oSqNg2+HyEin6tqGy/jikb+98rrOIKJyDJVbR5cusHLezlBcV0F1FPV0e5IlXKq+r2XMUVazHfLEH39awCISDOc0r+1CS0cFumRDW2BOeReDlYBr8vYHnNrBG0QkfuB/+HUdjc5fSkizVV1mdeBBNktInVxu0bFqcq6w8uARORJnGGH9YHROHMq/o3Tco5kHPNVta2I7CP3QmaVw3r9WG25B/evAd8FHSoHfKGqv/EkMJdbW+b3OJOGAjUlvBrZICIJ/jHu0cQthrUOqIgzs7A8ToXBLz0NLAq5QyEvx1lF6wjRMRTyUpyqrKnAPtyqrB6P4MkAGuMMifZ/mlgV6ffJnUD1i+SxFGG4/z/GcnKPyv41P3HLj3odh5+IbAX+g1ODZ064+/sKS0TKqOqR/M88d0XjUEg/iaKqrCKyVFVb+AuYubEt9uqPoIiMUdX0/PYVtVheQzUBZ6r6AJwhYv4vRCSsH3cK6EkReVNEeotID/+Xh/HUB2bhvF/fi8irbr+kp0SkldsiXedup4jIPz0OK1ppHl+eEZELRGQEzgSdeSLysohc4GVMwGQReQOoKE6p61l4W2oj5I+K25JvHu6LxnLL/XtO/WJnXzlHvR5KJyL/Bq7AqQjn75bxdHKHn4hUAl7G+fjsdQW/JTi1ZKZ7Pdoi2smpNUIFZ9hoHWC9qnpV7RAR+Qxn9Me/3V1pOCt8XeNVTADiFMcLjFRT1c88iOExnF6FcjgNUdx4FBilqr8P6/VjNblHOy9no+bFHTbaE+eG8zJgkqq+53FMS1S1ZbbRFv8N9+y9eCAiTYB7VPUeD2PIMYJHRJararO8nhNpbku5l6qOj/B1BaeHIaTrOFL3vmJ+tIzksZSXerScXZAvRaShqq71OA4g8EknA5gM/D6K+re3iUgqoCJSAmeyVzQslh31VPUr94a0l+aKSC+c3ytwPoV97EUgIlIep9uxOk5F1s/c7d/j/O5HNLm797Uygd+79wjrAqXkVB3+sE5qjPmWuztD1a8UzmpDK7yuVCci63B+mJ4XeXJbLk+oB4s65Mcdg/wycA3OezQTGKSqezwNLApJaN3783AWNLlAVbt4FBLirFdahlNdj+dxqoCYagQXOBGRD3BG7CzGKSBYCWcY5CBVzYhUHLnE1Q94GOePzmqc/vYvVbVdWK8b68k9OxGpCfxNVb0szh91IxtEZK6qtvfi2qZouOO3/TKBzcB7Xs56jibZJsIl4CwCX8vrETzuvZIWOCN2fCLSCPhDuHNUzHfL5GI74PnNOFXd4v6CVSM63udFIvIqOZcj/MqLYMQp1Xy6kr9erVgVzdaqakjdJBG5DY9rKYmzrJ2/e3Seqn7kUSiBchqqmiUi33ud2F3HVPVnEUFESqjqGhG5ItwXjYakc1ayJYnzAB/wX+8icojIQJyaKT8RNFqGbMOiIshftz24a0ZxyhJ7YXnQ46dw3itzekPImchz2xcxIjIcp5vB3589SESuUtXBp3lauKSISPColPPdba/XwN0hIhVxlrX8VET24uSFsIr5bhkR6RO0mQlsVlUvK8ABICIbgZbWd5y/4JEyJicRuRa4Dqf41KSgQ+WBhqrawpPAcGZ+Aj5V/cXdTgBWejlrNpqJSEecxUM+VtWwroMb8y13YArZlo8TkdLq8fJxwDacxYyjgjgLBAwDLlbVa0WkIdBKVUd5HBp4PBEnBvyA80nnRpyyv36HgP/zJKJQFQH/rPAKXgYSjfwlNlT1sKrOFpFyQBKhn16L/rpx0HKPquXjguIahTMr9GNCVzx/waN4ZuAUUXpCVVNEpBhOC8vzsfj+aeJexxHt3KF+RzSK1sEVkd7AcGAuTvfH1cAQVZ3oVUzRRkRWAk2DPt2cBywLd4XPeGi5l/IndgBVPSxOLXWvbXW/SrhfXquiqpNFZAiAqmaKiGeFxNwhdP6WRelsfaVe9o9Gs5k4Q0b9v+/nu/u8WgdXgIXAlTj97gI8pqo/ehFPFDvPn9gB3GJixcN90XhI7lG1fJyfqj7ldQzZHHFrfvhLs16Jh91GqlrOq2vHsKhqyKiqisg0twU63as4YsD34lSxHYnz/+8+nGGsYRUPyT2qlo8TkZdU9UEJXf4vQL1buPshnP+AdUXkC6AqzmxCEzuisSETjTXmo809wD9wSlorThfWb8N90Zjvcweiavk4EWmqqiskdPm/APVwYWi3n93/Pq338n0yhefemJuIc4MV3IaMqq7I+1lhj2ktzu/UZqKkxrxxxGxylyhfPi5auAlhm78fVETuBG7BWfBhqEZB7XtTcNHUkHHjiaqZ2NFERB5W1edF5EVy/xT/UC5PKzKx3C0T1cvHiUg9nGpwDXFq3gDgQSniN3BuwvmLrA0HBuJM9hqJdc3Emvqc+p1qLCKo6tuRDkJESgH3Apfh1EsZpaqZkY4jyvlXiPvai4vHbMs92onIQpxZly/i/AHqi/N+R3QmZnD5XBH5B7BLVYe6254vZGwKzq0t0w4nuX+CU7p5oapG/A+0iEzCme7/uRvHFlUdFOk4TN5iueUO5KiU53cApzKkZ5XggPPdCQvifkQdKiKfE/lp9gkiUsxtVXUE+gcdi/mf/znmViAFZ35CX3dimlcrDDUMKtI1CljqURxRT0QuwxnQUJug/3Oq2jmc142H/9zN3C9/6d/rcRaiuFdE3lXVv3kU1zF3ssIGEbkf+B9woQdxTADmi8hunJEVn0PgFy5qZtCaAvnZHSOd6U5o2omzQLwXgot0ZfprlJtcTQFG4axWFbG5JTHfLSMinwK3ZJuhOgW4Gaf13tCjuJrjLDpREWcIVHmcUsRLPIjlSpyRFTP9i3SIyOVAWa+qQprCE2dt2ceBXjj1wQ8DGara14NYsjhVXVRwJlQdxSah5eDVDOx4SO7rgBRVPeFul8T5hW/gZUEqEbktt/Ks2fcZkx8Raa2qX4hISX+xKRGpDZRX1VWeBmfy5d4r2QFMJbQUycE8n1QU142D5P5HnFb6B+6uG3Am6zwPjFTVNI/iyvHX2mqomDMh7jql9vsTm0RkWy67VVVrhfW6sZ7cITBT7yqcj4QLVTWs1dbyiSVqy7Oa2OQWx1uH83s1KftxW9jE5Camb6i6NyxXqWoioaVQvRTt5VlN7OmGM1ehA9Hze24KSERuz22/qr4T1uvGestdRMbjlBjd6nUsfm4p1re96hLKFktw9cWQQ9iNr5giIimq6vkqY6ZwROS1oM1SuH+kVTXX2fVFJaZb7q6LgDUispTQVddv8iogddZvvECc9RJPeBWHG4tVX4wfD4pIbtPY+3kRjCkYVb0veFtEKgFjwn3deEjuwaV1BafvPayrihfQFuALEZlO6ILUnizW4SciFxJaDiFqPvGYfAUvPF0KZyDBD3mca6LXIeDycF8k5pO7qs4XER9wO85NzO+B172NCnD+0/2As2i3561ncVaofx64GGfyyyU4N+kaeRmXKThVfS94W0QmALM8CscUkIhM5VTX6Hk4/+emhfu6MZvc3Uk4vXBa6XtwRhGIqrb3NDCXf7EOESnjnzjksb/grJgzS1Ubi0h7ouMTjjlz9YCwDqczReLVoMeZOHV4Nof7ojGb3IFvcKbS36CqGwFEJGpGo4hIK5wpx2WBWiKSAtyjqr/zKKSTqrpHRM4TkfNUda6IPOtRLOYMBN0cF/ffH4HHPA3K5EtVZwO4q2YVcx+XD/ckplhO7rfgtNznish/cBYxiKYCFy8BXXCXH1PV/7old72y3y3NsAAYLyI7cVoRJkbYzfHYJCJ3AU/j1JX5hVN/nG0S0+mISBmgO04XQwdgLDBVVWd6HNcSVW0ZXAIhuPyuB/GUAY7h/GKlARWA8aq6x4t4zJkRkeo490uCqwsu8C4ikx8R2QC0VtWdkbxuLLfcAXD7s8fjtEYrA7cBg3FWhffSNhFJBVRESgAP4NzA9ES2fv+xXsVhzpzbjdYTWMup6oKK82nMRK9NQFi7YHIT8y33aCUiVYCXcWYWCs4fmwcivaydiCxU1atymcxkk5hijIisB5L9xcNMbBCRxjh1978ktHCYLbMXo+pnn6EqIq2BLyIZhKpe5f5r/bWxbxNQnKAEYWLC6zj/71fj9LlHhLXcwyTaqkK6Nd3XqOohd7ss0MiL+vLmzIjIezgrMc0mtAVohcOimIgsVtVWkb6utdyLmDsEMhWomm0JwPJAgjdRAfAaEPyH5Wgu+0x0m+5+mdgyW0T64awWF7F67pbci14JnLHtxQidmXoQZw1Mr4gGfUxzl2uzn38MUVW7ER6b+rj/BpdKsaGQsUpELnEXxo4KIvI+MA+ntQ7wO6C9qnb3LChTKCJSD/gr0JDQ+kBeraNqopi13MKnpIiMJOeK5x08iudeYATwB5xWw2ygv0exmDMzGngSeBFoD/QluibumVy46050JWcuGBHW61rLPTxE5L84d8lXELTiuaraYgvmjAQtt7daVZPcfZ+rahuvYzN5E5EPcRpUIaNlVPWP4byutdzDJ1NVX8v/tMgQkarAb8nZerBa4LHjmNsK3CAi9wP/Ay70OCaTv9r+P8aRZC33MBGRoTildbOveB7RSUxB8SzCKbSW/ZPEe3k+yUQVEWmOM8u5Ik6VzwrA31T1S08DM6clIs8Bn6jqnIhe15J7eIjI97nsVq9ufolIhqr6vLi2MecyEbkJeAena+YEp2aHVw7rdS25nxtE5Glgkap+4nUspnDc1bzypKo3RioWU3gisglnGHT2PvesPJ9UFNe15F60RORRVf2b+/g2VX036NgwVX3co7gOAWVwuohOYrVlYoaI7AK2AROAJWQbIaOq872IyxSMiHwKdNUIJ1tL7kUsuMRA9nIDXpYfBxETwQAACGdJREFUMLFLRBKATjhlrZOBj4EJqrrG08BMgYjIaJyBDJ8Qev8trEMhbbRM0ZM8Hue2HVHuquv1CJ0AY+Vio5z78f0/wH9EpCROkp8nIn9W1Ve8jc4UwHb3K6Kfki25Fz3N43Fu2xEjIncDg4AaQAbOeqqLcRY4MVHOTerX4yT22jgT0t73MiZTMP7x7CJyvrv9cySua90yRUxEsoAjOK3083EKdOFul1LV4h7FtRpoDnypqj4RuQJ4SlV7ehGPKTgRGQskAjOAiar6tcchmUIQkYY4C+RchJMHtgPpqhrWxXssuZ8jRGSZqjYXkQygpaoet+GRsUFEfsFpMIAtuBJzRGQhTkPqM3f7GmCof62FcLFumXPHdhGpCEwDPhORfcAPHsdkCkBVz/M6BnNWyvkTO4CqzhKR58N9UWu5n4NEpC3O7Mb/qOoJr+MxJp6JyAc4S+yNc3f9BkgN9/wES+7nEHdIXTVCa8ts9S4iY+KfiFyAUy7C3w2zAHhSVfeE9bqW3M8NIjIQp1zsT5yaJaeqmuxdVMaYcLHkfo4QkY04N1LD2lowxoQSkf8AvVR1v7tdCfi3ql4fzuvajZpzxzbggNdBGHMOquZP7ACqug+4ONwXtdEy545NOLMaPyZ0CvQL3oVkzDnhFxGpoarbAUQkrGun+llyP3dsdb9KuF/GmMj4E/CFiPjrubcH7gv3Ra3P3RhjwkxEqgGtcCaefaGqO8N+TUvu8U1EXlLVB4PWcQxhtcCNCT8R6QXUVdVnRKQmcGG411O25B7nRKSpqq5wJy7lYLXAjQkvEXkVKA5craoNRKQy8KmqNg/nda3PPf7tAkvixngoVVWbiMhKcNZRFpGw3/eyoZDxb5r/gYjYYtjGRN5JETkPt1vUnbH6y+mfcvYsuce/4AVCPFmc25hz3D+A94CqIvIUsBB4NtwX/f/27j/Ur7qO4/jz5UodOTdSiTTpLluFOrw0J1hTpFVo9Ifkxo1ksaEiEharUAvsHxGCBZGiDja2VZjIHPtnBBtB2mriXbttzqn4hxP8Qy1St1Zbse3VH5/P176O+727u/d77ldOrweMnfM9Pz6fz2F7fz/nfb6f80lapv0mmjwkIhpm+1eS9gBfpnS2ls/EO/nzQLXlTjN5SN4FHtEQSRP+37J9uNHyE9wjIvpP0uuUu+Xu1Ghn3bYbHama4B4R0UJ5oBoR0TBJ35T047r8CUmLGi8zPfeIiOZkEFNERDtlEFNERAtlEFNERFtI6mRGBjKIKTn3iIgGSBqz/fm6fAX/G8T0u5kYxJSce0REM977fbvtA8CBmSw8wT0iohkXSfp+r41NT3GZ4B4R0YxZwHm8f4TqjEnOPSKiAd0590HIr2UiIpoxkB77e4Wn5x4R0X+SPmr77YGVn+AeEdE+SctERLRQgntERAsluEdEtFCCe/SNpF0TbLtB0rYzONdvJc07g/2HJE1pSLeklZIunsqx01Hr/K2ZLjf+PyS4R9/Y/kIfz/U12+/263ynsRIYN7hLmtVguUNA48G94TbEB1SCe/SNpCMq1kh6QdJ+SSNdu5wvaaukFyWtra9B7XWu1yRdWHu3L0laJ+mApB2SZtd9FknaJ+lZ4Dtdx66sEyR01rfVO4dZkjZ11W21pGXA1cDjkvZKml3L/omkPwL3SRrrOteCOpN9r3ovlrSr1mtU0pzahp2SxuqfzpfgT4Hrarmra/3WSNot6XlJd9ZzniXp0dr+bfWuZlndtlTSX2p7Nkg6p+v6TakN0Q4J7tFv3wCGgasob8FbI+njdds1wA+AhcBldd/JWAA8YvsK4F3glvr5RuC7tq+d5HmGgUtsX2l7IbDR9lPAn4FbbQ/bPlr3PWZ7ie0HgUOShuvnq4BN4528TsDwJPA92532HwX+CnyljlYcAR6qh9wH7Kzl/hy4DThUZ+hZDNwhaT7lOg1RrtvtwLW1vHNrXUZqez4E3NVVpTNuQ7RHgnv02xLgCdsnbL8FPEMJVACjtl+1fQJ4ou47GQdt763Le4AhSXOBebafqZ//ehLneRX4lKSHJd0IHJ5g3ye7ltcDq2p6YwT4TY9jPgu8YXs3gO3Dto9TplhbJ2k/sBm4vMfxXwW+LWkv8BxwAeWLbQmw2fZJ228Cv+8q76DtV+r6L4Hrp9mGaIkE9+i3iYZcnzpibrIj6P7dtXyC0kPVBMcf5/3/ts8FsP0O5Y7iaUoaZ/0EZf6za3kLcBPwdWCP7b/3OKZXnVYDb9WyrwZ6TbEm4O7akx+2Pd/2Dnpf09MNb59KG6IlEtyj3/4AjNT88UWUnuRo3XaNpPk11z5CmZFmSurD1kOSOr3/W7s2vwYM11z1pZR0EJIuBM6yvQW4H+i81OkfwJwJyjoGbAceo6SCenkZuFjS4lrenDobz1xKj/4ksILytsDxyt0O3CXpw/X4z0j6COU63VLb8zHghq7yhiR9uq6voNwpTacN0RJ55W/0k4GtlJzwvrp+j+03JX0OeJbyEHEh5Utg6zTLWwVskPQvSuDq+BNwENgPvAB0HiZeAmzsepD7o/r3JmCtpKO17uN5nJL73tGrMrb/Ux8gP1wf+h6l5N0fBbZIWk5JqXR61M8DxyXtq3X4BSW3PiZJwN+Amym97qW1La9QUjaHbB+TtArYXL9EdgNre9VvMm2I9si7ZaIvVCb9HbP9yUHXpQmSfgjMtX3/gMo/z/aRep1HgS/W/PuZnGOgbYiZlZ57TJvKAKCngZ8NuCqNkLSV8uueLw2wGttUBnWdDTwwhcD+QWhDzKD03GOgJD0HnHPKxyts7x9EfSarBsv5p3x8r+3t4+0fMdMS3CMiWii/lomIaKEE94iIFkpwj4hooQT3iIgWSnCPiGih/wLwiYC5ROgCKgAAAABJRU5ErkJggg=="/>
          <p:cNvSpPr>
            <a:spLocks noChangeAspect="1" noChangeArrowheads="1"/>
          </p:cNvSpPr>
          <p:nvPr/>
        </p:nvSpPr>
        <p:spPr bwMode="auto">
          <a:xfrm>
            <a:off x="155524" y="-22854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317" y="2121813"/>
            <a:ext cx="3147591" cy="30216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24" y="2208753"/>
            <a:ext cx="3213042" cy="293474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1246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40-50 years of Age group is contributing to the highest sales.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Every Age group buys more ‘Standard’ product line followed by ‘Road’.</a:t>
            </a:r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51" y="2470997"/>
            <a:ext cx="3978483" cy="26725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53" y="1901949"/>
            <a:ext cx="5191125" cy="26860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892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The Medium class product is bought more followed by High class. NSW state has the highest sales, followed by VC and OLD.</a:t>
            </a:r>
            <a:endParaRPr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58" y="1826378"/>
            <a:ext cx="4109465" cy="28319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973" y="1826378"/>
            <a:ext cx="3800652" cy="317025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892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There are predominantly more female buyers in age groups 40 – 60. In other age groups, the proportion is almost same.</a:t>
            </a:r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825" y="2076109"/>
            <a:ext cx="4417023" cy="282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0300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1246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40-50 years of Age group is contributing to the highest sales.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Every Age group buys more ‘Standard’ product line followed by ‘Road’.</a:t>
            </a:r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01" y="2244830"/>
            <a:ext cx="3978483" cy="26725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229" y="2146350"/>
            <a:ext cx="51911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0428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 smtClean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892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The Medium class product is bought more followed by High class. NSW state has the highest sales, followed by VC and OLD.</a:t>
            </a:r>
            <a:endParaRPr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58" y="1826378"/>
            <a:ext cx="4109465" cy="28319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973" y="1826378"/>
            <a:ext cx="3800652" cy="317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458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 smtClean="0"/>
              <a:t>Data Exploration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4973" y="982203"/>
            <a:ext cx="8565600" cy="1246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Manufacturing, Financial and Health sector customer contribute to highest bike related purchases in last 3 years and state NSW has highest number of purchases followed by VIC and OLD.</a:t>
            </a:r>
            <a:endParaRPr dirty="0"/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3" y="2219788"/>
            <a:ext cx="4398512" cy="23856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803" y="2182295"/>
            <a:ext cx="4093043" cy="246949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3563</TotalTime>
  <Words>1009</Words>
  <Application>Microsoft Office PowerPoint</Application>
  <PresentationFormat>On-screen Show (16:9)</PresentationFormat>
  <Paragraphs>72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</dc:creator>
  <cp:lastModifiedBy>praveen kumar</cp:lastModifiedBy>
  <cp:revision>31</cp:revision>
  <dcterms:modified xsi:type="dcterms:W3CDTF">2023-03-22T19:19:07Z</dcterms:modified>
</cp:coreProperties>
</file>