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1" r:id="rId8"/>
    <p:sldId id="269" r:id="rId9"/>
    <p:sldId id="262" r:id="rId10"/>
    <p:sldId id="266" r:id="rId11"/>
    <p:sldId id="263" r:id="rId12"/>
    <p:sldId id="265" r:id="rId13"/>
    <p:sldId id="264" r:id="rId14"/>
    <p:sldId id="267"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Account%20Sales%20Data%20for%20Analysis%20v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P\Downloads\Account%20Sales%20Data%20for%20Analysis%20v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HP\Downloads\Account%20Sales%20Data%20for%20Analysis%20v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HP\Downloads\Account%20Sales%20Data%20for%20Analysis%20v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HP\Downloads\Account%20Sales%20Data%20for%20Analysis%20v2.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Account%20Sales%20Data%20for%20Analysis%20v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Account%20Sales%20Data%20for%20Analysis%20v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Account%20Sales%20Data%20for%20Analysis%20v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Account%20Sales%20Data%20for%20Analysis%20v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ownloads\Account%20Sales%20Data%20for%20Analysis%20v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ownloads\Account%20Sales%20Data%20for%20Analysis%20v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ownloads\Account%20Sales%20Data%20for%20Analysis%20v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ownloads\Account%20Sales%20Data%20for%20Analysis%20v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v2.xlsx]Sheet2!PivotTable1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Total Sales by Account type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cat>
            <c:strRef>
              <c:f>Sheet2!$A$4:$A$8</c:f>
              <c:strCache>
                <c:ptCount val="4"/>
                <c:pt idx="0">
                  <c:v>Bar</c:v>
                </c:pt>
                <c:pt idx="1">
                  <c:v>Club</c:v>
                </c:pt>
                <c:pt idx="2">
                  <c:v>Hotel</c:v>
                </c:pt>
                <c:pt idx="3">
                  <c:v>Restaurant</c:v>
                </c:pt>
              </c:strCache>
            </c:strRef>
          </c:cat>
          <c:val>
            <c:numRef>
              <c:f>Sheet2!$B$4:$B$8</c:f>
              <c:numCache>
                <c:formatCode>General</c:formatCode>
                <c:ptCount val="4"/>
                <c:pt idx="0">
                  <c:v>342823</c:v>
                </c:pt>
                <c:pt idx="1">
                  <c:v>408515</c:v>
                </c:pt>
                <c:pt idx="2">
                  <c:v>348942</c:v>
                </c:pt>
                <c:pt idx="3">
                  <c:v>380568</c:v>
                </c:pt>
              </c:numCache>
            </c:numRef>
          </c:val>
          <c:extLst>
            <c:ext xmlns:c16="http://schemas.microsoft.com/office/drawing/2014/chart" uri="{C3380CC4-5D6E-409C-BE32-E72D297353CC}">
              <c16:uniqueId val="{00000000-62AF-4480-82AB-815C8DE9A575}"/>
            </c:ext>
          </c:extLst>
        </c:ser>
        <c:dLbls>
          <c:showLegendKey val="0"/>
          <c:showVal val="0"/>
          <c:showCatName val="0"/>
          <c:showSerName val="0"/>
          <c:showPercent val="0"/>
          <c:showBubbleSize val="0"/>
        </c:dLbls>
        <c:gapWidth val="219"/>
        <c:overlap val="-27"/>
        <c:axId val="2013453471"/>
        <c:axId val="2013446399"/>
      </c:barChart>
      <c:catAx>
        <c:axId val="2013453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13446399"/>
        <c:crosses val="autoZero"/>
        <c:auto val="1"/>
        <c:lblAlgn val="ctr"/>
        <c:lblOffset val="100"/>
        <c:noMultiLvlLbl val="0"/>
      </c:catAx>
      <c:valAx>
        <c:axId val="201344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45347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v2.xlsx]Sheet2!PivotTable1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Effect </a:t>
            </a:r>
            <a:r>
              <a:rPr lang="en-US" dirty="0" smtClean="0"/>
              <a:t>on </a:t>
            </a:r>
            <a:r>
              <a:rPr lang="en-US" dirty="0"/>
              <a:t>Sales </a:t>
            </a:r>
            <a:r>
              <a:rPr lang="en-US" dirty="0" smtClean="0"/>
              <a:t>by </a:t>
            </a:r>
            <a:r>
              <a:rPr lang="en-US" dirty="0"/>
              <a:t>Marketing</a:t>
            </a:r>
            <a:r>
              <a:rPr lang="en-US" baseline="0" dirty="0"/>
              <a:t> Initiatives</a:t>
            </a:r>
            <a:r>
              <a:rPr lang="en-US" dirty="0"/>
              <a:t> : Menu Inclusions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marker>
          <c:symbol val="none"/>
        </c:marker>
      </c:pivotFmt>
    </c:pivotFmts>
    <c:plotArea>
      <c:layout/>
      <c:barChart>
        <c:barDir val="col"/>
        <c:grouping val="clustered"/>
        <c:varyColors val="0"/>
        <c:ser>
          <c:idx val="0"/>
          <c:order val="0"/>
          <c:tx>
            <c:strRef>
              <c:f>Sheet2!$B$5</c:f>
              <c:strCache>
                <c:ptCount val="1"/>
                <c:pt idx="0">
                  <c:v>Total</c:v>
                </c:pt>
              </c:strCache>
            </c:strRef>
          </c:tx>
          <c:spPr>
            <a:solidFill>
              <a:schemeClr val="accent1"/>
            </a:solidFill>
            <a:ln w="19050">
              <a:solidFill>
                <a:schemeClr val="lt1"/>
              </a:solidFill>
            </a:ln>
            <a:effectLst/>
          </c:spPr>
          <c:invertIfNegative val="0"/>
          <c:cat>
            <c:strRef>
              <c:f>Sheet2!$A$6:$A$8</c:f>
              <c:strCache>
                <c:ptCount val="2"/>
                <c:pt idx="0">
                  <c:v>No</c:v>
                </c:pt>
                <c:pt idx="1">
                  <c:v>Yes</c:v>
                </c:pt>
              </c:strCache>
            </c:strRef>
          </c:cat>
          <c:val>
            <c:numRef>
              <c:f>Sheet2!$B$6:$B$8</c:f>
              <c:numCache>
                <c:formatCode>General</c:formatCode>
                <c:ptCount val="2"/>
                <c:pt idx="0">
                  <c:v>450259</c:v>
                </c:pt>
                <c:pt idx="1">
                  <c:v>1030589</c:v>
                </c:pt>
              </c:numCache>
            </c:numRef>
          </c:val>
          <c:extLst>
            <c:ext xmlns:c16="http://schemas.microsoft.com/office/drawing/2014/chart" uri="{C3380CC4-5D6E-409C-BE32-E72D297353CC}">
              <c16:uniqueId val="{00000000-B03B-4F47-8B8A-7A7EA781B43A}"/>
            </c:ext>
          </c:extLst>
        </c:ser>
        <c:dLbls>
          <c:showLegendKey val="0"/>
          <c:showVal val="0"/>
          <c:showCatName val="0"/>
          <c:showSerName val="0"/>
          <c:showPercent val="0"/>
          <c:showBubbleSize val="0"/>
        </c:dLbls>
        <c:gapWidth val="150"/>
        <c:axId val="2023982575"/>
        <c:axId val="2023984655"/>
      </c:barChart>
      <c:catAx>
        <c:axId val="20239825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4655"/>
        <c:crosses val="autoZero"/>
        <c:auto val="1"/>
        <c:lblAlgn val="ctr"/>
        <c:lblOffset val="100"/>
        <c:noMultiLvlLbl val="0"/>
      </c:catAx>
      <c:valAx>
        <c:axId val="2023984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25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v2.xlsx]Sheet2!PivotTable1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Effect </a:t>
            </a:r>
            <a:r>
              <a:rPr lang="en-US" dirty="0" smtClean="0"/>
              <a:t>on </a:t>
            </a:r>
            <a:r>
              <a:rPr lang="en-US" dirty="0"/>
              <a:t>Sales </a:t>
            </a:r>
            <a:r>
              <a:rPr lang="en-US" dirty="0" smtClean="0"/>
              <a:t>by </a:t>
            </a:r>
            <a:r>
              <a:rPr lang="en-US" dirty="0"/>
              <a:t>Marketing</a:t>
            </a:r>
            <a:r>
              <a:rPr lang="en-US" baseline="0" dirty="0"/>
              <a:t> Initiatives</a:t>
            </a:r>
            <a:r>
              <a:rPr lang="en-US" dirty="0"/>
              <a:t> : Menu Inclusions by Account type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marker>
          <c:symbol val="none"/>
        </c:marker>
      </c:pivotFmt>
      <c:pivotFmt>
        <c:idx val="7"/>
        <c:spPr>
          <a:solidFill>
            <a:schemeClr val="accent1"/>
          </a:solidFill>
          <a:ln w="19050">
            <a:solidFill>
              <a:schemeClr val="lt1"/>
            </a:solidFill>
          </a:ln>
          <a:effectLst/>
        </c:spPr>
        <c:marker>
          <c:symbol val="none"/>
        </c:marker>
      </c:pivotFmt>
    </c:pivotFmts>
    <c:plotArea>
      <c:layout/>
      <c:barChart>
        <c:barDir val="col"/>
        <c:grouping val="clustered"/>
        <c:varyColors val="0"/>
        <c:ser>
          <c:idx val="0"/>
          <c:order val="0"/>
          <c:tx>
            <c:strRef>
              <c:f>Sheet2!$B$5</c:f>
              <c:strCache>
                <c:ptCount val="1"/>
                <c:pt idx="0">
                  <c:v>Total</c:v>
                </c:pt>
              </c:strCache>
            </c:strRef>
          </c:tx>
          <c:spPr>
            <a:solidFill>
              <a:schemeClr val="accent1"/>
            </a:solidFill>
            <a:ln w="19050">
              <a:solidFill>
                <a:schemeClr val="lt1"/>
              </a:solidFill>
            </a:ln>
            <a:effectLst/>
          </c:spPr>
          <c:invertIfNegative val="0"/>
          <c:cat>
            <c:multiLvlStrRef>
              <c:f>Sheet2!$A$6:$A$16</c:f>
              <c:multiLvlStrCache>
                <c:ptCount val="8"/>
                <c:lvl>
                  <c:pt idx="0">
                    <c:v>Bar</c:v>
                  </c:pt>
                  <c:pt idx="1">
                    <c:v>Club</c:v>
                  </c:pt>
                  <c:pt idx="2">
                    <c:v>Hotel</c:v>
                  </c:pt>
                  <c:pt idx="3">
                    <c:v>Restaurant</c:v>
                  </c:pt>
                  <c:pt idx="4">
                    <c:v>Bar</c:v>
                  </c:pt>
                  <c:pt idx="5">
                    <c:v>Club</c:v>
                  </c:pt>
                  <c:pt idx="6">
                    <c:v>Hotel</c:v>
                  </c:pt>
                  <c:pt idx="7">
                    <c:v>Restaurant</c:v>
                  </c:pt>
                </c:lvl>
                <c:lvl>
                  <c:pt idx="0">
                    <c:v>No</c:v>
                  </c:pt>
                  <c:pt idx="4">
                    <c:v>Yes</c:v>
                  </c:pt>
                </c:lvl>
              </c:multiLvlStrCache>
            </c:multiLvlStrRef>
          </c:cat>
          <c:val>
            <c:numRef>
              <c:f>Sheet2!$B$6:$B$16</c:f>
              <c:numCache>
                <c:formatCode>General</c:formatCode>
                <c:ptCount val="8"/>
                <c:pt idx="0">
                  <c:v>66093</c:v>
                </c:pt>
                <c:pt idx="1">
                  <c:v>89685</c:v>
                </c:pt>
                <c:pt idx="2">
                  <c:v>106022</c:v>
                </c:pt>
                <c:pt idx="3">
                  <c:v>188459</c:v>
                </c:pt>
                <c:pt idx="4">
                  <c:v>276730</c:v>
                </c:pt>
                <c:pt idx="5">
                  <c:v>318830</c:v>
                </c:pt>
                <c:pt idx="6">
                  <c:v>242920</c:v>
                </c:pt>
                <c:pt idx="7">
                  <c:v>192109</c:v>
                </c:pt>
              </c:numCache>
            </c:numRef>
          </c:val>
          <c:extLst>
            <c:ext xmlns:c16="http://schemas.microsoft.com/office/drawing/2014/chart" uri="{C3380CC4-5D6E-409C-BE32-E72D297353CC}">
              <c16:uniqueId val="{00000000-1A20-40D4-ABD7-1F424EA2BDA2}"/>
            </c:ext>
          </c:extLst>
        </c:ser>
        <c:dLbls>
          <c:showLegendKey val="0"/>
          <c:showVal val="0"/>
          <c:showCatName val="0"/>
          <c:showSerName val="0"/>
          <c:showPercent val="0"/>
          <c:showBubbleSize val="0"/>
        </c:dLbls>
        <c:gapWidth val="150"/>
        <c:axId val="2023982575"/>
        <c:axId val="2023984655"/>
      </c:barChart>
      <c:catAx>
        <c:axId val="20239825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4655"/>
        <c:crosses val="autoZero"/>
        <c:auto val="1"/>
        <c:lblAlgn val="ctr"/>
        <c:lblOffset val="100"/>
        <c:noMultiLvlLbl val="0"/>
      </c:catAx>
      <c:valAx>
        <c:axId val="2023984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25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v2.xlsx]Sheet2!PivotTable1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Effect </a:t>
            </a:r>
            <a:r>
              <a:rPr lang="en-US" dirty="0" smtClean="0"/>
              <a:t>on </a:t>
            </a:r>
            <a:r>
              <a:rPr lang="en-US" dirty="0"/>
              <a:t>Sales </a:t>
            </a:r>
            <a:r>
              <a:rPr lang="en-US" dirty="0" smtClean="0"/>
              <a:t>by</a:t>
            </a:r>
            <a:r>
              <a:rPr lang="en-US" baseline="0" dirty="0" smtClean="0"/>
              <a:t> </a:t>
            </a:r>
            <a:r>
              <a:rPr lang="en-US" dirty="0" smtClean="0"/>
              <a:t>Marketing</a:t>
            </a:r>
            <a:r>
              <a:rPr lang="en-US" baseline="0" dirty="0" smtClean="0"/>
              <a:t> </a:t>
            </a:r>
            <a:r>
              <a:rPr lang="en-US" baseline="0" dirty="0"/>
              <a:t>Initiatives</a:t>
            </a:r>
            <a:r>
              <a:rPr lang="en-US" dirty="0"/>
              <a:t> : </a:t>
            </a:r>
            <a:r>
              <a:rPr lang="en-US" dirty="0" smtClean="0"/>
              <a:t>Posters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marker>
          <c:symbol val="none"/>
        </c:marker>
      </c:pivotFmt>
    </c:pivotFmts>
    <c:plotArea>
      <c:layout/>
      <c:barChart>
        <c:barDir val="col"/>
        <c:grouping val="clustered"/>
        <c:varyColors val="0"/>
        <c:ser>
          <c:idx val="0"/>
          <c:order val="0"/>
          <c:tx>
            <c:strRef>
              <c:f>Sheet2!$B$5</c:f>
              <c:strCache>
                <c:ptCount val="1"/>
                <c:pt idx="0">
                  <c:v>Total</c:v>
                </c:pt>
              </c:strCache>
            </c:strRef>
          </c:tx>
          <c:spPr>
            <a:solidFill>
              <a:schemeClr val="accent1"/>
            </a:solidFill>
            <a:ln w="19050">
              <a:solidFill>
                <a:schemeClr val="lt1"/>
              </a:solidFill>
            </a:ln>
            <a:effectLst/>
          </c:spPr>
          <c:invertIfNegative val="0"/>
          <c:cat>
            <c:strRef>
              <c:f>Sheet2!$A$6:$A$8</c:f>
              <c:strCache>
                <c:ptCount val="2"/>
                <c:pt idx="0">
                  <c:v>No</c:v>
                </c:pt>
                <c:pt idx="1">
                  <c:v>Yes</c:v>
                </c:pt>
              </c:strCache>
            </c:strRef>
          </c:cat>
          <c:val>
            <c:numRef>
              <c:f>Sheet2!$B$6:$B$8</c:f>
              <c:numCache>
                <c:formatCode>General</c:formatCode>
                <c:ptCount val="2"/>
                <c:pt idx="0">
                  <c:v>1069026</c:v>
                </c:pt>
                <c:pt idx="1">
                  <c:v>411822</c:v>
                </c:pt>
              </c:numCache>
            </c:numRef>
          </c:val>
          <c:extLst>
            <c:ext xmlns:c16="http://schemas.microsoft.com/office/drawing/2014/chart" uri="{C3380CC4-5D6E-409C-BE32-E72D297353CC}">
              <c16:uniqueId val="{00000000-A006-42BA-9A5B-ABAD75365FAC}"/>
            </c:ext>
          </c:extLst>
        </c:ser>
        <c:dLbls>
          <c:showLegendKey val="0"/>
          <c:showVal val="0"/>
          <c:showCatName val="0"/>
          <c:showSerName val="0"/>
          <c:showPercent val="0"/>
          <c:showBubbleSize val="0"/>
        </c:dLbls>
        <c:gapWidth val="150"/>
        <c:axId val="2023982575"/>
        <c:axId val="2023984655"/>
      </c:barChart>
      <c:catAx>
        <c:axId val="20239825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4655"/>
        <c:crosses val="autoZero"/>
        <c:auto val="1"/>
        <c:lblAlgn val="ctr"/>
        <c:lblOffset val="100"/>
        <c:noMultiLvlLbl val="0"/>
      </c:catAx>
      <c:valAx>
        <c:axId val="2023984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25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v2.xlsx]Sheet2!PivotTable1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Effect </a:t>
            </a:r>
            <a:r>
              <a:rPr lang="en-US" dirty="0" smtClean="0"/>
              <a:t>on </a:t>
            </a:r>
            <a:r>
              <a:rPr lang="en-US" dirty="0"/>
              <a:t>Sales </a:t>
            </a:r>
            <a:r>
              <a:rPr lang="en-US" dirty="0" smtClean="0"/>
              <a:t>by</a:t>
            </a:r>
            <a:r>
              <a:rPr lang="en-US" baseline="0" dirty="0" smtClean="0"/>
              <a:t> </a:t>
            </a:r>
            <a:r>
              <a:rPr lang="en-US" dirty="0" smtClean="0"/>
              <a:t>Marketing</a:t>
            </a:r>
            <a:r>
              <a:rPr lang="en-US" baseline="0" dirty="0" smtClean="0"/>
              <a:t> </a:t>
            </a:r>
            <a:r>
              <a:rPr lang="en-US" baseline="0" dirty="0"/>
              <a:t>Initiatives</a:t>
            </a:r>
            <a:r>
              <a:rPr lang="en-US" dirty="0"/>
              <a:t> : Posters</a:t>
            </a:r>
            <a:r>
              <a:rPr lang="en-US" baseline="0" dirty="0"/>
              <a:t> </a:t>
            </a:r>
            <a:r>
              <a:rPr lang="en-US" dirty="0"/>
              <a:t>by Account type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marker>
          <c:symbol val="none"/>
        </c:marker>
      </c:pivotFmt>
      <c:pivotFmt>
        <c:idx val="7"/>
        <c:spPr>
          <a:solidFill>
            <a:schemeClr val="accent1"/>
          </a:solidFill>
          <a:ln w="19050">
            <a:solidFill>
              <a:schemeClr val="lt1"/>
            </a:solidFill>
          </a:ln>
          <a:effectLst/>
        </c:spPr>
        <c:marker>
          <c:symbol val="none"/>
        </c:marker>
      </c:pivotFmt>
    </c:pivotFmts>
    <c:plotArea>
      <c:layout/>
      <c:barChart>
        <c:barDir val="col"/>
        <c:grouping val="clustered"/>
        <c:varyColors val="0"/>
        <c:ser>
          <c:idx val="0"/>
          <c:order val="0"/>
          <c:tx>
            <c:strRef>
              <c:f>Sheet2!$B$5</c:f>
              <c:strCache>
                <c:ptCount val="1"/>
                <c:pt idx="0">
                  <c:v>Total</c:v>
                </c:pt>
              </c:strCache>
            </c:strRef>
          </c:tx>
          <c:spPr>
            <a:solidFill>
              <a:schemeClr val="accent1"/>
            </a:solidFill>
            <a:ln w="19050">
              <a:solidFill>
                <a:schemeClr val="lt1"/>
              </a:solidFill>
            </a:ln>
            <a:effectLst/>
          </c:spPr>
          <c:invertIfNegative val="0"/>
          <c:cat>
            <c:multiLvlStrRef>
              <c:f>Sheet2!$A$6:$A$16</c:f>
              <c:multiLvlStrCache>
                <c:ptCount val="6"/>
                <c:lvl>
                  <c:pt idx="0">
                    <c:v>No</c:v>
                  </c:pt>
                  <c:pt idx="1">
                    <c:v>Yes</c:v>
                  </c:pt>
                  <c:pt idx="2">
                    <c:v>No</c:v>
                  </c:pt>
                  <c:pt idx="3">
                    <c:v>Yes</c:v>
                  </c:pt>
                  <c:pt idx="4">
                    <c:v>No</c:v>
                  </c:pt>
                  <c:pt idx="5">
                    <c:v>No</c:v>
                  </c:pt>
                </c:lvl>
                <c:lvl>
                  <c:pt idx="0">
                    <c:v>Bar</c:v>
                  </c:pt>
                  <c:pt idx="2">
                    <c:v>Club</c:v>
                  </c:pt>
                  <c:pt idx="4">
                    <c:v>Hotel</c:v>
                  </c:pt>
                  <c:pt idx="5">
                    <c:v>Restaurant</c:v>
                  </c:pt>
                </c:lvl>
              </c:multiLvlStrCache>
            </c:multiLvlStrRef>
          </c:cat>
          <c:val>
            <c:numRef>
              <c:f>Sheet2!$B$6:$B$16</c:f>
              <c:numCache>
                <c:formatCode>General</c:formatCode>
                <c:ptCount val="6"/>
                <c:pt idx="0">
                  <c:v>197117</c:v>
                </c:pt>
                <c:pt idx="1">
                  <c:v>145706</c:v>
                </c:pt>
                <c:pt idx="2">
                  <c:v>142399</c:v>
                </c:pt>
                <c:pt idx="3">
                  <c:v>266116</c:v>
                </c:pt>
                <c:pt idx="4">
                  <c:v>348942</c:v>
                </c:pt>
                <c:pt idx="5">
                  <c:v>380568</c:v>
                </c:pt>
              </c:numCache>
            </c:numRef>
          </c:val>
          <c:extLst>
            <c:ext xmlns:c16="http://schemas.microsoft.com/office/drawing/2014/chart" uri="{C3380CC4-5D6E-409C-BE32-E72D297353CC}">
              <c16:uniqueId val="{00000000-B61B-4B9C-9EB2-DCA2E9711DC7}"/>
            </c:ext>
          </c:extLst>
        </c:ser>
        <c:dLbls>
          <c:showLegendKey val="0"/>
          <c:showVal val="0"/>
          <c:showCatName val="0"/>
          <c:showSerName val="0"/>
          <c:showPercent val="0"/>
          <c:showBubbleSize val="0"/>
        </c:dLbls>
        <c:gapWidth val="150"/>
        <c:axId val="2023982575"/>
        <c:axId val="2023984655"/>
      </c:barChart>
      <c:catAx>
        <c:axId val="20239825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4655"/>
        <c:crosses val="autoZero"/>
        <c:auto val="1"/>
        <c:lblAlgn val="ctr"/>
        <c:lblOffset val="100"/>
        <c:noMultiLvlLbl val="0"/>
      </c:catAx>
      <c:valAx>
        <c:axId val="2023984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25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v2.xlsx]Sheet2!PivotTable1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Total Sales by Account </a:t>
            </a:r>
            <a:r>
              <a:rPr lang="en-IN" dirty="0" smtClean="0"/>
              <a:t>type in Years</a:t>
            </a:r>
            <a:endParaRPr lang="en-IN"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s>
    <c:plotArea>
      <c:layout/>
      <c:barChart>
        <c:barDir val="col"/>
        <c:grouping val="clustered"/>
        <c:varyColors val="0"/>
        <c:ser>
          <c:idx val="0"/>
          <c:order val="0"/>
          <c:tx>
            <c:strRef>
              <c:f>Sheet2!$B$3</c:f>
              <c:strCache>
                <c:ptCount val="1"/>
                <c:pt idx="0">
                  <c:v>Sum of 2017</c:v>
                </c:pt>
              </c:strCache>
            </c:strRef>
          </c:tx>
          <c:spPr>
            <a:solidFill>
              <a:schemeClr val="accent1"/>
            </a:solidFill>
            <a:ln>
              <a:noFill/>
            </a:ln>
            <a:effectLst/>
          </c:spPr>
          <c:invertIfNegative val="0"/>
          <c:cat>
            <c:strRef>
              <c:f>Sheet2!$A$4:$A$8</c:f>
              <c:strCache>
                <c:ptCount val="4"/>
                <c:pt idx="0">
                  <c:v>Bar</c:v>
                </c:pt>
                <c:pt idx="1">
                  <c:v>Club</c:v>
                </c:pt>
                <c:pt idx="2">
                  <c:v>Hotel</c:v>
                </c:pt>
                <c:pt idx="3">
                  <c:v>Restaurant</c:v>
                </c:pt>
              </c:strCache>
            </c:strRef>
          </c:cat>
          <c:val>
            <c:numRef>
              <c:f>Sheet2!$B$4:$B$8</c:f>
              <c:numCache>
                <c:formatCode>General</c:formatCode>
                <c:ptCount val="4"/>
                <c:pt idx="0">
                  <c:v>51804</c:v>
                </c:pt>
                <c:pt idx="1">
                  <c:v>47259</c:v>
                </c:pt>
                <c:pt idx="2">
                  <c:v>44888</c:v>
                </c:pt>
                <c:pt idx="3">
                  <c:v>46025</c:v>
                </c:pt>
              </c:numCache>
            </c:numRef>
          </c:val>
          <c:extLst>
            <c:ext xmlns:c16="http://schemas.microsoft.com/office/drawing/2014/chart" uri="{C3380CC4-5D6E-409C-BE32-E72D297353CC}">
              <c16:uniqueId val="{00000000-54BB-4F26-84F6-B4E2F61CCFCE}"/>
            </c:ext>
          </c:extLst>
        </c:ser>
        <c:ser>
          <c:idx val="1"/>
          <c:order val="1"/>
          <c:tx>
            <c:strRef>
              <c:f>Sheet2!$C$3</c:f>
              <c:strCache>
                <c:ptCount val="1"/>
                <c:pt idx="0">
                  <c:v>Sum of 2018</c:v>
                </c:pt>
              </c:strCache>
            </c:strRef>
          </c:tx>
          <c:spPr>
            <a:solidFill>
              <a:schemeClr val="accent2"/>
            </a:solidFill>
            <a:ln>
              <a:noFill/>
            </a:ln>
            <a:effectLst/>
          </c:spPr>
          <c:invertIfNegative val="0"/>
          <c:cat>
            <c:strRef>
              <c:f>Sheet2!$A$4:$A$8</c:f>
              <c:strCache>
                <c:ptCount val="4"/>
                <c:pt idx="0">
                  <c:v>Bar</c:v>
                </c:pt>
                <c:pt idx="1">
                  <c:v>Club</c:v>
                </c:pt>
                <c:pt idx="2">
                  <c:v>Hotel</c:v>
                </c:pt>
                <c:pt idx="3">
                  <c:v>Restaurant</c:v>
                </c:pt>
              </c:strCache>
            </c:strRef>
          </c:cat>
          <c:val>
            <c:numRef>
              <c:f>Sheet2!$C$4:$C$8</c:f>
              <c:numCache>
                <c:formatCode>General</c:formatCode>
                <c:ptCount val="4"/>
                <c:pt idx="0">
                  <c:v>60121</c:v>
                </c:pt>
                <c:pt idx="1">
                  <c:v>67275</c:v>
                </c:pt>
                <c:pt idx="2">
                  <c:v>50567</c:v>
                </c:pt>
                <c:pt idx="3">
                  <c:v>65032</c:v>
                </c:pt>
              </c:numCache>
            </c:numRef>
          </c:val>
          <c:extLst>
            <c:ext xmlns:c16="http://schemas.microsoft.com/office/drawing/2014/chart" uri="{C3380CC4-5D6E-409C-BE32-E72D297353CC}">
              <c16:uniqueId val="{00000001-54BB-4F26-84F6-B4E2F61CCFCE}"/>
            </c:ext>
          </c:extLst>
        </c:ser>
        <c:ser>
          <c:idx val="2"/>
          <c:order val="2"/>
          <c:tx>
            <c:strRef>
              <c:f>Sheet2!$D$3</c:f>
              <c:strCache>
                <c:ptCount val="1"/>
                <c:pt idx="0">
                  <c:v>Sum of 2019</c:v>
                </c:pt>
              </c:strCache>
            </c:strRef>
          </c:tx>
          <c:spPr>
            <a:solidFill>
              <a:schemeClr val="accent3"/>
            </a:solidFill>
            <a:ln>
              <a:noFill/>
            </a:ln>
            <a:effectLst/>
          </c:spPr>
          <c:invertIfNegative val="0"/>
          <c:cat>
            <c:strRef>
              <c:f>Sheet2!$A$4:$A$8</c:f>
              <c:strCache>
                <c:ptCount val="4"/>
                <c:pt idx="0">
                  <c:v>Bar</c:v>
                </c:pt>
                <c:pt idx="1">
                  <c:v>Club</c:v>
                </c:pt>
                <c:pt idx="2">
                  <c:v>Hotel</c:v>
                </c:pt>
                <c:pt idx="3">
                  <c:v>Restaurant</c:v>
                </c:pt>
              </c:strCache>
            </c:strRef>
          </c:cat>
          <c:val>
            <c:numRef>
              <c:f>Sheet2!$D$4:$D$8</c:f>
              <c:numCache>
                <c:formatCode>General</c:formatCode>
                <c:ptCount val="4"/>
                <c:pt idx="0">
                  <c:v>60760</c:v>
                </c:pt>
                <c:pt idx="1">
                  <c:v>79646</c:v>
                </c:pt>
                <c:pt idx="2">
                  <c:v>70312</c:v>
                </c:pt>
                <c:pt idx="3">
                  <c:v>77731</c:v>
                </c:pt>
              </c:numCache>
            </c:numRef>
          </c:val>
          <c:extLst>
            <c:ext xmlns:c16="http://schemas.microsoft.com/office/drawing/2014/chart" uri="{C3380CC4-5D6E-409C-BE32-E72D297353CC}">
              <c16:uniqueId val="{00000002-54BB-4F26-84F6-B4E2F61CCFCE}"/>
            </c:ext>
          </c:extLst>
        </c:ser>
        <c:ser>
          <c:idx val="3"/>
          <c:order val="3"/>
          <c:tx>
            <c:strRef>
              <c:f>Sheet2!$E$3</c:f>
              <c:strCache>
                <c:ptCount val="1"/>
                <c:pt idx="0">
                  <c:v>Sum of 2020</c:v>
                </c:pt>
              </c:strCache>
            </c:strRef>
          </c:tx>
          <c:spPr>
            <a:solidFill>
              <a:schemeClr val="accent4"/>
            </a:solidFill>
            <a:ln>
              <a:noFill/>
            </a:ln>
            <a:effectLst/>
          </c:spPr>
          <c:invertIfNegative val="0"/>
          <c:cat>
            <c:strRef>
              <c:f>Sheet2!$A$4:$A$8</c:f>
              <c:strCache>
                <c:ptCount val="4"/>
                <c:pt idx="0">
                  <c:v>Bar</c:v>
                </c:pt>
                <c:pt idx="1">
                  <c:v>Club</c:v>
                </c:pt>
                <c:pt idx="2">
                  <c:v>Hotel</c:v>
                </c:pt>
                <c:pt idx="3">
                  <c:v>Restaurant</c:v>
                </c:pt>
              </c:strCache>
            </c:strRef>
          </c:cat>
          <c:val>
            <c:numRef>
              <c:f>Sheet2!$E$4:$E$8</c:f>
              <c:numCache>
                <c:formatCode>General</c:formatCode>
                <c:ptCount val="4"/>
                <c:pt idx="0">
                  <c:v>75991</c:v>
                </c:pt>
                <c:pt idx="1">
                  <c:v>102065</c:v>
                </c:pt>
                <c:pt idx="2">
                  <c:v>82583</c:v>
                </c:pt>
                <c:pt idx="3">
                  <c:v>89595</c:v>
                </c:pt>
              </c:numCache>
            </c:numRef>
          </c:val>
          <c:extLst>
            <c:ext xmlns:c16="http://schemas.microsoft.com/office/drawing/2014/chart" uri="{C3380CC4-5D6E-409C-BE32-E72D297353CC}">
              <c16:uniqueId val="{00000003-54BB-4F26-84F6-B4E2F61CCFCE}"/>
            </c:ext>
          </c:extLst>
        </c:ser>
        <c:ser>
          <c:idx val="4"/>
          <c:order val="4"/>
          <c:tx>
            <c:strRef>
              <c:f>Sheet2!$F$3</c:f>
              <c:strCache>
                <c:ptCount val="1"/>
                <c:pt idx="0">
                  <c:v>Sum of 2021</c:v>
                </c:pt>
              </c:strCache>
            </c:strRef>
          </c:tx>
          <c:spPr>
            <a:solidFill>
              <a:schemeClr val="accent5"/>
            </a:solidFill>
            <a:ln>
              <a:noFill/>
            </a:ln>
            <a:effectLst/>
          </c:spPr>
          <c:invertIfNegative val="0"/>
          <c:cat>
            <c:strRef>
              <c:f>Sheet2!$A$4:$A$8</c:f>
              <c:strCache>
                <c:ptCount val="4"/>
                <c:pt idx="0">
                  <c:v>Bar</c:v>
                </c:pt>
                <c:pt idx="1">
                  <c:v>Club</c:v>
                </c:pt>
                <c:pt idx="2">
                  <c:v>Hotel</c:v>
                </c:pt>
                <c:pt idx="3">
                  <c:v>Restaurant</c:v>
                </c:pt>
              </c:strCache>
            </c:strRef>
          </c:cat>
          <c:val>
            <c:numRef>
              <c:f>Sheet2!$F$4:$F$8</c:f>
              <c:numCache>
                <c:formatCode>General</c:formatCode>
                <c:ptCount val="4"/>
                <c:pt idx="0">
                  <c:v>94147</c:v>
                </c:pt>
                <c:pt idx="1">
                  <c:v>112270</c:v>
                </c:pt>
                <c:pt idx="2">
                  <c:v>100592</c:v>
                </c:pt>
                <c:pt idx="3">
                  <c:v>102185</c:v>
                </c:pt>
              </c:numCache>
            </c:numRef>
          </c:val>
          <c:extLst>
            <c:ext xmlns:c16="http://schemas.microsoft.com/office/drawing/2014/chart" uri="{C3380CC4-5D6E-409C-BE32-E72D297353CC}">
              <c16:uniqueId val="{00000004-54BB-4F26-84F6-B4E2F61CCFCE}"/>
            </c:ext>
          </c:extLst>
        </c:ser>
        <c:dLbls>
          <c:showLegendKey val="0"/>
          <c:showVal val="0"/>
          <c:showCatName val="0"/>
          <c:showSerName val="0"/>
          <c:showPercent val="0"/>
          <c:showBubbleSize val="0"/>
        </c:dLbls>
        <c:gapWidth val="219"/>
        <c:overlap val="-27"/>
        <c:axId val="2013453471"/>
        <c:axId val="2013446399"/>
      </c:barChart>
      <c:catAx>
        <c:axId val="2013453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446399"/>
        <c:crosses val="autoZero"/>
        <c:auto val="1"/>
        <c:lblAlgn val="ctr"/>
        <c:lblOffset val="100"/>
        <c:noMultiLvlLbl val="0"/>
      </c:catAx>
      <c:valAx>
        <c:axId val="201344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45347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v2.xlsx]Sheet2!PivotTable1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Minimum Sales by Account Type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c:f>
              <c:strCache>
                <c:ptCount val="1"/>
                <c:pt idx="0">
                  <c:v>Total</c:v>
                </c:pt>
              </c:strCache>
            </c:strRef>
          </c:tx>
          <c:spPr>
            <a:solidFill>
              <a:schemeClr val="accent1"/>
            </a:solidFill>
            <a:ln w="25400">
              <a:solidFill>
                <a:schemeClr val="lt1"/>
              </a:solidFill>
            </a:ln>
            <a:effectLst/>
            <a:sp3d contourW="25400">
              <a:contourClr>
                <a:schemeClr val="lt1"/>
              </a:contourClr>
            </a:sp3d>
          </c:spPr>
          <c:invertIfNegative val="0"/>
          <c:cat>
            <c:strRef>
              <c:f>Sheet2!$A$4:$A$8</c:f>
              <c:strCache>
                <c:ptCount val="4"/>
                <c:pt idx="0">
                  <c:v>Bar</c:v>
                </c:pt>
                <c:pt idx="1">
                  <c:v>Club</c:v>
                </c:pt>
                <c:pt idx="2">
                  <c:v>Hotel</c:v>
                </c:pt>
                <c:pt idx="3">
                  <c:v>Restaurant</c:v>
                </c:pt>
              </c:strCache>
            </c:strRef>
          </c:cat>
          <c:val>
            <c:numRef>
              <c:f>Sheet2!$B$4:$B$8</c:f>
              <c:numCache>
                <c:formatCode>General</c:formatCode>
                <c:ptCount val="4"/>
                <c:pt idx="0">
                  <c:v>16060</c:v>
                </c:pt>
                <c:pt idx="1">
                  <c:v>20019</c:v>
                </c:pt>
                <c:pt idx="2">
                  <c:v>8676</c:v>
                </c:pt>
                <c:pt idx="3">
                  <c:v>16773</c:v>
                </c:pt>
              </c:numCache>
            </c:numRef>
          </c:val>
          <c:extLst>
            <c:ext xmlns:c16="http://schemas.microsoft.com/office/drawing/2014/chart" uri="{C3380CC4-5D6E-409C-BE32-E72D297353CC}">
              <c16:uniqueId val="{00000000-5609-4072-A241-8C5EEC0B858F}"/>
            </c:ext>
          </c:extLst>
        </c:ser>
        <c:dLbls>
          <c:showLegendKey val="0"/>
          <c:showVal val="0"/>
          <c:showCatName val="0"/>
          <c:showSerName val="0"/>
          <c:showPercent val="0"/>
          <c:showBubbleSize val="0"/>
        </c:dLbls>
        <c:gapWidth val="150"/>
        <c:shape val="box"/>
        <c:axId val="2023982575"/>
        <c:axId val="2023984655"/>
        <c:axId val="0"/>
      </c:bar3DChart>
      <c:catAx>
        <c:axId val="20239825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4655"/>
        <c:crosses val="autoZero"/>
        <c:auto val="1"/>
        <c:lblAlgn val="ctr"/>
        <c:lblOffset val="100"/>
        <c:noMultiLvlLbl val="0"/>
      </c:catAx>
      <c:valAx>
        <c:axId val="2023984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25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v2.xlsx]Sheet2!PivotTable1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Impact on </a:t>
            </a:r>
            <a:r>
              <a:rPr lang="en-US" dirty="0"/>
              <a:t>Sales </a:t>
            </a:r>
            <a:r>
              <a:rPr lang="en-US" dirty="0" smtClean="0"/>
              <a:t>in </a:t>
            </a:r>
            <a:r>
              <a:rPr lang="en-US" dirty="0"/>
              <a:t>Product line : Sugar free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marker>
          <c:symbol val="none"/>
        </c:marker>
      </c:pivotFmt>
    </c:pivotFmts>
    <c:plotArea>
      <c:layout/>
      <c:barChart>
        <c:barDir val="col"/>
        <c:grouping val="clustered"/>
        <c:varyColors val="0"/>
        <c:ser>
          <c:idx val="0"/>
          <c:order val="0"/>
          <c:tx>
            <c:strRef>
              <c:f>Sheet2!$B$5</c:f>
              <c:strCache>
                <c:ptCount val="1"/>
                <c:pt idx="0">
                  <c:v>Total</c:v>
                </c:pt>
              </c:strCache>
            </c:strRef>
          </c:tx>
          <c:spPr>
            <a:solidFill>
              <a:schemeClr val="accent1"/>
            </a:solidFill>
            <a:ln w="19050">
              <a:solidFill>
                <a:schemeClr val="lt1"/>
              </a:solidFill>
            </a:ln>
            <a:effectLst/>
          </c:spPr>
          <c:invertIfNegative val="0"/>
          <c:cat>
            <c:strRef>
              <c:f>Sheet2!$A$6:$A$8</c:f>
              <c:strCache>
                <c:ptCount val="2"/>
                <c:pt idx="0">
                  <c:v>No</c:v>
                </c:pt>
                <c:pt idx="1">
                  <c:v>Yes</c:v>
                </c:pt>
              </c:strCache>
            </c:strRef>
          </c:cat>
          <c:val>
            <c:numRef>
              <c:f>Sheet2!$B$6:$B$8</c:f>
              <c:numCache>
                <c:formatCode>General</c:formatCode>
                <c:ptCount val="2"/>
                <c:pt idx="0">
                  <c:v>254184</c:v>
                </c:pt>
                <c:pt idx="1">
                  <c:v>1226664</c:v>
                </c:pt>
              </c:numCache>
            </c:numRef>
          </c:val>
          <c:extLst>
            <c:ext xmlns:c16="http://schemas.microsoft.com/office/drawing/2014/chart" uri="{C3380CC4-5D6E-409C-BE32-E72D297353CC}">
              <c16:uniqueId val="{00000000-AF09-41A0-BB6E-FF896CE76EE8}"/>
            </c:ext>
          </c:extLst>
        </c:ser>
        <c:dLbls>
          <c:showLegendKey val="0"/>
          <c:showVal val="0"/>
          <c:showCatName val="0"/>
          <c:showSerName val="0"/>
          <c:showPercent val="0"/>
          <c:showBubbleSize val="0"/>
        </c:dLbls>
        <c:gapWidth val="150"/>
        <c:axId val="2023982575"/>
        <c:axId val="2023984655"/>
      </c:barChart>
      <c:catAx>
        <c:axId val="20239825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4655"/>
        <c:crosses val="autoZero"/>
        <c:auto val="1"/>
        <c:lblAlgn val="ctr"/>
        <c:lblOffset val="100"/>
        <c:noMultiLvlLbl val="0"/>
      </c:catAx>
      <c:valAx>
        <c:axId val="2023984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25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v2.xlsx]Sheet2!PivotTable1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Effect </a:t>
            </a:r>
            <a:r>
              <a:rPr lang="en-US" dirty="0" smtClean="0"/>
              <a:t>on </a:t>
            </a:r>
            <a:r>
              <a:rPr lang="en-US" dirty="0"/>
              <a:t>Sales </a:t>
            </a:r>
            <a:r>
              <a:rPr lang="en-US" dirty="0" smtClean="0"/>
              <a:t>by </a:t>
            </a:r>
            <a:r>
              <a:rPr lang="en-US" dirty="0"/>
              <a:t>Product lines: Sugar Free</a:t>
            </a:r>
            <a:r>
              <a:rPr lang="en-US" baseline="0" dirty="0"/>
              <a:t> </a:t>
            </a:r>
            <a:r>
              <a:rPr lang="en-US" dirty="0"/>
              <a:t>by Account type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marker>
          <c:symbol val="none"/>
        </c:marker>
      </c:pivotFmt>
      <c:pivotFmt>
        <c:idx val="7"/>
        <c:spPr>
          <a:solidFill>
            <a:schemeClr val="accent1"/>
          </a:solidFill>
          <a:ln w="19050">
            <a:solidFill>
              <a:schemeClr val="lt1"/>
            </a:solidFill>
          </a:ln>
          <a:effectLst/>
        </c:spPr>
        <c:marker>
          <c:symbol val="none"/>
        </c:marker>
      </c:pivotFmt>
    </c:pivotFmts>
    <c:plotArea>
      <c:layout/>
      <c:barChart>
        <c:barDir val="col"/>
        <c:grouping val="clustered"/>
        <c:varyColors val="0"/>
        <c:ser>
          <c:idx val="0"/>
          <c:order val="0"/>
          <c:tx>
            <c:strRef>
              <c:f>Sheet2!$B$5</c:f>
              <c:strCache>
                <c:ptCount val="1"/>
                <c:pt idx="0">
                  <c:v>Total</c:v>
                </c:pt>
              </c:strCache>
            </c:strRef>
          </c:tx>
          <c:spPr>
            <a:solidFill>
              <a:schemeClr val="accent1"/>
            </a:solidFill>
            <a:ln w="19050">
              <a:solidFill>
                <a:schemeClr val="lt1"/>
              </a:solidFill>
            </a:ln>
            <a:effectLst/>
          </c:spPr>
          <c:invertIfNegative val="0"/>
          <c:cat>
            <c:multiLvlStrRef>
              <c:f>Sheet2!$A$6:$A$18</c:f>
              <c:multiLvlStrCache>
                <c:ptCount val="8"/>
                <c:lvl>
                  <c:pt idx="0">
                    <c:v>No</c:v>
                  </c:pt>
                  <c:pt idx="1">
                    <c:v>Yes</c:v>
                  </c:pt>
                  <c:pt idx="2">
                    <c:v>No</c:v>
                  </c:pt>
                  <c:pt idx="3">
                    <c:v>Yes</c:v>
                  </c:pt>
                  <c:pt idx="4">
                    <c:v>No</c:v>
                  </c:pt>
                  <c:pt idx="5">
                    <c:v>Yes</c:v>
                  </c:pt>
                  <c:pt idx="6">
                    <c:v>No</c:v>
                  </c:pt>
                  <c:pt idx="7">
                    <c:v>Yes</c:v>
                  </c:pt>
                </c:lvl>
                <c:lvl>
                  <c:pt idx="0">
                    <c:v>Bar</c:v>
                  </c:pt>
                  <c:pt idx="2">
                    <c:v>Club</c:v>
                  </c:pt>
                  <c:pt idx="4">
                    <c:v>Hotel</c:v>
                  </c:pt>
                  <c:pt idx="6">
                    <c:v>Restaurant</c:v>
                  </c:pt>
                </c:lvl>
              </c:multiLvlStrCache>
            </c:multiLvlStrRef>
          </c:cat>
          <c:val>
            <c:numRef>
              <c:f>Sheet2!$B$6:$B$18</c:f>
              <c:numCache>
                <c:formatCode>General</c:formatCode>
                <c:ptCount val="8"/>
                <c:pt idx="0">
                  <c:v>93374</c:v>
                </c:pt>
                <c:pt idx="1">
                  <c:v>249449</c:v>
                </c:pt>
                <c:pt idx="2">
                  <c:v>44980</c:v>
                </c:pt>
                <c:pt idx="3">
                  <c:v>363535</c:v>
                </c:pt>
                <c:pt idx="4">
                  <c:v>70722</c:v>
                </c:pt>
                <c:pt idx="5">
                  <c:v>278220</c:v>
                </c:pt>
                <c:pt idx="6">
                  <c:v>45108</c:v>
                </c:pt>
                <c:pt idx="7">
                  <c:v>335460</c:v>
                </c:pt>
              </c:numCache>
            </c:numRef>
          </c:val>
          <c:extLst>
            <c:ext xmlns:c16="http://schemas.microsoft.com/office/drawing/2014/chart" uri="{C3380CC4-5D6E-409C-BE32-E72D297353CC}">
              <c16:uniqueId val="{00000000-7F48-414B-88C5-FBD925E1242C}"/>
            </c:ext>
          </c:extLst>
        </c:ser>
        <c:dLbls>
          <c:showLegendKey val="0"/>
          <c:showVal val="0"/>
          <c:showCatName val="0"/>
          <c:showSerName val="0"/>
          <c:showPercent val="0"/>
          <c:showBubbleSize val="0"/>
        </c:dLbls>
        <c:gapWidth val="150"/>
        <c:axId val="2023982575"/>
        <c:axId val="2023984655"/>
      </c:barChart>
      <c:catAx>
        <c:axId val="20239825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4655"/>
        <c:crosses val="autoZero"/>
        <c:auto val="1"/>
        <c:lblAlgn val="ctr"/>
        <c:lblOffset val="100"/>
        <c:noMultiLvlLbl val="0"/>
      </c:catAx>
      <c:valAx>
        <c:axId val="2023984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25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v2.xlsx]Sheet3!PivotTable2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Impact</a:t>
            </a:r>
            <a:r>
              <a:rPr lang="en-US" baseline="0" dirty="0"/>
              <a:t> </a:t>
            </a:r>
            <a:r>
              <a:rPr lang="en-US" baseline="0" dirty="0" smtClean="0"/>
              <a:t>on </a:t>
            </a:r>
            <a:r>
              <a:rPr lang="en-US" baseline="0" dirty="0"/>
              <a:t>Total Sales by Product line : Yellow edition</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Sheet3!$A$4:$A$6</c:f>
              <c:strCache>
                <c:ptCount val="2"/>
                <c:pt idx="0">
                  <c:v>No</c:v>
                </c:pt>
                <c:pt idx="1">
                  <c:v>Yes</c:v>
                </c:pt>
              </c:strCache>
            </c:strRef>
          </c:cat>
          <c:val>
            <c:numRef>
              <c:f>Sheet3!$B$4:$B$6</c:f>
              <c:numCache>
                <c:formatCode>General</c:formatCode>
                <c:ptCount val="2"/>
                <c:pt idx="0">
                  <c:v>712233</c:v>
                </c:pt>
                <c:pt idx="1">
                  <c:v>768615</c:v>
                </c:pt>
              </c:numCache>
            </c:numRef>
          </c:val>
          <c:extLst>
            <c:ext xmlns:c16="http://schemas.microsoft.com/office/drawing/2014/chart" uri="{C3380CC4-5D6E-409C-BE32-E72D297353CC}">
              <c16:uniqueId val="{00000000-7BEB-4720-A38F-26F1787861CF}"/>
            </c:ext>
          </c:extLst>
        </c:ser>
        <c:dLbls>
          <c:showLegendKey val="0"/>
          <c:showVal val="0"/>
          <c:showCatName val="0"/>
          <c:showSerName val="0"/>
          <c:showPercent val="0"/>
          <c:showBubbleSize val="0"/>
        </c:dLbls>
        <c:gapWidth val="219"/>
        <c:overlap val="-27"/>
        <c:axId val="2013447231"/>
        <c:axId val="2013449311"/>
      </c:barChart>
      <c:catAx>
        <c:axId val="2013447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449311"/>
        <c:crosses val="autoZero"/>
        <c:auto val="1"/>
        <c:lblAlgn val="ctr"/>
        <c:lblOffset val="100"/>
        <c:noMultiLvlLbl val="0"/>
      </c:catAx>
      <c:valAx>
        <c:axId val="20134493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44723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v2.xlsx]Sheet2!PivotTable1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Effect </a:t>
            </a:r>
            <a:r>
              <a:rPr lang="en-US" dirty="0" smtClean="0"/>
              <a:t>on </a:t>
            </a:r>
            <a:r>
              <a:rPr lang="en-US" dirty="0"/>
              <a:t>Sales </a:t>
            </a:r>
            <a:r>
              <a:rPr lang="en-US" dirty="0" smtClean="0"/>
              <a:t>by </a:t>
            </a:r>
            <a:r>
              <a:rPr lang="en-US" dirty="0"/>
              <a:t>Product lines: Yellow Edition by Account type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marker>
          <c:symbol val="none"/>
        </c:marker>
      </c:pivotFmt>
      <c:pivotFmt>
        <c:idx val="7"/>
        <c:spPr>
          <a:solidFill>
            <a:schemeClr val="accent1"/>
          </a:solidFill>
          <a:ln w="19050">
            <a:solidFill>
              <a:schemeClr val="lt1"/>
            </a:solidFill>
          </a:ln>
          <a:effectLst/>
        </c:spPr>
        <c:marker>
          <c:symbol val="none"/>
        </c:marker>
      </c:pivotFmt>
    </c:pivotFmts>
    <c:plotArea>
      <c:layout/>
      <c:barChart>
        <c:barDir val="col"/>
        <c:grouping val="clustered"/>
        <c:varyColors val="0"/>
        <c:ser>
          <c:idx val="0"/>
          <c:order val="0"/>
          <c:tx>
            <c:strRef>
              <c:f>Sheet2!$B$5</c:f>
              <c:strCache>
                <c:ptCount val="1"/>
                <c:pt idx="0">
                  <c:v>Total</c:v>
                </c:pt>
              </c:strCache>
            </c:strRef>
          </c:tx>
          <c:spPr>
            <a:solidFill>
              <a:schemeClr val="accent1"/>
            </a:solidFill>
            <a:ln w="19050">
              <a:solidFill>
                <a:schemeClr val="lt1"/>
              </a:solidFill>
            </a:ln>
            <a:effectLst/>
          </c:spPr>
          <c:invertIfNegative val="0"/>
          <c:cat>
            <c:multiLvlStrRef>
              <c:f>Sheet2!$A$6:$A$17</c:f>
              <c:multiLvlStrCache>
                <c:ptCount val="7"/>
                <c:lvl>
                  <c:pt idx="0">
                    <c:v>No</c:v>
                  </c:pt>
                  <c:pt idx="1">
                    <c:v>Yes</c:v>
                  </c:pt>
                  <c:pt idx="2">
                    <c:v>No</c:v>
                  </c:pt>
                  <c:pt idx="3">
                    <c:v>Yes</c:v>
                  </c:pt>
                  <c:pt idx="4">
                    <c:v>No</c:v>
                  </c:pt>
                  <c:pt idx="5">
                    <c:v>Yes</c:v>
                  </c:pt>
                  <c:pt idx="6">
                    <c:v>No</c:v>
                  </c:pt>
                </c:lvl>
                <c:lvl>
                  <c:pt idx="0">
                    <c:v>Bar</c:v>
                  </c:pt>
                  <c:pt idx="2">
                    <c:v>Club</c:v>
                  </c:pt>
                  <c:pt idx="4">
                    <c:v>Hotel</c:v>
                  </c:pt>
                  <c:pt idx="6">
                    <c:v>Restaurant</c:v>
                  </c:pt>
                </c:lvl>
              </c:multiLvlStrCache>
            </c:multiLvlStrRef>
          </c:cat>
          <c:val>
            <c:numRef>
              <c:f>Sheet2!$B$6:$B$17</c:f>
              <c:numCache>
                <c:formatCode>General</c:formatCode>
                <c:ptCount val="7"/>
                <c:pt idx="0">
                  <c:v>148819</c:v>
                </c:pt>
                <c:pt idx="1">
                  <c:v>194004</c:v>
                </c:pt>
                <c:pt idx="2">
                  <c:v>75173</c:v>
                </c:pt>
                <c:pt idx="3">
                  <c:v>333342</c:v>
                </c:pt>
                <c:pt idx="4">
                  <c:v>107673</c:v>
                </c:pt>
                <c:pt idx="5">
                  <c:v>241269</c:v>
                </c:pt>
                <c:pt idx="6">
                  <c:v>380568</c:v>
                </c:pt>
              </c:numCache>
            </c:numRef>
          </c:val>
          <c:extLst>
            <c:ext xmlns:c16="http://schemas.microsoft.com/office/drawing/2014/chart" uri="{C3380CC4-5D6E-409C-BE32-E72D297353CC}">
              <c16:uniqueId val="{00000000-F30D-4728-A171-7E6807238863}"/>
            </c:ext>
          </c:extLst>
        </c:ser>
        <c:dLbls>
          <c:showLegendKey val="0"/>
          <c:showVal val="0"/>
          <c:showCatName val="0"/>
          <c:showSerName val="0"/>
          <c:showPercent val="0"/>
          <c:showBubbleSize val="0"/>
        </c:dLbls>
        <c:gapWidth val="150"/>
        <c:axId val="2023982575"/>
        <c:axId val="2023984655"/>
      </c:barChart>
      <c:catAx>
        <c:axId val="20239825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23984655"/>
        <c:crosses val="autoZero"/>
        <c:auto val="1"/>
        <c:lblAlgn val="ctr"/>
        <c:lblOffset val="100"/>
        <c:noMultiLvlLbl val="0"/>
      </c:catAx>
      <c:valAx>
        <c:axId val="2023984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25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v2.xlsx]Sheet2!PivotTable1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Effect </a:t>
            </a:r>
            <a:r>
              <a:rPr lang="en-US" dirty="0" smtClean="0"/>
              <a:t>on </a:t>
            </a:r>
            <a:r>
              <a:rPr lang="en-US" dirty="0"/>
              <a:t>Sales </a:t>
            </a:r>
            <a:r>
              <a:rPr lang="en-US" dirty="0" smtClean="0"/>
              <a:t>by </a:t>
            </a:r>
            <a:r>
              <a:rPr lang="en-US" dirty="0"/>
              <a:t>Marketing</a:t>
            </a:r>
            <a:r>
              <a:rPr lang="en-US" baseline="0" dirty="0"/>
              <a:t> Initiatives</a:t>
            </a:r>
            <a:r>
              <a:rPr lang="en-US" dirty="0"/>
              <a:t> : Digital Screen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marker>
          <c:symbol val="none"/>
        </c:marker>
      </c:pivotFmt>
    </c:pivotFmts>
    <c:plotArea>
      <c:layout/>
      <c:barChart>
        <c:barDir val="col"/>
        <c:grouping val="clustered"/>
        <c:varyColors val="0"/>
        <c:ser>
          <c:idx val="0"/>
          <c:order val="0"/>
          <c:tx>
            <c:strRef>
              <c:f>Sheet2!$B$5</c:f>
              <c:strCache>
                <c:ptCount val="1"/>
                <c:pt idx="0">
                  <c:v>Total</c:v>
                </c:pt>
              </c:strCache>
            </c:strRef>
          </c:tx>
          <c:spPr>
            <a:solidFill>
              <a:schemeClr val="accent1"/>
            </a:solidFill>
            <a:ln w="19050">
              <a:solidFill>
                <a:schemeClr val="lt1"/>
              </a:solidFill>
            </a:ln>
            <a:effectLst/>
          </c:spPr>
          <c:invertIfNegative val="0"/>
          <c:cat>
            <c:strRef>
              <c:f>Sheet2!$A$6:$A$8</c:f>
              <c:strCache>
                <c:ptCount val="2"/>
                <c:pt idx="0">
                  <c:v>No</c:v>
                </c:pt>
                <c:pt idx="1">
                  <c:v>Yes</c:v>
                </c:pt>
              </c:strCache>
            </c:strRef>
          </c:cat>
          <c:val>
            <c:numRef>
              <c:f>Sheet2!$B$6:$B$8</c:f>
              <c:numCache>
                <c:formatCode>General</c:formatCode>
                <c:ptCount val="2"/>
                <c:pt idx="0">
                  <c:v>1010552</c:v>
                </c:pt>
                <c:pt idx="1">
                  <c:v>470296</c:v>
                </c:pt>
              </c:numCache>
            </c:numRef>
          </c:val>
          <c:extLst>
            <c:ext xmlns:c16="http://schemas.microsoft.com/office/drawing/2014/chart" uri="{C3380CC4-5D6E-409C-BE32-E72D297353CC}">
              <c16:uniqueId val="{00000000-347F-4F53-9BEF-E5AE8BED2882}"/>
            </c:ext>
          </c:extLst>
        </c:ser>
        <c:dLbls>
          <c:showLegendKey val="0"/>
          <c:showVal val="0"/>
          <c:showCatName val="0"/>
          <c:showSerName val="0"/>
          <c:showPercent val="0"/>
          <c:showBubbleSize val="0"/>
        </c:dLbls>
        <c:gapWidth val="150"/>
        <c:axId val="2023982575"/>
        <c:axId val="2023984655"/>
      </c:barChart>
      <c:catAx>
        <c:axId val="20239825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4655"/>
        <c:crosses val="autoZero"/>
        <c:auto val="1"/>
        <c:lblAlgn val="ctr"/>
        <c:lblOffset val="100"/>
        <c:noMultiLvlLbl val="0"/>
      </c:catAx>
      <c:valAx>
        <c:axId val="2023984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25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v2.xlsx]Sheet2!PivotTable1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Effect </a:t>
            </a:r>
            <a:r>
              <a:rPr lang="en-US" dirty="0" smtClean="0"/>
              <a:t>on </a:t>
            </a:r>
            <a:r>
              <a:rPr lang="en-US" dirty="0"/>
              <a:t>Sales </a:t>
            </a:r>
            <a:r>
              <a:rPr lang="en-US" dirty="0" smtClean="0"/>
              <a:t>by </a:t>
            </a:r>
            <a:r>
              <a:rPr lang="en-US" dirty="0"/>
              <a:t>Marketing</a:t>
            </a:r>
            <a:r>
              <a:rPr lang="en-US" baseline="0" dirty="0"/>
              <a:t> Initiatives</a:t>
            </a:r>
            <a:r>
              <a:rPr lang="en-US" dirty="0"/>
              <a:t> : Digital Screen by Account type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marker>
          <c:symbol val="none"/>
        </c:marker>
      </c:pivotFmt>
      <c:pivotFmt>
        <c:idx val="7"/>
        <c:spPr>
          <a:solidFill>
            <a:schemeClr val="accent1"/>
          </a:solidFill>
          <a:ln w="19050">
            <a:solidFill>
              <a:schemeClr val="lt1"/>
            </a:solidFill>
          </a:ln>
          <a:effectLst/>
        </c:spPr>
        <c:marker>
          <c:symbol val="none"/>
        </c:marker>
      </c:pivotFmt>
    </c:pivotFmts>
    <c:plotArea>
      <c:layout/>
      <c:barChart>
        <c:barDir val="col"/>
        <c:grouping val="clustered"/>
        <c:varyColors val="0"/>
        <c:ser>
          <c:idx val="0"/>
          <c:order val="0"/>
          <c:tx>
            <c:strRef>
              <c:f>Sheet2!$B$5</c:f>
              <c:strCache>
                <c:ptCount val="1"/>
                <c:pt idx="0">
                  <c:v>Total</c:v>
                </c:pt>
              </c:strCache>
            </c:strRef>
          </c:tx>
          <c:spPr>
            <a:solidFill>
              <a:schemeClr val="accent1"/>
            </a:solidFill>
            <a:ln w="19050">
              <a:solidFill>
                <a:schemeClr val="lt1"/>
              </a:solidFill>
            </a:ln>
            <a:effectLst/>
          </c:spPr>
          <c:invertIfNegative val="0"/>
          <c:cat>
            <c:multiLvlStrRef>
              <c:f>Sheet2!$A$6:$A$17</c:f>
              <c:multiLvlStrCache>
                <c:ptCount val="7"/>
                <c:lvl>
                  <c:pt idx="0">
                    <c:v>No</c:v>
                  </c:pt>
                  <c:pt idx="1">
                    <c:v>Yes</c:v>
                  </c:pt>
                  <c:pt idx="2">
                    <c:v>No</c:v>
                  </c:pt>
                  <c:pt idx="3">
                    <c:v>Yes</c:v>
                  </c:pt>
                  <c:pt idx="4">
                    <c:v>No</c:v>
                  </c:pt>
                  <c:pt idx="5">
                    <c:v>No</c:v>
                  </c:pt>
                  <c:pt idx="6">
                    <c:v>Yes</c:v>
                  </c:pt>
                </c:lvl>
                <c:lvl>
                  <c:pt idx="0">
                    <c:v>Bar</c:v>
                  </c:pt>
                  <c:pt idx="2">
                    <c:v>Club</c:v>
                  </c:pt>
                  <c:pt idx="4">
                    <c:v>Hotel</c:v>
                  </c:pt>
                  <c:pt idx="5">
                    <c:v>Restaurant</c:v>
                  </c:pt>
                </c:lvl>
              </c:multiLvlStrCache>
            </c:multiLvlStrRef>
          </c:cat>
          <c:val>
            <c:numRef>
              <c:f>Sheet2!$B$6:$B$17</c:f>
              <c:numCache>
                <c:formatCode>General</c:formatCode>
                <c:ptCount val="7"/>
                <c:pt idx="0">
                  <c:v>164245</c:v>
                </c:pt>
                <c:pt idx="1">
                  <c:v>178578</c:v>
                </c:pt>
                <c:pt idx="2">
                  <c:v>231763</c:v>
                </c:pt>
                <c:pt idx="3">
                  <c:v>176752</c:v>
                </c:pt>
                <c:pt idx="4">
                  <c:v>348942</c:v>
                </c:pt>
                <c:pt idx="5">
                  <c:v>265602</c:v>
                </c:pt>
                <c:pt idx="6">
                  <c:v>114966</c:v>
                </c:pt>
              </c:numCache>
            </c:numRef>
          </c:val>
          <c:extLst>
            <c:ext xmlns:c16="http://schemas.microsoft.com/office/drawing/2014/chart" uri="{C3380CC4-5D6E-409C-BE32-E72D297353CC}">
              <c16:uniqueId val="{00000000-99BA-4D70-A30B-AFB125D04494}"/>
            </c:ext>
          </c:extLst>
        </c:ser>
        <c:dLbls>
          <c:showLegendKey val="0"/>
          <c:showVal val="0"/>
          <c:showCatName val="0"/>
          <c:showSerName val="0"/>
          <c:showPercent val="0"/>
          <c:showBubbleSize val="0"/>
        </c:dLbls>
        <c:gapWidth val="150"/>
        <c:axId val="2023982575"/>
        <c:axId val="2023984655"/>
      </c:barChart>
      <c:catAx>
        <c:axId val="20239825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4655"/>
        <c:crosses val="autoZero"/>
        <c:auto val="1"/>
        <c:lblAlgn val="ctr"/>
        <c:lblOffset val="100"/>
        <c:noMultiLvlLbl val="0"/>
      </c:catAx>
      <c:valAx>
        <c:axId val="2023984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825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5B7831-8635-4373-8E17-BF707F84415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943F1-544B-4C20-9799-75551ECFBF46}" type="slidenum">
              <a:rPr lang="en-IN" smtClean="0"/>
              <a:t>‹#›</a:t>
            </a:fld>
            <a:endParaRPr lang="en-IN"/>
          </a:p>
        </p:txBody>
      </p:sp>
    </p:spTree>
    <p:extLst>
      <p:ext uri="{BB962C8B-B14F-4D97-AF65-F5344CB8AC3E}">
        <p14:creationId xmlns:p14="http://schemas.microsoft.com/office/powerpoint/2010/main" val="387212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5B7831-8635-4373-8E17-BF707F84415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943F1-544B-4C20-9799-75551ECFBF46}" type="slidenum">
              <a:rPr lang="en-IN" smtClean="0"/>
              <a:t>‹#›</a:t>
            </a:fld>
            <a:endParaRPr lang="en-IN"/>
          </a:p>
        </p:txBody>
      </p:sp>
    </p:spTree>
    <p:extLst>
      <p:ext uri="{BB962C8B-B14F-4D97-AF65-F5344CB8AC3E}">
        <p14:creationId xmlns:p14="http://schemas.microsoft.com/office/powerpoint/2010/main" val="146233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5B7831-8635-4373-8E17-BF707F84415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943F1-544B-4C20-9799-75551ECFBF46}" type="slidenum">
              <a:rPr lang="en-IN" smtClean="0"/>
              <a:t>‹#›</a:t>
            </a:fld>
            <a:endParaRPr lang="en-IN"/>
          </a:p>
        </p:txBody>
      </p:sp>
    </p:spTree>
    <p:extLst>
      <p:ext uri="{BB962C8B-B14F-4D97-AF65-F5344CB8AC3E}">
        <p14:creationId xmlns:p14="http://schemas.microsoft.com/office/powerpoint/2010/main" val="4176886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5B7831-8635-4373-8E17-BF707F84415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943F1-544B-4C20-9799-75551ECFBF46}" type="slidenum">
              <a:rPr lang="en-IN" smtClean="0"/>
              <a:t>‹#›</a:t>
            </a:fld>
            <a:endParaRPr lang="en-IN"/>
          </a:p>
        </p:txBody>
      </p:sp>
    </p:spTree>
    <p:extLst>
      <p:ext uri="{BB962C8B-B14F-4D97-AF65-F5344CB8AC3E}">
        <p14:creationId xmlns:p14="http://schemas.microsoft.com/office/powerpoint/2010/main" val="3155612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5B7831-8635-4373-8E17-BF707F84415A}"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C943F1-544B-4C20-9799-75551ECFBF46}" type="slidenum">
              <a:rPr lang="en-IN" smtClean="0"/>
              <a:t>‹#›</a:t>
            </a:fld>
            <a:endParaRPr lang="en-IN"/>
          </a:p>
        </p:txBody>
      </p:sp>
    </p:spTree>
    <p:extLst>
      <p:ext uri="{BB962C8B-B14F-4D97-AF65-F5344CB8AC3E}">
        <p14:creationId xmlns:p14="http://schemas.microsoft.com/office/powerpoint/2010/main" val="194323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5B7831-8635-4373-8E17-BF707F84415A}"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C943F1-544B-4C20-9799-75551ECFBF46}" type="slidenum">
              <a:rPr lang="en-IN" smtClean="0"/>
              <a:t>‹#›</a:t>
            </a:fld>
            <a:endParaRPr lang="en-IN"/>
          </a:p>
        </p:txBody>
      </p:sp>
    </p:spTree>
    <p:extLst>
      <p:ext uri="{BB962C8B-B14F-4D97-AF65-F5344CB8AC3E}">
        <p14:creationId xmlns:p14="http://schemas.microsoft.com/office/powerpoint/2010/main" val="2985913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5B7831-8635-4373-8E17-BF707F84415A}" type="datetimeFigureOut">
              <a:rPr lang="en-IN" smtClean="0"/>
              <a:t>20-03-2023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C943F1-544B-4C20-9799-75551ECFBF46}" type="slidenum">
              <a:rPr lang="en-IN" smtClean="0"/>
              <a:t>‹#›</a:t>
            </a:fld>
            <a:endParaRPr lang="en-IN"/>
          </a:p>
        </p:txBody>
      </p:sp>
    </p:spTree>
    <p:extLst>
      <p:ext uri="{BB962C8B-B14F-4D97-AF65-F5344CB8AC3E}">
        <p14:creationId xmlns:p14="http://schemas.microsoft.com/office/powerpoint/2010/main" val="132417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5B7831-8635-4373-8E17-BF707F84415A}" type="datetimeFigureOut">
              <a:rPr lang="en-IN" smtClean="0"/>
              <a:t>20-03-2023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C943F1-544B-4C20-9799-75551ECFBF46}" type="slidenum">
              <a:rPr lang="en-IN" smtClean="0"/>
              <a:t>‹#›</a:t>
            </a:fld>
            <a:endParaRPr lang="en-IN"/>
          </a:p>
        </p:txBody>
      </p:sp>
    </p:spTree>
    <p:extLst>
      <p:ext uri="{BB962C8B-B14F-4D97-AF65-F5344CB8AC3E}">
        <p14:creationId xmlns:p14="http://schemas.microsoft.com/office/powerpoint/2010/main" val="172481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B7831-8635-4373-8E17-BF707F84415A}" type="datetimeFigureOut">
              <a:rPr lang="en-IN" smtClean="0"/>
              <a:t>20-03-2023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C943F1-544B-4C20-9799-75551ECFBF46}" type="slidenum">
              <a:rPr lang="en-IN" smtClean="0"/>
              <a:t>‹#›</a:t>
            </a:fld>
            <a:endParaRPr lang="en-IN"/>
          </a:p>
        </p:txBody>
      </p:sp>
    </p:spTree>
    <p:extLst>
      <p:ext uri="{BB962C8B-B14F-4D97-AF65-F5344CB8AC3E}">
        <p14:creationId xmlns:p14="http://schemas.microsoft.com/office/powerpoint/2010/main" val="300076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5B7831-8635-4373-8E17-BF707F84415A}"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C943F1-544B-4C20-9799-75551ECFBF46}" type="slidenum">
              <a:rPr lang="en-IN" smtClean="0"/>
              <a:t>‹#›</a:t>
            </a:fld>
            <a:endParaRPr lang="en-IN"/>
          </a:p>
        </p:txBody>
      </p:sp>
    </p:spTree>
    <p:extLst>
      <p:ext uri="{BB962C8B-B14F-4D97-AF65-F5344CB8AC3E}">
        <p14:creationId xmlns:p14="http://schemas.microsoft.com/office/powerpoint/2010/main" val="329757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5B7831-8635-4373-8E17-BF707F84415A}"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C943F1-544B-4C20-9799-75551ECFBF46}" type="slidenum">
              <a:rPr lang="en-IN" smtClean="0"/>
              <a:t>‹#›</a:t>
            </a:fld>
            <a:endParaRPr lang="en-IN"/>
          </a:p>
        </p:txBody>
      </p:sp>
    </p:spTree>
    <p:extLst>
      <p:ext uri="{BB962C8B-B14F-4D97-AF65-F5344CB8AC3E}">
        <p14:creationId xmlns:p14="http://schemas.microsoft.com/office/powerpoint/2010/main" val="1126946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B7831-8635-4373-8E17-BF707F84415A}" type="datetimeFigureOut">
              <a:rPr lang="en-IN" smtClean="0"/>
              <a:t>20-03-2023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943F1-544B-4C20-9799-75551ECFBF46}" type="slidenum">
              <a:rPr lang="en-IN" smtClean="0"/>
              <a:t>‹#›</a:t>
            </a:fld>
            <a:endParaRPr lang="en-IN"/>
          </a:p>
        </p:txBody>
      </p:sp>
    </p:spTree>
    <p:extLst>
      <p:ext uri="{BB962C8B-B14F-4D97-AF65-F5344CB8AC3E}">
        <p14:creationId xmlns:p14="http://schemas.microsoft.com/office/powerpoint/2010/main" val="71762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Red Bull On Premises Sales </a:t>
            </a:r>
            <a:endParaRPr lang="en-IN" dirty="0"/>
          </a:p>
        </p:txBody>
      </p:sp>
      <p:sp>
        <p:nvSpPr>
          <p:cNvPr id="3" name="Subtitle 2"/>
          <p:cNvSpPr>
            <a:spLocks noGrp="1"/>
          </p:cNvSpPr>
          <p:nvPr>
            <p:ph type="subTitle" idx="1"/>
          </p:nvPr>
        </p:nvSpPr>
        <p:spPr/>
        <p:txBody>
          <a:bodyPr/>
          <a:lstStyle/>
          <a:p>
            <a:r>
              <a:rPr lang="en-IN" dirty="0" smtClean="0"/>
              <a:t>Data Insights</a:t>
            </a:r>
            <a:endParaRPr lang="en-IN" dirty="0"/>
          </a:p>
        </p:txBody>
      </p:sp>
    </p:spTree>
    <p:extLst>
      <p:ext uri="{BB962C8B-B14F-4D97-AF65-F5344CB8AC3E}">
        <p14:creationId xmlns:p14="http://schemas.microsoft.com/office/powerpoint/2010/main" val="2359181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Effect on Sales by Marketing</a:t>
            </a:r>
            <a:r>
              <a:rPr lang="en-US" baseline="0" dirty="0" smtClean="0"/>
              <a:t> Initiatives</a:t>
            </a:r>
            <a:r>
              <a:rPr lang="en-US" dirty="0" smtClean="0"/>
              <a:t> : Digital Screen by Account type</a:t>
            </a:r>
            <a:br>
              <a:rPr lang="en-US" dirty="0" smtClean="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341053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513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dirty="0" smtClean="0"/>
              <a:t/>
            </a:r>
            <a:br>
              <a:rPr lang="en-US" dirty="0" smtClean="0"/>
            </a:br>
            <a:r>
              <a:rPr lang="en-US" dirty="0" smtClean="0"/>
              <a:t>Effect on Sales by Marketing</a:t>
            </a:r>
            <a:r>
              <a:rPr lang="en-US" baseline="0" dirty="0" smtClean="0"/>
              <a:t> Initiatives</a:t>
            </a:r>
            <a:r>
              <a:rPr lang="en-US" dirty="0" smtClean="0"/>
              <a:t>: Menu Inclusions</a:t>
            </a:r>
            <a:br>
              <a:rPr lang="en-US" dirty="0" smtClean="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966856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6287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Effect on Sales by Marketing</a:t>
            </a:r>
            <a:r>
              <a:rPr lang="en-US" baseline="0" dirty="0" smtClean="0"/>
              <a:t> Initiatives</a:t>
            </a:r>
            <a:r>
              <a:rPr lang="en-US" dirty="0" smtClean="0"/>
              <a:t> : Menu Inclusions by Account type</a:t>
            </a:r>
            <a:br>
              <a:rPr lang="en-US" dirty="0" smtClean="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005294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08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Effect on Sales by</a:t>
            </a:r>
            <a:r>
              <a:rPr lang="en-US" baseline="0" dirty="0" smtClean="0"/>
              <a:t> </a:t>
            </a:r>
            <a:r>
              <a:rPr lang="en-US" dirty="0" smtClean="0"/>
              <a:t>Marketing</a:t>
            </a:r>
            <a:r>
              <a:rPr lang="en-US" baseline="0" dirty="0" smtClean="0"/>
              <a:t> Initiatives</a:t>
            </a:r>
            <a:r>
              <a:rPr lang="en-US" dirty="0" smtClean="0"/>
              <a:t> : Posters</a:t>
            </a:r>
            <a:br>
              <a:rPr lang="en-US" dirty="0" smtClean="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060248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2886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Effect on Sales by</a:t>
            </a:r>
            <a:r>
              <a:rPr lang="en-US" baseline="0" dirty="0" smtClean="0"/>
              <a:t> </a:t>
            </a:r>
            <a:r>
              <a:rPr lang="en-US" dirty="0" smtClean="0"/>
              <a:t>Marketing</a:t>
            </a:r>
            <a:r>
              <a:rPr lang="en-US" baseline="0" dirty="0" smtClean="0"/>
              <a:t> Initiatives</a:t>
            </a:r>
            <a:r>
              <a:rPr lang="en-US" dirty="0" smtClean="0"/>
              <a:t> : Posters</a:t>
            </a:r>
            <a:r>
              <a:rPr lang="en-US" baseline="0" dirty="0" smtClean="0"/>
              <a:t> </a:t>
            </a:r>
            <a:r>
              <a:rPr lang="en-US" dirty="0" smtClean="0"/>
              <a:t>by Account type</a:t>
            </a:r>
            <a:br>
              <a:rPr lang="en-US" dirty="0" smtClean="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361209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303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Insights &amp; Suggestions</a:t>
            </a:r>
            <a:endParaRPr lang="en-IN" dirty="0"/>
          </a:p>
        </p:txBody>
      </p:sp>
      <p:sp>
        <p:nvSpPr>
          <p:cNvPr id="3" name="Content Placeholder 2"/>
          <p:cNvSpPr>
            <a:spLocks noGrp="1"/>
          </p:cNvSpPr>
          <p:nvPr>
            <p:ph idx="1"/>
          </p:nvPr>
        </p:nvSpPr>
        <p:spPr/>
        <p:txBody>
          <a:bodyPr>
            <a:normAutofit fontScale="92500"/>
          </a:bodyPr>
          <a:lstStyle/>
          <a:p>
            <a:r>
              <a:rPr lang="en-IN" dirty="0" smtClean="0"/>
              <a:t>Clubs have the highest sales followed by Restaurants, Hotels and Bars.</a:t>
            </a:r>
          </a:p>
          <a:p>
            <a:r>
              <a:rPr lang="en-IN" dirty="0" smtClean="0"/>
              <a:t>The Trend of Sales is increasing Linearly in all account types.</a:t>
            </a:r>
          </a:p>
          <a:p>
            <a:r>
              <a:rPr lang="en-IN" dirty="0" smtClean="0"/>
              <a:t>The Minimum number of Sales is happening in Hotels followed by Bars, Restaurants and clubs.</a:t>
            </a:r>
          </a:p>
          <a:p>
            <a:r>
              <a:rPr lang="en-IN" b="1" dirty="0" smtClean="0"/>
              <a:t>Sugar-free</a:t>
            </a:r>
            <a:r>
              <a:rPr lang="en-IN" dirty="0" smtClean="0"/>
              <a:t> product line attracts high sales in all account types, so it </a:t>
            </a:r>
            <a:r>
              <a:rPr lang="en-IN" b="1" dirty="0" smtClean="0"/>
              <a:t>can be promoted further </a:t>
            </a:r>
            <a:r>
              <a:rPr lang="en-IN" dirty="0" smtClean="0"/>
              <a:t>in all accounts.</a:t>
            </a:r>
          </a:p>
          <a:p>
            <a:r>
              <a:rPr lang="en-IN" b="1" dirty="0" smtClean="0"/>
              <a:t>Yellow edition </a:t>
            </a:r>
            <a:r>
              <a:rPr lang="en-IN" dirty="0" smtClean="0"/>
              <a:t>too attracts high sales in all account types, so it can be promoted to </a:t>
            </a:r>
            <a:r>
              <a:rPr lang="en-IN" b="1" dirty="0" smtClean="0"/>
              <a:t>restaurants</a:t>
            </a:r>
            <a:r>
              <a:rPr lang="en-IN" dirty="0" smtClean="0"/>
              <a:t> as well where it is not there yet</a:t>
            </a:r>
            <a:r>
              <a:rPr lang="en-IN" dirty="0" smtClean="0"/>
              <a:t>.</a:t>
            </a:r>
          </a:p>
          <a:p>
            <a:r>
              <a:rPr lang="en-IN" dirty="0" smtClean="0"/>
              <a:t>The Sales is high in most of the account types where there are no digital screens except bars where Sales is little higher with Digital screens.</a:t>
            </a:r>
            <a:endParaRPr lang="en-IN" dirty="0" smtClean="0"/>
          </a:p>
          <a:p>
            <a:endParaRPr lang="en-IN" dirty="0" smtClean="0"/>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319330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Insights &amp; Suggestions</a:t>
            </a:r>
          </a:p>
        </p:txBody>
      </p:sp>
      <p:sp>
        <p:nvSpPr>
          <p:cNvPr id="3" name="Content Placeholder 2"/>
          <p:cNvSpPr>
            <a:spLocks noGrp="1"/>
          </p:cNvSpPr>
          <p:nvPr>
            <p:ph idx="1"/>
          </p:nvPr>
        </p:nvSpPr>
        <p:spPr/>
        <p:txBody>
          <a:bodyPr/>
          <a:lstStyle/>
          <a:p>
            <a:r>
              <a:rPr lang="en-IN" dirty="0" smtClean="0"/>
              <a:t>The Sales is high when there is Menu Inclusion in all account types, so it can be promoted.</a:t>
            </a:r>
          </a:p>
          <a:p>
            <a:r>
              <a:rPr lang="en-IN" dirty="0" smtClean="0"/>
              <a:t>In Clubs, the sales is high with Posters whereas low in case of Bars, so posters should be used in these account types accordingly. The impact of sales due to posters in other account types couldn’t be seen as there is no previous data on it.</a:t>
            </a:r>
          </a:p>
          <a:p>
            <a:endParaRPr lang="en-IN" dirty="0"/>
          </a:p>
        </p:txBody>
      </p:sp>
    </p:spTree>
    <p:extLst>
      <p:ext uri="{BB962C8B-B14F-4D97-AF65-F5344CB8AC3E}">
        <p14:creationId xmlns:p14="http://schemas.microsoft.com/office/powerpoint/2010/main" val="2609246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Sales By Account Type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3594901"/>
              </p:ext>
            </p:extLst>
          </p:nvPr>
        </p:nvGraphicFramePr>
        <p:xfrm>
          <a:off x="1937490" y="1969477"/>
          <a:ext cx="8317020" cy="39389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194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Sales by Account Type in Years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7023470"/>
              </p:ext>
            </p:extLst>
          </p:nvPr>
        </p:nvGraphicFramePr>
        <p:xfrm>
          <a:off x="1514035" y="2289859"/>
          <a:ext cx="9163929" cy="3843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041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Minimum Sales by Account Type</a:t>
            </a:r>
            <a:endParaRPr lang="en-IN" dirty="0"/>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017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Impact on Sales in Product line : Sugar free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082844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713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Effect on Sales by Product lines: Sugar Free</a:t>
            </a:r>
            <a:r>
              <a:rPr lang="en-US" baseline="0" dirty="0" smtClean="0"/>
              <a:t> </a:t>
            </a:r>
            <a:r>
              <a:rPr lang="en-US" dirty="0" smtClean="0"/>
              <a:t>by Account type</a:t>
            </a:r>
            <a:br>
              <a:rPr lang="en-US" dirty="0" smtClean="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549818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97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Impact on Total Sales by Product line : Yellow edition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2396027"/>
              </p:ext>
            </p:extLst>
          </p:nvPr>
        </p:nvGraphicFramePr>
        <p:xfrm>
          <a:off x="838200" y="1825625"/>
          <a:ext cx="8165123" cy="3590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307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Effect on Sales by Product lines: Yellow Edition by Account type</a:t>
            </a:r>
            <a:br>
              <a:rPr lang="en-US" dirty="0" smtClean="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76142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433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 on Sales by Marketing Initiatives : Digital Screen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368749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4493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374</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Red Bull On Premises Sales </vt:lpstr>
      <vt:lpstr>Total Sales By Account Type</vt:lpstr>
      <vt:lpstr>Total Sales by Account Type in Years</vt:lpstr>
      <vt:lpstr>Minimum Sales by Account Type</vt:lpstr>
      <vt:lpstr>Impact on Sales in Product line : Sugar free</vt:lpstr>
      <vt:lpstr> Effect on Sales by Product lines: Sugar Free by Account type </vt:lpstr>
      <vt:lpstr>Impact on Total Sales by Product line : Yellow edition </vt:lpstr>
      <vt:lpstr> Effect on Sales by Product lines: Yellow Edition by Account type </vt:lpstr>
      <vt:lpstr>Effect on Sales by Marketing Initiatives : Digital Screen</vt:lpstr>
      <vt:lpstr> Effect on Sales by Marketing Initiatives : Digital Screen by Account type </vt:lpstr>
      <vt:lpstr> Effect on Sales by Marketing Initiatives: Menu Inclusions </vt:lpstr>
      <vt:lpstr> Effect on Sales by Marketing Initiatives : Menu Inclusions by Account type </vt:lpstr>
      <vt:lpstr>Effect on Sales by Marketing Initiatives : Posters </vt:lpstr>
      <vt:lpstr> Effect on Sales by Marketing Initiatives : Posters by Account type </vt:lpstr>
      <vt:lpstr>Insights &amp; Suggestions</vt:lpstr>
      <vt:lpstr>Insights &amp;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kumar</dc:creator>
  <cp:lastModifiedBy>praveen kumar</cp:lastModifiedBy>
  <cp:revision>25</cp:revision>
  <dcterms:created xsi:type="dcterms:W3CDTF">2023-03-20T10:54:06Z</dcterms:created>
  <dcterms:modified xsi:type="dcterms:W3CDTF">2023-03-20T13:50:10Z</dcterms:modified>
</cp:coreProperties>
</file>