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7" r:id="rId5"/>
    <p:sldId id="260" r:id="rId6"/>
    <p:sldId id="261" r:id="rId7"/>
    <p:sldId id="262" r:id="rId8"/>
    <p:sldId id="263" r:id="rId9"/>
    <p:sldId id="264" r:id="rId10"/>
    <p:sldId id="265" r:id="rId11"/>
  </p:sldIdLst>
  <p:sldSz cx="11520488" cy="719931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870116" y="1413982"/>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70116" y="4513687"/>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70116" y="1558674"/>
            <a:ext cx="9659929" cy="287972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117755" y="4271428"/>
            <a:ext cx="1021370" cy="113469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993642" y="1503503"/>
            <a:ext cx="9417999" cy="3186896"/>
          </a:xfrm>
        </p:spPr>
        <p:txBody>
          <a:bodyPr anchor="ctr">
            <a:noAutofit/>
          </a:bodyPr>
          <a:lstStyle>
            <a:lvl1pPr algn="l">
              <a:lnSpc>
                <a:spcPct val="80000"/>
              </a:lnSpc>
              <a:defRPr sz="9071"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0923" y="4607560"/>
            <a:ext cx="7456636" cy="1123093"/>
          </a:xfrm>
        </p:spPr>
        <p:txBody>
          <a:bodyPr>
            <a:normAutofit/>
          </a:bodyPr>
          <a:lstStyle>
            <a:lvl1pPr marL="0" indent="0" algn="l">
              <a:buNone/>
              <a:defRPr sz="2079">
                <a:solidFill>
                  <a:schemeClr val="tx1"/>
                </a:solidFill>
              </a:defRPr>
            </a:lvl1pPr>
            <a:lvl2pPr marL="432008" indent="0" algn="ctr">
              <a:buNone/>
              <a:defRPr sz="2079"/>
            </a:lvl2pPr>
            <a:lvl3pPr marL="864017" indent="0" algn="ctr">
              <a:buNone/>
              <a:defRPr sz="2079"/>
            </a:lvl3pPr>
            <a:lvl4pPr marL="1296025" indent="0" algn="ctr">
              <a:buNone/>
              <a:defRPr sz="1890"/>
            </a:lvl4pPr>
            <a:lvl5pPr marL="1728033" indent="0" algn="ctr">
              <a:buNone/>
              <a:defRPr sz="1890"/>
            </a:lvl5pPr>
            <a:lvl6pPr marL="2160041" indent="0" algn="ctr">
              <a:buNone/>
              <a:defRPr sz="1890"/>
            </a:lvl6pPr>
            <a:lvl7pPr marL="2592050" indent="0" algn="ctr">
              <a:buNone/>
              <a:defRPr sz="1890"/>
            </a:lvl7pPr>
            <a:lvl8pPr marL="3024058" indent="0" algn="ctr">
              <a:buNone/>
              <a:defRPr sz="1890"/>
            </a:lvl8pPr>
            <a:lvl9pPr marL="3456066" indent="0" algn="ctr">
              <a:buNone/>
              <a:defRPr sz="189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064384" y="4502808"/>
            <a:ext cx="1128112" cy="671936"/>
          </a:xfrm>
        </p:spPr>
        <p:txBody>
          <a:bodyPr/>
          <a:lstStyle>
            <a:lvl1pPr>
              <a:defRPr sz="2646"/>
            </a:lvl1pPr>
          </a:lstStyle>
          <a:p>
            <a:fld id="{82CB8D60-7443-40AD-925C-BAC35A15E04B}" type="slidenum">
              <a:rPr lang="en-IN" smtClean="0"/>
              <a:t>‹#›</a:t>
            </a:fld>
            <a:endParaRPr lang="en-IN"/>
          </a:p>
        </p:txBody>
      </p:sp>
    </p:spTree>
    <p:extLst>
      <p:ext uri="{BB962C8B-B14F-4D97-AF65-F5344CB8AC3E}">
        <p14:creationId xmlns:p14="http://schemas.microsoft.com/office/powerpoint/2010/main" val="169798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89890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49" y="559947"/>
            <a:ext cx="2412102" cy="59194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8043" y="559947"/>
            <a:ext cx="7092300" cy="59194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5070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71132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162750"/>
            <a:ext cx="11520488" cy="203656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47767" y="1286277"/>
            <a:ext cx="8769971" cy="3695647"/>
          </a:xfrm>
        </p:spPr>
        <p:txBody>
          <a:bodyPr anchor="ctr">
            <a:normAutofit/>
          </a:bodyPr>
          <a:lstStyle>
            <a:lvl1pPr>
              <a:lnSpc>
                <a:spcPct val="80000"/>
              </a:lnSpc>
              <a:defRPr sz="7559" b="0"/>
            </a:lvl1pPr>
          </a:lstStyle>
          <a:p>
            <a:r>
              <a:rPr lang="en-US" smtClean="0"/>
              <a:t>Click to edit Master title style</a:t>
            </a:r>
            <a:endParaRPr lang="en-US" dirty="0"/>
          </a:p>
        </p:txBody>
      </p:sp>
      <p:sp>
        <p:nvSpPr>
          <p:cNvPr id="3" name="Text Placeholder 2"/>
          <p:cNvSpPr>
            <a:spLocks noGrp="1"/>
          </p:cNvSpPr>
          <p:nvPr>
            <p:ph type="body" idx="1"/>
          </p:nvPr>
        </p:nvSpPr>
        <p:spPr>
          <a:xfrm>
            <a:off x="2046487" y="5269897"/>
            <a:ext cx="8553962" cy="1119893"/>
          </a:xfrm>
        </p:spPr>
        <p:txBody>
          <a:bodyPr anchor="t">
            <a:normAutofit/>
          </a:bodyPr>
          <a:lstStyle>
            <a:lvl1pPr marL="0" indent="0">
              <a:buNone/>
              <a:defRPr sz="1890">
                <a:solidFill>
                  <a:schemeClr val="tx1"/>
                </a:solidFill>
              </a:defRPr>
            </a:lvl1pPr>
            <a:lvl2pPr marL="432008" indent="0">
              <a:buNone/>
              <a:defRPr sz="1701">
                <a:solidFill>
                  <a:schemeClr val="tx1">
                    <a:tint val="75000"/>
                  </a:schemeClr>
                </a:solidFill>
              </a:defRPr>
            </a:lvl2pPr>
            <a:lvl3pPr marL="864017" indent="0">
              <a:buNone/>
              <a:defRPr sz="1512">
                <a:solidFill>
                  <a:schemeClr val="tx1">
                    <a:tint val="75000"/>
                  </a:schemeClr>
                </a:solidFill>
              </a:defRPr>
            </a:lvl3pPr>
            <a:lvl4pPr marL="1296025" indent="0">
              <a:buNone/>
              <a:defRPr sz="1323">
                <a:solidFill>
                  <a:schemeClr val="tx1">
                    <a:tint val="75000"/>
                  </a:schemeClr>
                </a:solidFill>
              </a:defRPr>
            </a:lvl4pPr>
            <a:lvl5pPr marL="1728033" indent="0">
              <a:buNone/>
              <a:defRPr sz="1323">
                <a:solidFill>
                  <a:schemeClr val="tx1">
                    <a:tint val="75000"/>
                  </a:schemeClr>
                </a:solidFill>
              </a:defRPr>
            </a:lvl5pPr>
            <a:lvl6pPr marL="2160041" indent="0">
              <a:buNone/>
              <a:defRPr sz="1323">
                <a:solidFill>
                  <a:schemeClr val="tx1">
                    <a:tint val="75000"/>
                  </a:schemeClr>
                </a:solidFill>
              </a:defRPr>
            </a:lvl6pPr>
            <a:lvl7pPr marL="2592050" indent="0">
              <a:buNone/>
              <a:defRPr sz="1323">
                <a:solidFill>
                  <a:schemeClr val="tx1">
                    <a:tint val="75000"/>
                  </a:schemeClr>
                </a:solidFill>
              </a:defRPr>
            </a:lvl7pPr>
            <a:lvl8pPr marL="3024058" indent="0">
              <a:buNone/>
              <a:defRPr sz="1323">
                <a:solidFill>
                  <a:schemeClr val="tx1">
                    <a:tint val="75000"/>
                  </a:schemeClr>
                </a:solidFill>
              </a:defRPr>
            </a:lvl8pPr>
            <a:lvl9pPr marL="3456066"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120345" y="6584972"/>
            <a:ext cx="2498666" cy="383297"/>
          </a:xfrm>
        </p:spPr>
        <p:txBody>
          <a:bodyPr/>
          <a:lstStyle/>
          <a:p>
            <a:fld id="{5D078AB3-FA7C-4D89-BB1A-BB86C731B992}" type="datetimeFigureOut">
              <a:rPr lang="en-IN" smtClean="0"/>
              <a:t>04-01-2023</a:t>
            </a:fld>
            <a:endParaRPr lang="en-IN"/>
          </a:p>
        </p:txBody>
      </p:sp>
      <p:sp>
        <p:nvSpPr>
          <p:cNvPr id="5" name="Footer Placeholder 4"/>
          <p:cNvSpPr>
            <a:spLocks noGrp="1"/>
          </p:cNvSpPr>
          <p:nvPr>
            <p:ph type="ftr" sz="quarter" idx="11"/>
          </p:nvPr>
        </p:nvSpPr>
        <p:spPr>
          <a:xfrm>
            <a:off x="2062489" y="6584972"/>
            <a:ext cx="5979133" cy="383297"/>
          </a:xfrm>
        </p:spPr>
        <p:txBody>
          <a:bodyPr/>
          <a:lstStyle/>
          <a:p>
            <a:endParaRPr lang="en-IN"/>
          </a:p>
        </p:txBody>
      </p:sp>
      <p:grpSp>
        <p:nvGrpSpPr>
          <p:cNvPr id="8" name="Group 7"/>
          <p:cNvGrpSpPr/>
          <p:nvPr/>
        </p:nvGrpSpPr>
        <p:grpSpPr>
          <a:xfrm>
            <a:off x="847972" y="2441602"/>
            <a:ext cx="1021370" cy="113469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797232" y="2630860"/>
            <a:ext cx="1122849" cy="756182"/>
          </a:xfrm>
        </p:spPr>
        <p:txBody>
          <a:bodyPr/>
          <a:lstStyle>
            <a:lvl1pPr>
              <a:defRPr sz="2646"/>
            </a:lvl1pPr>
          </a:lstStyle>
          <a:p>
            <a:fld id="{82CB8D60-7443-40AD-925C-BAC35A15E04B}" type="slidenum">
              <a:rPr lang="en-IN" smtClean="0"/>
              <a:t>‹#›</a:t>
            </a:fld>
            <a:endParaRPr lang="en-IN"/>
          </a:p>
        </p:txBody>
      </p:sp>
    </p:spTree>
    <p:extLst>
      <p:ext uri="{BB962C8B-B14F-4D97-AF65-F5344CB8AC3E}">
        <p14:creationId xmlns:p14="http://schemas.microsoft.com/office/powerpoint/2010/main" val="119933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10923" y="2303780"/>
            <a:ext cx="4492990" cy="4175602"/>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3695" y="2303780"/>
            <a:ext cx="4492990" cy="4175602"/>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078AB3-FA7C-4D89-BB1A-BB86C731B992}"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7526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8043" y="2150195"/>
            <a:ext cx="4492990" cy="671936"/>
          </a:xfrm>
        </p:spPr>
        <p:txBody>
          <a:bodyPr anchor="ctr">
            <a:normAutofit/>
          </a:bodyPr>
          <a:lstStyle>
            <a:lvl1pPr marL="0" indent="0">
              <a:buNone/>
              <a:defRPr sz="1890" b="1">
                <a:solidFill>
                  <a:schemeClr val="accent1">
                    <a:lumMod val="75000"/>
                  </a:schemeClr>
                </a:solidFill>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smtClean="0"/>
              <a:t>Click to edit Master text styles</a:t>
            </a:r>
          </a:p>
        </p:txBody>
      </p:sp>
      <p:sp>
        <p:nvSpPr>
          <p:cNvPr id="4" name="Content Placeholder 3"/>
          <p:cNvSpPr>
            <a:spLocks noGrp="1"/>
          </p:cNvSpPr>
          <p:nvPr>
            <p:ph sz="half" idx="2"/>
          </p:nvPr>
        </p:nvSpPr>
        <p:spPr>
          <a:xfrm>
            <a:off x="1010923" y="2879725"/>
            <a:ext cx="4492990" cy="3455670"/>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13695" y="2150195"/>
            <a:ext cx="4492990" cy="671936"/>
          </a:xfrm>
        </p:spPr>
        <p:txBody>
          <a:bodyPr anchor="ctr">
            <a:normAutofit/>
          </a:bodyPr>
          <a:lstStyle>
            <a:lvl1pPr marL="0" indent="0">
              <a:buNone/>
              <a:defRPr sz="1890" b="1">
                <a:solidFill>
                  <a:schemeClr val="accent1">
                    <a:lumMod val="75000"/>
                  </a:schemeClr>
                </a:solidFill>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smtClean="0"/>
              <a:t>Click to edit Master text styles</a:t>
            </a:r>
          </a:p>
        </p:txBody>
      </p:sp>
      <p:sp>
        <p:nvSpPr>
          <p:cNvPr id="6" name="Content Placeholder 5"/>
          <p:cNvSpPr>
            <a:spLocks noGrp="1"/>
          </p:cNvSpPr>
          <p:nvPr>
            <p:ph sz="quarter" idx="4"/>
          </p:nvPr>
        </p:nvSpPr>
        <p:spPr>
          <a:xfrm>
            <a:off x="6013695" y="2879725"/>
            <a:ext cx="4492990" cy="3455670"/>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078AB3-FA7C-4D89-BB1A-BB86C731B992}" type="datetimeFigureOut">
              <a:rPr lang="en-IN" smtClean="0"/>
              <a:t>04-01-2023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79509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078AB3-FA7C-4D89-BB1A-BB86C731B992}" type="datetimeFigureOut">
              <a:rPr lang="en-IN" smtClean="0"/>
              <a:t>04-01-2023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40847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78AB3-FA7C-4D89-BB1A-BB86C731B992}" type="datetimeFigureOut">
              <a:rPr lang="en-IN" smtClean="0"/>
              <a:t>04-01-2023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6841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4" b="1"/>
            </a:lvl1pPr>
          </a:lstStyle>
          <a:p>
            <a:r>
              <a:rPr lang="en-US" smtClean="0"/>
              <a:t>Click to edit Master title style</a:t>
            </a:r>
            <a:endParaRPr lang="en-US" dirty="0"/>
          </a:p>
        </p:txBody>
      </p:sp>
      <p:sp>
        <p:nvSpPr>
          <p:cNvPr id="3" name="Content Placeholder 2"/>
          <p:cNvSpPr>
            <a:spLocks noGrp="1"/>
          </p:cNvSpPr>
          <p:nvPr>
            <p:ph idx="1"/>
          </p:nvPr>
        </p:nvSpPr>
        <p:spPr>
          <a:xfrm>
            <a:off x="792033" y="719931"/>
            <a:ext cx="6342029" cy="5269897"/>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3">
                <a:solidFill>
                  <a:schemeClr val="accent1">
                    <a:lumMod val="75000"/>
                  </a:schemeClr>
                </a:solidFill>
              </a:defRPr>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078AB3-FA7C-4D89-BB1A-BB86C731B992}"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0773740" y="6539724"/>
            <a:ext cx="432018" cy="479954"/>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20218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4"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7846386" cy="7199313"/>
          </a:xfrm>
          <a:solidFill>
            <a:schemeClr val="tx2">
              <a:lumMod val="20000"/>
              <a:lumOff val="80000"/>
            </a:schemeClr>
          </a:solidFill>
        </p:spPr>
        <p:txBody>
          <a:bodyPr anchor="t"/>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r>
              <a:rPr lang="en-US" smtClean="0"/>
              <a:t>Click icon to add picture</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3">
                <a:solidFill>
                  <a:schemeClr val="accent1">
                    <a:lumMod val="75000"/>
                  </a:schemeClr>
                </a:solidFill>
              </a:defRPr>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078AB3-FA7C-4D89-BB1A-BB86C731B992}" type="datetimeFigureOut">
              <a:rPr lang="en-IN" smtClean="0"/>
              <a:t>04-01-2023</a:t>
            </a:fld>
            <a:endParaRPr lang="en-IN"/>
          </a:p>
        </p:txBody>
      </p:sp>
      <p:grpSp>
        <p:nvGrpSpPr>
          <p:cNvPr id="8" name="Group 7"/>
          <p:cNvGrpSpPr>
            <a:grpSpLocks noChangeAspect="1"/>
          </p:cNvGrpSpPr>
          <p:nvPr/>
        </p:nvGrpSpPr>
        <p:grpSpPr>
          <a:xfrm>
            <a:off x="10773740" y="6539724"/>
            <a:ext cx="432018" cy="479954"/>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66472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0923" y="508751"/>
            <a:ext cx="9504403" cy="16894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0923" y="2226988"/>
            <a:ext cx="9504403" cy="42523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25759" y="6584972"/>
            <a:ext cx="3093251" cy="383297"/>
          </a:xfrm>
          <a:prstGeom prst="rect">
            <a:avLst/>
          </a:prstGeom>
        </p:spPr>
        <p:txBody>
          <a:bodyPr vert="horz" lIns="91440" tIns="45720" rIns="91440" bIns="45720" rtlCol="0" anchor="ctr"/>
          <a:lstStyle>
            <a:lvl1pPr algn="r">
              <a:defRPr sz="1039">
                <a:solidFill>
                  <a:schemeClr val="tx2"/>
                </a:solidFill>
              </a:defRPr>
            </a:lvl1pPr>
          </a:lstStyle>
          <a:p>
            <a:fld id="{5D078AB3-FA7C-4D89-BB1A-BB86C731B992}" type="datetimeFigureOut">
              <a:rPr lang="en-IN" smtClean="0"/>
              <a:t>04-01-2023</a:t>
            </a:fld>
            <a:endParaRPr lang="en-IN"/>
          </a:p>
        </p:txBody>
      </p:sp>
      <p:sp>
        <p:nvSpPr>
          <p:cNvPr id="5" name="Footer Placeholder 4"/>
          <p:cNvSpPr>
            <a:spLocks noGrp="1"/>
          </p:cNvSpPr>
          <p:nvPr>
            <p:ph type="ftr" sz="quarter" idx="3"/>
          </p:nvPr>
        </p:nvSpPr>
        <p:spPr>
          <a:xfrm>
            <a:off x="1028204" y="6584972"/>
            <a:ext cx="5979133" cy="383297"/>
          </a:xfrm>
          <a:prstGeom prst="rect">
            <a:avLst/>
          </a:prstGeom>
        </p:spPr>
        <p:txBody>
          <a:bodyPr vert="horz" lIns="91440" tIns="45720" rIns="91440" bIns="45720" rtlCol="0" anchor="ctr"/>
          <a:lstStyle>
            <a:lvl1pPr algn="l">
              <a:defRPr sz="1039">
                <a:solidFill>
                  <a:schemeClr val="tx2"/>
                </a:solidFill>
              </a:defRPr>
            </a:lvl1pPr>
          </a:lstStyle>
          <a:p>
            <a:endParaRPr lang="en-IN"/>
          </a:p>
        </p:txBody>
      </p:sp>
      <p:grpSp>
        <p:nvGrpSpPr>
          <p:cNvPr id="7" name="Group 6"/>
          <p:cNvGrpSpPr>
            <a:grpSpLocks noChangeAspect="1"/>
          </p:cNvGrpSpPr>
          <p:nvPr/>
        </p:nvGrpSpPr>
        <p:grpSpPr>
          <a:xfrm>
            <a:off x="10773740" y="6539724"/>
            <a:ext cx="432018" cy="479954"/>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0688133" y="6584972"/>
            <a:ext cx="604826" cy="383297"/>
          </a:xfrm>
          <a:prstGeom prst="rect">
            <a:avLst/>
          </a:prstGeom>
        </p:spPr>
        <p:txBody>
          <a:bodyPr vert="horz" lIns="91440" tIns="45720" rIns="91440" bIns="45720" rtlCol="0" anchor="ctr"/>
          <a:lstStyle>
            <a:lvl1pPr algn="ctr">
              <a:defRPr sz="1323" b="1">
                <a:solidFill>
                  <a:srgbClr val="FFFFFF"/>
                </a:solidFill>
                <a:latin typeface="+mj-lt"/>
              </a:defRPr>
            </a:lvl1pPr>
          </a:lstStyle>
          <a:p>
            <a:fld id="{82CB8D60-7443-40AD-925C-BAC35A15E04B}" type="slidenum">
              <a:rPr lang="en-IN" smtClean="0"/>
              <a:t>‹#›</a:t>
            </a:fld>
            <a:endParaRPr lang="en-IN"/>
          </a:p>
        </p:txBody>
      </p:sp>
    </p:spTree>
    <p:extLst>
      <p:ext uri="{BB962C8B-B14F-4D97-AF65-F5344CB8AC3E}">
        <p14:creationId xmlns:p14="http://schemas.microsoft.com/office/powerpoint/2010/main" val="6258278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864017" rtl="0" eaLnBrk="1" latinLnBrk="0" hangingPunct="1">
        <a:lnSpc>
          <a:spcPct val="90000"/>
        </a:lnSpc>
        <a:spcBef>
          <a:spcPct val="0"/>
        </a:spcBef>
        <a:buNone/>
        <a:defRPr sz="5102"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p:bodyStyle>
    <p:otherStyle>
      <a:defPPr>
        <a:defRPr lang="en-US"/>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480" y="853440"/>
            <a:ext cx="10012680" cy="4358640"/>
          </a:xfrm>
        </p:spPr>
        <p:txBody>
          <a:bodyPr/>
          <a:lstStyle/>
          <a:p>
            <a:r>
              <a:rPr lang="en-US" sz="6000" dirty="0"/>
              <a:t>Detection of Diabetes Mellitus With Deep Learning and Data Augmentation Techniques on Foot Thermography</a:t>
            </a:r>
          </a:p>
        </p:txBody>
      </p:sp>
    </p:spTree>
    <p:extLst>
      <p:ext uri="{BB962C8B-B14F-4D97-AF65-F5344CB8AC3E}">
        <p14:creationId xmlns:p14="http://schemas.microsoft.com/office/powerpoint/2010/main" val="1996837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372" y="1651751"/>
            <a:ext cx="4589777" cy="3048837"/>
          </a:xfrm>
        </p:spPr>
        <p:txBody>
          <a:bodyPr>
            <a:normAutofit/>
          </a:bodyPr>
          <a:lstStyle/>
          <a:p>
            <a:pPr algn="ctr"/>
            <a:r>
              <a:rPr lang="en-IN" sz="9600" dirty="0" smtClean="0"/>
              <a:t>Thank you</a:t>
            </a:r>
            <a:endParaRPr lang="en-IN" sz="9600" dirty="0"/>
          </a:p>
        </p:txBody>
      </p:sp>
    </p:spTree>
    <p:extLst>
      <p:ext uri="{BB962C8B-B14F-4D97-AF65-F5344CB8AC3E}">
        <p14:creationId xmlns:p14="http://schemas.microsoft.com/office/powerpoint/2010/main" val="356309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479" y="571501"/>
            <a:ext cx="3978334" cy="885824"/>
          </a:xfrm>
        </p:spPr>
        <p:txBody>
          <a:bodyPr>
            <a:normAutofit fontScale="90000"/>
          </a:bodyPr>
          <a:lstStyle/>
          <a:p>
            <a:r>
              <a:rPr lang="en-IN" dirty="0">
                <a:latin typeface="Times New Roman" panose="02020603050405020304" pitchFamily="18" charset="0"/>
                <a:cs typeface="Times New Roman" panose="02020603050405020304" pitchFamily="18" charset="0"/>
              </a:rPr>
              <a:t>Abstract</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Diabetic Foot Ulcer (DFU) is one of the major health concerns about Diabetes. These injuries impair the patient’s quality of life, bring high costs to public health, and can even lead to limb amputations. The use of automatic tools for detection can assists specialists in the prevention and treatment of the disease. Some methods to address this problem based on machine learning have recently been presented. This article proposes the use of deep learning techniques to assist the treatment of DFUs, more specifically, the detection of ulcers through photos taken from the patient’s feet.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897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44" y="991513"/>
            <a:ext cx="4735570" cy="894437"/>
          </a:xfrm>
        </p:spPr>
        <p:txBody>
          <a:bodyPr>
            <a:normAutofit fontScale="90000"/>
          </a:bodyPr>
          <a:lstStyle/>
          <a:p>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Diabetes is a serious complication with a high </a:t>
            </a:r>
            <a:r>
              <a:rPr lang="en-US" sz="2000" dirty="0" smtClean="0">
                <a:latin typeface="Times New Roman" panose="02020603050405020304" pitchFamily="18" charset="0"/>
                <a:cs typeface="Times New Roman" panose="02020603050405020304" pitchFamily="18" charset="0"/>
              </a:rPr>
              <a:t>long term </a:t>
            </a:r>
            <a:r>
              <a:rPr lang="en-US" sz="2000" dirty="0">
                <a:latin typeface="Times New Roman" panose="02020603050405020304" pitchFamily="18" charset="0"/>
                <a:cs typeface="Times New Roman" panose="02020603050405020304" pitchFamily="18" charset="0"/>
              </a:rPr>
              <a:t>impact on the population. The incidence of </a:t>
            </a:r>
            <a:r>
              <a:rPr lang="en-US" sz="2000" dirty="0" smtClean="0">
                <a:latin typeface="Times New Roman" panose="02020603050405020304" pitchFamily="18" charset="0"/>
                <a:cs typeface="Times New Roman" panose="02020603050405020304" pitchFamily="18" charset="0"/>
              </a:rPr>
              <a:t>diabetes </a:t>
            </a:r>
            <a:r>
              <a:rPr lang="en-US" sz="2000" dirty="0">
                <a:latin typeface="Times New Roman" panose="02020603050405020304" pitchFamily="18" charset="0"/>
                <a:cs typeface="Times New Roman" panose="02020603050405020304" pitchFamily="18" charset="0"/>
              </a:rPr>
              <a:t>has grown globally in the last decades causing high health costs. It is among the top 10 causes of death in </a:t>
            </a:r>
            <a:r>
              <a:rPr lang="en-US" sz="2000" dirty="0" smtClean="0">
                <a:latin typeface="Times New Roman" panose="02020603050405020304" pitchFamily="18" charset="0"/>
                <a:cs typeface="Times New Roman" panose="02020603050405020304" pitchFamily="18" charset="0"/>
              </a:rPr>
              <a:t>adults. </a:t>
            </a:r>
            <a:r>
              <a:rPr lang="en-US" sz="2000" dirty="0">
                <a:latin typeface="Times New Roman" panose="02020603050405020304" pitchFamily="18" charset="0"/>
                <a:cs typeface="Times New Roman" panose="02020603050405020304" pitchFamily="18" charset="0"/>
              </a:rPr>
              <a:t>Diabetic Foot Ulcer (DFU) is one of the major complications of </a:t>
            </a:r>
            <a:r>
              <a:rPr lang="en-US" sz="2000" dirty="0" smtClean="0">
                <a:latin typeface="Times New Roman" panose="02020603050405020304" pitchFamily="18" charset="0"/>
                <a:cs typeface="Times New Roman" panose="02020603050405020304" pitchFamily="18" charset="0"/>
              </a:rPr>
              <a:t>Diabetes</a:t>
            </a:r>
            <a:r>
              <a:rPr lang="en-US" sz="2000" dirty="0">
                <a:latin typeface="Times New Roman" panose="02020603050405020304" pitchFamily="18" charset="0"/>
                <a:cs typeface="Times New Roman" panose="02020603050405020304" pitchFamily="18" charset="0"/>
              </a:rPr>
              <a:t>. The patients have a probability of 12-25% of developing DFU during their lifetime. This rate can reach 19-34% depending on the data </a:t>
            </a:r>
            <a:r>
              <a:rPr lang="en-US" sz="2000" dirty="0" smtClean="0">
                <a:latin typeface="Times New Roman" panose="02020603050405020304" pitchFamily="18" charset="0"/>
                <a:cs typeface="Times New Roman" panose="02020603050405020304" pitchFamily="18" charset="0"/>
              </a:rPr>
              <a:t>used. Such </a:t>
            </a:r>
            <a:r>
              <a:rPr lang="en-US" sz="2000" dirty="0">
                <a:latin typeface="Times New Roman" panose="02020603050405020304" pitchFamily="18" charset="0"/>
                <a:cs typeface="Times New Roman" panose="02020603050405020304" pitchFamily="18" charset="0"/>
              </a:rPr>
              <a:t>ulcers have become a major problem in public health because of the increase in morbidities, decreased quality of life, and because the treatment is expensive. Due to inadequate conduct in the treatment of foot ulcers, there is a delay in the </a:t>
            </a:r>
            <a:r>
              <a:rPr lang="en-US" sz="2000" dirty="0" smtClean="0">
                <a:latin typeface="Times New Roman" panose="02020603050405020304" pitchFamily="18" charset="0"/>
                <a:cs typeface="Times New Roman" panose="02020603050405020304" pitchFamily="18" charset="0"/>
              </a:rPr>
              <a:t>improvement </a:t>
            </a:r>
            <a:r>
              <a:rPr lang="en-US" sz="2000" dirty="0">
                <a:latin typeface="Times New Roman" panose="02020603050405020304" pitchFamily="18" charset="0"/>
                <a:cs typeface="Times New Roman" panose="02020603050405020304" pitchFamily="18" charset="0"/>
              </a:rPr>
              <a:t>of the injury and the possibility of lower limb amputation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202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568" y="270722"/>
            <a:ext cx="7262661" cy="484022"/>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345564"/>
              </p:ext>
            </p:extLst>
          </p:nvPr>
        </p:nvGraphicFramePr>
        <p:xfrm>
          <a:off x="217488" y="886495"/>
          <a:ext cx="11190514" cy="5821101"/>
        </p:xfrm>
        <a:graphic>
          <a:graphicData uri="http://schemas.openxmlformats.org/drawingml/2006/table">
            <a:tbl>
              <a:tblPr firstRow="1" bandRow="1">
                <a:tableStyleId>{5C22544A-7EE6-4342-B048-85BDC9FD1C3A}</a:tableStyleId>
              </a:tblPr>
              <a:tblGrid>
                <a:gridCol w="859417"/>
                <a:gridCol w="1332240"/>
                <a:gridCol w="1785257"/>
                <a:gridCol w="2105756"/>
                <a:gridCol w="5107844"/>
              </a:tblGrid>
              <a:tr h="766374">
                <a:tc>
                  <a:txBody>
                    <a:bodyPr/>
                    <a:lstStyle/>
                    <a:p>
                      <a:r>
                        <a:rPr lang="en-IN" sz="1600" dirty="0" smtClean="0"/>
                        <a:t>SL</a:t>
                      </a:r>
                    </a:p>
                    <a:p>
                      <a:r>
                        <a:rPr lang="en-IN" sz="1600" dirty="0" smtClean="0"/>
                        <a:t>NO</a:t>
                      </a:r>
                      <a:endParaRPr lang="en-IN" sz="1600" dirty="0"/>
                    </a:p>
                  </a:txBody>
                  <a:tcPr marL="80998" marR="80998" marT="40499" marB="40499"/>
                </a:tc>
                <a:tc>
                  <a:txBody>
                    <a:bodyPr/>
                    <a:lstStyle/>
                    <a:p>
                      <a:r>
                        <a:rPr lang="en-IN" sz="1600" dirty="0" smtClean="0"/>
                        <a:t>Journal type with year</a:t>
                      </a:r>
                      <a:endParaRPr lang="en-IN" sz="1600" dirty="0"/>
                    </a:p>
                  </a:txBody>
                  <a:tcPr marL="80998" marR="80998" marT="40499" marB="40499"/>
                </a:tc>
                <a:tc>
                  <a:txBody>
                    <a:bodyPr/>
                    <a:lstStyle/>
                    <a:p>
                      <a:r>
                        <a:rPr lang="en-IN" sz="1600" dirty="0" smtClean="0"/>
                        <a:t>Authors</a:t>
                      </a:r>
                      <a:endParaRPr lang="en-IN" sz="1600" dirty="0"/>
                    </a:p>
                  </a:txBody>
                  <a:tcPr marL="80998" marR="80998" marT="40499" marB="40499"/>
                </a:tc>
                <a:tc>
                  <a:txBody>
                    <a:bodyPr/>
                    <a:lstStyle/>
                    <a:p>
                      <a:r>
                        <a:rPr lang="en-IN" sz="1600" dirty="0" smtClean="0"/>
                        <a:t>Title</a:t>
                      </a:r>
                      <a:endParaRPr lang="en-IN" sz="1600" dirty="0"/>
                    </a:p>
                  </a:txBody>
                  <a:tcPr marL="80998" marR="80998" marT="40499" marB="40499"/>
                </a:tc>
                <a:tc>
                  <a:txBody>
                    <a:bodyPr/>
                    <a:lstStyle/>
                    <a:p>
                      <a:r>
                        <a:rPr lang="en-IN" sz="1600" dirty="0" smtClean="0"/>
                        <a:t>Outcomes</a:t>
                      </a:r>
                      <a:endParaRPr lang="en-IN" sz="1600" dirty="0"/>
                    </a:p>
                  </a:txBody>
                  <a:tcPr marL="80998" marR="80998" marT="40499" marB="40499"/>
                </a:tc>
              </a:tr>
              <a:tr h="1150202">
                <a:tc>
                  <a:txBody>
                    <a:bodyPr/>
                    <a:lstStyle/>
                    <a:p>
                      <a:r>
                        <a:rPr lang="en-IN" sz="1600" dirty="0" smtClean="0"/>
                        <a:t>01</a:t>
                      </a:r>
                      <a:endParaRPr lang="en-IN" sz="1600" dirty="0"/>
                    </a:p>
                  </a:txBody>
                  <a:tcPr marL="80998" marR="80998" marT="40499" marB="40499"/>
                </a:tc>
                <a:tc>
                  <a:txBody>
                    <a:bodyPr/>
                    <a:lstStyle/>
                    <a:p>
                      <a:r>
                        <a:rPr lang="en-IN" sz="1600" dirty="0" smtClean="0"/>
                        <a:t>VISAPP 2021</a:t>
                      </a:r>
                      <a:endParaRPr lang="en-IN" sz="1600" dirty="0"/>
                    </a:p>
                  </a:txBody>
                  <a:tcPr marL="80998" marR="80998" marT="40499" marB="40499"/>
                </a:tc>
                <a:tc>
                  <a:txBody>
                    <a:bodyPr/>
                    <a:lstStyle/>
                    <a:p>
                      <a:pPr algn="l"/>
                      <a:r>
                        <a:rPr lang="pt-BR" sz="1100" dirty="0" smtClean="0"/>
                        <a:t>Artur Leandro da Costa Oliveira</a:t>
                      </a:r>
                    </a:p>
                    <a:p>
                      <a:pPr algn="l"/>
                      <a:r>
                        <a:rPr lang="en-IN" sz="1100" dirty="0" smtClean="0"/>
                        <a:t>Andre </a:t>
                      </a:r>
                      <a:r>
                        <a:rPr lang="en-IN" sz="1100" dirty="0" err="1" smtClean="0"/>
                        <a:t>Britto</a:t>
                      </a:r>
                      <a:r>
                        <a:rPr lang="en-IN" sz="1100" dirty="0" smtClean="0"/>
                        <a:t> de </a:t>
                      </a:r>
                      <a:r>
                        <a:rPr lang="en-IN" sz="1100" dirty="0" err="1" smtClean="0"/>
                        <a:t>Carvalho</a:t>
                      </a:r>
                      <a:r>
                        <a:rPr lang="en-IN" sz="1100" baseline="0" dirty="0" smtClean="0"/>
                        <a:t> </a:t>
                      </a:r>
                      <a:r>
                        <a:rPr lang="pt-BR" sz="1100" dirty="0" smtClean="0"/>
                        <a:t>and </a:t>
                      </a:r>
                    </a:p>
                    <a:p>
                      <a:pPr algn="l"/>
                      <a:r>
                        <a:rPr lang="pt-BR" sz="1100" dirty="0" smtClean="0"/>
                        <a:t>Daniel Oliveira Dantas</a:t>
                      </a:r>
                      <a:endParaRPr lang="en-IN" sz="1100" u="none" dirty="0">
                        <a:solidFill>
                          <a:schemeClr val="tx1"/>
                        </a:solidFill>
                      </a:endParaRPr>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Faster R-CNN Approach for Diabetic Foot Ulcer Detection</a:t>
                      </a:r>
                      <a:endParaRPr lang="en-IN" sz="1600" dirty="0"/>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this work, we propose an automatic approach to detect DFUs using deep learning techniques. We have implemented an extended version of the Faster RCNN approach. We have adopted several strategies to achieve high precision in detecting ulcers, to decrease the number of false positives, and to speed up the detection time. We changed the numbers of regions, the anchor scales, used data augmentation in the dataset, and adopted a CNN that has better detection results than previous approaches</a:t>
                      </a:r>
                      <a:endParaRPr lang="en-US" sz="1200" b="0" dirty="0" smtClean="0">
                        <a:latin typeface="Times New Roman" panose="02020603050405020304" pitchFamily="18" charset="0"/>
                        <a:cs typeface="Times New Roman" panose="02020603050405020304" pitchFamily="18" charset="0"/>
                      </a:endParaRPr>
                    </a:p>
                  </a:txBody>
                  <a:tcPr marL="80998" marR="80998" marT="40499" marB="40499"/>
                </a:tc>
              </a:tr>
              <a:tr h="1157016">
                <a:tc>
                  <a:txBody>
                    <a:bodyPr/>
                    <a:lstStyle/>
                    <a:p>
                      <a:r>
                        <a:rPr lang="en-IN" sz="1600" dirty="0" smtClean="0"/>
                        <a:t>02</a:t>
                      </a:r>
                      <a:endParaRPr lang="en-IN" sz="1600" dirty="0"/>
                    </a:p>
                  </a:txBody>
                  <a:tcPr marL="80998" marR="80998" marT="40499" marB="40499"/>
                </a:tc>
                <a:tc>
                  <a:txBody>
                    <a:bodyPr/>
                    <a:lstStyle/>
                    <a:p>
                      <a:r>
                        <a:rPr lang="en-IN" sz="1600" dirty="0" smtClean="0"/>
                        <a:t>arXiv,2021</a:t>
                      </a:r>
                      <a:endParaRPr lang="en-IN" sz="1600" dirty="0"/>
                    </a:p>
                  </a:txBody>
                  <a:tcPr marL="80998" marR="80998" marT="40499" marB="40499"/>
                </a:tc>
                <a:tc>
                  <a:txBody>
                    <a:bodyPr/>
                    <a:lstStyle/>
                    <a:p>
                      <a:r>
                        <a:rPr lang="en-IN" sz="1200" dirty="0" err="1" smtClean="0"/>
                        <a:t>Moi</a:t>
                      </a:r>
                      <a:r>
                        <a:rPr lang="en-IN" sz="1200" dirty="0" smtClean="0"/>
                        <a:t> </a:t>
                      </a:r>
                      <a:r>
                        <a:rPr lang="en-IN" sz="1200" dirty="0" err="1" smtClean="0"/>
                        <a:t>Hoon</a:t>
                      </a:r>
                      <a:r>
                        <a:rPr lang="en-IN" sz="1200" dirty="0" smtClean="0"/>
                        <a:t> Yap</a:t>
                      </a:r>
                    </a:p>
                    <a:p>
                      <a:r>
                        <a:rPr lang="en-IN" sz="1200" dirty="0" smtClean="0"/>
                        <a:t>Ryo </a:t>
                      </a:r>
                      <a:r>
                        <a:rPr lang="en-IN" sz="1200" dirty="0" err="1" smtClean="0"/>
                        <a:t>Hachiuma</a:t>
                      </a:r>
                      <a:endParaRPr lang="en-IN" sz="1200" dirty="0" smtClean="0"/>
                    </a:p>
                    <a:p>
                      <a:r>
                        <a:rPr lang="en-IN" sz="1200" dirty="0" err="1" smtClean="0"/>
                        <a:t>Azadeh</a:t>
                      </a:r>
                      <a:r>
                        <a:rPr lang="en-IN" sz="1200" dirty="0" smtClean="0"/>
                        <a:t> </a:t>
                      </a:r>
                      <a:r>
                        <a:rPr lang="en-IN" sz="1200" dirty="0" err="1" smtClean="0"/>
                        <a:t>Alavi</a:t>
                      </a:r>
                      <a:r>
                        <a:rPr lang="en-IN" sz="1200" dirty="0" smtClean="0"/>
                        <a:t> and team</a:t>
                      </a:r>
                      <a:endParaRPr lang="en-IN" sz="1200" dirty="0"/>
                    </a:p>
                  </a:txBody>
                  <a:tcPr marL="80998" marR="80998" marT="40499" marB="40499"/>
                </a:tc>
                <a:tc>
                  <a:txBody>
                    <a:bodyPr/>
                    <a:lstStyle/>
                    <a:p>
                      <a:r>
                        <a:rPr lang="en-US" sz="1200" dirty="0" smtClean="0"/>
                        <a:t>Deep Learning in Diabetic Foot Ulcers Detection: A Comprehensive Evaluation</a:t>
                      </a:r>
                      <a:endParaRPr lang="en-IN" sz="1200" dirty="0"/>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200" dirty="0" smtClean="0"/>
                        <a:t>We conduct a comprehensive evaluation of the performance of deep learning object detection networks for DFU detection. While the overall results show the potential of automatically localizing the ulcers, there are many false positives, and the networks struggle to discriminate ulcers from other skin condition</a:t>
                      </a:r>
                      <a:endParaRPr lang="en-US" sz="1200" b="0" dirty="0" smtClean="0">
                        <a:latin typeface="Times New Roman" panose="02020603050405020304" pitchFamily="18" charset="0"/>
                        <a:cs typeface="Times New Roman" panose="02020603050405020304" pitchFamily="18" charset="0"/>
                      </a:endParaRPr>
                    </a:p>
                  </a:txBody>
                  <a:tcPr marL="80998" marR="80998" marT="40499" marB="40499"/>
                </a:tc>
              </a:tr>
              <a:tr h="986321">
                <a:tc>
                  <a:txBody>
                    <a:bodyPr/>
                    <a:lstStyle/>
                    <a:p>
                      <a:r>
                        <a:rPr lang="en-IN" sz="1600" dirty="0" smtClean="0"/>
                        <a:t>03</a:t>
                      </a:r>
                      <a:endParaRPr lang="en-IN" sz="1600" dirty="0"/>
                    </a:p>
                  </a:txBody>
                  <a:tcPr marL="80998" marR="80998" marT="40499" marB="40499"/>
                </a:tc>
                <a:tc>
                  <a:txBody>
                    <a:bodyPr/>
                    <a:lstStyle/>
                    <a:p>
                      <a:r>
                        <a:rPr lang="en-IN" sz="1800" dirty="0" smtClean="0"/>
                        <a:t>2022, MDPI</a:t>
                      </a:r>
                    </a:p>
                    <a:p>
                      <a:endParaRPr lang="en-IN" sz="1600" dirty="0"/>
                    </a:p>
                  </a:txBody>
                  <a:tcPr marL="80998" marR="80998" marT="40499" marB="40499"/>
                </a:tc>
                <a:tc>
                  <a:txBody>
                    <a:bodyPr/>
                    <a:lstStyle/>
                    <a:p>
                      <a:r>
                        <a:rPr lang="en-IN" sz="1200" dirty="0" err="1" smtClean="0"/>
                        <a:t>Khairul</a:t>
                      </a:r>
                      <a:r>
                        <a:rPr lang="en-IN" sz="1200" dirty="0" smtClean="0"/>
                        <a:t> </a:t>
                      </a:r>
                      <a:r>
                        <a:rPr lang="en-IN" sz="1200" dirty="0" err="1" smtClean="0"/>
                        <a:t>Munadi</a:t>
                      </a:r>
                      <a:endParaRPr lang="en-IN" sz="1200" dirty="0" smtClean="0"/>
                    </a:p>
                    <a:p>
                      <a:r>
                        <a:rPr lang="en-IN" sz="1200" dirty="0" err="1" smtClean="0"/>
                        <a:t>Khairun</a:t>
                      </a:r>
                      <a:r>
                        <a:rPr lang="en-IN" sz="1200" dirty="0" smtClean="0"/>
                        <a:t> </a:t>
                      </a:r>
                      <a:r>
                        <a:rPr lang="en-IN" sz="1200" dirty="0" err="1" smtClean="0"/>
                        <a:t>Saddami</a:t>
                      </a:r>
                      <a:endParaRPr lang="en-IN" sz="1200" dirty="0" smtClean="0"/>
                    </a:p>
                    <a:p>
                      <a:r>
                        <a:rPr lang="en-IN" sz="1200" dirty="0" err="1" smtClean="0"/>
                        <a:t>Maulisa</a:t>
                      </a:r>
                      <a:r>
                        <a:rPr lang="en-IN" sz="1200" dirty="0" smtClean="0"/>
                        <a:t> </a:t>
                      </a:r>
                      <a:r>
                        <a:rPr lang="en-IN" sz="1200" dirty="0" err="1" smtClean="0"/>
                        <a:t>Oktiana</a:t>
                      </a:r>
                      <a:r>
                        <a:rPr lang="en-IN" sz="1200" dirty="0" smtClean="0"/>
                        <a:t> and team</a:t>
                      </a:r>
                    </a:p>
                    <a:p>
                      <a:endParaRPr lang="en-IN" sz="1200" dirty="0" smtClean="0"/>
                    </a:p>
                    <a:p>
                      <a:endParaRPr lang="en-IN" sz="1200" dirty="0"/>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200" dirty="0" smtClean="0"/>
                        <a:t>A Deep Learning Method for Early Detection of Diabetic Foot Using Decision Fusion and Thermal Images </a:t>
                      </a:r>
                      <a:endParaRPr lang="en-IN" sz="1600" dirty="0"/>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200" dirty="0" smtClean="0"/>
                        <a:t>In this article, we proposed a novel framework to classify the thermal images of diabetic foot ulcers (DFU) based on the fusion schema of two CNN classification results. The CNNs used were MobileNetV2 and </a:t>
                      </a:r>
                      <a:r>
                        <a:rPr lang="en-US" sz="1200" dirty="0" err="1" smtClean="0"/>
                        <a:t>ShuffleNet</a:t>
                      </a:r>
                      <a:endParaRPr lang="en-US" sz="1200" b="0" dirty="0" smtClean="0">
                        <a:latin typeface="Times New Roman" panose="02020603050405020304" pitchFamily="18" charset="0"/>
                        <a:cs typeface="Times New Roman" panose="02020603050405020304" pitchFamily="18" charset="0"/>
                      </a:endParaRPr>
                    </a:p>
                  </a:txBody>
                  <a:tcPr marL="80998" marR="80998" marT="40499" marB="40499"/>
                </a:tc>
              </a:tr>
              <a:tr h="1129251">
                <a:tc>
                  <a:txBody>
                    <a:bodyPr/>
                    <a:lstStyle/>
                    <a:p>
                      <a:r>
                        <a:rPr lang="en-IN" sz="1600" dirty="0" smtClean="0"/>
                        <a:t>04</a:t>
                      </a:r>
                      <a:endParaRPr lang="en-IN" sz="1600" dirty="0"/>
                    </a:p>
                  </a:txBody>
                  <a:tcPr marL="80998" marR="80998" marT="40499" marB="40499"/>
                </a:tc>
                <a:tc>
                  <a:txBody>
                    <a:bodyPr/>
                    <a:lstStyle/>
                    <a:p>
                      <a:r>
                        <a:rPr lang="en-US" sz="1200" dirty="0" smtClean="0"/>
                        <a:t>ORIGINAL RESEARCH : February 2022</a:t>
                      </a:r>
                      <a:endParaRPr lang="en-IN" sz="1200" dirty="0"/>
                    </a:p>
                  </a:txBody>
                  <a:tcPr marL="80998" marR="80998" marT="40499" marB="40499"/>
                </a:tc>
                <a:tc>
                  <a:txBody>
                    <a:bodyPr/>
                    <a:lstStyle/>
                    <a:p>
                      <a:r>
                        <a:rPr lang="en-IN" sz="1200" dirty="0" smtClean="0"/>
                        <a:t>Yi </a:t>
                      </a:r>
                      <a:r>
                        <a:rPr lang="en-IN" sz="1200" dirty="0" err="1" smtClean="0"/>
                        <a:t>Xu</a:t>
                      </a:r>
                      <a:r>
                        <a:rPr lang="en-IN" sz="1200" dirty="0" smtClean="0"/>
                        <a:t>, Kang Han, </a:t>
                      </a:r>
                      <a:r>
                        <a:rPr lang="en-IN" sz="1200" dirty="0" err="1" smtClean="0"/>
                        <a:t>Yongming</a:t>
                      </a:r>
                      <a:r>
                        <a:rPr lang="en-IN" sz="1200" dirty="0" smtClean="0"/>
                        <a:t> Zhou, , </a:t>
                      </a:r>
                      <a:r>
                        <a:rPr lang="en-IN" sz="1200" dirty="0" err="1" smtClean="0"/>
                        <a:t>Jian</a:t>
                      </a:r>
                      <a:r>
                        <a:rPr lang="en-IN" sz="1200" dirty="0" smtClean="0"/>
                        <a:t> Wu, , </a:t>
                      </a:r>
                      <a:r>
                        <a:rPr lang="en-IN" sz="1200" dirty="0" err="1" smtClean="0"/>
                        <a:t>Xin</a:t>
                      </a:r>
                      <a:r>
                        <a:rPr lang="en-IN" sz="1200" dirty="0" smtClean="0"/>
                        <a:t> </a:t>
                      </a:r>
                      <a:r>
                        <a:rPr lang="en-IN" sz="1200" dirty="0" err="1" smtClean="0"/>
                        <a:t>Xie</a:t>
                      </a:r>
                      <a:r>
                        <a:rPr lang="en-IN" sz="1200" dirty="0" smtClean="0"/>
                        <a:t> and</a:t>
                      </a:r>
                      <a:r>
                        <a:rPr lang="en-IN" sz="1200" baseline="0" dirty="0" smtClean="0"/>
                        <a:t> </a:t>
                      </a:r>
                      <a:r>
                        <a:rPr lang="en-IN" sz="1200" dirty="0" err="1" smtClean="0"/>
                        <a:t>and</a:t>
                      </a:r>
                      <a:r>
                        <a:rPr lang="en-IN" sz="1200" dirty="0" smtClean="0"/>
                        <a:t> Wei Xiang</a:t>
                      </a:r>
                      <a:endParaRPr lang="en-IN" sz="1200" dirty="0"/>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200" dirty="0" smtClean="0"/>
                        <a:t>Classification of Diabetic Foot Ulcers Using Class Knowledge Banks</a:t>
                      </a:r>
                      <a:endParaRPr lang="en-IN" sz="1600" dirty="0"/>
                    </a:p>
                  </a:txBody>
                  <a:tcPr marL="80998" marR="80998" marT="40499" marB="40499"/>
                </a:tc>
                <a:tc>
                  <a:txBody>
                    <a:bodyPr/>
                    <a:lstStyle/>
                    <a:p>
                      <a:r>
                        <a:rPr lang="en-US" sz="1200" dirty="0" smtClean="0"/>
                        <a:t>In this paper, we proposed the method called the class knowledge banks (CKBs) which can effectively extract class knowledge from the training data and explicitly leverage the class knowledge in the testing. The proposed method is an alternative means to produce the </a:t>
                      </a:r>
                      <a:r>
                        <a:rPr lang="en-US" sz="1200" dirty="0" err="1" smtClean="0"/>
                        <a:t>logits</a:t>
                      </a:r>
                      <a:r>
                        <a:rPr lang="en-US" sz="1200" dirty="0" smtClean="0"/>
                        <a:t> instead of the usual linear classifiers in the literature.</a:t>
                      </a:r>
                      <a:endParaRPr lang="en-IN" sz="1200" dirty="0"/>
                    </a:p>
                  </a:txBody>
                  <a:tcPr marL="80998" marR="80998" marT="40499" marB="40499"/>
                </a:tc>
              </a:tr>
            </a:tbl>
          </a:graphicData>
        </a:graphic>
      </p:graphicFrame>
    </p:spTree>
    <p:extLst>
      <p:ext uri="{BB962C8B-B14F-4D97-AF65-F5344CB8AC3E}">
        <p14:creationId xmlns:p14="http://schemas.microsoft.com/office/powerpoint/2010/main" val="1304601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804" y="865939"/>
            <a:ext cx="8790302" cy="519949"/>
          </a:xfrm>
        </p:spPr>
        <p:txBody>
          <a:bodyPr>
            <a:normAutofit fontScale="90000"/>
          </a:bodyPr>
          <a:lstStyle/>
          <a:p>
            <a:r>
              <a:rPr lang="en-US" sz="5400" b="1"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p:cNvSpPr>
            <a:spLocks noGrp="1"/>
          </p:cNvSpPr>
          <p:nvPr>
            <p:ph idx="1"/>
          </p:nvPr>
        </p:nvSpPr>
        <p:spPr>
          <a:xfrm>
            <a:off x="1010923" y="2226988"/>
            <a:ext cx="9176065" cy="2373587"/>
          </a:xfrm>
        </p:spPr>
        <p:txBody>
          <a:bodyPr/>
          <a:lstStyle/>
          <a:p>
            <a:r>
              <a:rPr lang="en-US" dirty="0" smtClean="0">
                <a:latin typeface="Times New Roman" panose="02020603050405020304" pitchFamily="18" charset="0"/>
                <a:cs typeface="Times New Roman" panose="02020603050405020304" pitchFamily="18" charset="0"/>
              </a:rPr>
              <a:t>In purposed method we are performing the classification of either the image is </a:t>
            </a:r>
            <a:r>
              <a:rPr lang="en-US" smtClean="0">
                <a:latin typeface="Times New Roman" panose="02020603050405020304" pitchFamily="18" charset="0"/>
                <a:cs typeface="Times New Roman" panose="02020603050405020304" pitchFamily="18" charset="0"/>
              </a:rPr>
              <a:t>Diabetic ulcer </a:t>
            </a:r>
            <a:r>
              <a:rPr lang="en-US" dirty="0" smtClean="0">
                <a:latin typeface="Times New Roman" panose="02020603050405020304" pitchFamily="18" charset="0"/>
                <a:cs typeface="Times New Roman" panose="02020603050405020304" pitchFamily="18" charset="0"/>
              </a:rPr>
              <a:t>identification using Convolution Neural Network (CNN) Mobile net of deep learning along with the Machine learning methods. As image analysis based approaches for Diabetic foot and normal foot classification. Hence, proper classification is important for the Face and Fingerprint that which will be possible by using our proposed method. Block diagram of proposed method is shown below.</a:t>
            </a:r>
          </a:p>
          <a:p>
            <a:endParaRPr lang="en-IN" dirty="0"/>
          </a:p>
        </p:txBody>
      </p:sp>
    </p:spTree>
    <p:extLst>
      <p:ext uri="{BB962C8B-B14F-4D97-AF65-F5344CB8AC3E}">
        <p14:creationId xmlns:p14="http://schemas.microsoft.com/office/powerpoint/2010/main" val="354132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7504427" cy="1005724"/>
          </a:xfrm>
        </p:spPr>
        <p:txBody>
          <a:bodyPr/>
          <a:lstStyle/>
          <a:p>
            <a:r>
              <a:rPr lang="en-US" sz="5400" b="1" dirty="0">
                <a:latin typeface="Times New Roman" panose="02020603050405020304" pitchFamily="18" charset="0"/>
                <a:cs typeface="Times New Roman" panose="02020603050405020304" pitchFamily="18" charset="0"/>
              </a:rPr>
              <a:t>BLOCK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5370" y="1514476"/>
            <a:ext cx="3825220" cy="5300662"/>
          </a:xfrm>
        </p:spPr>
      </p:pic>
    </p:spTree>
    <p:extLst>
      <p:ext uri="{BB962C8B-B14F-4D97-AF65-F5344CB8AC3E}">
        <p14:creationId xmlns:p14="http://schemas.microsoft.com/office/powerpoint/2010/main" val="325553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Advantages</a:t>
            </a: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285750" lvl="0" indent="-285750">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Accurate </a:t>
            </a:r>
            <a:r>
              <a:rPr lang="en-IN" dirty="0">
                <a:latin typeface="Times New Roman" panose="02020603050405020304" pitchFamily="18" charset="0"/>
                <a:cs typeface="Times New Roman" panose="02020603050405020304" pitchFamily="18" charset="0"/>
              </a:rPr>
              <a:t>classification</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complexity</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 performance</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Identification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85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276077" cy="834274"/>
          </a:xfrm>
        </p:spPr>
        <p:txBody>
          <a:bodyPr/>
          <a:lstStyle/>
          <a:p>
            <a:r>
              <a:rPr lang="en-US" sz="5400" b="1"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First we have taken the </a:t>
            </a:r>
            <a:r>
              <a:rPr lang="en-US" dirty="0" smtClean="0">
                <a:latin typeface="Times New Roman" panose="02020603050405020304" pitchFamily="18" charset="0"/>
                <a:ea typeface="Calibri" panose="020F0502020204030204" pitchFamily="34" charset="0"/>
                <a:cs typeface="Times New Roman" panose="02020603050405020304" pitchFamily="18" charset="0"/>
              </a:rPr>
              <a:t>Diabetic and normal foot images</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Load the dataset into and Preprocessing .</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Here split the data in to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splitting apply </a:t>
            </a:r>
            <a:r>
              <a:rPr lang="en-US" dirty="0" smtClean="0">
                <a:latin typeface="Times New Roman" panose="02020603050405020304" pitchFamily="18" charset="0"/>
                <a:ea typeface="Calibri" panose="020F0502020204030204" pitchFamily="34" charset="0"/>
                <a:cs typeface="Times New Roman" panose="02020603050405020304" pitchFamily="18" charset="0"/>
              </a:rPr>
              <a:t>the CNN and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Mobilenet</a:t>
            </a:r>
            <a:r>
              <a:rPr lang="en-US" dirty="0" smtClean="0">
                <a:latin typeface="Times New Roman" panose="02020603050405020304" pitchFamily="18" charset="0"/>
                <a:ea typeface="Calibri" panose="020F0502020204030204" pitchFamily="34" charset="0"/>
                <a:cs typeface="Times New Roman" panose="02020603050405020304" pitchFamily="18" charset="0"/>
              </a:rPr>
              <a:t> algorithm </a:t>
            </a:r>
            <a:r>
              <a:rPr lang="en-US" dirty="0">
                <a:latin typeface="Times New Roman" panose="02020603050405020304" pitchFamily="18" charset="0"/>
                <a:ea typeface="Calibri" panose="020F0502020204030204" pitchFamily="34" charset="0"/>
                <a:cs typeface="Times New Roman" panose="02020603050405020304" pitchFamily="18" charset="0"/>
              </a:rPr>
              <a:t>Respectively</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and fit the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got the best accuracy score for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Mobilenet</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Later, the entire work is done with </a:t>
            </a:r>
            <a:r>
              <a:rPr lang="en-US" dirty="0" smtClean="0">
                <a:latin typeface="Times New Roman" panose="02020603050405020304" pitchFamily="18" charset="0"/>
                <a:ea typeface="Calibri" panose="020F0502020204030204" pitchFamily="34" charset="0"/>
                <a:cs typeface="Times New Roman" panose="02020603050405020304" pitchFamily="18" charset="0"/>
              </a:rPr>
              <a:t>Django framework</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can view the home, about ,upload page and Results.</a:t>
            </a:r>
          </a:p>
          <a:p>
            <a:pPr marR="0" lvl="0" algn="just">
              <a:lnSpc>
                <a:spcPct val="150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474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676127" cy="1234324"/>
          </a:xfrm>
        </p:spPr>
        <p:txBody>
          <a:bodyPr>
            <a:noAutofit/>
          </a:bodyPr>
          <a:lstStyle/>
          <a:p>
            <a:r>
              <a:rPr lang="en-US" sz="4000" b="1" dirty="0">
                <a:latin typeface="Times New Roman" panose="02020603050405020304" pitchFamily="18" charset="0"/>
                <a:cs typeface="Times New Roman" panose="02020603050405020304" pitchFamily="18" charset="0"/>
              </a:rPr>
              <a:t>HARDWARE AND SOFTWARE REQUIREMENTS</a:t>
            </a:r>
            <a:endParaRPr lang="en-IN" sz="3600" dirty="0"/>
          </a:p>
        </p:txBody>
      </p:sp>
      <p:sp>
        <p:nvSpPr>
          <p:cNvPr id="4" name="Content Placeholder 2"/>
          <p:cNvSpPr>
            <a:spLocks noGrp="1"/>
          </p:cNvSpPr>
          <p:nvPr>
            <p:ph idx="1"/>
          </p:nvPr>
        </p:nvSpPr>
        <p:spPr>
          <a:xfrm>
            <a:off x="1010924" y="2226988"/>
            <a:ext cx="3432490" cy="2930800"/>
          </a:xfrm>
        </p:spPr>
        <p:txBody>
          <a:bodyPr>
            <a:normAutofit/>
          </a:bodyPr>
          <a:lstStyle/>
          <a:p>
            <a:pPr marL="41143" indent="0">
              <a:buNone/>
            </a:pPr>
            <a:r>
              <a:rPr lang="en-IN" sz="2000" b="1" dirty="0">
                <a:latin typeface="Times New Roman" pitchFamily="18" charset="0"/>
                <a:cs typeface="Times New Roman" pitchFamily="18" charset="0"/>
              </a:rPr>
              <a:t>H/W Specifications</a:t>
            </a:r>
            <a:r>
              <a:rPr lang="en-IN" sz="2000" b="1" dirty="0" smtClean="0">
                <a:latin typeface="Times New Roman" pitchFamily="18" charset="0"/>
                <a:cs typeface="Times New Roman" pitchFamily="18" charset="0"/>
              </a:rPr>
              <a:t>:</a:t>
            </a:r>
          </a:p>
          <a:p>
            <a:pPr lvl="0"/>
            <a:r>
              <a:rPr lang="en-IN" sz="2000" dirty="0">
                <a:latin typeface="Times New Roman" pitchFamily="18" charset="0"/>
                <a:cs typeface="Times New Roman" pitchFamily="18" charset="0"/>
              </a:rPr>
              <a:t>Processor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I5/Intel Processor</a:t>
            </a:r>
          </a:p>
          <a:p>
            <a:pPr lvl="0"/>
            <a:r>
              <a:rPr lang="en-IN" sz="2000" dirty="0">
                <a:latin typeface="Times New Roman" pitchFamily="18" charset="0"/>
                <a:cs typeface="Times New Roman" pitchFamily="18" charset="0"/>
              </a:rPr>
              <a:t>RAM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8GB (min)</a:t>
            </a:r>
          </a:p>
          <a:p>
            <a:pPr lvl="0"/>
            <a:r>
              <a:rPr lang="en-US" sz="2000" dirty="0">
                <a:latin typeface="Times New Roman" pitchFamily="18" charset="0"/>
                <a:cs typeface="Times New Roman" pitchFamily="18" charset="0"/>
              </a:rPr>
              <a:t>Hard Disk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128 GB</a:t>
            </a:r>
            <a:endParaRPr lang="en-IN" sz="2000" dirty="0">
              <a:latin typeface="Times New Roman" pitchFamily="18" charset="0"/>
              <a:cs typeface="Times New Roman" pitchFamily="18" charset="0"/>
            </a:endParaRPr>
          </a:p>
          <a:p>
            <a:pPr marL="41143" indent="0">
              <a:buNone/>
            </a:pPr>
            <a:endParaRPr lang="en-IN" sz="2000" b="1" dirty="0">
              <a:latin typeface="Times New Roman" pitchFamily="18" charset="0"/>
              <a:cs typeface="Times New Roman" pitchFamily="18" charset="0"/>
            </a:endParaRPr>
          </a:p>
        </p:txBody>
      </p:sp>
      <p:sp>
        <p:nvSpPr>
          <p:cNvPr id="5" name="Content Placeholder 4"/>
          <p:cNvSpPr txBox="1">
            <a:spLocks/>
          </p:cNvSpPr>
          <p:nvPr/>
        </p:nvSpPr>
        <p:spPr>
          <a:xfrm>
            <a:off x="5226366" y="2198191"/>
            <a:ext cx="5803584" cy="2959598"/>
          </a:xfrm>
          <a:prstGeom prst="rect">
            <a:avLst/>
          </a:prstGeom>
        </p:spPr>
        <p:txBody>
          <a:bodyPr>
            <a:normAutofit/>
          </a:bodyPr>
          <a:lst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a:lstStyle>
          <a:p>
            <a:pPr marL="41143" indent="0">
              <a:buFont typeface="Wingdings" pitchFamily="2" charset="2"/>
              <a:buNone/>
            </a:pPr>
            <a:r>
              <a:rPr lang="en-IN" sz="2000" b="1" dirty="0" smtClean="0">
                <a:latin typeface="Times New Roman" pitchFamily="18" charset="0"/>
                <a:cs typeface="Times New Roman" pitchFamily="18" charset="0"/>
              </a:rPr>
              <a:t>S/W Specifications:</a:t>
            </a:r>
          </a:p>
          <a:p>
            <a:r>
              <a:rPr lang="en-US" sz="2000" dirty="0" smtClean="0">
                <a:latin typeface="Times New Roman" pitchFamily="18" charset="0"/>
                <a:cs typeface="Times New Roman" pitchFamily="18" charset="0"/>
              </a:rPr>
              <a:t>Operating System   :   Windows 10</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Server-side Script   :   Python 3.6</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IDE	 	       : PyCharm, Jupyter notebook</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Libraries Used	       :   Numpy, IO, OS, </a:t>
            </a:r>
            <a:r>
              <a:rPr lang="en-IN" sz="2000" dirty="0" err="1" smtClean="0">
                <a:latin typeface="Times New Roman" pitchFamily="18" charset="0"/>
                <a:cs typeface="Times New Roman" pitchFamily="18" charset="0"/>
              </a:rPr>
              <a:t>Django</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Keras, pandas, tensorflow</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983775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511</TotalTime>
  <Words>827</Words>
  <Application>Microsoft Office PowerPoint</Application>
  <PresentationFormat>Custom</PresentationFormat>
  <Paragraphs>65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Rockwell</vt:lpstr>
      <vt:lpstr>Rockwell Condensed</vt:lpstr>
      <vt:lpstr>Symbol</vt:lpstr>
      <vt:lpstr>Times New Roman</vt:lpstr>
      <vt:lpstr>Wingdings</vt:lpstr>
      <vt:lpstr>Wood Type</vt:lpstr>
      <vt:lpstr>Detection of Diabetes Mellitus With Deep Learning and Data Augmentation Techniques on Foot Thermography</vt:lpstr>
      <vt:lpstr>Abstract </vt:lpstr>
      <vt:lpstr>introduction</vt:lpstr>
      <vt:lpstr>LITERATURE SURVEY</vt:lpstr>
      <vt:lpstr>PROPOSED SYSTEM</vt:lpstr>
      <vt:lpstr>BLOCK DIAGRAM</vt:lpstr>
      <vt:lpstr>Advantages: </vt:lpstr>
      <vt:lpstr>IMPLEMENTATION</vt:lpstr>
      <vt:lpstr>HARDWARE AND SOFTWARE REQUIREMENTS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and Liver disease classification</dc:title>
  <dc:creator>VISHWA PRASAD N.B</dc:creator>
  <cp:lastModifiedBy>VISHWA PRASAD N.B</cp:lastModifiedBy>
  <cp:revision>70</cp:revision>
  <dcterms:created xsi:type="dcterms:W3CDTF">2022-09-29T04:48:21Z</dcterms:created>
  <dcterms:modified xsi:type="dcterms:W3CDTF">2023-01-04T11:18:35Z</dcterms:modified>
</cp:coreProperties>
</file>