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0" r:id="rId4"/>
    <p:sldId id="257" r:id="rId5"/>
    <p:sldId id="258" r:id="rId6"/>
    <p:sldId id="301" r:id="rId7"/>
    <p:sldId id="266" r:id="rId8"/>
    <p:sldId id="267" r:id="rId9"/>
    <p:sldId id="297" r:id="rId10"/>
    <p:sldId id="262" r:id="rId11"/>
    <p:sldId id="298" r:id="rId12"/>
    <p:sldId id="263" r:id="rId13"/>
    <p:sldId id="269" r:id="rId14"/>
    <p:sldId id="270" r:id="rId15"/>
    <p:sldId id="271" r:id="rId16"/>
    <p:sldId id="272" r:id="rId17"/>
    <p:sldId id="273" r:id="rId18"/>
    <p:sldId id="287" r:id="rId19"/>
    <p:sldId id="291" r:id="rId20"/>
    <p:sldId id="292" r:id="rId21"/>
    <p:sldId id="299" r:id="rId22"/>
    <p:sldId id="300" r:id="rId23"/>
    <p:sldId id="289" r:id="rId24"/>
    <p:sldId id="288" r:id="rId25"/>
    <p:sldId id="264" r:id="rId26"/>
    <p:sldId id="293" r:id="rId27"/>
    <p:sldId id="265" r:id="rId28"/>
  </p:sldIdLst>
  <p:sldSz cx="11520170" cy="719899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6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870116" y="1413982"/>
            <a:ext cx="9659929" cy="8469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70116" y="4513687"/>
            <a:ext cx="9659929" cy="8469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70116" y="1558674"/>
            <a:ext cx="9659929" cy="287972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117755" y="4271428"/>
            <a:ext cx="1021370" cy="113469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993642" y="1503503"/>
            <a:ext cx="9417999" cy="3186896"/>
          </a:xfrm>
        </p:spPr>
        <p:txBody>
          <a:bodyPr anchor="ctr">
            <a:noAutofit/>
          </a:bodyPr>
          <a:lstStyle>
            <a:lvl1pPr algn="l">
              <a:lnSpc>
                <a:spcPct val="80000"/>
              </a:lnSpc>
              <a:defRPr sz="907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10923" y="4607560"/>
            <a:ext cx="7456636" cy="1123093"/>
          </a:xfrm>
        </p:spPr>
        <p:txBody>
          <a:bodyPr>
            <a:normAutofit/>
          </a:bodyPr>
          <a:lstStyle>
            <a:lvl1pPr marL="0" indent="0" algn="l">
              <a:buNone/>
              <a:defRPr sz="2080">
                <a:solidFill>
                  <a:schemeClr val="tx1"/>
                </a:solidFill>
              </a:defRPr>
            </a:lvl1pPr>
            <a:lvl2pPr marL="431800" indent="0" algn="ctr">
              <a:buNone/>
              <a:defRPr sz="2080"/>
            </a:lvl2pPr>
            <a:lvl3pPr marL="864235" indent="0" algn="ctr">
              <a:buNone/>
              <a:defRPr sz="2080"/>
            </a:lvl3pPr>
            <a:lvl4pPr marL="1296035" indent="0" algn="ctr">
              <a:buNone/>
              <a:defRPr sz="1890"/>
            </a:lvl4pPr>
            <a:lvl5pPr marL="1727835" indent="0" algn="ctr">
              <a:buNone/>
              <a:defRPr sz="1890"/>
            </a:lvl5pPr>
            <a:lvl6pPr marL="2160270" indent="0" algn="ctr">
              <a:buNone/>
              <a:defRPr sz="1890"/>
            </a:lvl6pPr>
            <a:lvl7pPr marL="2592070" indent="0" algn="ctr">
              <a:buNone/>
              <a:defRPr sz="1890"/>
            </a:lvl7pPr>
            <a:lvl8pPr marL="3023870" indent="0" algn="ctr">
              <a:buNone/>
              <a:defRPr sz="1890"/>
            </a:lvl8pPr>
            <a:lvl9pPr marL="3456305" indent="0" algn="ctr">
              <a:buNone/>
              <a:defRPr sz="189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064384" y="4502808"/>
            <a:ext cx="1128112" cy="671936"/>
          </a:xfrm>
        </p:spPr>
        <p:txBody>
          <a:bodyPr/>
          <a:lstStyle>
            <a:lvl1pPr>
              <a:defRPr sz="2645"/>
            </a:lvl1pPr>
          </a:lstStyle>
          <a:p>
            <a:fld id="{82CB8D60-7443-40AD-925C-BAC35A15E04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8D60-7443-40AD-925C-BAC35A15E04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4349" y="559947"/>
            <a:ext cx="2412102" cy="59194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08043" y="559947"/>
            <a:ext cx="7092300" cy="591943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8D60-7443-40AD-925C-BAC35A15E04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8D60-7443-40AD-925C-BAC35A15E04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5162750"/>
            <a:ext cx="11520488" cy="203656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047767" y="1286277"/>
            <a:ext cx="8769971" cy="3695647"/>
          </a:xfrm>
        </p:spPr>
        <p:txBody>
          <a:bodyPr anchor="ctr">
            <a:normAutofit/>
          </a:bodyPr>
          <a:lstStyle>
            <a:lvl1pPr>
              <a:lnSpc>
                <a:spcPct val="80000"/>
              </a:lnSpc>
              <a:defRPr sz="7560" b="0"/>
            </a:lvl1pPr>
          </a:lstStyle>
          <a:p>
            <a:r>
              <a:rPr lang="en-US" smtClean="0"/>
              <a:t>Click to edit Master title style</a:t>
            </a:r>
            <a:endParaRPr lang="en-US" dirty="0"/>
          </a:p>
        </p:txBody>
      </p:sp>
      <p:sp>
        <p:nvSpPr>
          <p:cNvPr id="3" name="Text Placeholder 2"/>
          <p:cNvSpPr>
            <a:spLocks noGrp="1"/>
          </p:cNvSpPr>
          <p:nvPr>
            <p:ph type="body" idx="1"/>
          </p:nvPr>
        </p:nvSpPr>
        <p:spPr>
          <a:xfrm>
            <a:off x="2046487" y="5269897"/>
            <a:ext cx="8553962" cy="1119893"/>
          </a:xfrm>
        </p:spPr>
        <p:txBody>
          <a:bodyPr anchor="t">
            <a:normAutofit/>
          </a:bodyPr>
          <a:lstStyle>
            <a:lvl1pPr marL="0" indent="0">
              <a:buNone/>
              <a:defRPr sz="1890">
                <a:solidFill>
                  <a:schemeClr val="tx1"/>
                </a:solidFill>
              </a:defRPr>
            </a:lvl1pPr>
            <a:lvl2pPr marL="431800" indent="0">
              <a:buNone/>
              <a:defRPr sz="1700">
                <a:solidFill>
                  <a:schemeClr val="tx1">
                    <a:tint val="75000"/>
                  </a:schemeClr>
                </a:solidFill>
              </a:defRPr>
            </a:lvl2pPr>
            <a:lvl3pPr marL="864235" indent="0">
              <a:buNone/>
              <a:defRPr sz="1510">
                <a:solidFill>
                  <a:schemeClr val="tx1">
                    <a:tint val="75000"/>
                  </a:schemeClr>
                </a:solidFill>
              </a:defRPr>
            </a:lvl3pPr>
            <a:lvl4pPr marL="1296035" indent="0">
              <a:buNone/>
              <a:defRPr sz="1325">
                <a:solidFill>
                  <a:schemeClr val="tx1">
                    <a:tint val="75000"/>
                  </a:schemeClr>
                </a:solidFill>
              </a:defRPr>
            </a:lvl4pPr>
            <a:lvl5pPr marL="1727835" indent="0">
              <a:buNone/>
              <a:defRPr sz="1325">
                <a:solidFill>
                  <a:schemeClr val="tx1">
                    <a:tint val="75000"/>
                  </a:schemeClr>
                </a:solidFill>
              </a:defRPr>
            </a:lvl5pPr>
            <a:lvl6pPr marL="2160270" indent="0">
              <a:buNone/>
              <a:defRPr sz="1325">
                <a:solidFill>
                  <a:schemeClr val="tx1">
                    <a:tint val="75000"/>
                  </a:schemeClr>
                </a:solidFill>
              </a:defRPr>
            </a:lvl6pPr>
            <a:lvl7pPr marL="2592070" indent="0">
              <a:buNone/>
              <a:defRPr sz="1325">
                <a:solidFill>
                  <a:schemeClr val="tx1">
                    <a:tint val="75000"/>
                  </a:schemeClr>
                </a:solidFill>
              </a:defRPr>
            </a:lvl7pPr>
            <a:lvl8pPr marL="3023870" indent="0">
              <a:buNone/>
              <a:defRPr sz="1325">
                <a:solidFill>
                  <a:schemeClr val="tx1">
                    <a:tint val="75000"/>
                  </a:schemeClr>
                </a:solidFill>
              </a:defRPr>
            </a:lvl8pPr>
            <a:lvl9pPr marL="3456305" indent="0">
              <a:buNone/>
              <a:defRPr sz="1325">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8120345" y="6584972"/>
            <a:ext cx="2498666" cy="383297"/>
          </a:xfrm>
        </p:spPr>
        <p:txBody>
          <a:bodyPr/>
          <a:lstStyle/>
          <a:p>
            <a:fld id="{5D078AB3-FA7C-4D89-BB1A-BB86C731B992}" type="datetimeFigureOut">
              <a:rPr lang="en-IN" smtClean="0"/>
            </a:fld>
            <a:endParaRPr lang="en-IN"/>
          </a:p>
        </p:txBody>
      </p:sp>
      <p:sp>
        <p:nvSpPr>
          <p:cNvPr id="5" name="Footer Placeholder 4"/>
          <p:cNvSpPr>
            <a:spLocks noGrp="1"/>
          </p:cNvSpPr>
          <p:nvPr>
            <p:ph type="ftr" sz="quarter" idx="11"/>
          </p:nvPr>
        </p:nvSpPr>
        <p:spPr>
          <a:xfrm>
            <a:off x="2062489" y="6584972"/>
            <a:ext cx="5979133" cy="383297"/>
          </a:xfrm>
        </p:spPr>
        <p:txBody>
          <a:bodyPr/>
          <a:lstStyle/>
          <a:p>
            <a:endParaRPr lang="en-IN"/>
          </a:p>
        </p:txBody>
      </p:sp>
      <p:grpSp>
        <p:nvGrpSpPr>
          <p:cNvPr id="8" name="Group 7"/>
          <p:cNvGrpSpPr/>
          <p:nvPr/>
        </p:nvGrpSpPr>
        <p:grpSpPr>
          <a:xfrm>
            <a:off x="847972" y="2441602"/>
            <a:ext cx="1021370" cy="113469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797232" y="2630860"/>
            <a:ext cx="1122849" cy="756182"/>
          </a:xfrm>
        </p:spPr>
        <p:txBody>
          <a:bodyPr/>
          <a:lstStyle>
            <a:lvl1pPr>
              <a:defRPr sz="2645"/>
            </a:lvl1pPr>
          </a:lstStyle>
          <a:p>
            <a:fld id="{82CB8D60-7443-40AD-925C-BAC35A15E04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10923" y="2303780"/>
            <a:ext cx="4492990" cy="4175602"/>
          </a:xfrm>
        </p:spPr>
        <p:txBody>
          <a:bodyPr/>
          <a:lstStyle>
            <a:lvl1pPr>
              <a:defRPr sz="1890"/>
            </a:lvl1pPr>
            <a:lvl2pPr>
              <a:defRPr sz="1700"/>
            </a:lvl2pPr>
            <a:lvl3pPr>
              <a:defRPr sz="1510"/>
            </a:lvl3pPr>
            <a:lvl4pPr>
              <a:defRPr sz="1510"/>
            </a:lvl4pPr>
            <a:lvl5pPr>
              <a:defRPr sz="1510"/>
            </a:lvl5pPr>
            <a:lvl6pPr>
              <a:defRPr sz="1510"/>
            </a:lvl6pPr>
            <a:lvl7pPr>
              <a:defRPr sz="1510"/>
            </a:lvl7pPr>
            <a:lvl8pPr>
              <a:defRPr sz="1510"/>
            </a:lvl8pPr>
            <a:lvl9pPr>
              <a:defRPr sz="151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013695" y="2303780"/>
            <a:ext cx="4492990" cy="4175602"/>
          </a:xfrm>
        </p:spPr>
        <p:txBody>
          <a:bodyPr/>
          <a:lstStyle>
            <a:lvl1pPr>
              <a:defRPr sz="1890"/>
            </a:lvl1pPr>
            <a:lvl2pPr>
              <a:defRPr sz="1700"/>
            </a:lvl2pPr>
            <a:lvl3pPr>
              <a:defRPr sz="1510"/>
            </a:lvl3pPr>
            <a:lvl4pPr>
              <a:defRPr sz="1510"/>
            </a:lvl4pPr>
            <a:lvl5pPr>
              <a:defRPr sz="1510"/>
            </a:lvl5pPr>
            <a:lvl6pPr>
              <a:defRPr sz="1510"/>
            </a:lvl6pPr>
            <a:lvl7pPr>
              <a:defRPr sz="1510"/>
            </a:lvl7pPr>
            <a:lvl8pPr>
              <a:defRPr sz="1510"/>
            </a:lvl8pPr>
            <a:lvl9pPr>
              <a:defRPr sz="151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5D078AB3-FA7C-4D89-BB1A-BB86C731B99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CB8D60-7443-40AD-925C-BAC35A15E04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08043" y="2150195"/>
            <a:ext cx="4492990" cy="671936"/>
          </a:xfrm>
        </p:spPr>
        <p:txBody>
          <a:bodyPr anchor="ctr">
            <a:normAutofit/>
          </a:bodyPr>
          <a:lstStyle>
            <a:lvl1pPr marL="0" indent="0">
              <a:buNone/>
              <a:defRPr sz="1890" b="1">
                <a:solidFill>
                  <a:schemeClr val="accent1">
                    <a:lumMod val="75000"/>
                  </a:schemeClr>
                </a:solidFill>
              </a:defRPr>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10923" y="2879725"/>
            <a:ext cx="4492990" cy="3455670"/>
          </a:xfrm>
        </p:spPr>
        <p:txBody>
          <a:bodyPr/>
          <a:lstStyle>
            <a:lvl1pPr>
              <a:defRPr sz="1890"/>
            </a:lvl1pPr>
            <a:lvl2pPr>
              <a:defRPr sz="1700"/>
            </a:lvl2pPr>
            <a:lvl3pPr>
              <a:defRPr sz="1510"/>
            </a:lvl3pPr>
            <a:lvl4pPr>
              <a:defRPr sz="1510"/>
            </a:lvl4pPr>
            <a:lvl5pPr>
              <a:defRPr sz="1510"/>
            </a:lvl5pPr>
            <a:lvl6pPr>
              <a:defRPr sz="1510"/>
            </a:lvl6pPr>
            <a:lvl7pPr>
              <a:defRPr sz="1510"/>
            </a:lvl7pPr>
            <a:lvl8pPr>
              <a:defRPr sz="1510"/>
            </a:lvl8pPr>
            <a:lvl9pPr>
              <a:defRPr sz="151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013695" y="2150195"/>
            <a:ext cx="4492990" cy="671936"/>
          </a:xfrm>
        </p:spPr>
        <p:txBody>
          <a:bodyPr anchor="ctr">
            <a:normAutofit/>
          </a:bodyPr>
          <a:lstStyle>
            <a:lvl1pPr marL="0" indent="0">
              <a:buNone/>
              <a:defRPr sz="1890" b="1">
                <a:solidFill>
                  <a:schemeClr val="accent1">
                    <a:lumMod val="75000"/>
                  </a:schemeClr>
                </a:solidFill>
              </a:defRPr>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013695" y="2879725"/>
            <a:ext cx="4492990" cy="3455670"/>
          </a:xfrm>
        </p:spPr>
        <p:txBody>
          <a:bodyPr/>
          <a:lstStyle>
            <a:lvl1pPr>
              <a:defRPr sz="1890"/>
            </a:lvl1pPr>
            <a:lvl2pPr>
              <a:defRPr sz="1700"/>
            </a:lvl2pPr>
            <a:lvl3pPr>
              <a:defRPr sz="1510"/>
            </a:lvl3pPr>
            <a:lvl4pPr>
              <a:defRPr sz="1510"/>
            </a:lvl4pPr>
            <a:lvl5pPr>
              <a:defRPr sz="1510"/>
            </a:lvl5pPr>
            <a:lvl6pPr>
              <a:defRPr sz="1510"/>
            </a:lvl6pPr>
            <a:lvl7pPr>
              <a:defRPr sz="1510"/>
            </a:lvl7pPr>
            <a:lvl8pPr>
              <a:defRPr sz="1510"/>
            </a:lvl8pPr>
            <a:lvl9pPr>
              <a:defRPr sz="151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5D078AB3-FA7C-4D89-BB1A-BB86C731B99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CB8D60-7443-40AD-925C-BAC35A15E04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078AB3-FA7C-4D89-BB1A-BB86C731B99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CB8D60-7443-40AD-925C-BAC35A15E04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78AB3-FA7C-4D89-BB1A-BB86C731B99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CB8D60-7443-40AD-925C-BAC35A15E04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7846386" y="1"/>
            <a:ext cx="3674101" cy="7199312"/>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78742" y="719931"/>
            <a:ext cx="3024128" cy="1823826"/>
          </a:xfrm>
        </p:spPr>
        <p:txBody>
          <a:bodyPr anchor="b">
            <a:normAutofit/>
          </a:bodyPr>
          <a:lstStyle>
            <a:lvl1pPr>
              <a:defRPr sz="3025" b="1"/>
            </a:lvl1pPr>
          </a:lstStyle>
          <a:p>
            <a:r>
              <a:rPr lang="en-US" smtClean="0"/>
              <a:t>Click to edit Master title style</a:t>
            </a:r>
            <a:endParaRPr lang="en-US" dirty="0"/>
          </a:p>
        </p:txBody>
      </p:sp>
      <p:sp>
        <p:nvSpPr>
          <p:cNvPr id="3" name="Content Placeholder 2"/>
          <p:cNvSpPr>
            <a:spLocks noGrp="1"/>
          </p:cNvSpPr>
          <p:nvPr>
            <p:ph idx="1"/>
          </p:nvPr>
        </p:nvSpPr>
        <p:spPr>
          <a:xfrm>
            <a:off x="792033" y="719931"/>
            <a:ext cx="6342029" cy="5269897"/>
          </a:xfrm>
        </p:spPr>
        <p:txBody>
          <a:bodyPr/>
          <a:lstStyle>
            <a:lvl1pPr>
              <a:defRPr sz="1890"/>
            </a:lvl1pPr>
            <a:lvl2pPr>
              <a:defRPr sz="1700"/>
            </a:lvl2pPr>
            <a:lvl3pPr>
              <a:defRPr sz="1510"/>
            </a:lvl3pPr>
            <a:lvl4pPr>
              <a:defRPr sz="1510"/>
            </a:lvl4pPr>
            <a:lvl5pPr>
              <a:defRPr sz="1510"/>
            </a:lvl5pPr>
            <a:lvl6pPr>
              <a:defRPr sz="1510"/>
            </a:lvl6pPr>
            <a:lvl7pPr>
              <a:defRPr sz="1510"/>
            </a:lvl7pPr>
            <a:lvl8pPr>
              <a:defRPr sz="1510"/>
            </a:lvl8pPr>
            <a:lvl9pPr>
              <a:defRPr sz="151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078742" y="2543757"/>
            <a:ext cx="3024128" cy="3455670"/>
          </a:xfrm>
        </p:spPr>
        <p:txBody>
          <a:bodyPr>
            <a:normAutofit/>
          </a:bodyPr>
          <a:lstStyle>
            <a:lvl1pPr marL="0" indent="0">
              <a:lnSpc>
                <a:spcPct val="100000"/>
              </a:lnSpc>
              <a:spcBef>
                <a:spcPts val="945"/>
              </a:spcBef>
              <a:buNone/>
              <a:defRPr sz="1325">
                <a:solidFill>
                  <a:schemeClr val="accent1">
                    <a:lumMod val="75000"/>
                  </a:schemeClr>
                </a:solidFill>
              </a:defRPr>
            </a:lvl1pPr>
            <a:lvl2pPr marL="431800" indent="0">
              <a:buNone/>
              <a:defRPr sz="1135"/>
            </a:lvl2pPr>
            <a:lvl3pPr marL="864235" indent="0">
              <a:buNone/>
              <a:defRPr sz="945"/>
            </a:lvl3pPr>
            <a:lvl4pPr marL="1296035" indent="0">
              <a:buNone/>
              <a:defRPr sz="850"/>
            </a:lvl4pPr>
            <a:lvl5pPr marL="1727835" indent="0">
              <a:buNone/>
              <a:defRPr sz="850"/>
            </a:lvl5pPr>
            <a:lvl6pPr marL="2160270" indent="0">
              <a:buNone/>
              <a:defRPr sz="850"/>
            </a:lvl6pPr>
            <a:lvl7pPr marL="2592070" indent="0">
              <a:buNone/>
              <a:defRPr sz="850"/>
            </a:lvl7pPr>
            <a:lvl8pPr marL="3023870" indent="0">
              <a:buNone/>
              <a:defRPr sz="850"/>
            </a:lvl8pPr>
            <a:lvl9pPr marL="3456305" indent="0">
              <a:buNone/>
              <a:defRPr sz="8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D078AB3-FA7C-4D89-BB1A-BB86C731B99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0773740" y="6539724"/>
            <a:ext cx="432018" cy="479954"/>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2CB8D60-7443-40AD-925C-BAC35A15E04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7846386" y="1"/>
            <a:ext cx="3674101" cy="7199312"/>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78742" y="719931"/>
            <a:ext cx="3024128" cy="1823826"/>
          </a:xfrm>
        </p:spPr>
        <p:txBody>
          <a:bodyPr anchor="b">
            <a:normAutofit/>
          </a:bodyPr>
          <a:lstStyle>
            <a:lvl1pPr>
              <a:defRPr sz="3025"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7846386" cy="7199313"/>
          </a:xfrm>
          <a:solidFill>
            <a:schemeClr val="tx2">
              <a:lumMod val="20000"/>
              <a:lumOff val="80000"/>
            </a:schemeClr>
          </a:solidFill>
        </p:spPr>
        <p:txBody>
          <a:bodyPr anchor="t"/>
          <a:lstStyle>
            <a:lvl1pPr marL="0" indent="0">
              <a:buNone/>
              <a:defRPr sz="3025"/>
            </a:lvl1pPr>
            <a:lvl2pPr marL="431800" indent="0">
              <a:buNone/>
              <a:defRPr sz="2645"/>
            </a:lvl2pPr>
            <a:lvl3pPr marL="864235" indent="0">
              <a:buNone/>
              <a:defRPr sz="2270"/>
            </a:lvl3pPr>
            <a:lvl4pPr marL="1296035" indent="0">
              <a:buNone/>
              <a:defRPr sz="1890"/>
            </a:lvl4pPr>
            <a:lvl5pPr marL="1727835" indent="0">
              <a:buNone/>
              <a:defRPr sz="1890"/>
            </a:lvl5pPr>
            <a:lvl6pPr marL="2160270" indent="0">
              <a:buNone/>
              <a:defRPr sz="1890"/>
            </a:lvl6pPr>
            <a:lvl7pPr marL="2592070" indent="0">
              <a:buNone/>
              <a:defRPr sz="1890"/>
            </a:lvl7pPr>
            <a:lvl8pPr marL="3023870" indent="0">
              <a:buNone/>
              <a:defRPr sz="1890"/>
            </a:lvl8pPr>
            <a:lvl9pPr marL="3456305" indent="0">
              <a:buNone/>
              <a:defRPr sz="1890"/>
            </a:lvl9pPr>
          </a:lstStyle>
          <a:p>
            <a:r>
              <a:rPr lang="en-US" smtClean="0"/>
              <a:t>Click icon to add picture</a:t>
            </a:r>
            <a:endParaRPr lang="en-US" dirty="0"/>
          </a:p>
        </p:txBody>
      </p:sp>
      <p:sp>
        <p:nvSpPr>
          <p:cNvPr id="4" name="Text Placeholder 3"/>
          <p:cNvSpPr>
            <a:spLocks noGrp="1"/>
          </p:cNvSpPr>
          <p:nvPr>
            <p:ph type="body" sz="half" idx="2"/>
          </p:nvPr>
        </p:nvSpPr>
        <p:spPr>
          <a:xfrm>
            <a:off x="8078742" y="2543757"/>
            <a:ext cx="3024128" cy="3455670"/>
          </a:xfrm>
        </p:spPr>
        <p:txBody>
          <a:bodyPr>
            <a:normAutofit/>
          </a:bodyPr>
          <a:lstStyle>
            <a:lvl1pPr marL="0" indent="0">
              <a:lnSpc>
                <a:spcPct val="100000"/>
              </a:lnSpc>
              <a:spcBef>
                <a:spcPts val="945"/>
              </a:spcBef>
              <a:buNone/>
              <a:defRPr sz="1325">
                <a:solidFill>
                  <a:schemeClr val="accent1">
                    <a:lumMod val="75000"/>
                  </a:schemeClr>
                </a:solidFill>
              </a:defRPr>
            </a:lvl1pPr>
            <a:lvl2pPr marL="431800" indent="0">
              <a:buNone/>
              <a:defRPr sz="1135"/>
            </a:lvl2pPr>
            <a:lvl3pPr marL="864235" indent="0">
              <a:buNone/>
              <a:defRPr sz="945"/>
            </a:lvl3pPr>
            <a:lvl4pPr marL="1296035" indent="0">
              <a:buNone/>
              <a:defRPr sz="850"/>
            </a:lvl4pPr>
            <a:lvl5pPr marL="1727835" indent="0">
              <a:buNone/>
              <a:defRPr sz="850"/>
            </a:lvl5pPr>
            <a:lvl6pPr marL="2160270" indent="0">
              <a:buNone/>
              <a:defRPr sz="850"/>
            </a:lvl6pPr>
            <a:lvl7pPr marL="2592070" indent="0">
              <a:buNone/>
              <a:defRPr sz="850"/>
            </a:lvl7pPr>
            <a:lvl8pPr marL="3023870" indent="0">
              <a:buNone/>
              <a:defRPr sz="850"/>
            </a:lvl8pPr>
            <a:lvl9pPr marL="3456305" indent="0">
              <a:buNone/>
              <a:defRPr sz="8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D078AB3-FA7C-4D89-BB1A-BB86C731B992}" type="datetimeFigureOut">
              <a:rPr lang="en-IN" smtClean="0"/>
            </a:fld>
            <a:endParaRPr lang="en-IN"/>
          </a:p>
        </p:txBody>
      </p:sp>
      <p:grpSp>
        <p:nvGrpSpPr>
          <p:cNvPr id="8" name="Group 7"/>
          <p:cNvGrpSpPr>
            <a:grpSpLocks noChangeAspect="1"/>
          </p:cNvGrpSpPr>
          <p:nvPr/>
        </p:nvGrpSpPr>
        <p:grpSpPr>
          <a:xfrm>
            <a:off x="10773740" y="6539724"/>
            <a:ext cx="432018" cy="479954"/>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2CB8D60-7443-40AD-925C-BAC35A15E04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0923" y="508751"/>
            <a:ext cx="9504403" cy="168943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0923" y="2226988"/>
            <a:ext cx="9504403" cy="425239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525759" y="6584972"/>
            <a:ext cx="3093251" cy="383297"/>
          </a:xfrm>
          <a:prstGeom prst="rect">
            <a:avLst/>
          </a:prstGeom>
        </p:spPr>
        <p:txBody>
          <a:bodyPr vert="horz" lIns="91440" tIns="45720" rIns="91440" bIns="45720" rtlCol="0" anchor="ctr"/>
          <a:lstStyle>
            <a:lvl1pPr algn="r">
              <a:defRPr sz="1040">
                <a:solidFill>
                  <a:schemeClr val="tx2"/>
                </a:solidFill>
              </a:defRPr>
            </a:lvl1pPr>
          </a:lstStyle>
          <a:p>
            <a:fld id="{5D078AB3-FA7C-4D89-BB1A-BB86C731B992}" type="datetimeFigureOut">
              <a:rPr lang="en-IN" smtClean="0"/>
            </a:fld>
            <a:endParaRPr lang="en-IN"/>
          </a:p>
        </p:txBody>
      </p:sp>
      <p:sp>
        <p:nvSpPr>
          <p:cNvPr id="5" name="Footer Placeholder 4"/>
          <p:cNvSpPr>
            <a:spLocks noGrp="1"/>
          </p:cNvSpPr>
          <p:nvPr>
            <p:ph type="ftr" sz="quarter" idx="3"/>
          </p:nvPr>
        </p:nvSpPr>
        <p:spPr>
          <a:xfrm>
            <a:off x="1028204" y="6584972"/>
            <a:ext cx="5979133" cy="383297"/>
          </a:xfrm>
          <a:prstGeom prst="rect">
            <a:avLst/>
          </a:prstGeom>
        </p:spPr>
        <p:txBody>
          <a:bodyPr vert="horz" lIns="91440" tIns="45720" rIns="91440" bIns="45720" rtlCol="0" anchor="ctr"/>
          <a:lstStyle>
            <a:lvl1pPr algn="l">
              <a:defRPr sz="1040">
                <a:solidFill>
                  <a:schemeClr val="tx2"/>
                </a:solidFill>
              </a:defRPr>
            </a:lvl1pPr>
          </a:lstStyle>
          <a:p>
            <a:endParaRPr lang="en-IN"/>
          </a:p>
        </p:txBody>
      </p:sp>
      <p:grpSp>
        <p:nvGrpSpPr>
          <p:cNvPr id="7" name="Group 6"/>
          <p:cNvGrpSpPr>
            <a:grpSpLocks noChangeAspect="1"/>
          </p:cNvGrpSpPr>
          <p:nvPr/>
        </p:nvGrpSpPr>
        <p:grpSpPr>
          <a:xfrm>
            <a:off x="10773740" y="6539724"/>
            <a:ext cx="432018" cy="479954"/>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0688133" y="6584972"/>
            <a:ext cx="604826" cy="383297"/>
          </a:xfrm>
          <a:prstGeom prst="rect">
            <a:avLst/>
          </a:prstGeom>
        </p:spPr>
        <p:txBody>
          <a:bodyPr vert="horz" lIns="91440" tIns="45720" rIns="91440" bIns="45720" rtlCol="0" anchor="ctr"/>
          <a:lstStyle>
            <a:lvl1pPr algn="ctr">
              <a:defRPr sz="1325" b="1">
                <a:solidFill>
                  <a:srgbClr val="FFFFFF"/>
                </a:solidFill>
                <a:latin typeface="+mj-lt"/>
              </a:defRPr>
            </a:lvl1pPr>
          </a:lstStyle>
          <a:p>
            <a:fld id="{82CB8D60-7443-40AD-925C-BAC35A15E04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864235" rtl="0" eaLnBrk="1" latinLnBrk="0" hangingPunct="1">
        <a:lnSpc>
          <a:spcPct val="90000"/>
        </a:lnSpc>
        <a:spcBef>
          <a:spcPct val="0"/>
        </a:spcBef>
        <a:buNone/>
        <a:defRPr sz="51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72720" indent="-172720" algn="l" defTabSz="864235" rtl="0" eaLnBrk="1" latinLnBrk="0" hangingPunct="1">
        <a:lnSpc>
          <a:spcPct val="90000"/>
        </a:lnSpc>
        <a:spcBef>
          <a:spcPts val="1135"/>
        </a:spcBef>
        <a:buClr>
          <a:schemeClr val="accent1">
            <a:lumMod val="75000"/>
          </a:schemeClr>
        </a:buClr>
        <a:buSzPct val="85000"/>
        <a:buFont typeface="Wingdings" panose="05000000000000000000" pitchFamily="2" charset="2"/>
        <a:buChar char="§"/>
        <a:defRPr sz="1890" kern="1200">
          <a:solidFill>
            <a:schemeClr val="tx1"/>
          </a:solidFill>
          <a:latin typeface="+mn-lt"/>
          <a:ea typeface="+mn-ea"/>
          <a:cs typeface="+mn-cs"/>
        </a:defRPr>
      </a:lvl1pPr>
      <a:lvl2pPr marL="431800" indent="-17272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700" kern="1200">
          <a:solidFill>
            <a:schemeClr val="tx1"/>
          </a:solidFill>
          <a:latin typeface="+mn-lt"/>
          <a:ea typeface="+mn-ea"/>
          <a:cs typeface="+mn-cs"/>
        </a:defRPr>
      </a:lvl2pPr>
      <a:lvl3pPr marL="691515" indent="-17272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3pPr>
      <a:lvl4pPr marL="950595" indent="-17272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4pPr>
      <a:lvl5pPr marL="1209675" indent="-17272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5pPr>
      <a:lvl6pPr marL="1511935" indent="-21590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6pPr>
      <a:lvl7pPr marL="1795145" indent="-21590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7pPr>
      <a:lvl8pPr marL="2078990" indent="-21590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8pPr>
      <a:lvl9pPr marL="2362200" indent="-21590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9pPr>
    </p:bodyStyle>
    <p:otherStyle>
      <a:defPPr>
        <a:defRPr lang="en-US"/>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7835"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3870"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doi.org/10.1109/tpami.2015.2389824" TargetMode="External"/><Relationship Id="rId4" Type="http://schemas.openxmlformats.org/officeDocument/2006/relationships/hyperlink" Target="https://doi.org/10.1109/cvpr42600.2020.01160" TargetMode="External"/><Relationship Id="rId3" Type="http://schemas.openxmlformats.org/officeDocument/2006/relationships/hyperlink" Target="https://doi.org/10.1007/978-3-319-10602-1_48" TargetMode="External"/><Relationship Id="rId2" Type="http://schemas.openxmlformats.org/officeDocument/2006/relationships/hyperlink" Target="https://doi.org/10.1145/3152771.3156158" TargetMode="External"/><Relationship Id="rId1" Type="http://schemas.openxmlformats.org/officeDocument/2006/relationships/hyperlink" Target="https://doi.org/10.1056/nejmra1615439"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346" y="1928313"/>
            <a:ext cx="8994429" cy="2591725"/>
          </a:xfrm>
        </p:spPr>
        <p:txBody>
          <a:bodyPr/>
          <a:lstStyle/>
          <a:p>
            <a:br>
              <a:rPr lang="en-IN" sz="6380" dirty="0">
                <a:latin typeface="Times New Roman" panose="02020603050405020304" pitchFamily="18" charset="0"/>
                <a:cs typeface="Times New Roman" panose="02020603050405020304" pitchFamily="18" charset="0"/>
              </a:rPr>
            </a:br>
            <a:br>
              <a:rPr lang="en-IN" sz="6380" dirty="0">
                <a:latin typeface="Times New Roman" panose="02020603050405020304" pitchFamily="18" charset="0"/>
                <a:cs typeface="Times New Roman" panose="02020603050405020304" pitchFamily="18" charset="0"/>
              </a:rPr>
            </a:br>
            <a:br>
              <a:rPr lang="en-IN" sz="6380" dirty="0">
                <a:latin typeface="Times New Roman" panose="02020603050405020304" pitchFamily="18" charset="0"/>
                <a:cs typeface="Times New Roman" panose="02020603050405020304" pitchFamily="18" charset="0"/>
              </a:rPr>
            </a:br>
            <a:r>
              <a:rPr lang="en-IN" sz="6380" dirty="0">
                <a:latin typeface="Times New Roman" panose="02020603050405020304" pitchFamily="18" charset="0"/>
                <a:cs typeface="Times New Roman" panose="02020603050405020304" pitchFamily="18" charset="0"/>
              </a:rPr>
              <a:t>iMAGE PROCESSING TECHNIQUES IN</a:t>
            </a:r>
            <a:br>
              <a:rPr lang="en-IN" sz="6380" dirty="0">
                <a:latin typeface="Times New Roman" panose="02020603050405020304" pitchFamily="18" charset="0"/>
                <a:cs typeface="Times New Roman" panose="02020603050405020304" pitchFamily="18" charset="0"/>
              </a:rPr>
            </a:br>
            <a:r>
              <a:rPr lang="en-IN" sz="6380" dirty="0">
                <a:latin typeface="Times New Roman" panose="02020603050405020304" pitchFamily="18" charset="0"/>
                <a:cs typeface="Times New Roman" panose="02020603050405020304" pitchFamily="18" charset="0"/>
              </a:rPr>
              <a:t>LOCALIZATION OF DFU</a:t>
            </a:r>
            <a:br>
              <a:rPr lang="en-IN" sz="6380" dirty="0">
                <a:latin typeface="Times New Roman" panose="02020603050405020304" pitchFamily="18" charset="0"/>
                <a:cs typeface="Times New Roman" panose="02020603050405020304" pitchFamily="18" charset="0"/>
              </a:rPr>
            </a:br>
            <a:br>
              <a:rPr lang="en-IN" sz="6380" dirty="0">
                <a:latin typeface="Times New Roman" panose="02020603050405020304" pitchFamily="18" charset="0"/>
                <a:cs typeface="Times New Roman" panose="02020603050405020304" pitchFamily="18" charset="0"/>
              </a:rPr>
            </a:br>
            <a:br>
              <a:rPr lang="en-IN" sz="6380" dirty="0">
                <a:latin typeface="Times New Roman" panose="02020603050405020304" pitchFamily="18" charset="0"/>
                <a:cs typeface="Times New Roman" panose="02020603050405020304" pitchFamily="18" charset="0"/>
              </a:rPr>
            </a:br>
            <a:endParaRPr lang="en-IN" sz="6380"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1176655" y="5691505"/>
            <a:ext cx="3983990" cy="1198880"/>
          </a:xfrm>
          <a:prstGeom prst="rect">
            <a:avLst/>
          </a:prstGeom>
          <a:noFill/>
        </p:spPr>
        <p:txBody>
          <a:bodyPr wrap="none" rtlCol="0">
            <a:spAutoFit/>
          </a:bodyPr>
          <a:p>
            <a:r>
              <a:rPr lang="en-IN" altLang="en-US"/>
              <a:t>V kamal sowgandhik -190303105581</a:t>
            </a:r>
            <a:endParaRPr lang="en-IN" altLang="en-US"/>
          </a:p>
          <a:p>
            <a:r>
              <a:rPr lang="en-IN" altLang="en-US"/>
              <a:t>G P S V S Sairam -190303105400</a:t>
            </a:r>
            <a:endParaRPr lang="en-IN" altLang="en-US"/>
          </a:p>
          <a:p>
            <a:r>
              <a:rPr lang="en-IN" altLang="en-US"/>
              <a:t>G Prasanth - 190303105399</a:t>
            </a:r>
            <a:endParaRPr lang="en-IN" altLang="en-US"/>
          </a:p>
          <a:p>
            <a:endParaRPr lang="en-IN" altLang="en-US"/>
          </a:p>
        </p:txBody>
      </p:sp>
      <p:sp>
        <p:nvSpPr>
          <p:cNvPr id="6" name="Text Box 5"/>
          <p:cNvSpPr txBox="1"/>
          <p:nvPr/>
        </p:nvSpPr>
        <p:spPr>
          <a:xfrm>
            <a:off x="8228965" y="5368925"/>
            <a:ext cx="2519045" cy="645160"/>
          </a:xfrm>
          <a:prstGeom prst="rect">
            <a:avLst/>
          </a:prstGeom>
          <a:noFill/>
        </p:spPr>
        <p:txBody>
          <a:bodyPr wrap="square" rtlCol="0">
            <a:spAutoFit/>
          </a:bodyPr>
          <a:p>
            <a:r>
              <a:rPr lang="en-IN" altLang="en-US"/>
              <a:t>under guidance of:</a:t>
            </a:r>
            <a:endParaRPr lang="en-IN" altLang="en-US"/>
          </a:p>
          <a:p>
            <a:r>
              <a:rPr lang="en-IN" altLang="en-US"/>
              <a:t>    prof.Vaibhavee jane</a:t>
            </a:r>
            <a:endParaRPr lang="en-I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7504427" cy="1005724"/>
          </a:xfrm>
        </p:spPr>
        <p:txBody>
          <a:bodyPr/>
          <a:lstStyle/>
          <a:p>
            <a:r>
              <a:rPr lang="en-US" sz="5400" b="1" dirty="0">
                <a:latin typeface="Times New Roman" panose="02020603050405020304" pitchFamily="18" charset="0"/>
                <a:cs typeface="Times New Roman" panose="02020603050405020304" pitchFamily="18" charset="0"/>
              </a:rPr>
              <a:t>BLOCK DIAGRAM</a:t>
            </a:r>
            <a:endParaRPr lang="en-IN" dirty="0"/>
          </a:p>
        </p:txBody>
      </p:sp>
      <p:pic>
        <p:nvPicPr>
          <p:cNvPr id="9" name="Content Placeholder 8" descr="D:\PROJECTS\October\Business\footdiabetic\DOCS\block.PNG"/>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157538" y="1514476"/>
            <a:ext cx="4829175" cy="50434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9276077" cy="834274"/>
          </a:xfrm>
        </p:spPr>
        <p:txBody>
          <a:bodyPr/>
          <a:lstStyle/>
          <a:p>
            <a:r>
              <a:rPr lang="en-US" sz="5400" b="1" dirty="0">
                <a:latin typeface="Times New Roman" panose="02020603050405020304" pitchFamily="18" charset="0"/>
                <a:cs typeface="Times New Roman" panose="02020603050405020304" pitchFamily="18" charset="0"/>
              </a:rPr>
              <a:t>IMPLEMENTATION</a:t>
            </a:r>
            <a:endParaRPr lang="en-IN" dirty="0"/>
          </a:p>
        </p:txBody>
      </p:sp>
      <p:sp>
        <p:nvSpPr>
          <p:cNvPr id="3" name="Content Placeholder 2"/>
          <p:cNvSpPr>
            <a:spLocks noGrp="1"/>
          </p:cNvSpPr>
          <p:nvPr>
            <p:ph idx="1"/>
          </p:nvPr>
        </p:nvSpPr>
        <p:spPr/>
        <p:txBody>
          <a:bodyPr>
            <a:normAutofit lnSpcReduction="20000"/>
          </a:bodyPr>
          <a:lstStyle/>
          <a:p>
            <a:pPr marL="342900" marR="0" lvl="0" indent="-342900" algn="just">
              <a:lnSpc>
                <a:spcPct val="150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First we have taken the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Diabetic foot Ulcer and normal foot images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Load the dataset into and Preprocessing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Here split the data in to train data and test data.</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After splitting apply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the CNN and Mobile net algorithm </a:t>
            </a:r>
            <a:r>
              <a:rPr lang="en-US" sz="2400" dirty="0">
                <a:latin typeface="Times New Roman" panose="02020603050405020304" pitchFamily="18" charset="0"/>
                <a:ea typeface="Calibri" panose="020F0502020204030204" pitchFamily="34" charset="0"/>
                <a:cs typeface="Times New Roman" panose="02020603050405020304" pitchFamily="18" charset="0"/>
              </a:rPr>
              <a:t>Respectively</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and fit the train data and test data.</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We got the best accuracy score for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MobileNet</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Later, the entire work is done with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Django framework</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User can view the home, about ,upload page and Results.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6590027" cy="834274"/>
          </a:xfrm>
        </p:spPr>
        <p:txBody>
          <a:bodyPr/>
          <a:lstStyle/>
          <a:p>
            <a:r>
              <a:rPr lang="en-IN" dirty="0"/>
              <a:t>Modules</a:t>
            </a:r>
            <a:endParaRPr lang="en-IN" dirty="0"/>
          </a:p>
        </p:txBody>
      </p:sp>
      <p:sp>
        <p:nvSpPr>
          <p:cNvPr id="3" name="Content Placeholder 2"/>
          <p:cNvSpPr>
            <a:spLocks noGrp="1"/>
          </p:cNvSpPr>
          <p:nvPr>
            <p:ph idx="1"/>
          </p:nvPr>
        </p:nvSpPr>
        <p:spPr>
          <a:xfrm>
            <a:off x="414338" y="1343026"/>
            <a:ext cx="10515599" cy="5457824"/>
          </a:xfrm>
        </p:spPr>
        <p:txBody>
          <a:bodyPr>
            <a:noAutofit/>
          </a:bodyPr>
          <a:lstStyle/>
          <a:p>
            <a:pPr marL="0" indent="0" algn="just">
              <a:lnSpc>
                <a:spcPct val="120000"/>
              </a:lnSpc>
              <a:buNone/>
            </a:pPr>
            <a:r>
              <a:rPr lang="en-US" sz="1900" b="1" dirty="0">
                <a:latin typeface="Times New Roman" panose="02020603050405020304" pitchFamily="18" charset="0"/>
                <a:cs typeface="Times New Roman" panose="02020603050405020304" pitchFamily="18" charset="0"/>
              </a:rPr>
              <a:t>System</a:t>
            </a:r>
            <a:endParaRPr lang="en-US" sz="1900" b="1" dirty="0">
              <a:latin typeface="Times New Roman" panose="02020603050405020304" pitchFamily="18" charset="0"/>
              <a:cs typeface="Times New Roman" panose="02020603050405020304" pitchFamily="18" charset="0"/>
            </a:endParaRPr>
          </a:p>
          <a:p>
            <a:pPr marL="0" indent="0" algn="just">
              <a:lnSpc>
                <a:spcPct val="120000"/>
              </a:lnSpc>
              <a:buNone/>
            </a:pPr>
            <a:r>
              <a:rPr lang="en-US" sz="1900" b="1" dirty="0">
                <a:latin typeface="Times New Roman" panose="02020603050405020304" pitchFamily="18" charset="0"/>
                <a:cs typeface="Times New Roman" panose="02020603050405020304" pitchFamily="18" charset="0"/>
              </a:rPr>
              <a:t>User</a:t>
            </a:r>
            <a:endParaRPr lang="en-US" sz="1900" b="1" dirty="0">
              <a:latin typeface="Times New Roman" panose="02020603050405020304" pitchFamily="18" charset="0"/>
              <a:cs typeface="Times New Roman" panose="02020603050405020304" pitchFamily="18" charset="0"/>
            </a:endParaRPr>
          </a:p>
          <a:p>
            <a:pPr marL="0" indent="0" algn="just">
              <a:lnSpc>
                <a:spcPct val="120000"/>
              </a:lnSpc>
              <a:buNone/>
            </a:pPr>
            <a:r>
              <a:rPr lang="en-US" sz="1900" b="1" dirty="0">
                <a:latin typeface="Times New Roman" panose="02020603050405020304" pitchFamily="18" charset="0"/>
                <a:cs typeface="Times New Roman" panose="02020603050405020304" pitchFamily="18" charset="0"/>
              </a:rPr>
              <a:t>1. System:</a:t>
            </a:r>
            <a:endParaRPr lang="en-US" sz="1900" b="1" dirty="0">
              <a:latin typeface="Times New Roman" panose="02020603050405020304" pitchFamily="18" charset="0"/>
              <a:cs typeface="Times New Roman" panose="02020603050405020304" pitchFamily="18" charset="0"/>
            </a:endParaRPr>
          </a:p>
          <a:p>
            <a:pPr marL="0" indent="0" algn="just">
              <a:lnSpc>
                <a:spcPct val="120000"/>
              </a:lnSpc>
              <a:buNone/>
            </a:pPr>
            <a:r>
              <a:rPr lang="en-US" sz="1900" dirty="0">
                <a:latin typeface="Times New Roman" panose="02020603050405020304" pitchFamily="18" charset="0"/>
                <a:cs typeface="Times New Roman" panose="02020603050405020304" pitchFamily="18" charset="0"/>
              </a:rPr>
              <a:t>1.1 Create Dataset:</a:t>
            </a:r>
            <a:endParaRPr lang="en-US" sz="19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900" dirty="0">
                <a:latin typeface="Times New Roman" panose="02020603050405020304" pitchFamily="18" charset="0"/>
                <a:cs typeface="Times New Roman" panose="02020603050405020304" pitchFamily="18" charset="0"/>
              </a:rPr>
              <a:t>The dataset containing images </a:t>
            </a:r>
            <a:r>
              <a:rPr lang="en-US" sz="1900" dirty="0">
                <a:latin typeface="Times New Roman" panose="02020603050405020304" pitchFamily="18" charset="0"/>
                <a:ea typeface="Calibri" panose="020F0502020204030204" pitchFamily="34" charset="0"/>
                <a:cs typeface="Times New Roman" panose="02020603050405020304" pitchFamily="18" charset="0"/>
              </a:rPr>
              <a:t>Diabetic foot Ulcer and normal foot </a:t>
            </a:r>
            <a:r>
              <a:rPr lang="en-US" sz="1900" dirty="0" smtClean="0">
                <a:latin typeface="Times New Roman" panose="02020603050405020304" pitchFamily="18" charset="0"/>
                <a:cs typeface="Times New Roman" panose="02020603050405020304" pitchFamily="18" charset="0"/>
              </a:rPr>
              <a:t>images </a:t>
            </a:r>
            <a:r>
              <a:rPr lang="en-US" sz="1900" dirty="0">
                <a:latin typeface="Times New Roman" panose="02020603050405020304" pitchFamily="18" charset="0"/>
                <a:cs typeface="Times New Roman" panose="02020603050405020304" pitchFamily="18" charset="0"/>
              </a:rPr>
              <a:t>with the </a:t>
            </a:r>
            <a:r>
              <a:rPr lang="en-US" sz="1900" dirty="0" smtClean="0">
                <a:latin typeface="Times New Roman" panose="02020603050405020304" pitchFamily="18" charset="0"/>
                <a:cs typeface="Times New Roman" panose="02020603050405020304" pitchFamily="18" charset="0"/>
              </a:rPr>
              <a:t>2 classes </a:t>
            </a:r>
            <a:r>
              <a:rPr lang="en-US" sz="1900" dirty="0">
                <a:latin typeface="Times New Roman" panose="02020603050405020304" pitchFamily="18" charset="0"/>
                <a:cs typeface="Times New Roman" panose="02020603050405020304" pitchFamily="18" charset="0"/>
              </a:rPr>
              <a:t>which are to be classified is split into training and testing dataset with the test size of 30-20%.</a:t>
            </a:r>
            <a:endParaRPr lang="en-US" sz="19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900" dirty="0">
                <a:latin typeface="Times New Roman" panose="02020603050405020304" pitchFamily="18" charset="0"/>
                <a:cs typeface="Times New Roman" panose="02020603050405020304" pitchFamily="18" charset="0"/>
              </a:rPr>
              <a:t>1.2 Pre-processing:</a:t>
            </a:r>
            <a:endParaRPr lang="en-US" sz="19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900" dirty="0">
                <a:latin typeface="Times New Roman" panose="02020603050405020304" pitchFamily="18" charset="0"/>
                <a:cs typeface="Times New Roman" panose="02020603050405020304" pitchFamily="18" charset="0"/>
              </a:rPr>
              <a:t>Resizing and reshaping the images into appropriate format to train our model. </a:t>
            </a:r>
            <a:endParaRPr lang="en-US" sz="19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900" dirty="0">
                <a:latin typeface="Times New Roman" panose="02020603050405020304" pitchFamily="18" charset="0"/>
                <a:cs typeface="Times New Roman" panose="02020603050405020304" pitchFamily="18" charset="0"/>
              </a:rPr>
              <a:t>1.3 Training:</a:t>
            </a:r>
            <a:endParaRPr lang="en-US" sz="19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900" dirty="0">
                <a:latin typeface="Times New Roman" panose="02020603050405020304" pitchFamily="18" charset="0"/>
                <a:cs typeface="Times New Roman" panose="02020603050405020304" pitchFamily="18" charset="0"/>
              </a:rPr>
              <a:t>Use the pre-processed training dataset is used to train our model using </a:t>
            </a:r>
            <a:r>
              <a:rPr lang="en-US" sz="1900" dirty="0" smtClean="0">
                <a:latin typeface="Times New Roman" panose="02020603050405020304" pitchFamily="18" charset="0"/>
                <a:cs typeface="Times New Roman" panose="02020603050405020304" pitchFamily="18" charset="0"/>
              </a:rPr>
              <a:t>CNN and </a:t>
            </a:r>
            <a:r>
              <a:rPr lang="en-US" sz="1900" dirty="0" err="1" smtClean="0">
                <a:latin typeface="Times New Roman" panose="02020603050405020304" pitchFamily="18" charset="0"/>
                <a:cs typeface="Times New Roman" panose="02020603050405020304" pitchFamily="18" charset="0"/>
              </a:rPr>
              <a:t>Mobilenet</a:t>
            </a:r>
            <a:r>
              <a:rPr lang="en-US" sz="1900" dirty="0" smtClean="0">
                <a:latin typeface="Times New Roman" panose="02020603050405020304" pitchFamily="18" charset="0"/>
                <a:cs typeface="Times New Roman" panose="02020603050405020304" pitchFamily="18" charset="0"/>
              </a:rPr>
              <a:t> algorithm</a:t>
            </a:r>
            <a:r>
              <a:rPr lang="en-US" sz="1900" dirty="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900" dirty="0">
                <a:latin typeface="Times New Roman" panose="02020603050405020304" pitchFamily="18" charset="0"/>
                <a:cs typeface="Times New Roman" panose="02020603050405020304" pitchFamily="18" charset="0"/>
              </a:rPr>
              <a:t>1.4 </a:t>
            </a:r>
            <a:r>
              <a:rPr lang="en-US" sz="1900" dirty="0" smtClean="0">
                <a:latin typeface="Times New Roman" panose="02020603050405020304" pitchFamily="18" charset="0"/>
                <a:cs typeface="Times New Roman" panose="02020603050405020304" pitchFamily="18" charset="0"/>
              </a:rPr>
              <a:t>Classification:</a:t>
            </a:r>
            <a:endParaRPr lang="en-US" sz="19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900" dirty="0">
                <a:latin typeface="Times New Roman" panose="02020603050405020304" pitchFamily="18" charset="0"/>
                <a:cs typeface="Times New Roman" panose="02020603050405020304" pitchFamily="18" charset="0"/>
              </a:rPr>
              <a:t>The results of our model is display of </a:t>
            </a:r>
            <a:r>
              <a:rPr lang="en-US" sz="1900" dirty="0" smtClean="0">
                <a:latin typeface="Times New Roman" panose="02020603050405020304" pitchFamily="18" charset="0"/>
                <a:cs typeface="Times New Roman" panose="02020603050405020304" pitchFamily="18" charset="0"/>
              </a:rPr>
              <a:t>classified.</a:t>
            </a:r>
            <a:endParaRPr lang="en-US" sz="19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4" y="508751"/>
            <a:ext cx="3018152" cy="919999"/>
          </a:xfrm>
        </p:spPr>
        <p:txBody>
          <a:bodyPr/>
          <a:lstStyle/>
          <a:p>
            <a:r>
              <a:rPr lang="en-IN" dirty="0"/>
              <a:t>Modules</a:t>
            </a:r>
            <a:endParaRPr lang="en-IN" dirty="0"/>
          </a:p>
        </p:txBody>
      </p:sp>
      <p:sp>
        <p:nvSpPr>
          <p:cNvPr id="3" name="Content Placeholder 2"/>
          <p:cNvSpPr>
            <a:spLocks noGrp="1"/>
          </p:cNvSpPr>
          <p:nvPr>
            <p:ph idx="1"/>
          </p:nvPr>
        </p:nvSpPr>
        <p:spPr>
          <a:xfrm>
            <a:off x="371475" y="1428750"/>
            <a:ext cx="10143851" cy="5050632"/>
          </a:xfrm>
        </p:spPr>
        <p:txBody>
          <a:bodyPr>
            <a:normAutofit/>
          </a:bodyPr>
          <a:lstStyle/>
          <a:p>
            <a:pPr marL="0" indent="0" algn="just">
              <a:lnSpc>
                <a:spcPct val="120000"/>
              </a:lnSpc>
              <a:buNone/>
            </a:pPr>
            <a:r>
              <a:rPr lang="en-US" sz="2800" b="1" dirty="0">
                <a:latin typeface="Times New Roman" panose="02020603050405020304" pitchFamily="18" charset="0"/>
                <a:cs typeface="Times New Roman" panose="02020603050405020304" pitchFamily="18" charset="0"/>
              </a:rPr>
              <a:t>2. User:</a:t>
            </a:r>
            <a:endParaRPr lang="en-US" sz="2800" b="1"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a:latin typeface="Times New Roman" panose="02020603050405020304" pitchFamily="18" charset="0"/>
                <a:cs typeface="Times New Roman" panose="02020603050405020304" pitchFamily="18" charset="0"/>
              </a:rPr>
              <a:t>2.1 Check accuracy</a:t>
            </a: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user can check for the training accuracy of the model.</a:t>
            </a: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a:latin typeface="Times New Roman" panose="02020603050405020304" pitchFamily="18" charset="0"/>
                <a:cs typeface="Times New Roman" panose="02020603050405020304" pitchFamily="18" charset="0"/>
              </a:rPr>
              <a:t>2.2 Upload Image</a:t>
            </a: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user has to upload an image which needs to be classified.</a:t>
            </a: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a:latin typeface="Times New Roman" panose="02020603050405020304" pitchFamily="18" charset="0"/>
                <a:cs typeface="Times New Roman" panose="02020603050405020304" pitchFamily="18" charset="0"/>
              </a:rPr>
              <a:t>2.3 View classified output</a:t>
            </a: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classified image results are viewed by user.</a:t>
            </a: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a:latin typeface="Times New Roman" panose="02020603050405020304" pitchFamily="18" charset="0"/>
                <a:cs typeface="Times New Roman" panose="02020603050405020304" pitchFamily="18" charset="0"/>
              </a:rPr>
              <a:t>2.4 View predicted diseases</a:t>
            </a: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predicted diseases of classified </a:t>
            </a:r>
            <a:r>
              <a:rPr lang="en-US" sz="2000" dirty="0" smtClean="0">
                <a:latin typeface="Times New Roman" panose="02020603050405020304" pitchFamily="18" charset="0"/>
                <a:cs typeface="Times New Roman" panose="02020603050405020304" pitchFamily="18" charset="0"/>
              </a:rPr>
              <a:t>images are </a:t>
            </a:r>
            <a:r>
              <a:rPr lang="en-US" sz="2000" dirty="0">
                <a:latin typeface="Times New Roman" panose="02020603050405020304" pitchFamily="18" charset="0"/>
                <a:cs typeface="Times New Roman" panose="02020603050405020304" pitchFamily="18" charset="0"/>
              </a:rPr>
              <a:t>viewed by user.</a:t>
            </a:r>
            <a:endParaRPr 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4" y="508751"/>
            <a:ext cx="5818502" cy="819987"/>
          </a:xfrm>
        </p:spPr>
        <p:txBody>
          <a:bodyPr>
            <a:normAutofit fontScale="90000"/>
          </a:bodyPr>
          <a:lstStyle/>
          <a:p>
            <a:r>
              <a:rPr lang="en-US" sz="5400" b="1" dirty="0">
                <a:latin typeface="Times New Roman" panose="02020603050405020304" pitchFamily="18" charset="0"/>
                <a:cs typeface="Times New Roman" panose="02020603050405020304" pitchFamily="18" charset="0"/>
              </a:rPr>
              <a:t>ALGORITHM</a:t>
            </a:r>
            <a:endParaRPr lang="en-IN" dirty="0"/>
          </a:p>
        </p:txBody>
      </p:sp>
      <p:sp>
        <p:nvSpPr>
          <p:cNvPr id="3" name="Content Placeholder 2"/>
          <p:cNvSpPr>
            <a:spLocks noGrp="1"/>
          </p:cNvSpPr>
          <p:nvPr>
            <p:ph idx="1"/>
          </p:nvPr>
        </p:nvSpPr>
        <p:spPr/>
        <p:txBody>
          <a:bodyPr/>
          <a:lstStyle/>
          <a:p>
            <a:endParaRPr lang="en-IN" dirty="0" smtClean="0">
              <a:latin typeface="Times New Roman" panose="02020603050405020304" pitchFamily="18" charset="0"/>
              <a:cs typeface="Times New Roman" panose="02020603050405020304" pitchFamily="18" charset="0"/>
            </a:endParaRPr>
          </a:p>
          <a:p>
            <a:r>
              <a:rPr lang="en-IN" sz="2800" b="1" dirty="0" smtClean="0">
                <a:latin typeface="Times New Roman" panose="02020603050405020304" pitchFamily="18" charset="0"/>
                <a:cs typeface="Times New Roman" panose="02020603050405020304" pitchFamily="18" charset="0"/>
              </a:rPr>
              <a:t>CNN:</a:t>
            </a:r>
            <a:endParaRPr lang="en-IN" sz="2800" b="1"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deep learning, 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convolutional neural network</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CNN/ConvNet</a:t>
            </a:r>
            <a:r>
              <a:rPr lang="en-US" sz="2400" dirty="0">
                <a:latin typeface="Times New Roman" panose="02020603050405020304" pitchFamily="18" charset="0"/>
                <a:cs typeface="Times New Roman" panose="02020603050405020304" pitchFamily="18" charset="0"/>
              </a:rPr>
              <a:t>) is a class of </a:t>
            </a:r>
            <a:r>
              <a:rPr lang="en-US" sz="2400" dirty="0" smtClean="0">
                <a:latin typeface="Times New Roman" panose="02020603050405020304" pitchFamily="18" charset="0"/>
                <a:cs typeface="Times New Roman" panose="02020603050405020304" pitchFamily="18" charset="0"/>
              </a:rPr>
              <a:t>Deep neural networks </a:t>
            </a:r>
            <a:r>
              <a:rPr lang="en-US" sz="2400" dirty="0">
                <a:latin typeface="Times New Roman" panose="02020603050405020304" pitchFamily="18" charset="0"/>
                <a:cs typeface="Times New Roman" panose="02020603050405020304" pitchFamily="18" charset="0"/>
              </a:rPr>
              <a:t>most commonly applied to analyze visual imagery. Now when we think of a neural network we think about matrix multiplications but that is not the case with ConvNet. It uses a special technique called Convolution. Now in mathematics </a:t>
            </a:r>
            <a:r>
              <a:rPr lang="en-US" sz="2400" b="1" dirty="0">
                <a:latin typeface="Times New Roman" panose="02020603050405020304" pitchFamily="18" charset="0"/>
                <a:cs typeface="Times New Roman" panose="02020603050405020304" pitchFamily="18" charset="0"/>
              </a:rPr>
              <a:t>convolution</a:t>
            </a:r>
            <a:r>
              <a:rPr lang="en-US" sz="2400" dirty="0">
                <a:latin typeface="Times New Roman" panose="02020603050405020304" pitchFamily="18" charset="0"/>
                <a:cs typeface="Times New Roman" panose="02020603050405020304" pitchFamily="18" charset="0"/>
              </a:rPr>
              <a:t> is a mathematical operation on two functions that produces a third function that expresses how the shape of one is modified by the other.</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ALGORITHM</a:t>
            </a:r>
            <a:endParaRPr lang="en-IN" dirty="0"/>
          </a:p>
        </p:txBody>
      </p:sp>
      <p:sp>
        <p:nvSpPr>
          <p:cNvPr id="3" name="Content Placeholder 2"/>
          <p:cNvSpPr>
            <a:spLocks noGrp="1"/>
          </p:cNvSpPr>
          <p:nvPr>
            <p:ph idx="1"/>
          </p:nvPr>
        </p:nvSpPr>
        <p:spPr/>
        <p:txBody>
          <a:bodyPr>
            <a:normAutofit/>
          </a:bodyPr>
          <a:lstStyle/>
          <a:p>
            <a:r>
              <a:rPr lang="en-IN" sz="2400" b="1" dirty="0" smtClean="0">
                <a:latin typeface="Times New Roman" panose="02020603050405020304" pitchFamily="18" charset="0"/>
                <a:cs typeface="Times New Roman" panose="02020603050405020304" pitchFamily="18" charset="0"/>
              </a:rPr>
              <a:t>Mobile Net:</a:t>
            </a: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MobileNet</a:t>
            </a:r>
            <a:r>
              <a:rPr lang="en-IN" sz="2400" dirty="0">
                <a:latin typeface="Times New Roman" panose="02020603050405020304" pitchFamily="18" charset="0"/>
                <a:cs typeface="Times New Roman" panose="02020603050405020304" pitchFamily="18" charset="0"/>
              </a:rPr>
              <a:t> is an efficient and portable CNN architecture that is used in real world applications. Mobile Nets primarily use </a:t>
            </a:r>
            <a:r>
              <a:rPr lang="en-IN" sz="2400" b="1" dirty="0">
                <a:latin typeface="Times New Roman" panose="02020603050405020304" pitchFamily="18" charset="0"/>
                <a:cs typeface="Times New Roman" panose="02020603050405020304" pitchFamily="18" charset="0"/>
              </a:rPr>
              <a:t>depth wise separable convolutions</a:t>
            </a:r>
            <a:r>
              <a:rPr lang="en-IN" sz="2400" dirty="0">
                <a:latin typeface="Times New Roman" panose="02020603050405020304" pitchFamily="18" charset="0"/>
                <a:cs typeface="Times New Roman" panose="02020603050405020304" pitchFamily="18" charset="0"/>
              </a:rPr>
              <a:t> in place of the standard convolutions used in earlier architectures to build lighter </a:t>
            </a:r>
            <a:r>
              <a:rPr lang="en-IN" sz="2400" dirty="0" err="1">
                <a:latin typeface="Times New Roman" panose="02020603050405020304" pitchFamily="18" charset="0"/>
                <a:cs typeface="Times New Roman" panose="02020603050405020304" pitchFamily="18" charset="0"/>
              </a:rPr>
              <a:t>models.MobileNets</a:t>
            </a:r>
            <a:r>
              <a:rPr lang="en-IN" sz="2400" dirty="0">
                <a:latin typeface="Times New Roman" panose="02020603050405020304" pitchFamily="18" charset="0"/>
                <a:cs typeface="Times New Roman" panose="02020603050405020304" pitchFamily="18" charset="0"/>
              </a:rPr>
              <a:t> introduce two new global hyper parameters(width multiplier and resolution multiplier) that allow model developers to trade off </a:t>
            </a:r>
            <a:r>
              <a:rPr lang="en-IN" sz="2400" b="1" dirty="0">
                <a:latin typeface="Times New Roman" panose="02020603050405020304" pitchFamily="18" charset="0"/>
                <a:cs typeface="Times New Roman" panose="02020603050405020304" pitchFamily="18" charset="0"/>
              </a:rPr>
              <a:t>latency</a:t>
            </a:r>
            <a:r>
              <a:rPr lang="en-IN" sz="2400" dirty="0">
                <a:latin typeface="Times New Roman" panose="02020603050405020304" pitchFamily="18" charset="0"/>
                <a:cs typeface="Times New Roman" panose="02020603050405020304" pitchFamily="18" charset="0"/>
              </a:rPr>
              <a:t> or </a:t>
            </a:r>
            <a:r>
              <a:rPr lang="en-IN" sz="2400" b="1" dirty="0">
                <a:latin typeface="Times New Roman" panose="02020603050405020304" pitchFamily="18" charset="0"/>
                <a:cs typeface="Times New Roman" panose="02020603050405020304" pitchFamily="18" charset="0"/>
              </a:rPr>
              <a:t>accuracy</a:t>
            </a:r>
            <a:r>
              <a:rPr lang="en-IN" sz="2400" dirty="0">
                <a:latin typeface="Times New Roman" panose="02020603050405020304" pitchFamily="18" charset="0"/>
                <a:cs typeface="Times New Roman" panose="02020603050405020304" pitchFamily="18" charset="0"/>
              </a:rPr>
              <a:t> for speed and low size depending on their requirements.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4" y="508751"/>
            <a:ext cx="5489890" cy="977149"/>
          </a:xfrm>
        </p:spPr>
        <p:txBody>
          <a:bodyPr/>
          <a:lstStyle/>
          <a:p>
            <a:r>
              <a:rPr lang="en-US" sz="5400" dirty="0">
                <a:latin typeface="Times New Roman" panose="02020603050405020304" pitchFamily="18" charset="0"/>
                <a:cs typeface="Times New Roman" panose="02020603050405020304" pitchFamily="18" charset="0"/>
              </a:rPr>
              <a:t>ARCHITECTURE</a:t>
            </a:r>
            <a:endParaRPr lang="en-IN" dirty="0"/>
          </a:p>
        </p:txBody>
      </p:sp>
      <p:pic>
        <p:nvPicPr>
          <p:cNvPr id="8" name="Content Placeholder 7" descr="D:\PROJECTS\October\Business\footdiabetic\DOCS\architechture.PNG"/>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579102" y="2100817"/>
            <a:ext cx="8279273" cy="48429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Times New Roman" panose="02020603050405020304" pitchFamily="18" charset="0"/>
                <a:cs typeface="Times New Roman" panose="02020603050405020304" pitchFamily="18" charset="0"/>
              </a:rPr>
              <a:t>Results</a:t>
            </a:r>
            <a:endParaRPr lang="en-IN" sz="4400" dirty="0">
              <a:solidFill>
                <a:schemeClr val="tx1"/>
              </a:solidFill>
            </a:endParaRPr>
          </a:p>
        </p:txBody>
      </p:sp>
      <p:sp>
        <p:nvSpPr>
          <p:cNvPr id="3" name="Content Placeholder 2"/>
          <p:cNvSpPr>
            <a:spLocks noGrp="1"/>
          </p:cNvSpPr>
          <p:nvPr>
            <p:ph idx="1"/>
          </p:nvPr>
        </p:nvSpPr>
        <p:spPr/>
        <p:txBody>
          <a:bodyPr/>
          <a:lstStyle/>
          <a:p>
            <a:pPr marL="290195" indent="-290195"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application, we have considered the dataset </a:t>
            </a:r>
            <a:r>
              <a:rPr lang="en-IN" sz="2400" dirty="0" smtClean="0">
                <a:latin typeface="Times New Roman" panose="02020603050405020304" pitchFamily="18" charset="0"/>
                <a:cs typeface="Times New Roman" panose="02020603050405020304" pitchFamily="18" charset="0"/>
              </a:rPr>
              <a:t>Diabetic foot ulcer and normal foot </a:t>
            </a:r>
            <a:r>
              <a:rPr lang="en-US" sz="2400" dirty="0" smtClean="0">
                <a:latin typeface="Times New Roman" panose="02020603050405020304" pitchFamily="18" charset="0"/>
                <a:cs typeface="Times New Roman" panose="02020603050405020304" pitchFamily="18" charset="0"/>
              </a:rPr>
              <a:t>trained </a:t>
            </a:r>
            <a:r>
              <a:rPr lang="en-US" sz="2400" dirty="0">
                <a:latin typeface="Times New Roman" panose="02020603050405020304" pitchFamily="18" charset="0"/>
                <a:cs typeface="Times New Roman" panose="02020603050405020304" pitchFamily="18" charset="0"/>
              </a:rPr>
              <a:t>using </a:t>
            </a:r>
            <a:r>
              <a:rPr lang="en-US" sz="2400" dirty="0" smtClean="0">
                <a:latin typeface="Times New Roman" panose="02020603050405020304" pitchFamily="18" charset="0"/>
                <a:cs typeface="Times New Roman" panose="02020603050405020304" pitchFamily="18" charset="0"/>
              </a:rPr>
              <a:t>CNN and Mobile net algorithm </a:t>
            </a:r>
            <a:r>
              <a:rPr lang="en-US" sz="2400" dirty="0">
                <a:latin typeface="Times New Roman" panose="02020603050405020304" pitchFamily="18" charset="0"/>
                <a:cs typeface="Times New Roman" panose="02020603050405020304" pitchFamily="18" charset="0"/>
              </a:rPr>
              <a:t>along with Deep learning and ANN  machine learning methods.</a:t>
            </a:r>
            <a:endParaRPr lang="en-US" sz="2400" dirty="0">
              <a:latin typeface="Times New Roman" panose="02020603050405020304" pitchFamily="18" charset="0"/>
              <a:cs typeface="Times New Roman" panose="02020603050405020304" pitchFamily="18" charset="0"/>
            </a:endParaRPr>
          </a:p>
          <a:p>
            <a:pPr marL="290195" indent="-290195"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testing the image is uploaded and the image is </a:t>
            </a:r>
            <a:r>
              <a:rPr lang="en-US" sz="2400" dirty="0" smtClean="0">
                <a:latin typeface="Times New Roman" panose="02020603050405020304" pitchFamily="18" charset="0"/>
                <a:cs typeface="Times New Roman" panose="02020603050405020304" pitchFamily="18" charset="0"/>
              </a:rPr>
              <a:t>classified.</a:t>
            </a:r>
            <a:endParaRPr lang="en-US" sz="2400" dirty="0">
              <a:latin typeface="Times New Roman" panose="02020603050405020304" pitchFamily="18" charset="0"/>
              <a:cs typeface="Times New Roman" panose="02020603050405020304" pitchFamily="18" charset="0"/>
            </a:endParaRPr>
          </a:p>
          <a:p>
            <a:endParaRPr 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1"/>
            <a:ext cx="6647177" cy="977149"/>
          </a:xfrm>
        </p:spPr>
        <p:txBody>
          <a:bodyPr/>
          <a:lstStyle/>
          <a:p>
            <a:r>
              <a:rPr lang="en-IN" dirty="0" smtClean="0"/>
              <a:t>Results and discussion</a:t>
            </a:r>
            <a:endParaRPr lang="en-IN" dirty="0"/>
          </a:p>
        </p:txBody>
      </p:sp>
      <p:sp>
        <p:nvSpPr>
          <p:cNvPr id="6" name="Title 1"/>
          <p:cNvSpPr txBox="1"/>
          <p:nvPr/>
        </p:nvSpPr>
        <p:spPr>
          <a:xfrm>
            <a:off x="682310" y="1812320"/>
            <a:ext cx="1918016" cy="488573"/>
          </a:xfrm>
          <a:prstGeom prst="rect">
            <a:avLst/>
          </a:prstGeom>
        </p:spPr>
        <p:txBody>
          <a:bodyPr vert="horz" lIns="91440" tIns="45720" rIns="91440" bIns="45720" rtlCol="0" anchor="ctr">
            <a:noAutofit/>
          </a:bodyPr>
          <a:lstStyle>
            <a:lvl1pPr algn="l" defTabSz="864235" rtl="0" eaLnBrk="1" latinLnBrk="0" hangingPunct="1">
              <a:lnSpc>
                <a:spcPct val="90000"/>
              </a:lnSpc>
              <a:spcBef>
                <a:spcPct val="0"/>
              </a:spcBef>
              <a:buNone/>
              <a:defRPr sz="510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2800" dirty="0" smtClean="0"/>
              <a:t>Home page</a:t>
            </a:r>
            <a:endParaRPr lang="en-IN" sz="2800" dirty="0"/>
          </a:p>
        </p:txBody>
      </p:sp>
      <p:pic>
        <p:nvPicPr>
          <p:cNvPr id="9" name="Content Placeholder 8"/>
          <p:cNvPicPr>
            <a:picLocks noGrp="1"/>
          </p:cNvPicPr>
          <p:nvPr>
            <p:ph idx="1"/>
          </p:nvPr>
        </p:nvPicPr>
        <p:blipFill>
          <a:blip r:embed="rId2"/>
          <a:stretch>
            <a:fillRect/>
          </a:stretch>
        </p:blipFill>
        <p:spPr>
          <a:xfrm>
            <a:off x="1399055" y="2627313"/>
            <a:ext cx="8785877" cy="425291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880226"/>
            <a:ext cx="1332227" cy="462799"/>
          </a:xfrm>
        </p:spPr>
        <p:txBody>
          <a:bodyPr>
            <a:noAutofit/>
          </a:bodyPr>
          <a:lstStyle/>
          <a:p>
            <a:r>
              <a:rPr lang="en-IN" sz="2000" dirty="0" smtClean="0">
                <a:latin typeface="Times New Roman" panose="02020603050405020304" pitchFamily="18" charset="0"/>
                <a:cs typeface="Times New Roman" panose="02020603050405020304" pitchFamily="18" charset="0"/>
              </a:rPr>
              <a:t>About</a:t>
            </a:r>
            <a:endParaRPr lang="en-IN" sz="2000" dirty="0"/>
          </a:p>
        </p:txBody>
      </p:sp>
      <p:pic>
        <p:nvPicPr>
          <p:cNvPr id="9" name="Content Placeholder 8"/>
          <p:cNvPicPr>
            <a:picLocks noGrp="1"/>
          </p:cNvPicPr>
          <p:nvPr>
            <p:ph idx="1"/>
          </p:nvPr>
        </p:nvPicPr>
        <p:blipFill>
          <a:blip r:embed="rId1"/>
          <a:stretch>
            <a:fillRect/>
          </a:stretch>
        </p:blipFill>
        <p:spPr>
          <a:xfrm>
            <a:off x="1045345" y="2227263"/>
            <a:ext cx="4655368" cy="2587625"/>
          </a:xfrm>
          <a:prstGeom prst="rect">
            <a:avLst/>
          </a:prstGeom>
        </p:spPr>
      </p:pic>
      <p:pic>
        <p:nvPicPr>
          <p:cNvPr id="10" name="Picture 9"/>
          <p:cNvPicPr/>
          <p:nvPr/>
        </p:nvPicPr>
        <p:blipFill>
          <a:blip r:embed="rId2"/>
          <a:stretch>
            <a:fillRect/>
          </a:stretch>
        </p:blipFill>
        <p:spPr>
          <a:xfrm>
            <a:off x="6215062" y="2227263"/>
            <a:ext cx="4643438" cy="2457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180140"/>
            <a:ext cx="3089590" cy="1077162"/>
          </a:xfrm>
        </p:spPr>
        <p:txBody>
          <a:bodyPr/>
          <a:lstStyle/>
          <a:p>
            <a:r>
              <a:rPr lang="en-IN" dirty="0" smtClean="0"/>
              <a:t>Index</a:t>
            </a:r>
            <a:endParaRPr lang="en-IN" dirty="0"/>
          </a:p>
        </p:txBody>
      </p:sp>
      <p:sp>
        <p:nvSpPr>
          <p:cNvPr id="4" name="Content Placeholder 6"/>
          <p:cNvSpPr>
            <a:spLocks noGrp="1"/>
          </p:cNvSpPr>
          <p:nvPr>
            <p:ph idx="1"/>
          </p:nvPr>
        </p:nvSpPr>
        <p:spPr>
          <a:xfrm>
            <a:off x="1010923" y="1137413"/>
            <a:ext cx="3332477" cy="5692012"/>
          </a:xfrm>
        </p:spPr>
        <p:txBody>
          <a:bodyPr>
            <a:noAutofit/>
          </a:bodyPr>
          <a:lstStyle/>
          <a:p>
            <a:r>
              <a:rPr lang="en-US" sz="1800" dirty="0"/>
              <a:t>Abstract</a:t>
            </a:r>
            <a:endParaRPr lang="en-US" sz="1800" dirty="0"/>
          </a:p>
          <a:p>
            <a:r>
              <a:rPr lang="en-US" sz="1800" dirty="0"/>
              <a:t>Introduction</a:t>
            </a:r>
            <a:endParaRPr lang="en-US" sz="1800" dirty="0"/>
          </a:p>
          <a:p>
            <a:r>
              <a:rPr lang="en-US" sz="1800" dirty="0"/>
              <a:t>Literature review</a:t>
            </a:r>
            <a:endParaRPr lang="en-US" sz="1800" dirty="0"/>
          </a:p>
          <a:p>
            <a:r>
              <a:rPr lang="en-US" sz="1800" dirty="0"/>
              <a:t>Existing </a:t>
            </a:r>
            <a:r>
              <a:rPr lang="en-US" sz="1800" dirty="0" smtClean="0"/>
              <a:t>Method</a:t>
            </a:r>
            <a:endParaRPr lang="en-US" sz="1800" dirty="0" smtClean="0"/>
          </a:p>
          <a:p>
            <a:r>
              <a:rPr lang="en-US" sz="1800" dirty="0" smtClean="0"/>
              <a:t>Disadvantages</a:t>
            </a:r>
            <a:endParaRPr lang="en-US" sz="1800" dirty="0"/>
          </a:p>
          <a:p>
            <a:r>
              <a:rPr lang="en-US" sz="1800" dirty="0"/>
              <a:t>Proposed method	</a:t>
            </a:r>
            <a:endParaRPr lang="en-US" sz="1800" dirty="0" smtClean="0"/>
          </a:p>
          <a:p>
            <a:r>
              <a:rPr lang="en-US" sz="1800" dirty="0" smtClean="0"/>
              <a:t>Block Diagram</a:t>
            </a:r>
            <a:endParaRPr lang="en-US" sz="1800" dirty="0"/>
          </a:p>
          <a:p>
            <a:r>
              <a:rPr lang="en-US" sz="1800" dirty="0"/>
              <a:t>Advantages</a:t>
            </a:r>
            <a:endParaRPr lang="en-US" sz="1800" dirty="0"/>
          </a:p>
          <a:p>
            <a:r>
              <a:rPr lang="en-US" sz="1800" dirty="0"/>
              <a:t>Implementation</a:t>
            </a:r>
            <a:endParaRPr lang="en-US" sz="1800" dirty="0"/>
          </a:p>
          <a:p>
            <a:r>
              <a:rPr lang="en-US" sz="1800" dirty="0"/>
              <a:t>Modules</a:t>
            </a:r>
            <a:endParaRPr lang="en-US" sz="1800" dirty="0"/>
          </a:p>
          <a:p>
            <a:r>
              <a:rPr lang="en-US" sz="1800" dirty="0" smtClean="0"/>
              <a:t>Algorithms</a:t>
            </a:r>
            <a:endParaRPr lang="en-US" sz="1800" dirty="0" smtClean="0"/>
          </a:p>
          <a:p>
            <a:r>
              <a:rPr lang="en-IN" sz="1800" dirty="0"/>
              <a:t>Architecture</a:t>
            </a:r>
            <a:endParaRPr lang="en-IN" sz="1800" dirty="0"/>
          </a:p>
          <a:p>
            <a:pPr marL="0" indent="0">
              <a:buNone/>
            </a:pPr>
            <a:endParaRPr lang="en-IN" sz="1800" dirty="0"/>
          </a:p>
          <a:p>
            <a:endParaRPr lang="en-US" sz="1800" dirty="0"/>
          </a:p>
        </p:txBody>
      </p:sp>
      <p:sp>
        <p:nvSpPr>
          <p:cNvPr id="5" name="Content Placeholder 7"/>
          <p:cNvSpPr txBox="1"/>
          <p:nvPr/>
        </p:nvSpPr>
        <p:spPr>
          <a:xfrm>
            <a:off x="6512989" y="1137412"/>
            <a:ext cx="4374086" cy="5391975"/>
          </a:xfrm>
          <a:prstGeom prst="rect">
            <a:avLst/>
          </a:prstGeom>
        </p:spPr>
        <p:txBody>
          <a:bodyPr>
            <a:noAutofit/>
          </a:bodyPr>
          <a:lstStyle>
            <a:lvl1pPr marL="172720" indent="-172720" algn="l" defTabSz="864235" rtl="0" eaLnBrk="1" latinLnBrk="0" hangingPunct="1">
              <a:lnSpc>
                <a:spcPct val="90000"/>
              </a:lnSpc>
              <a:spcBef>
                <a:spcPts val="1135"/>
              </a:spcBef>
              <a:buClr>
                <a:schemeClr val="accent1">
                  <a:lumMod val="75000"/>
                </a:schemeClr>
              </a:buClr>
              <a:buSzPct val="85000"/>
              <a:buFont typeface="Wingdings" panose="05000000000000000000" pitchFamily="2" charset="2"/>
              <a:buChar char="§"/>
              <a:defRPr sz="1890" kern="1200">
                <a:solidFill>
                  <a:schemeClr val="tx1"/>
                </a:solidFill>
                <a:latin typeface="+mn-lt"/>
                <a:ea typeface="+mn-ea"/>
                <a:cs typeface="+mn-cs"/>
              </a:defRPr>
            </a:lvl1pPr>
            <a:lvl2pPr marL="431800" indent="-17272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700" kern="1200">
                <a:solidFill>
                  <a:schemeClr val="tx1"/>
                </a:solidFill>
                <a:latin typeface="+mn-lt"/>
                <a:ea typeface="+mn-ea"/>
                <a:cs typeface="+mn-cs"/>
              </a:defRPr>
            </a:lvl2pPr>
            <a:lvl3pPr marL="691515" indent="-17272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3pPr>
            <a:lvl4pPr marL="950595" indent="-17272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4pPr>
            <a:lvl5pPr marL="1209675" indent="-17272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5pPr>
            <a:lvl6pPr marL="1511935" indent="-21590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6pPr>
            <a:lvl7pPr marL="1795145" indent="-21590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7pPr>
            <a:lvl8pPr marL="2078990" indent="-21590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8pPr>
            <a:lvl9pPr marL="2362200" indent="-21590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9pPr>
          </a:lstStyle>
          <a:p>
            <a:pPr marL="0" indent="0">
              <a:buNone/>
            </a:pPr>
            <a:endParaRPr lang="en-IN" sz="1800" dirty="0" smtClean="0"/>
          </a:p>
          <a:p>
            <a:r>
              <a:rPr lang="en-IN" sz="1800" dirty="0" smtClean="0"/>
              <a:t>Results</a:t>
            </a:r>
            <a:endParaRPr lang="en-IN" sz="1800" dirty="0" smtClean="0"/>
          </a:p>
          <a:p>
            <a:r>
              <a:rPr lang="en-IN" sz="1800" dirty="0" smtClean="0"/>
              <a:t>Conclusion</a:t>
            </a:r>
            <a:endParaRPr lang="en-IN" sz="1800" dirty="0" smtClean="0"/>
          </a:p>
          <a:p>
            <a:r>
              <a:rPr lang="en-IN" sz="1800" dirty="0" smtClean="0"/>
              <a:t>Future Scope</a:t>
            </a:r>
            <a:endParaRPr lang="en-IN" sz="1800" dirty="0" smtClean="0"/>
          </a:p>
          <a:p>
            <a:r>
              <a:rPr lang="en-US" sz="1800" dirty="0"/>
              <a:t>Hardware and Software </a:t>
            </a:r>
            <a:r>
              <a:rPr lang="en-US" sz="1800" dirty="0" smtClean="0"/>
              <a:t>Requirements</a:t>
            </a:r>
            <a:endParaRPr lang="en-IN" sz="1800" dirty="0" smtClean="0"/>
          </a:p>
          <a:p>
            <a:r>
              <a:rPr lang="en-IN" sz="1800" dirty="0" smtClean="0"/>
              <a:t>References</a:t>
            </a:r>
            <a:endParaRPr lang="en-IN"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4" y="508751"/>
            <a:ext cx="6390002" cy="591387"/>
          </a:xfrm>
        </p:spPr>
        <p:txBody>
          <a:bodyPr>
            <a:normAutofit fontScale="90000"/>
          </a:bodyPr>
          <a:lstStyle/>
          <a:p>
            <a:r>
              <a:rPr lang="en-IN" sz="4400" dirty="0" smtClean="0"/>
              <a:t>Upload and model selection</a:t>
            </a:r>
            <a:endParaRPr lang="en-IN" sz="4400" dirty="0"/>
          </a:p>
        </p:txBody>
      </p:sp>
      <p:pic>
        <p:nvPicPr>
          <p:cNvPr id="6" name="Content Placeholder 5"/>
          <p:cNvPicPr>
            <a:picLocks noGrp="1"/>
          </p:cNvPicPr>
          <p:nvPr>
            <p:ph idx="1"/>
          </p:nvPr>
        </p:nvPicPr>
        <p:blipFill>
          <a:blip r:embed="rId1"/>
          <a:stretch>
            <a:fillRect/>
          </a:stretch>
        </p:blipFill>
        <p:spPr>
          <a:xfrm>
            <a:off x="1263090" y="2227263"/>
            <a:ext cx="4223310" cy="2301875"/>
          </a:xfrm>
          <a:prstGeom prst="rect">
            <a:avLst/>
          </a:prstGeom>
        </p:spPr>
      </p:pic>
      <p:pic>
        <p:nvPicPr>
          <p:cNvPr id="7" name="Picture 6"/>
          <p:cNvPicPr/>
          <p:nvPr/>
        </p:nvPicPr>
        <p:blipFill>
          <a:blip r:embed="rId2"/>
          <a:stretch>
            <a:fillRect/>
          </a:stretch>
        </p:blipFill>
        <p:spPr>
          <a:xfrm>
            <a:off x="6823552" y="2227263"/>
            <a:ext cx="4206398" cy="23018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4" y="508751"/>
            <a:ext cx="2689540" cy="648537"/>
          </a:xfrm>
        </p:spPr>
        <p:txBody>
          <a:bodyPr>
            <a:normAutofit fontScale="90000"/>
          </a:bodyPr>
          <a:lstStyle/>
          <a:p>
            <a:r>
              <a:rPr lang="en-IN" sz="4400" dirty="0" smtClean="0"/>
              <a:t>Result</a:t>
            </a:r>
            <a:endParaRPr lang="en-IN" sz="4400" dirty="0"/>
          </a:p>
        </p:txBody>
      </p:sp>
      <p:pic>
        <p:nvPicPr>
          <p:cNvPr id="5" name="Content Placeholder 4"/>
          <p:cNvPicPr>
            <a:picLocks noGrp="1"/>
          </p:cNvPicPr>
          <p:nvPr>
            <p:ph idx="1"/>
          </p:nvPr>
        </p:nvPicPr>
        <p:blipFill>
          <a:blip r:embed="rId1"/>
          <a:stretch>
            <a:fillRect/>
          </a:stretch>
        </p:blipFill>
        <p:spPr>
          <a:xfrm>
            <a:off x="1380448" y="2227263"/>
            <a:ext cx="8765941" cy="425291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solidFill>
                  <a:schemeClr val="tx1"/>
                </a:solidFill>
                <a:latin typeface="Times New Roman" panose="02020603050405020304" pitchFamily="18" charset="0"/>
                <a:cs typeface="Times New Roman" panose="02020603050405020304" pitchFamily="18" charset="0"/>
              </a:rPr>
              <a:t>CONCLUSION</a:t>
            </a:r>
            <a:br>
              <a:rPr lang="en-IN" sz="4400" dirty="0">
                <a:solidFill>
                  <a:schemeClr val="tx1"/>
                </a:solidFill>
              </a:rPr>
            </a:br>
            <a:endParaRPr lang="en-IN" sz="4400" dirty="0">
              <a:solidFill>
                <a:schemeClr val="tx1"/>
              </a:solidFill>
            </a:endParaRPr>
          </a:p>
        </p:txBody>
      </p:sp>
      <p:sp>
        <p:nvSpPr>
          <p:cNvPr id="3" name="Content Placeholder 2"/>
          <p:cNvSpPr>
            <a:spLocks noGrp="1"/>
          </p:cNvSpPr>
          <p:nvPr>
            <p:ph idx="1"/>
          </p:nvPr>
        </p:nvSpPr>
        <p:spPr/>
        <p:txBody>
          <a:bodyPr/>
          <a:lstStyle/>
          <a:p>
            <a:r>
              <a:rPr lang="en-IN" sz="2800" dirty="0">
                <a:latin typeface="Times New Roman" panose="02020603050405020304" pitchFamily="18" charset="0"/>
                <a:cs typeface="Times New Roman" panose="02020603050405020304" pitchFamily="18" charset="0"/>
              </a:rPr>
              <a:t>In this project we have successfully classified the images of Diabetic foot ulcer and normal foot , are either matching with each other using the deep learning and Transfer learning. Here, we have considered the dataset of Diabetic foot ulcer and normal foot which will be of different types trained using CNN and Mobile net, transfer learning method. After the training we have tested by uploading the image and classified</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solidFill>
                  <a:schemeClr val="tx1"/>
                </a:solidFill>
                <a:latin typeface="Times New Roman" panose="02020603050405020304" pitchFamily="18" charset="0"/>
                <a:cs typeface="Times New Roman" panose="02020603050405020304" pitchFamily="18" charset="0"/>
              </a:rPr>
              <a:t>FUTURE SCOPE</a:t>
            </a:r>
            <a:br>
              <a:rPr lang="en-IN" sz="4400" dirty="0">
                <a:solidFill>
                  <a:schemeClr val="tx1"/>
                </a:solidFill>
                <a:latin typeface="Times New Roman" panose="02020603050405020304" pitchFamily="18" charset="0"/>
                <a:cs typeface="Times New Roman" panose="02020603050405020304" pitchFamily="18" charset="0"/>
              </a:rPr>
            </a:br>
            <a:endParaRPr lang="en-IN" sz="4400" dirty="0">
              <a:solidFill>
                <a:schemeClr val="tx1"/>
              </a:solidFill>
            </a:endParaRPr>
          </a:p>
        </p:txBody>
      </p:sp>
      <p:sp>
        <p:nvSpPr>
          <p:cNvPr id="3" name="Content Placeholder 2"/>
          <p:cNvSpPr>
            <a:spLocks noGrp="1"/>
          </p:cNvSpPr>
          <p:nvPr>
            <p:ph idx="1"/>
          </p:nvPr>
        </p:nvSpPr>
        <p:spPr/>
        <p:txBody>
          <a:bodyPr>
            <a:normAutofit lnSpcReduction="10000"/>
          </a:bodyPr>
          <a:lstStyle/>
          <a:p>
            <a:r>
              <a:rPr lang="en-IN" sz="2400" dirty="0">
                <a:latin typeface="Times New Roman" panose="02020603050405020304" pitchFamily="18" charset="0"/>
                <a:cs typeface="Times New Roman" panose="02020603050405020304" pitchFamily="18" charset="0"/>
              </a:rPr>
              <a:t>This can be utilized in future to classify and detect  the different types of ulcers and make a difference in identifying and early treatment.This can be utilized in future to classify and detect the different types of ulcers andmake a difference in identifying and early treatment In this work, we trained variousclassifiers based on traditional machine learning algorithms, CNNs and proposed anew CNN architecture, mobileNet on DFU classification which discriminates theDFU skin from healthy skin. With high-performance measures in classification,mobile net allows theaccurate automated detection of DFU in foot images andmakeit an innovative technique for DFU evaluation and medical treatment. Forthe detection of DFU, it is very important to understand the difference betweenDFU and healthy skin to know the features differences between these two classesin computer vision perspective.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9676127" cy="1234324"/>
          </a:xfrm>
        </p:spPr>
        <p:txBody>
          <a:bodyPr>
            <a:noAutofit/>
          </a:bodyPr>
          <a:lstStyle/>
          <a:p>
            <a:r>
              <a:rPr lang="en-US" sz="4000" b="1" dirty="0">
                <a:latin typeface="Times New Roman" panose="02020603050405020304" pitchFamily="18" charset="0"/>
                <a:cs typeface="Times New Roman" panose="02020603050405020304" pitchFamily="18" charset="0"/>
              </a:rPr>
              <a:t>HARDWARE AND SOFTWARE REQUIREMENTS</a:t>
            </a:r>
            <a:endParaRPr lang="en-IN" sz="3600" dirty="0"/>
          </a:p>
        </p:txBody>
      </p:sp>
      <p:sp>
        <p:nvSpPr>
          <p:cNvPr id="4" name="Content Placeholder 2"/>
          <p:cNvSpPr>
            <a:spLocks noGrp="1"/>
          </p:cNvSpPr>
          <p:nvPr>
            <p:ph idx="1"/>
          </p:nvPr>
        </p:nvSpPr>
        <p:spPr>
          <a:xfrm>
            <a:off x="1010924" y="2226988"/>
            <a:ext cx="3432490" cy="2930800"/>
          </a:xfrm>
        </p:spPr>
        <p:txBody>
          <a:bodyPr>
            <a:normAutofit/>
          </a:bodyPr>
          <a:lstStyle/>
          <a:p>
            <a:pPr marL="41275" indent="0">
              <a:buNone/>
            </a:pPr>
            <a:r>
              <a:rPr lang="en-IN" sz="2000" b="1" dirty="0">
                <a:latin typeface="Times New Roman" panose="02020603050405020304" pitchFamily="18" charset="0"/>
                <a:cs typeface="Times New Roman" panose="02020603050405020304" pitchFamily="18" charset="0"/>
              </a:rPr>
              <a:t>H/W Specifications</a:t>
            </a:r>
            <a:r>
              <a:rPr lang="en-IN" sz="2000" b="1" dirty="0" smtClean="0">
                <a:latin typeface="Times New Roman" panose="02020603050405020304" pitchFamily="18" charset="0"/>
                <a:cs typeface="Times New Roman" panose="02020603050405020304" pitchFamily="18" charset="0"/>
              </a:rPr>
              <a:t>:</a:t>
            </a:r>
            <a:endParaRPr lang="en-IN" sz="2000" b="1" dirty="0" smtClean="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Processor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I5/Intel Processor</a:t>
            </a:r>
            <a:endParaRPr lang="en-IN" sz="2000"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RAM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8GB (min)</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Hard Disk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128 GB</a:t>
            </a:r>
            <a:endParaRPr lang="en-IN" sz="2000" dirty="0">
              <a:latin typeface="Times New Roman" panose="02020603050405020304" pitchFamily="18" charset="0"/>
              <a:cs typeface="Times New Roman" panose="02020603050405020304" pitchFamily="18" charset="0"/>
            </a:endParaRPr>
          </a:p>
          <a:p>
            <a:pPr marL="41275" indent="0">
              <a:buNone/>
            </a:pPr>
            <a:endParaRPr lang="en-IN" sz="2000" b="1" dirty="0">
              <a:latin typeface="Times New Roman" panose="02020603050405020304" pitchFamily="18" charset="0"/>
              <a:cs typeface="Times New Roman" panose="02020603050405020304" pitchFamily="18" charset="0"/>
            </a:endParaRPr>
          </a:p>
        </p:txBody>
      </p:sp>
      <p:sp>
        <p:nvSpPr>
          <p:cNvPr id="5" name="Content Placeholder 4"/>
          <p:cNvSpPr txBox="1"/>
          <p:nvPr/>
        </p:nvSpPr>
        <p:spPr>
          <a:xfrm>
            <a:off x="5226366" y="2198191"/>
            <a:ext cx="5803584" cy="2959598"/>
          </a:xfrm>
          <a:prstGeom prst="rect">
            <a:avLst/>
          </a:prstGeom>
        </p:spPr>
        <p:txBody>
          <a:bodyPr>
            <a:normAutofit/>
          </a:bodyPr>
          <a:lstStyle>
            <a:lvl1pPr marL="172720" indent="-172720" algn="l" defTabSz="864235" rtl="0" eaLnBrk="1" latinLnBrk="0" hangingPunct="1">
              <a:lnSpc>
                <a:spcPct val="90000"/>
              </a:lnSpc>
              <a:spcBef>
                <a:spcPts val="1135"/>
              </a:spcBef>
              <a:buClr>
                <a:schemeClr val="accent1">
                  <a:lumMod val="75000"/>
                </a:schemeClr>
              </a:buClr>
              <a:buSzPct val="85000"/>
              <a:buFont typeface="Wingdings" panose="05000000000000000000" pitchFamily="2" charset="2"/>
              <a:buChar char="§"/>
              <a:defRPr sz="1890" kern="1200">
                <a:solidFill>
                  <a:schemeClr val="tx1"/>
                </a:solidFill>
                <a:latin typeface="+mn-lt"/>
                <a:ea typeface="+mn-ea"/>
                <a:cs typeface="+mn-cs"/>
              </a:defRPr>
            </a:lvl1pPr>
            <a:lvl2pPr marL="431800" indent="-17272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700" kern="1200">
                <a:solidFill>
                  <a:schemeClr val="tx1"/>
                </a:solidFill>
                <a:latin typeface="+mn-lt"/>
                <a:ea typeface="+mn-ea"/>
                <a:cs typeface="+mn-cs"/>
              </a:defRPr>
            </a:lvl2pPr>
            <a:lvl3pPr marL="691515" indent="-17272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3pPr>
            <a:lvl4pPr marL="950595" indent="-17272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4pPr>
            <a:lvl5pPr marL="1209675" indent="-17272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5pPr>
            <a:lvl6pPr marL="1511935" indent="-21590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6pPr>
            <a:lvl7pPr marL="1795145" indent="-21590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7pPr>
            <a:lvl8pPr marL="2078990" indent="-21590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8pPr>
            <a:lvl9pPr marL="2362200" indent="-215900" algn="l" defTabSz="864235" rtl="0" eaLnBrk="1" latinLnBrk="0" hangingPunct="1">
              <a:lnSpc>
                <a:spcPct val="90000"/>
              </a:lnSpc>
              <a:spcBef>
                <a:spcPts val="380"/>
              </a:spcBef>
              <a:spcAft>
                <a:spcPts val="190"/>
              </a:spcAft>
              <a:buClr>
                <a:schemeClr val="accent1">
                  <a:lumMod val="75000"/>
                </a:schemeClr>
              </a:buClr>
              <a:buSzPct val="85000"/>
              <a:buFont typeface="Wingdings" panose="05000000000000000000" pitchFamily="2" charset="2"/>
              <a:buChar char="§"/>
              <a:defRPr sz="1510" kern="1200">
                <a:solidFill>
                  <a:schemeClr val="tx1"/>
                </a:solidFill>
                <a:latin typeface="+mn-lt"/>
                <a:ea typeface="+mn-ea"/>
                <a:cs typeface="+mn-cs"/>
              </a:defRPr>
            </a:lvl9pPr>
          </a:lstStyle>
          <a:p>
            <a:pPr marL="41275" indent="0">
              <a:buFont typeface="Wingdings" panose="05000000000000000000" pitchFamily="2" charset="2"/>
              <a:buNone/>
            </a:pPr>
            <a:r>
              <a:rPr lang="en-IN" sz="2000" b="1" dirty="0" smtClean="0">
                <a:latin typeface="Times New Roman" panose="02020603050405020304" pitchFamily="18" charset="0"/>
                <a:cs typeface="Times New Roman" panose="02020603050405020304" pitchFamily="18" charset="0"/>
              </a:rPr>
              <a:t>S/W Specifications:</a:t>
            </a:r>
            <a:endParaRPr lang="en-IN"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Operating System   :   Windows 10</a:t>
            </a:r>
            <a:endParaRPr lang="en-IN"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Server-side Script   :   Python 3.6</a:t>
            </a:r>
            <a:endParaRPr lang="en-IN"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IDE	 	       : PyCharm, Jupyter notebook</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Libraries Used	       :   Numpy, IO, OS, Flask, Keras, pandas, tensorflow</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1"/>
            <a:ext cx="7904477" cy="748549"/>
          </a:xfrm>
        </p:spPr>
        <p:txBody>
          <a:bodyPr>
            <a:normAutofit fontScale="90000"/>
          </a:bodyPr>
          <a:lstStyle/>
          <a:p>
            <a:r>
              <a:rPr lang="en-IN"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lvl="0"/>
            <a:r>
              <a:rPr lang="en-US" dirty="0">
                <a:latin typeface="Times New Roman" panose="02020603050405020304" pitchFamily="18" charset="0"/>
                <a:cs typeface="Times New Roman" panose="02020603050405020304" pitchFamily="18" charset="0"/>
              </a:rPr>
              <a:t>D.G. Armstrong, A.J. </a:t>
            </a:r>
            <a:r>
              <a:rPr lang="en-US" dirty="0" err="1">
                <a:latin typeface="Times New Roman" panose="02020603050405020304" pitchFamily="18" charset="0"/>
                <a:cs typeface="Times New Roman" panose="02020603050405020304" pitchFamily="18" charset="0"/>
              </a:rPr>
              <a:t>Boulton</a:t>
            </a:r>
            <a:r>
              <a:rPr lang="en-US" dirty="0">
                <a:latin typeface="Times New Roman" panose="02020603050405020304" pitchFamily="18" charset="0"/>
                <a:cs typeface="Times New Roman" panose="02020603050405020304" pitchFamily="18" charset="0"/>
              </a:rPr>
              <a:t>, S.A. Bus, Diabetic foot ulcers and their recurrence, N. Engl. J. Med. 376 (2017) 2367–2375, </a:t>
            </a:r>
            <a:r>
              <a:rPr lang="en-US" u="sng" dirty="0">
                <a:latin typeface="Times New Roman" panose="02020603050405020304" pitchFamily="18" charset="0"/>
                <a:cs typeface="Times New Roman" panose="02020603050405020304" pitchFamily="18" charset="0"/>
                <a:hlinkClick r:id="rId1"/>
              </a:rPr>
              <a:t>https://doi.org/10.1056/nejmra1615439</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R. Brown, B. </a:t>
            </a:r>
            <a:r>
              <a:rPr lang="en-US" dirty="0" err="1">
                <a:latin typeface="Times New Roman" panose="02020603050405020304" pitchFamily="18" charset="0"/>
                <a:cs typeface="Times New Roman" panose="02020603050405020304" pitchFamily="18" charset="0"/>
              </a:rPr>
              <a:t>Ploderer</a:t>
            </a:r>
            <a:r>
              <a:rPr lang="en-US" dirty="0">
                <a:latin typeface="Times New Roman" panose="02020603050405020304" pitchFamily="18" charset="0"/>
                <a:cs typeface="Times New Roman" panose="02020603050405020304" pitchFamily="18" charset="0"/>
              </a:rPr>
              <a:t>, L.S. Da </a:t>
            </a:r>
            <a:r>
              <a:rPr lang="en-US" dirty="0" err="1">
                <a:latin typeface="Times New Roman" panose="02020603050405020304" pitchFamily="18" charset="0"/>
                <a:cs typeface="Times New Roman" panose="02020603050405020304" pitchFamily="18" charset="0"/>
              </a:rPr>
              <a:t>Seng</a:t>
            </a:r>
            <a:r>
              <a:rPr lang="en-US" dirty="0">
                <a:latin typeface="Times New Roman" panose="02020603050405020304" pitchFamily="18" charset="0"/>
                <a:cs typeface="Times New Roman" panose="02020603050405020304" pitchFamily="18" charset="0"/>
              </a:rPr>
              <a:t>, P. </a:t>
            </a:r>
            <a:r>
              <a:rPr lang="en-US" dirty="0" err="1">
                <a:latin typeface="Times New Roman" panose="02020603050405020304" pitchFamily="18" charset="0"/>
                <a:cs typeface="Times New Roman" panose="02020603050405020304" pitchFamily="18" charset="0"/>
              </a:rPr>
              <a:t>Lazzarini</a:t>
            </a:r>
            <a:r>
              <a:rPr lang="en-US" dirty="0">
                <a:latin typeface="Times New Roman" panose="02020603050405020304" pitchFamily="18" charset="0"/>
                <a:cs typeface="Times New Roman" panose="02020603050405020304" pitchFamily="18" charset="0"/>
              </a:rPr>
              <a:t>, J. van </a:t>
            </a:r>
            <a:r>
              <a:rPr lang="en-US" dirty="0" err="1">
                <a:latin typeface="Times New Roman" panose="02020603050405020304" pitchFamily="18" charset="0"/>
                <a:cs typeface="Times New Roman" panose="02020603050405020304" pitchFamily="18" charset="0"/>
              </a:rPr>
              <a:t>Netten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MyFootCare</a:t>
            </a:r>
            <a:r>
              <a:rPr lang="en-US" dirty="0">
                <a:latin typeface="Times New Roman" panose="02020603050405020304" pitchFamily="18" charset="0"/>
                <a:cs typeface="Times New Roman" panose="02020603050405020304" pitchFamily="18" charset="0"/>
              </a:rPr>
              <a:t>: a mobile self-tracking tool to promote self-care amongst people with diabetic foot ulcers, in: Proceedings of the 29th Australian Conference on Computer-Human Interaction (OzCHI’17), Association for Computing Machinery, 2017, pp. 462–466, </a:t>
            </a:r>
            <a:r>
              <a:rPr lang="en-US" u="sng" dirty="0">
                <a:latin typeface="Times New Roman" panose="02020603050405020304" pitchFamily="18" charset="0"/>
                <a:cs typeface="Times New Roman" panose="02020603050405020304" pitchFamily="18" charset="0"/>
                <a:hlinkClick r:id="rId2"/>
              </a:rPr>
              <a:t>https://doi.org/10.1145/3152771.3156158</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T.Y. Lin, M. </a:t>
            </a:r>
            <a:r>
              <a:rPr lang="en-US" dirty="0" err="1">
                <a:latin typeface="Times New Roman" panose="02020603050405020304" pitchFamily="18" charset="0"/>
                <a:cs typeface="Times New Roman" panose="02020603050405020304" pitchFamily="18" charset="0"/>
              </a:rPr>
              <a:t>Maire</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Belongie</a:t>
            </a:r>
            <a:r>
              <a:rPr lang="en-US" dirty="0">
                <a:latin typeface="Times New Roman" panose="02020603050405020304" pitchFamily="18" charset="0"/>
                <a:cs typeface="Times New Roman" panose="02020603050405020304" pitchFamily="18" charset="0"/>
              </a:rPr>
              <a:t>, J. Hays, P. </a:t>
            </a:r>
            <a:r>
              <a:rPr lang="en-US" dirty="0" err="1">
                <a:latin typeface="Times New Roman" panose="02020603050405020304" pitchFamily="18" charset="0"/>
                <a:cs typeface="Times New Roman" panose="02020603050405020304" pitchFamily="18" charset="0"/>
              </a:rPr>
              <a:t>Perona</a:t>
            </a:r>
            <a:r>
              <a:rPr lang="en-US" dirty="0">
                <a:latin typeface="Times New Roman" panose="02020603050405020304" pitchFamily="18" charset="0"/>
                <a:cs typeface="Times New Roman" panose="02020603050405020304" pitchFamily="18" charset="0"/>
              </a:rPr>
              <a:t>, D. </a:t>
            </a:r>
            <a:r>
              <a:rPr lang="en-US" dirty="0" err="1">
                <a:latin typeface="Times New Roman" panose="02020603050405020304" pitchFamily="18" charset="0"/>
                <a:cs typeface="Times New Roman" panose="02020603050405020304" pitchFamily="18" charset="0"/>
              </a:rPr>
              <a:t>Ramanan</a:t>
            </a:r>
            <a:r>
              <a:rPr lang="en-US" dirty="0">
                <a:latin typeface="Times New Roman" panose="02020603050405020304" pitchFamily="18" charset="0"/>
                <a:cs typeface="Times New Roman" panose="02020603050405020304" pitchFamily="18" charset="0"/>
              </a:rPr>
              <a:t>, P. Doll´ </a:t>
            </a:r>
            <a:r>
              <a:rPr lang="en-US" dirty="0" err="1">
                <a:latin typeface="Times New Roman" panose="02020603050405020304" pitchFamily="18" charset="0"/>
                <a:cs typeface="Times New Roman" panose="02020603050405020304" pitchFamily="18" charset="0"/>
              </a:rPr>
              <a:t>ar</a:t>
            </a:r>
            <a:r>
              <a:rPr lang="en-US" dirty="0">
                <a:latin typeface="Times New Roman" panose="02020603050405020304" pitchFamily="18" charset="0"/>
                <a:cs typeface="Times New Roman" panose="02020603050405020304" pitchFamily="18" charset="0"/>
              </a:rPr>
              <a:t>, C. L. </a:t>
            </a:r>
            <a:r>
              <a:rPr lang="en-US" dirty="0" err="1">
                <a:latin typeface="Times New Roman" panose="02020603050405020304" pitchFamily="18" charset="0"/>
                <a:cs typeface="Times New Roman" panose="02020603050405020304" pitchFamily="18" charset="0"/>
              </a:rPr>
              <a:t>Zitnick</a:t>
            </a:r>
            <a:r>
              <a:rPr lang="en-US" dirty="0">
                <a:latin typeface="Times New Roman" panose="02020603050405020304" pitchFamily="18" charset="0"/>
                <a:cs typeface="Times New Roman" panose="02020603050405020304" pitchFamily="18" charset="0"/>
              </a:rPr>
              <a:t>, Microsoft COCO: common objects in context, in: European Conference on Computer Vision (ECCV) 2014, Springer International Publishing, 2014, pp. 740–755, </a:t>
            </a:r>
            <a:r>
              <a:rPr lang="en-US" u="sng" dirty="0">
                <a:latin typeface="Times New Roman" panose="02020603050405020304" pitchFamily="18" charset="0"/>
                <a:cs typeface="Times New Roman" panose="02020603050405020304" pitchFamily="18" charset="0"/>
                <a:hlinkClick r:id="rId3"/>
              </a:rPr>
              <a:t>https://doi.org/10.1007/978-3-319-10602-1_48</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Y. Cao, K. Chen, C.C. Loy, D. Lin, Prime sample attention in object detection, in: 2020 IEEE/CVF Conference on Computer Vision and Pattern Recognition (CVPR), IEEE, 2020, pp. 11580–11588, </a:t>
            </a:r>
            <a:r>
              <a:rPr lang="en-US" u="sng" dirty="0">
                <a:latin typeface="Times New Roman" panose="02020603050405020304" pitchFamily="18" charset="0"/>
                <a:cs typeface="Times New Roman" panose="02020603050405020304" pitchFamily="18" charset="0"/>
                <a:hlinkClick r:id="rId4"/>
              </a:rPr>
              <a:t>https://doi.org/10.1109/cvpr42600.2020.01160</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 He, X. Zhang, S. </a:t>
            </a:r>
            <a:r>
              <a:rPr lang="en-IN" dirty="0" err="1">
                <a:latin typeface="Times New Roman" panose="02020603050405020304" pitchFamily="18" charset="0"/>
                <a:cs typeface="Times New Roman" panose="02020603050405020304" pitchFamily="18" charset="0"/>
              </a:rPr>
              <a:t>Ren</a:t>
            </a:r>
            <a:r>
              <a:rPr lang="en-IN" dirty="0">
                <a:latin typeface="Times New Roman" panose="02020603050405020304" pitchFamily="18" charset="0"/>
                <a:cs typeface="Times New Roman" panose="02020603050405020304" pitchFamily="18" charset="0"/>
              </a:rPr>
              <a:t>, J. Sun, Spatial pyramid pooling in deep convolutional networks for visual recognition, IEEE Trans. Pattern Anal. Mach. </a:t>
            </a:r>
            <a:r>
              <a:rPr lang="en-IN" dirty="0" err="1">
                <a:latin typeface="Times New Roman" panose="02020603050405020304" pitchFamily="18" charset="0"/>
                <a:cs typeface="Times New Roman" panose="02020603050405020304" pitchFamily="18" charset="0"/>
              </a:rPr>
              <a:t>Intell</a:t>
            </a:r>
            <a:r>
              <a:rPr lang="en-IN" dirty="0">
                <a:latin typeface="Times New Roman" panose="02020603050405020304" pitchFamily="18" charset="0"/>
                <a:cs typeface="Times New Roman" panose="02020603050405020304" pitchFamily="18" charset="0"/>
              </a:rPr>
              <a:t>. 37 (2015) 1904–1916, </a:t>
            </a:r>
            <a:r>
              <a:rPr lang="en-IN" u="sng" dirty="0">
                <a:latin typeface="Times New Roman" panose="02020603050405020304" pitchFamily="18" charset="0"/>
                <a:cs typeface="Times New Roman" panose="02020603050405020304" pitchFamily="18" charset="0"/>
                <a:hlinkClick r:id="rId5"/>
              </a:rPr>
              <a:t>https://doi.org/10.1109/tpami.2015.2389824</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535" y="1523164"/>
            <a:ext cx="6390003" cy="4363287"/>
          </a:xfrm>
        </p:spPr>
        <p:txBody>
          <a:bodyPr>
            <a:noAutofit/>
          </a:bodyPr>
          <a:lstStyle/>
          <a:p>
            <a:pPr algn="ctr"/>
            <a:r>
              <a:rPr lang="en-IN" sz="18000" dirty="0" smtClean="0"/>
              <a:t>Thank you</a:t>
            </a:r>
            <a:endParaRPr lang="en-IN" sz="18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042" y="991515"/>
            <a:ext cx="3501178" cy="1347835"/>
          </a:xfrm>
        </p:spPr>
        <p:txBody>
          <a:bodyPr>
            <a:normAutofit fontScale="90000"/>
          </a:bodyPr>
          <a:lstStyle/>
          <a:p>
            <a:r>
              <a:rPr lang="en-IN" b="1" dirty="0">
                <a:latin typeface="Times New Roman" panose="02020603050405020304" pitchFamily="18" charset="0"/>
                <a:cs typeface="Times New Roman" panose="02020603050405020304" pitchFamily="18" charset="0"/>
              </a:rPr>
              <a:t>Abstract</a:t>
            </a:r>
            <a:br>
              <a:rPr lang="en-IN" dirty="0"/>
            </a:br>
            <a:endParaRPr lang="en-IN" dirty="0"/>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Diabetic Foot Ulcer (DFU) is one of the major health concerns about Diabetes. These injuries impair the patient’s quality of life, bring high costs to public health, and can even lead to limb amputations. The use of automatic tools for detection can assists specialists in the prevention and treatment of the disease. Some methods to address this problem based on machine learning have recently been presented. This article proposes the use of deep learning techniques to assist the treatment of DFUs, more specifically, the detection of ulcers through photos taken from the patient’s feet.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043" y="991513"/>
            <a:ext cx="5707120" cy="1299478"/>
          </a:xfrm>
        </p:spPr>
        <p:txBody>
          <a:bodyPr>
            <a:normAutofit/>
          </a:bodyPr>
          <a:lstStyle/>
          <a:p>
            <a:r>
              <a:rPr lang="en-IN"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Diabetes is a serious complication with a high long term impact on the population. The incidence of diabetes has grown globally in the last decades causing high health costs. It is among the top 10 causes of death in adults. Diabetic Foot Ulcer (DFU) is one of the major complications of Diabetes. The patients have a probability of 12-25% of developing DFU during their lifetime. This rate can reach 19-34% depending on the data used. Such ulcers have become a major problem in public health because of the increase in morbidities, decreased quality of life, and because the treatment is expensive. Due to inadequate conduct in the treatment of foot ulcers, there is a delay in the improvement of the injury and the possibility of lower limb amputation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568" y="270722"/>
            <a:ext cx="7262661" cy="484022"/>
          </a:xfrm>
        </p:spPr>
        <p:txBody>
          <a:bodyPr>
            <a:normAutofit fontScale="90000"/>
          </a:bodyPr>
          <a:lstStyle/>
          <a:p>
            <a:r>
              <a:rPr lang="en-US" b="1" dirty="0">
                <a:latin typeface="Times New Roman" panose="02020603050405020304" pitchFamily="18" charset="0"/>
                <a:cs typeface="Times New Roman" panose="02020603050405020304" pitchFamily="18" charset="0"/>
              </a:rPr>
              <a:t>LITERATURE SURVEY</a:t>
            </a:r>
            <a:endParaRPr lang="en-IN" b="1" dirty="0"/>
          </a:p>
        </p:txBody>
      </p:sp>
      <p:graphicFrame>
        <p:nvGraphicFramePr>
          <p:cNvPr id="4" name="Content Placeholder 3"/>
          <p:cNvGraphicFramePr>
            <a:graphicFrameLocks noGrp="1"/>
          </p:cNvGraphicFramePr>
          <p:nvPr>
            <p:ph idx="1"/>
          </p:nvPr>
        </p:nvGraphicFramePr>
        <p:xfrm>
          <a:off x="217488" y="886495"/>
          <a:ext cx="11190514" cy="5821101"/>
        </p:xfrm>
        <a:graphic>
          <a:graphicData uri="http://schemas.openxmlformats.org/drawingml/2006/table">
            <a:tbl>
              <a:tblPr firstRow="1" bandRow="1">
                <a:tableStyleId>{5C22544A-7EE6-4342-B048-85BDC9FD1C3A}</a:tableStyleId>
              </a:tblPr>
              <a:tblGrid>
                <a:gridCol w="859417"/>
                <a:gridCol w="1332240"/>
                <a:gridCol w="1785257"/>
                <a:gridCol w="2105756"/>
                <a:gridCol w="5107844"/>
              </a:tblGrid>
              <a:tr h="766374">
                <a:tc>
                  <a:txBody>
                    <a:bodyPr/>
                    <a:lstStyle/>
                    <a:p>
                      <a:r>
                        <a:rPr lang="en-IN" sz="1600" dirty="0" smtClean="0"/>
                        <a:t>SL</a:t>
                      </a:r>
                      <a:endParaRPr lang="en-IN" sz="1600" dirty="0" smtClean="0"/>
                    </a:p>
                    <a:p>
                      <a:r>
                        <a:rPr lang="en-IN" sz="1600" dirty="0" smtClean="0"/>
                        <a:t>NO</a:t>
                      </a:r>
                      <a:endParaRPr lang="en-IN" sz="1600" dirty="0"/>
                    </a:p>
                  </a:txBody>
                  <a:tcPr marL="80998" marR="80998" marT="40499" marB="40499"/>
                </a:tc>
                <a:tc>
                  <a:txBody>
                    <a:bodyPr/>
                    <a:lstStyle/>
                    <a:p>
                      <a:r>
                        <a:rPr lang="en-IN" sz="1600" dirty="0" smtClean="0"/>
                        <a:t>Journal type with year</a:t>
                      </a:r>
                      <a:endParaRPr lang="en-IN" sz="1600" dirty="0"/>
                    </a:p>
                  </a:txBody>
                  <a:tcPr marL="80998" marR="80998" marT="40499" marB="40499"/>
                </a:tc>
                <a:tc>
                  <a:txBody>
                    <a:bodyPr/>
                    <a:lstStyle/>
                    <a:p>
                      <a:r>
                        <a:rPr lang="en-IN" sz="1600" dirty="0" smtClean="0"/>
                        <a:t>Authors</a:t>
                      </a:r>
                      <a:endParaRPr lang="en-IN" sz="1600" dirty="0"/>
                    </a:p>
                  </a:txBody>
                  <a:tcPr marL="80998" marR="80998" marT="40499" marB="40499"/>
                </a:tc>
                <a:tc>
                  <a:txBody>
                    <a:bodyPr/>
                    <a:lstStyle/>
                    <a:p>
                      <a:r>
                        <a:rPr lang="en-IN" sz="1600" dirty="0" smtClean="0"/>
                        <a:t>Title</a:t>
                      </a:r>
                      <a:endParaRPr lang="en-IN" sz="1600" dirty="0"/>
                    </a:p>
                  </a:txBody>
                  <a:tcPr marL="80998" marR="80998" marT="40499" marB="40499"/>
                </a:tc>
                <a:tc>
                  <a:txBody>
                    <a:bodyPr/>
                    <a:lstStyle/>
                    <a:p>
                      <a:r>
                        <a:rPr lang="en-IN" sz="1600" dirty="0" smtClean="0"/>
                        <a:t>Outcomes</a:t>
                      </a:r>
                      <a:endParaRPr lang="en-IN" sz="1600" dirty="0"/>
                    </a:p>
                  </a:txBody>
                  <a:tcPr marL="80998" marR="80998" marT="40499" marB="40499"/>
                </a:tc>
              </a:tr>
              <a:tr h="1150202">
                <a:tc>
                  <a:txBody>
                    <a:bodyPr/>
                    <a:lstStyle/>
                    <a:p>
                      <a:r>
                        <a:rPr lang="en-IN" sz="1600" dirty="0" smtClean="0"/>
                        <a:t>01</a:t>
                      </a:r>
                      <a:endParaRPr lang="en-IN" sz="1600" dirty="0"/>
                    </a:p>
                  </a:txBody>
                  <a:tcPr marL="80998" marR="80998" marT="40499" marB="40499"/>
                </a:tc>
                <a:tc>
                  <a:txBody>
                    <a:bodyPr/>
                    <a:lstStyle/>
                    <a:p>
                      <a:r>
                        <a:rPr lang="en-IN" sz="1600" dirty="0" smtClean="0"/>
                        <a:t>VISAPP 2021</a:t>
                      </a:r>
                      <a:endParaRPr lang="en-IN" sz="1600" dirty="0"/>
                    </a:p>
                  </a:txBody>
                  <a:tcPr marL="80998" marR="80998" marT="40499" marB="40499"/>
                </a:tc>
                <a:tc>
                  <a:txBody>
                    <a:bodyPr/>
                    <a:lstStyle/>
                    <a:p>
                      <a:pPr algn="l"/>
                      <a:r>
                        <a:rPr lang="pt-BR" sz="1100" dirty="0" smtClean="0"/>
                        <a:t>Artur Leandro da Costa Oliveira</a:t>
                      </a:r>
                      <a:endParaRPr lang="pt-BR" sz="1100" dirty="0" smtClean="0"/>
                    </a:p>
                    <a:p>
                      <a:pPr algn="l"/>
                      <a:r>
                        <a:rPr lang="en-IN" sz="1100" dirty="0" smtClean="0"/>
                        <a:t>Andre </a:t>
                      </a:r>
                      <a:r>
                        <a:rPr lang="en-IN" sz="1100" dirty="0" err="1" smtClean="0"/>
                        <a:t>Britto</a:t>
                      </a:r>
                      <a:r>
                        <a:rPr lang="en-IN" sz="1100" dirty="0" smtClean="0"/>
                        <a:t> de </a:t>
                      </a:r>
                      <a:r>
                        <a:rPr lang="en-IN" sz="1100" dirty="0" err="1" smtClean="0"/>
                        <a:t>Carvalho</a:t>
                      </a:r>
                      <a:r>
                        <a:rPr lang="en-IN" sz="1100" baseline="0" dirty="0" smtClean="0"/>
                        <a:t> </a:t>
                      </a:r>
                      <a:r>
                        <a:rPr lang="pt-BR" sz="1100" dirty="0" smtClean="0"/>
                        <a:t>and </a:t>
                      </a:r>
                      <a:endParaRPr lang="pt-BR" sz="1100" dirty="0" smtClean="0"/>
                    </a:p>
                    <a:p>
                      <a:pPr algn="l"/>
                      <a:r>
                        <a:rPr lang="pt-BR" sz="1100" dirty="0" smtClean="0"/>
                        <a:t>Daniel Oliveira Dantas</a:t>
                      </a:r>
                      <a:endParaRPr lang="en-IN" sz="1100" u="none" dirty="0">
                        <a:solidFill>
                          <a:schemeClr val="tx1"/>
                        </a:solidFill>
                      </a:endParaRPr>
                    </a:p>
                  </a:txBody>
                  <a:tcPr marL="80998" marR="80998" marT="40499" marB="4049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50" dirty="0" smtClean="0"/>
                        <a:t>Faster R-CNN Approach for Diabetic Foot Ulcer Detection</a:t>
                      </a:r>
                      <a:endParaRPr lang="en-IN" sz="1600" dirty="0"/>
                    </a:p>
                  </a:txBody>
                  <a:tcPr marL="80998" marR="80998" marT="40499" marB="4049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t>In this work, we propose an automatic approach to detect DFUs using deep learning techniques. We have implemented an extended version of the Faster RCNN approach. We have adopted several strategies to achieve high precision in detecting ulcers, to decrease the number of false positives, and to speed up the detection time. We changed the numbers of regions, the anchor scales, used data augmentation in the dataset, and adopted a CNN that has better detection results than previous approaches</a:t>
                      </a:r>
                      <a:endParaRPr lang="en-US" sz="1200" b="0" dirty="0" smtClean="0">
                        <a:latin typeface="Times New Roman" panose="02020603050405020304" pitchFamily="18" charset="0"/>
                        <a:cs typeface="Times New Roman" panose="02020603050405020304" pitchFamily="18" charset="0"/>
                      </a:endParaRPr>
                    </a:p>
                  </a:txBody>
                  <a:tcPr marL="80998" marR="80998" marT="40499" marB="40499"/>
                </a:tc>
              </a:tr>
              <a:tr h="1157016">
                <a:tc>
                  <a:txBody>
                    <a:bodyPr/>
                    <a:lstStyle/>
                    <a:p>
                      <a:r>
                        <a:rPr lang="en-IN" sz="1600" dirty="0" smtClean="0"/>
                        <a:t>02</a:t>
                      </a:r>
                      <a:endParaRPr lang="en-IN" sz="1600" dirty="0"/>
                    </a:p>
                  </a:txBody>
                  <a:tcPr marL="80998" marR="80998" marT="40499" marB="40499"/>
                </a:tc>
                <a:tc>
                  <a:txBody>
                    <a:bodyPr/>
                    <a:lstStyle/>
                    <a:p>
                      <a:r>
                        <a:rPr lang="en-IN" sz="1600" dirty="0" smtClean="0"/>
                        <a:t>arXiv,2021</a:t>
                      </a:r>
                      <a:endParaRPr lang="en-IN" sz="1600" dirty="0"/>
                    </a:p>
                  </a:txBody>
                  <a:tcPr marL="80998" marR="80998" marT="40499" marB="40499"/>
                </a:tc>
                <a:tc>
                  <a:txBody>
                    <a:bodyPr/>
                    <a:lstStyle/>
                    <a:p>
                      <a:r>
                        <a:rPr lang="en-IN" sz="1200" dirty="0" err="1" smtClean="0"/>
                        <a:t>Moi</a:t>
                      </a:r>
                      <a:r>
                        <a:rPr lang="en-IN" sz="1200" dirty="0" smtClean="0"/>
                        <a:t> </a:t>
                      </a:r>
                      <a:r>
                        <a:rPr lang="en-IN" sz="1200" dirty="0" err="1" smtClean="0"/>
                        <a:t>Hoon</a:t>
                      </a:r>
                      <a:r>
                        <a:rPr lang="en-IN" sz="1200" dirty="0" smtClean="0"/>
                        <a:t> Yap</a:t>
                      </a:r>
                      <a:endParaRPr lang="en-IN" sz="1200" dirty="0" smtClean="0"/>
                    </a:p>
                    <a:p>
                      <a:r>
                        <a:rPr lang="en-IN" sz="1200" dirty="0" smtClean="0"/>
                        <a:t>Ryo </a:t>
                      </a:r>
                      <a:r>
                        <a:rPr lang="en-IN" sz="1200" dirty="0" err="1" smtClean="0"/>
                        <a:t>Hachiuma</a:t>
                      </a:r>
                      <a:endParaRPr lang="en-IN" sz="1200" dirty="0" smtClean="0"/>
                    </a:p>
                    <a:p>
                      <a:r>
                        <a:rPr lang="en-IN" sz="1200" dirty="0" err="1" smtClean="0"/>
                        <a:t>Azadeh</a:t>
                      </a:r>
                      <a:r>
                        <a:rPr lang="en-IN" sz="1200" dirty="0" smtClean="0"/>
                        <a:t> </a:t>
                      </a:r>
                      <a:r>
                        <a:rPr lang="en-IN" sz="1200" dirty="0" err="1" smtClean="0"/>
                        <a:t>Alavi</a:t>
                      </a:r>
                      <a:r>
                        <a:rPr lang="en-IN" sz="1200" dirty="0" smtClean="0"/>
                        <a:t> and team</a:t>
                      </a:r>
                      <a:endParaRPr lang="en-IN" sz="1200" dirty="0"/>
                    </a:p>
                  </a:txBody>
                  <a:tcPr marL="80998" marR="80998" marT="40499" marB="40499"/>
                </a:tc>
                <a:tc>
                  <a:txBody>
                    <a:bodyPr/>
                    <a:lstStyle/>
                    <a:p>
                      <a:r>
                        <a:rPr lang="en-US" sz="1200" dirty="0" smtClean="0"/>
                        <a:t>Deep Learning in Diabetic Foot Ulcers Detection: A Comprehensive Evaluation</a:t>
                      </a:r>
                      <a:endParaRPr lang="en-IN" sz="1200" dirty="0"/>
                    </a:p>
                  </a:txBody>
                  <a:tcPr marL="80998" marR="80998" marT="40499" marB="40499"/>
                </a:tc>
                <a:tc>
                  <a:txBody>
                    <a:bodyPr/>
                    <a:lstStyle/>
                    <a:p>
                      <a:pPr marL="0" marR="0" indent="0" algn="l" defTabSz="864235" rtl="0" eaLnBrk="1" fontAlgn="auto" latinLnBrk="0" hangingPunct="1">
                        <a:lnSpc>
                          <a:spcPct val="100000"/>
                        </a:lnSpc>
                        <a:spcBef>
                          <a:spcPts val="0"/>
                        </a:spcBef>
                        <a:spcAft>
                          <a:spcPts val="0"/>
                        </a:spcAft>
                        <a:buClrTx/>
                        <a:buSzTx/>
                        <a:buFontTx/>
                        <a:buNone/>
                        <a:defRPr/>
                      </a:pPr>
                      <a:r>
                        <a:rPr lang="en-US" sz="1200" dirty="0" smtClean="0"/>
                        <a:t>We conduct a comprehensive evaluation of the performance of deep learning object detection networks for DFU detection. While the overall results show the potential of automatically localizing the ulcers, there are many false positives, and the networks struggle to discriminate ulcers from other skin condition</a:t>
                      </a:r>
                      <a:endParaRPr lang="en-US" sz="1200" b="0" dirty="0" smtClean="0">
                        <a:latin typeface="Times New Roman" panose="02020603050405020304" pitchFamily="18" charset="0"/>
                        <a:cs typeface="Times New Roman" panose="02020603050405020304" pitchFamily="18" charset="0"/>
                      </a:endParaRPr>
                    </a:p>
                  </a:txBody>
                  <a:tcPr marL="80998" marR="80998" marT="40499" marB="40499"/>
                </a:tc>
              </a:tr>
              <a:tr h="986321">
                <a:tc>
                  <a:txBody>
                    <a:bodyPr/>
                    <a:lstStyle/>
                    <a:p>
                      <a:r>
                        <a:rPr lang="en-IN" sz="1600" dirty="0" smtClean="0"/>
                        <a:t>03</a:t>
                      </a:r>
                      <a:endParaRPr lang="en-IN" sz="1600" dirty="0"/>
                    </a:p>
                  </a:txBody>
                  <a:tcPr marL="80998" marR="80998" marT="40499" marB="40499"/>
                </a:tc>
                <a:tc>
                  <a:txBody>
                    <a:bodyPr/>
                    <a:lstStyle/>
                    <a:p>
                      <a:r>
                        <a:rPr lang="en-IN" sz="1800" dirty="0" smtClean="0"/>
                        <a:t>2022, MDPI</a:t>
                      </a:r>
                      <a:endParaRPr lang="en-IN" sz="1800" dirty="0" smtClean="0"/>
                    </a:p>
                    <a:p>
                      <a:endParaRPr lang="en-IN" sz="1600" dirty="0"/>
                    </a:p>
                  </a:txBody>
                  <a:tcPr marL="80998" marR="80998" marT="40499" marB="40499"/>
                </a:tc>
                <a:tc>
                  <a:txBody>
                    <a:bodyPr/>
                    <a:lstStyle/>
                    <a:p>
                      <a:r>
                        <a:rPr lang="en-IN" sz="1200" dirty="0" err="1" smtClean="0"/>
                        <a:t>Khairul</a:t>
                      </a:r>
                      <a:r>
                        <a:rPr lang="en-IN" sz="1200" dirty="0" smtClean="0"/>
                        <a:t> </a:t>
                      </a:r>
                      <a:r>
                        <a:rPr lang="en-IN" sz="1200" dirty="0" err="1" smtClean="0"/>
                        <a:t>Munadi</a:t>
                      </a:r>
                      <a:endParaRPr lang="en-IN" sz="1200" dirty="0" smtClean="0"/>
                    </a:p>
                    <a:p>
                      <a:r>
                        <a:rPr lang="en-IN" sz="1200" dirty="0" err="1" smtClean="0"/>
                        <a:t>Khairun</a:t>
                      </a:r>
                      <a:r>
                        <a:rPr lang="en-IN" sz="1200" dirty="0" smtClean="0"/>
                        <a:t> </a:t>
                      </a:r>
                      <a:r>
                        <a:rPr lang="en-IN" sz="1200" dirty="0" err="1" smtClean="0"/>
                        <a:t>Saddami</a:t>
                      </a:r>
                      <a:endParaRPr lang="en-IN" sz="1200" dirty="0" smtClean="0"/>
                    </a:p>
                    <a:p>
                      <a:r>
                        <a:rPr lang="en-IN" sz="1200" dirty="0" err="1" smtClean="0"/>
                        <a:t>Maulisa</a:t>
                      </a:r>
                      <a:r>
                        <a:rPr lang="en-IN" sz="1200" dirty="0" smtClean="0"/>
                        <a:t> </a:t>
                      </a:r>
                      <a:r>
                        <a:rPr lang="en-IN" sz="1200" dirty="0" err="1" smtClean="0"/>
                        <a:t>Oktiana</a:t>
                      </a:r>
                      <a:r>
                        <a:rPr lang="en-IN" sz="1200" dirty="0" smtClean="0"/>
                        <a:t> and team</a:t>
                      </a:r>
                      <a:endParaRPr lang="en-IN" sz="1200" dirty="0" smtClean="0"/>
                    </a:p>
                    <a:p>
                      <a:endParaRPr lang="en-IN" sz="1200" dirty="0" smtClean="0"/>
                    </a:p>
                    <a:p>
                      <a:endParaRPr lang="en-IN" sz="1200" dirty="0"/>
                    </a:p>
                  </a:txBody>
                  <a:tcPr marL="80998" marR="80998" marT="40499" marB="40499"/>
                </a:tc>
                <a:tc>
                  <a:txBody>
                    <a:bodyPr/>
                    <a:lstStyle/>
                    <a:p>
                      <a:pPr marL="0" marR="0" indent="0" algn="l" defTabSz="864235" rtl="0" eaLnBrk="1" fontAlgn="auto" latinLnBrk="0" hangingPunct="1">
                        <a:lnSpc>
                          <a:spcPct val="100000"/>
                        </a:lnSpc>
                        <a:spcBef>
                          <a:spcPts val="0"/>
                        </a:spcBef>
                        <a:spcAft>
                          <a:spcPts val="0"/>
                        </a:spcAft>
                        <a:buClrTx/>
                        <a:buSzTx/>
                        <a:buFontTx/>
                        <a:buNone/>
                        <a:defRPr/>
                      </a:pPr>
                      <a:r>
                        <a:rPr lang="en-US" sz="1200" dirty="0" smtClean="0"/>
                        <a:t>A Deep Learning Method for Early Detection of Diabetic Foot Using Decision Fusion and Thermal Images </a:t>
                      </a:r>
                      <a:endParaRPr lang="en-IN" sz="1600" dirty="0"/>
                    </a:p>
                  </a:txBody>
                  <a:tcPr marL="80998" marR="80998" marT="40499" marB="40499"/>
                </a:tc>
                <a:tc>
                  <a:txBody>
                    <a:bodyPr/>
                    <a:lstStyle/>
                    <a:p>
                      <a:pPr marL="0" marR="0" indent="0" algn="l" defTabSz="864235" rtl="0" eaLnBrk="1" fontAlgn="auto" latinLnBrk="0" hangingPunct="1">
                        <a:lnSpc>
                          <a:spcPct val="100000"/>
                        </a:lnSpc>
                        <a:spcBef>
                          <a:spcPts val="0"/>
                        </a:spcBef>
                        <a:spcAft>
                          <a:spcPts val="0"/>
                        </a:spcAft>
                        <a:buClrTx/>
                        <a:buSzTx/>
                        <a:buFontTx/>
                        <a:buNone/>
                        <a:defRPr/>
                      </a:pPr>
                      <a:r>
                        <a:rPr lang="en-US" sz="1200" dirty="0" smtClean="0"/>
                        <a:t>In this article, we proposed a novel framework to classify the thermal images of diabetic foot ulcers (DFU) based on the fusion schema of two CNN classification results. The CNNs used were MobileNetV2 and </a:t>
                      </a:r>
                      <a:r>
                        <a:rPr lang="en-US" sz="1200" dirty="0" err="1" smtClean="0"/>
                        <a:t>ShuffleNet</a:t>
                      </a:r>
                      <a:endParaRPr lang="en-US" sz="1200" b="0" dirty="0" smtClean="0">
                        <a:latin typeface="Times New Roman" panose="02020603050405020304" pitchFamily="18" charset="0"/>
                        <a:cs typeface="Times New Roman" panose="02020603050405020304" pitchFamily="18" charset="0"/>
                      </a:endParaRPr>
                    </a:p>
                  </a:txBody>
                  <a:tcPr marL="80998" marR="80998" marT="40499" marB="40499"/>
                </a:tc>
              </a:tr>
              <a:tr h="1129251">
                <a:tc>
                  <a:txBody>
                    <a:bodyPr/>
                    <a:lstStyle/>
                    <a:p>
                      <a:r>
                        <a:rPr lang="en-IN" sz="1600" dirty="0" smtClean="0"/>
                        <a:t>04</a:t>
                      </a:r>
                      <a:endParaRPr lang="en-IN" sz="1600" dirty="0"/>
                    </a:p>
                  </a:txBody>
                  <a:tcPr marL="80998" marR="80998" marT="40499" marB="40499"/>
                </a:tc>
                <a:tc>
                  <a:txBody>
                    <a:bodyPr/>
                    <a:lstStyle/>
                    <a:p>
                      <a:r>
                        <a:rPr lang="en-US" sz="1200" dirty="0" smtClean="0"/>
                        <a:t>ORIGINAL RESEARCH : February 2022</a:t>
                      </a:r>
                      <a:endParaRPr lang="en-IN" sz="1200" dirty="0"/>
                    </a:p>
                  </a:txBody>
                  <a:tcPr marL="80998" marR="80998" marT="40499" marB="40499"/>
                </a:tc>
                <a:tc>
                  <a:txBody>
                    <a:bodyPr/>
                    <a:lstStyle/>
                    <a:p>
                      <a:r>
                        <a:rPr lang="en-IN" sz="1200" dirty="0" smtClean="0"/>
                        <a:t>Yi </a:t>
                      </a:r>
                      <a:r>
                        <a:rPr lang="en-IN" sz="1200" dirty="0" err="1" smtClean="0"/>
                        <a:t>Xu</a:t>
                      </a:r>
                      <a:r>
                        <a:rPr lang="en-IN" sz="1200" dirty="0" smtClean="0"/>
                        <a:t>, Kang Han, </a:t>
                      </a:r>
                      <a:r>
                        <a:rPr lang="en-IN" sz="1200" dirty="0" err="1" smtClean="0"/>
                        <a:t>Yongming</a:t>
                      </a:r>
                      <a:r>
                        <a:rPr lang="en-IN" sz="1200" dirty="0" smtClean="0"/>
                        <a:t> Zhou, , </a:t>
                      </a:r>
                      <a:r>
                        <a:rPr lang="en-IN" sz="1200" dirty="0" err="1" smtClean="0"/>
                        <a:t>Jian</a:t>
                      </a:r>
                      <a:r>
                        <a:rPr lang="en-IN" sz="1200" dirty="0" smtClean="0"/>
                        <a:t> Wu, , </a:t>
                      </a:r>
                      <a:r>
                        <a:rPr lang="en-IN" sz="1200" dirty="0" err="1" smtClean="0"/>
                        <a:t>Xin</a:t>
                      </a:r>
                      <a:r>
                        <a:rPr lang="en-IN" sz="1200" dirty="0" smtClean="0"/>
                        <a:t> </a:t>
                      </a:r>
                      <a:r>
                        <a:rPr lang="en-IN" sz="1200" dirty="0" err="1" smtClean="0"/>
                        <a:t>Xie</a:t>
                      </a:r>
                      <a:r>
                        <a:rPr lang="en-IN" sz="1200" dirty="0" smtClean="0"/>
                        <a:t> and</a:t>
                      </a:r>
                      <a:r>
                        <a:rPr lang="en-IN" sz="1200" baseline="0" dirty="0" smtClean="0"/>
                        <a:t> </a:t>
                      </a:r>
                      <a:r>
                        <a:rPr lang="en-IN" sz="1200" dirty="0" err="1" smtClean="0"/>
                        <a:t>and</a:t>
                      </a:r>
                      <a:r>
                        <a:rPr lang="en-IN" sz="1200" dirty="0" smtClean="0"/>
                        <a:t> Wei Xiang</a:t>
                      </a:r>
                      <a:endParaRPr lang="en-IN" sz="1200" dirty="0"/>
                    </a:p>
                  </a:txBody>
                  <a:tcPr marL="80998" marR="80998" marT="40499" marB="40499"/>
                </a:tc>
                <a:tc>
                  <a:txBody>
                    <a:bodyPr/>
                    <a:lstStyle/>
                    <a:p>
                      <a:pPr marL="0" marR="0" indent="0" algn="l" defTabSz="864235" rtl="0" eaLnBrk="1" fontAlgn="auto" latinLnBrk="0" hangingPunct="1">
                        <a:lnSpc>
                          <a:spcPct val="100000"/>
                        </a:lnSpc>
                        <a:spcBef>
                          <a:spcPts val="0"/>
                        </a:spcBef>
                        <a:spcAft>
                          <a:spcPts val="0"/>
                        </a:spcAft>
                        <a:buClrTx/>
                        <a:buSzTx/>
                        <a:buFontTx/>
                        <a:buNone/>
                        <a:defRPr/>
                      </a:pPr>
                      <a:r>
                        <a:rPr lang="en-US" sz="1200" dirty="0" smtClean="0"/>
                        <a:t>Classification of Diabetic Foot Ulcers Using Class Knowledge Banks</a:t>
                      </a:r>
                      <a:endParaRPr lang="en-IN" sz="1600" dirty="0"/>
                    </a:p>
                  </a:txBody>
                  <a:tcPr marL="80998" marR="80998" marT="40499" marB="40499"/>
                </a:tc>
                <a:tc>
                  <a:txBody>
                    <a:bodyPr/>
                    <a:lstStyle/>
                    <a:p>
                      <a:r>
                        <a:rPr lang="en-US" sz="1200" dirty="0" smtClean="0"/>
                        <a:t>In this paper, we proposed the method called the class knowledge banks (CKBs) which can effectively extract class knowledge from the training data and explicitly leverage the class knowledge in the testing. The proposed method is an alternative means to produce the </a:t>
                      </a:r>
                      <a:r>
                        <a:rPr lang="en-US" sz="1200" dirty="0" err="1" smtClean="0"/>
                        <a:t>logits</a:t>
                      </a:r>
                      <a:r>
                        <a:rPr lang="en-US" sz="1200" dirty="0" smtClean="0"/>
                        <a:t> instead of the usual linear classifiers in the literature.</a:t>
                      </a:r>
                      <a:endParaRPr lang="en-IN" sz="1200" dirty="0"/>
                    </a:p>
                  </a:txBody>
                  <a:tcPr marL="80998" marR="80998" marT="40499" marB="40499"/>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5847077" cy="819986"/>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Existing method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9609" y="2284138"/>
            <a:ext cx="9333091" cy="1830662"/>
          </a:xfrm>
        </p:spPr>
        <p:txBody>
          <a:bodyPr>
            <a:noAutofit/>
          </a:bodyPr>
          <a:lstStyle/>
          <a:p>
            <a:pPr lvl="1"/>
            <a:r>
              <a:rPr lang="en-US" sz="2800" dirty="0">
                <a:latin typeface="Times New Roman" panose="02020603050405020304" pitchFamily="18" charset="0"/>
                <a:cs typeface="Times New Roman" panose="02020603050405020304" pitchFamily="18" charset="0"/>
              </a:rPr>
              <a:t>In the existing there are methods implemented to classify Diabetic foot ulcer and normal foot in deep learning. In method we are performing the classification classify Diabetic foot ulcer and normal foot identification using </a:t>
            </a:r>
            <a:r>
              <a:rPr lang="en-US" sz="2800" dirty="0" err="1">
                <a:latin typeface="Times New Roman" panose="02020603050405020304" pitchFamily="18" charset="0"/>
                <a:cs typeface="Times New Roman" panose="02020603050405020304" pitchFamily="18" charset="0"/>
              </a:rPr>
              <a:t>Resnet</a:t>
            </a:r>
            <a:r>
              <a:rPr lang="en-US" sz="2800" dirty="0">
                <a:latin typeface="Times New Roman" panose="02020603050405020304" pitchFamily="18" charset="0"/>
                <a:cs typeface="Times New Roman" panose="02020603050405020304" pitchFamily="18" charset="0"/>
              </a:rPr>
              <a:t>, vgg19, vgg16 of deep learning along with the Machine learning methods. As image analysis based approaches for classification of Diabetic foot ulcer and normal foot.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buFont typeface="Arial" panose="020B0604020202020204" pitchFamily="34" charset="0"/>
              <a:buChar char="•"/>
            </a:pPr>
            <a:r>
              <a:rPr lang="en-US" sz="2400" dirty="0" smtClean="0">
                <a:latin typeface="Times New Roman" panose="02020603050405020304" pitchFamily="18" charset="0"/>
                <a:ea typeface="Calibri" panose="020F0502020204030204" pitchFamily="34" charset="0"/>
              </a:rPr>
              <a:t>Less accuracy.</a:t>
            </a:r>
            <a:endParaRPr lang="en-US" sz="2400" dirty="0">
              <a:latin typeface="Times New Roman" panose="02020603050405020304" pitchFamily="18" charset="0"/>
              <a:ea typeface="Calibri" panose="020F0502020204030204" pitchFamily="34" charset="0"/>
            </a:endParaRPr>
          </a:p>
          <a:p>
            <a:pPr algn="just">
              <a:lnSpc>
                <a:spcPct val="150000"/>
              </a:lnSpc>
              <a:spcBef>
                <a:spcPts val="0"/>
              </a:spcBef>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More </a:t>
            </a:r>
            <a:r>
              <a:rPr lang="en-US" sz="2400" dirty="0" smtClean="0">
                <a:latin typeface="Times New Roman" panose="02020603050405020304" pitchFamily="18" charset="0"/>
                <a:ea typeface="Calibri" panose="020F0502020204030204" pitchFamily="34" charset="0"/>
              </a:rPr>
              <a:t>Losses.</a:t>
            </a:r>
            <a:endParaRPr lang="en-US" sz="2400" dirty="0" smtClean="0">
              <a:latin typeface="Times New Roman" panose="02020603050405020304" pitchFamily="18" charset="0"/>
              <a:ea typeface="Calibri" panose="020F0502020204030204" pitchFamily="34" charset="0"/>
            </a:endParaRPr>
          </a:p>
          <a:p>
            <a:pPr algn="just">
              <a:lnSpc>
                <a:spcPct val="150000"/>
              </a:lnSpc>
              <a:spcBef>
                <a:spcPts val="0"/>
              </a:spcBef>
              <a:buFont typeface="Arial" panose="020B0604020202020204" pitchFamily="34" charset="0"/>
              <a:buChar char="•"/>
            </a:pPr>
            <a:endParaRPr lang="en-US" sz="2000" dirty="0">
              <a:latin typeface="Times New Roman" panose="02020603050405020304" pitchFamily="18" charset="0"/>
              <a:ea typeface="Calibri" panose="020F0502020204030204" pitchFamily="34" charset="0"/>
            </a:endParaRPr>
          </a:p>
          <a:p>
            <a:pPr marL="0" lvl="0" indent="0" algn="just">
              <a:lnSpc>
                <a:spcPct val="150000"/>
              </a:lnSpc>
              <a:spcBef>
                <a:spcPts val="0"/>
              </a:spcBef>
              <a:buNone/>
            </a:pPr>
            <a:endParaRPr lang="en-US" sz="2000" dirty="0">
              <a:latin typeface="Times New Roman" panose="02020603050405020304" pitchFamily="18" charset="0"/>
              <a:ea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803" y="865939"/>
            <a:ext cx="8826021" cy="648536"/>
          </a:xfrm>
        </p:spPr>
        <p:txBody>
          <a:bodyPr>
            <a:normAutofit fontScale="90000"/>
          </a:bodyPr>
          <a:lstStyle/>
          <a:p>
            <a:r>
              <a:rPr lang="en-US" sz="5400" b="1" dirty="0">
                <a:latin typeface="Times New Roman" panose="02020603050405020304" pitchFamily="18" charset="0"/>
                <a:cs typeface="Times New Roman" panose="02020603050405020304" pitchFamily="18" charset="0"/>
              </a:rPr>
              <a:t>PROPOSED SYSTEM</a:t>
            </a:r>
            <a:endParaRPr lang="en-IN" b="1" dirty="0"/>
          </a:p>
        </p:txBody>
      </p:sp>
      <p:sp>
        <p:nvSpPr>
          <p:cNvPr id="3" name="Content Placeholder 2"/>
          <p:cNvSpPr>
            <a:spLocks noGrp="1"/>
          </p:cNvSpPr>
          <p:nvPr>
            <p:ph idx="1"/>
          </p:nvPr>
        </p:nvSpPr>
        <p:spPr>
          <a:xfrm>
            <a:off x="1010923" y="2226988"/>
            <a:ext cx="9176065" cy="2373587"/>
          </a:xfrm>
        </p:spPr>
        <p:txBody>
          <a:bodyPr>
            <a:noAutofit/>
          </a:bodyPr>
          <a:lstStyle/>
          <a:p>
            <a:r>
              <a:rPr lang="en-US" sz="2800" dirty="0">
                <a:latin typeface="Times New Roman" panose="02020603050405020304" pitchFamily="18" charset="0"/>
                <a:cs typeface="Times New Roman" panose="02020603050405020304" pitchFamily="18" charset="0"/>
              </a:rPr>
              <a:t>In purposed method we are performing the classification of either the image is Diabetic foot ulcer or normal foot identification using Convolution Neural Network (CNN) and Mobile net of deep learning along with the Machine learning methods. As image analysis based approaches for Diabetic foot ulcer and normal foot classification and authentication. Hence, proper classification is important for the Diabetic foot ulcer and normal foot that which will be possible by using our proposed method. Block diagram of proposed method is shown below.</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Advantages:</a:t>
            </a:r>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pPr marL="285750" lvl="0" indent="-285750">
              <a:lnSpc>
                <a:spcPct val="150000"/>
              </a:lnSpc>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Accurate </a:t>
            </a:r>
            <a:r>
              <a:rPr lang="en-IN" sz="2400" dirty="0">
                <a:latin typeface="Times New Roman" panose="02020603050405020304" pitchFamily="18" charset="0"/>
                <a:cs typeface="Times New Roman" panose="02020603050405020304" pitchFamily="18" charset="0"/>
              </a:rPr>
              <a:t>classification</a:t>
            </a:r>
            <a:endParaRPr lang="en-US" sz="2400"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Less complexity</a:t>
            </a:r>
            <a:endParaRPr lang="en-US" sz="2400"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High performance</a:t>
            </a:r>
            <a:endParaRPr lang="en-US" sz="2400"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Easy Identification</a:t>
            </a:r>
            <a:endParaRPr lang="en-US" sz="2400" dirty="0">
              <a:latin typeface="Times New Roman" panose="02020603050405020304" pitchFamily="18" charset="0"/>
              <a:cs typeface="Times New Roman" panose="02020603050405020304" pitchFamily="18" charset="0"/>
            </a:endParaRP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10455</Words>
  <Application>WPS Presentation</Application>
  <PresentationFormat>Custom</PresentationFormat>
  <Paragraphs>228</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SimSun</vt:lpstr>
      <vt:lpstr>Wingdings</vt:lpstr>
      <vt:lpstr>Times New Roman</vt:lpstr>
      <vt:lpstr>Calibri</vt:lpstr>
      <vt:lpstr>Microsoft YaHei</vt:lpstr>
      <vt:lpstr>Arial Unicode MS</vt:lpstr>
      <vt:lpstr>Rockwell Condensed</vt:lpstr>
      <vt:lpstr>Rockwell</vt:lpstr>
      <vt:lpstr>Symbol</vt:lpstr>
      <vt:lpstr>Wood Type</vt:lpstr>
      <vt:lpstr>iMAGE PROCESSING TECHNIQUES IN LOCALIZATION OF DFU</vt:lpstr>
      <vt:lpstr>Index</vt:lpstr>
      <vt:lpstr>Abstract </vt:lpstr>
      <vt:lpstr>introduction</vt:lpstr>
      <vt:lpstr>LITERATURE SURVEY</vt:lpstr>
      <vt:lpstr>Existing method</vt:lpstr>
      <vt:lpstr>disadvantages</vt:lpstr>
      <vt:lpstr>PROPOSED SYSTEM</vt:lpstr>
      <vt:lpstr>Advantages: </vt:lpstr>
      <vt:lpstr>BLOCK DIAGRAM</vt:lpstr>
      <vt:lpstr>IMPLEMENTATION</vt:lpstr>
      <vt:lpstr>Modules</vt:lpstr>
      <vt:lpstr>Modules</vt:lpstr>
      <vt:lpstr>ALGORITHM</vt:lpstr>
      <vt:lpstr>ALGORITHM</vt:lpstr>
      <vt:lpstr>ARCHITECTURE</vt:lpstr>
      <vt:lpstr>Results</vt:lpstr>
      <vt:lpstr>Results and discussion</vt:lpstr>
      <vt:lpstr>About</vt:lpstr>
      <vt:lpstr>Upload and model selection</vt:lpstr>
      <vt:lpstr>Result</vt:lpstr>
      <vt:lpstr>CONCLUSION </vt:lpstr>
      <vt:lpstr>FUTURE SCOPE </vt:lpstr>
      <vt:lpstr>HARDWARE AND SOFTWARE REQUIREMENTS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and Liver disease classification</dc:title>
  <dc:creator>VISHWA PRASAD N.B</dc:creator>
  <cp:lastModifiedBy>sai ram</cp:lastModifiedBy>
  <cp:revision>98</cp:revision>
  <dcterms:created xsi:type="dcterms:W3CDTF">2022-09-29T04:48:00Z</dcterms:created>
  <dcterms:modified xsi:type="dcterms:W3CDTF">2023-03-08T13:13:57Z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D8C5EE802DFA4B17BA9E82FCE535A348</vt:lpwstr>
  </property>
  <property fmtid="{D5CDD505-2E9C-101B-9397-08002B2CF9AE}" pid="3" name="KSOProductBuildVer">
    <vt:lpwstr>1033-11.2.0.11486</vt:lpwstr>
  </property>
</Properties>
</file>