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6" r:id="rId16"/>
    <p:sldId id="270" r:id="rId17"/>
    <p:sldId id="271" r:id="rId18"/>
    <p:sldId id="272" r:id="rId19"/>
    <p:sldId id="287" r:id="rId20"/>
    <p:sldId id="288" r:id="rId21"/>
    <p:sldId id="289" r:id="rId22"/>
    <p:sldId id="290" r:id="rId23"/>
    <p:sldId id="291"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92" r:id="rId37"/>
    <p:sldId id="293" r:id="rId38"/>
    <p:sldId id="294" r:id="rId39"/>
    <p:sldId id="295" r:id="rId40"/>
    <p:sldId id="310" r:id="rId41"/>
    <p:sldId id="311" r:id="rId42"/>
    <p:sldId id="312" r:id="rId43"/>
    <p:sldId id="313" r:id="rId44"/>
    <p:sldId id="314" r:id="rId45"/>
    <p:sldId id="315" r:id="rId46"/>
    <p:sldId id="296" r:id="rId47"/>
    <p:sldId id="316" r:id="rId48"/>
    <p:sldId id="317" r:id="rId49"/>
    <p:sldId id="318" r:id="rId50"/>
    <p:sldId id="297" r:id="rId51"/>
    <p:sldId id="298" r:id="rId52"/>
    <p:sldId id="299" r:id="rId53"/>
    <p:sldId id="300" r:id="rId54"/>
    <p:sldId id="319" r:id="rId55"/>
    <p:sldId id="301" r:id="rId56"/>
    <p:sldId id="302" r:id="rId57"/>
    <p:sldId id="303" r:id="rId58"/>
    <p:sldId id="304" r:id="rId59"/>
    <p:sldId id="320" r:id="rId60"/>
    <p:sldId id="306" r:id="rId61"/>
    <p:sldId id="307" r:id="rId62"/>
    <p:sldId id="308" r:id="rId63"/>
    <p:sldId id="326" r:id="rId64"/>
    <p:sldId id="309" r:id="rId65"/>
    <p:sldId id="321" r:id="rId66"/>
    <p:sldId id="322" r:id="rId67"/>
    <p:sldId id="327" r:id="rId68"/>
    <p:sldId id="323" r:id="rId69"/>
    <p:sldId id="324" r:id="rId70"/>
    <p:sldId id="328" r:id="rId71"/>
    <p:sldId id="331" r:id="rId72"/>
    <p:sldId id="329" r:id="rId73"/>
    <p:sldId id="330" r:id="rId74"/>
    <p:sldId id="335" r:id="rId75"/>
    <p:sldId id="325"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9" d="100"/>
          <a:sy n="99" d="100"/>
        </p:scale>
        <p:origin x="-21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12/29/2018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12/29/2018</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D8BD707-D9CF-40AE-B4C6-C98DA3205C09}" type="datetimeFigureOut">
              <a:rPr lang="en-US" smtClean="0"/>
              <a:pPr/>
              <a:t>12/29/2018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D8BD707-D9CF-40AE-B4C6-C98DA3205C09}" type="datetimeFigureOut">
              <a:rPr lang="en-US" smtClean="0"/>
              <a:pPr/>
              <a:t>12/29/2018</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6.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oleObject12.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14.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16.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oleObject" Target="../embeddings/oleObject20.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90800"/>
            <a:ext cx="8229600" cy="838200"/>
          </a:xfrm>
        </p:spPr>
        <p:txBody>
          <a:bodyPr/>
          <a:lstStyle/>
          <a:p>
            <a:r>
              <a:rPr lang="en-US" dirty="0" smtClean="0">
                <a:latin typeface="Times New Roman" pitchFamily="18" charset="0"/>
                <a:cs typeface="Times New Roman" pitchFamily="18" charset="0"/>
              </a:rPr>
              <a:t>Online Shopping Cart</a:t>
            </a:r>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pPr lvl="0" algn="l"/>
            <a:r>
              <a:rPr lang="en-US" sz="3200" dirty="0" smtClean="0">
                <a:latin typeface="Times New Roman" pitchFamily="18" charset="0"/>
                <a:cs typeface="Times New Roman" pitchFamily="18" charset="0"/>
              </a:rPr>
              <a:t>EMPLOYEE:</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525963"/>
          </a:xfrm>
        </p:spPr>
        <p:txBody>
          <a:bodyPr>
            <a:normAutofit/>
          </a:bodyPr>
          <a:lstStyle/>
          <a:p>
            <a:pPr algn="just">
              <a:lnSpc>
                <a:spcPct val="150000"/>
              </a:lnSpc>
            </a:pPr>
            <a:r>
              <a:rPr lang="en-US" sz="2000" dirty="0" smtClean="0">
                <a:latin typeface="Times New Roman" pitchFamily="18" charset="0"/>
                <a:cs typeface="Times New Roman" pitchFamily="18" charset="0"/>
              </a:rPr>
              <a:t>Employees are responsible for internal affairs like processing orders, assure home delivery, getting customers delivery time feedback, updating order’s status and answering client queries online.</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latin typeface="Times New Roman" pitchFamily="18" charset="0"/>
                <a:cs typeface="Times New Roman" pitchFamily="18" charset="0"/>
              </a:rPr>
              <a:t>ADMINISTRATOR:</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525963"/>
          </a:xfrm>
        </p:spPr>
        <p:txBody>
          <a:bodyPr>
            <a:normAutofit/>
          </a:bodyPr>
          <a:lstStyle/>
          <a:p>
            <a:pPr algn="just">
              <a:lnSpc>
                <a:spcPct val="150000"/>
              </a:lnSpc>
            </a:pPr>
            <a:r>
              <a:rPr lang="en-US" sz="2000" dirty="0" smtClean="0">
                <a:latin typeface="Times New Roman" pitchFamily="18" charset="0"/>
                <a:cs typeface="Times New Roman" pitchFamily="18" charset="0"/>
              </a:rPr>
              <a:t>Strategic data and graphs for Administrators and shop owners about the items that are popular in each category and age group. It give special discounts to premier customer.</a:t>
            </a:r>
            <a:endParaRPr lang="en-US" sz="20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latin typeface="Times New Roman" pitchFamily="18" charset="0"/>
                <a:cs typeface="Times New Roman" pitchFamily="18" charset="0"/>
              </a:rPr>
              <a:t>SECURITY AND AUTHENTICATION:</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1">
              <a:lnSpc>
                <a:spcPct val="150000"/>
              </a:lnSpc>
            </a:pPr>
            <a:r>
              <a:rPr lang="en-US" sz="2000" dirty="0" smtClean="0">
                <a:latin typeface="Times New Roman" pitchFamily="18" charset="0"/>
                <a:cs typeface="Times New Roman" pitchFamily="18" charset="0"/>
              </a:rPr>
              <a:t>User registration</a:t>
            </a:r>
          </a:p>
          <a:p>
            <a:pPr lvl="1">
              <a:lnSpc>
                <a:spcPct val="150000"/>
              </a:lnSpc>
            </a:pPr>
            <a:r>
              <a:rPr lang="en-US" sz="2000" dirty="0" smtClean="0">
                <a:latin typeface="Times New Roman" pitchFamily="18" charset="0"/>
                <a:cs typeface="Times New Roman" pitchFamily="18" charset="0"/>
              </a:rPr>
              <a:t>Login as user or administrator</a:t>
            </a:r>
          </a:p>
          <a:p>
            <a:pPr lvl="1">
              <a:lnSpc>
                <a:spcPct val="150000"/>
              </a:lnSpc>
            </a:pPr>
            <a:r>
              <a:rPr lang="en-US" sz="2000" dirty="0" smtClean="0">
                <a:latin typeface="Times New Roman" pitchFamily="18" charset="0"/>
                <a:cs typeface="Times New Roman" pitchFamily="18" charset="0"/>
              </a:rPr>
              <a:t>Change password</a:t>
            </a:r>
          </a:p>
          <a:p>
            <a:pPr lvl="1">
              <a:lnSpc>
                <a:spcPct val="150000"/>
              </a:lnSpc>
            </a:pPr>
            <a:r>
              <a:rPr lang="en-US" sz="2000" dirty="0" smtClean="0">
                <a:latin typeface="Times New Roman" pitchFamily="18" charset="0"/>
                <a:cs typeface="Times New Roman" pitchFamily="18" charset="0"/>
              </a:rPr>
              <a:t>Forgot password</a:t>
            </a:r>
          </a:p>
          <a:p>
            <a:pPr>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latin typeface="Times New Roman" pitchFamily="18" charset="0"/>
                <a:cs typeface="Times New Roman" pitchFamily="18" charset="0"/>
              </a:rPr>
              <a:t>REPORTS: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548640" algn="just">
              <a:lnSpc>
                <a:spcPct val="150000"/>
              </a:lnSpc>
            </a:pPr>
            <a:r>
              <a:rPr lang="en-US" sz="2000" dirty="0" smtClean="0">
                <a:latin typeface="Times New Roman" pitchFamily="18" charset="0"/>
                <a:cs typeface="Times New Roman" pitchFamily="18" charset="0"/>
              </a:rPr>
              <a:t>In this module the different actors can generate the different types of reports according to their access.</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pPr algn="l"/>
            <a:r>
              <a:rPr lang="en-US" sz="3200" dirty="0" smtClean="0">
                <a:latin typeface="Times New Roman" pitchFamily="18" charset="0"/>
                <a:cs typeface="Times New Roman" pitchFamily="18" charset="0"/>
              </a:rPr>
              <a:t>SOFTWARE REQUIREMENTS :</a:t>
            </a:r>
            <a:br>
              <a:rPr lang="en-US" sz="3200"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algn="just">
              <a:lnSpc>
                <a:spcPct val="150000"/>
              </a:lnSpc>
            </a:pPr>
            <a:r>
              <a:rPr lang="en-US" sz="2000" dirty="0" smtClean="0">
                <a:latin typeface="Times New Roman" pitchFamily="18" charset="0"/>
                <a:cs typeface="Times New Roman" pitchFamily="18" charset="0"/>
              </a:rPr>
              <a:t>Operating System	           	:	Windows XP/2003 or Linux </a:t>
            </a:r>
          </a:p>
          <a:p>
            <a:pPr algn="just">
              <a:lnSpc>
                <a:spcPct val="150000"/>
              </a:lnSpc>
            </a:pPr>
            <a:r>
              <a:rPr lang="en-US" sz="2000" dirty="0" smtClean="0">
                <a:latin typeface="Times New Roman" pitchFamily="18" charset="0"/>
                <a:cs typeface="Times New Roman" pitchFamily="18" charset="0"/>
              </a:rPr>
              <a:t>User Interface		:	HTML, CSS</a:t>
            </a:r>
          </a:p>
          <a:p>
            <a:pPr algn="just">
              <a:lnSpc>
                <a:spcPct val="150000"/>
              </a:lnSpc>
            </a:pPr>
            <a:r>
              <a:rPr lang="en-US" sz="2000" dirty="0" smtClean="0">
                <a:latin typeface="Times New Roman" pitchFamily="18" charset="0"/>
                <a:cs typeface="Times New Roman" pitchFamily="18" charset="0"/>
              </a:rPr>
              <a:t>Client-side Scripting		:	JavaScript</a:t>
            </a:r>
          </a:p>
          <a:p>
            <a:pPr algn="just">
              <a:lnSpc>
                <a:spcPct val="150000"/>
              </a:lnSpc>
            </a:pPr>
            <a:r>
              <a:rPr lang="en-US" sz="2000" dirty="0" smtClean="0">
                <a:latin typeface="Times New Roman" pitchFamily="18" charset="0"/>
                <a:cs typeface="Times New Roman" pitchFamily="18" charset="0"/>
              </a:rPr>
              <a:t>Programming Language	:	Java </a:t>
            </a:r>
          </a:p>
          <a:p>
            <a:pPr algn="just">
              <a:lnSpc>
                <a:spcPct val="150000"/>
              </a:lnSpc>
            </a:pPr>
            <a:r>
              <a:rPr lang="en-US" sz="2000" dirty="0" smtClean="0">
                <a:latin typeface="Times New Roman" pitchFamily="18" charset="0"/>
                <a:cs typeface="Times New Roman" pitchFamily="18" charset="0"/>
              </a:rPr>
              <a:t>Web Applications		:	JDBC, </a:t>
            </a:r>
            <a:r>
              <a:rPr lang="en-US" sz="2000" dirty="0" err="1" smtClean="0">
                <a:latin typeface="Times New Roman" pitchFamily="18" charset="0"/>
                <a:cs typeface="Times New Roman" pitchFamily="18" charset="0"/>
              </a:rPr>
              <a:t>Servlets</a:t>
            </a:r>
            <a:r>
              <a:rPr lang="en-US" sz="2000" dirty="0" smtClean="0">
                <a:latin typeface="Times New Roman" pitchFamily="18" charset="0"/>
                <a:cs typeface="Times New Roman" pitchFamily="18" charset="0"/>
              </a:rPr>
              <a:t>, JSP </a:t>
            </a:r>
          </a:p>
          <a:p>
            <a:pPr algn="just">
              <a:lnSpc>
                <a:spcPct val="150000"/>
              </a:lnSpc>
            </a:pPr>
            <a:r>
              <a:rPr lang="en-US" sz="2000" dirty="0" smtClean="0">
                <a:latin typeface="Times New Roman" pitchFamily="18" charset="0"/>
                <a:cs typeface="Times New Roman" pitchFamily="18" charset="0"/>
              </a:rPr>
              <a:t>IDE/Workbench		:	My Eclipse 6.0 </a:t>
            </a:r>
          </a:p>
          <a:p>
            <a:pPr algn="just">
              <a:lnSpc>
                <a:spcPct val="150000"/>
              </a:lnSpc>
            </a:pPr>
            <a:r>
              <a:rPr lang="en-US" sz="2000" dirty="0" smtClean="0">
                <a:latin typeface="Times New Roman" pitchFamily="18" charset="0"/>
                <a:cs typeface="Times New Roman" pitchFamily="18" charset="0"/>
              </a:rPr>
              <a:t>Database			:	Oracle 10g</a:t>
            </a:r>
          </a:p>
          <a:p>
            <a:pPr algn="just">
              <a:lnSpc>
                <a:spcPct val="150000"/>
              </a:lnSpc>
            </a:pPr>
            <a:r>
              <a:rPr lang="en-US" sz="2000" dirty="0" smtClean="0">
                <a:latin typeface="Times New Roman" pitchFamily="18" charset="0"/>
                <a:cs typeface="Times New Roman" pitchFamily="18" charset="0"/>
              </a:rPr>
              <a:t>Server Deployment		:	Tomcat 5.x</a:t>
            </a:r>
          </a:p>
          <a:p>
            <a:pPr algn="just">
              <a:lnSpc>
                <a:spcPct val="150000"/>
              </a:lnSpc>
            </a:pPr>
            <a:r>
              <a:rPr lang="en-US" sz="2000" dirty="0" smtClean="0">
                <a:latin typeface="Times New Roman" pitchFamily="18" charset="0"/>
                <a:cs typeface="Times New Roman" pitchFamily="18" charset="0"/>
              </a:rPr>
              <a:t>Frame Work			:	Struts 1.x</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311071" y="2819400"/>
            <a:ext cx="8451929"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SYSTEM REQUIREMENT SPECIFICATION</a:t>
            </a:r>
            <a:endParaRPr kumimoji="0" lang="en-US" sz="2400" b="0" i="0" u="none" strike="noStrike" cap="none" normalizeH="0" baseline="0" dirty="0" smtClean="0">
              <a:ln>
                <a:noFill/>
              </a:ln>
              <a:solidFill>
                <a:schemeClr val="tx2"/>
              </a:solidFill>
              <a:effectLst/>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457200" y="648664"/>
            <a:ext cx="8229600" cy="52187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effectLst/>
                <a:latin typeface="Times New Roman" pitchFamily="18" charset="0"/>
                <a:ea typeface="Times New Roman" pitchFamily="18" charset="0"/>
                <a:cs typeface="Times New Roman" pitchFamily="18" charset="0"/>
              </a:rPr>
              <a:t>Overview:</a:t>
            </a:r>
            <a:endParaRPr kumimoji="0" lang="en-US" sz="1600" b="0" i="0" u="none" strike="noStrike" cap="none" normalizeH="0" baseline="0" dirty="0" smtClean="0">
              <a:ln>
                <a:noFill/>
              </a:ln>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smtClean="0">
                <a:ln>
                  <a:noFill/>
                </a:ln>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          Looking for an online shopping site to manage the items in the shop and also help customers purchase them online without having to visit the shop physically. </a:t>
            </a:r>
            <a:endParaRPr kumimoji="0" lang="en-US" sz="1600" b="0" i="0" u="none" strike="noStrike" cap="none" normalizeH="0" baseline="0" dirty="0" smtClean="0">
              <a:ln>
                <a:noFill/>
              </a:ln>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Secure registration and profile management facilities for customers</a:t>
            </a:r>
            <a:endParaRPr kumimoji="0" lang="en-US" sz="1600" b="0" i="0" u="none" strike="noStrike" cap="none" normalizeH="0" baseline="0" dirty="0" smtClean="0">
              <a:ln>
                <a:noFill/>
              </a:ln>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Browsing through the e-mail to see the items that are there in each category of products like Apparel, kitchen accessories, food items etc.</a:t>
            </a:r>
            <a:endParaRPr kumimoji="0" lang="en-US" sz="1600" b="0" i="0" u="none" strike="noStrike" cap="none" normalizeH="0" baseline="0" dirty="0" smtClean="0">
              <a:ln>
                <a:noFill/>
              </a:ln>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Creating a shopping cart so that customer can Shoppe n no of items and checkout finally with the entire shopping cart.</a:t>
            </a:r>
            <a:endParaRPr kumimoji="0" lang="en-US" sz="1600" b="0" i="0" u="none" strike="noStrike" cap="none" normalizeH="0" baseline="0" dirty="0" smtClean="0">
              <a:ln>
                <a:noFill/>
              </a:ln>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Customers should be able to mail the shop about the items they would like to see in the shop</a:t>
            </a:r>
            <a:endParaRPr kumimoji="0" lang="en-US" sz="1600" b="0" i="0" u="none" strike="noStrike" cap="none" normalizeH="0" baseline="0" dirty="0" smtClean="0">
              <a:ln>
                <a:noFill/>
              </a:ln>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Updates to the customer about the recent items in the shop</a:t>
            </a:r>
            <a:endParaRPr kumimoji="0" lang="en-US" sz="1600" b="0" i="0" u="none" strike="noStrike" cap="none" normalizeH="0" baseline="0" dirty="0" smtClean="0">
              <a:ln>
                <a:noFill/>
              </a:ln>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Uploading “Most Purchased” items in each category of products in the shop like Apparel, kitchen accessories, Bath accessories, food items etc.</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Strategic data and graphs for administrators and shop owners about the items  that are popular in each category and age group</a:t>
            </a:r>
            <a:r>
              <a:rPr kumimoji="0" lang="en-US" sz="1600" b="0" i="0" u="none" strike="noStrike" cap="none" normalizeH="0" baseline="0" dirty="0" smtClean="0">
                <a:ln>
                  <a:noFill/>
                </a:ln>
                <a:effectLst/>
                <a:latin typeface="Times New Roman" pitchFamily="18" charset="0"/>
                <a:cs typeface="Times New Roman" pitchFamily="18" charset="0"/>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609600" y="161627"/>
            <a:ext cx="8077200" cy="69249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b="1" i="0" u="none" strike="noStrike" cap="none" normalizeH="0" baseline="0" dirty="0" smtClean="0">
                <a:ln>
                  <a:noFill/>
                </a:ln>
                <a:effectLst/>
                <a:latin typeface="Times New Roman" pitchFamily="18" charset="0"/>
                <a:ea typeface="Times New Roman" pitchFamily="18" charset="0"/>
                <a:cs typeface="Times New Roman" pitchFamily="18" charset="0"/>
              </a:rPr>
              <a:t>No of Modules:</a:t>
            </a:r>
            <a:endParaRPr kumimoji="0" lang="en-US" b="0" i="0" u="none" strike="noStrike" cap="none" normalizeH="0" baseline="0" dirty="0" smtClean="0">
              <a:ln>
                <a:noFill/>
              </a:ln>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smtClean="0">
                <a:ln>
                  <a:noFill/>
                </a:ln>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The system after careful analysis has been identified to be presented with the following modules:</a:t>
            </a:r>
            <a:endParaRPr kumimoji="0" lang="en-US" sz="1600" b="0" i="0" u="none" strike="noStrike" cap="none" normalizeH="0" baseline="0" dirty="0" smtClean="0">
              <a:ln>
                <a:noFill/>
              </a:ln>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The Modules involved are</a:t>
            </a:r>
            <a:endParaRPr kumimoji="0" lang="en-US" sz="1600" b="0" i="0" u="none" strike="noStrike" cap="none" normalizeH="0" baseline="0" dirty="0" smtClean="0">
              <a:ln>
                <a:noFill/>
              </a:ln>
              <a:effectLst/>
              <a:latin typeface="Times New Roman" pitchFamily="18" charset="0"/>
              <a:cs typeface="Times New Roman"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Customer</a:t>
            </a:r>
            <a:endParaRPr kumimoji="0" lang="en-US" sz="1600" b="0" i="0" u="none" strike="noStrike" cap="none" normalizeH="0" baseline="0" dirty="0" smtClean="0">
              <a:ln>
                <a:noFill/>
              </a:ln>
              <a:effectLst/>
              <a:latin typeface="Times New Roman" pitchFamily="18" charset="0"/>
              <a:cs typeface="Times New Roman"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Employee</a:t>
            </a:r>
            <a:endParaRPr kumimoji="0" lang="en-US" sz="1600" b="0" i="0" u="none" strike="noStrike" cap="none" normalizeH="0" baseline="0" dirty="0" smtClean="0">
              <a:ln>
                <a:noFill/>
              </a:ln>
              <a:effectLst/>
              <a:latin typeface="Times New Roman" pitchFamily="18" charset="0"/>
              <a:cs typeface="Times New Roman"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Admin</a:t>
            </a:r>
            <a:endParaRPr kumimoji="0" lang="en-US" sz="1600" b="0" i="0" u="none" strike="noStrike" cap="none" normalizeH="0" baseline="0" dirty="0" smtClean="0">
              <a:ln>
                <a:noFill/>
              </a:ln>
              <a:effectLst/>
              <a:latin typeface="Times New Roman" pitchFamily="18" charset="0"/>
              <a:cs typeface="Times New Roman"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Security and authentication</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Reports</a:t>
            </a:r>
            <a:r>
              <a:rPr kumimoji="0" lang="en-US" sz="1600" b="0" i="0" u="none" strike="noStrike" cap="none" normalizeH="0" baseline="0" dirty="0" smtClean="0">
                <a:ln>
                  <a:noFill/>
                </a:ln>
                <a:effectLst/>
                <a:latin typeface="Times New Roman" pitchFamily="18" charset="0"/>
                <a:cs typeface="Times New Roman" pitchFamily="18" charset="0"/>
              </a:rPr>
              <a:t> </a:t>
            </a:r>
          </a:p>
          <a:p>
            <a:pPr marL="342900" marR="0" lvl="0" indent="-342900" algn="just" defTabSz="914400" rtl="0" eaLnBrk="0" fontAlgn="base" latinLnBrk="0" hangingPunct="0">
              <a:lnSpc>
                <a:spcPct val="150000"/>
              </a:lnSpc>
              <a:spcBef>
                <a:spcPct val="0"/>
              </a:spcBef>
              <a:spcAft>
                <a:spcPct val="0"/>
              </a:spcAft>
              <a:buClrTx/>
              <a:buSzTx/>
              <a:tabLst/>
            </a:pPr>
            <a:r>
              <a:rPr kumimoji="0" lang="en-US" b="1" i="0" u="none" strike="noStrike" cap="none" normalizeH="0" baseline="0" dirty="0" smtClean="0">
                <a:ln>
                  <a:noFill/>
                </a:ln>
                <a:effectLst/>
                <a:latin typeface="Times New Roman" pitchFamily="18" charset="0"/>
                <a:cs typeface="Times New Roman" pitchFamily="18" charset="0"/>
              </a:rPr>
              <a:t>Module</a:t>
            </a:r>
            <a:r>
              <a:rPr kumimoji="0" lang="en-US" b="1" i="0" u="none" strike="noStrike" cap="none" normalizeH="0" dirty="0" smtClean="0">
                <a:ln>
                  <a:noFill/>
                </a:ln>
                <a:effectLst/>
                <a:latin typeface="Times New Roman" pitchFamily="18" charset="0"/>
                <a:cs typeface="Times New Roman" pitchFamily="18" charset="0"/>
              </a:rPr>
              <a:t> Description:</a:t>
            </a:r>
          </a:p>
          <a:p>
            <a:pPr marL="342900" lvl="0" indent="-342900">
              <a:lnSpc>
                <a:spcPct val="150000"/>
              </a:lnSpc>
              <a:buFont typeface="+mj-lt"/>
              <a:buAutoNum type="arabicPeriod"/>
            </a:pPr>
            <a:r>
              <a:rPr lang="en-US" b="1" dirty="0" smtClean="0">
                <a:latin typeface="Times New Roman" pitchFamily="18" charset="0"/>
                <a:cs typeface="Times New Roman" pitchFamily="18" charset="0"/>
              </a:rPr>
              <a:t>Customer:</a:t>
            </a:r>
            <a:endParaRPr lang="en-US" dirty="0" smtClean="0">
              <a:latin typeface="Times New Roman" pitchFamily="18" charset="0"/>
              <a:cs typeface="Times New Roman" pitchFamily="18" charset="0"/>
            </a:endParaRPr>
          </a:p>
          <a:p>
            <a:pPr>
              <a:lnSpc>
                <a:spcPct val="150000"/>
              </a:lnSpc>
            </a:pPr>
            <a:r>
              <a:rPr lang="en-US" sz="1600" dirty="0" smtClean="0">
                <a:latin typeface="Times New Roman" pitchFamily="18" charset="0"/>
                <a:cs typeface="Times New Roman" pitchFamily="18" charset="0"/>
              </a:rPr>
              <a:t>Customer searches the items by category wise, select the item and pay the bill. Customer takes online help from the administrator or employee. Customer check the status of the orders list</a:t>
            </a:r>
          </a:p>
          <a:p>
            <a:pPr marL="342900" lvl="0" indent="-342900">
              <a:lnSpc>
                <a:spcPct val="150000"/>
              </a:lnSpc>
              <a:buFont typeface="+mj-lt"/>
              <a:buAutoNum type="arabicPeriod" startAt="2"/>
            </a:pPr>
            <a:r>
              <a:rPr lang="en-US" b="1" dirty="0" smtClean="0">
                <a:latin typeface="Times New Roman" pitchFamily="18" charset="0"/>
                <a:cs typeface="Times New Roman" pitchFamily="18" charset="0"/>
              </a:rPr>
              <a:t> Employee:</a:t>
            </a:r>
            <a:endParaRPr lang="en-US" dirty="0" smtClean="0">
              <a:latin typeface="Times New Roman" pitchFamily="18" charset="0"/>
              <a:cs typeface="Times New Roman" pitchFamily="18" charset="0"/>
            </a:endParaRPr>
          </a:p>
          <a:p>
            <a:pPr>
              <a:lnSpc>
                <a:spcPct val="150000"/>
              </a:lnSpc>
            </a:pPr>
            <a:r>
              <a:rPr lang="en-US" sz="1600" dirty="0" smtClean="0">
                <a:latin typeface="Times New Roman" pitchFamily="18" charset="0"/>
                <a:cs typeface="Times New Roman" pitchFamily="18" charset="0"/>
              </a:rPr>
              <a:t>Employees are responsible for internal affairs like processing orders, assure home delivery, getting customers delivery time feedback, updating order’s status and answering client queries </a:t>
            </a:r>
            <a:r>
              <a:rPr lang="en-US" sz="1600" dirty="0" smtClean="0">
                <a:latin typeface="Times New Roman" pitchFamily="18" charset="0"/>
                <a:cs typeface="Times New Roman" pitchFamily="18" charset="0"/>
              </a:rPr>
              <a:t>online.</a:t>
            </a:r>
          </a:p>
          <a:p>
            <a:pPr>
              <a:lnSpc>
                <a:spcPct val="150000"/>
              </a:lnSpc>
            </a:pPr>
            <a:endParaRPr kumimoji="0" lang="en-US" sz="1600" b="0" i="0" u="none" strike="noStrike" cap="none" normalizeH="0" baseline="0" dirty="0" smtClean="0">
              <a:ln>
                <a:noFill/>
              </a:ln>
              <a:effectLst/>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81000"/>
            <a:ext cx="8077200" cy="4613058"/>
          </a:xfrm>
          <a:prstGeom prst="rect">
            <a:avLst/>
          </a:prstGeom>
        </p:spPr>
        <p:txBody>
          <a:bodyPr wrap="square">
            <a:spAutoFit/>
          </a:bodyPr>
          <a:lstStyle/>
          <a:p>
            <a:pPr marL="342900" indent="-342900" algn="just">
              <a:lnSpc>
                <a:spcPct val="150000"/>
              </a:lnSpc>
              <a:buFont typeface="+mj-lt"/>
              <a:buAutoNum type="arabicPeriod" startAt="3"/>
            </a:pPr>
            <a:r>
              <a:rPr lang="en-US" b="1" dirty="0" smtClean="0">
                <a:latin typeface="Times New Roman" pitchFamily="18" charset="0"/>
                <a:cs typeface="Times New Roman" pitchFamily="18" charset="0"/>
              </a:rPr>
              <a:t>Administrator: </a:t>
            </a:r>
            <a:endParaRPr lang="en-US" b="1"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Strategic </a:t>
            </a:r>
            <a:r>
              <a:rPr lang="en-US" dirty="0" smtClean="0">
                <a:latin typeface="Times New Roman" pitchFamily="18" charset="0"/>
                <a:cs typeface="Times New Roman" pitchFamily="18" charset="0"/>
              </a:rPr>
              <a:t>data and graphs for Administrators and shop owners about the items that are popular in each category and age group. It give special discounts to premier customer</a:t>
            </a:r>
            <a:r>
              <a:rPr lang="en-US" dirty="0" smtClean="0">
                <a:latin typeface="Times New Roman" pitchFamily="18" charset="0"/>
                <a:cs typeface="Times New Roman" pitchFamily="18" charset="0"/>
              </a:rPr>
              <a:t>.</a:t>
            </a:r>
          </a:p>
          <a:p>
            <a:pPr marL="342900" indent="-342900" algn="just">
              <a:lnSpc>
                <a:spcPct val="150000"/>
              </a:lnSpc>
              <a:buFont typeface="+mj-lt"/>
              <a:buAutoNum type="arabicPeriod" startAt="4"/>
            </a:pPr>
            <a:r>
              <a:rPr lang="en-US" b="1" dirty="0" smtClean="0">
                <a:latin typeface="Times New Roman" pitchFamily="18" charset="0"/>
                <a:cs typeface="Times New Roman" pitchFamily="18" charset="0"/>
              </a:rPr>
              <a:t>Security and authentication</a:t>
            </a:r>
            <a:r>
              <a:rPr lang="en-US" dirty="0" smtClean="0">
                <a:latin typeface="Times New Roman" pitchFamily="18" charset="0"/>
                <a:cs typeface="Times New Roman" pitchFamily="18" charset="0"/>
              </a:rPr>
              <a:t>:</a:t>
            </a:r>
            <a:endParaRPr lang="en-US" sz="1600" dirty="0" smtClean="0">
              <a:latin typeface="Times New Roman" pitchFamily="18" charset="0"/>
              <a:cs typeface="Times New Roman" pitchFamily="18" charset="0"/>
            </a:endParaRPr>
          </a:p>
          <a:p>
            <a:pPr lvl="1" algn="just">
              <a:lnSpc>
                <a:spcPct val="150000"/>
              </a:lnSpc>
            </a:pPr>
            <a:r>
              <a:rPr lang="en-US" dirty="0" smtClean="0">
                <a:latin typeface="Times New Roman" pitchFamily="18" charset="0"/>
                <a:cs typeface="Times New Roman" pitchFamily="18" charset="0"/>
              </a:rPr>
              <a:t>User registration</a:t>
            </a:r>
            <a:endParaRPr lang="en-US" sz="1600" dirty="0" smtClean="0">
              <a:latin typeface="Times New Roman" pitchFamily="18" charset="0"/>
              <a:cs typeface="Times New Roman" pitchFamily="18" charset="0"/>
            </a:endParaRPr>
          </a:p>
          <a:p>
            <a:pPr lvl="1" algn="just">
              <a:lnSpc>
                <a:spcPct val="150000"/>
              </a:lnSpc>
            </a:pPr>
            <a:r>
              <a:rPr lang="en-US" dirty="0" smtClean="0">
                <a:latin typeface="Times New Roman" pitchFamily="18" charset="0"/>
                <a:cs typeface="Times New Roman" pitchFamily="18" charset="0"/>
              </a:rPr>
              <a:t>Login as user or administrator</a:t>
            </a:r>
            <a:endParaRPr lang="en-US" sz="1600" dirty="0" smtClean="0">
              <a:latin typeface="Times New Roman" pitchFamily="18" charset="0"/>
              <a:cs typeface="Times New Roman" pitchFamily="18" charset="0"/>
            </a:endParaRPr>
          </a:p>
          <a:p>
            <a:pPr lvl="1" algn="just">
              <a:lnSpc>
                <a:spcPct val="150000"/>
              </a:lnSpc>
            </a:pPr>
            <a:r>
              <a:rPr lang="en-US" dirty="0" smtClean="0">
                <a:latin typeface="Times New Roman" pitchFamily="18" charset="0"/>
                <a:cs typeface="Times New Roman" pitchFamily="18" charset="0"/>
              </a:rPr>
              <a:t>Change password</a:t>
            </a:r>
            <a:endParaRPr lang="en-US" sz="1600" dirty="0" smtClean="0">
              <a:latin typeface="Times New Roman" pitchFamily="18" charset="0"/>
              <a:cs typeface="Times New Roman" pitchFamily="18" charset="0"/>
            </a:endParaRPr>
          </a:p>
          <a:p>
            <a:pPr lvl="1" algn="just">
              <a:lnSpc>
                <a:spcPct val="150000"/>
              </a:lnSpc>
            </a:pPr>
            <a:r>
              <a:rPr lang="en-US" dirty="0" smtClean="0">
                <a:latin typeface="Times New Roman" pitchFamily="18" charset="0"/>
                <a:cs typeface="Times New Roman" pitchFamily="18" charset="0"/>
              </a:rPr>
              <a:t>Forgot password</a:t>
            </a:r>
            <a:endParaRPr lang="en-US" sz="1600" dirty="0" smtClean="0">
              <a:latin typeface="Times New Roman" pitchFamily="18" charset="0"/>
              <a:cs typeface="Times New Roman" pitchFamily="18" charset="0"/>
            </a:endParaRPr>
          </a:p>
          <a:p>
            <a:pPr marL="342900" indent="-342900" algn="just">
              <a:lnSpc>
                <a:spcPct val="150000"/>
              </a:lnSpc>
              <a:buFont typeface="+mj-lt"/>
              <a:buAutoNum type="arabicPeriod" startAt="5"/>
            </a:pPr>
            <a:r>
              <a:rPr lang="en-US" b="1" dirty="0" smtClean="0">
                <a:latin typeface="Times New Roman" pitchFamily="18" charset="0"/>
                <a:cs typeface="Times New Roman" pitchFamily="18" charset="0"/>
              </a:rPr>
              <a:t>Reports</a:t>
            </a:r>
            <a:r>
              <a:rPr lang="en-US" dirty="0" smtClean="0">
                <a:latin typeface="Times New Roman" pitchFamily="18" charset="0"/>
                <a:cs typeface="Times New Roman" pitchFamily="18" charset="0"/>
              </a:rPr>
              <a:t>:</a:t>
            </a:r>
            <a:endParaRPr lang="en-US" sz="1600"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 In this module the different actors can generate the different 	types of reports according to their access.</a:t>
            </a:r>
            <a:endParaRPr lang="en-US"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94035" y="2438400"/>
            <a:ext cx="4311565" cy="742511"/>
          </a:xfrm>
          <a:prstGeom prst="rect">
            <a:avLst/>
          </a:prstGeom>
        </p:spPr>
        <p:txBody>
          <a:bodyPr wrap="none">
            <a:spAutoFit/>
          </a:bodyPr>
          <a:lstStyle/>
          <a:p>
            <a:pPr>
              <a:lnSpc>
                <a:spcPct val="150000"/>
              </a:lnSpc>
            </a:pPr>
            <a:r>
              <a:rPr lang="en-US" sz="3200" b="1" dirty="0" smtClean="0">
                <a:solidFill>
                  <a:schemeClr val="tx2"/>
                </a:solidFill>
                <a:latin typeface="Times New Roman" pitchFamily="18" charset="0"/>
                <a:cs typeface="Times New Roman" pitchFamily="18" charset="0"/>
              </a:rPr>
              <a:t>FEASIBILITY STUDY</a:t>
            </a:r>
            <a:endParaRPr lang="en-US" dirty="0">
              <a:solidFill>
                <a:schemeClr val="tx2"/>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0838"/>
            <a:ext cx="8229600" cy="868362"/>
          </a:xfrm>
        </p:spPr>
        <p:txBody>
          <a:bodyPr>
            <a:normAutofit/>
          </a:bodyPr>
          <a:lstStyle/>
          <a:p>
            <a:r>
              <a:rPr lang="en-US" sz="3200" dirty="0" smtClean="0">
                <a:latin typeface="Times New Roman" pitchFamily="18" charset="0"/>
                <a:cs typeface="Times New Roman" pitchFamily="18" charset="0"/>
              </a:rPr>
              <a:t>OBJECTIVE:</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715000"/>
          </a:xfrm>
        </p:spPr>
        <p:txBody>
          <a:bodyPr>
            <a:normAutofit fontScale="92500" lnSpcReduction="20000"/>
          </a:bodyPr>
          <a:lstStyle/>
          <a:p>
            <a:pPr algn="just">
              <a:lnSpc>
                <a:spcPct val="150000"/>
              </a:lnSpc>
            </a:pPr>
            <a:r>
              <a:rPr lang="en-US" sz="2000" dirty="0" smtClean="0">
                <a:latin typeface="Times New Roman" pitchFamily="18" charset="0"/>
                <a:cs typeface="Times New Roman" pitchFamily="18" charset="0"/>
              </a:rPr>
              <a:t>Looking for an online shopping site to manage the items in the shop and also help customers purchase them online without having to visit the shop physically. </a:t>
            </a:r>
          </a:p>
          <a:p>
            <a:pPr algn="just">
              <a:lnSpc>
                <a:spcPct val="150000"/>
              </a:lnSpc>
            </a:pPr>
            <a:r>
              <a:rPr lang="en-US" sz="2000" dirty="0" smtClean="0">
                <a:latin typeface="Times New Roman" pitchFamily="18" charset="0"/>
                <a:cs typeface="Times New Roman" pitchFamily="18" charset="0"/>
              </a:rPr>
              <a:t>Internet shopping has become the fastest-growing use of the Internet; most Online consumers, however, use information gathered online to make purchases Off-line. A number of customers have attributed consumers' reluctance to purchase Online. Shopping from home allows you to shop at your own convenience – often 24 hours a day, seven days a week. There are no parking spaces so scout at the mall, no crowds to battle and no long lines. When you’re shopping from the comfort of home, you can order all kinds of products and services from companies in other States, even other countries. You can check the balance of your accounts and determine when an automatic deposit or withdrawal has taken place. But shopping from home, like traditional shopping, isn’t without risk.</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ChangeArrowheads="1"/>
          </p:cNvSpPr>
          <p:nvPr/>
        </p:nvSpPr>
        <p:spPr bwMode="auto">
          <a:xfrm>
            <a:off x="457200" y="956608"/>
            <a:ext cx="8229600" cy="52187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TECHNICAL FEASIBILITY:</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Evaluating the technical feasibility is the trickiest part of a feasibility study. This is because, at this point in time, not too many detailed design of the system, making it difficult to access issues like performance, costs on (on account of the kind of technology to be deployed) etc. A number of issues have to be considered while doing a technical</a:t>
            </a:r>
            <a:r>
              <a:rPr kumimoji="0" lang="en-US" sz="1600"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analysis.</a:t>
            </a:r>
          </a:p>
          <a:p>
            <a:pPr marL="342900" lvl="0" indent="-342900" algn="just" eaLnBrk="0" fontAlgn="base" hangingPunct="0">
              <a:lnSpc>
                <a:spcPct val="150000"/>
              </a:lnSpc>
              <a:spcBef>
                <a:spcPct val="0"/>
              </a:spcBef>
              <a:spcAft>
                <a:spcPct val="0"/>
              </a:spcAft>
              <a:buFont typeface="+mj-lt"/>
              <a:buAutoNum type="arabicPeriod"/>
            </a:pPr>
            <a:r>
              <a:rPr lang="en-US" sz="1600" dirty="0" smtClean="0">
                <a:latin typeface="Times New Roman" pitchFamily="18" charset="0"/>
                <a:cs typeface="Times New Roman" pitchFamily="18" charset="0"/>
              </a:rPr>
              <a:t>Understand the different technologies involved in the proposed system</a:t>
            </a:r>
          </a:p>
          <a:p>
            <a:pPr marL="342900" lvl="0" indent="-342900" algn="just" eaLnBrk="0" fontAlgn="base" hangingPunct="0">
              <a:lnSpc>
                <a:spcPct val="150000"/>
              </a:lnSpc>
              <a:spcBef>
                <a:spcPct val="0"/>
              </a:spcBef>
              <a:spcAft>
                <a:spcPct val="0"/>
              </a:spcAft>
              <a:buFont typeface="+mj-lt"/>
              <a:buAutoNum type="arabicPeriod"/>
            </a:pPr>
            <a:r>
              <a:rPr lang="en-US" sz="1600" dirty="0" smtClean="0">
                <a:latin typeface="Times New Roman" pitchFamily="18" charset="0"/>
                <a:cs typeface="Times New Roman" pitchFamily="18" charset="0"/>
              </a:rPr>
              <a:t>Find out whether the organization currently possesses the required technologies</a:t>
            </a:r>
          </a:p>
          <a:p>
            <a:pPr>
              <a:lnSpc>
                <a:spcPct val="150000"/>
              </a:lnSpc>
            </a:pPr>
            <a:r>
              <a:rPr lang="en-US" sz="1600" b="1" dirty="0" smtClean="0">
                <a:latin typeface="Times New Roman" pitchFamily="18" charset="0"/>
                <a:cs typeface="Times New Roman" pitchFamily="18" charset="0"/>
              </a:rPr>
              <a:t>Operational Feasibility: </a:t>
            </a:r>
            <a:endParaRPr lang="en-US" sz="1600" dirty="0" smtClean="0">
              <a:latin typeface="Times New Roman" pitchFamily="18" charset="0"/>
              <a:cs typeface="Times New Roman" pitchFamily="18" charset="0"/>
            </a:endParaRPr>
          </a:p>
          <a:p>
            <a:pPr>
              <a:lnSpc>
                <a:spcPct val="150000"/>
              </a:lnSpc>
            </a:pPr>
            <a:r>
              <a:rPr lang="en-US" sz="1600" dirty="0" smtClean="0">
                <a:latin typeface="Times New Roman" pitchFamily="18" charset="0"/>
                <a:cs typeface="Times New Roman" pitchFamily="18" charset="0"/>
              </a:rPr>
              <a:t>Proposed project is beneficial only if it can be turned into information systems that will meet the organizations operating requirements. Simply stated, this test of feasibility asks if the system will work when it is developed and installed. Are there major barriers to Implementation? Here are questions that will help test the operational feasibility of a </a:t>
            </a:r>
            <a:r>
              <a:rPr lang="en-US" sz="1600" dirty="0" err="1" smtClean="0">
                <a:latin typeface="Times New Roman" pitchFamily="18" charset="0"/>
                <a:cs typeface="Times New Roman" pitchFamily="18" charset="0"/>
              </a:rPr>
              <a:t>project:Is</a:t>
            </a:r>
            <a:r>
              <a:rPr lang="en-US" sz="1600" dirty="0" smtClean="0">
                <a:latin typeface="Times New Roman" pitchFamily="18" charset="0"/>
                <a:cs typeface="Times New Roman" pitchFamily="18" charset="0"/>
              </a:rPr>
              <a:t> there sufficient support for the project from management from users? If the current system is well liked and used to the extent that persons will not be able to see reasons for change, there may be resistance.</a:t>
            </a:r>
            <a:endParaRPr kumimoji="0" lang="en-US" sz="160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ChangeArrowheads="1"/>
          </p:cNvSpPr>
          <p:nvPr/>
        </p:nvSpPr>
        <p:spPr bwMode="auto">
          <a:xfrm>
            <a:off x="457200" y="1065382"/>
            <a:ext cx="82296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effectLst/>
                <a:latin typeface="Times New Roman" pitchFamily="18" charset="0"/>
                <a:ea typeface="Times New Roman" pitchFamily="18" charset="0"/>
                <a:cs typeface="Times New Roman" pitchFamily="18" charset="0"/>
              </a:rPr>
              <a:t>Economic Feasibility:</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Economic feasibility attempts 2 weigh the costs of developing and implementing a new system, against the benefits that would accrue from having the new system in place. This feasibility study gives the top management the economic justification for the new system.</a:t>
            </a:r>
            <a:r>
              <a:rPr kumimoji="0" lang="en-US" sz="1600" b="0" i="0" u="none" strike="noStrike" cap="none" normalizeH="0" baseline="0" dirty="0" smtClean="0">
                <a:ln>
                  <a:noFill/>
                </a:ln>
                <a:effectLst/>
                <a:latin typeface="Times New Roman" pitchFamily="18" charset="0"/>
                <a:cs typeface="Times New Roman" pitchFamily="18" charset="0"/>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2209800" y="2286000"/>
            <a:ext cx="4812600" cy="684742"/>
          </a:xfrm>
          <a:prstGeom prst="rect">
            <a:avLst/>
          </a:prstGeom>
          <a:noFill/>
          <a:ln w="9525">
            <a:noFill/>
            <a:miter lim="800000"/>
            <a:headEnd/>
            <a:tailEnd/>
          </a:ln>
          <a:effectLst/>
        </p:spPr>
        <p:txBody>
          <a:bodyPr vert="horz" wrap="none" lIns="0" tIns="152352" rIns="0" bIns="3808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DATA FLOW DIAGRAMS</a:t>
            </a:r>
            <a:endParaRPr kumimoji="0" lang="en-US" sz="3200" b="1" i="1"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1038285"/>
            <a:ext cx="7848600" cy="4524315"/>
          </a:xfrm>
          <a:prstGeom prst="rect">
            <a:avLst/>
          </a:prstGeom>
        </p:spPr>
        <p:txBody>
          <a:bodyPr wrap="square">
            <a:spAutoFit/>
          </a:bodyPr>
          <a:lstStyle/>
          <a:p>
            <a:pPr algn="just">
              <a:lnSpc>
                <a:spcPct val="150000"/>
              </a:lnSpc>
            </a:pPr>
            <a:r>
              <a:rPr lang="en-US" sz="1600" dirty="0" smtClean="0">
                <a:latin typeface="Times New Roman" pitchFamily="18" charset="0"/>
                <a:cs typeface="Times New Roman" pitchFamily="18" charset="0"/>
              </a:rPr>
              <a:t>A graphical tool used to describe and analyze the moment of data through a system manual or automated including the process, stores of data, and delays in the system. Data Flow Diagrams are the central tool and the basis from which other components are developed.  The transformation of data from input to output, through processes, may be described logically and independently of the physical components associated with the system.  The DFD is also know as a data flow graph or a bubble chart. </a:t>
            </a:r>
          </a:p>
          <a:p>
            <a:pPr algn="just">
              <a:lnSpc>
                <a:spcPct val="150000"/>
              </a:lnSpc>
            </a:pPr>
            <a:r>
              <a:rPr lang="en-US" sz="1600" b="1" dirty="0" smtClean="0">
                <a:latin typeface="Times New Roman" pitchFamily="18" charset="0"/>
                <a:cs typeface="Times New Roman" pitchFamily="18" charset="0"/>
              </a:rPr>
              <a:t>Dataflow: </a:t>
            </a:r>
            <a:r>
              <a:rPr lang="en-US" sz="1600" dirty="0" smtClean="0">
                <a:latin typeface="Times New Roman" pitchFamily="18" charset="0"/>
                <a:cs typeface="Times New Roman" pitchFamily="18" charset="0"/>
              </a:rPr>
              <a:t>Data move in a specific direction from an origin to a    destination.</a:t>
            </a:r>
          </a:p>
          <a:p>
            <a:pPr algn="just">
              <a:lnSpc>
                <a:spcPct val="150000"/>
              </a:lnSpc>
            </a:pPr>
            <a:r>
              <a:rPr lang="en-US" sz="1600" b="1" dirty="0" smtClean="0">
                <a:latin typeface="Times New Roman" pitchFamily="18" charset="0"/>
                <a:cs typeface="Times New Roman" pitchFamily="18" charset="0"/>
              </a:rPr>
              <a:t>Process: </a:t>
            </a:r>
            <a:r>
              <a:rPr lang="en-US" sz="1600" dirty="0" smtClean="0">
                <a:latin typeface="Times New Roman" pitchFamily="18" charset="0"/>
                <a:cs typeface="Times New Roman" pitchFamily="18" charset="0"/>
              </a:rPr>
              <a:t>People, procedures, or devices that use or produce (Transform) Data.  The physical component is not identified.</a:t>
            </a:r>
          </a:p>
          <a:p>
            <a:pPr algn="just">
              <a:lnSpc>
                <a:spcPct val="150000"/>
              </a:lnSpc>
            </a:pPr>
            <a:r>
              <a:rPr lang="en-US" sz="1600" b="1" dirty="0" smtClean="0">
                <a:latin typeface="Times New Roman" pitchFamily="18" charset="0"/>
                <a:cs typeface="Times New Roman" pitchFamily="18" charset="0"/>
              </a:rPr>
              <a:t>Source:</a:t>
            </a:r>
            <a:r>
              <a:rPr lang="en-US" sz="1600" dirty="0" smtClean="0">
                <a:latin typeface="Times New Roman" pitchFamily="18" charset="0"/>
                <a:cs typeface="Times New Roman" pitchFamily="18" charset="0"/>
              </a:rPr>
              <a:t> External sources or destination of data, which may be People, programs, organizations or other entities.</a:t>
            </a:r>
          </a:p>
          <a:p>
            <a:pPr algn="just">
              <a:lnSpc>
                <a:spcPct val="150000"/>
              </a:lnSpc>
            </a:pPr>
            <a:r>
              <a:rPr lang="en-US" sz="1600" b="1" dirty="0" smtClean="0">
                <a:latin typeface="Times New Roman" pitchFamily="18" charset="0"/>
                <a:cs typeface="Times New Roman" pitchFamily="18" charset="0"/>
              </a:rPr>
              <a:t>Data Store:</a:t>
            </a:r>
            <a:r>
              <a:rPr lang="en-US" sz="1600" dirty="0" smtClean="0">
                <a:latin typeface="Times New Roman" pitchFamily="18" charset="0"/>
                <a:cs typeface="Times New Roman" pitchFamily="18" charset="0"/>
              </a:rPr>
              <a:t> Here data are stored or referenced by a process in the System.</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10095" y="194846"/>
            <a:ext cx="3195105"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effectLst/>
                <a:latin typeface="Times New Roman" pitchFamily="18" charset="0"/>
                <a:ea typeface="Times New Roman" pitchFamily="18" charset="0"/>
                <a:cs typeface="Times New Roman" pitchFamily="18" charset="0"/>
              </a:rPr>
              <a:t>Context Level Data Flow Diagram</a:t>
            </a:r>
            <a:endParaRPr kumimoji="0" lang="en-US" sz="1200" b="0" i="0" u="none" strike="noStrike" cap="none" normalizeH="0" baseline="0" dirty="0" smtClean="0">
              <a:ln>
                <a:noFill/>
              </a:ln>
              <a:effectLst/>
              <a:latin typeface="Times New Roman" pitchFamily="18" charset="0"/>
              <a:cs typeface="Times New Roman" pitchFamily="18" charset="0"/>
            </a:endParaRPr>
          </a:p>
        </p:txBody>
      </p:sp>
      <p:graphicFrame>
        <p:nvGraphicFramePr>
          <p:cNvPr id="13313" name="Object 1"/>
          <p:cNvGraphicFramePr>
            <a:graphicFrameLocks noChangeAspect="1"/>
          </p:cNvGraphicFramePr>
          <p:nvPr/>
        </p:nvGraphicFramePr>
        <p:xfrm>
          <a:off x="1600200" y="609600"/>
          <a:ext cx="5943600" cy="5981700"/>
        </p:xfrm>
        <a:graphic>
          <a:graphicData uri="http://schemas.openxmlformats.org/presentationml/2006/ole">
            <p:oleObj spid="_x0000_s13313" r:id="rId3" imgW="6606845" imgH="8661502" progId="Visio.Drawing.11">
              <p:embed/>
            </p:oleObj>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81000" y="762000"/>
            <a:ext cx="2620397"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AUTHENTICATION DFD:</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12289" name="Object 1"/>
          <p:cNvGraphicFramePr>
            <a:graphicFrameLocks noChangeAspect="1"/>
          </p:cNvGraphicFramePr>
          <p:nvPr/>
        </p:nvGraphicFramePr>
        <p:xfrm>
          <a:off x="1657350" y="1371600"/>
          <a:ext cx="5581650" cy="2867025"/>
        </p:xfrm>
        <a:graphic>
          <a:graphicData uri="http://schemas.openxmlformats.org/presentationml/2006/ole">
            <p:oleObj spid="_x0000_s12289" r:id="rId3" imgW="5578145" imgH="2861462" progId="Visio.Drawing.11">
              <p:embed/>
            </p:oleObj>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535830" y="271046"/>
            <a:ext cx="1521570"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Administrator: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11265" name="Object 1"/>
          <p:cNvGraphicFramePr>
            <a:graphicFrameLocks noChangeAspect="1"/>
          </p:cNvGraphicFramePr>
          <p:nvPr/>
        </p:nvGraphicFramePr>
        <p:xfrm>
          <a:off x="1524000" y="609600"/>
          <a:ext cx="5943600" cy="5905500"/>
        </p:xfrm>
        <a:graphic>
          <a:graphicData uri="http://schemas.openxmlformats.org/presentationml/2006/ole">
            <p:oleObj spid="_x0000_s11265" r:id="rId3" imgW="6606845" imgH="8661502" progId="Visio.Drawing.11">
              <p:embed/>
            </p:oleObj>
          </a:graphicData>
        </a:graphic>
      </p:graphicFrame>
      <p:sp>
        <p:nvSpPr>
          <p:cNvPr id="11267" name="Rectangle 3"/>
          <p:cNvSpPr>
            <a:spLocks noChangeArrowheads="1"/>
          </p:cNvSpPr>
          <p:nvPr/>
        </p:nvSpPr>
        <p:spPr bwMode="auto">
          <a:xfrm>
            <a:off x="0" y="7886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457200" y="381000"/>
            <a:ext cx="3467488"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Level-1 Data Flow Diagram for Admin:</a:t>
            </a:r>
            <a:endParaRPr kumimoji="0" lang="en-US" sz="1600" b="0" i="0" u="none" strike="noStrike" cap="none" normalizeH="0" baseline="0" dirty="0" smtClean="0">
              <a:ln>
                <a:noFill/>
              </a:ln>
              <a:effectLst/>
              <a:latin typeface="Times New Roman" pitchFamily="18" charset="0"/>
              <a:cs typeface="Times New Roman" pitchFamily="18" charset="0"/>
            </a:endParaRPr>
          </a:p>
        </p:txBody>
      </p:sp>
      <p:graphicFrame>
        <p:nvGraphicFramePr>
          <p:cNvPr id="10241" name="Object 1"/>
          <p:cNvGraphicFramePr>
            <a:graphicFrameLocks noChangeAspect="1"/>
          </p:cNvGraphicFramePr>
          <p:nvPr/>
        </p:nvGraphicFramePr>
        <p:xfrm>
          <a:off x="1981200" y="1104900"/>
          <a:ext cx="5057775" cy="4838700"/>
        </p:xfrm>
        <a:graphic>
          <a:graphicData uri="http://schemas.openxmlformats.org/presentationml/2006/ole">
            <p:oleObj spid="_x0000_s10241" r:id="rId3" imgW="5063966" imgH="4835366" progId="Visio.Drawing.11">
              <p:embed/>
            </p:oleObj>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ChangeAspect="1"/>
          </p:cNvGraphicFramePr>
          <p:nvPr/>
        </p:nvGraphicFramePr>
        <p:xfrm>
          <a:off x="2124075" y="847725"/>
          <a:ext cx="4505325" cy="1514475"/>
        </p:xfrm>
        <a:graphic>
          <a:graphicData uri="http://schemas.openxmlformats.org/presentationml/2006/ole">
            <p:oleObj spid="_x0000_s9218" r:id="rId3" imgW="4492466" imgH="1520666" progId="Visio.Drawing.11">
              <p:embed/>
            </p:oleObj>
          </a:graphicData>
        </a:graphic>
      </p:graphicFrame>
      <p:graphicFrame>
        <p:nvGraphicFramePr>
          <p:cNvPr id="9217" name="Object 1"/>
          <p:cNvGraphicFramePr>
            <a:graphicFrameLocks noChangeAspect="1"/>
          </p:cNvGraphicFramePr>
          <p:nvPr/>
        </p:nvGraphicFramePr>
        <p:xfrm>
          <a:off x="2200275" y="2752725"/>
          <a:ext cx="4505325" cy="1514475"/>
        </p:xfrm>
        <a:graphic>
          <a:graphicData uri="http://schemas.openxmlformats.org/presentationml/2006/ole">
            <p:oleObj spid="_x0000_s9217" r:id="rId4" imgW="4492466" imgH="1520666" progId="Visio.Drawing.11">
              <p:embed/>
            </p:oleObj>
          </a:graphicData>
        </a:graphic>
      </p:graphicFrame>
      <p:sp>
        <p:nvSpPr>
          <p:cNvPr id="9219" name="Rectangle 3"/>
          <p:cNvSpPr>
            <a:spLocks noChangeArrowheads="1"/>
          </p:cNvSpPr>
          <p:nvPr/>
        </p:nvSpPr>
        <p:spPr bwMode="auto">
          <a:xfrm>
            <a:off x="381000" y="177225"/>
            <a:ext cx="2020361"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LEVEL-2:</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ADMINISTRATOR: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9220" name="Rectangle 4"/>
          <p:cNvSpPr>
            <a:spLocks noChangeArrowheads="1"/>
          </p:cNvSpPr>
          <p:nvPr/>
        </p:nvSpPr>
        <p:spPr bwMode="auto">
          <a:xfrm>
            <a:off x="0" y="19716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533400" y="457200"/>
            <a:ext cx="2193229"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LEVEL-3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ADMINISTRATOR: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8193" name="Object 1"/>
          <p:cNvGraphicFramePr>
            <a:graphicFrameLocks noChangeAspect="1"/>
          </p:cNvGraphicFramePr>
          <p:nvPr/>
        </p:nvGraphicFramePr>
        <p:xfrm>
          <a:off x="1905000" y="1143000"/>
          <a:ext cx="5410200" cy="2333625"/>
        </p:xfrm>
        <a:graphic>
          <a:graphicData uri="http://schemas.openxmlformats.org/presentationml/2006/ole">
            <p:oleObj spid="_x0000_s8193" r:id="rId3" imgW="5406866" imgH="2320766" progId="Visio.Drawing.11">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18760"/>
          </a:xfrm>
        </p:spPr>
        <p:txBody>
          <a:bodyPr>
            <a:normAutofit/>
          </a:bodyPr>
          <a:lstStyle/>
          <a:p>
            <a:pPr algn="just">
              <a:lnSpc>
                <a:spcPct val="150000"/>
              </a:lnSpc>
            </a:pPr>
            <a:r>
              <a:rPr lang="en-US" sz="2000" dirty="0" smtClean="0">
                <a:latin typeface="Times New Roman" pitchFamily="18" charset="0"/>
                <a:cs typeface="Times New Roman" pitchFamily="18" charset="0"/>
              </a:rPr>
              <a:t>The </a:t>
            </a:r>
            <a:r>
              <a:rPr lang="en-US" sz="2000" b="1" dirty="0" smtClean="0">
                <a:latin typeface="Times New Roman" pitchFamily="18" charset="0"/>
                <a:cs typeface="Times New Roman" pitchFamily="18" charset="0"/>
              </a:rPr>
              <a:t>Online Store</a:t>
            </a:r>
            <a:r>
              <a:rPr lang="en-US" sz="2000" dirty="0" smtClean="0">
                <a:latin typeface="Times New Roman" pitchFamily="18" charset="0"/>
                <a:cs typeface="Times New Roman" pitchFamily="18" charset="0"/>
              </a:rPr>
              <a:t> allows visitors to your on-line shopping site to collect items in a virtual shopping cart. They may view the contents of their hopping cart at any time and may add or delete items at will. The </a:t>
            </a:r>
            <a:r>
              <a:rPr lang="en-US" sz="2000" b="1" dirty="0" smtClean="0">
                <a:latin typeface="Times New Roman" pitchFamily="18" charset="0"/>
                <a:cs typeface="Times New Roman" pitchFamily="18" charset="0"/>
              </a:rPr>
              <a:t>Online Store</a:t>
            </a:r>
            <a:r>
              <a:rPr lang="en-US" sz="2000" dirty="0" smtClean="0">
                <a:latin typeface="Times New Roman" pitchFamily="18" charset="0"/>
                <a:cs typeface="Times New Roman" pitchFamily="18" charset="0"/>
              </a:rPr>
              <a:t> automatically calculates the subtotal, sales tax, shipping charges, and grand total. When a visitor decides to </a:t>
            </a:r>
            <a:r>
              <a:rPr lang="en-US" sz="2000" i="1" dirty="0" smtClean="0">
                <a:latin typeface="Times New Roman" pitchFamily="18" charset="0"/>
                <a:cs typeface="Times New Roman" pitchFamily="18" charset="0"/>
              </a:rPr>
              <a:t>check-out</a:t>
            </a:r>
            <a:r>
              <a:rPr lang="en-US" sz="2000" dirty="0" smtClean="0">
                <a:latin typeface="Times New Roman" pitchFamily="18" charset="0"/>
                <a:cs typeface="Times New Roman" pitchFamily="18" charset="0"/>
              </a:rPr>
              <a:t>, the order information including the buyer's name, address and billing instruction is e-mailed to your order department (or whomever you choose) and a receipt is sent to the shopper. </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688230" y="228600"/>
            <a:ext cx="2085827"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LEVEl-4:</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Administrator: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7169" name="Object 1"/>
          <p:cNvGraphicFramePr>
            <a:graphicFrameLocks noChangeAspect="1"/>
          </p:cNvGraphicFramePr>
          <p:nvPr/>
        </p:nvGraphicFramePr>
        <p:xfrm>
          <a:off x="1600200" y="1600200"/>
          <a:ext cx="5943600" cy="2209800"/>
        </p:xfrm>
        <a:graphic>
          <a:graphicData uri="http://schemas.openxmlformats.org/presentationml/2006/ole">
            <p:oleObj spid="_x0000_s7169" r:id="rId3" imgW="7453884" imgH="2777947" progId="Visio.Drawing.11">
              <p:embed/>
            </p:oleObj>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31780" y="347246"/>
            <a:ext cx="1120820"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Customer: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6145" name="Object 1"/>
          <p:cNvGraphicFramePr>
            <a:graphicFrameLocks noChangeAspect="1"/>
          </p:cNvGraphicFramePr>
          <p:nvPr/>
        </p:nvGraphicFramePr>
        <p:xfrm>
          <a:off x="1600200" y="457200"/>
          <a:ext cx="5943600" cy="6096000"/>
        </p:xfrm>
        <a:graphic>
          <a:graphicData uri="http://schemas.openxmlformats.org/presentationml/2006/ole">
            <p:oleObj spid="_x0000_s6145" r:id="rId3" imgW="6606845" imgH="8661502" progId="Visio.Drawing.11">
              <p:embed/>
            </p:oleObj>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381000" y="609600"/>
            <a:ext cx="3859839"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Leve-1 Data Flow Diagram for Customer: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5121" name="Object 1"/>
          <p:cNvGraphicFramePr>
            <a:graphicFrameLocks noChangeAspect="1"/>
          </p:cNvGraphicFramePr>
          <p:nvPr/>
        </p:nvGraphicFramePr>
        <p:xfrm>
          <a:off x="1981200" y="1143000"/>
          <a:ext cx="5057775" cy="4838700"/>
        </p:xfrm>
        <a:graphic>
          <a:graphicData uri="http://schemas.openxmlformats.org/presentationml/2006/ole">
            <p:oleObj spid="_x0000_s5121" r:id="rId3" imgW="5063966" imgH="4835366" progId="Visio.Drawing.11">
              <p:embed/>
            </p:oleObj>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2286000" y="1447800"/>
          <a:ext cx="4505325" cy="1514475"/>
        </p:xfrm>
        <a:graphic>
          <a:graphicData uri="http://schemas.openxmlformats.org/presentationml/2006/ole">
            <p:oleObj spid="_x0000_s4098" r:id="rId3" imgW="4492466" imgH="1520666" progId="Visio.Drawing.11">
              <p:embed/>
            </p:oleObj>
          </a:graphicData>
        </a:graphic>
      </p:graphicFrame>
      <p:graphicFrame>
        <p:nvGraphicFramePr>
          <p:cNvPr id="4097" name="Object 1"/>
          <p:cNvGraphicFramePr>
            <a:graphicFrameLocks noChangeAspect="1"/>
          </p:cNvGraphicFramePr>
          <p:nvPr/>
        </p:nvGraphicFramePr>
        <p:xfrm>
          <a:off x="2276475" y="3505200"/>
          <a:ext cx="4505325" cy="1514475"/>
        </p:xfrm>
        <a:graphic>
          <a:graphicData uri="http://schemas.openxmlformats.org/presentationml/2006/ole">
            <p:oleObj spid="_x0000_s4097" r:id="rId4" imgW="4492466" imgH="1520666" progId="Visio.Drawing.11">
              <p:embed/>
            </p:oleObj>
          </a:graphicData>
        </a:graphic>
      </p:graphicFrame>
      <p:sp>
        <p:nvSpPr>
          <p:cNvPr id="4099" name="Rectangle 3"/>
          <p:cNvSpPr>
            <a:spLocks noChangeArrowheads="1"/>
          </p:cNvSpPr>
          <p:nvPr/>
        </p:nvSpPr>
        <p:spPr bwMode="auto">
          <a:xfrm>
            <a:off x="365054" y="533400"/>
            <a:ext cx="4130746"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LEVEL-2 Data Flow Diagram for Customer: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4100" name="Rectangle 4"/>
          <p:cNvSpPr>
            <a:spLocks noChangeArrowheads="1"/>
          </p:cNvSpPr>
          <p:nvPr/>
        </p:nvSpPr>
        <p:spPr bwMode="auto">
          <a:xfrm>
            <a:off x="0" y="19716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ChangeAspect="1"/>
          </p:cNvGraphicFramePr>
          <p:nvPr/>
        </p:nvGraphicFramePr>
        <p:xfrm>
          <a:off x="1524000" y="1123950"/>
          <a:ext cx="5943600" cy="2000250"/>
        </p:xfrm>
        <a:graphic>
          <a:graphicData uri="http://schemas.openxmlformats.org/presentationml/2006/ole">
            <p:oleObj spid="_x0000_s3074" r:id="rId3" imgW="6006703" imgH="2022158" progId="Visio.Drawing.11">
              <p:embed/>
            </p:oleObj>
          </a:graphicData>
        </a:graphic>
      </p:graphicFrame>
      <p:graphicFrame>
        <p:nvGraphicFramePr>
          <p:cNvPr id="3073" name="Object 1"/>
          <p:cNvGraphicFramePr>
            <a:graphicFrameLocks noChangeAspect="1"/>
          </p:cNvGraphicFramePr>
          <p:nvPr/>
        </p:nvGraphicFramePr>
        <p:xfrm>
          <a:off x="1676400" y="3810000"/>
          <a:ext cx="5943600" cy="2000250"/>
        </p:xfrm>
        <a:graphic>
          <a:graphicData uri="http://schemas.openxmlformats.org/presentationml/2006/ole">
            <p:oleObj spid="_x0000_s3073" r:id="rId4" imgW="6006703" imgH="2022158" progId="Visio.Drawing.11">
              <p:embed/>
            </p:oleObj>
          </a:graphicData>
        </a:graphic>
      </p:graphicFrame>
      <p:sp>
        <p:nvSpPr>
          <p:cNvPr id="3075" name="Rectangle 3"/>
          <p:cNvSpPr>
            <a:spLocks noChangeArrowheads="1"/>
          </p:cNvSpPr>
          <p:nvPr/>
        </p:nvSpPr>
        <p:spPr bwMode="auto">
          <a:xfrm>
            <a:off x="433982" y="457200"/>
            <a:ext cx="4061818"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LEVEL-3 Data Flow Diagram for Customer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076" name="Rectangle 4"/>
          <p:cNvSpPr>
            <a:spLocks noChangeArrowheads="1"/>
          </p:cNvSpPr>
          <p:nvPr/>
        </p:nvSpPr>
        <p:spPr bwMode="auto">
          <a:xfrm>
            <a:off x="0" y="2457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1752600" y="1447800"/>
          <a:ext cx="5943600" cy="1924050"/>
        </p:xfrm>
        <a:graphic>
          <a:graphicData uri="http://schemas.openxmlformats.org/presentationml/2006/ole">
            <p:oleObj spid="_x0000_s2050" r:id="rId3" imgW="6990283" imgH="2256130" progId="Visio.Drawing.11">
              <p:embed/>
            </p:oleObj>
          </a:graphicData>
        </a:graphic>
      </p:graphicFrame>
      <p:graphicFrame>
        <p:nvGraphicFramePr>
          <p:cNvPr id="2049" name="Object 1"/>
          <p:cNvGraphicFramePr>
            <a:graphicFrameLocks noChangeAspect="1"/>
          </p:cNvGraphicFramePr>
          <p:nvPr/>
        </p:nvGraphicFramePr>
        <p:xfrm>
          <a:off x="2057400" y="4362450"/>
          <a:ext cx="5943600" cy="895350"/>
        </p:xfrm>
        <a:graphic>
          <a:graphicData uri="http://schemas.openxmlformats.org/presentationml/2006/ole">
            <p:oleObj spid="_x0000_s2049" r:id="rId4" imgW="6583375" imgH="996391" progId="Visio.Drawing.11">
              <p:embed/>
            </p:oleObj>
          </a:graphicData>
        </a:graphic>
      </p:graphicFrame>
      <p:sp>
        <p:nvSpPr>
          <p:cNvPr id="2051" name="Rectangle 3"/>
          <p:cNvSpPr>
            <a:spLocks noChangeArrowheads="1"/>
          </p:cNvSpPr>
          <p:nvPr/>
        </p:nvSpPr>
        <p:spPr bwMode="auto">
          <a:xfrm>
            <a:off x="533400" y="228600"/>
            <a:ext cx="5334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LEVEL-4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Customer: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eaLnBrk="0" fontAlgn="base" hangingPunct="0">
              <a:spcBef>
                <a:spcPct val="0"/>
              </a:spcBef>
              <a:spcAft>
                <a:spcPct val="0"/>
              </a:spcAft>
            </a:pPr>
            <a:r>
              <a:rPr lang="en-US" sz="1600" dirty="0" smtClean="0">
                <a:latin typeface="Times New Roman" pitchFamily="18" charset="0"/>
                <a:ea typeface="Times New Roman" pitchFamily="18" charset="0"/>
                <a:cs typeface="Times New Roman" pitchFamily="18" charset="0"/>
              </a:rPr>
              <a:t>Level 4 Data Flow Diagram for Add New Item Details</a:t>
            </a:r>
            <a:endParaRPr lang="en-US" sz="16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053" name="Rectangle 5"/>
          <p:cNvSpPr>
            <a:spLocks noChangeArrowheads="1"/>
          </p:cNvSpPr>
          <p:nvPr/>
        </p:nvSpPr>
        <p:spPr bwMode="auto">
          <a:xfrm>
            <a:off x="152400" y="3657600"/>
            <a:ext cx="51816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Level 4 Data Flow Diagram for Add New Brand Details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62823" y="118646"/>
            <a:ext cx="3980577"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Employee Context Level Data Flow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54273" name="Object 1"/>
          <p:cNvGraphicFramePr>
            <a:graphicFrameLocks noChangeAspect="1"/>
          </p:cNvGraphicFramePr>
          <p:nvPr/>
        </p:nvGraphicFramePr>
        <p:xfrm>
          <a:off x="1524000" y="609600"/>
          <a:ext cx="5943600" cy="5829300"/>
        </p:xfrm>
        <a:graphic>
          <a:graphicData uri="http://schemas.openxmlformats.org/presentationml/2006/ole">
            <p:oleObj spid="_x0000_s54273" r:id="rId3" imgW="6606845" imgH="8661502" progId="Visio.Drawing.11">
              <p:embed/>
            </p:oleObj>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381000" y="457200"/>
            <a:ext cx="3917547"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Level-1 Data Flow Diagram for Employee:</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53249" name="Object 1"/>
          <p:cNvGraphicFramePr>
            <a:graphicFrameLocks noChangeAspect="1"/>
          </p:cNvGraphicFramePr>
          <p:nvPr/>
        </p:nvGraphicFramePr>
        <p:xfrm>
          <a:off x="2057400" y="1104900"/>
          <a:ext cx="5057775" cy="4838700"/>
        </p:xfrm>
        <a:graphic>
          <a:graphicData uri="http://schemas.openxmlformats.org/presentationml/2006/ole">
            <p:oleObj spid="_x0000_s53249" r:id="rId3" imgW="5063966" imgH="4835366" progId="Visio.Drawing.11">
              <p:embed/>
            </p:oleObj>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226" name="Object 2"/>
          <p:cNvGraphicFramePr>
            <a:graphicFrameLocks noChangeAspect="1"/>
          </p:cNvGraphicFramePr>
          <p:nvPr/>
        </p:nvGraphicFramePr>
        <p:xfrm>
          <a:off x="1981200" y="1076325"/>
          <a:ext cx="4962525" cy="1819275"/>
        </p:xfrm>
        <a:graphic>
          <a:graphicData uri="http://schemas.openxmlformats.org/presentationml/2006/ole">
            <p:oleObj spid="_x0000_s52226" r:id="rId3" imgW="4958715" imgH="1520666" progId="Visio.Drawing.11">
              <p:embed/>
            </p:oleObj>
          </a:graphicData>
        </a:graphic>
      </p:graphicFrame>
      <p:graphicFrame>
        <p:nvGraphicFramePr>
          <p:cNvPr id="52225" name="Object 1"/>
          <p:cNvGraphicFramePr>
            <a:graphicFrameLocks noChangeAspect="1"/>
          </p:cNvGraphicFramePr>
          <p:nvPr/>
        </p:nvGraphicFramePr>
        <p:xfrm>
          <a:off x="1971675" y="3514725"/>
          <a:ext cx="4505325" cy="2047875"/>
        </p:xfrm>
        <a:graphic>
          <a:graphicData uri="http://schemas.openxmlformats.org/presentationml/2006/ole">
            <p:oleObj spid="_x0000_s52225" r:id="rId4" imgW="4492466" imgH="1520666" progId="Visio.Drawing.11">
              <p:embed/>
            </p:oleObj>
          </a:graphicData>
        </a:graphic>
      </p:graphicFrame>
      <p:sp>
        <p:nvSpPr>
          <p:cNvPr id="52227" name="Rectangle 3"/>
          <p:cNvSpPr>
            <a:spLocks noChangeArrowheads="1"/>
          </p:cNvSpPr>
          <p:nvPr/>
        </p:nvSpPr>
        <p:spPr bwMode="auto">
          <a:xfrm>
            <a:off x="441254" y="423446"/>
            <a:ext cx="4130746"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LEVEL-2 Data Flow Diagram for Employee:</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52228" name="Rectangle 4"/>
          <p:cNvSpPr>
            <a:spLocks noChangeArrowheads="1"/>
          </p:cNvSpPr>
          <p:nvPr/>
        </p:nvSpPr>
        <p:spPr bwMode="auto">
          <a:xfrm>
            <a:off x="0" y="19716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363167" y="457200"/>
            <a:ext cx="3968843"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Level -3 Data Flow Diagram for Employee:</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51201" name="Object 1"/>
          <p:cNvGraphicFramePr>
            <a:graphicFrameLocks noChangeAspect="1"/>
          </p:cNvGraphicFramePr>
          <p:nvPr/>
        </p:nvGraphicFramePr>
        <p:xfrm>
          <a:off x="2286000" y="1219200"/>
          <a:ext cx="4505325" cy="2057400"/>
        </p:xfrm>
        <a:graphic>
          <a:graphicData uri="http://schemas.openxmlformats.org/presentationml/2006/ole">
            <p:oleObj spid="_x0000_s51201" r:id="rId3" imgW="4492466" imgH="1520666" progId="Visio.Drawing.11">
              <p:embed/>
            </p:oleObj>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r>
              <a:rPr lang="en-US" sz="3200" dirty="0" smtClean="0">
                <a:latin typeface="Times New Roman" pitchFamily="18" charset="0"/>
                <a:cs typeface="Times New Roman" pitchFamily="18" charset="0"/>
              </a:rPr>
              <a:t>PURPOSE OF THE SYSTEM:</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525963"/>
          </a:xfrm>
        </p:spPr>
        <p:txBody>
          <a:bodyPr>
            <a:normAutofit/>
          </a:bodyPr>
          <a:lstStyle/>
          <a:p>
            <a:pPr algn="just">
              <a:lnSpc>
                <a:spcPct val="150000"/>
              </a:lnSpc>
            </a:pPr>
            <a:r>
              <a:rPr lang="en-US" sz="2000" dirty="0" smtClean="0">
                <a:latin typeface="Times New Roman" pitchFamily="18" charset="0"/>
                <a:cs typeface="Times New Roman" pitchFamily="18" charset="0"/>
              </a:rPr>
              <a:t>This system provides an online shopping site to manage the items in the shop and also help customers to purchase the items in online.</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2610289"/>
            <a:ext cx="5248553" cy="742511"/>
          </a:xfrm>
          <a:prstGeom prst="rect">
            <a:avLst/>
          </a:prstGeom>
        </p:spPr>
        <p:txBody>
          <a:bodyPr wrap="none">
            <a:spAutoFit/>
          </a:bodyPr>
          <a:lstStyle/>
          <a:p>
            <a:pPr>
              <a:lnSpc>
                <a:spcPct val="150000"/>
              </a:lnSpc>
            </a:pPr>
            <a:r>
              <a:rPr lang="en-US" sz="3200" b="1" dirty="0" smtClean="0">
                <a:solidFill>
                  <a:schemeClr val="tx2"/>
                </a:solidFill>
                <a:latin typeface="Times New Roman" pitchFamily="18" charset="0"/>
                <a:cs typeface="Times New Roman" pitchFamily="18" charset="0"/>
              </a:rPr>
              <a:t>SDLC METHODOLOGIES </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14400"/>
            <a:ext cx="8229600" cy="5878532"/>
          </a:xfrm>
          <a:prstGeom prst="rect">
            <a:avLst/>
          </a:prstGeom>
        </p:spPr>
        <p:txBody>
          <a:bodyPr wrap="square">
            <a:spAutoFit/>
          </a:bodyPr>
          <a:lstStyle/>
          <a:p>
            <a:pPr algn="just">
              <a:lnSpc>
                <a:spcPct val="150000"/>
              </a:lnSpc>
            </a:pPr>
            <a:r>
              <a:rPr lang="en-US" sz="1600" dirty="0" smtClean="0">
                <a:latin typeface="Times New Roman" pitchFamily="18" charset="0"/>
                <a:cs typeface="Times New Roman" pitchFamily="18" charset="0"/>
              </a:rPr>
              <a:t>	This document play a vital role in the development of life cycle (SDLC) as it describes the complete requirement of the system.  It means for use by developers and will be the basic during testing phase.  Any changes made to the requirements in the future will have to go through formal change approval process.</a:t>
            </a:r>
          </a:p>
          <a:p>
            <a:pPr algn="just">
              <a:lnSpc>
                <a:spcPct val="150000"/>
              </a:lnSpc>
            </a:pPr>
            <a:r>
              <a:rPr lang="en-US" sz="1600" dirty="0" smtClean="0">
                <a:latin typeface="Times New Roman" pitchFamily="18" charset="0"/>
                <a:cs typeface="Times New Roman" pitchFamily="18" charset="0"/>
              </a:rPr>
              <a:t>	SPIRAL MODEL was defined by Barry Boehm in his 1988 article, “A spiral Model of Software Development and Enhancement.  This model was not the first model to discuss iterative development, but it was the first model to explain why the iteration models.</a:t>
            </a:r>
          </a:p>
          <a:p>
            <a:pPr>
              <a:lnSpc>
                <a:spcPct val="150000"/>
              </a:lnSpc>
            </a:pPr>
            <a:r>
              <a:rPr lang="en-US" sz="1600" b="1" dirty="0" smtClean="0">
                <a:latin typeface="Times New Roman" pitchFamily="18" charset="0"/>
                <a:cs typeface="Times New Roman" pitchFamily="18" charset="0"/>
              </a:rPr>
              <a:t>The steps for Spiral Model can be generalized as follows:</a:t>
            </a:r>
          </a:p>
          <a:p>
            <a:pPr lvl="0">
              <a:lnSpc>
                <a:spcPct val="150000"/>
              </a:lnSpc>
            </a:pPr>
            <a:r>
              <a:rPr lang="en-US" sz="1600" dirty="0" smtClean="0">
                <a:latin typeface="Times New Roman" pitchFamily="18" charset="0"/>
                <a:cs typeface="Times New Roman" pitchFamily="18" charset="0"/>
              </a:rPr>
              <a:t>The new system requirements are defined in as much details as possible.  This usually involves interviewing a number of users representing all the external or internal users and other aspects of the existing system.</a:t>
            </a:r>
          </a:p>
          <a:p>
            <a:pPr lvl="0">
              <a:lnSpc>
                <a:spcPct val="150000"/>
              </a:lnSpc>
            </a:pPr>
            <a:r>
              <a:rPr lang="en-US" sz="1600" dirty="0" smtClean="0">
                <a:latin typeface="Times New Roman" pitchFamily="18" charset="0"/>
                <a:cs typeface="Times New Roman" pitchFamily="18" charset="0"/>
              </a:rPr>
              <a:t>A preliminary design is created for the new system.</a:t>
            </a:r>
          </a:p>
          <a:p>
            <a:pPr lvl="0">
              <a:lnSpc>
                <a:spcPct val="150000"/>
              </a:lnSpc>
            </a:pPr>
            <a:r>
              <a:rPr lang="en-US" sz="1600" dirty="0" smtClean="0">
                <a:latin typeface="Times New Roman" pitchFamily="18" charset="0"/>
                <a:cs typeface="Times New Roman" pitchFamily="18" charset="0"/>
              </a:rPr>
              <a:t>A first prototype of the new system is constructed from the preliminary design.  This is usually a scaled-down system, and represents an approximation of the characteristics of the final product.</a:t>
            </a:r>
          </a:p>
          <a:p>
            <a:pPr lvl="0"/>
            <a:endParaRPr lang="en-US" sz="1600" dirty="0" smtClean="0">
              <a:latin typeface="Times New Roman" pitchFamily="18" charset="0"/>
              <a:cs typeface="Times New Roman" pitchFamily="18" charset="0"/>
            </a:endParaRPr>
          </a:p>
          <a:p>
            <a:pPr algn="just">
              <a:lnSpc>
                <a:spcPct val="150000"/>
              </a:lnSpc>
            </a:pPr>
            <a:endParaRPr lang="en-US" sz="1600" dirty="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00600"/>
            <a:ext cx="8229600" cy="5632311"/>
          </a:xfrm>
          <a:prstGeom prst="rect">
            <a:avLst/>
          </a:prstGeom>
        </p:spPr>
        <p:txBody>
          <a:bodyPr wrap="square">
            <a:spAutoFit/>
          </a:bodyPr>
          <a:lstStyle/>
          <a:p>
            <a:pPr lvl="0">
              <a:lnSpc>
                <a:spcPct val="150000"/>
              </a:lnSpc>
            </a:pPr>
            <a:r>
              <a:rPr lang="en-US" sz="1600" dirty="0" smtClean="0">
                <a:latin typeface="Times New Roman" pitchFamily="18" charset="0"/>
                <a:cs typeface="Times New Roman" pitchFamily="18" charset="0"/>
              </a:rPr>
              <a:t>A second prototype is evolved by a fourfold procedure:</a:t>
            </a:r>
          </a:p>
          <a:p>
            <a:pPr marL="342900" lvl="0" indent="-342900">
              <a:lnSpc>
                <a:spcPct val="150000"/>
              </a:lnSpc>
              <a:buFont typeface="+mj-lt"/>
              <a:buAutoNum type="arabicPeriod"/>
            </a:pPr>
            <a:r>
              <a:rPr lang="en-US" sz="1600" dirty="0" smtClean="0">
                <a:latin typeface="Times New Roman" pitchFamily="18" charset="0"/>
                <a:cs typeface="Times New Roman" pitchFamily="18" charset="0"/>
              </a:rPr>
              <a:t>Evaluating the first prototype in terms of its strengths, weakness, and risks.</a:t>
            </a:r>
          </a:p>
          <a:p>
            <a:pPr marL="342900" lvl="0" indent="-342900">
              <a:lnSpc>
                <a:spcPct val="150000"/>
              </a:lnSpc>
              <a:buFont typeface="+mj-lt"/>
              <a:buAutoNum type="arabicPeriod"/>
            </a:pPr>
            <a:r>
              <a:rPr lang="en-US" sz="1600" dirty="0" smtClean="0">
                <a:latin typeface="Times New Roman" pitchFamily="18" charset="0"/>
                <a:cs typeface="Times New Roman" pitchFamily="18" charset="0"/>
              </a:rPr>
              <a:t>Defining the requirements of the second prototype.</a:t>
            </a:r>
          </a:p>
          <a:p>
            <a:pPr marL="342900" lvl="0" indent="-342900">
              <a:lnSpc>
                <a:spcPct val="150000"/>
              </a:lnSpc>
              <a:buFont typeface="+mj-lt"/>
              <a:buAutoNum type="arabicPeriod"/>
            </a:pPr>
            <a:r>
              <a:rPr lang="en-US" sz="1600" dirty="0" smtClean="0">
                <a:latin typeface="Times New Roman" pitchFamily="18" charset="0"/>
                <a:cs typeface="Times New Roman" pitchFamily="18" charset="0"/>
              </a:rPr>
              <a:t>Planning an designing the second prototype.</a:t>
            </a:r>
          </a:p>
          <a:p>
            <a:pPr marL="342900" lvl="0" indent="-342900">
              <a:lnSpc>
                <a:spcPct val="150000"/>
              </a:lnSpc>
              <a:buFont typeface="+mj-lt"/>
              <a:buAutoNum type="arabicPeriod"/>
            </a:pPr>
            <a:r>
              <a:rPr lang="en-US" sz="1600" dirty="0" smtClean="0">
                <a:latin typeface="Times New Roman" pitchFamily="18" charset="0"/>
                <a:cs typeface="Times New Roman" pitchFamily="18" charset="0"/>
              </a:rPr>
              <a:t>Constructing and testing the second prototype.</a:t>
            </a:r>
          </a:p>
          <a:p>
            <a:pPr lvl="0">
              <a:lnSpc>
                <a:spcPct val="150000"/>
              </a:lnSpc>
            </a:pPr>
            <a:r>
              <a:rPr lang="en-US" sz="1600" dirty="0" smtClean="0">
                <a:latin typeface="Times New Roman" pitchFamily="18" charset="0"/>
                <a:cs typeface="Times New Roman" pitchFamily="18" charset="0"/>
              </a:rPr>
              <a:t>Risk factors might involved development cost overruns, operating-cost miscalculation, or any other factor that could, in the customer’s judgment, result in a less-than-satisfactory final product.</a:t>
            </a:r>
          </a:p>
          <a:p>
            <a:pPr lvl="0">
              <a:lnSpc>
                <a:spcPct val="150000"/>
              </a:lnSpc>
            </a:pPr>
            <a:r>
              <a:rPr lang="en-US" sz="1600" dirty="0" smtClean="0">
                <a:latin typeface="Times New Roman" pitchFamily="18" charset="0"/>
                <a:cs typeface="Times New Roman" pitchFamily="18" charset="0"/>
              </a:rPr>
              <a:t>The existing prototype is evaluated in the same manner as was the previous prototype, and if necessary, another prototype is developed from it according to the fourfold procedure outlined above.</a:t>
            </a:r>
          </a:p>
          <a:p>
            <a:pPr lvl="0">
              <a:lnSpc>
                <a:spcPct val="150000"/>
              </a:lnSpc>
            </a:pPr>
            <a:r>
              <a:rPr lang="en-US" sz="1600" dirty="0" smtClean="0">
                <a:latin typeface="Times New Roman" pitchFamily="18" charset="0"/>
                <a:cs typeface="Times New Roman" pitchFamily="18" charset="0"/>
              </a:rPr>
              <a:t>The preceding steps are iterated until the customer is satisfied that the refined prototype represents the final product desired.</a:t>
            </a:r>
          </a:p>
          <a:p>
            <a:pPr lvl="0">
              <a:lnSpc>
                <a:spcPct val="150000"/>
              </a:lnSpc>
            </a:pPr>
            <a:r>
              <a:rPr lang="en-US" sz="1600" dirty="0" smtClean="0">
                <a:latin typeface="Times New Roman" pitchFamily="18" charset="0"/>
                <a:cs typeface="Times New Roman" pitchFamily="18" charset="0"/>
              </a:rPr>
              <a:t>The final system is constructed, based on the refined prototype.</a:t>
            </a:r>
          </a:p>
          <a:p>
            <a:pPr>
              <a:lnSpc>
                <a:spcPct val="150000"/>
              </a:lnSpc>
            </a:pPr>
            <a:r>
              <a:rPr lang="en-US" sz="1600" dirty="0" smtClean="0">
                <a:latin typeface="Times New Roman" pitchFamily="18" charset="0"/>
                <a:cs typeface="Times New Roman" pitchFamily="18" charset="0"/>
              </a:rPr>
              <a:t>The final system is thoroughly evaluated and tested.   Routine maintenance is carried on a continuing basis to prevent large scale failures and to minimize down time.</a:t>
            </a:r>
            <a:endParaRPr lang="en-US" sz="1600" dirty="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457200" y="914400"/>
            <a:ext cx="81534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THE FOLLOWING DIAGRAM SHOWS HOW A SPIRAL MODEL ACTS LIKE:</a:t>
            </a:r>
            <a:endParaRPr kumimoji="0" lang="en-US" sz="1600" b="0" i="0" u="none" strike="noStrike" cap="none" normalizeH="0" baseline="0" dirty="0" smtClean="0">
              <a:ln>
                <a:noFill/>
              </a:ln>
              <a:solidFill>
                <a:schemeClr val="tx2"/>
              </a:solidFill>
              <a:effectLst/>
              <a:latin typeface="Times New Roman" pitchFamily="18" charset="0"/>
              <a:cs typeface="Times New Roman" pitchFamily="18" charset="0"/>
            </a:endParaRPr>
          </a:p>
        </p:txBody>
      </p:sp>
      <p:pic>
        <p:nvPicPr>
          <p:cNvPr id="33794" name="Picture 1"/>
          <p:cNvPicPr>
            <a:picLocks noChangeAspect="1" noChangeArrowheads="1"/>
          </p:cNvPicPr>
          <p:nvPr/>
        </p:nvPicPr>
        <p:blipFill>
          <a:blip r:embed="rId2"/>
          <a:srcRect/>
          <a:stretch>
            <a:fillRect/>
          </a:stretch>
        </p:blipFill>
        <p:spPr bwMode="auto">
          <a:xfrm>
            <a:off x="2133600" y="1600200"/>
            <a:ext cx="4876800" cy="480060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457200" y="880408"/>
            <a:ext cx="82296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ADVANTAGES OF SPIRAL MODEL:</a:t>
            </a:r>
            <a:endParaRPr kumimoji="0" lang="en-US" sz="1600" b="0" i="0" strike="noStrike" cap="none" normalizeH="0" baseline="0" dirty="0" smtClean="0">
              <a:ln>
                <a:noFill/>
              </a:ln>
              <a:solidFill>
                <a:schemeClr val="tx2"/>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Estimates(i.e. budget, schedule etc .) become more realistic as work progresses, because important issues discovered earlier.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It is more able to cope with the changes that are software development generally entails.</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Software engineers can get their hands in and start working on the core of a project earlier.</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71800" y="2819400"/>
            <a:ext cx="3047629" cy="584775"/>
          </a:xfrm>
          <a:prstGeom prst="rect">
            <a:avLst/>
          </a:prstGeom>
        </p:spPr>
        <p:txBody>
          <a:bodyPr wrap="none">
            <a:spAutoFit/>
          </a:bodyPr>
          <a:lstStyle/>
          <a:p>
            <a:r>
              <a:rPr lang="en-US" sz="3200" b="1" dirty="0" smtClean="0">
                <a:solidFill>
                  <a:schemeClr val="tx2"/>
                </a:solidFill>
                <a:latin typeface="Times New Roman" pitchFamily="18" charset="0"/>
                <a:cs typeface="Times New Roman" pitchFamily="18" charset="0"/>
              </a:rPr>
              <a:t>E-R DIAGRAM</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3200" y="2667000"/>
            <a:ext cx="3606885" cy="742511"/>
          </a:xfrm>
          <a:prstGeom prst="rect">
            <a:avLst/>
          </a:prstGeom>
        </p:spPr>
        <p:txBody>
          <a:bodyPr wrap="none">
            <a:spAutoFit/>
          </a:bodyPr>
          <a:lstStyle/>
          <a:p>
            <a:pPr>
              <a:lnSpc>
                <a:spcPct val="150000"/>
              </a:lnSpc>
            </a:pPr>
            <a:r>
              <a:rPr lang="en-US" sz="3200" b="1" dirty="0" smtClean="0">
                <a:solidFill>
                  <a:schemeClr val="tx2"/>
                </a:solidFill>
                <a:latin typeface="Times New Roman" pitchFamily="18" charset="0"/>
                <a:cs typeface="Times New Roman" pitchFamily="18" charset="0"/>
              </a:rPr>
              <a:t>UML DIAGRAMS </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457200" y="838200"/>
            <a:ext cx="82296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The Unified Modeling Language allows the software engineer to express an analysis model using the modeling notation that is governed by a set of syntactic semantic and pragmatic rules.</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effectLst/>
                <a:latin typeface="Times New Roman" pitchFamily="18" charset="0"/>
                <a:ea typeface="Times New Roman" pitchFamily="18" charset="0"/>
                <a:cs typeface="Times New Roman" pitchFamily="18" charset="0"/>
              </a:rPr>
              <a:t>A UML system is represented using five different views that describe the system from distinctly different perspective. Each view is defined by a set of diagram, which is as follows.</a:t>
            </a:r>
            <a:r>
              <a:rPr kumimoji="0" lang="en-US" sz="1600" b="0" i="0" u="none" strike="noStrike" cap="none" normalizeH="0" baseline="0" dirty="0" smtClean="0">
                <a:ln>
                  <a:noFill/>
                </a:ln>
                <a:effectLst/>
                <a:latin typeface="Times New Roman" pitchFamily="18" charset="0"/>
                <a:cs typeface="Times New Roman" pitchFamily="18" charset="0"/>
              </a:rPr>
              <a:t> </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sz="1600" b="0" i="0" u="none" strike="noStrike" cap="none" normalizeH="0" baseline="0" dirty="0" smtClean="0">
                <a:ln>
                  <a:noFill/>
                </a:ln>
                <a:effectLst/>
                <a:latin typeface="Times New Roman" pitchFamily="18" charset="0"/>
                <a:cs typeface="Times New Roman" pitchFamily="18" charset="0"/>
              </a:rPr>
              <a:t>User Model</a:t>
            </a:r>
            <a:r>
              <a:rPr kumimoji="0" lang="en-US" sz="1600" b="0" i="0" u="none" strike="noStrike" cap="none" normalizeH="0" dirty="0" smtClean="0">
                <a:ln>
                  <a:noFill/>
                </a:ln>
                <a:effectLst/>
                <a:latin typeface="Times New Roman" pitchFamily="18" charset="0"/>
                <a:cs typeface="Times New Roman" pitchFamily="18" charset="0"/>
              </a:rPr>
              <a:t> View.</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lang="en-US" sz="1600" baseline="0" dirty="0" smtClean="0">
                <a:latin typeface="Times New Roman" pitchFamily="18" charset="0"/>
                <a:cs typeface="Times New Roman" pitchFamily="18" charset="0"/>
              </a:rPr>
              <a:t>Structural</a:t>
            </a:r>
            <a:r>
              <a:rPr lang="en-US" sz="1600" dirty="0" smtClean="0">
                <a:latin typeface="Times New Roman" pitchFamily="18" charset="0"/>
                <a:cs typeface="Times New Roman" pitchFamily="18" charset="0"/>
              </a:rPr>
              <a:t> Model View.</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sz="1600" b="0" i="0" u="none" strike="noStrike" cap="none" normalizeH="0" baseline="0" dirty="0" smtClean="0">
                <a:ln>
                  <a:noFill/>
                </a:ln>
                <a:effectLst/>
                <a:latin typeface="Times New Roman" pitchFamily="18" charset="0"/>
                <a:cs typeface="Times New Roman" pitchFamily="18" charset="0"/>
              </a:rPr>
              <a:t>Behavioral Model View.</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lang="en-US" sz="1600" dirty="0" smtClean="0">
                <a:latin typeface="Times New Roman" pitchFamily="18" charset="0"/>
                <a:cs typeface="Times New Roman" pitchFamily="18" charset="0"/>
              </a:rPr>
              <a:t>Implement Model View.</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sz="1600" b="0" i="0" u="none" strike="noStrike" cap="none" normalizeH="0" dirty="0" smtClean="0">
                <a:ln>
                  <a:noFill/>
                </a:ln>
                <a:effectLst/>
                <a:latin typeface="Times New Roman" pitchFamily="18" charset="0"/>
                <a:cs typeface="Times New Roman" pitchFamily="18" charset="0"/>
              </a:rPr>
              <a:t>Environmental Model View.</a:t>
            </a:r>
          </a:p>
          <a:p>
            <a:pPr algn="just">
              <a:lnSpc>
                <a:spcPct val="150000"/>
              </a:lnSpc>
            </a:pPr>
            <a:r>
              <a:rPr lang="en-US" sz="1600" b="1" dirty="0" smtClean="0">
                <a:latin typeface="Times New Roman" pitchFamily="18" charset="0"/>
                <a:cs typeface="Times New Roman" pitchFamily="18" charset="0"/>
              </a:rPr>
              <a:t>UML is specifically constructed through two different domains they are:</a:t>
            </a:r>
            <a:endParaRPr lang="en-US" sz="1600" dirty="0" smtClean="0">
              <a:latin typeface="Times New Roman" pitchFamily="18" charset="0"/>
              <a:cs typeface="Times New Roman" pitchFamily="18" charset="0"/>
            </a:endParaRPr>
          </a:p>
          <a:p>
            <a:pPr marL="0" lvl="1" algn="just">
              <a:lnSpc>
                <a:spcPct val="150000"/>
              </a:lnSpc>
            </a:pPr>
            <a:r>
              <a:rPr lang="en-US" sz="1600" dirty="0" smtClean="0">
                <a:latin typeface="Times New Roman" pitchFamily="18" charset="0"/>
                <a:cs typeface="Times New Roman" pitchFamily="18" charset="0"/>
              </a:rPr>
              <a:t>UML Analysis modeling, this focuses on the user model and structural model views of the system.</a:t>
            </a:r>
          </a:p>
          <a:p>
            <a:pPr marL="0" lvl="1" algn="just">
              <a:lnSpc>
                <a:spcPct val="150000"/>
              </a:lnSpc>
            </a:pPr>
            <a:r>
              <a:rPr lang="en-US" sz="1600" dirty="0" smtClean="0">
                <a:latin typeface="Times New Roman" pitchFamily="18" charset="0"/>
                <a:cs typeface="Times New Roman" pitchFamily="18" charset="0"/>
              </a:rPr>
              <a:t>UML design modeling, which focuses on the behavioral modeling, implementation modeling and environmental model views.</a:t>
            </a:r>
          </a:p>
          <a:p>
            <a:pPr marL="342900" marR="0" lvl="0" indent="-342900" algn="just" defTabSz="914400" rtl="0" eaLnBrk="0" fontAlgn="base" latinLnBrk="0" hangingPunct="0">
              <a:lnSpc>
                <a:spcPct val="150000"/>
              </a:lnSpc>
              <a:spcBef>
                <a:spcPct val="0"/>
              </a:spcBef>
              <a:spcAft>
                <a:spcPct val="0"/>
              </a:spcAft>
              <a:buClrTx/>
              <a:buSzTx/>
              <a:tabLst/>
            </a:pPr>
            <a:r>
              <a:rPr kumimoji="0" lang="en-US" sz="1600" b="0" i="0" u="none" strike="noStrike" cap="none" normalizeH="0" dirty="0" smtClean="0">
                <a:ln>
                  <a:noFill/>
                </a:ln>
                <a:effectLst/>
                <a:latin typeface="Times New Roman" pitchFamily="18" charset="0"/>
                <a:cs typeface="Times New Roman" pitchFamily="18" charset="0"/>
              </a:rPr>
              <a:t> </a:t>
            </a:r>
            <a:endParaRPr kumimoji="0" lang="en-US" sz="1600" b="0" i="0" u="none" strike="noStrike" cap="none" normalizeH="0" baseline="0" dirty="0" smtClean="0">
              <a:ln>
                <a:noFill/>
              </a:ln>
              <a:effectLst/>
              <a:latin typeface="Times New Roman" pitchFamily="18" charset="0"/>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2768025"/>
            <a:ext cx="7534435" cy="584775"/>
          </a:xfrm>
          <a:prstGeom prst="rect">
            <a:avLst/>
          </a:prstGeom>
        </p:spPr>
        <p:txBody>
          <a:bodyPr wrap="none">
            <a:spAutoFit/>
          </a:bodyPr>
          <a:lstStyle/>
          <a:p>
            <a:r>
              <a:rPr lang="en-US" sz="3200" b="1" dirty="0" smtClean="0">
                <a:solidFill>
                  <a:schemeClr val="tx2"/>
                </a:solidFill>
                <a:latin typeface="Times New Roman" pitchFamily="18" charset="0"/>
                <a:cs typeface="Times New Roman" pitchFamily="18" charset="0"/>
              </a:rPr>
              <a:t>CLASS COLLABORATION DIAGRAM</a:t>
            </a:r>
            <a:r>
              <a:rPr lang="en-US" sz="3200" dirty="0" smtClean="0">
                <a:solidFill>
                  <a:schemeClr val="tx2"/>
                </a:solidFill>
                <a:latin typeface="Times New Roman" pitchFamily="18" charset="0"/>
                <a:cs typeface="Times New Roman" pitchFamily="18" charset="0"/>
              </a:rPr>
              <a:t> </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pPr algn="l"/>
            <a:r>
              <a:rPr lang="en-US" sz="3200" dirty="0" smtClean="0">
                <a:latin typeface="Times New Roman" pitchFamily="18" charset="0"/>
                <a:cs typeface="Times New Roman" pitchFamily="18" charset="0"/>
              </a:rPr>
              <a:t>EXISTING SYSTEM:</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lgn="just">
              <a:lnSpc>
                <a:spcPct val="150000"/>
              </a:lnSpc>
            </a:pPr>
            <a:r>
              <a:rPr lang="en-US" sz="2000" dirty="0" smtClean="0">
                <a:latin typeface="Times New Roman" pitchFamily="18" charset="0"/>
                <a:cs typeface="Times New Roman" pitchFamily="18" charset="0"/>
              </a:rPr>
              <a:t>This system is a manual system which doesn’t provide secure registration as well as profile management facilities customers</a:t>
            </a:r>
          </a:p>
          <a:p>
            <a:pPr lvl="0" algn="just">
              <a:lnSpc>
                <a:spcPct val="150000"/>
              </a:lnSpc>
            </a:pPr>
            <a:r>
              <a:rPr lang="en-US" sz="2000" dirty="0" smtClean="0">
                <a:latin typeface="Times New Roman" pitchFamily="18" charset="0"/>
                <a:cs typeface="Times New Roman" pitchFamily="18" charset="0"/>
              </a:rPr>
              <a:t>This system doesn’t provide online purchasing</a:t>
            </a:r>
          </a:p>
          <a:p>
            <a:pPr lvl="0" algn="just">
              <a:lnSpc>
                <a:spcPct val="150000"/>
              </a:lnSpc>
            </a:pPr>
            <a:r>
              <a:rPr lang="en-US" sz="2000" dirty="0" smtClean="0">
                <a:latin typeface="Times New Roman" pitchFamily="18" charset="0"/>
                <a:cs typeface="Times New Roman" pitchFamily="18" charset="0"/>
              </a:rPr>
              <a:t>This system can’t maintain most purchased items and least purchased items</a:t>
            </a:r>
          </a:p>
          <a:p>
            <a:pPr lvl="0" algn="just">
              <a:lnSpc>
                <a:spcPct val="150000"/>
              </a:lnSpc>
            </a:pPr>
            <a:r>
              <a:rPr lang="en-US" sz="2000" dirty="0" smtClean="0">
                <a:latin typeface="Times New Roman" pitchFamily="18" charset="0"/>
                <a:cs typeface="Times New Roman" pitchFamily="18" charset="0"/>
              </a:rPr>
              <a:t>Existing system can’t update the recent items for customers.</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1143000" y="914400"/>
            <a:ext cx="6553200" cy="502920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01362" y="2438400"/>
            <a:ext cx="3799438" cy="584775"/>
          </a:xfrm>
          <a:prstGeom prst="rect">
            <a:avLst/>
          </a:prstGeom>
        </p:spPr>
        <p:txBody>
          <a:bodyPr wrap="none">
            <a:spAutoFit/>
          </a:bodyPr>
          <a:lstStyle/>
          <a:p>
            <a:r>
              <a:rPr lang="en-US" sz="3200" b="1" dirty="0" smtClean="0">
                <a:latin typeface="Times New Roman" pitchFamily="18" charset="0"/>
                <a:cs typeface="Times New Roman" pitchFamily="18" charset="0"/>
              </a:rPr>
              <a:t>CLASS DIAGRAM</a:t>
            </a:r>
            <a:endParaRPr lang="en-US" sz="3200" dirty="0">
              <a:latin typeface="Times New Roman" pitchFamily="18" charset="0"/>
              <a:cs typeface="Times New Roman"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11"/>
          <p:cNvPicPr>
            <a:picLocks noChangeAspect="1" noChangeArrowheads="1"/>
          </p:cNvPicPr>
          <p:nvPr/>
        </p:nvPicPr>
        <p:blipFill>
          <a:blip r:embed="rId2"/>
          <a:srcRect/>
          <a:stretch>
            <a:fillRect/>
          </a:stretch>
        </p:blipFill>
        <p:spPr bwMode="auto">
          <a:xfrm>
            <a:off x="3276600" y="923925"/>
            <a:ext cx="2314575" cy="2200275"/>
          </a:xfrm>
          <a:prstGeom prst="rect">
            <a:avLst/>
          </a:prstGeom>
          <a:noFill/>
        </p:spPr>
      </p:pic>
      <p:pic>
        <p:nvPicPr>
          <p:cNvPr id="74753" name="Picture 12"/>
          <p:cNvPicPr>
            <a:picLocks noChangeAspect="1" noChangeArrowheads="1"/>
          </p:cNvPicPr>
          <p:nvPr/>
        </p:nvPicPr>
        <p:blipFill>
          <a:blip r:embed="rId3"/>
          <a:srcRect/>
          <a:stretch>
            <a:fillRect/>
          </a:stretch>
        </p:blipFill>
        <p:spPr bwMode="auto">
          <a:xfrm>
            <a:off x="3324225" y="3676650"/>
            <a:ext cx="2162175" cy="3028950"/>
          </a:xfrm>
          <a:prstGeom prst="rect">
            <a:avLst/>
          </a:prstGeom>
          <a:noFill/>
        </p:spPr>
      </p:pic>
      <p:sp>
        <p:nvSpPr>
          <p:cNvPr id="74755" name="Rectangle 3"/>
          <p:cNvSpPr>
            <a:spLocks noChangeArrowheads="1"/>
          </p:cNvSpPr>
          <p:nvPr/>
        </p:nvSpPr>
        <p:spPr bwMode="auto">
          <a:xfrm>
            <a:off x="428652" y="392668"/>
            <a:ext cx="3076548"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effectLst/>
                <a:latin typeface="Times New Roman" pitchFamily="18" charset="0"/>
                <a:ea typeface="Times New Roman" pitchFamily="18" charset="0"/>
                <a:cs typeface="Times New Roman" pitchFamily="18" charset="0"/>
              </a:rPr>
              <a:t>Abstract Data Access Object:</a:t>
            </a:r>
            <a:endParaRPr kumimoji="0" lang="en-US" b="0" i="0" u="none" strike="noStrike" cap="none" normalizeH="0" baseline="0" dirty="0" smtClean="0">
              <a:ln>
                <a:noFill/>
              </a:ln>
              <a:effectLst/>
              <a:latin typeface="Times New Roman" pitchFamily="18" charset="0"/>
              <a:cs typeface="Times New Roman" pitchFamily="18" charset="0"/>
            </a:endParaRPr>
          </a:p>
        </p:txBody>
      </p:sp>
      <p:sp>
        <p:nvSpPr>
          <p:cNvPr id="74756" name="Rectangle 4"/>
          <p:cNvSpPr>
            <a:spLocks noChangeArrowheads="1"/>
          </p:cNvSpPr>
          <p:nvPr/>
        </p:nvSpPr>
        <p:spPr bwMode="auto">
          <a:xfrm>
            <a:off x="634757" y="3319046"/>
            <a:ext cx="813043"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Query:</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13"/>
          <p:cNvPicPr>
            <a:picLocks noChangeAspect="1" noChangeArrowheads="1"/>
          </p:cNvPicPr>
          <p:nvPr/>
        </p:nvPicPr>
        <p:blipFill>
          <a:blip r:embed="rId2"/>
          <a:srcRect/>
          <a:stretch>
            <a:fillRect/>
          </a:stretch>
        </p:blipFill>
        <p:spPr bwMode="auto">
          <a:xfrm>
            <a:off x="3200400" y="609600"/>
            <a:ext cx="2143125" cy="2667000"/>
          </a:xfrm>
          <a:prstGeom prst="rect">
            <a:avLst/>
          </a:prstGeom>
          <a:noFill/>
        </p:spPr>
      </p:pic>
      <p:pic>
        <p:nvPicPr>
          <p:cNvPr id="73729" name="Picture 14"/>
          <p:cNvPicPr>
            <a:picLocks noChangeAspect="1" noChangeArrowheads="1"/>
          </p:cNvPicPr>
          <p:nvPr/>
        </p:nvPicPr>
        <p:blipFill>
          <a:blip r:embed="rId3"/>
          <a:srcRect/>
          <a:stretch>
            <a:fillRect/>
          </a:stretch>
        </p:blipFill>
        <p:spPr bwMode="auto">
          <a:xfrm>
            <a:off x="3400425" y="4114800"/>
            <a:ext cx="1781175" cy="2409825"/>
          </a:xfrm>
          <a:prstGeom prst="rect">
            <a:avLst/>
          </a:prstGeom>
          <a:noFill/>
        </p:spPr>
      </p:pic>
      <p:sp>
        <p:nvSpPr>
          <p:cNvPr id="73731" name="Rectangle 3"/>
          <p:cNvSpPr>
            <a:spLocks noChangeArrowheads="1"/>
          </p:cNvSpPr>
          <p:nvPr/>
        </p:nvSpPr>
        <p:spPr bwMode="auto">
          <a:xfrm>
            <a:off x="457200" y="609600"/>
            <a:ext cx="1063112"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effectLst/>
                <a:latin typeface="Times New Roman" pitchFamily="18" charset="0"/>
                <a:ea typeface="Times New Roman" pitchFamily="18" charset="0"/>
                <a:cs typeface="Times New Roman" pitchFamily="18" charset="0"/>
              </a:rPr>
              <a:t>Category:</a:t>
            </a:r>
            <a:endParaRPr kumimoji="0" lang="en-US" sz="900" b="0" i="0" u="none" strike="noStrike" cap="none" normalizeH="0" baseline="0" dirty="0" smtClean="0">
              <a:ln>
                <a:noFill/>
              </a:ln>
              <a:effectLst/>
              <a:latin typeface="Times New Roman" pitchFamily="18" charset="0"/>
              <a:cs typeface="Times New Roman" pitchFamily="18" charset="0"/>
            </a:endParaRPr>
          </a:p>
        </p:txBody>
      </p:sp>
      <p:sp>
        <p:nvSpPr>
          <p:cNvPr id="73732" name="Rectangle 4"/>
          <p:cNvSpPr>
            <a:spLocks noChangeArrowheads="1"/>
          </p:cNvSpPr>
          <p:nvPr/>
        </p:nvSpPr>
        <p:spPr bwMode="auto">
          <a:xfrm>
            <a:off x="381000" y="3657600"/>
            <a:ext cx="811441"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Brand:</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73733" name="Rectangle 5"/>
          <p:cNvSpPr>
            <a:spLocks noChangeArrowheads="1"/>
          </p:cNvSpPr>
          <p:nvPr/>
        </p:nvSpPr>
        <p:spPr bwMode="auto">
          <a:xfrm>
            <a:off x="0" y="74104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r>
            <a:br>
              <a:rPr kumimoji="0" lang="en-US" sz="11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br>
            <a:r>
              <a:rPr kumimoji="0" lang="en-US" sz="11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r>
            <a:br>
              <a:rPr kumimoji="0" lang="en-US" sz="11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2743200"/>
            <a:ext cx="4564070" cy="584775"/>
          </a:xfrm>
          <a:prstGeom prst="rect">
            <a:avLst/>
          </a:prstGeom>
        </p:spPr>
        <p:txBody>
          <a:bodyPr wrap="none">
            <a:spAutoFit/>
          </a:bodyPr>
          <a:lstStyle/>
          <a:p>
            <a:r>
              <a:rPr lang="en-US" sz="3200" b="1" dirty="0" smtClean="0">
                <a:solidFill>
                  <a:schemeClr val="tx2"/>
                </a:solidFill>
                <a:latin typeface="Times New Roman" pitchFamily="18" charset="0"/>
                <a:cs typeface="Times New Roman" pitchFamily="18" charset="0"/>
              </a:rPr>
              <a:t>USE CASE DIAGRAMS</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520602" y="381000"/>
            <a:ext cx="2603598"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System  Use Case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72705" name="Picture 52"/>
          <p:cNvPicPr>
            <a:picLocks noChangeAspect="1" noChangeArrowheads="1"/>
          </p:cNvPicPr>
          <p:nvPr/>
        </p:nvPicPr>
        <p:blipFill>
          <a:blip r:embed="rId2"/>
          <a:srcRect/>
          <a:stretch>
            <a:fillRect/>
          </a:stretch>
        </p:blipFill>
        <p:spPr bwMode="auto">
          <a:xfrm>
            <a:off x="1943100" y="1219200"/>
            <a:ext cx="5372100" cy="4457700"/>
          </a:xfrm>
          <a:prstGeom prst="rect">
            <a:avLst/>
          </a:prstGeom>
          <a:noFill/>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7" name="Rectangle 57"/>
          <p:cNvSpPr>
            <a:spLocks noChangeArrowheads="1"/>
          </p:cNvSpPr>
          <p:nvPr/>
        </p:nvSpPr>
        <p:spPr bwMode="auto">
          <a:xfrm>
            <a:off x="381000" y="685800"/>
            <a:ext cx="3239477"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Administrator  Use Case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grpSp>
        <p:nvGrpSpPr>
          <p:cNvPr id="71681" name="Group 1"/>
          <p:cNvGrpSpPr>
            <a:grpSpLocks noChangeAspect="1"/>
          </p:cNvGrpSpPr>
          <p:nvPr/>
        </p:nvGrpSpPr>
        <p:grpSpPr bwMode="auto">
          <a:xfrm>
            <a:off x="1600200" y="1676400"/>
            <a:ext cx="5943600" cy="3905250"/>
            <a:chOff x="0" y="0"/>
            <a:chExt cx="9360" cy="6150"/>
          </a:xfrm>
        </p:grpSpPr>
        <p:sp>
          <p:nvSpPr>
            <p:cNvPr id="71736" name="AutoShape 56"/>
            <p:cNvSpPr>
              <a:spLocks noChangeAspect="1" noChangeArrowheads="1" noTextEdit="1"/>
            </p:cNvSpPr>
            <p:nvPr/>
          </p:nvSpPr>
          <p:spPr bwMode="auto">
            <a:xfrm>
              <a:off x="0" y="0"/>
              <a:ext cx="9360" cy="61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35" name="Oval 55"/>
            <p:cNvSpPr>
              <a:spLocks noChangeArrowheads="1"/>
            </p:cNvSpPr>
            <p:nvPr/>
          </p:nvSpPr>
          <p:spPr bwMode="auto">
            <a:xfrm>
              <a:off x="613" y="3088"/>
              <a:ext cx="200" cy="200"/>
            </a:xfrm>
            <a:prstGeom prst="ellipse">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34" name="Line 54"/>
            <p:cNvSpPr>
              <a:spLocks noChangeShapeType="1"/>
            </p:cNvSpPr>
            <p:nvPr/>
          </p:nvSpPr>
          <p:spPr bwMode="auto">
            <a:xfrm>
              <a:off x="713" y="3300"/>
              <a:ext cx="1" cy="213"/>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33" name="Line 53"/>
            <p:cNvSpPr>
              <a:spLocks noChangeShapeType="1"/>
            </p:cNvSpPr>
            <p:nvPr/>
          </p:nvSpPr>
          <p:spPr bwMode="auto">
            <a:xfrm>
              <a:off x="600" y="3375"/>
              <a:ext cx="238" cy="1"/>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32" name="Line 52"/>
            <p:cNvSpPr>
              <a:spLocks noChangeShapeType="1"/>
            </p:cNvSpPr>
            <p:nvPr/>
          </p:nvSpPr>
          <p:spPr bwMode="auto">
            <a:xfrm flipH="1">
              <a:off x="563" y="3513"/>
              <a:ext cx="150" cy="225"/>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31" name="Line 51"/>
            <p:cNvSpPr>
              <a:spLocks noChangeShapeType="1"/>
            </p:cNvSpPr>
            <p:nvPr/>
          </p:nvSpPr>
          <p:spPr bwMode="auto">
            <a:xfrm>
              <a:off x="713" y="3513"/>
              <a:ext cx="162" cy="225"/>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30" name="Rectangle 50"/>
            <p:cNvSpPr>
              <a:spLocks noChangeArrowheads="1"/>
            </p:cNvSpPr>
            <p:nvPr/>
          </p:nvSpPr>
          <p:spPr bwMode="auto">
            <a:xfrm>
              <a:off x="500" y="3800"/>
              <a:ext cx="450"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Admin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729" name="Oval 49"/>
            <p:cNvSpPr>
              <a:spLocks noChangeArrowheads="1"/>
            </p:cNvSpPr>
            <p:nvPr/>
          </p:nvSpPr>
          <p:spPr bwMode="auto">
            <a:xfrm>
              <a:off x="3937" y="625"/>
              <a:ext cx="1537" cy="538"/>
            </a:xfrm>
            <a:prstGeom prst="ellipse">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28" name="Rectangle 48"/>
            <p:cNvSpPr>
              <a:spLocks noChangeArrowheads="1"/>
            </p:cNvSpPr>
            <p:nvPr/>
          </p:nvSpPr>
          <p:spPr bwMode="auto">
            <a:xfrm>
              <a:off x="4399" y="825"/>
              <a:ext cx="630"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Products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727" name="Oval 47"/>
            <p:cNvSpPr>
              <a:spLocks noChangeArrowheads="1"/>
            </p:cNvSpPr>
            <p:nvPr/>
          </p:nvSpPr>
          <p:spPr bwMode="auto">
            <a:xfrm>
              <a:off x="3887" y="1737"/>
              <a:ext cx="1637" cy="538"/>
            </a:xfrm>
            <a:prstGeom prst="ellipse">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26" name="Rectangle 46"/>
            <p:cNvSpPr>
              <a:spLocks noChangeArrowheads="1"/>
            </p:cNvSpPr>
            <p:nvPr/>
          </p:nvSpPr>
          <p:spPr bwMode="auto">
            <a:xfrm>
              <a:off x="4399" y="1925"/>
              <a:ext cx="675"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Inventory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725" name="Oval 45"/>
            <p:cNvSpPr>
              <a:spLocks noChangeArrowheads="1"/>
            </p:cNvSpPr>
            <p:nvPr/>
          </p:nvSpPr>
          <p:spPr bwMode="auto">
            <a:xfrm>
              <a:off x="3887" y="2825"/>
              <a:ext cx="1750" cy="538"/>
            </a:xfrm>
            <a:prstGeom prst="ellipse">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24" name="Rectangle 44"/>
            <p:cNvSpPr>
              <a:spLocks noChangeArrowheads="1"/>
            </p:cNvSpPr>
            <p:nvPr/>
          </p:nvSpPr>
          <p:spPr bwMode="auto">
            <a:xfrm>
              <a:off x="4387" y="3025"/>
              <a:ext cx="756"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Employees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723" name="Oval 43"/>
            <p:cNvSpPr>
              <a:spLocks noChangeArrowheads="1"/>
            </p:cNvSpPr>
            <p:nvPr/>
          </p:nvSpPr>
          <p:spPr bwMode="auto">
            <a:xfrm>
              <a:off x="3837" y="3825"/>
              <a:ext cx="1662" cy="538"/>
            </a:xfrm>
            <a:prstGeom prst="ellipse">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22" name="Rectangle 42"/>
            <p:cNvSpPr>
              <a:spLocks noChangeArrowheads="1"/>
            </p:cNvSpPr>
            <p:nvPr/>
          </p:nvSpPr>
          <p:spPr bwMode="auto">
            <a:xfrm>
              <a:off x="4412" y="4025"/>
              <a:ext cx="525"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Queries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721" name="Oval 41"/>
            <p:cNvSpPr>
              <a:spLocks noChangeArrowheads="1"/>
            </p:cNvSpPr>
            <p:nvPr/>
          </p:nvSpPr>
          <p:spPr bwMode="auto">
            <a:xfrm>
              <a:off x="4099" y="5350"/>
              <a:ext cx="1637" cy="538"/>
            </a:xfrm>
            <a:prstGeom prst="ellipse">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20" name="Rectangle 40"/>
            <p:cNvSpPr>
              <a:spLocks noChangeArrowheads="1"/>
            </p:cNvSpPr>
            <p:nvPr/>
          </p:nvSpPr>
          <p:spPr bwMode="auto">
            <a:xfrm>
              <a:off x="4686" y="5550"/>
              <a:ext cx="465"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Orders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719" name="Line 39"/>
            <p:cNvSpPr>
              <a:spLocks noChangeShapeType="1"/>
            </p:cNvSpPr>
            <p:nvPr/>
          </p:nvSpPr>
          <p:spPr bwMode="auto">
            <a:xfrm flipV="1">
              <a:off x="1250" y="1175"/>
              <a:ext cx="3049" cy="2025"/>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18" name="Freeform 38"/>
            <p:cNvSpPr>
              <a:spLocks/>
            </p:cNvSpPr>
            <p:nvPr/>
          </p:nvSpPr>
          <p:spPr bwMode="auto">
            <a:xfrm>
              <a:off x="4174" y="1175"/>
              <a:ext cx="125" cy="113"/>
            </a:xfrm>
            <a:custGeom>
              <a:avLst/>
              <a:gdLst/>
              <a:ahLst/>
              <a:cxnLst>
                <a:cxn ang="0">
                  <a:pos x="50" y="113"/>
                </a:cxn>
                <a:cxn ang="0">
                  <a:pos x="125" y="0"/>
                </a:cxn>
                <a:cxn ang="0">
                  <a:pos x="0" y="25"/>
                </a:cxn>
              </a:cxnLst>
              <a:rect l="0" t="0" r="r" b="b"/>
              <a:pathLst>
                <a:path w="125" h="113">
                  <a:moveTo>
                    <a:pt x="50" y="113"/>
                  </a:moveTo>
                  <a:lnTo>
                    <a:pt x="125" y="0"/>
                  </a:lnTo>
                  <a:lnTo>
                    <a:pt x="0" y="25"/>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17" name="Line 37"/>
            <p:cNvSpPr>
              <a:spLocks noChangeShapeType="1"/>
            </p:cNvSpPr>
            <p:nvPr/>
          </p:nvSpPr>
          <p:spPr bwMode="auto">
            <a:xfrm flipV="1">
              <a:off x="1250" y="2275"/>
              <a:ext cx="2799" cy="1075"/>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16" name="Freeform 36"/>
            <p:cNvSpPr>
              <a:spLocks/>
            </p:cNvSpPr>
            <p:nvPr/>
          </p:nvSpPr>
          <p:spPr bwMode="auto">
            <a:xfrm>
              <a:off x="3924" y="2275"/>
              <a:ext cx="125" cy="88"/>
            </a:xfrm>
            <a:custGeom>
              <a:avLst/>
              <a:gdLst/>
              <a:ahLst/>
              <a:cxnLst>
                <a:cxn ang="0">
                  <a:pos x="38" y="88"/>
                </a:cxn>
                <a:cxn ang="0">
                  <a:pos x="125" y="0"/>
                </a:cxn>
                <a:cxn ang="0">
                  <a:pos x="0" y="0"/>
                </a:cxn>
              </a:cxnLst>
              <a:rect l="0" t="0" r="r" b="b"/>
              <a:pathLst>
                <a:path w="125" h="88">
                  <a:moveTo>
                    <a:pt x="38" y="88"/>
                  </a:moveTo>
                  <a:lnTo>
                    <a:pt x="125" y="0"/>
                  </a:lnTo>
                  <a:lnTo>
                    <a:pt x="0"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15" name="Line 35"/>
            <p:cNvSpPr>
              <a:spLocks noChangeShapeType="1"/>
            </p:cNvSpPr>
            <p:nvPr/>
          </p:nvSpPr>
          <p:spPr bwMode="auto">
            <a:xfrm flipV="1">
              <a:off x="1250" y="3200"/>
              <a:ext cx="2637" cy="288"/>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14" name="Freeform 34"/>
            <p:cNvSpPr>
              <a:spLocks/>
            </p:cNvSpPr>
            <p:nvPr/>
          </p:nvSpPr>
          <p:spPr bwMode="auto">
            <a:xfrm>
              <a:off x="3762" y="3163"/>
              <a:ext cx="125" cy="100"/>
            </a:xfrm>
            <a:custGeom>
              <a:avLst/>
              <a:gdLst/>
              <a:ahLst/>
              <a:cxnLst>
                <a:cxn ang="0">
                  <a:pos x="13" y="100"/>
                </a:cxn>
                <a:cxn ang="0">
                  <a:pos x="125" y="37"/>
                </a:cxn>
                <a:cxn ang="0">
                  <a:pos x="0" y="0"/>
                </a:cxn>
              </a:cxnLst>
              <a:rect l="0" t="0" r="r" b="b"/>
              <a:pathLst>
                <a:path w="125" h="100">
                  <a:moveTo>
                    <a:pt x="13" y="100"/>
                  </a:moveTo>
                  <a:lnTo>
                    <a:pt x="125" y="37"/>
                  </a:lnTo>
                  <a:lnTo>
                    <a:pt x="0"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13" name="Line 33"/>
            <p:cNvSpPr>
              <a:spLocks noChangeShapeType="1"/>
            </p:cNvSpPr>
            <p:nvPr/>
          </p:nvSpPr>
          <p:spPr bwMode="auto">
            <a:xfrm>
              <a:off x="1250" y="3625"/>
              <a:ext cx="2587" cy="363"/>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12" name="Freeform 32"/>
            <p:cNvSpPr>
              <a:spLocks/>
            </p:cNvSpPr>
            <p:nvPr/>
          </p:nvSpPr>
          <p:spPr bwMode="auto">
            <a:xfrm>
              <a:off x="3712" y="3925"/>
              <a:ext cx="125" cy="88"/>
            </a:xfrm>
            <a:custGeom>
              <a:avLst/>
              <a:gdLst/>
              <a:ahLst/>
              <a:cxnLst>
                <a:cxn ang="0">
                  <a:pos x="0" y="88"/>
                </a:cxn>
                <a:cxn ang="0">
                  <a:pos x="125" y="63"/>
                </a:cxn>
                <a:cxn ang="0">
                  <a:pos x="13" y="0"/>
                </a:cxn>
              </a:cxnLst>
              <a:rect l="0" t="0" r="r" b="b"/>
              <a:pathLst>
                <a:path w="125" h="88">
                  <a:moveTo>
                    <a:pt x="0" y="88"/>
                  </a:moveTo>
                  <a:lnTo>
                    <a:pt x="125" y="63"/>
                  </a:lnTo>
                  <a:lnTo>
                    <a:pt x="13"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11" name="Line 31"/>
            <p:cNvSpPr>
              <a:spLocks noChangeShapeType="1"/>
            </p:cNvSpPr>
            <p:nvPr/>
          </p:nvSpPr>
          <p:spPr bwMode="auto">
            <a:xfrm>
              <a:off x="1250" y="3813"/>
              <a:ext cx="3062" cy="1512"/>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10" name="Freeform 30"/>
            <p:cNvSpPr>
              <a:spLocks/>
            </p:cNvSpPr>
            <p:nvPr/>
          </p:nvSpPr>
          <p:spPr bwMode="auto">
            <a:xfrm>
              <a:off x="4187" y="5225"/>
              <a:ext cx="125" cy="100"/>
            </a:xfrm>
            <a:custGeom>
              <a:avLst/>
              <a:gdLst/>
              <a:ahLst/>
              <a:cxnLst>
                <a:cxn ang="0">
                  <a:pos x="0" y="100"/>
                </a:cxn>
                <a:cxn ang="0">
                  <a:pos x="125" y="100"/>
                </a:cxn>
                <a:cxn ang="0">
                  <a:pos x="37" y="0"/>
                </a:cxn>
              </a:cxnLst>
              <a:rect l="0" t="0" r="r" b="b"/>
              <a:pathLst>
                <a:path w="125" h="100">
                  <a:moveTo>
                    <a:pt x="0" y="100"/>
                  </a:moveTo>
                  <a:lnTo>
                    <a:pt x="125" y="100"/>
                  </a:lnTo>
                  <a:lnTo>
                    <a:pt x="37"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09" name="Oval 29"/>
            <p:cNvSpPr>
              <a:spLocks noChangeArrowheads="1"/>
            </p:cNvSpPr>
            <p:nvPr/>
          </p:nvSpPr>
          <p:spPr bwMode="auto">
            <a:xfrm>
              <a:off x="6936" y="225"/>
              <a:ext cx="1537" cy="538"/>
            </a:xfrm>
            <a:prstGeom prst="ellipse">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08" name="Rectangle 28"/>
            <p:cNvSpPr>
              <a:spLocks noChangeArrowheads="1"/>
            </p:cNvSpPr>
            <p:nvPr/>
          </p:nvSpPr>
          <p:spPr bwMode="auto">
            <a:xfrm>
              <a:off x="7536" y="425"/>
              <a:ext cx="330"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Item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707" name="Oval 27"/>
            <p:cNvSpPr>
              <a:spLocks noChangeArrowheads="1"/>
            </p:cNvSpPr>
            <p:nvPr/>
          </p:nvSpPr>
          <p:spPr bwMode="auto">
            <a:xfrm>
              <a:off x="7086" y="875"/>
              <a:ext cx="1487" cy="538"/>
            </a:xfrm>
            <a:prstGeom prst="ellipse">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06" name="Rectangle 26"/>
            <p:cNvSpPr>
              <a:spLocks noChangeArrowheads="1"/>
            </p:cNvSpPr>
            <p:nvPr/>
          </p:nvSpPr>
          <p:spPr bwMode="auto">
            <a:xfrm>
              <a:off x="7511" y="1075"/>
              <a:ext cx="600"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Categery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705" name="Oval 25"/>
            <p:cNvSpPr>
              <a:spLocks noChangeArrowheads="1"/>
            </p:cNvSpPr>
            <p:nvPr/>
          </p:nvSpPr>
          <p:spPr bwMode="auto">
            <a:xfrm>
              <a:off x="7086" y="1625"/>
              <a:ext cx="1575" cy="538"/>
            </a:xfrm>
            <a:prstGeom prst="ellipse">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04" name="Rectangle 24"/>
            <p:cNvSpPr>
              <a:spLocks noChangeArrowheads="1"/>
            </p:cNvSpPr>
            <p:nvPr/>
          </p:nvSpPr>
          <p:spPr bwMode="auto">
            <a:xfrm>
              <a:off x="7374" y="1825"/>
              <a:ext cx="975"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View Categery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703" name="Oval 23"/>
            <p:cNvSpPr>
              <a:spLocks noChangeArrowheads="1"/>
            </p:cNvSpPr>
            <p:nvPr/>
          </p:nvSpPr>
          <p:spPr bwMode="auto">
            <a:xfrm>
              <a:off x="7186" y="2275"/>
              <a:ext cx="1487" cy="538"/>
            </a:xfrm>
            <a:prstGeom prst="ellipse">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02" name="Rectangle 22"/>
            <p:cNvSpPr>
              <a:spLocks noChangeArrowheads="1"/>
            </p:cNvSpPr>
            <p:nvPr/>
          </p:nvSpPr>
          <p:spPr bwMode="auto">
            <a:xfrm>
              <a:off x="7486" y="2475"/>
              <a:ext cx="914"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Add Employe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701" name="Oval 21"/>
            <p:cNvSpPr>
              <a:spLocks noChangeArrowheads="1"/>
            </p:cNvSpPr>
            <p:nvPr/>
          </p:nvSpPr>
          <p:spPr bwMode="auto">
            <a:xfrm>
              <a:off x="7236" y="3175"/>
              <a:ext cx="1512" cy="538"/>
            </a:xfrm>
            <a:prstGeom prst="ellipse">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00" name="Rectangle 20"/>
            <p:cNvSpPr>
              <a:spLocks noChangeArrowheads="1"/>
            </p:cNvSpPr>
            <p:nvPr/>
          </p:nvSpPr>
          <p:spPr bwMode="auto">
            <a:xfrm>
              <a:off x="7524" y="3375"/>
              <a:ext cx="975"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View Employe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699" name="Oval 19"/>
            <p:cNvSpPr>
              <a:spLocks noChangeArrowheads="1"/>
            </p:cNvSpPr>
            <p:nvPr/>
          </p:nvSpPr>
          <p:spPr bwMode="auto">
            <a:xfrm>
              <a:off x="7336" y="3875"/>
              <a:ext cx="1412" cy="538"/>
            </a:xfrm>
            <a:prstGeom prst="ellipse">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698" name="Rectangle 18"/>
            <p:cNvSpPr>
              <a:spLocks noChangeArrowheads="1"/>
            </p:cNvSpPr>
            <p:nvPr/>
          </p:nvSpPr>
          <p:spPr bwMode="auto">
            <a:xfrm>
              <a:off x="7599" y="4075"/>
              <a:ext cx="900"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View Queries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697" name="Oval 17"/>
            <p:cNvSpPr>
              <a:spLocks noChangeArrowheads="1"/>
            </p:cNvSpPr>
            <p:nvPr/>
          </p:nvSpPr>
          <p:spPr bwMode="auto">
            <a:xfrm>
              <a:off x="7348" y="5200"/>
              <a:ext cx="1750" cy="538"/>
            </a:xfrm>
            <a:prstGeom prst="ellipse">
              <a:avLst/>
            </a:prstGeom>
            <a:solidFill>
              <a:srgbClr val="FFFFB9"/>
            </a:solid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696" name="Rectangle 16"/>
            <p:cNvSpPr>
              <a:spLocks noChangeArrowheads="1"/>
            </p:cNvSpPr>
            <p:nvPr/>
          </p:nvSpPr>
          <p:spPr bwMode="auto">
            <a:xfrm>
              <a:off x="7810" y="5400"/>
              <a:ext cx="840"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View Orders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695" name="Line 15"/>
            <p:cNvSpPr>
              <a:spLocks noChangeShapeType="1"/>
            </p:cNvSpPr>
            <p:nvPr/>
          </p:nvSpPr>
          <p:spPr bwMode="auto">
            <a:xfrm flipV="1">
              <a:off x="5487" y="600"/>
              <a:ext cx="1449" cy="200"/>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694" name="Freeform 14"/>
            <p:cNvSpPr>
              <a:spLocks/>
            </p:cNvSpPr>
            <p:nvPr/>
          </p:nvSpPr>
          <p:spPr bwMode="auto">
            <a:xfrm>
              <a:off x="6811" y="575"/>
              <a:ext cx="125" cy="88"/>
            </a:xfrm>
            <a:custGeom>
              <a:avLst/>
              <a:gdLst/>
              <a:ahLst/>
              <a:cxnLst>
                <a:cxn ang="0">
                  <a:pos x="13" y="88"/>
                </a:cxn>
                <a:cxn ang="0">
                  <a:pos x="125" y="25"/>
                </a:cxn>
                <a:cxn ang="0">
                  <a:pos x="0" y="0"/>
                </a:cxn>
              </a:cxnLst>
              <a:rect l="0" t="0" r="r" b="b"/>
              <a:pathLst>
                <a:path w="125" h="88">
                  <a:moveTo>
                    <a:pt x="13" y="88"/>
                  </a:moveTo>
                  <a:lnTo>
                    <a:pt x="125" y="25"/>
                  </a:lnTo>
                  <a:lnTo>
                    <a:pt x="0"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693" name="Line 13"/>
            <p:cNvSpPr>
              <a:spLocks noChangeShapeType="1"/>
            </p:cNvSpPr>
            <p:nvPr/>
          </p:nvSpPr>
          <p:spPr bwMode="auto">
            <a:xfrm>
              <a:off x="5487" y="963"/>
              <a:ext cx="1599" cy="125"/>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692" name="Freeform 12"/>
            <p:cNvSpPr>
              <a:spLocks/>
            </p:cNvSpPr>
            <p:nvPr/>
          </p:nvSpPr>
          <p:spPr bwMode="auto">
            <a:xfrm>
              <a:off x="6961" y="1038"/>
              <a:ext cx="125" cy="87"/>
            </a:xfrm>
            <a:custGeom>
              <a:avLst/>
              <a:gdLst/>
              <a:ahLst/>
              <a:cxnLst>
                <a:cxn ang="0">
                  <a:pos x="0" y="87"/>
                </a:cxn>
                <a:cxn ang="0">
                  <a:pos x="125" y="50"/>
                </a:cxn>
                <a:cxn ang="0">
                  <a:pos x="13" y="0"/>
                </a:cxn>
              </a:cxnLst>
              <a:rect l="0" t="0" r="r" b="b"/>
              <a:pathLst>
                <a:path w="125" h="87">
                  <a:moveTo>
                    <a:pt x="0" y="87"/>
                  </a:moveTo>
                  <a:lnTo>
                    <a:pt x="125" y="50"/>
                  </a:lnTo>
                  <a:lnTo>
                    <a:pt x="13"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691" name="Line 11"/>
            <p:cNvSpPr>
              <a:spLocks noChangeShapeType="1"/>
            </p:cNvSpPr>
            <p:nvPr/>
          </p:nvSpPr>
          <p:spPr bwMode="auto">
            <a:xfrm flipV="1">
              <a:off x="5587" y="1925"/>
              <a:ext cx="1499" cy="50"/>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690" name="Freeform 10"/>
            <p:cNvSpPr>
              <a:spLocks/>
            </p:cNvSpPr>
            <p:nvPr/>
          </p:nvSpPr>
          <p:spPr bwMode="auto">
            <a:xfrm>
              <a:off x="6961" y="1888"/>
              <a:ext cx="125" cy="87"/>
            </a:xfrm>
            <a:custGeom>
              <a:avLst/>
              <a:gdLst/>
              <a:ahLst/>
              <a:cxnLst>
                <a:cxn ang="0">
                  <a:pos x="0" y="87"/>
                </a:cxn>
                <a:cxn ang="0">
                  <a:pos x="125" y="37"/>
                </a:cxn>
                <a:cxn ang="0">
                  <a:pos x="0" y="0"/>
                </a:cxn>
              </a:cxnLst>
              <a:rect l="0" t="0" r="r" b="b"/>
              <a:pathLst>
                <a:path w="125" h="87">
                  <a:moveTo>
                    <a:pt x="0" y="87"/>
                  </a:moveTo>
                  <a:lnTo>
                    <a:pt x="125" y="37"/>
                  </a:lnTo>
                  <a:lnTo>
                    <a:pt x="0"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689" name="Line 9"/>
            <p:cNvSpPr>
              <a:spLocks noChangeShapeType="1"/>
            </p:cNvSpPr>
            <p:nvPr/>
          </p:nvSpPr>
          <p:spPr bwMode="auto">
            <a:xfrm flipV="1">
              <a:off x="5649" y="2675"/>
              <a:ext cx="1537" cy="275"/>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688" name="Freeform 8"/>
            <p:cNvSpPr>
              <a:spLocks/>
            </p:cNvSpPr>
            <p:nvPr/>
          </p:nvSpPr>
          <p:spPr bwMode="auto">
            <a:xfrm>
              <a:off x="7061" y="2650"/>
              <a:ext cx="125" cy="88"/>
            </a:xfrm>
            <a:custGeom>
              <a:avLst/>
              <a:gdLst/>
              <a:ahLst/>
              <a:cxnLst>
                <a:cxn ang="0">
                  <a:pos x="13" y="88"/>
                </a:cxn>
                <a:cxn ang="0">
                  <a:pos x="125" y="25"/>
                </a:cxn>
                <a:cxn ang="0">
                  <a:pos x="0" y="0"/>
                </a:cxn>
              </a:cxnLst>
              <a:rect l="0" t="0" r="r" b="b"/>
              <a:pathLst>
                <a:path w="125" h="88">
                  <a:moveTo>
                    <a:pt x="13" y="88"/>
                  </a:moveTo>
                  <a:lnTo>
                    <a:pt x="125" y="25"/>
                  </a:lnTo>
                  <a:lnTo>
                    <a:pt x="0"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687" name="Line 7"/>
            <p:cNvSpPr>
              <a:spLocks noChangeShapeType="1"/>
            </p:cNvSpPr>
            <p:nvPr/>
          </p:nvSpPr>
          <p:spPr bwMode="auto">
            <a:xfrm>
              <a:off x="5649" y="3200"/>
              <a:ext cx="1587" cy="175"/>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686" name="Freeform 6"/>
            <p:cNvSpPr>
              <a:spLocks/>
            </p:cNvSpPr>
            <p:nvPr/>
          </p:nvSpPr>
          <p:spPr bwMode="auto">
            <a:xfrm>
              <a:off x="7111" y="3313"/>
              <a:ext cx="125" cy="100"/>
            </a:xfrm>
            <a:custGeom>
              <a:avLst/>
              <a:gdLst/>
              <a:ahLst/>
              <a:cxnLst>
                <a:cxn ang="0">
                  <a:pos x="0" y="100"/>
                </a:cxn>
                <a:cxn ang="0">
                  <a:pos x="125" y="62"/>
                </a:cxn>
                <a:cxn ang="0">
                  <a:pos x="13" y="0"/>
                </a:cxn>
              </a:cxnLst>
              <a:rect l="0" t="0" r="r" b="b"/>
              <a:pathLst>
                <a:path w="125" h="100">
                  <a:moveTo>
                    <a:pt x="0" y="100"/>
                  </a:moveTo>
                  <a:lnTo>
                    <a:pt x="125" y="62"/>
                  </a:lnTo>
                  <a:lnTo>
                    <a:pt x="13"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685" name="Line 5"/>
            <p:cNvSpPr>
              <a:spLocks noChangeShapeType="1"/>
            </p:cNvSpPr>
            <p:nvPr/>
          </p:nvSpPr>
          <p:spPr bwMode="auto">
            <a:xfrm>
              <a:off x="5512" y="4113"/>
              <a:ext cx="1824" cy="25"/>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684" name="Freeform 4"/>
            <p:cNvSpPr>
              <a:spLocks/>
            </p:cNvSpPr>
            <p:nvPr/>
          </p:nvSpPr>
          <p:spPr bwMode="auto">
            <a:xfrm>
              <a:off x="7211" y="4088"/>
              <a:ext cx="125" cy="100"/>
            </a:xfrm>
            <a:custGeom>
              <a:avLst/>
              <a:gdLst/>
              <a:ahLst/>
              <a:cxnLst>
                <a:cxn ang="0">
                  <a:pos x="0" y="100"/>
                </a:cxn>
                <a:cxn ang="0">
                  <a:pos x="125" y="50"/>
                </a:cxn>
                <a:cxn ang="0">
                  <a:pos x="0" y="0"/>
                </a:cxn>
              </a:cxnLst>
              <a:rect l="0" t="0" r="r" b="b"/>
              <a:pathLst>
                <a:path w="125" h="100">
                  <a:moveTo>
                    <a:pt x="0" y="100"/>
                  </a:moveTo>
                  <a:lnTo>
                    <a:pt x="125" y="50"/>
                  </a:lnTo>
                  <a:lnTo>
                    <a:pt x="0"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683" name="Line 3"/>
            <p:cNvSpPr>
              <a:spLocks noChangeShapeType="1"/>
            </p:cNvSpPr>
            <p:nvPr/>
          </p:nvSpPr>
          <p:spPr bwMode="auto">
            <a:xfrm flipV="1">
              <a:off x="5687" y="5488"/>
              <a:ext cx="1599" cy="75"/>
            </a:xfrm>
            <a:prstGeom prst="line">
              <a:avLst/>
            </a:pr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682" name="Freeform 2"/>
            <p:cNvSpPr>
              <a:spLocks/>
            </p:cNvSpPr>
            <p:nvPr/>
          </p:nvSpPr>
          <p:spPr bwMode="auto">
            <a:xfrm>
              <a:off x="7161" y="5450"/>
              <a:ext cx="125" cy="88"/>
            </a:xfrm>
            <a:custGeom>
              <a:avLst/>
              <a:gdLst/>
              <a:ahLst/>
              <a:cxnLst>
                <a:cxn ang="0">
                  <a:pos x="13" y="88"/>
                </a:cxn>
                <a:cxn ang="0">
                  <a:pos x="125" y="38"/>
                </a:cxn>
                <a:cxn ang="0">
                  <a:pos x="0" y="0"/>
                </a:cxn>
              </a:cxnLst>
              <a:rect l="0" t="0" r="r" b="b"/>
              <a:pathLst>
                <a:path w="125" h="88">
                  <a:moveTo>
                    <a:pt x="13" y="88"/>
                  </a:moveTo>
                  <a:lnTo>
                    <a:pt x="125" y="38"/>
                  </a:lnTo>
                  <a:lnTo>
                    <a:pt x="0" y="0"/>
                  </a:lnTo>
                </a:path>
              </a:pathLst>
            </a:custGeom>
            <a:noFill/>
            <a:ln w="12">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509331" y="609600"/>
            <a:ext cx="2787430"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Customer Use Case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70657" name="Picture 4"/>
          <p:cNvPicPr>
            <a:picLocks noChangeAspect="1" noChangeArrowheads="1"/>
          </p:cNvPicPr>
          <p:nvPr/>
        </p:nvPicPr>
        <p:blipFill>
          <a:blip r:embed="rId2"/>
          <a:srcRect/>
          <a:stretch>
            <a:fillRect/>
          </a:stretch>
        </p:blipFill>
        <p:spPr bwMode="auto">
          <a:xfrm>
            <a:off x="1524000" y="1295400"/>
            <a:ext cx="5943600" cy="4038600"/>
          </a:xfrm>
          <a:prstGeom prst="rect">
            <a:avLst/>
          </a:prstGeom>
          <a:noFill/>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554380" y="685800"/>
            <a:ext cx="2722220"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Employee Use Case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69633" name="Picture 1"/>
          <p:cNvPicPr>
            <a:picLocks noChangeAspect="1" noChangeArrowheads="1"/>
          </p:cNvPicPr>
          <p:nvPr/>
        </p:nvPicPr>
        <p:blipFill>
          <a:blip r:embed="rId2"/>
          <a:srcRect/>
          <a:stretch>
            <a:fillRect/>
          </a:stretch>
        </p:blipFill>
        <p:spPr bwMode="auto">
          <a:xfrm>
            <a:off x="1752600" y="1447800"/>
            <a:ext cx="5534025" cy="3438525"/>
          </a:xfrm>
          <a:prstGeom prst="rect">
            <a:avLst/>
          </a:prstGeom>
          <a:noFill/>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0" y="2768025"/>
            <a:ext cx="4826962" cy="584775"/>
          </a:xfrm>
          <a:prstGeom prst="rect">
            <a:avLst/>
          </a:prstGeom>
        </p:spPr>
        <p:txBody>
          <a:bodyPr wrap="none">
            <a:spAutoFit/>
          </a:bodyPr>
          <a:lstStyle/>
          <a:p>
            <a:pPr algn="ctr"/>
            <a:r>
              <a:rPr lang="en-US" sz="3200" b="1" dirty="0" smtClean="0">
                <a:solidFill>
                  <a:schemeClr val="tx2"/>
                </a:solidFill>
                <a:latin typeface="Times New Roman" pitchFamily="18" charset="0"/>
                <a:cs typeface="Times New Roman" pitchFamily="18" charset="0"/>
              </a:rPr>
              <a:t>SEQUENCE DIAGRAMS</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pPr algn="l"/>
            <a:r>
              <a:rPr lang="en-US" sz="3200" dirty="0" smtClean="0">
                <a:latin typeface="Times New Roman" pitchFamily="18" charset="0"/>
                <a:cs typeface="Times New Roman" pitchFamily="18" charset="0"/>
              </a:rPr>
              <a:t>PROPOSED SYSTEM:  </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marL="0" indent="-548640" algn="just">
              <a:lnSpc>
                <a:spcPct val="150000"/>
              </a:lnSpc>
              <a:buNone/>
            </a:pPr>
            <a:r>
              <a:rPr lang="en-US" sz="2000" dirty="0" smtClean="0">
                <a:latin typeface="Times New Roman" pitchFamily="18" charset="0"/>
                <a:cs typeface="Times New Roman" pitchFamily="18" charset="0"/>
              </a:rPr>
              <a:t> The development of this new system contains the following activities, which try to develop on-line application by keeping the entire process in the view of database integration approach.</a:t>
            </a:r>
          </a:p>
          <a:p>
            <a:pPr lvl="0" algn="just">
              <a:lnSpc>
                <a:spcPct val="150000"/>
              </a:lnSpc>
            </a:pPr>
            <a:r>
              <a:rPr lang="en-US" sz="2000" dirty="0" smtClean="0">
                <a:latin typeface="Times New Roman" pitchFamily="18" charset="0"/>
                <a:cs typeface="Times New Roman" pitchFamily="18" charset="0"/>
              </a:rPr>
              <a:t>Secure registration and profile management facilities for customers</a:t>
            </a:r>
          </a:p>
          <a:p>
            <a:pPr lvl="0" algn="just">
              <a:lnSpc>
                <a:spcPct val="150000"/>
              </a:lnSpc>
            </a:pPr>
            <a:r>
              <a:rPr lang="en-US" sz="2000" dirty="0" smtClean="0">
                <a:latin typeface="Times New Roman" pitchFamily="18" charset="0"/>
                <a:cs typeface="Times New Roman" pitchFamily="18" charset="0"/>
              </a:rPr>
              <a:t>Browsing through the email to see the items that are there in each category of products like apparel, kitchen accessories, bath accessories, food items etc.</a:t>
            </a:r>
          </a:p>
          <a:p>
            <a:pPr lvl="0" algn="just">
              <a:lnSpc>
                <a:spcPct val="150000"/>
              </a:lnSpc>
            </a:pPr>
            <a:r>
              <a:rPr lang="en-US" sz="2000" dirty="0" smtClean="0">
                <a:latin typeface="Times New Roman" pitchFamily="18" charset="0"/>
                <a:cs typeface="Times New Roman" pitchFamily="18" charset="0"/>
              </a:rPr>
              <a:t>Creating a shopping mart so that customer can Shop ‘n’ no of items and checkout finally with the entire shopping cart .</a:t>
            </a:r>
            <a:endParaRPr lang="en-US" sz="2000" dirty="0">
              <a:latin typeface="Times New Roman" pitchFamily="18" charset="0"/>
              <a:cs typeface="Times New Roman"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332371" y="454223"/>
            <a:ext cx="3268331"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Administrator Sequence Diagram:</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67585" name="Picture 55"/>
          <p:cNvPicPr>
            <a:picLocks noChangeAspect="1" noChangeArrowheads="1"/>
          </p:cNvPicPr>
          <p:nvPr/>
        </p:nvPicPr>
        <p:blipFill>
          <a:blip r:embed="rId2"/>
          <a:srcRect/>
          <a:stretch>
            <a:fillRect/>
          </a:stretch>
        </p:blipFill>
        <p:spPr bwMode="auto">
          <a:xfrm>
            <a:off x="1143000" y="990600"/>
            <a:ext cx="6629400" cy="4905375"/>
          </a:xfrm>
          <a:prstGeom prst="rect">
            <a:avLst/>
          </a:prstGeom>
          <a:noFill/>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381000" y="381000"/>
            <a:ext cx="2820003"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Employee Sequence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66561" name="Picture 2"/>
          <p:cNvPicPr>
            <a:picLocks noChangeAspect="1" noChangeArrowheads="1"/>
          </p:cNvPicPr>
          <p:nvPr/>
        </p:nvPicPr>
        <p:blipFill>
          <a:blip r:embed="rId2"/>
          <a:srcRect/>
          <a:stretch>
            <a:fillRect/>
          </a:stretch>
        </p:blipFill>
        <p:spPr bwMode="auto">
          <a:xfrm>
            <a:off x="1143000" y="1143000"/>
            <a:ext cx="6858000" cy="4667250"/>
          </a:xfrm>
          <a:prstGeom prst="rect">
            <a:avLst/>
          </a:prstGeom>
          <a:noFill/>
        </p:spPr>
      </p:pic>
      <p:sp>
        <p:nvSpPr>
          <p:cNvPr id="66563" name="Rectangle 3"/>
          <p:cNvSpPr>
            <a:spLocks noChangeArrowheads="1"/>
          </p:cNvSpPr>
          <p:nvPr/>
        </p:nvSpPr>
        <p:spPr bwMode="auto">
          <a:xfrm>
            <a:off x="0" y="5124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304800" y="381000"/>
            <a:ext cx="2816284"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Customer Sequence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65537" name="Picture 57"/>
          <p:cNvPicPr>
            <a:picLocks noChangeAspect="1" noChangeArrowheads="1"/>
          </p:cNvPicPr>
          <p:nvPr/>
        </p:nvPicPr>
        <p:blipFill>
          <a:blip r:embed="rId2"/>
          <a:srcRect/>
          <a:stretch>
            <a:fillRect/>
          </a:stretch>
        </p:blipFill>
        <p:spPr bwMode="auto">
          <a:xfrm>
            <a:off x="1143000" y="990600"/>
            <a:ext cx="6858000" cy="5372100"/>
          </a:xfrm>
          <a:prstGeom prst="rect">
            <a:avLst/>
          </a:prstGeom>
          <a:noFill/>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60827" y="2590800"/>
            <a:ext cx="6006773" cy="742511"/>
          </a:xfrm>
          <a:prstGeom prst="rect">
            <a:avLst/>
          </a:prstGeom>
        </p:spPr>
        <p:txBody>
          <a:bodyPr wrap="none">
            <a:spAutoFit/>
          </a:bodyPr>
          <a:lstStyle/>
          <a:p>
            <a:pPr>
              <a:lnSpc>
                <a:spcPct val="150000"/>
              </a:lnSpc>
            </a:pPr>
            <a:r>
              <a:rPr lang="en-US" sz="3200" b="1" dirty="0" smtClean="0">
                <a:solidFill>
                  <a:schemeClr val="tx2"/>
                </a:solidFill>
                <a:latin typeface="Times New Roman" pitchFamily="18" charset="0"/>
                <a:cs typeface="Times New Roman" pitchFamily="18" charset="0"/>
              </a:rPr>
              <a:t>COLLABORATION DIAGRAM</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527244" y="304800"/>
            <a:ext cx="2901756"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Admin collaboration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64513" name="Picture 58"/>
          <p:cNvPicPr>
            <a:picLocks noChangeAspect="1" noChangeArrowheads="1"/>
          </p:cNvPicPr>
          <p:nvPr/>
        </p:nvPicPr>
        <p:blipFill>
          <a:blip r:embed="rId2"/>
          <a:srcRect/>
          <a:stretch>
            <a:fillRect/>
          </a:stretch>
        </p:blipFill>
        <p:spPr bwMode="auto">
          <a:xfrm>
            <a:off x="1447800" y="990600"/>
            <a:ext cx="5943600" cy="5153025"/>
          </a:xfrm>
          <a:prstGeom prst="rect">
            <a:avLst/>
          </a:prstGeom>
          <a:noFill/>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589247" y="499646"/>
            <a:ext cx="3220753"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Employee Collaboration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86017" name="Picture 3"/>
          <p:cNvPicPr>
            <a:picLocks noChangeAspect="1" noChangeArrowheads="1"/>
          </p:cNvPicPr>
          <p:nvPr/>
        </p:nvPicPr>
        <p:blipFill>
          <a:blip r:embed="rId2"/>
          <a:srcRect/>
          <a:stretch>
            <a:fillRect/>
          </a:stretch>
        </p:blipFill>
        <p:spPr bwMode="auto">
          <a:xfrm>
            <a:off x="1371600" y="1295400"/>
            <a:ext cx="6858000" cy="4343400"/>
          </a:xfrm>
          <a:prstGeom prst="rect">
            <a:avLst/>
          </a:prstGeom>
          <a:noFill/>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592965" y="609600"/>
            <a:ext cx="3217035"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Customer Collaboration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84993" name="Picture 60"/>
          <p:cNvPicPr>
            <a:picLocks noChangeAspect="1" noChangeArrowheads="1"/>
          </p:cNvPicPr>
          <p:nvPr/>
        </p:nvPicPr>
        <p:blipFill>
          <a:blip r:embed="rId2"/>
          <a:srcRect/>
          <a:stretch>
            <a:fillRect/>
          </a:stretch>
        </p:blipFill>
        <p:spPr bwMode="auto">
          <a:xfrm>
            <a:off x="1295401" y="1362075"/>
            <a:ext cx="6248400" cy="4733925"/>
          </a:xfrm>
          <a:prstGeom prst="rect">
            <a:avLst/>
          </a:prstGeom>
          <a:noFill/>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ChangeArrowheads="1"/>
          </p:cNvSpPr>
          <p:nvPr/>
        </p:nvSpPr>
        <p:spPr bwMode="auto">
          <a:xfrm>
            <a:off x="2286000" y="2819400"/>
            <a:ext cx="4608121"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ACTIVITY DIAGRAMS</a:t>
            </a:r>
            <a:endParaRPr kumimoji="0" lang="en-US" sz="3200" b="0" i="0" u="none" strike="noStrike" cap="none" normalizeH="0" baseline="0" dirty="0" smtClean="0">
              <a:ln>
                <a:noFill/>
              </a:ln>
              <a:solidFill>
                <a:schemeClr val="tx2"/>
              </a:solidFill>
              <a:effectLst/>
              <a:latin typeface="Times New Roman" pitchFamily="18" charset="0"/>
              <a:cs typeface="Times New Roman"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727746" y="575846"/>
            <a:ext cx="3082254"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Administrator Activity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83969" name="Picture 26"/>
          <p:cNvPicPr>
            <a:picLocks noChangeAspect="1" noChangeArrowheads="1"/>
          </p:cNvPicPr>
          <p:nvPr/>
        </p:nvPicPr>
        <p:blipFill>
          <a:blip r:embed="rId2"/>
          <a:srcRect/>
          <a:stretch>
            <a:fillRect/>
          </a:stretch>
        </p:blipFill>
        <p:spPr bwMode="auto">
          <a:xfrm>
            <a:off x="1066800" y="1447800"/>
            <a:ext cx="6934200" cy="4648200"/>
          </a:xfrm>
          <a:prstGeom prst="rect">
            <a:avLst/>
          </a:prstGeom>
          <a:noFill/>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79" name="Rectangle 135"/>
          <p:cNvSpPr>
            <a:spLocks noChangeArrowheads="1"/>
          </p:cNvSpPr>
          <p:nvPr/>
        </p:nvSpPr>
        <p:spPr bwMode="auto">
          <a:xfrm>
            <a:off x="461521" y="609600"/>
            <a:ext cx="2681503"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Customer Activity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grpSp>
        <p:nvGrpSpPr>
          <p:cNvPr id="82945" name="Group 1"/>
          <p:cNvGrpSpPr>
            <a:grpSpLocks noChangeAspect="1"/>
          </p:cNvGrpSpPr>
          <p:nvPr/>
        </p:nvGrpSpPr>
        <p:grpSpPr bwMode="auto">
          <a:xfrm>
            <a:off x="685800" y="1066800"/>
            <a:ext cx="7162800" cy="4800600"/>
            <a:chOff x="0" y="0"/>
            <a:chExt cx="9360" cy="6240"/>
          </a:xfrm>
        </p:grpSpPr>
        <p:sp>
          <p:nvSpPr>
            <p:cNvPr id="83078" name="AutoShape 134"/>
            <p:cNvSpPr>
              <a:spLocks noChangeAspect="1" noChangeArrowheads="1" noTextEdit="1"/>
            </p:cNvSpPr>
            <p:nvPr/>
          </p:nvSpPr>
          <p:spPr bwMode="auto">
            <a:xfrm>
              <a:off x="0" y="0"/>
              <a:ext cx="9360" cy="624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3077" name="Oval 133"/>
            <p:cNvSpPr>
              <a:spLocks noChangeArrowheads="1"/>
            </p:cNvSpPr>
            <p:nvPr/>
          </p:nvSpPr>
          <p:spPr bwMode="auto">
            <a:xfrm>
              <a:off x="4925" y="192"/>
              <a:ext cx="174" cy="173"/>
            </a:xfrm>
            <a:prstGeom prst="ellipse">
              <a:avLst/>
            </a:prstGeom>
            <a:solidFill>
              <a:srgbClr val="800000"/>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76" name="AutoShape 132"/>
            <p:cNvSpPr>
              <a:spLocks noChangeArrowheads="1"/>
            </p:cNvSpPr>
            <p:nvPr/>
          </p:nvSpPr>
          <p:spPr bwMode="auto">
            <a:xfrm>
              <a:off x="4310" y="692"/>
              <a:ext cx="1375" cy="366"/>
            </a:xfrm>
            <a:prstGeom prst="roundRect">
              <a:avLst>
                <a:gd name="adj" fmla="val 52630"/>
              </a:avLst>
            </a:prstGeom>
            <a:solidFill>
              <a:srgbClr val="FFFFB9"/>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75" name="Rectangle 131"/>
            <p:cNvSpPr>
              <a:spLocks noChangeArrowheads="1"/>
            </p:cNvSpPr>
            <p:nvPr/>
          </p:nvSpPr>
          <p:spPr bwMode="auto">
            <a:xfrm>
              <a:off x="4781" y="731"/>
              <a:ext cx="450"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Customer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074" name="AutoShape 130"/>
            <p:cNvSpPr>
              <a:spLocks noChangeArrowheads="1"/>
            </p:cNvSpPr>
            <p:nvPr/>
          </p:nvSpPr>
          <p:spPr bwMode="auto">
            <a:xfrm>
              <a:off x="4348" y="1346"/>
              <a:ext cx="1337" cy="365"/>
            </a:xfrm>
            <a:prstGeom prst="roundRect">
              <a:avLst>
                <a:gd name="adj" fmla="val 52630"/>
              </a:avLst>
            </a:prstGeom>
            <a:solidFill>
              <a:srgbClr val="FFFFB9"/>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73" name="Rectangle 129"/>
            <p:cNvSpPr>
              <a:spLocks noChangeArrowheads="1"/>
            </p:cNvSpPr>
            <p:nvPr/>
          </p:nvSpPr>
          <p:spPr bwMode="auto">
            <a:xfrm>
              <a:off x="4685" y="1385"/>
              <a:ext cx="675"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Authentication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072" name="Freeform 128"/>
            <p:cNvSpPr>
              <a:spLocks/>
            </p:cNvSpPr>
            <p:nvPr/>
          </p:nvSpPr>
          <p:spPr bwMode="auto">
            <a:xfrm>
              <a:off x="4541" y="2038"/>
              <a:ext cx="885" cy="577"/>
            </a:xfrm>
            <a:custGeom>
              <a:avLst/>
              <a:gdLst/>
              <a:ahLst/>
              <a:cxnLst>
                <a:cxn ang="0">
                  <a:pos x="0" y="289"/>
                </a:cxn>
                <a:cxn ang="0">
                  <a:pos x="442" y="0"/>
                </a:cxn>
                <a:cxn ang="0">
                  <a:pos x="885" y="289"/>
                </a:cxn>
                <a:cxn ang="0">
                  <a:pos x="442" y="577"/>
                </a:cxn>
                <a:cxn ang="0">
                  <a:pos x="0" y="289"/>
                </a:cxn>
              </a:cxnLst>
              <a:rect l="0" t="0" r="r" b="b"/>
              <a:pathLst>
                <a:path w="885" h="577">
                  <a:moveTo>
                    <a:pt x="0" y="289"/>
                  </a:moveTo>
                  <a:lnTo>
                    <a:pt x="442" y="0"/>
                  </a:lnTo>
                  <a:lnTo>
                    <a:pt x="885" y="289"/>
                  </a:lnTo>
                  <a:lnTo>
                    <a:pt x="442" y="577"/>
                  </a:lnTo>
                  <a:lnTo>
                    <a:pt x="0" y="289"/>
                  </a:lnTo>
                  <a:close/>
                </a:path>
              </a:pathLst>
            </a:custGeom>
            <a:solidFill>
              <a:srgbClr val="FFFFB9"/>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71" name="Rectangle 127"/>
            <p:cNvSpPr>
              <a:spLocks noChangeArrowheads="1"/>
            </p:cNvSpPr>
            <p:nvPr/>
          </p:nvSpPr>
          <p:spPr bwMode="auto">
            <a:xfrm>
              <a:off x="2732" y="2961"/>
              <a:ext cx="4454" cy="48"/>
            </a:xfrm>
            <a:prstGeom prst="rect">
              <a:avLst/>
            </a:prstGeom>
            <a:solidFill>
              <a:srgbClr val="800000"/>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070" name="Line 126"/>
            <p:cNvSpPr>
              <a:spLocks noChangeShapeType="1"/>
            </p:cNvSpPr>
            <p:nvPr/>
          </p:nvSpPr>
          <p:spPr bwMode="auto">
            <a:xfrm flipH="1">
              <a:off x="5002" y="375"/>
              <a:ext cx="10" cy="317"/>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69" name="Freeform 125"/>
            <p:cNvSpPr>
              <a:spLocks/>
            </p:cNvSpPr>
            <p:nvPr/>
          </p:nvSpPr>
          <p:spPr bwMode="auto">
            <a:xfrm>
              <a:off x="4973" y="596"/>
              <a:ext cx="68" cy="96"/>
            </a:xfrm>
            <a:custGeom>
              <a:avLst/>
              <a:gdLst/>
              <a:ahLst/>
              <a:cxnLst>
                <a:cxn ang="0">
                  <a:pos x="0" y="0"/>
                </a:cxn>
                <a:cxn ang="0">
                  <a:pos x="29" y="96"/>
                </a:cxn>
                <a:cxn ang="0">
                  <a:pos x="68" y="0"/>
                </a:cxn>
              </a:cxnLst>
              <a:rect l="0" t="0" r="r" b="b"/>
              <a:pathLst>
                <a:path w="68" h="96">
                  <a:moveTo>
                    <a:pt x="0" y="0"/>
                  </a:moveTo>
                  <a:lnTo>
                    <a:pt x="29" y="96"/>
                  </a:lnTo>
                  <a:lnTo>
                    <a:pt x="68" y="0"/>
                  </a:lnTo>
                </a:path>
              </a:pathLst>
            </a:cu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68" name="Line 124"/>
            <p:cNvSpPr>
              <a:spLocks noChangeShapeType="1"/>
            </p:cNvSpPr>
            <p:nvPr/>
          </p:nvSpPr>
          <p:spPr bwMode="auto">
            <a:xfrm>
              <a:off x="5012" y="1067"/>
              <a:ext cx="10" cy="279"/>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67" name="Freeform 123"/>
            <p:cNvSpPr>
              <a:spLocks/>
            </p:cNvSpPr>
            <p:nvPr/>
          </p:nvSpPr>
          <p:spPr bwMode="auto">
            <a:xfrm>
              <a:off x="4983" y="1250"/>
              <a:ext cx="67" cy="96"/>
            </a:xfrm>
            <a:custGeom>
              <a:avLst/>
              <a:gdLst/>
              <a:ahLst/>
              <a:cxnLst>
                <a:cxn ang="0">
                  <a:pos x="0" y="0"/>
                </a:cxn>
                <a:cxn ang="0">
                  <a:pos x="39" y="96"/>
                </a:cxn>
                <a:cxn ang="0">
                  <a:pos x="67" y="0"/>
                </a:cxn>
              </a:cxnLst>
              <a:rect l="0" t="0" r="r" b="b"/>
              <a:pathLst>
                <a:path w="67" h="96">
                  <a:moveTo>
                    <a:pt x="0" y="0"/>
                  </a:moveTo>
                  <a:lnTo>
                    <a:pt x="39" y="96"/>
                  </a:lnTo>
                  <a:lnTo>
                    <a:pt x="67" y="0"/>
                  </a:lnTo>
                </a:path>
              </a:pathLst>
            </a:cu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66" name="Line 122"/>
            <p:cNvSpPr>
              <a:spLocks noChangeShapeType="1"/>
            </p:cNvSpPr>
            <p:nvPr/>
          </p:nvSpPr>
          <p:spPr bwMode="auto">
            <a:xfrm flipH="1">
              <a:off x="4993" y="1721"/>
              <a:ext cx="19" cy="317"/>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65" name="Freeform 121"/>
            <p:cNvSpPr>
              <a:spLocks/>
            </p:cNvSpPr>
            <p:nvPr/>
          </p:nvSpPr>
          <p:spPr bwMode="auto">
            <a:xfrm>
              <a:off x="4964" y="1942"/>
              <a:ext cx="67" cy="96"/>
            </a:xfrm>
            <a:custGeom>
              <a:avLst/>
              <a:gdLst/>
              <a:ahLst/>
              <a:cxnLst>
                <a:cxn ang="0">
                  <a:pos x="0" y="0"/>
                </a:cxn>
                <a:cxn ang="0">
                  <a:pos x="29" y="96"/>
                </a:cxn>
                <a:cxn ang="0">
                  <a:pos x="67" y="10"/>
                </a:cxn>
              </a:cxnLst>
              <a:rect l="0" t="0" r="r" b="b"/>
              <a:pathLst>
                <a:path w="67" h="96">
                  <a:moveTo>
                    <a:pt x="0" y="0"/>
                  </a:moveTo>
                  <a:lnTo>
                    <a:pt x="29" y="96"/>
                  </a:lnTo>
                  <a:lnTo>
                    <a:pt x="67" y="10"/>
                  </a:lnTo>
                </a:path>
              </a:pathLst>
            </a:cu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64" name="Line 120"/>
            <p:cNvSpPr>
              <a:spLocks noChangeShapeType="1"/>
            </p:cNvSpPr>
            <p:nvPr/>
          </p:nvSpPr>
          <p:spPr bwMode="auto">
            <a:xfrm flipH="1">
              <a:off x="4964" y="2615"/>
              <a:ext cx="9" cy="346"/>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63" name="Freeform 119"/>
            <p:cNvSpPr>
              <a:spLocks/>
            </p:cNvSpPr>
            <p:nvPr/>
          </p:nvSpPr>
          <p:spPr bwMode="auto">
            <a:xfrm>
              <a:off x="4935" y="2865"/>
              <a:ext cx="67" cy="96"/>
            </a:xfrm>
            <a:custGeom>
              <a:avLst/>
              <a:gdLst/>
              <a:ahLst/>
              <a:cxnLst>
                <a:cxn ang="0">
                  <a:pos x="0" y="0"/>
                </a:cxn>
                <a:cxn ang="0">
                  <a:pos x="29" y="96"/>
                </a:cxn>
                <a:cxn ang="0">
                  <a:pos x="67" y="0"/>
                </a:cxn>
              </a:cxnLst>
              <a:rect l="0" t="0" r="r" b="b"/>
              <a:pathLst>
                <a:path w="67" h="96">
                  <a:moveTo>
                    <a:pt x="0" y="0"/>
                  </a:moveTo>
                  <a:lnTo>
                    <a:pt x="29" y="96"/>
                  </a:lnTo>
                  <a:lnTo>
                    <a:pt x="67" y="0"/>
                  </a:lnTo>
                </a:path>
              </a:pathLst>
            </a:cu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62" name="Freeform 118"/>
            <p:cNvSpPr>
              <a:spLocks/>
            </p:cNvSpPr>
            <p:nvPr/>
          </p:nvSpPr>
          <p:spPr bwMode="auto">
            <a:xfrm>
              <a:off x="5541" y="2192"/>
              <a:ext cx="1154" cy="269"/>
            </a:xfrm>
            <a:custGeom>
              <a:avLst/>
              <a:gdLst/>
              <a:ahLst/>
              <a:cxnLst>
                <a:cxn ang="0">
                  <a:pos x="0" y="0"/>
                </a:cxn>
                <a:cxn ang="0">
                  <a:pos x="1058" y="0"/>
                </a:cxn>
                <a:cxn ang="0">
                  <a:pos x="1154" y="96"/>
                </a:cxn>
                <a:cxn ang="0">
                  <a:pos x="1154" y="269"/>
                </a:cxn>
                <a:cxn ang="0">
                  <a:pos x="0" y="269"/>
                </a:cxn>
                <a:cxn ang="0">
                  <a:pos x="0" y="0"/>
                </a:cxn>
              </a:cxnLst>
              <a:rect l="0" t="0" r="r" b="b"/>
              <a:pathLst>
                <a:path w="1154" h="269">
                  <a:moveTo>
                    <a:pt x="0" y="0"/>
                  </a:moveTo>
                  <a:lnTo>
                    <a:pt x="1058" y="0"/>
                  </a:lnTo>
                  <a:lnTo>
                    <a:pt x="1154" y="96"/>
                  </a:lnTo>
                  <a:lnTo>
                    <a:pt x="1154" y="269"/>
                  </a:lnTo>
                  <a:lnTo>
                    <a:pt x="0" y="269"/>
                  </a:lnTo>
                  <a:lnTo>
                    <a:pt x="0" y="0"/>
                  </a:lnTo>
                  <a:close/>
                </a:path>
              </a:pathLst>
            </a:custGeom>
            <a:solidFill>
              <a:srgbClr val="FFFFB9"/>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61" name="Freeform 117"/>
            <p:cNvSpPr>
              <a:spLocks/>
            </p:cNvSpPr>
            <p:nvPr/>
          </p:nvSpPr>
          <p:spPr bwMode="auto">
            <a:xfrm>
              <a:off x="6599" y="2192"/>
              <a:ext cx="96" cy="96"/>
            </a:xfrm>
            <a:custGeom>
              <a:avLst/>
              <a:gdLst/>
              <a:ahLst/>
              <a:cxnLst>
                <a:cxn ang="0">
                  <a:pos x="0" y="0"/>
                </a:cxn>
                <a:cxn ang="0">
                  <a:pos x="0" y="96"/>
                </a:cxn>
                <a:cxn ang="0">
                  <a:pos x="96" y="96"/>
                </a:cxn>
                <a:cxn ang="0">
                  <a:pos x="0" y="0"/>
                </a:cxn>
              </a:cxnLst>
              <a:rect l="0" t="0" r="r" b="b"/>
              <a:pathLst>
                <a:path w="96" h="96">
                  <a:moveTo>
                    <a:pt x="0" y="0"/>
                  </a:moveTo>
                  <a:lnTo>
                    <a:pt x="0" y="96"/>
                  </a:lnTo>
                  <a:lnTo>
                    <a:pt x="96" y="96"/>
                  </a:lnTo>
                  <a:lnTo>
                    <a:pt x="0" y="0"/>
                  </a:lnTo>
                  <a:close/>
                </a:path>
              </a:pathLst>
            </a:custGeom>
            <a:solidFill>
              <a:srgbClr val="FFFFB9"/>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60" name="Rectangle 116"/>
            <p:cNvSpPr>
              <a:spLocks noChangeArrowheads="1"/>
            </p:cNvSpPr>
            <p:nvPr/>
          </p:nvSpPr>
          <p:spPr bwMode="auto">
            <a:xfrm>
              <a:off x="5589" y="2231"/>
              <a:ext cx="975"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Check Authentication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059" name="Freeform 115"/>
            <p:cNvSpPr>
              <a:spLocks/>
            </p:cNvSpPr>
            <p:nvPr/>
          </p:nvSpPr>
          <p:spPr bwMode="auto">
            <a:xfrm>
              <a:off x="5772" y="1461"/>
              <a:ext cx="1404" cy="270"/>
            </a:xfrm>
            <a:custGeom>
              <a:avLst/>
              <a:gdLst/>
              <a:ahLst/>
              <a:cxnLst>
                <a:cxn ang="0">
                  <a:pos x="0" y="0"/>
                </a:cxn>
                <a:cxn ang="0">
                  <a:pos x="1308" y="0"/>
                </a:cxn>
                <a:cxn ang="0">
                  <a:pos x="1404" y="97"/>
                </a:cxn>
                <a:cxn ang="0">
                  <a:pos x="1404" y="270"/>
                </a:cxn>
                <a:cxn ang="0">
                  <a:pos x="0" y="270"/>
                </a:cxn>
                <a:cxn ang="0">
                  <a:pos x="0" y="0"/>
                </a:cxn>
              </a:cxnLst>
              <a:rect l="0" t="0" r="r" b="b"/>
              <a:pathLst>
                <a:path w="1404" h="270">
                  <a:moveTo>
                    <a:pt x="0" y="0"/>
                  </a:moveTo>
                  <a:lnTo>
                    <a:pt x="1308" y="0"/>
                  </a:lnTo>
                  <a:lnTo>
                    <a:pt x="1404" y="97"/>
                  </a:lnTo>
                  <a:lnTo>
                    <a:pt x="1404" y="270"/>
                  </a:lnTo>
                  <a:lnTo>
                    <a:pt x="0" y="270"/>
                  </a:lnTo>
                  <a:lnTo>
                    <a:pt x="0" y="0"/>
                  </a:lnTo>
                  <a:close/>
                </a:path>
              </a:pathLst>
            </a:custGeom>
            <a:solidFill>
              <a:srgbClr val="FFFFB9"/>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58" name="Freeform 114"/>
            <p:cNvSpPr>
              <a:spLocks/>
            </p:cNvSpPr>
            <p:nvPr/>
          </p:nvSpPr>
          <p:spPr bwMode="auto">
            <a:xfrm>
              <a:off x="7080" y="1461"/>
              <a:ext cx="96" cy="97"/>
            </a:xfrm>
            <a:custGeom>
              <a:avLst/>
              <a:gdLst/>
              <a:ahLst/>
              <a:cxnLst>
                <a:cxn ang="0">
                  <a:pos x="0" y="0"/>
                </a:cxn>
                <a:cxn ang="0">
                  <a:pos x="0" y="97"/>
                </a:cxn>
                <a:cxn ang="0">
                  <a:pos x="96" y="97"/>
                </a:cxn>
                <a:cxn ang="0">
                  <a:pos x="0" y="0"/>
                </a:cxn>
              </a:cxnLst>
              <a:rect l="0" t="0" r="r" b="b"/>
              <a:pathLst>
                <a:path w="96" h="97">
                  <a:moveTo>
                    <a:pt x="0" y="0"/>
                  </a:moveTo>
                  <a:lnTo>
                    <a:pt x="0" y="97"/>
                  </a:lnTo>
                  <a:lnTo>
                    <a:pt x="96" y="97"/>
                  </a:lnTo>
                  <a:lnTo>
                    <a:pt x="0" y="0"/>
                  </a:lnTo>
                  <a:close/>
                </a:path>
              </a:pathLst>
            </a:custGeom>
            <a:solidFill>
              <a:srgbClr val="FFFFB9"/>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57" name="Rectangle 113"/>
            <p:cNvSpPr>
              <a:spLocks noChangeArrowheads="1"/>
            </p:cNvSpPr>
            <p:nvPr/>
          </p:nvSpPr>
          <p:spPr bwMode="auto">
            <a:xfrm>
              <a:off x="5820" y="1500"/>
              <a:ext cx="1275"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Enter UserName,Password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056" name="Freeform 112"/>
            <p:cNvSpPr>
              <a:spLocks/>
            </p:cNvSpPr>
            <p:nvPr/>
          </p:nvSpPr>
          <p:spPr bwMode="auto">
            <a:xfrm>
              <a:off x="5349" y="2615"/>
              <a:ext cx="625" cy="269"/>
            </a:xfrm>
            <a:custGeom>
              <a:avLst/>
              <a:gdLst/>
              <a:ahLst/>
              <a:cxnLst>
                <a:cxn ang="0">
                  <a:pos x="0" y="0"/>
                </a:cxn>
                <a:cxn ang="0">
                  <a:pos x="529" y="0"/>
                </a:cxn>
                <a:cxn ang="0">
                  <a:pos x="625" y="96"/>
                </a:cxn>
                <a:cxn ang="0">
                  <a:pos x="625" y="269"/>
                </a:cxn>
                <a:cxn ang="0">
                  <a:pos x="0" y="269"/>
                </a:cxn>
                <a:cxn ang="0">
                  <a:pos x="0" y="0"/>
                </a:cxn>
              </a:cxnLst>
              <a:rect l="0" t="0" r="r" b="b"/>
              <a:pathLst>
                <a:path w="625" h="269">
                  <a:moveTo>
                    <a:pt x="0" y="0"/>
                  </a:moveTo>
                  <a:lnTo>
                    <a:pt x="529" y="0"/>
                  </a:lnTo>
                  <a:lnTo>
                    <a:pt x="625" y="96"/>
                  </a:lnTo>
                  <a:lnTo>
                    <a:pt x="625" y="269"/>
                  </a:lnTo>
                  <a:lnTo>
                    <a:pt x="0" y="269"/>
                  </a:lnTo>
                  <a:lnTo>
                    <a:pt x="0" y="0"/>
                  </a:lnTo>
                  <a:close/>
                </a:path>
              </a:pathLst>
            </a:custGeom>
            <a:solidFill>
              <a:srgbClr val="FFFFB9"/>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55" name="Freeform 111"/>
            <p:cNvSpPr>
              <a:spLocks/>
            </p:cNvSpPr>
            <p:nvPr/>
          </p:nvSpPr>
          <p:spPr bwMode="auto">
            <a:xfrm>
              <a:off x="5878" y="2615"/>
              <a:ext cx="96" cy="96"/>
            </a:xfrm>
            <a:custGeom>
              <a:avLst/>
              <a:gdLst/>
              <a:ahLst/>
              <a:cxnLst>
                <a:cxn ang="0">
                  <a:pos x="0" y="0"/>
                </a:cxn>
                <a:cxn ang="0">
                  <a:pos x="0" y="96"/>
                </a:cxn>
                <a:cxn ang="0">
                  <a:pos x="96" y="96"/>
                </a:cxn>
                <a:cxn ang="0">
                  <a:pos x="0" y="0"/>
                </a:cxn>
              </a:cxnLst>
              <a:rect l="0" t="0" r="r" b="b"/>
              <a:pathLst>
                <a:path w="96" h="96">
                  <a:moveTo>
                    <a:pt x="0" y="0"/>
                  </a:moveTo>
                  <a:lnTo>
                    <a:pt x="0" y="96"/>
                  </a:lnTo>
                  <a:lnTo>
                    <a:pt x="96" y="96"/>
                  </a:lnTo>
                  <a:lnTo>
                    <a:pt x="0" y="0"/>
                  </a:lnTo>
                  <a:close/>
                </a:path>
              </a:pathLst>
            </a:custGeom>
            <a:solidFill>
              <a:srgbClr val="FFFFB9"/>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54" name="Rectangle 110"/>
            <p:cNvSpPr>
              <a:spLocks noChangeArrowheads="1"/>
            </p:cNvSpPr>
            <p:nvPr/>
          </p:nvSpPr>
          <p:spPr bwMode="auto">
            <a:xfrm>
              <a:off x="5397" y="2654"/>
              <a:ext cx="450"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if Success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053" name="Freeform 109"/>
            <p:cNvSpPr>
              <a:spLocks/>
            </p:cNvSpPr>
            <p:nvPr/>
          </p:nvSpPr>
          <p:spPr bwMode="auto">
            <a:xfrm>
              <a:off x="4040" y="2000"/>
              <a:ext cx="462" cy="269"/>
            </a:xfrm>
            <a:custGeom>
              <a:avLst/>
              <a:gdLst/>
              <a:ahLst/>
              <a:cxnLst>
                <a:cxn ang="0">
                  <a:pos x="0" y="0"/>
                </a:cxn>
                <a:cxn ang="0">
                  <a:pos x="366" y="0"/>
                </a:cxn>
                <a:cxn ang="0">
                  <a:pos x="462" y="96"/>
                </a:cxn>
                <a:cxn ang="0">
                  <a:pos x="462" y="269"/>
                </a:cxn>
                <a:cxn ang="0">
                  <a:pos x="0" y="269"/>
                </a:cxn>
                <a:cxn ang="0">
                  <a:pos x="0" y="0"/>
                </a:cxn>
              </a:cxnLst>
              <a:rect l="0" t="0" r="r" b="b"/>
              <a:pathLst>
                <a:path w="462" h="269">
                  <a:moveTo>
                    <a:pt x="0" y="0"/>
                  </a:moveTo>
                  <a:lnTo>
                    <a:pt x="366" y="0"/>
                  </a:lnTo>
                  <a:lnTo>
                    <a:pt x="462" y="96"/>
                  </a:lnTo>
                  <a:lnTo>
                    <a:pt x="462" y="269"/>
                  </a:lnTo>
                  <a:lnTo>
                    <a:pt x="0" y="269"/>
                  </a:lnTo>
                  <a:lnTo>
                    <a:pt x="0" y="0"/>
                  </a:lnTo>
                  <a:close/>
                </a:path>
              </a:pathLst>
            </a:custGeom>
            <a:solidFill>
              <a:srgbClr val="FFFFB9"/>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52" name="Freeform 108"/>
            <p:cNvSpPr>
              <a:spLocks/>
            </p:cNvSpPr>
            <p:nvPr/>
          </p:nvSpPr>
          <p:spPr bwMode="auto">
            <a:xfrm>
              <a:off x="4406" y="2000"/>
              <a:ext cx="96" cy="96"/>
            </a:xfrm>
            <a:custGeom>
              <a:avLst/>
              <a:gdLst/>
              <a:ahLst/>
              <a:cxnLst>
                <a:cxn ang="0">
                  <a:pos x="0" y="0"/>
                </a:cxn>
                <a:cxn ang="0">
                  <a:pos x="0" y="96"/>
                </a:cxn>
                <a:cxn ang="0">
                  <a:pos x="96" y="96"/>
                </a:cxn>
                <a:cxn ang="0">
                  <a:pos x="0" y="0"/>
                </a:cxn>
              </a:cxnLst>
              <a:rect l="0" t="0" r="r" b="b"/>
              <a:pathLst>
                <a:path w="96" h="96">
                  <a:moveTo>
                    <a:pt x="0" y="0"/>
                  </a:moveTo>
                  <a:lnTo>
                    <a:pt x="0" y="96"/>
                  </a:lnTo>
                  <a:lnTo>
                    <a:pt x="96" y="96"/>
                  </a:lnTo>
                  <a:lnTo>
                    <a:pt x="0" y="0"/>
                  </a:lnTo>
                  <a:close/>
                </a:path>
              </a:pathLst>
            </a:custGeom>
            <a:solidFill>
              <a:srgbClr val="FFFFB9"/>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51" name="Rectangle 107"/>
            <p:cNvSpPr>
              <a:spLocks noChangeArrowheads="1"/>
            </p:cNvSpPr>
            <p:nvPr/>
          </p:nvSpPr>
          <p:spPr bwMode="auto">
            <a:xfrm>
              <a:off x="4088" y="2038"/>
              <a:ext cx="240"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if fail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050" name="Rectangle 106"/>
            <p:cNvSpPr>
              <a:spLocks noChangeArrowheads="1"/>
            </p:cNvSpPr>
            <p:nvPr/>
          </p:nvSpPr>
          <p:spPr bwMode="auto">
            <a:xfrm>
              <a:off x="4781" y="2269"/>
              <a:ext cx="330"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  Check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049" name="AutoShape 105"/>
            <p:cNvSpPr>
              <a:spLocks noChangeArrowheads="1"/>
            </p:cNvSpPr>
            <p:nvPr/>
          </p:nvSpPr>
          <p:spPr bwMode="auto">
            <a:xfrm>
              <a:off x="924" y="3731"/>
              <a:ext cx="846" cy="365"/>
            </a:xfrm>
            <a:prstGeom prst="roundRect">
              <a:avLst>
                <a:gd name="adj" fmla="val 39472"/>
              </a:avLst>
            </a:prstGeom>
            <a:solidFill>
              <a:srgbClr val="FFFFB9"/>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48" name="Rectangle 104"/>
            <p:cNvSpPr>
              <a:spLocks noChangeArrowheads="1"/>
            </p:cNvSpPr>
            <p:nvPr/>
          </p:nvSpPr>
          <p:spPr bwMode="auto">
            <a:xfrm>
              <a:off x="1222" y="3769"/>
              <a:ext cx="285"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Home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047" name="AutoShape 103"/>
            <p:cNvSpPr>
              <a:spLocks noChangeArrowheads="1"/>
            </p:cNvSpPr>
            <p:nvPr/>
          </p:nvSpPr>
          <p:spPr bwMode="auto">
            <a:xfrm>
              <a:off x="2386" y="3769"/>
              <a:ext cx="846" cy="365"/>
            </a:xfrm>
            <a:prstGeom prst="roundRect">
              <a:avLst>
                <a:gd name="adj" fmla="val 39472"/>
              </a:avLst>
            </a:prstGeom>
            <a:solidFill>
              <a:srgbClr val="FFFFB9"/>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46" name="Rectangle 102"/>
            <p:cNvSpPr>
              <a:spLocks noChangeArrowheads="1"/>
            </p:cNvSpPr>
            <p:nvPr/>
          </p:nvSpPr>
          <p:spPr bwMode="auto">
            <a:xfrm>
              <a:off x="2617" y="3808"/>
              <a:ext cx="405"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Products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045" name="AutoShape 101"/>
            <p:cNvSpPr>
              <a:spLocks noChangeArrowheads="1"/>
            </p:cNvSpPr>
            <p:nvPr/>
          </p:nvSpPr>
          <p:spPr bwMode="auto">
            <a:xfrm>
              <a:off x="3656" y="3769"/>
              <a:ext cx="846" cy="365"/>
            </a:xfrm>
            <a:prstGeom prst="roundRect">
              <a:avLst>
                <a:gd name="adj" fmla="val 39472"/>
              </a:avLst>
            </a:prstGeom>
            <a:solidFill>
              <a:srgbClr val="FFFFB9"/>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44" name="Rectangle 100"/>
            <p:cNvSpPr>
              <a:spLocks noChangeArrowheads="1"/>
            </p:cNvSpPr>
            <p:nvPr/>
          </p:nvSpPr>
          <p:spPr bwMode="auto">
            <a:xfrm>
              <a:off x="3906" y="3808"/>
              <a:ext cx="375"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Queries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043" name="AutoShape 99"/>
            <p:cNvSpPr>
              <a:spLocks noChangeArrowheads="1"/>
            </p:cNvSpPr>
            <p:nvPr/>
          </p:nvSpPr>
          <p:spPr bwMode="auto">
            <a:xfrm>
              <a:off x="4925" y="3769"/>
              <a:ext cx="847" cy="365"/>
            </a:xfrm>
            <a:prstGeom prst="roundRect">
              <a:avLst>
                <a:gd name="adj" fmla="val 39472"/>
              </a:avLst>
            </a:prstGeom>
            <a:solidFill>
              <a:srgbClr val="FFFFB9"/>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42" name="Rectangle 98"/>
            <p:cNvSpPr>
              <a:spLocks noChangeArrowheads="1"/>
            </p:cNvSpPr>
            <p:nvPr/>
          </p:nvSpPr>
          <p:spPr bwMode="auto">
            <a:xfrm>
              <a:off x="5195" y="3808"/>
              <a:ext cx="330"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Search</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041" name="AutoShape 97"/>
            <p:cNvSpPr>
              <a:spLocks noChangeArrowheads="1"/>
            </p:cNvSpPr>
            <p:nvPr/>
          </p:nvSpPr>
          <p:spPr bwMode="auto">
            <a:xfrm>
              <a:off x="5964" y="3769"/>
              <a:ext cx="847" cy="365"/>
            </a:xfrm>
            <a:prstGeom prst="roundRect">
              <a:avLst>
                <a:gd name="adj" fmla="val 39472"/>
              </a:avLst>
            </a:prstGeom>
            <a:solidFill>
              <a:srgbClr val="FFFFB9"/>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40" name="Rectangle 96"/>
            <p:cNvSpPr>
              <a:spLocks noChangeArrowheads="1"/>
            </p:cNvSpPr>
            <p:nvPr/>
          </p:nvSpPr>
          <p:spPr bwMode="auto">
            <a:xfrm>
              <a:off x="6291" y="3808"/>
              <a:ext cx="195"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Cart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039" name="AutoShape 95"/>
            <p:cNvSpPr>
              <a:spLocks noChangeArrowheads="1"/>
            </p:cNvSpPr>
            <p:nvPr/>
          </p:nvSpPr>
          <p:spPr bwMode="auto">
            <a:xfrm>
              <a:off x="7003" y="3731"/>
              <a:ext cx="847" cy="365"/>
            </a:xfrm>
            <a:prstGeom prst="roundRect">
              <a:avLst>
                <a:gd name="adj" fmla="val 39472"/>
              </a:avLst>
            </a:prstGeom>
            <a:solidFill>
              <a:srgbClr val="FFFFB9"/>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38" name="Rectangle 94"/>
            <p:cNvSpPr>
              <a:spLocks noChangeArrowheads="1"/>
            </p:cNvSpPr>
            <p:nvPr/>
          </p:nvSpPr>
          <p:spPr bwMode="auto">
            <a:xfrm>
              <a:off x="7273" y="3769"/>
              <a:ext cx="330"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Orders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037" name="AutoShape 93"/>
            <p:cNvSpPr>
              <a:spLocks noChangeArrowheads="1"/>
            </p:cNvSpPr>
            <p:nvPr/>
          </p:nvSpPr>
          <p:spPr bwMode="auto">
            <a:xfrm>
              <a:off x="8312" y="3731"/>
              <a:ext cx="846" cy="365"/>
            </a:xfrm>
            <a:prstGeom prst="roundRect">
              <a:avLst>
                <a:gd name="adj" fmla="val 39472"/>
              </a:avLst>
            </a:prstGeom>
            <a:solidFill>
              <a:srgbClr val="FFFFB9"/>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36" name="Rectangle 92"/>
            <p:cNvSpPr>
              <a:spLocks noChangeArrowheads="1"/>
            </p:cNvSpPr>
            <p:nvPr/>
          </p:nvSpPr>
          <p:spPr bwMode="auto">
            <a:xfrm>
              <a:off x="8581" y="3769"/>
              <a:ext cx="315"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Logout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035" name="Line 91"/>
            <p:cNvSpPr>
              <a:spLocks noChangeShapeType="1"/>
            </p:cNvSpPr>
            <p:nvPr/>
          </p:nvSpPr>
          <p:spPr bwMode="auto">
            <a:xfrm flipH="1">
              <a:off x="1780" y="3009"/>
              <a:ext cx="3068" cy="789"/>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34" name="Freeform 90"/>
            <p:cNvSpPr>
              <a:spLocks/>
            </p:cNvSpPr>
            <p:nvPr/>
          </p:nvSpPr>
          <p:spPr bwMode="auto">
            <a:xfrm>
              <a:off x="1780" y="3740"/>
              <a:ext cx="96" cy="68"/>
            </a:xfrm>
            <a:custGeom>
              <a:avLst/>
              <a:gdLst/>
              <a:ahLst/>
              <a:cxnLst>
                <a:cxn ang="0">
                  <a:pos x="77" y="0"/>
                </a:cxn>
                <a:cxn ang="0">
                  <a:pos x="0" y="58"/>
                </a:cxn>
                <a:cxn ang="0">
                  <a:pos x="96" y="68"/>
                </a:cxn>
              </a:cxnLst>
              <a:rect l="0" t="0" r="r" b="b"/>
              <a:pathLst>
                <a:path w="96" h="68">
                  <a:moveTo>
                    <a:pt x="77" y="0"/>
                  </a:moveTo>
                  <a:lnTo>
                    <a:pt x="0" y="58"/>
                  </a:lnTo>
                  <a:lnTo>
                    <a:pt x="96" y="68"/>
                  </a:lnTo>
                </a:path>
              </a:pathLst>
            </a:cu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33" name="Line 89"/>
            <p:cNvSpPr>
              <a:spLocks noChangeShapeType="1"/>
            </p:cNvSpPr>
            <p:nvPr/>
          </p:nvSpPr>
          <p:spPr bwMode="auto">
            <a:xfrm flipH="1">
              <a:off x="3213" y="3009"/>
              <a:ext cx="1683" cy="760"/>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32" name="Freeform 88"/>
            <p:cNvSpPr>
              <a:spLocks/>
            </p:cNvSpPr>
            <p:nvPr/>
          </p:nvSpPr>
          <p:spPr bwMode="auto">
            <a:xfrm>
              <a:off x="3213" y="3692"/>
              <a:ext cx="96" cy="77"/>
            </a:xfrm>
            <a:custGeom>
              <a:avLst/>
              <a:gdLst/>
              <a:ahLst/>
              <a:cxnLst>
                <a:cxn ang="0">
                  <a:pos x="67" y="0"/>
                </a:cxn>
                <a:cxn ang="0">
                  <a:pos x="0" y="77"/>
                </a:cxn>
                <a:cxn ang="0">
                  <a:pos x="96" y="77"/>
                </a:cxn>
              </a:cxnLst>
              <a:rect l="0" t="0" r="r" b="b"/>
              <a:pathLst>
                <a:path w="96" h="77">
                  <a:moveTo>
                    <a:pt x="67" y="0"/>
                  </a:moveTo>
                  <a:lnTo>
                    <a:pt x="0" y="77"/>
                  </a:lnTo>
                  <a:lnTo>
                    <a:pt x="96" y="77"/>
                  </a:lnTo>
                </a:path>
              </a:pathLst>
            </a:cu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31" name="Line 87"/>
            <p:cNvSpPr>
              <a:spLocks noChangeShapeType="1"/>
            </p:cNvSpPr>
            <p:nvPr/>
          </p:nvSpPr>
          <p:spPr bwMode="auto">
            <a:xfrm flipH="1">
              <a:off x="4242" y="3009"/>
              <a:ext cx="693" cy="760"/>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30" name="Freeform 86"/>
            <p:cNvSpPr>
              <a:spLocks/>
            </p:cNvSpPr>
            <p:nvPr/>
          </p:nvSpPr>
          <p:spPr bwMode="auto">
            <a:xfrm>
              <a:off x="4242" y="3673"/>
              <a:ext cx="87" cy="96"/>
            </a:xfrm>
            <a:custGeom>
              <a:avLst/>
              <a:gdLst/>
              <a:ahLst/>
              <a:cxnLst>
                <a:cxn ang="0">
                  <a:pos x="29" y="0"/>
                </a:cxn>
                <a:cxn ang="0">
                  <a:pos x="0" y="96"/>
                </a:cxn>
                <a:cxn ang="0">
                  <a:pos x="87" y="58"/>
                </a:cxn>
              </a:cxnLst>
              <a:rect l="0" t="0" r="r" b="b"/>
              <a:pathLst>
                <a:path w="87" h="96">
                  <a:moveTo>
                    <a:pt x="29" y="0"/>
                  </a:moveTo>
                  <a:lnTo>
                    <a:pt x="0" y="96"/>
                  </a:lnTo>
                  <a:lnTo>
                    <a:pt x="87" y="58"/>
                  </a:lnTo>
                </a:path>
              </a:pathLst>
            </a:cu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29" name="Line 85"/>
            <p:cNvSpPr>
              <a:spLocks noChangeShapeType="1"/>
            </p:cNvSpPr>
            <p:nvPr/>
          </p:nvSpPr>
          <p:spPr bwMode="auto">
            <a:xfrm>
              <a:off x="4973" y="3009"/>
              <a:ext cx="299" cy="760"/>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28" name="Freeform 84"/>
            <p:cNvSpPr>
              <a:spLocks/>
            </p:cNvSpPr>
            <p:nvPr/>
          </p:nvSpPr>
          <p:spPr bwMode="auto">
            <a:xfrm>
              <a:off x="5204" y="3673"/>
              <a:ext cx="68" cy="96"/>
            </a:xfrm>
            <a:custGeom>
              <a:avLst/>
              <a:gdLst/>
              <a:ahLst/>
              <a:cxnLst>
                <a:cxn ang="0">
                  <a:pos x="0" y="29"/>
                </a:cxn>
                <a:cxn ang="0">
                  <a:pos x="68" y="96"/>
                </a:cxn>
                <a:cxn ang="0">
                  <a:pos x="68" y="0"/>
                </a:cxn>
              </a:cxnLst>
              <a:rect l="0" t="0" r="r" b="b"/>
              <a:pathLst>
                <a:path w="68" h="96">
                  <a:moveTo>
                    <a:pt x="0" y="29"/>
                  </a:moveTo>
                  <a:lnTo>
                    <a:pt x="68" y="96"/>
                  </a:lnTo>
                  <a:lnTo>
                    <a:pt x="68" y="0"/>
                  </a:lnTo>
                </a:path>
              </a:pathLst>
            </a:cu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27" name="Line 83"/>
            <p:cNvSpPr>
              <a:spLocks noChangeShapeType="1"/>
            </p:cNvSpPr>
            <p:nvPr/>
          </p:nvSpPr>
          <p:spPr bwMode="auto">
            <a:xfrm>
              <a:off x="5002" y="3009"/>
              <a:ext cx="1116" cy="760"/>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26" name="Freeform 82"/>
            <p:cNvSpPr>
              <a:spLocks/>
            </p:cNvSpPr>
            <p:nvPr/>
          </p:nvSpPr>
          <p:spPr bwMode="auto">
            <a:xfrm>
              <a:off x="6022" y="3683"/>
              <a:ext cx="96" cy="86"/>
            </a:xfrm>
            <a:custGeom>
              <a:avLst/>
              <a:gdLst/>
              <a:ahLst/>
              <a:cxnLst>
                <a:cxn ang="0">
                  <a:pos x="0" y="67"/>
                </a:cxn>
                <a:cxn ang="0">
                  <a:pos x="96" y="86"/>
                </a:cxn>
                <a:cxn ang="0">
                  <a:pos x="38" y="0"/>
                </a:cxn>
              </a:cxnLst>
              <a:rect l="0" t="0" r="r" b="b"/>
              <a:pathLst>
                <a:path w="96" h="86">
                  <a:moveTo>
                    <a:pt x="0" y="67"/>
                  </a:moveTo>
                  <a:lnTo>
                    <a:pt x="96" y="86"/>
                  </a:lnTo>
                  <a:lnTo>
                    <a:pt x="38" y="0"/>
                  </a:lnTo>
                </a:path>
              </a:pathLst>
            </a:cu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25" name="Line 81"/>
            <p:cNvSpPr>
              <a:spLocks noChangeShapeType="1"/>
            </p:cNvSpPr>
            <p:nvPr/>
          </p:nvSpPr>
          <p:spPr bwMode="auto">
            <a:xfrm>
              <a:off x="5002" y="3009"/>
              <a:ext cx="1116" cy="760"/>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24" name="Freeform 80"/>
            <p:cNvSpPr>
              <a:spLocks/>
            </p:cNvSpPr>
            <p:nvPr/>
          </p:nvSpPr>
          <p:spPr bwMode="auto">
            <a:xfrm>
              <a:off x="6022" y="3683"/>
              <a:ext cx="96" cy="86"/>
            </a:xfrm>
            <a:custGeom>
              <a:avLst/>
              <a:gdLst/>
              <a:ahLst/>
              <a:cxnLst>
                <a:cxn ang="0">
                  <a:pos x="0" y="67"/>
                </a:cxn>
                <a:cxn ang="0">
                  <a:pos x="96" y="86"/>
                </a:cxn>
                <a:cxn ang="0">
                  <a:pos x="38" y="0"/>
                </a:cxn>
              </a:cxnLst>
              <a:rect l="0" t="0" r="r" b="b"/>
              <a:pathLst>
                <a:path w="96" h="86">
                  <a:moveTo>
                    <a:pt x="0" y="67"/>
                  </a:moveTo>
                  <a:lnTo>
                    <a:pt x="96" y="86"/>
                  </a:lnTo>
                  <a:lnTo>
                    <a:pt x="38" y="0"/>
                  </a:lnTo>
                </a:path>
              </a:pathLst>
            </a:cu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23" name="Line 79"/>
            <p:cNvSpPr>
              <a:spLocks noChangeShapeType="1"/>
            </p:cNvSpPr>
            <p:nvPr/>
          </p:nvSpPr>
          <p:spPr bwMode="auto">
            <a:xfrm>
              <a:off x="5041" y="3009"/>
              <a:ext cx="1962" cy="741"/>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22" name="Freeform 78"/>
            <p:cNvSpPr>
              <a:spLocks/>
            </p:cNvSpPr>
            <p:nvPr/>
          </p:nvSpPr>
          <p:spPr bwMode="auto">
            <a:xfrm>
              <a:off x="6907" y="3683"/>
              <a:ext cx="96" cy="67"/>
            </a:xfrm>
            <a:custGeom>
              <a:avLst/>
              <a:gdLst/>
              <a:ahLst/>
              <a:cxnLst>
                <a:cxn ang="0">
                  <a:pos x="0" y="67"/>
                </a:cxn>
                <a:cxn ang="0">
                  <a:pos x="96" y="67"/>
                </a:cxn>
                <a:cxn ang="0">
                  <a:pos x="19" y="0"/>
                </a:cxn>
              </a:cxnLst>
              <a:rect l="0" t="0" r="r" b="b"/>
              <a:pathLst>
                <a:path w="96" h="67">
                  <a:moveTo>
                    <a:pt x="0" y="67"/>
                  </a:moveTo>
                  <a:lnTo>
                    <a:pt x="96" y="67"/>
                  </a:lnTo>
                  <a:lnTo>
                    <a:pt x="19" y="0"/>
                  </a:lnTo>
                </a:path>
              </a:pathLst>
            </a:cu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21" name="Line 77"/>
            <p:cNvSpPr>
              <a:spLocks noChangeShapeType="1"/>
            </p:cNvSpPr>
            <p:nvPr/>
          </p:nvSpPr>
          <p:spPr bwMode="auto">
            <a:xfrm>
              <a:off x="5079" y="3009"/>
              <a:ext cx="3233" cy="799"/>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20" name="Freeform 76"/>
            <p:cNvSpPr>
              <a:spLocks/>
            </p:cNvSpPr>
            <p:nvPr/>
          </p:nvSpPr>
          <p:spPr bwMode="auto">
            <a:xfrm>
              <a:off x="8215" y="3750"/>
              <a:ext cx="97" cy="67"/>
            </a:xfrm>
            <a:custGeom>
              <a:avLst/>
              <a:gdLst/>
              <a:ahLst/>
              <a:cxnLst>
                <a:cxn ang="0">
                  <a:pos x="0" y="67"/>
                </a:cxn>
                <a:cxn ang="0">
                  <a:pos x="97" y="58"/>
                </a:cxn>
                <a:cxn ang="0">
                  <a:pos x="20" y="0"/>
                </a:cxn>
              </a:cxnLst>
              <a:rect l="0" t="0" r="r" b="b"/>
              <a:pathLst>
                <a:path w="97" h="67">
                  <a:moveTo>
                    <a:pt x="0" y="67"/>
                  </a:moveTo>
                  <a:lnTo>
                    <a:pt x="97" y="58"/>
                  </a:lnTo>
                  <a:lnTo>
                    <a:pt x="20" y="0"/>
                  </a:lnTo>
                </a:path>
              </a:pathLst>
            </a:cu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19" name="Rectangle 75"/>
            <p:cNvSpPr>
              <a:spLocks noChangeArrowheads="1"/>
            </p:cNvSpPr>
            <p:nvPr/>
          </p:nvSpPr>
          <p:spPr bwMode="auto">
            <a:xfrm>
              <a:off x="2001" y="4346"/>
              <a:ext cx="1549" cy="48"/>
            </a:xfrm>
            <a:prstGeom prst="rect">
              <a:avLst/>
            </a:prstGeom>
            <a:solidFill>
              <a:srgbClr val="800000"/>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018" name="Line 74"/>
            <p:cNvSpPr>
              <a:spLocks noChangeShapeType="1"/>
            </p:cNvSpPr>
            <p:nvPr/>
          </p:nvSpPr>
          <p:spPr bwMode="auto">
            <a:xfrm flipH="1">
              <a:off x="2780" y="4144"/>
              <a:ext cx="19" cy="202"/>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17" name="Freeform 73"/>
            <p:cNvSpPr>
              <a:spLocks/>
            </p:cNvSpPr>
            <p:nvPr/>
          </p:nvSpPr>
          <p:spPr bwMode="auto">
            <a:xfrm>
              <a:off x="2751" y="4250"/>
              <a:ext cx="77" cy="96"/>
            </a:xfrm>
            <a:custGeom>
              <a:avLst/>
              <a:gdLst/>
              <a:ahLst/>
              <a:cxnLst>
                <a:cxn ang="0">
                  <a:pos x="0" y="0"/>
                </a:cxn>
                <a:cxn ang="0">
                  <a:pos x="29" y="96"/>
                </a:cxn>
                <a:cxn ang="0">
                  <a:pos x="77" y="9"/>
                </a:cxn>
              </a:cxnLst>
              <a:rect l="0" t="0" r="r" b="b"/>
              <a:pathLst>
                <a:path w="77" h="96">
                  <a:moveTo>
                    <a:pt x="0" y="0"/>
                  </a:moveTo>
                  <a:lnTo>
                    <a:pt x="29" y="96"/>
                  </a:lnTo>
                  <a:lnTo>
                    <a:pt x="77" y="9"/>
                  </a:lnTo>
                </a:path>
              </a:pathLst>
            </a:cu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16" name="AutoShape 72"/>
            <p:cNvSpPr>
              <a:spLocks noChangeArrowheads="1"/>
            </p:cNvSpPr>
            <p:nvPr/>
          </p:nvSpPr>
          <p:spPr bwMode="auto">
            <a:xfrm>
              <a:off x="1693" y="4692"/>
              <a:ext cx="847" cy="365"/>
            </a:xfrm>
            <a:prstGeom prst="roundRect">
              <a:avLst>
                <a:gd name="adj" fmla="val 39472"/>
              </a:avLst>
            </a:prstGeom>
            <a:solidFill>
              <a:srgbClr val="FFFFB9"/>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15" name="Rectangle 71"/>
            <p:cNvSpPr>
              <a:spLocks noChangeArrowheads="1"/>
            </p:cNvSpPr>
            <p:nvPr/>
          </p:nvSpPr>
          <p:spPr bwMode="auto">
            <a:xfrm>
              <a:off x="2020" y="4731"/>
              <a:ext cx="225"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Item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014" name="AutoShape 70"/>
            <p:cNvSpPr>
              <a:spLocks noChangeArrowheads="1"/>
            </p:cNvSpPr>
            <p:nvPr/>
          </p:nvSpPr>
          <p:spPr bwMode="auto">
            <a:xfrm>
              <a:off x="2771" y="4731"/>
              <a:ext cx="846" cy="365"/>
            </a:xfrm>
            <a:prstGeom prst="roundRect">
              <a:avLst>
                <a:gd name="adj" fmla="val 39472"/>
              </a:avLst>
            </a:prstGeom>
            <a:solidFill>
              <a:srgbClr val="FFFFB9"/>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13" name="Rectangle 69"/>
            <p:cNvSpPr>
              <a:spLocks noChangeArrowheads="1"/>
            </p:cNvSpPr>
            <p:nvPr/>
          </p:nvSpPr>
          <p:spPr bwMode="auto">
            <a:xfrm>
              <a:off x="2982" y="4769"/>
              <a:ext cx="420"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Category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012" name="Line 68"/>
            <p:cNvSpPr>
              <a:spLocks noChangeShapeType="1"/>
            </p:cNvSpPr>
            <p:nvPr/>
          </p:nvSpPr>
          <p:spPr bwMode="auto">
            <a:xfrm flipH="1">
              <a:off x="2357" y="4394"/>
              <a:ext cx="385" cy="298"/>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11" name="Freeform 67"/>
            <p:cNvSpPr>
              <a:spLocks/>
            </p:cNvSpPr>
            <p:nvPr/>
          </p:nvSpPr>
          <p:spPr bwMode="auto">
            <a:xfrm>
              <a:off x="2357" y="4606"/>
              <a:ext cx="96" cy="86"/>
            </a:xfrm>
            <a:custGeom>
              <a:avLst/>
              <a:gdLst/>
              <a:ahLst/>
              <a:cxnLst>
                <a:cxn ang="0">
                  <a:pos x="48" y="0"/>
                </a:cxn>
                <a:cxn ang="0">
                  <a:pos x="0" y="86"/>
                </a:cxn>
                <a:cxn ang="0">
                  <a:pos x="96" y="67"/>
                </a:cxn>
              </a:cxnLst>
              <a:rect l="0" t="0" r="r" b="b"/>
              <a:pathLst>
                <a:path w="96" h="86">
                  <a:moveTo>
                    <a:pt x="48" y="0"/>
                  </a:moveTo>
                  <a:lnTo>
                    <a:pt x="0" y="86"/>
                  </a:lnTo>
                  <a:lnTo>
                    <a:pt x="96" y="67"/>
                  </a:lnTo>
                </a:path>
              </a:pathLst>
            </a:cu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10" name="Line 66"/>
            <p:cNvSpPr>
              <a:spLocks noChangeShapeType="1"/>
            </p:cNvSpPr>
            <p:nvPr/>
          </p:nvSpPr>
          <p:spPr bwMode="auto">
            <a:xfrm>
              <a:off x="2799" y="4394"/>
              <a:ext cx="260" cy="337"/>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09" name="Freeform 65"/>
            <p:cNvSpPr>
              <a:spLocks/>
            </p:cNvSpPr>
            <p:nvPr/>
          </p:nvSpPr>
          <p:spPr bwMode="auto">
            <a:xfrm>
              <a:off x="2973" y="4634"/>
              <a:ext cx="86" cy="97"/>
            </a:xfrm>
            <a:custGeom>
              <a:avLst/>
              <a:gdLst/>
              <a:ahLst/>
              <a:cxnLst>
                <a:cxn ang="0">
                  <a:pos x="0" y="48"/>
                </a:cxn>
                <a:cxn ang="0">
                  <a:pos x="86" y="97"/>
                </a:cxn>
                <a:cxn ang="0">
                  <a:pos x="67" y="0"/>
                </a:cxn>
              </a:cxnLst>
              <a:rect l="0" t="0" r="r" b="b"/>
              <a:pathLst>
                <a:path w="86" h="97">
                  <a:moveTo>
                    <a:pt x="0" y="48"/>
                  </a:moveTo>
                  <a:lnTo>
                    <a:pt x="86" y="97"/>
                  </a:lnTo>
                  <a:lnTo>
                    <a:pt x="67" y="0"/>
                  </a:lnTo>
                </a:path>
              </a:pathLst>
            </a:cu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08" name="Rectangle 64"/>
            <p:cNvSpPr>
              <a:spLocks noChangeArrowheads="1"/>
            </p:cNvSpPr>
            <p:nvPr/>
          </p:nvSpPr>
          <p:spPr bwMode="auto">
            <a:xfrm>
              <a:off x="3694" y="4384"/>
              <a:ext cx="1251" cy="48"/>
            </a:xfrm>
            <a:prstGeom prst="rect">
              <a:avLst/>
            </a:prstGeom>
            <a:solidFill>
              <a:srgbClr val="800000"/>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007" name="AutoShape 63"/>
            <p:cNvSpPr>
              <a:spLocks noChangeArrowheads="1"/>
            </p:cNvSpPr>
            <p:nvPr/>
          </p:nvSpPr>
          <p:spPr bwMode="auto">
            <a:xfrm>
              <a:off x="3617" y="4731"/>
              <a:ext cx="847" cy="365"/>
            </a:xfrm>
            <a:prstGeom prst="roundRect">
              <a:avLst>
                <a:gd name="adj" fmla="val 39472"/>
              </a:avLst>
            </a:prstGeom>
            <a:solidFill>
              <a:srgbClr val="FFFFB9"/>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06" name="Rectangle 62"/>
            <p:cNvSpPr>
              <a:spLocks noChangeArrowheads="1"/>
            </p:cNvSpPr>
            <p:nvPr/>
          </p:nvSpPr>
          <p:spPr bwMode="auto">
            <a:xfrm>
              <a:off x="3752" y="4769"/>
              <a:ext cx="615"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SendQueries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005" name="AutoShape 61"/>
            <p:cNvSpPr>
              <a:spLocks noChangeArrowheads="1"/>
            </p:cNvSpPr>
            <p:nvPr/>
          </p:nvSpPr>
          <p:spPr bwMode="auto">
            <a:xfrm>
              <a:off x="4618" y="4731"/>
              <a:ext cx="846" cy="365"/>
            </a:xfrm>
            <a:prstGeom prst="roundRect">
              <a:avLst>
                <a:gd name="adj" fmla="val 39472"/>
              </a:avLst>
            </a:prstGeom>
            <a:solidFill>
              <a:srgbClr val="FFFFB9"/>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04" name="Rectangle 60"/>
            <p:cNvSpPr>
              <a:spLocks noChangeArrowheads="1"/>
            </p:cNvSpPr>
            <p:nvPr/>
          </p:nvSpPr>
          <p:spPr bwMode="auto">
            <a:xfrm>
              <a:off x="4791" y="4769"/>
              <a:ext cx="510"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ViewStatus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003" name="Line 59"/>
            <p:cNvSpPr>
              <a:spLocks noChangeShapeType="1"/>
            </p:cNvSpPr>
            <p:nvPr/>
          </p:nvSpPr>
          <p:spPr bwMode="auto">
            <a:xfrm flipH="1">
              <a:off x="4137" y="4432"/>
              <a:ext cx="163" cy="299"/>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02" name="Freeform 58"/>
            <p:cNvSpPr>
              <a:spLocks/>
            </p:cNvSpPr>
            <p:nvPr/>
          </p:nvSpPr>
          <p:spPr bwMode="auto">
            <a:xfrm>
              <a:off x="4137" y="4634"/>
              <a:ext cx="76" cy="97"/>
            </a:xfrm>
            <a:custGeom>
              <a:avLst/>
              <a:gdLst/>
              <a:ahLst/>
              <a:cxnLst>
                <a:cxn ang="0">
                  <a:pos x="9" y="0"/>
                </a:cxn>
                <a:cxn ang="0">
                  <a:pos x="0" y="97"/>
                </a:cxn>
                <a:cxn ang="0">
                  <a:pos x="76" y="39"/>
                </a:cxn>
              </a:cxnLst>
              <a:rect l="0" t="0" r="r" b="b"/>
              <a:pathLst>
                <a:path w="76" h="97">
                  <a:moveTo>
                    <a:pt x="9" y="0"/>
                  </a:moveTo>
                  <a:lnTo>
                    <a:pt x="0" y="97"/>
                  </a:lnTo>
                  <a:lnTo>
                    <a:pt x="76" y="39"/>
                  </a:lnTo>
                </a:path>
              </a:pathLst>
            </a:cu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01" name="Line 57"/>
            <p:cNvSpPr>
              <a:spLocks noChangeShapeType="1"/>
            </p:cNvSpPr>
            <p:nvPr/>
          </p:nvSpPr>
          <p:spPr bwMode="auto">
            <a:xfrm>
              <a:off x="4358" y="4432"/>
              <a:ext cx="423" cy="299"/>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00" name="Freeform 56"/>
            <p:cNvSpPr>
              <a:spLocks/>
            </p:cNvSpPr>
            <p:nvPr/>
          </p:nvSpPr>
          <p:spPr bwMode="auto">
            <a:xfrm>
              <a:off x="4685" y="4644"/>
              <a:ext cx="96" cy="87"/>
            </a:xfrm>
            <a:custGeom>
              <a:avLst/>
              <a:gdLst/>
              <a:ahLst/>
              <a:cxnLst>
                <a:cxn ang="0">
                  <a:pos x="0" y="67"/>
                </a:cxn>
                <a:cxn ang="0">
                  <a:pos x="96" y="87"/>
                </a:cxn>
                <a:cxn ang="0">
                  <a:pos x="48" y="0"/>
                </a:cxn>
              </a:cxnLst>
              <a:rect l="0" t="0" r="r" b="b"/>
              <a:pathLst>
                <a:path w="96" h="87">
                  <a:moveTo>
                    <a:pt x="0" y="67"/>
                  </a:moveTo>
                  <a:lnTo>
                    <a:pt x="96" y="87"/>
                  </a:lnTo>
                  <a:lnTo>
                    <a:pt x="48" y="0"/>
                  </a:lnTo>
                </a:path>
              </a:pathLst>
            </a:cu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99" name="AutoShape 55"/>
            <p:cNvSpPr>
              <a:spLocks noChangeArrowheads="1"/>
            </p:cNvSpPr>
            <p:nvPr/>
          </p:nvSpPr>
          <p:spPr bwMode="auto">
            <a:xfrm>
              <a:off x="6503" y="4731"/>
              <a:ext cx="847" cy="365"/>
            </a:xfrm>
            <a:prstGeom prst="roundRect">
              <a:avLst>
                <a:gd name="adj" fmla="val 39472"/>
              </a:avLst>
            </a:prstGeom>
            <a:solidFill>
              <a:srgbClr val="FFFFB9"/>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98" name="Rectangle 54"/>
            <p:cNvSpPr>
              <a:spLocks noChangeArrowheads="1"/>
            </p:cNvSpPr>
            <p:nvPr/>
          </p:nvSpPr>
          <p:spPr bwMode="auto">
            <a:xfrm>
              <a:off x="6724" y="4769"/>
              <a:ext cx="420"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ViewCart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2997" name="Rectangle 53"/>
            <p:cNvSpPr>
              <a:spLocks noChangeArrowheads="1"/>
            </p:cNvSpPr>
            <p:nvPr/>
          </p:nvSpPr>
          <p:spPr bwMode="auto">
            <a:xfrm>
              <a:off x="6003" y="4346"/>
              <a:ext cx="1048" cy="48"/>
            </a:xfrm>
            <a:prstGeom prst="rect">
              <a:avLst/>
            </a:prstGeom>
            <a:solidFill>
              <a:srgbClr val="800000"/>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996" name="Line 52"/>
            <p:cNvSpPr>
              <a:spLocks noChangeShapeType="1"/>
            </p:cNvSpPr>
            <p:nvPr/>
          </p:nvSpPr>
          <p:spPr bwMode="auto">
            <a:xfrm>
              <a:off x="6455" y="4144"/>
              <a:ext cx="67" cy="202"/>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95" name="Freeform 51"/>
            <p:cNvSpPr>
              <a:spLocks/>
            </p:cNvSpPr>
            <p:nvPr/>
          </p:nvSpPr>
          <p:spPr bwMode="auto">
            <a:xfrm>
              <a:off x="6455" y="4250"/>
              <a:ext cx="67" cy="96"/>
            </a:xfrm>
            <a:custGeom>
              <a:avLst/>
              <a:gdLst/>
              <a:ahLst/>
              <a:cxnLst>
                <a:cxn ang="0">
                  <a:pos x="0" y="19"/>
                </a:cxn>
                <a:cxn ang="0">
                  <a:pos x="67" y="96"/>
                </a:cxn>
                <a:cxn ang="0">
                  <a:pos x="67" y="0"/>
                </a:cxn>
              </a:cxnLst>
              <a:rect l="0" t="0" r="r" b="b"/>
              <a:pathLst>
                <a:path w="67" h="96">
                  <a:moveTo>
                    <a:pt x="0" y="19"/>
                  </a:moveTo>
                  <a:lnTo>
                    <a:pt x="67" y="96"/>
                  </a:lnTo>
                  <a:lnTo>
                    <a:pt x="67" y="0"/>
                  </a:lnTo>
                </a:path>
              </a:pathLst>
            </a:cu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94" name="Line 50"/>
            <p:cNvSpPr>
              <a:spLocks noChangeShapeType="1"/>
            </p:cNvSpPr>
            <p:nvPr/>
          </p:nvSpPr>
          <p:spPr bwMode="auto">
            <a:xfrm>
              <a:off x="6551" y="4394"/>
              <a:ext cx="241" cy="337"/>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93" name="Freeform 49"/>
            <p:cNvSpPr>
              <a:spLocks/>
            </p:cNvSpPr>
            <p:nvPr/>
          </p:nvSpPr>
          <p:spPr bwMode="auto">
            <a:xfrm>
              <a:off x="6705" y="4634"/>
              <a:ext cx="87" cy="97"/>
            </a:xfrm>
            <a:custGeom>
              <a:avLst/>
              <a:gdLst/>
              <a:ahLst/>
              <a:cxnLst>
                <a:cxn ang="0">
                  <a:pos x="0" y="48"/>
                </a:cxn>
                <a:cxn ang="0">
                  <a:pos x="87" y="97"/>
                </a:cxn>
                <a:cxn ang="0">
                  <a:pos x="67" y="0"/>
                </a:cxn>
              </a:cxnLst>
              <a:rect l="0" t="0" r="r" b="b"/>
              <a:pathLst>
                <a:path w="87" h="97">
                  <a:moveTo>
                    <a:pt x="0" y="48"/>
                  </a:moveTo>
                  <a:lnTo>
                    <a:pt x="87" y="97"/>
                  </a:lnTo>
                  <a:lnTo>
                    <a:pt x="67" y="0"/>
                  </a:lnTo>
                </a:path>
              </a:pathLst>
            </a:cu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92" name="Rectangle 48"/>
            <p:cNvSpPr>
              <a:spLocks noChangeArrowheads="1"/>
            </p:cNvSpPr>
            <p:nvPr/>
          </p:nvSpPr>
          <p:spPr bwMode="auto">
            <a:xfrm>
              <a:off x="7311" y="4346"/>
              <a:ext cx="799" cy="48"/>
            </a:xfrm>
            <a:prstGeom prst="rect">
              <a:avLst/>
            </a:prstGeom>
            <a:solidFill>
              <a:srgbClr val="800000"/>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991" name="Line 47"/>
            <p:cNvSpPr>
              <a:spLocks noChangeShapeType="1"/>
            </p:cNvSpPr>
            <p:nvPr/>
          </p:nvSpPr>
          <p:spPr bwMode="auto">
            <a:xfrm>
              <a:off x="7552" y="4106"/>
              <a:ext cx="153" cy="240"/>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90" name="Freeform 46"/>
            <p:cNvSpPr>
              <a:spLocks/>
            </p:cNvSpPr>
            <p:nvPr/>
          </p:nvSpPr>
          <p:spPr bwMode="auto">
            <a:xfrm>
              <a:off x="7619" y="4250"/>
              <a:ext cx="86" cy="96"/>
            </a:xfrm>
            <a:custGeom>
              <a:avLst/>
              <a:gdLst/>
              <a:ahLst/>
              <a:cxnLst>
                <a:cxn ang="0">
                  <a:pos x="0" y="38"/>
                </a:cxn>
                <a:cxn ang="0">
                  <a:pos x="86" y="96"/>
                </a:cxn>
                <a:cxn ang="0">
                  <a:pos x="77" y="0"/>
                </a:cxn>
              </a:cxnLst>
              <a:rect l="0" t="0" r="r" b="b"/>
              <a:pathLst>
                <a:path w="86" h="96">
                  <a:moveTo>
                    <a:pt x="0" y="38"/>
                  </a:moveTo>
                  <a:lnTo>
                    <a:pt x="86" y="96"/>
                  </a:lnTo>
                  <a:lnTo>
                    <a:pt x="77" y="0"/>
                  </a:lnTo>
                </a:path>
              </a:pathLst>
            </a:cu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89" name="AutoShape 45"/>
            <p:cNvSpPr>
              <a:spLocks noChangeArrowheads="1"/>
            </p:cNvSpPr>
            <p:nvPr/>
          </p:nvSpPr>
          <p:spPr bwMode="auto">
            <a:xfrm>
              <a:off x="7350" y="4731"/>
              <a:ext cx="846" cy="365"/>
            </a:xfrm>
            <a:prstGeom prst="roundRect">
              <a:avLst>
                <a:gd name="adj" fmla="val 39472"/>
              </a:avLst>
            </a:prstGeom>
            <a:solidFill>
              <a:srgbClr val="FFFFB9"/>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88" name="Rectangle 44"/>
            <p:cNvSpPr>
              <a:spLocks noChangeArrowheads="1"/>
            </p:cNvSpPr>
            <p:nvPr/>
          </p:nvSpPr>
          <p:spPr bwMode="auto">
            <a:xfrm>
              <a:off x="7513" y="4769"/>
              <a:ext cx="555"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ViewOrders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2987" name="Line 43"/>
            <p:cNvSpPr>
              <a:spLocks noChangeShapeType="1"/>
            </p:cNvSpPr>
            <p:nvPr/>
          </p:nvSpPr>
          <p:spPr bwMode="auto">
            <a:xfrm>
              <a:off x="7715" y="4394"/>
              <a:ext cx="39" cy="337"/>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86" name="Freeform 42"/>
            <p:cNvSpPr>
              <a:spLocks/>
            </p:cNvSpPr>
            <p:nvPr/>
          </p:nvSpPr>
          <p:spPr bwMode="auto">
            <a:xfrm>
              <a:off x="7705" y="4634"/>
              <a:ext cx="77" cy="97"/>
            </a:xfrm>
            <a:custGeom>
              <a:avLst/>
              <a:gdLst/>
              <a:ahLst/>
              <a:cxnLst>
                <a:cxn ang="0">
                  <a:pos x="0" y="10"/>
                </a:cxn>
                <a:cxn ang="0">
                  <a:pos x="49" y="97"/>
                </a:cxn>
                <a:cxn ang="0">
                  <a:pos x="77" y="0"/>
                </a:cxn>
              </a:cxnLst>
              <a:rect l="0" t="0" r="r" b="b"/>
              <a:pathLst>
                <a:path w="77" h="97">
                  <a:moveTo>
                    <a:pt x="0" y="10"/>
                  </a:moveTo>
                  <a:lnTo>
                    <a:pt x="49" y="97"/>
                  </a:lnTo>
                  <a:lnTo>
                    <a:pt x="77" y="0"/>
                  </a:lnTo>
                </a:path>
              </a:pathLst>
            </a:cu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85" name="Freeform 41"/>
            <p:cNvSpPr>
              <a:spLocks/>
            </p:cNvSpPr>
            <p:nvPr/>
          </p:nvSpPr>
          <p:spPr bwMode="auto">
            <a:xfrm>
              <a:off x="1039" y="2115"/>
              <a:ext cx="577" cy="433"/>
            </a:xfrm>
            <a:custGeom>
              <a:avLst/>
              <a:gdLst/>
              <a:ahLst/>
              <a:cxnLst>
                <a:cxn ang="0">
                  <a:pos x="0" y="221"/>
                </a:cxn>
                <a:cxn ang="0">
                  <a:pos x="289" y="0"/>
                </a:cxn>
                <a:cxn ang="0">
                  <a:pos x="577" y="221"/>
                </a:cxn>
                <a:cxn ang="0">
                  <a:pos x="289" y="433"/>
                </a:cxn>
                <a:cxn ang="0">
                  <a:pos x="0" y="221"/>
                </a:cxn>
              </a:cxnLst>
              <a:rect l="0" t="0" r="r" b="b"/>
              <a:pathLst>
                <a:path w="577" h="433">
                  <a:moveTo>
                    <a:pt x="0" y="221"/>
                  </a:moveTo>
                  <a:lnTo>
                    <a:pt x="289" y="0"/>
                  </a:lnTo>
                  <a:lnTo>
                    <a:pt x="577" y="221"/>
                  </a:lnTo>
                  <a:lnTo>
                    <a:pt x="289" y="433"/>
                  </a:lnTo>
                  <a:lnTo>
                    <a:pt x="0" y="221"/>
                  </a:lnTo>
                  <a:close/>
                </a:path>
              </a:pathLst>
            </a:custGeom>
            <a:solidFill>
              <a:srgbClr val="FFFFB9"/>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84" name="Line 40"/>
            <p:cNvSpPr>
              <a:spLocks noChangeShapeType="1"/>
            </p:cNvSpPr>
            <p:nvPr/>
          </p:nvSpPr>
          <p:spPr bwMode="auto">
            <a:xfrm flipH="1">
              <a:off x="1616" y="2327"/>
              <a:ext cx="2925" cy="1"/>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83" name="Freeform 39"/>
            <p:cNvSpPr>
              <a:spLocks/>
            </p:cNvSpPr>
            <p:nvPr/>
          </p:nvSpPr>
          <p:spPr bwMode="auto">
            <a:xfrm>
              <a:off x="1616" y="2288"/>
              <a:ext cx="96" cy="77"/>
            </a:xfrm>
            <a:custGeom>
              <a:avLst/>
              <a:gdLst/>
              <a:ahLst/>
              <a:cxnLst>
                <a:cxn ang="0">
                  <a:pos x="96" y="0"/>
                </a:cxn>
                <a:cxn ang="0">
                  <a:pos x="0" y="39"/>
                </a:cxn>
                <a:cxn ang="0">
                  <a:pos x="96" y="77"/>
                </a:cxn>
              </a:cxnLst>
              <a:rect l="0" t="0" r="r" b="b"/>
              <a:pathLst>
                <a:path w="96" h="77">
                  <a:moveTo>
                    <a:pt x="96" y="0"/>
                  </a:moveTo>
                  <a:lnTo>
                    <a:pt x="0" y="39"/>
                  </a:lnTo>
                  <a:lnTo>
                    <a:pt x="96" y="77"/>
                  </a:lnTo>
                </a:path>
              </a:pathLst>
            </a:cu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82" name="Freeform 38"/>
            <p:cNvSpPr>
              <a:spLocks/>
            </p:cNvSpPr>
            <p:nvPr/>
          </p:nvSpPr>
          <p:spPr bwMode="auto">
            <a:xfrm>
              <a:off x="1308" y="1529"/>
              <a:ext cx="3040" cy="586"/>
            </a:xfrm>
            <a:custGeom>
              <a:avLst/>
              <a:gdLst/>
              <a:ahLst/>
              <a:cxnLst>
                <a:cxn ang="0">
                  <a:pos x="10" y="586"/>
                </a:cxn>
                <a:cxn ang="0">
                  <a:pos x="0" y="9"/>
                </a:cxn>
                <a:cxn ang="0">
                  <a:pos x="3040" y="0"/>
                </a:cxn>
              </a:cxnLst>
              <a:rect l="0" t="0" r="r" b="b"/>
              <a:pathLst>
                <a:path w="3040" h="586">
                  <a:moveTo>
                    <a:pt x="10" y="586"/>
                  </a:moveTo>
                  <a:lnTo>
                    <a:pt x="0" y="9"/>
                  </a:lnTo>
                  <a:lnTo>
                    <a:pt x="3040" y="0"/>
                  </a:lnTo>
                </a:path>
              </a:pathLst>
            </a:cu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81" name="Freeform 37"/>
            <p:cNvSpPr>
              <a:spLocks/>
            </p:cNvSpPr>
            <p:nvPr/>
          </p:nvSpPr>
          <p:spPr bwMode="auto">
            <a:xfrm>
              <a:off x="4252" y="1490"/>
              <a:ext cx="96" cy="77"/>
            </a:xfrm>
            <a:custGeom>
              <a:avLst/>
              <a:gdLst/>
              <a:ahLst/>
              <a:cxnLst>
                <a:cxn ang="0">
                  <a:pos x="0" y="77"/>
                </a:cxn>
                <a:cxn ang="0">
                  <a:pos x="96" y="39"/>
                </a:cxn>
                <a:cxn ang="0">
                  <a:pos x="0" y="0"/>
                </a:cxn>
              </a:cxnLst>
              <a:rect l="0" t="0" r="r" b="b"/>
              <a:pathLst>
                <a:path w="96" h="77">
                  <a:moveTo>
                    <a:pt x="0" y="77"/>
                  </a:moveTo>
                  <a:lnTo>
                    <a:pt x="96" y="39"/>
                  </a:lnTo>
                  <a:lnTo>
                    <a:pt x="0" y="0"/>
                  </a:lnTo>
                </a:path>
              </a:pathLst>
            </a:cu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80" name="Line 36"/>
            <p:cNvSpPr>
              <a:spLocks noChangeShapeType="1"/>
            </p:cNvSpPr>
            <p:nvPr/>
          </p:nvSpPr>
          <p:spPr bwMode="auto">
            <a:xfrm flipH="1" flipV="1">
              <a:off x="1328" y="2548"/>
              <a:ext cx="19" cy="1183"/>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79" name="Freeform 35"/>
            <p:cNvSpPr>
              <a:spLocks/>
            </p:cNvSpPr>
            <p:nvPr/>
          </p:nvSpPr>
          <p:spPr bwMode="auto">
            <a:xfrm>
              <a:off x="1289" y="2548"/>
              <a:ext cx="77" cy="96"/>
            </a:xfrm>
            <a:custGeom>
              <a:avLst/>
              <a:gdLst/>
              <a:ahLst/>
              <a:cxnLst>
                <a:cxn ang="0">
                  <a:pos x="77" y="96"/>
                </a:cxn>
                <a:cxn ang="0">
                  <a:pos x="39" y="0"/>
                </a:cxn>
                <a:cxn ang="0">
                  <a:pos x="0" y="96"/>
                </a:cxn>
              </a:cxnLst>
              <a:rect l="0" t="0" r="r" b="b"/>
              <a:pathLst>
                <a:path w="77" h="96">
                  <a:moveTo>
                    <a:pt x="77" y="96"/>
                  </a:moveTo>
                  <a:lnTo>
                    <a:pt x="39" y="0"/>
                  </a:lnTo>
                  <a:lnTo>
                    <a:pt x="0" y="96"/>
                  </a:lnTo>
                </a:path>
              </a:pathLst>
            </a:cu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78" name="Oval 34"/>
            <p:cNvSpPr>
              <a:spLocks noChangeArrowheads="1"/>
            </p:cNvSpPr>
            <p:nvPr/>
          </p:nvSpPr>
          <p:spPr bwMode="auto">
            <a:xfrm>
              <a:off x="5002" y="5807"/>
              <a:ext cx="231" cy="231"/>
            </a:xfrm>
            <a:prstGeom prst="ellipse">
              <a:avLst/>
            </a:prstGeom>
            <a:solidFill>
              <a:srgbClr val="FFFFFF"/>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77" name="Line 33"/>
            <p:cNvSpPr>
              <a:spLocks noChangeShapeType="1"/>
            </p:cNvSpPr>
            <p:nvPr/>
          </p:nvSpPr>
          <p:spPr bwMode="auto">
            <a:xfrm>
              <a:off x="5041" y="5846"/>
              <a:ext cx="163" cy="163"/>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76" name="Line 32"/>
            <p:cNvSpPr>
              <a:spLocks noChangeShapeType="1"/>
            </p:cNvSpPr>
            <p:nvPr/>
          </p:nvSpPr>
          <p:spPr bwMode="auto">
            <a:xfrm flipH="1">
              <a:off x="5320" y="5877"/>
              <a:ext cx="298" cy="26"/>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75" name="Freeform 31"/>
            <p:cNvSpPr>
              <a:spLocks/>
            </p:cNvSpPr>
            <p:nvPr/>
          </p:nvSpPr>
          <p:spPr bwMode="auto">
            <a:xfrm>
              <a:off x="5589" y="4086"/>
              <a:ext cx="3530" cy="1817"/>
            </a:xfrm>
            <a:custGeom>
              <a:avLst/>
              <a:gdLst/>
              <a:ahLst/>
              <a:cxnLst>
                <a:cxn ang="0">
                  <a:pos x="3492" y="0"/>
                </a:cxn>
                <a:cxn ang="0">
                  <a:pos x="3530" y="1817"/>
                </a:cxn>
                <a:cxn ang="0">
                  <a:pos x="0" y="1817"/>
                </a:cxn>
              </a:cxnLst>
              <a:rect l="0" t="0" r="r" b="b"/>
              <a:pathLst>
                <a:path w="3530" h="1817">
                  <a:moveTo>
                    <a:pt x="3492" y="0"/>
                  </a:moveTo>
                  <a:lnTo>
                    <a:pt x="3530" y="1817"/>
                  </a:lnTo>
                  <a:lnTo>
                    <a:pt x="0" y="1817"/>
                  </a:lnTo>
                </a:path>
              </a:pathLst>
            </a:cu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74" name="Freeform 30"/>
            <p:cNvSpPr>
              <a:spLocks/>
            </p:cNvSpPr>
            <p:nvPr/>
          </p:nvSpPr>
          <p:spPr bwMode="auto">
            <a:xfrm>
              <a:off x="5243" y="5884"/>
              <a:ext cx="96" cy="77"/>
            </a:xfrm>
            <a:custGeom>
              <a:avLst/>
              <a:gdLst/>
              <a:ahLst/>
              <a:cxnLst>
                <a:cxn ang="0">
                  <a:pos x="96" y="0"/>
                </a:cxn>
                <a:cxn ang="0">
                  <a:pos x="0" y="39"/>
                </a:cxn>
                <a:cxn ang="0">
                  <a:pos x="96" y="77"/>
                </a:cxn>
              </a:cxnLst>
              <a:rect l="0" t="0" r="r" b="b"/>
              <a:pathLst>
                <a:path w="96" h="77">
                  <a:moveTo>
                    <a:pt x="96" y="0"/>
                  </a:moveTo>
                  <a:lnTo>
                    <a:pt x="0" y="39"/>
                  </a:lnTo>
                  <a:lnTo>
                    <a:pt x="96" y="77"/>
                  </a:lnTo>
                </a:path>
              </a:pathLst>
            </a:cu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73" name="Oval 29"/>
            <p:cNvSpPr>
              <a:spLocks noChangeArrowheads="1"/>
            </p:cNvSpPr>
            <p:nvPr/>
          </p:nvSpPr>
          <p:spPr bwMode="auto">
            <a:xfrm>
              <a:off x="192" y="3846"/>
              <a:ext cx="231" cy="231"/>
            </a:xfrm>
            <a:prstGeom prst="ellipse">
              <a:avLst/>
            </a:prstGeom>
            <a:solidFill>
              <a:srgbClr val="FFFFFF"/>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72" name="Line 28"/>
            <p:cNvSpPr>
              <a:spLocks noChangeShapeType="1"/>
            </p:cNvSpPr>
            <p:nvPr/>
          </p:nvSpPr>
          <p:spPr bwMode="auto">
            <a:xfrm>
              <a:off x="231" y="3884"/>
              <a:ext cx="163" cy="164"/>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71" name="Line 27"/>
            <p:cNvSpPr>
              <a:spLocks noChangeShapeType="1"/>
            </p:cNvSpPr>
            <p:nvPr/>
          </p:nvSpPr>
          <p:spPr bwMode="auto">
            <a:xfrm flipH="1">
              <a:off x="231" y="3884"/>
              <a:ext cx="163" cy="164"/>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70" name="Freeform 26"/>
            <p:cNvSpPr>
              <a:spLocks/>
            </p:cNvSpPr>
            <p:nvPr/>
          </p:nvSpPr>
          <p:spPr bwMode="auto">
            <a:xfrm>
              <a:off x="308" y="4086"/>
              <a:ext cx="4694" cy="1875"/>
            </a:xfrm>
            <a:custGeom>
              <a:avLst/>
              <a:gdLst/>
              <a:ahLst/>
              <a:cxnLst>
                <a:cxn ang="0">
                  <a:pos x="4694" y="1837"/>
                </a:cxn>
                <a:cxn ang="0">
                  <a:pos x="0" y="1875"/>
                </a:cxn>
                <a:cxn ang="0">
                  <a:pos x="0" y="0"/>
                </a:cxn>
              </a:cxnLst>
              <a:rect l="0" t="0" r="r" b="b"/>
              <a:pathLst>
                <a:path w="4694" h="1875">
                  <a:moveTo>
                    <a:pt x="4694" y="1837"/>
                  </a:moveTo>
                  <a:lnTo>
                    <a:pt x="0" y="1875"/>
                  </a:lnTo>
                  <a:lnTo>
                    <a:pt x="0" y="0"/>
                  </a:lnTo>
                </a:path>
              </a:pathLst>
            </a:cu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69" name="Freeform 25"/>
            <p:cNvSpPr>
              <a:spLocks/>
            </p:cNvSpPr>
            <p:nvPr/>
          </p:nvSpPr>
          <p:spPr bwMode="auto">
            <a:xfrm>
              <a:off x="269" y="4086"/>
              <a:ext cx="77" cy="96"/>
            </a:xfrm>
            <a:custGeom>
              <a:avLst/>
              <a:gdLst/>
              <a:ahLst/>
              <a:cxnLst>
                <a:cxn ang="0">
                  <a:pos x="77" y="96"/>
                </a:cxn>
                <a:cxn ang="0">
                  <a:pos x="39" y="0"/>
                </a:cxn>
                <a:cxn ang="0">
                  <a:pos x="0" y="96"/>
                </a:cxn>
              </a:cxnLst>
              <a:rect l="0" t="0" r="r" b="b"/>
              <a:pathLst>
                <a:path w="77" h="96">
                  <a:moveTo>
                    <a:pt x="77" y="96"/>
                  </a:moveTo>
                  <a:lnTo>
                    <a:pt x="39" y="0"/>
                  </a:lnTo>
                  <a:lnTo>
                    <a:pt x="0" y="96"/>
                  </a:lnTo>
                </a:path>
              </a:pathLst>
            </a:cu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68" name="Freeform 24"/>
            <p:cNvSpPr>
              <a:spLocks/>
            </p:cNvSpPr>
            <p:nvPr/>
          </p:nvSpPr>
          <p:spPr bwMode="auto">
            <a:xfrm>
              <a:off x="308" y="2336"/>
              <a:ext cx="731" cy="1510"/>
            </a:xfrm>
            <a:custGeom>
              <a:avLst/>
              <a:gdLst/>
              <a:ahLst/>
              <a:cxnLst>
                <a:cxn ang="0">
                  <a:pos x="0" y="1510"/>
                </a:cxn>
                <a:cxn ang="0">
                  <a:pos x="0" y="10"/>
                </a:cxn>
                <a:cxn ang="0">
                  <a:pos x="731" y="0"/>
                </a:cxn>
              </a:cxnLst>
              <a:rect l="0" t="0" r="r" b="b"/>
              <a:pathLst>
                <a:path w="731" h="1510">
                  <a:moveTo>
                    <a:pt x="0" y="1510"/>
                  </a:moveTo>
                  <a:lnTo>
                    <a:pt x="0" y="10"/>
                  </a:lnTo>
                  <a:lnTo>
                    <a:pt x="731" y="0"/>
                  </a:lnTo>
                </a:path>
              </a:pathLst>
            </a:cu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67" name="Freeform 23"/>
            <p:cNvSpPr>
              <a:spLocks/>
            </p:cNvSpPr>
            <p:nvPr/>
          </p:nvSpPr>
          <p:spPr bwMode="auto">
            <a:xfrm>
              <a:off x="943" y="2298"/>
              <a:ext cx="96" cy="77"/>
            </a:xfrm>
            <a:custGeom>
              <a:avLst/>
              <a:gdLst/>
              <a:ahLst/>
              <a:cxnLst>
                <a:cxn ang="0">
                  <a:pos x="0" y="77"/>
                </a:cxn>
                <a:cxn ang="0">
                  <a:pos x="96" y="38"/>
                </a:cxn>
                <a:cxn ang="0">
                  <a:pos x="0" y="0"/>
                </a:cxn>
              </a:cxnLst>
              <a:rect l="0" t="0" r="r" b="b"/>
              <a:pathLst>
                <a:path w="96" h="77">
                  <a:moveTo>
                    <a:pt x="0" y="77"/>
                  </a:moveTo>
                  <a:lnTo>
                    <a:pt x="96" y="38"/>
                  </a:lnTo>
                  <a:lnTo>
                    <a:pt x="0" y="0"/>
                  </a:lnTo>
                </a:path>
              </a:pathLst>
            </a:cu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66" name="AutoShape 22"/>
            <p:cNvSpPr>
              <a:spLocks noChangeArrowheads="1"/>
            </p:cNvSpPr>
            <p:nvPr/>
          </p:nvSpPr>
          <p:spPr bwMode="auto">
            <a:xfrm>
              <a:off x="1578" y="5500"/>
              <a:ext cx="846" cy="365"/>
            </a:xfrm>
            <a:prstGeom prst="roundRect">
              <a:avLst>
                <a:gd name="adj" fmla="val 39472"/>
              </a:avLst>
            </a:prstGeom>
            <a:solidFill>
              <a:srgbClr val="FFFFB9"/>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65" name="Rectangle 21"/>
            <p:cNvSpPr>
              <a:spLocks noChangeArrowheads="1"/>
            </p:cNvSpPr>
            <p:nvPr/>
          </p:nvSpPr>
          <p:spPr bwMode="auto">
            <a:xfrm>
              <a:off x="1770" y="5538"/>
              <a:ext cx="495"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ViewItems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2964" name="AutoShape 20"/>
            <p:cNvSpPr>
              <a:spLocks noChangeArrowheads="1"/>
            </p:cNvSpPr>
            <p:nvPr/>
          </p:nvSpPr>
          <p:spPr bwMode="auto">
            <a:xfrm>
              <a:off x="2963" y="5500"/>
              <a:ext cx="846" cy="365"/>
            </a:xfrm>
            <a:prstGeom prst="roundRect">
              <a:avLst>
                <a:gd name="adj" fmla="val 39472"/>
              </a:avLst>
            </a:prstGeom>
            <a:solidFill>
              <a:srgbClr val="FFFFB9"/>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63" name="Rectangle 19"/>
            <p:cNvSpPr>
              <a:spLocks noChangeArrowheads="1"/>
            </p:cNvSpPr>
            <p:nvPr/>
          </p:nvSpPr>
          <p:spPr bwMode="auto">
            <a:xfrm>
              <a:off x="3155" y="5538"/>
              <a:ext cx="495"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ViewItems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2962" name="Line 18"/>
            <p:cNvSpPr>
              <a:spLocks noChangeShapeType="1"/>
            </p:cNvSpPr>
            <p:nvPr/>
          </p:nvSpPr>
          <p:spPr bwMode="auto">
            <a:xfrm flipH="1">
              <a:off x="2030" y="5067"/>
              <a:ext cx="57" cy="433"/>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61" name="Freeform 17"/>
            <p:cNvSpPr>
              <a:spLocks/>
            </p:cNvSpPr>
            <p:nvPr/>
          </p:nvSpPr>
          <p:spPr bwMode="auto">
            <a:xfrm>
              <a:off x="2011" y="5404"/>
              <a:ext cx="67" cy="96"/>
            </a:xfrm>
            <a:custGeom>
              <a:avLst/>
              <a:gdLst/>
              <a:ahLst/>
              <a:cxnLst>
                <a:cxn ang="0">
                  <a:pos x="0" y="0"/>
                </a:cxn>
                <a:cxn ang="0">
                  <a:pos x="19" y="96"/>
                </a:cxn>
                <a:cxn ang="0">
                  <a:pos x="67" y="9"/>
                </a:cxn>
              </a:cxnLst>
              <a:rect l="0" t="0" r="r" b="b"/>
              <a:pathLst>
                <a:path w="67" h="96">
                  <a:moveTo>
                    <a:pt x="0" y="0"/>
                  </a:moveTo>
                  <a:lnTo>
                    <a:pt x="19" y="96"/>
                  </a:lnTo>
                  <a:lnTo>
                    <a:pt x="67" y="9"/>
                  </a:lnTo>
                </a:path>
              </a:pathLst>
            </a:cu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60" name="Line 16"/>
            <p:cNvSpPr>
              <a:spLocks noChangeShapeType="1"/>
            </p:cNvSpPr>
            <p:nvPr/>
          </p:nvSpPr>
          <p:spPr bwMode="auto">
            <a:xfrm>
              <a:off x="3242" y="5106"/>
              <a:ext cx="96" cy="394"/>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59" name="Freeform 15"/>
            <p:cNvSpPr>
              <a:spLocks/>
            </p:cNvSpPr>
            <p:nvPr/>
          </p:nvSpPr>
          <p:spPr bwMode="auto">
            <a:xfrm>
              <a:off x="3280" y="5404"/>
              <a:ext cx="68" cy="96"/>
            </a:xfrm>
            <a:custGeom>
              <a:avLst/>
              <a:gdLst/>
              <a:ahLst/>
              <a:cxnLst>
                <a:cxn ang="0">
                  <a:pos x="0" y="19"/>
                </a:cxn>
                <a:cxn ang="0">
                  <a:pos x="58" y="96"/>
                </a:cxn>
                <a:cxn ang="0">
                  <a:pos x="68" y="0"/>
                </a:cxn>
              </a:cxnLst>
              <a:rect l="0" t="0" r="r" b="b"/>
              <a:pathLst>
                <a:path w="68" h="96">
                  <a:moveTo>
                    <a:pt x="0" y="19"/>
                  </a:moveTo>
                  <a:lnTo>
                    <a:pt x="58" y="96"/>
                  </a:lnTo>
                  <a:lnTo>
                    <a:pt x="68" y="0"/>
                  </a:lnTo>
                </a:path>
              </a:pathLst>
            </a:cu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58" name="Line 14"/>
            <p:cNvSpPr>
              <a:spLocks noChangeShapeType="1"/>
            </p:cNvSpPr>
            <p:nvPr/>
          </p:nvSpPr>
          <p:spPr bwMode="auto">
            <a:xfrm>
              <a:off x="4185" y="4144"/>
              <a:ext cx="125" cy="240"/>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57" name="Freeform 13"/>
            <p:cNvSpPr>
              <a:spLocks/>
            </p:cNvSpPr>
            <p:nvPr/>
          </p:nvSpPr>
          <p:spPr bwMode="auto">
            <a:xfrm>
              <a:off x="4233" y="4288"/>
              <a:ext cx="77" cy="96"/>
            </a:xfrm>
            <a:custGeom>
              <a:avLst/>
              <a:gdLst/>
              <a:ahLst/>
              <a:cxnLst>
                <a:cxn ang="0">
                  <a:pos x="0" y="29"/>
                </a:cxn>
                <a:cxn ang="0">
                  <a:pos x="77" y="96"/>
                </a:cxn>
                <a:cxn ang="0">
                  <a:pos x="77" y="0"/>
                </a:cxn>
              </a:cxnLst>
              <a:rect l="0" t="0" r="r" b="b"/>
              <a:pathLst>
                <a:path w="77" h="96">
                  <a:moveTo>
                    <a:pt x="0" y="29"/>
                  </a:moveTo>
                  <a:lnTo>
                    <a:pt x="77" y="96"/>
                  </a:lnTo>
                  <a:lnTo>
                    <a:pt x="77" y="0"/>
                  </a:lnTo>
                </a:path>
              </a:pathLst>
            </a:cu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56" name="Rectangle 12"/>
            <p:cNvSpPr>
              <a:spLocks noChangeArrowheads="1"/>
            </p:cNvSpPr>
            <p:nvPr/>
          </p:nvSpPr>
          <p:spPr bwMode="auto">
            <a:xfrm>
              <a:off x="5156" y="4384"/>
              <a:ext cx="654" cy="48"/>
            </a:xfrm>
            <a:prstGeom prst="rect">
              <a:avLst/>
            </a:prstGeom>
            <a:solidFill>
              <a:srgbClr val="800000"/>
            </a:solidFill>
            <a:ln w="10">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955" name="Line 11"/>
            <p:cNvSpPr>
              <a:spLocks noChangeShapeType="1"/>
            </p:cNvSpPr>
            <p:nvPr/>
          </p:nvSpPr>
          <p:spPr bwMode="auto">
            <a:xfrm>
              <a:off x="5406" y="4144"/>
              <a:ext cx="68" cy="240"/>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54" name="Freeform 10"/>
            <p:cNvSpPr>
              <a:spLocks/>
            </p:cNvSpPr>
            <p:nvPr/>
          </p:nvSpPr>
          <p:spPr bwMode="auto">
            <a:xfrm>
              <a:off x="5416" y="4288"/>
              <a:ext cx="67" cy="96"/>
            </a:xfrm>
            <a:custGeom>
              <a:avLst/>
              <a:gdLst/>
              <a:ahLst/>
              <a:cxnLst>
                <a:cxn ang="0">
                  <a:pos x="0" y="19"/>
                </a:cxn>
                <a:cxn ang="0">
                  <a:pos x="58" y="96"/>
                </a:cxn>
                <a:cxn ang="0">
                  <a:pos x="67" y="0"/>
                </a:cxn>
              </a:cxnLst>
              <a:rect l="0" t="0" r="r" b="b"/>
              <a:pathLst>
                <a:path w="67" h="96">
                  <a:moveTo>
                    <a:pt x="0" y="19"/>
                  </a:moveTo>
                  <a:lnTo>
                    <a:pt x="58" y="96"/>
                  </a:lnTo>
                  <a:lnTo>
                    <a:pt x="67" y="0"/>
                  </a:lnTo>
                </a:path>
              </a:pathLst>
            </a:cu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53" name="AutoShape 9"/>
            <p:cNvSpPr>
              <a:spLocks noChangeArrowheads="1"/>
            </p:cNvSpPr>
            <p:nvPr/>
          </p:nvSpPr>
          <p:spPr bwMode="auto">
            <a:xfrm>
              <a:off x="5618" y="4731"/>
              <a:ext cx="847" cy="365"/>
            </a:xfrm>
            <a:prstGeom prst="roundRect">
              <a:avLst>
                <a:gd name="adj" fmla="val 39472"/>
              </a:avLst>
            </a:prstGeom>
            <a:solidFill>
              <a:srgbClr val="FFFFB9"/>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52" name="Rectangle 8"/>
            <p:cNvSpPr>
              <a:spLocks noChangeArrowheads="1"/>
            </p:cNvSpPr>
            <p:nvPr/>
          </p:nvSpPr>
          <p:spPr bwMode="auto">
            <a:xfrm>
              <a:off x="5791" y="4769"/>
              <a:ext cx="540"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Itemsearch</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2951" name="Line 7"/>
            <p:cNvSpPr>
              <a:spLocks noChangeShapeType="1"/>
            </p:cNvSpPr>
            <p:nvPr/>
          </p:nvSpPr>
          <p:spPr bwMode="auto">
            <a:xfrm>
              <a:off x="5512" y="4432"/>
              <a:ext cx="327" cy="299"/>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50" name="Freeform 6"/>
            <p:cNvSpPr>
              <a:spLocks/>
            </p:cNvSpPr>
            <p:nvPr/>
          </p:nvSpPr>
          <p:spPr bwMode="auto">
            <a:xfrm>
              <a:off x="5743" y="4644"/>
              <a:ext cx="96" cy="87"/>
            </a:xfrm>
            <a:custGeom>
              <a:avLst/>
              <a:gdLst/>
              <a:ahLst/>
              <a:cxnLst>
                <a:cxn ang="0">
                  <a:pos x="0" y="58"/>
                </a:cxn>
                <a:cxn ang="0">
                  <a:pos x="96" y="87"/>
                </a:cxn>
                <a:cxn ang="0">
                  <a:pos x="58" y="0"/>
                </a:cxn>
              </a:cxnLst>
              <a:rect l="0" t="0" r="r" b="b"/>
              <a:pathLst>
                <a:path w="96" h="87">
                  <a:moveTo>
                    <a:pt x="0" y="58"/>
                  </a:moveTo>
                  <a:lnTo>
                    <a:pt x="96" y="87"/>
                  </a:lnTo>
                  <a:lnTo>
                    <a:pt x="58" y="0"/>
                  </a:lnTo>
                </a:path>
              </a:pathLst>
            </a:cu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49" name="AutoShape 5"/>
            <p:cNvSpPr>
              <a:spLocks noChangeArrowheads="1"/>
            </p:cNvSpPr>
            <p:nvPr/>
          </p:nvSpPr>
          <p:spPr bwMode="auto">
            <a:xfrm>
              <a:off x="8196" y="4731"/>
              <a:ext cx="847" cy="365"/>
            </a:xfrm>
            <a:prstGeom prst="roundRect">
              <a:avLst>
                <a:gd name="adj" fmla="val 39472"/>
              </a:avLst>
            </a:prstGeom>
            <a:solidFill>
              <a:srgbClr val="FFFFB9"/>
            </a:solid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48" name="Rectangle 4"/>
            <p:cNvSpPr>
              <a:spLocks noChangeArrowheads="1"/>
            </p:cNvSpPr>
            <p:nvPr/>
          </p:nvSpPr>
          <p:spPr bwMode="auto">
            <a:xfrm>
              <a:off x="8360" y="4769"/>
              <a:ext cx="540" cy="3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Vie By Date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2947" name="Line 3"/>
            <p:cNvSpPr>
              <a:spLocks noChangeShapeType="1"/>
            </p:cNvSpPr>
            <p:nvPr/>
          </p:nvSpPr>
          <p:spPr bwMode="auto">
            <a:xfrm>
              <a:off x="7763" y="4394"/>
              <a:ext cx="558" cy="337"/>
            </a:xfrm>
            <a:prstGeom prst="line">
              <a:avLst/>
            </a:pr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46" name="Freeform 2"/>
            <p:cNvSpPr>
              <a:spLocks/>
            </p:cNvSpPr>
            <p:nvPr/>
          </p:nvSpPr>
          <p:spPr bwMode="auto">
            <a:xfrm>
              <a:off x="8225" y="4654"/>
              <a:ext cx="96" cy="77"/>
            </a:xfrm>
            <a:custGeom>
              <a:avLst/>
              <a:gdLst/>
              <a:ahLst/>
              <a:cxnLst>
                <a:cxn ang="0">
                  <a:pos x="0" y="67"/>
                </a:cxn>
                <a:cxn ang="0">
                  <a:pos x="96" y="77"/>
                </a:cxn>
                <a:cxn ang="0">
                  <a:pos x="38" y="0"/>
                </a:cxn>
              </a:cxnLst>
              <a:rect l="0" t="0" r="r" b="b"/>
              <a:pathLst>
                <a:path w="96" h="77">
                  <a:moveTo>
                    <a:pt x="0" y="67"/>
                  </a:moveTo>
                  <a:lnTo>
                    <a:pt x="96" y="77"/>
                  </a:lnTo>
                  <a:lnTo>
                    <a:pt x="38" y="0"/>
                  </a:lnTo>
                </a:path>
              </a:pathLst>
            </a:custGeom>
            <a:noFill/>
            <a:ln w="10">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47360"/>
          </a:xfrm>
        </p:spPr>
        <p:txBody>
          <a:bodyPr>
            <a:normAutofit/>
          </a:bodyPr>
          <a:lstStyle/>
          <a:p>
            <a:pPr lvl="0">
              <a:lnSpc>
                <a:spcPct val="150000"/>
              </a:lnSpc>
            </a:pPr>
            <a:r>
              <a:rPr lang="en-US" sz="2000" dirty="0" smtClean="0">
                <a:latin typeface="Times New Roman" pitchFamily="18" charset="0"/>
                <a:cs typeface="Times New Roman" pitchFamily="18" charset="0"/>
              </a:rPr>
              <a:t>Customers should be able to mail the shop about the items they would like to see in the shop.</a:t>
            </a:r>
          </a:p>
          <a:p>
            <a:pPr lvl="0">
              <a:lnSpc>
                <a:spcPct val="150000"/>
              </a:lnSpc>
            </a:pPr>
            <a:r>
              <a:rPr lang="en-US" sz="2000" dirty="0" smtClean="0">
                <a:latin typeface="Times New Roman" pitchFamily="18" charset="0"/>
                <a:cs typeface="Times New Roman" pitchFamily="18" charset="0"/>
              </a:rPr>
              <a:t>Secured mechanism for checking out from the shop.</a:t>
            </a:r>
          </a:p>
          <a:p>
            <a:pPr lvl="0">
              <a:lnSpc>
                <a:spcPct val="150000"/>
              </a:lnSpc>
            </a:pPr>
            <a:r>
              <a:rPr lang="en-US" sz="2000" dirty="0" smtClean="0">
                <a:latin typeface="Times New Roman" pitchFamily="18" charset="0"/>
                <a:cs typeface="Times New Roman" pitchFamily="18" charset="0"/>
              </a:rPr>
              <a:t>Updates to customers about the recent items in the shop.</a:t>
            </a:r>
          </a:p>
          <a:p>
            <a:pPr>
              <a:lnSpc>
                <a:spcPct val="150000"/>
              </a:lnSpc>
            </a:pPr>
            <a:r>
              <a:rPr lang="en-US" sz="2000" dirty="0" smtClean="0">
                <a:latin typeface="Times New Roman" pitchFamily="18" charset="0"/>
                <a:cs typeface="Times New Roman" pitchFamily="18" charset="0"/>
              </a:rPr>
              <a:t>Uploading most purchased items in each category of products in the shop like apparel, kitchen accessories, bath accessories, food items etc</a:t>
            </a:r>
            <a:endParaRPr lang="en-US" sz="2000" dirty="0">
              <a:latin typeface="Times New Roman" pitchFamily="18" charset="0"/>
              <a:cs typeface="Times New Roman"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457200" y="457200"/>
            <a:ext cx="2685222"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Employee Activity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90113" name="Picture 62"/>
          <p:cNvPicPr>
            <a:picLocks noChangeAspect="1" noChangeArrowheads="1"/>
          </p:cNvPicPr>
          <p:nvPr/>
        </p:nvPicPr>
        <p:blipFill>
          <a:blip r:embed="rId2"/>
          <a:srcRect/>
          <a:stretch>
            <a:fillRect/>
          </a:stretch>
        </p:blipFill>
        <p:spPr bwMode="auto">
          <a:xfrm>
            <a:off x="1600200" y="762000"/>
            <a:ext cx="6096000" cy="5943600"/>
          </a:xfrm>
          <a:prstGeom prst="rect">
            <a:avLst/>
          </a:prstGeom>
          <a:noFill/>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9449" y="2743200"/>
            <a:ext cx="5047151" cy="584775"/>
          </a:xfrm>
          <a:prstGeom prst="rect">
            <a:avLst/>
          </a:prstGeom>
        </p:spPr>
        <p:txBody>
          <a:bodyPr wrap="none">
            <a:spAutoFit/>
          </a:bodyPr>
          <a:lstStyle/>
          <a:p>
            <a:r>
              <a:rPr lang="en-US" sz="3200" b="1" dirty="0" smtClean="0">
                <a:solidFill>
                  <a:schemeClr val="tx2"/>
                </a:solidFill>
                <a:latin typeface="Times New Roman" pitchFamily="18" charset="0"/>
                <a:cs typeface="Times New Roman" pitchFamily="18" charset="0"/>
              </a:rPr>
              <a:t>COMPONENT DIAGRAM</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1295400" y="1143000"/>
            <a:ext cx="6324599" cy="4740593"/>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1871662" y="304800"/>
            <a:ext cx="5400675" cy="6162675"/>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2743200"/>
            <a:ext cx="5276381" cy="584775"/>
          </a:xfrm>
          <a:prstGeom prst="rect">
            <a:avLst/>
          </a:prstGeom>
        </p:spPr>
        <p:txBody>
          <a:bodyPr wrap="none">
            <a:spAutoFit/>
          </a:bodyPr>
          <a:lstStyle/>
          <a:p>
            <a:r>
              <a:rPr lang="en-US" sz="3200" b="1" dirty="0" smtClean="0">
                <a:solidFill>
                  <a:schemeClr val="tx2"/>
                </a:solidFill>
                <a:latin typeface="Times New Roman" pitchFamily="18" charset="0"/>
                <a:cs typeface="Times New Roman" pitchFamily="18" charset="0"/>
              </a:rPr>
              <a:t>DEPLOYMENT DIAGRAM</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914401" y="433070"/>
            <a:ext cx="7239000" cy="619633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latin typeface="Times New Roman" pitchFamily="18" charset="0"/>
                <a:cs typeface="Times New Roman" pitchFamily="18" charset="0"/>
              </a:rPr>
              <a:t> NO OF MODULES: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0" algn="just">
              <a:lnSpc>
                <a:spcPct val="150000"/>
              </a:lnSpc>
              <a:buNone/>
            </a:pPr>
            <a:r>
              <a:rPr lang="en-US" sz="2000" dirty="0" smtClean="0">
                <a:latin typeface="Times New Roman" pitchFamily="18" charset="0"/>
                <a:cs typeface="Times New Roman" pitchFamily="18" charset="0"/>
              </a:rPr>
              <a:t>The system after careful analysis has been identified to be presented with the following</a:t>
            </a:r>
          </a:p>
          <a:p>
            <a:pPr algn="just">
              <a:lnSpc>
                <a:spcPct val="150000"/>
              </a:lnSpc>
              <a:buNone/>
            </a:pPr>
            <a:r>
              <a:rPr lang="en-US" sz="2000" dirty="0" smtClean="0">
                <a:latin typeface="Times New Roman" pitchFamily="18" charset="0"/>
                <a:cs typeface="Times New Roman" pitchFamily="18" charset="0"/>
              </a:rPr>
              <a:t>modules:</a:t>
            </a:r>
          </a:p>
          <a:p>
            <a:pPr algn="just">
              <a:lnSpc>
                <a:spcPct val="150000"/>
              </a:lnSpc>
            </a:pPr>
            <a:r>
              <a:rPr lang="en-US" sz="2000" dirty="0" smtClean="0">
                <a:latin typeface="Times New Roman" pitchFamily="18" charset="0"/>
                <a:cs typeface="Times New Roman" pitchFamily="18" charset="0"/>
              </a:rPr>
              <a:t>The Modules involved are</a:t>
            </a:r>
          </a:p>
          <a:p>
            <a:pPr lvl="0" algn="just">
              <a:lnSpc>
                <a:spcPct val="150000"/>
              </a:lnSpc>
            </a:pPr>
            <a:r>
              <a:rPr lang="en-US" sz="2000" dirty="0" smtClean="0">
                <a:latin typeface="Times New Roman" pitchFamily="18" charset="0"/>
                <a:cs typeface="Times New Roman" pitchFamily="18" charset="0"/>
              </a:rPr>
              <a:t>Customer</a:t>
            </a:r>
          </a:p>
          <a:p>
            <a:pPr lvl="0" algn="just">
              <a:lnSpc>
                <a:spcPct val="150000"/>
              </a:lnSpc>
            </a:pPr>
            <a:r>
              <a:rPr lang="en-US" sz="2000" dirty="0" smtClean="0">
                <a:latin typeface="Times New Roman" pitchFamily="18" charset="0"/>
                <a:cs typeface="Times New Roman" pitchFamily="18" charset="0"/>
              </a:rPr>
              <a:t>Employee</a:t>
            </a:r>
          </a:p>
          <a:p>
            <a:pPr lvl="0" algn="just">
              <a:lnSpc>
                <a:spcPct val="150000"/>
              </a:lnSpc>
            </a:pPr>
            <a:r>
              <a:rPr lang="en-US" sz="2000" dirty="0" smtClean="0">
                <a:latin typeface="Times New Roman" pitchFamily="18" charset="0"/>
                <a:cs typeface="Times New Roman" pitchFamily="18" charset="0"/>
              </a:rPr>
              <a:t>Admin</a:t>
            </a:r>
          </a:p>
          <a:p>
            <a:pPr lvl="0" algn="just">
              <a:lnSpc>
                <a:spcPct val="150000"/>
              </a:lnSpc>
            </a:pPr>
            <a:r>
              <a:rPr lang="en-US" sz="2000" dirty="0" smtClean="0">
                <a:latin typeface="Times New Roman" pitchFamily="18" charset="0"/>
                <a:cs typeface="Times New Roman" pitchFamily="18" charset="0"/>
              </a:rPr>
              <a:t>Security and authentication</a:t>
            </a:r>
          </a:p>
          <a:p>
            <a:pPr algn="just">
              <a:lnSpc>
                <a:spcPct val="150000"/>
              </a:lnSpc>
            </a:pPr>
            <a:r>
              <a:rPr lang="en-US" sz="2000" dirty="0" smtClean="0">
                <a:latin typeface="Times New Roman" pitchFamily="18" charset="0"/>
                <a:cs typeface="Times New Roman" pitchFamily="18" charset="0"/>
              </a:rPr>
              <a:t>Reports</a:t>
            </a:r>
            <a:endParaRPr lang="en-US" sz="20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pPr lvl="0"/>
            <a:r>
              <a:rPr lang="en-US" sz="3200" dirty="0" smtClean="0">
                <a:latin typeface="Times New Roman" pitchFamily="18" charset="0"/>
                <a:cs typeface="Times New Roman" pitchFamily="18" charset="0"/>
              </a:rPr>
              <a:t>CUSTOMER:</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525963"/>
          </a:xfrm>
        </p:spPr>
        <p:txBody>
          <a:bodyPr>
            <a:normAutofit/>
          </a:bodyPr>
          <a:lstStyle/>
          <a:p>
            <a:pPr algn="just">
              <a:lnSpc>
                <a:spcPct val="150000"/>
              </a:lnSpc>
            </a:pPr>
            <a:r>
              <a:rPr lang="en-US" sz="2000" dirty="0" smtClean="0">
                <a:latin typeface="Times New Roman" pitchFamily="18" charset="0"/>
                <a:cs typeface="Times New Roman" pitchFamily="18" charset="0"/>
              </a:rPr>
              <a:t>Customer searches the items by category wise, select the item and pay the bill. Customer takes online help from the administrator or employee. Customer check the status of the orders list.</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68</TotalTime>
  <Words>1942</Words>
  <Application>Microsoft Office PowerPoint</Application>
  <PresentationFormat>On-screen Show (4:3)</PresentationFormat>
  <Paragraphs>221</Paragraphs>
  <Slides>75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75</vt:i4>
      </vt:variant>
    </vt:vector>
  </HeadingPairs>
  <TitlesOfParts>
    <vt:vector size="77" baseType="lpstr">
      <vt:lpstr>Technic</vt:lpstr>
      <vt:lpstr>Visio.Drawing.11</vt:lpstr>
      <vt:lpstr>Online Shopping Cart</vt:lpstr>
      <vt:lpstr>OBJECTIVE:</vt:lpstr>
      <vt:lpstr>Slide 3</vt:lpstr>
      <vt:lpstr>PURPOSE OF THE SYSTEM:</vt:lpstr>
      <vt:lpstr>EXISTING SYSTEM:</vt:lpstr>
      <vt:lpstr>PROPOSED SYSTEM:  </vt:lpstr>
      <vt:lpstr>Slide 7</vt:lpstr>
      <vt:lpstr> NO OF MODULES:</vt:lpstr>
      <vt:lpstr>CUSTOMER:</vt:lpstr>
      <vt:lpstr>EMPLOYEE:</vt:lpstr>
      <vt:lpstr>ADMINISTRATOR:</vt:lpstr>
      <vt:lpstr>SECURITY AND AUTHENTICATION:</vt:lpstr>
      <vt:lpstr>REPORTS:</vt:lpstr>
      <vt:lpstr>SOFTWARE REQUIREMENTS : </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Shopping Cart</dc:title>
  <dc:creator>Admin</dc:creator>
  <cp:lastModifiedBy>Admin</cp:lastModifiedBy>
  <cp:revision>47</cp:revision>
  <dcterms:created xsi:type="dcterms:W3CDTF">2006-08-16T00:00:00Z</dcterms:created>
  <dcterms:modified xsi:type="dcterms:W3CDTF">2018-12-29T11:22:30Z</dcterms:modified>
</cp:coreProperties>
</file>