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89" r:id="rId2"/>
    <p:sldId id="304" r:id="rId3"/>
    <p:sldId id="360" r:id="rId4"/>
    <p:sldId id="541" r:id="rId5"/>
    <p:sldId id="2701" r:id="rId6"/>
    <p:sldId id="545" r:id="rId7"/>
    <p:sldId id="553" r:id="rId8"/>
    <p:sldId id="548" r:id="rId9"/>
    <p:sldId id="549" r:id="rId10"/>
    <p:sldId id="2700" r:id="rId11"/>
    <p:sldId id="2878" r:id="rId12"/>
    <p:sldId id="629" r:id="rId13"/>
    <p:sldId id="279" r:id="rId14"/>
    <p:sldId id="2871" r:id="rId15"/>
    <p:sldId id="2490" r:id="rId16"/>
    <p:sldId id="630" r:id="rId17"/>
    <p:sldId id="631" r:id="rId18"/>
    <p:sldId id="2870" r:id="rId19"/>
    <p:sldId id="2867" r:id="rId20"/>
    <p:sldId id="2821" r:id="rId21"/>
    <p:sldId id="2875" r:id="rId22"/>
    <p:sldId id="2877" r:id="rId23"/>
    <p:sldId id="370" r:id="rId24"/>
    <p:sldId id="353" r:id="rId25"/>
    <p:sldId id="2881" r:id="rId26"/>
    <p:sldId id="2882" r:id="rId27"/>
    <p:sldId id="2883" r:id="rId28"/>
    <p:sldId id="2886" r:id="rId29"/>
    <p:sldId id="2823" r:id="rId30"/>
    <p:sldId id="361" r:id="rId31"/>
    <p:sldId id="2887" r:id="rId32"/>
    <p:sldId id="2885" r:id="rId33"/>
    <p:sldId id="288" r:id="rId34"/>
    <p:sldId id="325" r:id="rId35"/>
    <p:sldId id="2888" r:id="rId36"/>
    <p:sldId id="2890" r:id="rId37"/>
    <p:sldId id="2892" r:id="rId38"/>
    <p:sldId id="28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82B2C5-4DB6-4F63-87D9-A00E642041E0}" v="63" dt="2025-06-24T02:43:55.502"/>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p:scale>
          <a:sx n="78" d="100"/>
          <a:sy n="78" d="100"/>
        </p:scale>
        <p:origin x="739" y="62"/>
      </p:cViewPr>
      <p:guideLst/>
    </p:cSldViewPr>
  </p:slideViewPr>
  <p:notesTextViewPr>
    <p:cViewPr>
      <p:scale>
        <a:sx n="1" d="1"/>
        <a:sy n="1" d="1"/>
      </p:scale>
      <p:origin x="0" y="0"/>
    </p:cViewPr>
  </p:notesTextViewPr>
  <p:sorterViewPr>
    <p:cViewPr varScale="1">
      <p:scale>
        <a:sx n="100" d="100"/>
        <a:sy n="100" d="100"/>
      </p:scale>
      <p:origin x="0" y="-900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ti Charan" userId="796b757296b61b03" providerId="LiveId" clId="{B7B3BC90-4F1F-428F-9830-91A0D623750B}"/>
    <pc:docChg chg="undo custSel addSld delSld modSld">
      <pc:chgData name="Meeti Charan" userId="796b757296b61b03" providerId="LiveId" clId="{B7B3BC90-4F1F-428F-9830-91A0D623750B}" dt="2024-09-02T23:06:35.225" v="1614" actId="20577"/>
      <pc:docMkLst>
        <pc:docMk/>
      </pc:docMkLst>
      <pc:sldChg chg="del">
        <pc:chgData name="Meeti Charan" userId="796b757296b61b03" providerId="LiveId" clId="{B7B3BC90-4F1F-428F-9830-91A0D623750B}" dt="2024-08-27T23:37:09.595" v="3" actId="2696"/>
        <pc:sldMkLst>
          <pc:docMk/>
          <pc:sldMk cId="3085261651" sldId="256"/>
        </pc:sldMkLst>
      </pc:sldChg>
      <pc:sldChg chg="modSp mod">
        <pc:chgData name="Meeti Charan" userId="796b757296b61b03" providerId="LiveId" clId="{B7B3BC90-4F1F-428F-9830-91A0D623750B}" dt="2024-08-29T13:52:02.478" v="543" actId="20577"/>
        <pc:sldMkLst>
          <pc:docMk/>
          <pc:sldMk cId="0" sldId="258"/>
        </pc:sldMkLst>
      </pc:sldChg>
      <pc:sldChg chg="modSp mod">
        <pc:chgData name="Meeti Charan" userId="796b757296b61b03" providerId="LiveId" clId="{B7B3BC90-4F1F-428F-9830-91A0D623750B}" dt="2024-09-02T20:15:29.444" v="1541" actId="20577"/>
        <pc:sldMkLst>
          <pc:docMk/>
          <pc:sldMk cId="0" sldId="266"/>
        </pc:sldMkLst>
      </pc:sldChg>
      <pc:sldChg chg="modSp mod">
        <pc:chgData name="Meeti Charan" userId="796b757296b61b03" providerId="LiveId" clId="{B7B3BC90-4F1F-428F-9830-91A0D623750B}" dt="2024-09-02T20:12:38.257" v="1540" actId="20577"/>
        <pc:sldMkLst>
          <pc:docMk/>
          <pc:sldMk cId="4235687620" sldId="287"/>
        </pc:sldMkLst>
      </pc:sldChg>
      <pc:sldChg chg="modSp mod">
        <pc:chgData name="Meeti Charan" userId="796b757296b61b03" providerId="LiveId" clId="{B7B3BC90-4F1F-428F-9830-91A0D623750B}" dt="2024-09-02T20:26:23.252" v="1582" actId="14100"/>
        <pc:sldMkLst>
          <pc:docMk/>
          <pc:sldMk cId="904952350" sldId="292"/>
        </pc:sldMkLst>
      </pc:sldChg>
      <pc:sldChg chg="addSp delSp modSp mod setBg modAnim">
        <pc:chgData name="Meeti Charan" userId="796b757296b61b03" providerId="LiveId" clId="{B7B3BC90-4F1F-428F-9830-91A0D623750B}" dt="2024-08-28T20:45:28.236" v="12"/>
        <pc:sldMkLst>
          <pc:docMk/>
          <pc:sldMk cId="15413504" sldId="300"/>
        </pc:sldMkLst>
      </pc:sldChg>
      <pc:sldChg chg="modSp mod">
        <pc:chgData name="Meeti Charan" userId="796b757296b61b03" providerId="LiveId" clId="{B7B3BC90-4F1F-428F-9830-91A0D623750B}" dt="2024-09-02T23:06:35.225" v="1614" actId="20577"/>
        <pc:sldMkLst>
          <pc:docMk/>
          <pc:sldMk cId="1151681983" sldId="301"/>
        </pc:sldMkLst>
      </pc:sldChg>
      <pc:sldChg chg="addSp modSp mod">
        <pc:chgData name="Meeti Charan" userId="796b757296b61b03" providerId="LiveId" clId="{B7B3BC90-4F1F-428F-9830-91A0D623750B}" dt="2024-09-02T23:04:30.327" v="1591" actId="20577"/>
        <pc:sldMkLst>
          <pc:docMk/>
          <pc:sldMk cId="2265805712" sldId="303"/>
        </pc:sldMkLst>
      </pc:sldChg>
      <pc:sldChg chg="addSp modSp mod">
        <pc:chgData name="Meeti Charan" userId="796b757296b61b03" providerId="LiveId" clId="{B7B3BC90-4F1F-428F-9830-91A0D623750B}" dt="2024-08-28T20:48:30.504" v="30" actId="1076"/>
        <pc:sldMkLst>
          <pc:docMk/>
          <pc:sldMk cId="2409659433" sldId="304"/>
        </pc:sldMkLst>
      </pc:sldChg>
      <pc:sldChg chg="addSp modSp mod">
        <pc:chgData name="Meeti Charan" userId="796b757296b61b03" providerId="LiveId" clId="{B7B3BC90-4F1F-428F-9830-91A0D623750B}" dt="2024-08-30T14:52:38.671" v="1326" actId="1076"/>
        <pc:sldMkLst>
          <pc:docMk/>
          <pc:sldMk cId="3944057774" sldId="305"/>
        </pc:sldMkLst>
      </pc:sldChg>
      <pc:sldChg chg="addSp delSp modSp mod setBg modAnim">
        <pc:chgData name="Meeti Charan" userId="796b757296b61b03" providerId="LiveId" clId="{B7B3BC90-4F1F-428F-9830-91A0D623750B}" dt="2024-08-28T20:52:52.044" v="45"/>
        <pc:sldMkLst>
          <pc:docMk/>
          <pc:sldMk cId="2797892931" sldId="306"/>
        </pc:sldMkLst>
      </pc:sldChg>
      <pc:sldChg chg="addSp modSp mod modAnim">
        <pc:chgData name="Meeti Charan" userId="796b757296b61b03" providerId="LiveId" clId="{B7B3BC90-4F1F-428F-9830-91A0D623750B}" dt="2024-09-02T20:22:59.668" v="1578"/>
        <pc:sldMkLst>
          <pc:docMk/>
          <pc:sldMk cId="365518750" sldId="307"/>
        </pc:sldMkLst>
      </pc:sldChg>
      <pc:sldChg chg="modSp mod">
        <pc:chgData name="Meeti Charan" userId="796b757296b61b03" providerId="LiveId" clId="{B7B3BC90-4F1F-428F-9830-91A0D623750B}" dt="2024-08-30T14:54:00.231" v="1345"/>
        <pc:sldMkLst>
          <pc:docMk/>
          <pc:sldMk cId="3587926257" sldId="308"/>
        </pc:sldMkLst>
      </pc:sldChg>
      <pc:sldChg chg="addSp modSp mod">
        <pc:chgData name="Meeti Charan" userId="796b757296b61b03" providerId="LiveId" clId="{B7B3BC90-4F1F-428F-9830-91A0D623750B}" dt="2024-08-28T21:10:40.840" v="126" actId="1076"/>
        <pc:sldMkLst>
          <pc:docMk/>
          <pc:sldMk cId="2403496461" sldId="309"/>
        </pc:sldMkLst>
      </pc:sldChg>
      <pc:sldChg chg="modAnim">
        <pc:chgData name="Meeti Charan" userId="796b757296b61b03" providerId="LiveId" clId="{B7B3BC90-4F1F-428F-9830-91A0D623750B}" dt="2024-08-30T15:15:49.141" v="1355"/>
        <pc:sldMkLst>
          <pc:docMk/>
          <pc:sldMk cId="3123509643" sldId="310"/>
        </pc:sldMkLst>
      </pc:sldChg>
      <pc:sldChg chg="modSp mod modAnim">
        <pc:chgData name="Meeti Charan" userId="796b757296b61b03" providerId="LiveId" clId="{B7B3BC90-4F1F-428F-9830-91A0D623750B}" dt="2024-08-30T15:17:37.823" v="1376"/>
        <pc:sldMkLst>
          <pc:docMk/>
          <pc:sldMk cId="1887919610" sldId="311"/>
        </pc:sldMkLst>
      </pc:sldChg>
      <pc:sldChg chg="addSp modSp mod">
        <pc:chgData name="Meeti Charan" userId="796b757296b61b03" providerId="LiveId" clId="{B7B3BC90-4F1F-428F-9830-91A0D623750B}" dt="2024-08-28T21:10:11.807" v="121" actId="1076"/>
        <pc:sldMkLst>
          <pc:docMk/>
          <pc:sldMk cId="901129120" sldId="312"/>
        </pc:sldMkLst>
      </pc:sldChg>
      <pc:sldChg chg="addSp modSp mod modAnim">
        <pc:chgData name="Meeti Charan" userId="796b757296b61b03" providerId="LiveId" clId="{B7B3BC90-4F1F-428F-9830-91A0D623750B}" dt="2024-09-02T20:34:29.355" v="1585"/>
        <pc:sldMkLst>
          <pc:docMk/>
          <pc:sldMk cId="1639768875" sldId="314"/>
        </pc:sldMkLst>
      </pc:sldChg>
      <pc:sldChg chg="addSp delSp modSp mod delAnim modAnim">
        <pc:chgData name="Meeti Charan" userId="796b757296b61b03" providerId="LiveId" clId="{B7B3BC90-4F1F-428F-9830-91A0D623750B}" dt="2024-08-28T21:00:26.381" v="71"/>
        <pc:sldMkLst>
          <pc:docMk/>
          <pc:sldMk cId="2045030034" sldId="315"/>
        </pc:sldMkLst>
      </pc:sldChg>
      <pc:sldChg chg="addSp modSp mod">
        <pc:chgData name="Meeti Charan" userId="796b757296b61b03" providerId="LiveId" clId="{B7B3BC90-4F1F-428F-9830-91A0D623750B}" dt="2024-09-02T14:38:41.283" v="1498" actId="14100"/>
        <pc:sldMkLst>
          <pc:docMk/>
          <pc:sldMk cId="3499228702" sldId="316"/>
        </pc:sldMkLst>
      </pc:sldChg>
      <pc:sldChg chg="addSp delSp modSp mod modAnim">
        <pc:chgData name="Meeti Charan" userId="796b757296b61b03" providerId="LiveId" clId="{B7B3BC90-4F1F-428F-9830-91A0D623750B}" dt="2024-08-29T17:10:31.095" v="827" actId="1076"/>
        <pc:sldMkLst>
          <pc:docMk/>
          <pc:sldMk cId="2144474021" sldId="317"/>
        </pc:sldMkLst>
      </pc:sldChg>
      <pc:sldChg chg="modSp add mod">
        <pc:chgData name="Meeti Charan" userId="796b757296b61b03" providerId="LiveId" clId="{B7B3BC90-4F1F-428F-9830-91A0D623750B}" dt="2024-08-29T13:51:26.556" v="512" actId="20577"/>
        <pc:sldMkLst>
          <pc:docMk/>
          <pc:sldMk cId="419033316" sldId="319"/>
        </pc:sldMkLst>
      </pc:sldChg>
      <pc:sldChg chg="modSp add mod">
        <pc:chgData name="Meeti Charan" userId="796b757296b61b03" providerId="LiveId" clId="{B7B3BC90-4F1F-428F-9830-91A0D623750B}" dt="2024-08-30T16:32:58.452" v="1424" actId="20577"/>
        <pc:sldMkLst>
          <pc:docMk/>
          <pc:sldMk cId="3462413435" sldId="320"/>
        </pc:sldMkLst>
      </pc:sldChg>
      <pc:sldChg chg="new del">
        <pc:chgData name="Meeti Charan" userId="796b757296b61b03" providerId="LiveId" clId="{B7B3BC90-4F1F-428F-9830-91A0D623750B}" dt="2024-08-29T17:15:59.744" v="1026" actId="680"/>
        <pc:sldMkLst>
          <pc:docMk/>
          <pc:sldMk cId="2306626047" sldId="321"/>
        </pc:sldMkLst>
      </pc:sldChg>
    </pc:docChg>
  </pc:docChgLst>
  <pc:docChgLst>
    <pc:chgData name="Preety Tuli" userId="aabaf23e4f24fdbe" providerId="LiveId" clId="{3E82B2C5-4DB6-4F63-87D9-A00E642041E0}"/>
    <pc:docChg chg="undo custSel addSld delSld modSld sldOrd">
      <pc:chgData name="Preety Tuli" userId="aabaf23e4f24fdbe" providerId="LiveId" clId="{3E82B2C5-4DB6-4F63-87D9-A00E642041E0}" dt="2025-06-24T02:45:44.684" v="4044" actId="20577"/>
      <pc:docMkLst>
        <pc:docMk/>
      </pc:docMkLst>
      <pc:sldChg chg="del">
        <pc:chgData name="Preety Tuli" userId="aabaf23e4f24fdbe" providerId="LiveId" clId="{3E82B2C5-4DB6-4F63-87D9-A00E642041E0}" dt="2025-06-14T19:37:07.421" v="50" actId="47"/>
        <pc:sldMkLst>
          <pc:docMk/>
          <pc:sldMk cId="0" sldId="258"/>
        </pc:sldMkLst>
      </pc:sldChg>
      <pc:sldChg chg="modSp mod">
        <pc:chgData name="Preety Tuli" userId="aabaf23e4f24fdbe" providerId="LiveId" clId="{3E82B2C5-4DB6-4F63-87D9-A00E642041E0}" dt="2025-06-14T19:48:45.321" v="323" actId="20577"/>
        <pc:sldMkLst>
          <pc:docMk/>
          <pc:sldMk cId="0" sldId="266"/>
        </pc:sldMkLst>
        <pc:graphicFrameChg chg="mod modGraphic">
          <ac:chgData name="Preety Tuli" userId="aabaf23e4f24fdbe" providerId="LiveId" clId="{3E82B2C5-4DB6-4F63-87D9-A00E642041E0}" dt="2025-06-14T19:48:45.321" v="323" actId="20577"/>
          <ac:graphicFrameMkLst>
            <pc:docMk/>
            <pc:sldMk cId="0" sldId="266"/>
            <ac:graphicFrameMk id="226" creationId="{00000000-0000-0000-0000-000000000000}"/>
          </ac:graphicFrameMkLst>
        </pc:graphicFrameChg>
      </pc:sldChg>
      <pc:sldChg chg="del">
        <pc:chgData name="Preety Tuli" userId="aabaf23e4f24fdbe" providerId="LiveId" clId="{3E82B2C5-4DB6-4F63-87D9-A00E642041E0}" dt="2025-06-14T19:36:39.362" v="49" actId="47"/>
        <pc:sldMkLst>
          <pc:docMk/>
          <pc:sldMk cId="4235687620" sldId="287"/>
        </pc:sldMkLst>
      </pc:sldChg>
      <pc:sldChg chg="delSp modSp add mod modClrScheme chgLayout">
        <pc:chgData name="Preety Tuli" userId="aabaf23e4f24fdbe" providerId="LiveId" clId="{3E82B2C5-4DB6-4F63-87D9-A00E642041E0}" dt="2025-06-14T20:08:06.898" v="719" actId="6549"/>
        <pc:sldMkLst>
          <pc:docMk/>
          <pc:sldMk cId="0" sldId="289"/>
        </pc:sldMkLst>
        <pc:graphicFrameChg chg="mod modGraphic">
          <ac:chgData name="Preety Tuli" userId="aabaf23e4f24fdbe" providerId="LiveId" clId="{3E82B2C5-4DB6-4F63-87D9-A00E642041E0}" dt="2025-06-14T20:08:06.898" v="719" actId="6549"/>
          <ac:graphicFrameMkLst>
            <pc:docMk/>
            <pc:sldMk cId="0" sldId="289"/>
            <ac:graphicFrameMk id="4" creationId="{81077526-0ED1-DD5D-B5B4-745EFF139158}"/>
          </ac:graphicFrameMkLst>
        </pc:graphicFrameChg>
      </pc:sldChg>
      <pc:sldChg chg="del">
        <pc:chgData name="Preety Tuli" userId="aabaf23e4f24fdbe" providerId="LiveId" clId="{3E82B2C5-4DB6-4F63-87D9-A00E642041E0}" dt="2025-06-14T19:58:12.424" v="590" actId="47"/>
        <pc:sldMkLst>
          <pc:docMk/>
          <pc:sldMk cId="904952350" sldId="292"/>
        </pc:sldMkLst>
      </pc:sldChg>
      <pc:sldChg chg="modSp mod">
        <pc:chgData name="Preety Tuli" userId="aabaf23e4f24fdbe" providerId="LiveId" clId="{3E82B2C5-4DB6-4F63-87D9-A00E642041E0}" dt="2025-06-14T19:36:15.714" v="48" actId="20577"/>
        <pc:sldMkLst>
          <pc:docMk/>
          <pc:sldMk cId="3030615023" sldId="296"/>
        </pc:sldMkLst>
        <pc:spChg chg="mod">
          <ac:chgData name="Preety Tuli" userId="aabaf23e4f24fdbe" providerId="LiveId" clId="{3E82B2C5-4DB6-4F63-87D9-A00E642041E0}" dt="2025-06-14T19:35:57.914" v="12" actId="20577"/>
          <ac:spMkLst>
            <pc:docMk/>
            <pc:sldMk cId="3030615023" sldId="296"/>
            <ac:spMk id="2" creationId="{171F11C3-3ABB-4BF4-179E-4942F2490E67}"/>
          </ac:spMkLst>
        </pc:spChg>
        <pc:spChg chg="mod">
          <ac:chgData name="Preety Tuli" userId="aabaf23e4f24fdbe" providerId="LiveId" clId="{3E82B2C5-4DB6-4F63-87D9-A00E642041E0}" dt="2025-06-14T19:36:15.714" v="48" actId="20577"/>
          <ac:spMkLst>
            <pc:docMk/>
            <pc:sldMk cId="3030615023" sldId="296"/>
            <ac:spMk id="3" creationId="{CDDFBEC6-A9E1-DD30-779D-A4B1698A5716}"/>
          </ac:spMkLst>
        </pc:spChg>
      </pc:sldChg>
      <pc:sldChg chg="del">
        <pc:chgData name="Preety Tuli" userId="aabaf23e4f24fdbe" providerId="LiveId" clId="{3E82B2C5-4DB6-4F63-87D9-A00E642041E0}" dt="2025-06-14T20:46:14.569" v="940" actId="47"/>
        <pc:sldMkLst>
          <pc:docMk/>
          <pc:sldMk cId="2716719957" sldId="298"/>
        </pc:sldMkLst>
      </pc:sldChg>
      <pc:sldChg chg="del">
        <pc:chgData name="Preety Tuli" userId="aabaf23e4f24fdbe" providerId="LiveId" clId="{3E82B2C5-4DB6-4F63-87D9-A00E642041E0}" dt="2025-06-14T19:36:39.362" v="49" actId="47"/>
        <pc:sldMkLst>
          <pc:docMk/>
          <pc:sldMk cId="3832833165" sldId="299"/>
        </pc:sldMkLst>
      </pc:sldChg>
      <pc:sldChg chg="del">
        <pc:chgData name="Preety Tuli" userId="aabaf23e4f24fdbe" providerId="LiveId" clId="{3E82B2C5-4DB6-4F63-87D9-A00E642041E0}" dt="2025-06-14T19:36:39.362" v="49" actId="47"/>
        <pc:sldMkLst>
          <pc:docMk/>
          <pc:sldMk cId="15413504" sldId="300"/>
        </pc:sldMkLst>
      </pc:sldChg>
      <pc:sldChg chg="del">
        <pc:chgData name="Preety Tuli" userId="aabaf23e4f24fdbe" providerId="LiveId" clId="{3E82B2C5-4DB6-4F63-87D9-A00E642041E0}" dt="2025-06-14T19:36:39.362" v="49" actId="47"/>
        <pc:sldMkLst>
          <pc:docMk/>
          <pc:sldMk cId="1151681983" sldId="301"/>
        </pc:sldMkLst>
      </pc:sldChg>
      <pc:sldChg chg="del">
        <pc:chgData name="Preety Tuli" userId="aabaf23e4f24fdbe" providerId="LiveId" clId="{3E82B2C5-4DB6-4F63-87D9-A00E642041E0}" dt="2025-06-14T19:36:39.362" v="49" actId="47"/>
        <pc:sldMkLst>
          <pc:docMk/>
          <pc:sldMk cId="2265805712" sldId="303"/>
        </pc:sldMkLst>
      </pc:sldChg>
      <pc:sldChg chg="delSp modSp mod">
        <pc:chgData name="Preety Tuli" userId="aabaf23e4f24fdbe" providerId="LiveId" clId="{3E82B2C5-4DB6-4F63-87D9-A00E642041E0}" dt="2025-06-23T12:05:32.334" v="2596" actId="20577"/>
        <pc:sldMkLst>
          <pc:docMk/>
          <pc:sldMk cId="2409659433" sldId="304"/>
        </pc:sldMkLst>
        <pc:spChg chg="mod">
          <ac:chgData name="Preety Tuli" userId="aabaf23e4f24fdbe" providerId="LiveId" clId="{3E82B2C5-4DB6-4F63-87D9-A00E642041E0}" dt="2025-06-14T19:50:08.601" v="357" actId="20577"/>
          <ac:spMkLst>
            <pc:docMk/>
            <pc:sldMk cId="2409659433" sldId="304"/>
            <ac:spMk id="2" creationId="{DCA88106-17A0-8A5B-A267-98F8D2B540DC}"/>
          </ac:spMkLst>
        </pc:spChg>
        <pc:spChg chg="mod">
          <ac:chgData name="Preety Tuli" userId="aabaf23e4f24fdbe" providerId="LiveId" clId="{3E82B2C5-4DB6-4F63-87D9-A00E642041E0}" dt="2025-06-23T12:05:32.334" v="2596" actId="20577"/>
          <ac:spMkLst>
            <pc:docMk/>
            <pc:sldMk cId="2409659433" sldId="304"/>
            <ac:spMk id="3" creationId="{B5E0BB97-C139-7C01-7AA4-9427393F0DED}"/>
          </ac:spMkLst>
        </pc:spChg>
      </pc:sldChg>
      <pc:sldChg chg="delSp modSp mod">
        <pc:chgData name="Preety Tuli" userId="aabaf23e4f24fdbe" providerId="LiveId" clId="{3E82B2C5-4DB6-4F63-87D9-A00E642041E0}" dt="2025-06-14T19:49:27.824" v="328" actId="14100"/>
        <pc:sldMkLst>
          <pc:docMk/>
          <pc:sldMk cId="3944057774" sldId="305"/>
        </pc:sldMkLst>
        <pc:spChg chg="mod">
          <ac:chgData name="Preety Tuli" userId="aabaf23e4f24fdbe" providerId="LiveId" clId="{3E82B2C5-4DB6-4F63-87D9-A00E642041E0}" dt="2025-06-14T19:49:27.824" v="328" actId="14100"/>
          <ac:spMkLst>
            <pc:docMk/>
            <pc:sldMk cId="3944057774" sldId="305"/>
            <ac:spMk id="3" creationId="{04314F4B-8CA1-C2F1-F246-0B9A7ED1A87E}"/>
          </ac:spMkLst>
        </pc:spChg>
      </pc:sldChg>
      <pc:sldChg chg="delSp modSp mod delAnim">
        <pc:chgData name="Preety Tuli" userId="aabaf23e4f24fdbe" providerId="LiveId" clId="{3E82B2C5-4DB6-4F63-87D9-A00E642041E0}" dt="2025-06-14T19:51:48.946" v="396" actId="14100"/>
        <pc:sldMkLst>
          <pc:docMk/>
          <pc:sldMk cId="2797892931" sldId="306"/>
        </pc:sldMkLst>
        <pc:spChg chg="mod">
          <ac:chgData name="Preety Tuli" userId="aabaf23e4f24fdbe" providerId="LiveId" clId="{3E82B2C5-4DB6-4F63-87D9-A00E642041E0}" dt="2025-06-14T19:51:48.946" v="396" actId="14100"/>
          <ac:spMkLst>
            <pc:docMk/>
            <pc:sldMk cId="2797892931" sldId="306"/>
            <ac:spMk id="3" creationId="{7FD437B3-C330-F371-D332-98E7C9DCA7F4}"/>
          </ac:spMkLst>
        </pc:spChg>
      </pc:sldChg>
      <pc:sldChg chg="modSp mod">
        <pc:chgData name="Preety Tuli" userId="aabaf23e4f24fdbe" providerId="LiveId" clId="{3E82B2C5-4DB6-4F63-87D9-A00E642041E0}" dt="2025-06-14T19:45:09.739" v="145" actId="20577"/>
        <pc:sldMkLst>
          <pc:docMk/>
          <pc:sldMk cId="3587926257" sldId="308"/>
        </pc:sldMkLst>
        <pc:spChg chg="mod">
          <ac:chgData name="Preety Tuli" userId="aabaf23e4f24fdbe" providerId="LiveId" clId="{3E82B2C5-4DB6-4F63-87D9-A00E642041E0}" dt="2025-06-14T19:45:09.739" v="145" actId="20577"/>
          <ac:spMkLst>
            <pc:docMk/>
            <pc:sldMk cId="3587926257" sldId="308"/>
            <ac:spMk id="4" creationId="{8C782AB0-935B-CCB9-42A6-8024461913FD}"/>
          </ac:spMkLst>
        </pc:spChg>
      </pc:sldChg>
      <pc:sldChg chg="add del">
        <pc:chgData name="Preety Tuli" userId="aabaf23e4f24fdbe" providerId="LiveId" clId="{3E82B2C5-4DB6-4F63-87D9-A00E642041E0}" dt="2025-06-14T20:09:29.667" v="732" actId="47"/>
        <pc:sldMkLst>
          <pc:docMk/>
          <pc:sldMk cId="0" sldId="309"/>
        </pc:sldMkLst>
      </pc:sldChg>
      <pc:sldChg chg="del">
        <pc:chgData name="Preety Tuli" userId="aabaf23e4f24fdbe" providerId="LiveId" clId="{3E82B2C5-4DB6-4F63-87D9-A00E642041E0}" dt="2025-06-14T19:37:07.421" v="50" actId="47"/>
        <pc:sldMkLst>
          <pc:docMk/>
          <pc:sldMk cId="2403496461" sldId="309"/>
        </pc:sldMkLst>
      </pc:sldChg>
      <pc:sldChg chg="del">
        <pc:chgData name="Preety Tuli" userId="aabaf23e4f24fdbe" providerId="LiveId" clId="{3E82B2C5-4DB6-4F63-87D9-A00E642041E0}" dt="2025-06-14T19:37:07.421" v="50" actId="47"/>
        <pc:sldMkLst>
          <pc:docMk/>
          <pc:sldMk cId="3123509643" sldId="310"/>
        </pc:sldMkLst>
      </pc:sldChg>
      <pc:sldChg chg="modSp add del mod ord modClrScheme chgLayout">
        <pc:chgData name="Preety Tuli" userId="aabaf23e4f24fdbe" providerId="LiveId" clId="{3E82B2C5-4DB6-4F63-87D9-A00E642041E0}" dt="2025-06-24T01:03:18.967" v="3749" actId="47"/>
        <pc:sldMkLst>
          <pc:docMk/>
          <pc:sldMk cId="1867947423" sldId="311"/>
        </pc:sldMkLst>
        <pc:spChg chg="mod ord">
          <ac:chgData name="Preety Tuli" userId="aabaf23e4f24fdbe" providerId="LiveId" clId="{3E82B2C5-4DB6-4F63-87D9-A00E642041E0}" dt="2025-06-23T23:35:10.410" v="3304" actId="700"/>
          <ac:spMkLst>
            <pc:docMk/>
            <pc:sldMk cId="1867947423" sldId="311"/>
            <ac:spMk id="2" creationId="{749D8F2C-0FA3-0822-DCFE-B876DC8E7178}"/>
          </ac:spMkLst>
        </pc:spChg>
        <pc:spChg chg="mod ord">
          <ac:chgData name="Preety Tuli" userId="aabaf23e4f24fdbe" providerId="LiveId" clId="{3E82B2C5-4DB6-4F63-87D9-A00E642041E0}" dt="2025-06-23T23:35:10.410" v="3304" actId="700"/>
          <ac:spMkLst>
            <pc:docMk/>
            <pc:sldMk cId="1867947423" sldId="311"/>
            <ac:spMk id="3" creationId="{9F1950EE-8472-FE97-6C44-E83746E55E22}"/>
          </ac:spMkLst>
        </pc:spChg>
      </pc:sldChg>
      <pc:sldChg chg="del">
        <pc:chgData name="Preety Tuli" userId="aabaf23e4f24fdbe" providerId="LiveId" clId="{3E82B2C5-4DB6-4F63-87D9-A00E642041E0}" dt="2025-06-14T19:37:07.421" v="50" actId="47"/>
        <pc:sldMkLst>
          <pc:docMk/>
          <pc:sldMk cId="1887919610" sldId="311"/>
        </pc:sldMkLst>
      </pc:sldChg>
      <pc:sldChg chg="del">
        <pc:chgData name="Preety Tuli" userId="aabaf23e4f24fdbe" providerId="LiveId" clId="{3E82B2C5-4DB6-4F63-87D9-A00E642041E0}" dt="2025-06-14T19:58:12.424" v="590" actId="47"/>
        <pc:sldMkLst>
          <pc:docMk/>
          <pc:sldMk cId="901129120" sldId="312"/>
        </pc:sldMkLst>
      </pc:sldChg>
      <pc:sldChg chg="del">
        <pc:chgData name="Preety Tuli" userId="aabaf23e4f24fdbe" providerId="LiveId" clId="{3E82B2C5-4DB6-4F63-87D9-A00E642041E0}" dt="2025-06-14T19:58:12.424" v="590" actId="47"/>
        <pc:sldMkLst>
          <pc:docMk/>
          <pc:sldMk cId="485280358" sldId="313"/>
        </pc:sldMkLst>
      </pc:sldChg>
      <pc:sldChg chg="del">
        <pc:chgData name="Preety Tuli" userId="aabaf23e4f24fdbe" providerId="LiveId" clId="{3E82B2C5-4DB6-4F63-87D9-A00E642041E0}" dt="2025-06-14T19:58:12.424" v="590" actId="47"/>
        <pc:sldMkLst>
          <pc:docMk/>
          <pc:sldMk cId="1639768875" sldId="314"/>
        </pc:sldMkLst>
      </pc:sldChg>
      <pc:sldChg chg="del">
        <pc:chgData name="Preety Tuli" userId="aabaf23e4f24fdbe" providerId="LiveId" clId="{3E82B2C5-4DB6-4F63-87D9-A00E642041E0}" dt="2025-06-14T19:58:12.424" v="590" actId="47"/>
        <pc:sldMkLst>
          <pc:docMk/>
          <pc:sldMk cId="2045030034" sldId="315"/>
        </pc:sldMkLst>
      </pc:sldChg>
      <pc:sldChg chg="del">
        <pc:chgData name="Preety Tuli" userId="aabaf23e4f24fdbe" providerId="LiveId" clId="{3E82B2C5-4DB6-4F63-87D9-A00E642041E0}" dt="2025-06-14T19:58:12.424" v="590" actId="47"/>
        <pc:sldMkLst>
          <pc:docMk/>
          <pc:sldMk cId="3499228702" sldId="316"/>
        </pc:sldMkLst>
      </pc:sldChg>
      <pc:sldChg chg="del">
        <pc:chgData name="Preety Tuli" userId="aabaf23e4f24fdbe" providerId="LiveId" clId="{3E82B2C5-4DB6-4F63-87D9-A00E642041E0}" dt="2025-06-14T19:58:12.424" v="590" actId="47"/>
        <pc:sldMkLst>
          <pc:docMk/>
          <pc:sldMk cId="2144474021" sldId="317"/>
        </pc:sldMkLst>
      </pc:sldChg>
      <pc:sldChg chg="modSp mod">
        <pc:chgData name="Preety Tuli" userId="aabaf23e4f24fdbe" providerId="LiveId" clId="{3E82B2C5-4DB6-4F63-87D9-A00E642041E0}" dt="2025-06-14T20:45:40.014" v="939" actId="14100"/>
        <pc:sldMkLst>
          <pc:docMk/>
          <pc:sldMk cId="896026356" sldId="318"/>
        </pc:sldMkLst>
        <pc:spChg chg="mod">
          <ac:chgData name="Preety Tuli" userId="aabaf23e4f24fdbe" providerId="LiveId" clId="{3E82B2C5-4DB6-4F63-87D9-A00E642041E0}" dt="2025-06-14T20:45:40.014" v="939" actId="14100"/>
          <ac:spMkLst>
            <pc:docMk/>
            <pc:sldMk cId="896026356" sldId="318"/>
            <ac:spMk id="2" creationId="{4E9E195E-0E5F-47B2-2C3E-9EC7C146C250}"/>
          </ac:spMkLst>
        </pc:spChg>
      </pc:sldChg>
      <pc:sldChg chg="del">
        <pc:chgData name="Preety Tuli" userId="aabaf23e4f24fdbe" providerId="LiveId" clId="{3E82B2C5-4DB6-4F63-87D9-A00E642041E0}" dt="2025-06-14T19:37:07.421" v="50" actId="47"/>
        <pc:sldMkLst>
          <pc:docMk/>
          <pc:sldMk cId="419033316" sldId="319"/>
        </pc:sldMkLst>
      </pc:sldChg>
      <pc:sldChg chg="del">
        <pc:chgData name="Preety Tuli" userId="aabaf23e4f24fdbe" providerId="LiveId" clId="{3E82B2C5-4DB6-4F63-87D9-A00E642041E0}" dt="2025-06-14T19:58:12.424" v="590" actId="47"/>
        <pc:sldMkLst>
          <pc:docMk/>
          <pc:sldMk cId="3462413435" sldId="320"/>
        </pc:sldMkLst>
      </pc:sldChg>
      <pc:sldChg chg="delSp modSp add mod ord modClrScheme chgLayout">
        <pc:chgData name="Preety Tuli" userId="aabaf23e4f24fdbe" providerId="LiveId" clId="{3E82B2C5-4DB6-4F63-87D9-A00E642041E0}" dt="2025-06-24T02:37:11.088" v="3904" actId="20577"/>
        <pc:sldMkLst>
          <pc:docMk/>
          <pc:sldMk cId="1480173534" sldId="355"/>
        </pc:sldMkLst>
        <pc:spChg chg="del">
          <ac:chgData name="Preety Tuli" userId="aabaf23e4f24fdbe" providerId="LiveId" clId="{3E82B2C5-4DB6-4F63-87D9-A00E642041E0}" dt="2025-06-23T23:35:10.410" v="3304" actId="700"/>
          <ac:spMkLst>
            <pc:docMk/>
            <pc:sldMk cId="1480173534" sldId="355"/>
            <ac:spMk id="2" creationId="{3F797C62-F7A8-1DD0-70B9-50691F54B39C}"/>
          </ac:spMkLst>
        </pc:spChg>
        <pc:graphicFrameChg chg="modGraphic">
          <ac:chgData name="Preety Tuli" userId="aabaf23e4f24fdbe" providerId="LiveId" clId="{3E82B2C5-4DB6-4F63-87D9-A00E642041E0}" dt="2025-06-24T02:37:11.088" v="3904" actId="20577"/>
          <ac:graphicFrameMkLst>
            <pc:docMk/>
            <pc:sldMk cId="1480173534" sldId="355"/>
            <ac:graphicFrameMk id="3" creationId="{4E29475B-E35B-9519-A30B-747ADD47DC09}"/>
          </ac:graphicFrameMkLst>
        </pc:graphicFrameChg>
      </pc:sldChg>
      <pc:sldChg chg="modSp add mod ord modClrScheme chgLayout">
        <pc:chgData name="Preety Tuli" userId="aabaf23e4f24fdbe" providerId="LiveId" clId="{3E82B2C5-4DB6-4F63-87D9-A00E642041E0}" dt="2025-06-24T02:42:10.559" v="3986" actId="20577"/>
        <pc:sldMkLst>
          <pc:docMk/>
          <pc:sldMk cId="443098971" sldId="360"/>
        </pc:sldMkLst>
        <pc:spChg chg="mod ord">
          <ac:chgData name="Preety Tuli" userId="aabaf23e4f24fdbe" providerId="LiveId" clId="{3E82B2C5-4DB6-4F63-87D9-A00E642041E0}" dt="2025-06-24T02:42:10.559" v="3986" actId="20577"/>
          <ac:spMkLst>
            <pc:docMk/>
            <pc:sldMk cId="443098971" sldId="360"/>
            <ac:spMk id="2" creationId="{9AECA671-0E87-4023-5B29-2B04AFFD10BC}"/>
          </ac:spMkLst>
        </pc:spChg>
        <pc:spChg chg="mod ord">
          <ac:chgData name="Preety Tuli" userId="aabaf23e4f24fdbe" providerId="LiveId" clId="{3E82B2C5-4DB6-4F63-87D9-A00E642041E0}" dt="2025-06-24T02:38:08.592" v="3909" actId="207"/>
          <ac:spMkLst>
            <pc:docMk/>
            <pc:sldMk cId="443098971" sldId="360"/>
            <ac:spMk id="3" creationId="{397540D8-E441-9921-B3E3-CCC299C93850}"/>
          </ac:spMkLst>
        </pc:spChg>
      </pc:sldChg>
      <pc:sldChg chg="addSp delSp modSp add mod modClrScheme chgLayout">
        <pc:chgData name="Preety Tuli" userId="aabaf23e4f24fdbe" providerId="LiveId" clId="{3E82B2C5-4DB6-4F63-87D9-A00E642041E0}" dt="2025-06-14T20:11:22.873" v="907" actId="13926"/>
        <pc:sldMkLst>
          <pc:docMk/>
          <pc:sldMk cId="0" sldId="368"/>
        </pc:sldMkLst>
        <pc:spChg chg="mod ord">
          <ac:chgData name="Preety Tuli" userId="aabaf23e4f24fdbe" providerId="LiveId" clId="{3E82B2C5-4DB6-4F63-87D9-A00E642041E0}" dt="2025-06-14T20:11:22.873" v="907" actId="13926"/>
          <ac:spMkLst>
            <pc:docMk/>
            <pc:sldMk cId="0" sldId="368"/>
            <ac:spMk id="2" creationId="{396FC799-217F-574F-1509-243B940A730C}"/>
          </ac:spMkLst>
        </pc:spChg>
      </pc:sldChg>
      <pc:sldChg chg="add del">
        <pc:chgData name="Preety Tuli" userId="aabaf23e4f24fdbe" providerId="LiveId" clId="{3E82B2C5-4DB6-4F63-87D9-A00E642041E0}" dt="2025-06-14T19:55:00.069" v="507" actId="47"/>
        <pc:sldMkLst>
          <pc:docMk/>
          <pc:sldMk cId="0" sldId="532"/>
        </pc:sldMkLst>
      </pc:sldChg>
      <pc:sldChg chg="modSp add mod">
        <pc:chgData name="Preety Tuli" userId="aabaf23e4f24fdbe" providerId="LiveId" clId="{3E82B2C5-4DB6-4F63-87D9-A00E642041E0}" dt="2025-06-14T21:24:49.127" v="943"/>
        <pc:sldMkLst>
          <pc:docMk/>
          <pc:sldMk cId="0" sldId="533"/>
        </pc:sldMkLst>
        <pc:graphicFrameChg chg="mod modGraphic">
          <ac:chgData name="Preety Tuli" userId="aabaf23e4f24fdbe" providerId="LiveId" clId="{3E82B2C5-4DB6-4F63-87D9-A00E642041E0}" dt="2025-06-14T21:24:49.127" v="943"/>
          <ac:graphicFrameMkLst>
            <pc:docMk/>
            <pc:sldMk cId="0" sldId="533"/>
            <ac:graphicFrameMk id="139" creationId="{00000000-0000-0000-0000-000000000000}"/>
          </ac:graphicFrameMkLst>
        </pc:graphicFrameChg>
      </pc:sldChg>
      <pc:sldChg chg="modSp add mod">
        <pc:chgData name="Preety Tuli" userId="aabaf23e4f24fdbe" providerId="LiveId" clId="{3E82B2C5-4DB6-4F63-87D9-A00E642041E0}" dt="2025-06-23T12:05:57.676" v="2612" actId="20577"/>
        <pc:sldMkLst>
          <pc:docMk/>
          <pc:sldMk cId="134490124" sldId="534"/>
        </pc:sldMkLst>
        <pc:spChg chg="mod">
          <ac:chgData name="Preety Tuli" userId="aabaf23e4f24fdbe" providerId="LiveId" clId="{3E82B2C5-4DB6-4F63-87D9-A00E642041E0}" dt="2025-06-14T19:53:04.088" v="404" actId="20577"/>
          <ac:spMkLst>
            <pc:docMk/>
            <pc:sldMk cId="134490124" sldId="534"/>
            <ac:spMk id="2" creationId="{DA95C754-A957-C9E4-8638-FCFBAD04542C}"/>
          </ac:spMkLst>
        </pc:spChg>
        <pc:spChg chg="mod">
          <ac:chgData name="Preety Tuli" userId="aabaf23e4f24fdbe" providerId="LiveId" clId="{3E82B2C5-4DB6-4F63-87D9-A00E642041E0}" dt="2025-06-23T12:05:57.676" v="2612" actId="20577"/>
          <ac:spMkLst>
            <pc:docMk/>
            <pc:sldMk cId="134490124" sldId="534"/>
            <ac:spMk id="3" creationId="{E37E3E4E-3940-B5BD-9332-5963CCB4A48E}"/>
          </ac:spMkLst>
        </pc:spChg>
      </pc:sldChg>
      <pc:sldChg chg="modSp add mod">
        <pc:chgData name="Preety Tuli" userId="aabaf23e4f24fdbe" providerId="LiveId" clId="{3E82B2C5-4DB6-4F63-87D9-A00E642041E0}" dt="2025-06-14T19:57:47.513" v="589" actId="255"/>
        <pc:sldMkLst>
          <pc:docMk/>
          <pc:sldMk cId="492888902" sldId="535"/>
        </pc:sldMkLst>
        <pc:graphicFrameChg chg="modGraphic">
          <ac:chgData name="Preety Tuli" userId="aabaf23e4f24fdbe" providerId="LiveId" clId="{3E82B2C5-4DB6-4F63-87D9-A00E642041E0}" dt="2025-06-14T19:57:47.513" v="589" actId="255"/>
          <ac:graphicFrameMkLst>
            <pc:docMk/>
            <pc:sldMk cId="492888902" sldId="535"/>
            <ac:graphicFrameMk id="139" creationId="{3F8D91F2-C370-F0D3-FB0E-E3A072CBE351}"/>
          </ac:graphicFrameMkLst>
        </pc:graphicFrameChg>
      </pc:sldChg>
      <pc:sldChg chg="modSp add mod">
        <pc:chgData name="Preety Tuli" userId="aabaf23e4f24fdbe" providerId="LiveId" clId="{3E82B2C5-4DB6-4F63-87D9-A00E642041E0}" dt="2025-06-23T12:06:36.615" v="2625" actId="20577"/>
        <pc:sldMkLst>
          <pc:docMk/>
          <pc:sldMk cId="186696558" sldId="536"/>
        </pc:sldMkLst>
        <pc:spChg chg="mod">
          <ac:chgData name="Preety Tuli" userId="aabaf23e4f24fdbe" providerId="LiveId" clId="{3E82B2C5-4DB6-4F63-87D9-A00E642041E0}" dt="2025-06-18T01:13:34.110" v="946" actId="20577"/>
          <ac:spMkLst>
            <pc:docMk/>
            <pc:sldMk cId="186696558" sldId="536"/>
            <ac:spMk id="2" creationId="{BBA0DFA1-3EBD-3168-99B8-BF495E1CCE32}"/>
          </ac:spMkLst>
        </pc:spChg>
        <pc:spChg chg="mod">
          <ac:chgData name="Preety Tuli" userId="aabaf23e4f24fdbe" providerId="LiveId" clId="{3E82B2C5-4DB6-4F63-87D9-A00E642041E0}" dt="2025-06-23T12:06:36.615" v="2625" actId="20577"/>
          <ac:spMkLst>
            <pc:docMk/>
            <pc:sldMk cId="186696558" sldId="536"/>
            <ac:spMk id="3" creationId="{2EBF7881-8988-C63E-731E-6E819E66D153}"/>
          </ac:spMkLst>
        </pc:spChg>
      </pc:sldChg>
      <pc:sldChg chg="addSp modSp new mod">
        <pc:chgData name="Preety Tuli" userId="aabaf23e4f24fdbe" providerId="LiveId" clId="{3E82B2C5-4DB6-4F63-87D9-A00E642041E0}" dt="2025-06-18T11:26:45.957" v="962" actId="14100"/>
        <pc:sldMkLst>
          <pc:docMk/>
          <pc:sldMk cId="2544671287" sldId="537"/>
        </pc:sldMkLst>
        <pc:spChg chg="add mod">
          <ac:chgData name="Preety Tuli" userId="aabaf23e4f24fdbe" providerId="LiveId" clId="{3E82B2C5-4DB6-4F63-87D9-A00E642041E0}" dt="2025-06-18T11:26:45.957" v="962" actId="14100"/>
          <ac:spMkLst>
            <pc:docMk/>
            <pc:sldMk cId="2544671287" sldId="537"/>
            <ac:spMk id="3" creationId="{3DEF2943-9177-A348-0977-BDEAB58A9CCA}"/>
          </ac:spMkLst>
        </pc:spChg>
      </pc:sldChg>
      <pc:sldChg chg="addSp delSp modSp new del">
        <pc:chgData name="Preety Tuli" userId="aabaf23e4f24fdbe" providerId="LiveId" clId="{3E82B2C5-4DB6-4F63-87D9-A00E642041E0}" dt="2025-06-24T01:03:29.962" v="3751" actId="47"/>
        <pc:sldMkLst>
          <pc:docMk/>
          <pc:sldMk cId="268758085" sldId="538"/>
        </pc:sldMkLst>
      </pc:sldChg>
      <pc:sldChg chg="modSp add mod">
        <pc:chgData name="Preety Tuli" userId="aabaf23e4f24fdbe" providerId="LiveId" clId="{3E82B2C5-4DB6-4F63-87D9-A00E642041E0}" dt="2025-06-24T01:05:08.100" v="3772" actId="20577"/>
        <pc:sldMkLst>
          <pc:docMk/>
          <pc:sldMk cId="1300111595" sldId="539"/>
        </pc:sldMkLst>
        <pc:spChg chg="mod">
          <ac:chgData name="Preety Tuli" userId="aabaf23e4f24fdbe" providerId="LiveId" clId="{3E82B2C5-4DB6-4F63-87D9-A00E642041E0}" dt="2025-06-24T01:05:08.100" v="3772" actId="20577"/>
          <ac:spMkLst>
            <pc:docMk/>
            <pc:sldMk cId="1300111595" sldId="539"/>
            <ac:spMk id="2" creationId="{4D179B5F-8D4B-CB74-2CA1-370A531DC057}"/>
          </ac:spMkLst>
        </pc:spChg>
      </pc:sldChg>
      <pc:sldChg chg="modSp add mod">
        <pc:chgData name="Preety Tuli" userId="aabaf23e4f24fdbe" providerId="LiveId" clId="{3E82B2C5-4DB6-4F63-87D9-A00E642041E0}" dt="2025-06-23T10:59:38.951" v="1035" actId="20577"/>
        <pc:sldMkLst>
          <pc:docMk/>
          <pc:sldMk cId="3719856659" sldId="540"/>
        </pc:sldMkLst>
        <pc:spChg chg="mod">
          <ac:chgData name="Preety Tuli" userId="aabaf23e4f24fdbe" providerId="LiveId" clId="{3E82B2C5-4DB6-4F63-87D9-A00E642041E0}" dt="2025-06-23T10:59:38.951" v="1035" actId="20577"/>
          <ac:spMkLst>
            <pc:docMk/>
            <pc:sldMk cId="3719856659" sldId="540"/>
            <ac:spMk id="2" creationId="{9387CEED-28C1-94BE-8430-98C6197F825F}"/>
          </ac:spMkLst>
        </pc:spChg>
        <pc:spChg chg="mod">
          <ac:chgData name="Preety Tuli" userId="aabaf23e4f24fdbe" providerId="LiveId" clId="{3E82B2C5-4DB6-4F63-87D9-A00E642041E0}" dt="2025-06-23T10:58:39.273" v="1010" actId="27636"/>
          <ac:spMkLst>
            <pc:docMk/>
            <pc:sldMk cId="3719856659" sldId="540"/>
            <ac:spMk id="3" creationId="{83CDA213-0F00-8F89-D7A1-B156EDAAB4A6}"/>
          </ac:spMkLst>
        </pc:spChg>
      </pc:sldChg>
      <pc:sldChg chg="modSp add mod">
        <pc:chgData name="Preety Tuli" userId="aabaf23e4f24fdbe" providerId="LiveId" clId="{3E82B2C5-4DB6-4F63-87D9-A00E642041E0}" dt="2025-06-24T02:31:07.931" v="3875" actId="20577"/>
        <pc:sldMkLst>
          <pc:docMk/>
          <pc:sldMk cId="2087433688" sldId="541"/>
        </pc:sldMkLst>
        <pc:spChg chg="mod">
          <ac:chgData name="Preety Tuli" userId="aabaf23e4f24fdbe" providerId="LiveId" clId="{3E82B2C5-4DB6-4F63-87D9-A00E642041E0}" dt="2025-06-24T02:30:39.844" v="3817" actId="20577"/>
          <ac:spMkLst>
            <pc:docMk/>
            <pc:sldMk cId="2087433688" sldId="541"/>
            <ac:spMk id="2" creationId="{841AEA79-1EB2-0CF3-4324-03AD575337F4}"/>
          </ac:spMkLst>
        </pc:spChg>
        <pc:spChg chg="mod">
          <ac:chgData name="Preety Tuli" userId="aabaf23e4f24fdbe" providerId="LiveId" clId="{3E82B2C5-4DB6-4F63-87D9-A00E642041E0}" dt="2025-06-24T02:31:07.931" v="3875" actId="20577"/>
          <ac:spMkLst>
            <pc:docMk/>
            <pc:sldMk cId="2087433688" sldId="541"/>
            <ac:spMk id="3" creationId="{FF417F9E-E946-6663-F32D-45BECBA6AFB3}"/>
          </ac:spMkLst>
        </pc:spChg>
      </pc:sldChg>
      <pc:sldChg chg="add del">
        <pc:chgData name="Preety Tuli" userId="aabaf23e4f24fdbe" providerId="LiveId" clId="{3E82B2C5-4DB6-4F63-87D9-A00E642041E0}" dt="2025-06-24T01:03:36.059" v="3752" actId="47"/>
        <pc:sldMkLst>
          <pc:docMk/>
          <pc:sldMk cId="674268556" sldId="542"/>
        </pc:sldMkLst>
      </pc:sldChg>
      <pc:sldChg chg="modSp add del mod ord modClrScheme chgLayout">
        <pc:chgData name="Preety Tuli" userId="aabaf23e4f24fdbe" providerId="LiveId" clId="{3E82B2C5-4DB6-4F63-87D9-A00E642041E0}" dt="2025-06-24T01:03:27.958" v="3750" actId="47"/>
        <pc:sldMkLst>
          <pc:docMk/>
          <pc:sldMk cId="4276466226" sldId="543"/>
        </pc:sldMkLst>
        <pc:spChg chg="mod ord">
          <ac:chgData name="Preety Tuli" userId="aabaf23e4f24fdbe" providerId="LiveId" clId="{3E82B2C5-4DB6-4F63-87D9-A00E642041E0}" dt="2025-06-23T23:35:10.410" v="3304" actId="700"/>
          <ac:spMkLst>
            <pc:docMk/>
            <pc:sldMk cId="4276466226" sldId="543"/>
            <ac:spMk id="2" creationId="{34F3557C-8CB1-CEFA-215E-FEB46BF5EA43}"/>
          </ac:spMkLst>
        </pc:spChg>
        <pc:spChg chg="mod ord">
          <ac:chgData name="Preety Tuli" userId="aabaf23e4f24fdbe" providerId="LiveId" clId="{3E82B2C5-4DB6-4F63-87D9-A00E642041E0}" dt="2025-06-23T23:35:10.410" v="3304" actId="700"/>
          <ac:spMkLst>
            <pc:docMk/>
            <pc:sldMk cId="4276466226" sldId="543"/>
            <ac:spMk id="3" creationId="{76131CEB-9C96-C34C-0349-4FFDFD7E2017}"/>
          </ac:spMkLst>
        </pc:spChg>
      </pc:sldChg>
      <pc:sldChg chg="addSp delSp modSp new del mod modClrScheme chgLayout">
        <pc:chgData name="Preety Tuli" userId="aabaf23e4f24fdbe" providerId="LiveId" clId="{3E82B2C5-4DB6-4F63-87D9-A00E642041E0}" dt="2025-06-24T00:56:16.297" v="3595" actId="47"/>
        <pc:sldMkLst>
          <pc:docMk/>
          <pc:sldMk cId="2763472223" sldId="544"/>
        </pc:sldMkLst>
        <pc:spChg chg="del">
          <ac:chgData name="Preety Tuli" userId="aabaf23e4f24fdbe" providerId="LiveId" clId="{3E82B2C5-4DB6-4F63-87D9-A00E642041E0}" dt="2025-06-23T11:03:10.926" v="1037" actId="700"/>
          <ac:spMkLst>
            <pc:docMk/>
            <pc:sldMk cId="2763472223" sldId="544"/>
            <ac:spMk id="2" creationId="{2BEF9D59-E9C0-A1CD-66A2-C24D1A7E9678}"/>
          </ac:spMkLst>
        </pc:spChg>
        <pc:spChg chg="del">
          <ac:chgData name="Preety Tuli" userId="aabaf23e4f24fdbe" providerId="LiveId" clId="{3E82B2C5-4DB6-4F63-87D9-A00E642041E0}" dt="2025-06-23T11:03:10.926" v="1037" actId="700"/>
          <ac:spMkLst>
            <pc:docMk/>
            <pc:sldMk cId="2763472223" sldId="544"/>
            <ac:spMk id="3" creationId="{EFEE50FB-DD0C-1CE8-06CE-78A634BD280C}"/>
          </ac:spMkLst>
        </pc:spChg>
        <pc:spChg chg="add mod">
          <ac:chgData name="Preety Tuli" userId="aabaf23e4f24fdbe" providerId="LiveId" clId="{3E82B2C5-4DB6-4F63-87D9-A00E642041E0}" dt="2025-06-23T21:58:18.817" v="2650" actId="208"/>
          <ac:spMkLst>
            <pc:docMk/>
            <pc:sldMk cId="2763472223" sldId="544"/>
            <ac:spMk id="5" creationId="{894687B1-CAEA-3310-ED31-8CDE4F1D1FAE}"/>
          </ac:spMkLst>
        </pc:spChg>
      </pc:sldChg>
      <pc:sldChg chg="addSp delSp modSp new mod">
        <pc:chgData name="Preety Tuli" userId="aabaf23e4f24fdbe" providerId="LiveId" clId="{3E82B2C5-4DB6-4F63-87D9-A00E642041E0}" dt="2025-06-23T23:50:38.489" v="3343" actId="6549"/>
        <pc:sldMkLst>
          <pc:docMk/>
          <pc:sldMk cId="3523666621" sldId="545"/>
        </pc:sldMkLst>
        <pc:spChg chg="add mod">
          <ac:chgData name="Preety Tuli" userId="aabaf23e4f24fdbe" providerId="LiveId" clId="{3E82B2C5-4DB6-4F63-87D9-A00E642041E0}" dt="2025-06-23T23:42:13.115" v="3315" actId="20577"/>
          <ac:spMkLst>
            <pc:docMk/>
            <pc:sldMk cId="3523666621" sldId="545"/>
            <ac:spMk id="2" creationId="{BABFA26C-1F3C-1CF4-43CF-6C557E7A5F3D}"/>
          </ac:spMkLst>
        </pc:spChg>
        <pc:spChg chg="add del mod">
          <ac:chgData name="Preety Tuli" userId="aabaf23e4f24fdbe" providerId="LiveId" clId="{3E82B2C5-4DB6-4F63-87D9-A00E642041E0}" dt="2025-06-23T23:43:16.311" v="3319" actId="478"/>
          <ac:spMkLst>
            <pc:docMk/>
            <pc:sldMk cId="3523666621" sldId="545"/>
            <ac:spMk id="3" creationId="{D7DD5546-996C-1C16-D723-E7CB22FB57FC}"/>
          </ac:spMkLst>
        </pc:spChg>
        <pc:spChg chg="add mod">
          <ac:chgData name="Preety Tuli" userId="aabaf23e4f24fdbe" providerId="LiveId" clId="{3E82B2C5-4DB6-4F63-87D9-A00E642041E0}" dt="2025-06-23T23:50:38.489" v="3343" actId="6549"/>
          <ac:spMkLst>
            <pc:docMk/>
            <pc:sldMk cId="3523666621" sldId="545"/>
            <ac:spMk id="5" creationId="{B0FF1094-E9C1-06CD-76F0-FB7859F35D9A}"/>
          </ac:spMkLst>
        </pc:spChg>
        <pc:spChg chg="add del mod">
          <ac:chgData name="Preety Tuli" userId="aabaf23e4f24fdbe" providerId="LiveId" clId="{3E82B2C5-4DB6-4F63-87D9-A00E642041E0}" dt="2025-06-23T23:48:23.496" v="3336" actId="478"/>
          <ac:spMkLst>
            <pc:docMk/>
            <pc:sldMk cId="3523666621" sldId="545"/>
            <ac:spMk id="6" creationId="{EEE87D71-930E-8E98-9EF1-37279F6EECE2}"/>
          </ac:spMkLst>
        </pc:spChg>
        <pc:picChg chg="add mod modCrop">
          <ac:chgData name="Preety Tuli" userId="aabaf23e4f24fdbe" providerId="LiveId" clId="{3E82B2C5-4DB6-4F63-87D9-A00E642041E0}" dt="2025-06-23T23:50:02.387" v="3342" actId="1076"/>
          <ac:picMkLst>
            <pc:docMk/>
            <pc:sldMk cId="3523666621" sldId="545"/>
            <ac:picMk id="7" creationId="{8CD5F016-8631-8D54-6025-4FA08FA70BFF}"/>
          </ac:picMkLst>
        </pc:picChg>
      </pc:sldChg>
      <pc:sldChg chg="addSp delSp modSp new del mod">
        <pc:chgData name="Preety Tuli" userId="aabaf23e4f24fdbe" providerId="LiveId" clId="{3E82B2C5-4DB6-4F63-87D9-A00E642041E0}" dt="2025-06-23T23:51:18.130" v="3348" actId="47"/>
        <pc:sldMkLst>
          <pc:docMk/>
          <pc:sldMk cId="1532510369" sldId="546"/>
        </pc:sldMkLst>
        <pc:spChg chg="add del mod">
          <ac:chgData name="Preety Tuli" userId="aabaf23e4f24fdbe" providerId="LiveId" clId="{3E82B2C5-4DB6-4F63-87D9-A00E642041E0}" dt="2025-06-23T23:47:09.529" v="3326" actId="21"/>
          <ac:spMkLst>
            <pc:docMk/>
            <pc:sldMk cId="1532510369" sldId="546"/>
            <ac:spMk id="3" creationId="{EEE87D71-930E-8E98-9EF1-37279F6EECE2}"/>
          </ac:spMkLst>
        </pc:spChg>
        <pc:spChg chg="add del mod">
          <ac:chgData name="Preety Tuli" userId="aabaf23e4f24fdbe" providerId="LiveId" clId="{3E82B2C5-4DB6-4F63-87D9-A00E642041E0}" dt="2025-06-23T23:46:56.047" v="3325" actId="478"/>
          <ac:spMkLst>
            <pc:docMk/>
            <pc:sldMk cId="1532510369" sldId="546"/>
            <ac:spMk id="5" creationId="{91378DC5-32AF-7253-A7B4-21469380F889}"/>
          </ac:spMkLst>
        </pc:spChg>
      </pc:sldChg>
      <pc:sldChg chg="addSp modSp new del mod">
        <pc:chgData name="Preety Tuli" userId="aabaf23e4f24fdbe" providerId="LiveId" clId="{3E82B2C5-4DB6-4F63-87D9-A00E642041E0}" dt="2025-06-23T23:51:09.988" v="3347" actId="47"/>
        <pc:sldMkLst>
          <pc:docMk/>
          <pc:sldMk cId="3440050309" sldId="547"/>
        </pc:sldMkLst>
        <pc:picChg chg="add mod">
          <ac:chgData name="Preety Tuli" userId="aabaf23e4f24fdbe" providerId="LiveId" clId="{3E82B2C5-4DB6-4F63-87D9-A00E642041E0}" dt="2025-06-23T11:14:25.915" v="1579" actId="1076"/>
          <ac:picMkLst>
            <pc:docMk/>
            <pc:sldMk cId="3440050309" sldId="547"/>
            <ac:picMk id="3" creationId="{FC31A7C8-C835-AD6E-626F-94971F25CD11}"/>
          </ac:picMkLst>
        </pc:picChg>
      </pc:sldChg>
      <pc:sldChg chg="addSp modSp new mod">
        <pc:chgData name="Preety Tuli" userId="aabaf23e4f24fdbe" providerId="LiveId" clId="{3E82B2C5-4DB6-4F63-87D9-A00E642041E0}" dt="2025-06-24T02:45:16.016" v="4030" actId="115"/>
        <pc:sldMkLst>
          <pc:docMk/>
          <pc:sldMk cId="3987344214" sldId="548"/>
        </pc:sldMkLst>
        <pc:spChg chg="add mod">
          <ac:chgData name="Preety Tuli" userId="aabaf23e4f24fdbe" providerId="LiveId" clId="{3E82B2C5-4DB6-4F63-87D9-A00E642041E0}" dt="2025-06-24T02:45:16.016" v="4030" actId="115"/>
          <ac:spMkLst>
            <pc:docMk/>
            <pc:sldMk cId="3987344214" sldId="548"/>
            <ac:spMk id="2" creationId="{2AF9A8A8-17FD-938B-84DA-03645D2CA81F}"/>
          </ac:spMkLst>
        </pc:spChg>
        <pc:picChg chg="add mod">
          <ac:chgData name="Preety Tuli" userId="aabaf23e4f24fdbe" providerId="LiveId" clId="{3E82B2C5-4DB6-4F63-87D9-A00E642041E0}" dt="2025-06-23T11:15:26.681" v="1583" actId="1076"/>
          <ac:picMkLst>
            <pc:docMk/>
            <pc:sldMk cId="3987344214" sldId="548"/>
            <ac:picMk id="3" creationId="{1940DA94-D3FB-F230-24AB-322CC58325F1}"/>
          </ac:picMkLst>
        </pc:picChg>
      </pc:sldChg>
      <pc:sldChg chg="addSp delSp modSp new mod">
        <pc:chgData name="Preety Tuli" userId="aabaf23e4f24fdbe" providerId="LiveId" clId="{3E82B2C5-4DB6-4F63-87D9-A00E642041E0}" dt="2025-06-24T01:02:53.286" v="3747" actId="208"/>
        <pc:sldMkLst>
          <pc:docMk/>
          <pc:sldMk cId="1509053887" sldId="549"/>
        </pc:sldMkLst>
        <pc:spChg chg="add del mod">
          <ac:chgData name="Preety Tuli" userId="aabaf23e4f24fdbe" providerId="LiveId" clId="{3E82B2C5-4DB6-4F63-87D9-A00E642041E0}" dt="2025-06-24T00:14:36.862" v="3532" actId="21"/>
          <ac:spMkLst>
            <pc:docMk/>
            <pc:sldMk cId="1509053887" sldId="549"/>
            <ac:spMk id="3" creationId="{2AF9A8A8-17FD-938B-84DA-03645D2CA81F}"/>
          </ac:spMkLst>
        </pc:spChg>
        <pc:spChg chg="add del mod">
          <ac:chgData name="Preety Tuli" userId="aabaf23e4f24fdbe" providerId="LiveId" clId="{3E82B2C5-4DB6-4F63-87D9-A00E642041E0}" dt="2025-06-24T00:14:21.117" v="3525" actId="478"/>
          <ac:spMkLst>
            <pc:docMk/>
            <pc:sldMk cId="1509053887" sldId="549"/>
            <ac:spMk id="4" creationId="{610BFE88-BE95-0716-5722-11867BBFDF92}"/>
          </ac:spMkLst>
        </pc:spChg>
        <pc:spChg chg="add del mod">
          <ac:chgData name="Preety Tuli" userId="aabaf23e4f24fdbe" providerId="LiveId" clId="{3E82B2C5-4DB6-4F63-87D9-A00E642041E0}" dt="2025-06-24T00:14:56.725" v="3535" actId="21"/>
          <ac:spMkLst>
            <pc:docMk/>
            <pc:sldMk cId="1509053887" sldId="549"/>
            <ac:spMk id="5" creationId="{803D2AF7-A590-256A-73CE-54B890B099DC}"/>
          </ac:spMkLst>
        </pc:spChg>
        <pc:spChg chg="add mod">
          <ac:chgData name="Preety Tuli" userId="aabaf23e4f24fdbe" providerId="LiveId" clId="{3E82B2C5-4DB6-4F63-87D9-A00E642041E0}" dt="2025-06-24T01:02:53.286" v="3747" actId="208"/>
          <ac:spMkLst>
            <pc:docMk/>
            <pc:sldMk cId="1509053887" sldId="549"/>
            <ac:spMk id="6" creationId="{803D2AF7-A590-256A-73CE-54B890B099DC}"/>
          </ac:spMkLst>
        </pc:spChg>
        <pc:picChg chg="add mod">
          <ac:chgData name="Preety Tuli" userId="aabaf23e4f24fdbe" providerId="LiveId" clId="{3E82B2C5-4DB6-4F63-87D9-A00E642041E0}" dt="2025-06-24T00:47:56.713" v="3539"/>
          <ac:picMkLst>
            <pc:docMk/>
            <pc:sldMk cId="1509053887" sldId="549"/>
            <ac:picMk id="7" creationId="{CCC03AAD-F2E9-F9FE-B391-6F40F6DA325B}"/>
          </ac:picMkLst>
        </pc:picChg>
      </pc:sldChg>
      <pc:sldChg chg="addSp modSp new del mod">
        <pc:chgData name="Preety Tuli" userId="aabaf23e4f24fdbe" providerId="LiveId" clId="{3E82B2C5-4DB6-4F63-87D9-A00E642041E0}" dt="2025-06-24T00:13:56.790" v="3521" actId="47"/>
        <pc:sldMkLst>
          <pc:docMk/>
          <pc:sldMk cId="3836159221" sldId="550"/>
        </pc:sldMkLst>
        <pc:spChg chg="add mod">
          <ac:chgData name="Preety Tuli" userId="aabaf23e4f24fdbe" providerId="LiveId" clId="{3E82B2C5-4DB6-4F63-87D9-A00E642041E0}" dt="2025-06-24T00:01:59.936" v="3471" actId="20577"/>
          <ac:spMkLst>
            <pc:docMk/>
            <pc:sldMk cId="3836159221" sldId="550"/>
            <ac:spMk id="3" creationId="{D7BB4E55-91FF-F7A6-9CE0-2F5B6549FB50}"/>
          </ac:spMkLst>
        </pc:spChg>
      </pc:sldChg>
      <pc:sldChg chg="addSp delSp modSp new del mod">
        <pc:chgData name="Preety Tuli" userId="aabaf23e4f24fdbe" providerId="LiveId" clId="{3E82B2C5-4DB6-4F63-87D9-A00E642041E0}" dt="2025-06-24T01:02:57.373" v="3748" actId="47"/>
        <pc:sldMkLst>
          <pc:docMk/>
          <pc:sldMk cId="4221445978" sldId="551"/>
        </pc:sldMkLst>
        <pc:spChg chg="add del mod">
          <ac:chgData name="Preety Tuli" userId="aabaf23e4f24fdbe" providerId="LiveId" clId="{3E82B2C5-4DB6-4F63-87D9-A00E642041E0}" dt="2025-06-24T01:01:09.345" v="3726" actId="21"/>
          <ac:spMkLst>
            <pc:docMk/>
            <pc:sldMk cId="4221445978" sldId="551"/>
            <ac:spMk id="3" creationId="{E2E0D76A-805B-F475-8EFA-82ED87594026}"/>
          </ac:spMkLst>
        </pc:spChg>
      </pc:sldChg>
      <pc:sldChg chg="addSp modSp new del mod">
        <pc:chgData name="Preety Tuli" userId="aabaf23e4f24fdbe" providerId="LiveId" clId="{3E82B2C5-4DB6-4F63-87D9-A00E642041E0}" dt="2025-06-24T00:48:09.532" v="3540" actId="47"/>
        <pc:sldMkLst>
          <pc:docMk/>
          <pc:sldMk cId="4102641005" sldId="552"/>
        </pc:sldMkLst>
        <pc:spChg chg="add mod">
          <ac:chgData name="Preety Tuli" userId="aabaf23e4f24fdbe" providerId="LiveId" clId="{3E82B2C5-4DB6-4F63-87D9-A00E642041E0}" dt="2025-06-24T00:16:00.087" v="3537" actId="20577"/>
          <ac:spMkLst>
            <pc:docMk/>
            <pc:sldMk cId="4102641005" sldId="552"/>
            <ac:spMk id="3" creationId="{BECBFD71-CCE7-B42C-3EE8-84069030514E}"/>
          </ac:spMkLst>
        </pc:spChg>
      </pc:sldChg>
      <pc:sldChg chg="addSp delSp modSp new mod modAnim">
        <pc:chgData name="Preety Tuli" userId="aabaf23e4f24fdbe" providerId="LiveId" clId="{3E82B2C5-4DB6-4F63-87D9-A00E642041E0}" dt="2025-06-24T02:43:27.357" v="3994" actId="115"/>
        <pc:sldMkLst>
          <pc:docMk/>
          <pc:sldMk cId="4079121280" sldId="553"/>
        </pc:sldMkLst>
        <pc:spChg chg="add del mod">
          <ac:chgData name="Preety Tuli" userId="aabaf23e4f24fdbe" providerId="LiveId" clId="{3E82B2C5-4DB6-4F63-87D9-A00E642041E0}" dt="2025-06-24T01:02:40.886" v="3741" actId="478"/>
          <ac:spMkLst>
            <pc:docMk/>
            <pc:sldMk cId="4079121280" sldId="553"/>
            <ac:spMk id="2" creationId="{E2E0D76A-805B-F475-8EFA-82ED87594026}"/>
          </ac:spMkLst>
        </pc:spChg>
        <pc:spChg chg="add mod">
          <ac:chgData name="Preety Tuli" userId="aabaf23e4f24fdbe" providerId="LiveId" clId="{3E82B2C5-4DB6-4F63-87D9-A00E642041E0}" dt="2025-06-24T02:43:27.357" v="3994" actId="115"/>
          <ac:spMkLst>
            <pc:docMk/>
            <pc:sldMk cId="4079121280" sldId="553"/>
            <ac:spMk id="7" creationId="{29169D2C-CD89-2E62-C626-C624A0BEC8F8}"/>
          </ac:spMkLst>
        </pc:spChg>
        <pc:picChg chg="add del mod">
          <ac:chgData name="Preety Tuli" userId="aabaf23e4f24fdbe" providerId="LiveId" clId="{3E82B2C5-4DB6-4F63-87D9-A00E642041E0}" dt="2025-06-24T00:47:54.896" v="3538" actId="21"/>
          <ac:picMkLst>
            <pc:docMk/>
            <pc:sldMk cId="4079121280" sldId="553"/>
            <ac:picMk id="3" creationId="{CCC03AAD-F2E9-F9FE-B391-6F40F6DA325B}"/>
          </ac:picMkLst>
        </pc:picChg>
        <pc:picChg chg="add mod">
          <ac:chgData name="Preety Tuli" userId="aabaf23e4f24fdbe" providerId="LiveId" clId="{3E82B2C5-4DB6-4F63-87D9-A00E642041E0}" dt="2025-06-24T02:43:14.362" v="3991" actId="1076"/>
          <ac:picMkLst>
            <pc:docMk/>
            <pc:sldMk cId="4079121280" sldId="553"/>
            <ac:picMk id="5" creationId="{38A621C0-66E3-6438-D41A-C4E141E42FE7}"/>
          </ac:picMkLst>
        </pc:picChg>
      </pc:sldChg>
      <pc:sldChg chg="addSp delSp modSp new del mod">
        <pc:chgData name="Preety Tuli" userId="aabaf23e4f24fdbe" providerId="LiveId" clId="{3E82B2C5-4DB6-4F63-87D9-A00E642041E0}" dt="2025-06-24T00:56:22.858" v="3596" actId="47"/>
        <pc:sldMkLst>
          <pc:docMk/>
          <pc:sldMk cId="2421693384" sldId="554"/>
        </pc:sldMkLst>
        <pc:spChg chg="add del mod">
          <ac:chgData name="Preety Tuli" userId="aabaf23e4f24fdbe" providerId="LiveId" clId="{3E82B2C5-4DB6-4F63-87D9-A00E642041E0}" dt="2025-06-23T23:39:30.594" v="3307" actId="21"/>
          <ac:spMkLst>
            <pc:docMk/>
            <pc:sldMk cId="2421693384" sldId="554"/>
            <ac:spMk id="3" creationId="{BABFA26C-1F3C-1CF4-43CF-6C557E7A5F3D}"/>
          </ac:spMkLst>
        </pc:spChg>
        <pc:graphicFrameChg chg="add mod modGraphic">
          <ac:chgData name="Preety Tuli" userId="aabaf23e4f24fdbe" providerId="LiveId" clId="{3E82B2C5-4DB6-4F63-87D9-A00E642041E0}" dt="2025-06-23T23:43:46.845" v="3324" actId="1076"/>
          <ac:graphicFrameMkLst>
            <pc:docMk/>
            <pc:sldMk cId="2421693384" sldId="554"/>
            <ac:graphicFrameMk id="2" creationId="{91317BDC-58D8-8134-0A1F-E76D5F76071C}"/>
          </ac:graphicFrameMkLst>
        </pc:graphicFrameChg>
      </pc:sldChg>
      <pc:sldChg chg="addSp modSp new del mod">
        <pc:chgData name="Preety Tuli" userId="aabaf23e4f24fdbe" providerId="LiveId" clId="{3E82B2C5-4DB6-4F63-87D9-A00E642041E0}" dt="2025-06-24T00:00:03.053" v="3437" actId="47"/>
        <pc:sldMkLst>
          <pc:docMk/>
          <pc:sldMk cId="4218294584" sldId="555"/>
        </pc:sldMkLst>
        <pc:spChg chg="add mod">
          <ac:chgData name="Preety Tuli" userId="aabaf23e4f24fdbe" providerId="LiveId" clId="{3E82B2C5-4DB6-4F63-87D9-A00E642041E0}" dt="2025-06-23T23:59:47.630" v="3433" actId="20577"/>
          <ac:spMkLst>
            <pc:docMk/>
            <pc:sldMk cId="4218294584" sldId="555"/>
            <ac:spMk id="3" creationId="{7BB6481D-AC84-CC7D-ABEB-B6ED2C07A438}"/>
          </ac:spMkLst>
        </pc:spChg>
      </pc:sldChg>
      <pc:sldChg chg="modSp add mod ord chgLayout">
        <pc:chgData name="Preety Tuli" userId="aabaf23e4f24fdbe" providerId="LiveId" clId="{3E82B2C5-4DB6-4F63-87D9-A00E642041E0}" dt="2025-06-24T02:41:24.096" v="3984" actId="208"/>
        <pc:sldMkLst>
          <pc:docMk/>
          <pc:sldMk cId="698728504" sldId="2699"/>
        </pc:sldMkLst>
        <pc:spChg chg="mod">
          <ac:chgData name="Preety Tuli" userId="aabaf23e4f24fdbe" providerId="LiveId" clId="{3E82B2C5-4DB6-4F63-87D9-A00E642041E0}" dt="2025-06-24T02:40:39.664" v="3980" actId="1076"/>
          <ac:spMkLst>
            <pc:docMk/>
            <pc:sldMk cId="698728504" sldId="2699"/>
            <ac:spMk id="5" creationId="{DC98A523-DF01-C9B6-63A7-E823FC370FBB}"/>
          </ac:spMkLst>
        </pc:spChg>
        <pc:spChg chg="mod">
          <ac:chgData name="Preety Tuli" userId="aabaf23e4f24fdbe" providerId="LiveId" clId="{3E82B2C5-4DB6-4F63-87D9-A00E642041E0}" dt="2025-06-24T02:41:24.096" v="3984" actId="208"/>
          <ac:spMkLst>
            <pc:docMk/>
            <pc:sldMk cId="698728504" sldId="2699"/>
            <ac:spMk id="7" creationId="{54450FB2-B35C-90E6-D299-8AAFDCBE8CA0}"/>
          </ac:spMkLst>
        </pc:spChg>
      </pc:sldChg>
      <pc:sldChg chg="addSp delSp modSp new mod ord modClrScheme chgLayout">
        <pc:chgData name="Preety Tuli" userId="aabaf23e4f24fdbe" providerId="LiveId" clId="{3E82B2C5-4DB6-4F63-87D9-A00E642041E0}" dt="2025-06-24T02:42:27.886" v="3988"/>
        <pc:sldMkLst>
          <pc:docMk/>
          <pc:sldMk cId="2408163212" sldId="2700"/>
        </pc:sldMkLst>
        <pc:spChg chg="del">
          <ac:chgData name="Preety Tuli" userId="aabaf23e4f24fdbe" providerId="LiveId" clId="{3E82B2C5-4DB6-4F63-87D9-A00E642041E0}" dt="2025-06-24T00:48:49.382" v="3542" actId="700"/>
          <ac:spMkLst>
            <pc:docMk/>
            <pc:sldMk cId="2408163212" sldId="2700"/>
            <ac:spMk id="2" creationId="{B5F7F80D-0456-0E05-48E9-B572EA54B69D}"/>
          </ac:spMkLst>
        </pc:spChg>
        <pc:spChg chg="del">
          <ac:chgData name="Preety Tuli" userId="aabaf23e4f24fdbe" providerId="LiveId" clId="{3E82B2C5-4DB6-4F63-87D9-A00E642041E0}" dt="2025-06-24T00:48:49.382" v="3542" actId="700"/>
          <ac:spMkLst>
            <pc:docMk/>
            <pc:sldMk cId="2408163212" sldId="2700"/>
            <ac:spMk id="3" creationId="{28E73812-9641-5BEE-FB15-ACC8E6EE4F84}"/>
          </ac:spMkLst>
        </pc:spChg>
        <pc:graphicFrameChg chg="add mod modGraphic">
          <ac:chgData name="Preety Tuli" userId="aabaf23e4f24fdbe" providerId="LiveId" clId="{3E82B2C5-4DB6-4F63-87D9-A00E642041E0}" dt="2025-06-24T00:55:42.753" v="3594" actId="13926"/>
          <ac:graphicFrameMkLst>
            <pc:docMk/>
            <pc:sldMk cId="2408163212" sldId="2700"/>
            <ac:graphicFrameMk id="4" creationId="{BD800CB9-5A87-A49B-2CFB-E9132128D9D6}"/>
          </ac:graphicFrameMkLst>
        </pc:graphicFrameChg>
      </pc:sldChg>
      <pc:sldChg chg="addSp delSp modSp new mod modClrScheme chgLayout">
        <pc:chgData name="Preety Tuli" userId="aabaf23e4f24fdbe" providerId="LiveId" clId="{3E82B2C5-4DB6-4F63-87D9-A00E642041E0}" dt="2025-06-24T02:36:25.756" v="3903" actId="13926"/>
        <pc:sldMkLst>
          <pc:docMk/>
          <pc:sldMk cId="2220475080" sldId="2701"/>
        </pc:sldMkLst>
        <pc:spChg chg="del">
          <ac:chgData name="Preety Tuli" userId="aabaf23e4f24fdbe" providerId="LiveId" clId="{3E82B2C5-4DB6-4F63-87D9-A00E642041E0}" dt="2025-06-24T02:33:40.540" v="3877" actId="700"/>
          <ac:spMkLst>
            <pc:docMk/>
            <pc:sldMk cId="2220475080" sldId="2701"/>
            <ac:spMk id="2" creationId="{FFC9C066-82DA-6899-849D-64D3F3CF6808}"/>
          </ac:spMkLst>
        </pc:spChg>
        <pc:spChg chg="del">
          <ac:chgData name="Preety Tuli" userId="aabaf23e4f24fdbe" providerId="LiveId" clId="{3E82B2C5-4DB6-4F63-87D9-A00E642041E0}" dt="2025-06-24T02:33:40.540" v="3877" actId="700"/>
          <ac:spMkLst>
            <pc:docMk/>
            <pc:sldMk cId="2220475080" sldId="2701"/>
            <ac:spMk id="3" creationId="{B9569300-3704-4A72-AD3E-FEF40BBF370E}"/>
          </ac:spMkLst>
        </pc:spChg>
        <pc:graphicFrameChg chg="add mod modGraphic">
          <ac:chgData name="Preety Tuli" userId="aabaf23e4f24fdbe" providerId="LiveId" clId="{3E82B2C5-4DB6-4F63-87D9-A00E642041E0}" dt="2025-06-24T02:36:25.756" v="3903" actId="13926"/>
          <ac:graphicFrameMkLst>
            <pc:docMk/>
            <pc:sldMk cId="2220475080" sldId="2701"/>
            <ac:graphicFrameMk id="4" creationId="{150961FC-DE6B-68D7-6D70-E90FAE01A200}"/>
          </ac:graphicFrameMkLst>
        </pc:graphicFrameChg>
      </pc:sldChg>
      <pc:sldChg chg="addSp delSp modSp new mod modClrScheme chgLayout">
        <pc:chgData name="Preety Tuli" userId="aabaf23e4f24fdbe" providerId="LiveId" clId="{3E82B2C5-4DB6-4F63-87D9-A00E642041E0}" dt="2025-06-24T02:44:09.610" v="4018" actId="208"/>
        <pc:sldMkLst>
          <pc:docMk/>
          <pc:sldMk cId="806408066" sldId="2702"/>
        </pc:sldMkLst>
        <pc:spChg chg="add mod">
          <ac:chgData name="Preety Tuli" userId="aabaf23e4f24fdbe" providerId="LiveId" clId="{3E82B2C5-4DB6-4F63-87D9-A00E642041E0}" dt="2025-06-24T02:44:09.610" v="4018" actId="208"/>
          <ac:spMkLst>
            <pc:docMk/>
            <pc:sldMk cId="806408066" sldId="2702"/>
            <ac:spMk id="2" creationId="{C06D2BE7-438E-4D2B-0890-21EAE2D0523F}"/>
          </ac:spMkLst>
        </pc:spChg>
        <pc:spChg chg="add del mod">
          <ac:chgData name="Preety Tuli" userId="aabaf23e4f24fdbe" providerId="LiveId" clId="{3E82B2C5-4DB6-4F63-87D9-A00E642041E0}" dt="2025-06-24T02:44:00.612" v="4014" actId="478"/>
          <ac:spMkLst>
            <pc:docMk/>
            <pc:sldMk cId="806408066" sldId="2702"/>
            <ac:spMk id="3" creationId="{08139EB4-D633-CABA-3A60-7B0F5931F6A1}"/>
          </ac:spMkLst>
        </pc:spChg>
      </pc:sldChg>
      <pc:sldChg chg="addSp modSp new mod modClrScheme chgLayout">
        <pc:chgData name="Preety Tuli" userId="aabaf23e4f24fdbe" providerId="LiveId" clId="{3E82B2C5-4DB6-4F63-87D9-A00E642041E0}" dt="2025-06-24T02:45:44.684" v="4044" actId="20577"/>
        <pc:sldMkLst>
          <pc:docMk/>
          <pc:sldMk cId="2711750170" sldId="2703"/>
        </pc:sldMkLst>
        <pc:spChg chg="add mod">
          <ac:chgData name="Preety Tuli" userId="aabaf23e4f24fdbe" providerId="LiveId" clId="{3E82B2C5-4DB6-4F63-87D9-A00E642041E0}" dt="2025-06-24T02:45:44.684" v="4044" actId="20577"/>
          <ac:spMkLst>
            <pc:docMk/>
            <pc:sldMk cId="2711750170" sldId="2703"/>
            <ac:spMk id="2" creationId="{21D5E957-1110-DCEB-B412-456DD5A564EA}"/>
          </ac:spMkLst>
        </pc:spChg>
        <pc:spChg chg="add mod">
          <ac:chgData name="Preety Tuli" userId="aabaf23e4f24fdbe" providerId="LiveId" clId="{3E82B2C5-4DB6-4F63-87D9-A00E642041E0}" dt="2025-06-24T02:45:40.029" v="4032" actId="700"/>
          <ac:spMkLst>
            <pc:docMk/>
            <pc:sldMk cId="2711750170" sldId="2703"/>
            <ac:spMk id="3" creationId="{870069AF-3A36-CD50-DD44-DB4F25E98C75}"/>
          </ac:spMkLst>
        </pc:spChg>
      </pc:sldChg>
      <pc:sldMasterChg chg="delSldLayout">
        <pc:chgData name="Preety Tuli" userId="aabaf23e4f24fdbe" providerId="LiveId" clId="{3E82B2C5-4DB6-4F63-87D9-A00E642041E0}" dt="2025-06-14T20:09:29.667" v="732" actId="47"/>
        <pc:sldMasterMkLst>
          <pc:docMk/>
          <pc:sldMasterMk cId="2583359790" sldId="2147483648"/>
        </pc:sldMasterMkLst>
        <pc:sldLayoutChg chg="del">
          <pc:chgData name="Preety Tuli" userId="aabaf23e4f24fdbe" providerId="LiveId" clId="{3E82B2C5-4DB6-4F63-87D9-A00E642041E0}" dt="2025-06-14T20:09:29.667" v="732" actId="47"/>
          <pc:sldLayoutMkLst>
            <pc:docMk/>
            <pc:sldMasterMk cId="2583359790" sldId="2147483648"/>
            <pc:sldLayoutMk cId="3911947668" sldId="214748366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AE711A-83B2-4E25-BDC2-86CC0B3AF5F2}" type="doc">
      <dgm:prSet loTypeId="urn:microsoft.com/office/officeart/2005/8/layout/vList5" loCatId="list" qsTypeId="urn:microsoft.com/office/officeart/2005/8/quickstyle/simple1" qsCatId="simple" csTypeId="urn:microsoft.com/office/officeart/2005/8/colors/accent0_1" csCatId="mainScheme" phldr="1"/>
      <dgm:spPr/>
      <dgm:t>
        <a:bodyPr/>
        <a:lstStyle/>
        <a:p>
          <a:endParaRPr lang="en-US"/>
        </a:p>
      </dgm:t>
    </dgm:pt>
    <dgm:pt modelId="{FDDE8333-4023-44E9-9D08-1E9B4FF5F88A}">
      <dgm:prSet custT="1"/>
      <dgm:spPr/>
      <dgm:t>
        <a:bodyPr/>
        <a:lstStyle/>
        <a:p>
          <a:r>
            <a:rPr lang="en-CA" sz="1600" b="0" i="0" baseline="0" dirty="0">
              <a:latin typeface="+mj-lt"/>
            </a:rPr>
            <a:t>Are you being followed by your MD ? Specialist ?</a:t>
          </a:r>
          <a:endParaRPr lang="en-US" sz="1600" dirty="0">
            <a:latin typeface="+mj-lt"/>
          </a:endParaRPr>
        </a:p>
      </dgm:t>
    </dgm:pt>
    <dgm:pt modelId="{B155990D-3104-4EDB-B902-AF273233680A}" type="parTrans" cxnId="{8B5F803D-D73B-43B3-85BA-8173B722FFC6}">
      <dgm:prSet/>
      <dgm:spPr/>
      <dgm:t>
        <a:bodyPr/>
        <a:lstStyle/>
        <a:p>
          <a:endParaRPr lang="en-US" sz="1600">
            <a:latin typeface="+mj-lt"/>
          </a:endParaRPr>
        </a:p>
      </dgm:t>
    </dgm:pt>
    <dgm:pt modelId="{34709C20-9408-4ACA-9D3C-85EE3AC234A1}" type="sibTrans" cxnId="{8B5F803D-D73B-43B3-85BA-8173B722FFC6}">
      <dgm:prSet/>
      <dgm:spPr/>
      <dgm:t>
        <a:bodyPr/>
        <a:lstStyle/>
        <a:p>
          <a:endParaRPr lang="en-US" sz="1600">
            <a:latin typeface="+mj-lt"/>
          </a:endParaRPr>
        </a:p>
      </dgm:t>
    </dgm:pt>
    <dgm:pt modelId="{501335CE-D17B-4F3B-ACF2-AB2CCA4DDF41}">
      <dgm:prSet custT="1"/>
      <dgm:spPr/>
      <dgm:t>
        <a:bodyPr/>
        <a:lstStyle/>
        <a:p>
          <a:r>
            <a:rPr lang="en-CA" sz="1600" b="0" i="0" baseline="0" dirty="0">
              <a:latin typeface="+mj-lt"/>
            </a:rPr>
            <a:t>Is it diagnosed?</a:t>
          </a:r>
          <a:endParaRPr lang="en-US" sz="1600" dirty="0">
            <a:latin typeface="+mj-lt"/>
          </a:endParaRPr>
        </a:p>
      </dgm:t>
    </dgm:pt>
    <dgm:pt modelId="{687EB5FE-86DA-486C-B635-BEDBB0EB6C90}" type="parTrans" cxnId="{F2588B72-D607-4B60-97FC-2949DD5BB38A}">
      <dgm:prSet/>
      <dgm:spPr/>
      <dgm:t>
        <a:bodyPr/>
        <a:lstStyle/>
        <a:p>
          <a:endParaRPr lang="en-US" sz="1600">
            <a:latin typeface="+mj-lt"/>
          </a:endParaRPr>
        </a:p>
      </dgm:t>
    </dgm:pt>
    <dgm:pt modelId="{2AB3F5A9-B1DB-40EF-90C9-62F265806735}" type="sibTrans" cxnId="{F2588B72-D607-4B60-97FC-2949DD5BB38A}">
      <dgm:prSet/>
      <dgm:spPr/>
      <dgm:t>
        <a:bodyPr/>
        <a:lstStyle/>
        <a:p>
          <a:endParaRPr lang="en-US" sz="1600">
            <a:latin typeface="+mj-lt"/>
          </a:endParaRPr>
        </a:p>
      </dgm:t>
    </dgm:pt>
    <dgm:pt modelId="{46CA1974-9184-4F98-B229-46445821C226}">
      <dgm:prSet custT="1"/>
      <dgm:spPr/>
      <dgm:t>
        <a:bodyPr/>
        <a:lstStyle/>
        <a:p>
          <a:r>
            <a:rPr lang="en-CA" sz="1600">
              <a:latin typeface="+mj-lt"/>
            </a:rPr>
            <a:t>How often you check the B.P ?</a:t>
          </a:r>
          <a:endParaRPr lang="en-US" sz="1600" dirty="0">
            <a:latin typeface="+mj-lt"/>
          </a:endParaRPr>
        </a:p>
      </dgm:t>
    </dgm:pt>
    <dgm:pt modelId="{E8A0CD15-D196-46B6-98B1-92B46D62B48F}" type="parTrans" cxnId="{B5105F68-665E-420F-8FE7-6200973E9EA6}">
      <dgm:prSet/>
      <dgm:spPr/>
      <dgm:t>
        <a:bodyPr/>
        <a:lstStyle/>
        <a:p>
          <a:endParaRPr lang="en-US" sz="1600">
            <a:latin typeface="+mj-lt"/>
          </a:endParaRPr>
        </a:p>
      </dgm:t>
    </dgm:pt>
    <dgm:pt modelId="{92AEF310-AA52-4229-9680-0DB498190E09}" type="sibTrans" cxnId="{B5105F68-665E-420F-8FE7-6200973E9EA6}">
      <dgm:prSet/>
      <dgm:spPr/>
      <dgm:t>
        <a:bodyPr/>
        <a:lstStyle/>
        <a:p>
          <a:endParaRPr lang="en-US" sz="1600">
            <a:latin typeface="+mj-lt"/>
          </a:endParaRPr>
        </a:p>
      </dgm:t>
    </dgm:pt>
    <dgm:pt modelId="{44F01D9D-9E9E-45E8-B4AA-312B924835E0}">
      <dgm:prSet custT="1"/>
      <dgm:spPr/>
      <dgm:t>
        <a:bodyPr/>
        <a:lstStyle/>
        <a:p>
          <a:r>
            <a:rPr lang="en-US" sz="1600" b="0" i="0" baseline="0" dirty="0">
              <a:latin typeface="+mj-lt"/>
            </a:rPr>
            <a:t>What symptoms are you currently experiencing? </a:t>
          </a:r>
          <a:endParaRPr lang="en-US" sz="1600" dirty="0">
            <a:latin typeface="+mj-lt"/>
          </a:endParaRPr>
        </a:p>
      </dgm:t>
    </dgm:pt>
    <dgm:pt modelId="{35FA0574-A3F6-43F9-A5EC-006485E9297A}" type="parTrans" cxnId="{28CB69E7-5F7B-419F-BE4E-2A695D09464C}">
      <dgm:prSet/>
      <dgm:spPr/>
      <dgm:t>
        <a:bodyPr/>
        <a:lstStyle/>
        <a:p>
          <a:endParaRPr lang="en-US" sz="1600">
            <a:latin typeface="+mj-lt"/>
          </a:endParaRPr>
        </a:p>
      </dgm:t>
    </dgm:pt>
    <dgm:pt modelId="{13D5C2F9-B2D7-4559-A660-FB3F0EC7CB12}" type="sibTrans" cxnId="{28CB69E7-5F7B-419F-BE4E-2A695D09464C}">
      <dgm:prSet/>
      <dgm:spPr/>
      <dgm:t>
        <a:bodyPr/>
        <a:lstStyle/>
        <a:p>
          <a:endParaRPr lang="en-US" sz="1600">
            <a:latin typeface="+mj-lt"/>
          </a:endParaRPr>
        </a:p>
      </dgm:t>
    </dgm:pt>
    <dgm:pt modelId="{023D126B-327E-44CA-B355-AE06CFD801EA}">
      <dgm:prSet custT="1"/>
      <dgm:spPr/>
      <dgm:t>
        <a:bodyPr/>
        <a:lstStyle/>
        <a:p>
          <a:r>
            <a:rPr lang="en-US" sz="1600" b="0" i="0" baseline="0">
              <a:latin typeface="+mj-lt"/>
            </a:rPr>
            <a:t>Treatment· Medication name, dose, frequency</a:t>
          </a:r>
          <a:endParaRPr lang="en-US" sz="1600" dirty="0">
            <a:latin typeface="+mj-lt"/>
          </a:endParaRPr>
        </a:p>
      </dgm:t>
    </dgm:pt>
    <dgm:pt modelId="{3384A9B6-AE2A-46C8-B36A-81A9A7CCA835}" type="parTrans" cxnId="{306CFE6F-E574-4B5F-9AD5-0138AF1769DD}">
      <dgm:prSet/>
      <dgm:spPr/>
      <dgm:t>
        <a:bodyPr/>
        <a:lstStyle/>
        <a:p>
          <a:endParaRPr lang="en-US" sz="1600">
            <a:latin typeface="+mj-lt"/>
          </a:endParaRPr>
        </a:p>
      </dgm:t>
    </dgm:pt>
    <dgm:pt modelId="{2493FC9D-2FF3-4F92-8CBC-0CA98C56870F}" type="sibTrans" cxnId="{306CFE6F-E574-4B5F-9AD5-0138AF1769DD}">
      <dgm:prSet/>
      <dgm:spPr/>
      <dgm:t>
        <a:bodyPr/>
        <a:lstStyle/>
        <a:p>
          <a:endParaRPr lang="en-US" sz="1600">
            <a:latin typeface="+mj-lt"/>
          </a:endParaRPr>
        </a:p>
      </dgm:t>
    </dgm:pt>
    <dgm:pt modelId="{BBB3ACF7-0FBE-4687-8711-8D6E697BF489}" type="pres">
      <dgm:prSet presAssocID="{AEAE711A-83B2-4E25-BDC2-86CC0B3AF5F2}" presName="Name0" presStyleCnt="0">
        <dgm:presLayoutVars>
          <dgm:dir/>
          <dgm:animLvl val="lvl"/>
          <dgm:resizeHandles val="exact"/>
        </dgm:presLayoutVars>
      </dgm:prSet>
      <dgm:spPr/>
    </dgm:pt>
    <dgm:pt modelId="{405D2CE7-297D-448B-A38B-59FB1E34BF9A}" type="pres">
      <dgm:prSet presAssocID="{FDDE8333-4023-44E9-9D08-1E9B4FF5F88A}" presName="linNode" presStyleCnt="0"/>
      <dgm:spPr/>
    </dgm:pt>
    <dgm:pt modelId="{4DEACA70-AF03-48BF-AE50-98AE5417F2C4}" type="pres">
      <dgm:prSet presAssocID="{FDDE8333-4023-44E9-9D08-1E9B4FF5F88A}" presName="parentText" presStyleLbl="node1" presStyleIdx="0" presStyleCnt="5">
        <dgm:presLayoutVars>
          <dgm:chMax val="1"/>
          <dgm:bulletEnabled val="1"/>
        </dgm:presLayoutVars>
      </dgm:prSet>
      <dgm:spPr/>
    </dgm:pt>
    <dgm:pt modelId="{1C439238-E19C-4B97-B50C-DD61828B9273}" type="pres">
      <dgm:prSet presAssocID="{34709C20-9408-4ACA-9D3C-85EE3AC234A1}" presName="sp" presStyleCnt="0"/>
      <dgm:spPr/>
    </dgm:pt>
    <dgm:pt modelId="{ADA51D3F-55F1-458B-ADA4-7DDE9CEE1561}" type="pres">
      <dgm:prSet presAssocID="{501335CE-D17B-4F3B-ACF2-AB2CCA4DDF41}" presName="linNode" presStyleCnt="0"/>
      <dgm:spPr/>
    </dgm:pt>
    <dgm:pt modelId="{697E6C05-1C69-4018-ADC6-EA96BB67B2AD}" type="pres">
      <dgm:prSet presAssocID="{501335CE-D17B-4F3B-ACF2-AB2CCA4DDF41}" presName="parentText" presStyleLbl="node1" presStyleIdx="1" presStyleCnt="5">
        <dgm:presLayoutVars>
          <dgm:chMax val="1"/>
          <dgm:bulletEnabled val="1"/>
        </dgm:presLayoutVars>
      </dgm:prSet>
      <dgm:spPr/>
    </dgm:pt>
    <dgm:pt modelId="{65E92A30-76AC-4E63-B464-CEE4C8E2265A}" type="pres">
      <dgm:prSet presAssocID="{2AB3F5A9-B1DB-40EF-90C9-62F265806735}" presName="sp" presStyleCnt="0"/>
      <dgm:spPr/>
    </dgm:pt>
    <dgm:pt modelId="{9BB30ACA-C14B-4DCE-A593-72455EA5790C}" type="pres">
      <dgm:prSet presAssocID="{46CA1974-9184-4F98-B229-46445821C226}" presName="linNode" presStyleCnt="0"/>
      <dgm:spPr/>
    </dgm:pt>
    <dgm:pt modelId="{F9958375-219C-4B23-8484-272BE60290DB}" type="pres">
      <dgm:prSet presAssocID="{46CA1974-9184-4F98-B229-46445821C226}" presName="parentText" presStyleLbl="node1" presStyleIdx="2" presStyleCnt="5">
        <dgm:presLayoutVars>
          <dgm:chMax val="1"/>
          <dgm:bulletEnabled val="1"/>
        </dgm:presLayoutVars>
      </dgm:prSet>
      <dgm:spPr/>
    </dgm:pt>
    <dgm:pt modelId="{0099E0F3-B4A9-4D49-B81F-61207BEB239B}" type="pres">
      <dgm:prSet presAssocID="{92AEF310-AA52-4229-9680-0DB498190E09}" presName="sp" presStyleCnt="0"/>
      <dgm:spPr/>
    </dgm:pt>
    <dgm:pt modelId="{63FAF1D8-2D89-4EB6-B180-F5025AE2F7CC}" type="pres">
      <dgm:prSet presAssocID="{44F01D9D-9E9E-45E8-B4AA-312B924835E0}" presName="linNode" presStyleCnt="0"/>
      <dgm:spPr/>
    </dgm:pt>
    <dgm:pt modelId="{EB2357A2-B4E5-4AD6-AEAE-EDE2E3D2B053}" type="pres">
      <dgm:prSet presAssocID="{44F01D9D-9E9E-45E8-B4AA-312B924835E0}" presName="parentText" presStyleLbl="node1" presStyleIdx="3" presStyleCnt="5">
        <dgm:presLayoutVars>
          <dgm:chMax val="1"/>
          <dgm:bulletEnabled val="1"/>
        </dgm:presLayoutVars>
      </dgm:prSet>
      <dgm:spPr/>
    </dgm:pt>
    <dgm:pt modelId="{EC056323-9E90-4C9A-9B0F-AFEC1EE40228}" type="pres">
      <dgm:prSet presAssocID="{13D5C2F9-B2D7-4559-A660-FB3F0EC7CB12}" presName="sp" presStyleCnt="0"/>
      <dgm:spPr/>
    </dgm:pt>
    <dgm:pt modelId="{FCCB3C4C-5452-4405-871C-3A9161AB12F3}" type="pres">
      <dgm:prSet presAssocID="{023D126B-327E-44CA-B355-AE06CFD801EA}" presName="linNode" presStyleCnt="0"/>
      <dgm:spPr/>
    </dgm:pt>
    <dgm:pt modelId="{C75E6E31-F1B9-4C4F-A5EE-BB883FF35AD2}" type="pres">
      <dgm:prSet presAssocID="{023D126B-327E-44CA-B355-AE06CFD801EA}" presName="parentText" presStyleLbl="node1" presStyleIdx="4" presStyleCnt="5">
        <dgm:presLayoutVars>
          <dgm:chMax val="1"/>
          <dgm:bulletEnabled val="1"/>
        </dgm:presLayoutVars>
      </dgm:prSet>
      <dgm:spPr/>
    </dgm:pt>
  </dgm:ptLst>
  <dgm:cxnLst>
    <dgm:cxn modelId="{E5D26607-AB2A-482E-A95B-8C03F240C7A3}" type="presOf" srcId="{FDDE8333-4023-44E9-9D08-1E9B4FF5F88A}" destId="{4DEACA70-AF03-48BF-AE50-98AE5417F2C4}" srcOrd="0" destOrd="0" presId="urn:microsoft.com/office/officeart/2005/8/layout/vList5"/>
    <dgm:cxn modelId="{11EEB40C-A484-4136-8687-69633422224E}" type="presOf" srcId="{501335CE-D17B-4F3B-ACF2-AB2CCA4DDF41}" destId="{697E6C05-1C69-4018-ADC6-EA96BB67B2AD}" srcOrd="0" destOrd="0" presId="urn:microsoft.com/office/officeart/2005/8/layout/vList5"/>
    <dgm:cxn modelId="{D898381D-FD15-48C6-8F20-53756BDBBEF0}" type="presOf" srcId="{44F01D9D-9E9E-45E8-B4AA-312B924835E0}" destId="{EB2357A2-B4E5-4AD6-AEAE-EDE2E3D2B053}" srcOrd="0" destOrd="0" presId="urn:microsoft.com/office/officeart/2005/8/layout/vList5"/>
    <dgm:cxn modelId="{8B5F803D-D73B-43B3-85BA-8173B722FFC6}" srcId="{AEAE711A-83B2-4E25-BDC2-86CC0B3AF5F2}" destId="{FDDE8333-4023-44E9-9D08-1E9B4FF5F88A}" srcOrd="0" destOrd="0" parTransId="{B155990D-3104-4EDB-B902-AF273233680A}" sibTransId="{34709C20-9408-4ACA-9D3C-85EE3AC234A1}"/>
    <dgm:cxn modelId="{75AF8D42-F7B5-4DFC-9233-BFD7FE8CAFC4}" type="presOf" srcId="{023D126B-327E-44CA-B355-AE06CFD801EA}" destId="{C75E6E31-F1B9-4C4F-A5EE-BB883FF35AD2}" srcOrd="0" destOrd="0" presId="urn:microsoft.com/office/officeart/2005/8/layout/vList5"/>
    <dgm:cxn modelId="{B5105F68-665E-420F-8FE7-6200973E9EA6}" srcId="{AEAE711A-83B2-4E25-BDC2-86CC0B3AF5F2}" destId="{46CA1974-9184-4F98-B229-46445821C226}" srcOrd="2" destOrd="0" parTransId="{E8A0CD15-D196-46B6-98B1-92B46D62B48F}" sibTransId="{92AEF310-AA52-4229-9680-0DB498190E09}"/>
    <dgm:cxn modelId="{D1F4244B-483D-4E81-9C10-1AD8E4D16CF4}" type="presOf" srcId="{46CA1974-9184-4F98-B229-46445821C226}" destId="{F9958375-219C-4B23-8484-272BE60290DB}" srcOrd="0" destOrd="0" presId="urn:microsoft.com/office/officeart/2005/8/layout/vList5"/>
    <dgm:cxn modelId="{306CFE6F-E574-4B5F-9AD5-0138AF1769DD}" srcId="{AEAE711A-83B2-4E25-BDC2-86CC0B3AF5F2}" destId="{023D126B-327E-44CA-B355-AE06CFD801EA}" srcOrd="4" destOrd="0" parTransId="{3384A9B6-AE2A-46C8-B36A-81A9A7CCA835}" sibTransId="{2493FC9D-2FF3-4F92-8CBC-0CA98C56870F}"/>
    <dgm:cxn modelId="{F2588B72-D607-4B60-97FC-2949DD5BB38A}" srcId="{AEAE711A-83B2-4E25-BDC2-86CC0B3AF5F2}" destId="{501335CE-D17B-4F3B-ACF2-AB2CCA4DDF41}" srcOrd="1" destOrd="0" parTransId="{687EB5FE-86DA-486C-B635-BEDBB0EB6C90}" sibTransId="{2AB3F5A9-B1DB-40EF-90C9-62F265806735}"/>
    <dgm:cxn modelId="{28CB69E7-5F7B-419F-BE4E-2A695D09464C}" srcId="{AEAE711A-83B2-4E25-BDC2-86CC0B3AF5F2}" destId="{44F01D9D-9E9E-45E8-B4AA-312B924835E0}" srcOrd="3" destOrd="0" parTransId="{35FA0574-A3F6-43F9-A5EC-006485E9297A}" sibTransId="{13D5C2F9-B2D7-4559-A660-FB3F0EC7CB12}"/>
    <dgm:cxn modelId="{173BF3EA-33D7-42F8-B19A-A3242B65D109}" type="presOf" srcId="{AEAE711A-83B2-4E25-BDC2-86CC0B3AF5F2}" destId="{BBB3ACF7-0FBE-4687-8711-8D6E697BF489}" srcOrd="0" destOrd="0" presId="urn:microsoft.com/office/officeart/2005/8/layout/vList5"/>
    <dgm:cxn modelId="{14FB5611-8D49-4632-A406-59D36623C4EA}" type="presParOf" srcId="{BBB3ACF7-0FBE-4687-8711-8D6E697BF489}" destId="{405D2CE7-297D-448B-A38B-59FB1E34BF9A}" srcOrd="0" destOrd="0" presId="urn:microsoft.com/office/officeart/2005/8/layout/vList5"/>
    <dgm:cxn modelId="{842CDE90-23FE-46DF-BF8F-4F90494FF0D6}" type="presParOf" srcId="{405D2CE7-297D-448B-A38B-59FB1E34BF9A}" destId="{4DEACA70-AF03-48BF-AE50-98AE5417F2C4}" srcOrd="0" destOrd="0" presId="urn:microsoft.com/office/officeart/2005/8/layout/vList5"/>
    <dgm:cxn modelId="{F6B9EB6B-2621-4883-B5AE-EC85DC6805A9}" type="presParOf" srcId="{BBB3ACF7-0FBE-4687-8711-8D6E697BF489}" destId="{1C439238-E19C-4B97-B50C-DD61828B9273}" srcOrd="1" destOrd="0" presId="urn:microsoft.com/office/officeart/2005/8/layout/vList5"/>
    <dgm:cxn modelId="{1CC79E8E-E339-4DB9-B97F-C1D20C14C740}" type="presParOf" srcId="{BBB3ACF7-0FBE-4687-8711-8D6E697BF489}" destId="{ADA51D3F-55F1-458B-ADA4-7DDE9CEE1561}" srcOrd="2" destOrd="0" presId="urn:microsoft.com/office/officeart/2005/8/layout/vList5"/>
    <dgm:cxn modelId="{A2D374D1-9948-4D47-99D0-F609D2F38D2F}" type="presParOf" srcId="{ADA51D3F-55F1-458B-ADA4-7DDE9CEE1561}" destId="{697E6C05-1C69-4018-ADC6-EA96BB67B2AD}" srcOrd="0" destOrd="0" presId="urn:microsoft.com/office/officeart/2005/8/layout/vList5"/>
    <dgm:cxn modelId="{B83F4951-8A2B-42DA-BBD0-3056BCE4CFD8}" type="presParOf" srcId="{BBB3ACF7-0FBE-4687-8711-8D6E697BF489}" destId="{65E92A30-76AC-4E63-B464-CEE4C8E2265A}" srcOrd="3" destOrd="0" presId="urn:microsoft.com/office/officeart/2005/8/layout/vList5"/>
    <dgm:cxn modelId="{B4236572-5F1A-4F01-90BE-1021D3DBADF7}" type="presParOf" srcId="{BBB3ACF7-0FBE-4687-8711-8D6E697BF489}" destId="{9BB30ACA-C14B-4DCE-A593-72455EA5790C}" srcOrd="4" destOrd="0" presId="urn:microsoft.com/office/officeart/2005/8/layout/vList5"/>
    <dgm:cxn modelId="{28E62900-8EA5-4F6F-BE9D-9E068237FF59}" type="presParOf" srcId="{9BB30ACA-C14B-4DCE-A593-72455EA5790C}" destId="{F9958375-219C-4B23-8484-272BE60290DB}" srcOrd="0" destOrd="0" presId="urn:microsoft.com/office/officeart/2005/8/layout/vList5"/>
    <dgm:cxn modelId="{0FAAEAAF-EB3B-48B1-ADF4-530A317B3D26}" type="presParOf" srcId="{BBB3ACF7-0FBE-4687-8711-8D6E697BF489}" destId="{0099E0F3-B4A9-4D49-B81F-61207BEB239B}" srcOrd="5" destOrd="0" presId="urn:microsoft.com/office/officeart/2005/8/layout/vList5"/>
    <dgm:cxn modelId="{219EAD37-7B5E-43A7-B0C8-1B3AE7B52C2B}" type="presParOf" srcId="{BBB3ACF7-0FBE-4687-8711-8D6E697BF489}" destId="{63FAF1D8-2D89-4EB6-B180-F5025AE2F7CC}" srcOrd="6" destOrd="0" presId="urn:microsoft.com/office/officeart/2005/8/layout/vList5"/>
    <dgm:cxn modelId="{2DA7A246-1BF4-48CB-B7ED-C3D2BA3AC3D9}" type="presParOf" srcId="{63FAF1D8-2D89-4EB6-B180-F5025AE2F7CC}" destId="{EB2357A2-B4E5-4AD6-AEAE-EDE2E3D2B053}" srcOrd="0" destOrd="0" presId="urn:microsoft.com/office/officeart/2005/8/layout/vList5"/>
    <dgm:cxn modelId="{E366D0A5-E60B-4418-95AF-49DBF971C7EE}" type="presParOf" srcId="{BBB3ACF7-0FBE-4687-8711-8D6E697BF489}" destId="{EC056323-9E90-4C9A-9B0F-AFEC1EE40228}" srcOrd="7" destOrd="0" presId="urn:microsoft.com/office/officeart/2005/8/layout/vList5"/>
    <dgm:cxn modelId="{F7354568-B3D6-431D-93DD-E2317D355BFF}" type="presParOf" srcId="{BBB3ACF7-0FBE-4687-8711-8D6E697BF489}" destId="{FCCB3C4C-5452-4405-871C-3A9161AB12F3}" srcOrd="8" destOrd="0" presId="urn:microsoft.com/office/officeart/2005/8/layout/vList5"/>
    <dgm:cxn modelId="{D7ED7DBC-6D2C-494C-A598-C5A001F552AB}" type="presParOf" srcId="{FCCB3C4C-5452-4405-871C-3A9161AB12F3}" destId="{C75E6E31-F1B9-4C4F-A5EE-BB883FF35AD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D51E04-43C3-4216-8B3F-4F2A7D7A58F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3C6ADC52-BF5A-4D58-92D4-7D1B26A38D3F}">
      <dgm:prSet custT="1"/>
      <dgm:spPr/>
      <dgm:t>
        <a:bodyPr/>
        <a:lstStyle/>
        <a:p>
          <a:r>
            <a:rPr lang="en-CA" sz="1800"/>
            <a:t>Stress reduction Protocol</a:t>
          </a:r>
          <a:endParaRPr lang="en-US" sz="1800" dirty="0"/>
        </a:p>
      </dgm:t>
    </dgm:pt>
    <dgm:pt modelId="{DF929A52-CF02-4408-AD85-E8FC0375C23F}" type="parTrans" cxnId="{C5E85E11-C97B-49A9-8F0F-BF0773D1A279}">
      <dgm:prSet/>
      <dgm:spPr/>
      <dgm:t>
        <a:bodyPr/>
        <a:lstStyle/>
        <a:p>
          <a:endParaRPr lang="en-US" sz="1800"/>
        </a:p>
      </dgm:t>
    </dgm:pt>
    <dgm:pt modelId="{3513D81A-C968-49DB-A489-FAB98D127B48}" type="sibTrans" cxnId="{C5E85E11-C97B-49A9-8F0F-BF0773D1A279}">
      <dgm:prSet/>
      <dgm:spPr/>
      <dgm:t>
        <a:bodyPr/>
        <a:lstStyle/>
        <a:p>
          <a:endParaRPr lang="en-US" sz="1800"/>
        </a:p>
      </dgm:t>
    </dgm:pt>
    <dgm:pt modelId="{5CF4D769-A17E-4E41-A687-EF75E539D68C}">
      <dgm:prSet custT="1"/>
      <dgm:spPr/>
      <dgm:t>
        <a:bodyPr/>
        <a:lstStyle/>
        <a:p>
          <a:r>
            <a:rPr lang="en-CA" sz="1800" dirty="0"/>
            <a:t>If patient is taking Digoxin, avoid the use of NSAIDS, its life threatening.</a:t>
          </a:r>
          <a:endParaRPr lang="en-US" sz="1800" dirty="0"/>
        </a:p>
      </dgm:t>
    </dgm:pt>
    <dgm:pt modelId="{4C2CB453-20F1-4A11-BA59-426526DCB93C}" type="parTrans" cxnId="{55239FE7-ED2C-4C27-A4E7-605704DE4D94}">
      <dgm:prSet/>
      <dgm:spPr/>
      <dgm:t>
        <a:bodyPr/>
        <a:lstStyle/>
        <a:p>
          <a:endParaRPr lang="en-US" sz="1800"/>
        </a:p>
      </dgm:t>
    </dgm:pt>
    <dgm:pt modelId="{F6BB93F8-7B84-4139-B53C-FF9B1358EA6E}" type="sibTrans" cxnId="{55239FE7-ED2C-4C27-A4E7-605704DE4D94}">
      <dgm:prSet/>
      <dgm:spPr/>
      <dgm:t>
        <a:bodyPr/>
        <a:lstStyle/>
        <a:p>
          <a:endParaRPr lang="en-US" sz="1800"/>
        </a:p>
      </dgm:t>
    </dgm:pt>
    <dgm:pt modelId="{A29D280D-5C5F-4737-8CA7-C4E4EAA45B81}">
      <dgm:prSet custT="1"/>
      <dgm:spPr/>
      <dgm:t>
        <a:bodyPr/>
        <a:lstStyle/>
        <a:p>
          <a:r>
            <a:rPr lang="en-US" sz="1800" dirty="0"/>
            <a:t>Concurrent use of ABL(ACE inhibitors, loop diuretics or beta-blockers), (avoid NSAIDs or limit use to ≤4 days)</a:t>
          </a:r>
        </a:p>
      </dgm:t>
    </dgm:pt>
    <dgm:pt modelId="{25A373BE-ABEB-49A4-B00F-ED8FF7E63F39}" type="parTrans" cxnId="{47A452DB-79A2-4C35-BF00-51A086AC9943}">
      <dgm:prSet/>
      <dgm:spPr/>
      <dgm:t>
        <a:bodyPr/>
        <a:lstStyle/>
        <a:p>
          <a:endParaRPr lang="en-US" sz="1800"/>
        </a:p>
      </dgm:t>
    </dgm:pt>
    <dgm:pt modelId="{1A4B1F9C-641A-4C42-9552-696F69087BD4}" type="sibTrans" cxnId="{47A452DB-79A2-4C35-BF00-51A086AC9943}">
      <dgm:prSet/>
      <dgm:spPr/>
      <dgm:t>
        <a:bodyPr/>
        <a:lstStyle/>
        <a:p>
          <a:endParaRPr lang="en-US" sz="1800"/>
        </a:p>
      </dgm:t>
    </dgm:pt>
    <dgm:pt modelId="{BA663064-35AF-4132-91A5-974AF07F1F99}">
      <dgm:prSet custT="1"/>
      <dgm:spPr/>
      <dgm:t>
        <a:bodyPr/>
        <a:lstStyle/>
        <a:p>
          <a:r>
            <a:rPr lang="en-US" sz="1800"/>
            <a:t>For patients with symptoms of untreated/uncontrolled heart failure, defer elective treatment and refer to physician</a:t>
          </a:r>
          <a:endParaRPr lang="en-US" sz="1800" dirty="0"/>
        </a:p>
      </dgm:t>
    </dgm:pt>
    <dgm:pt modelId="{5DD10813-5FFF-46B9-A281-3E082906F2F2}" type="parTrans" cxnId="{D14507AF-A185-4A98-94A1-E3DCB353A9D1}">
      <dgm:prSet/>
      <dgm:spPr/>
      <dgm:t>
        <a:bodyPr/>
        <a:lstStyle/>
        <a:p>
          <a:endParaRPr lang="en-US" sz="1800"/>
        </a:p>
      </dgm:t>
    </dgm:pt>
    <dgm:pt modelId="{665C3E09-5ABB-419B-80FD-5693696D5EAA}" type="sibTrans" cxnId="{D14507AF-A185-4A98-94A1-E3DCB353A9D1}">
      <dgm:prSet/>
      <dgm:spPr/>
      <dgm:t>
        <a:bodyPr/>
        <a:lstStyle/>
        <a:p>
          <a:endParaRPr lang="en-US" sz="1800"/>
        </a:p>
      </dgm:t>
    </dgm:pt>
    <dgm:pt modelId="{CB68D9F6-34C7-4597-B171-DAE9E995641A}" type="pres">
      <dgm:prSet presAssocID="{68D51E04-43C3-4216-8B3F-4F2A7D7A58F4}" presName="linear" presStyleCnt="0">
        <dgm:presLayoutVars>
          <dgm:animLvl val="lvl"/>
          <dgm:resizeHandles val="exact"/>
        </dgm:presLayoutVars>
      </dgm:prSet>
      <dgm:spPr/>
    </dgm:pt>
    <dgm:pt modelId="{61FD3816-20EC-4DBD-9C00-50D39C93E65E}" type="pres">
      <dgm:prSet presAssocID="{3C6ADC52-BF5A-4D58-92D4-7D1B26A38D3F}" presName="parentText" presStyleLbl="node1" presStyleIdx="0" presStyleCnt="4" custScaleY="69926" custLinFactNeighborX="4017" custLinFactNeighborY="-14419">
        <dgm:presLayoutVars>
          <dgm:chMax val="0"/>
          <dgm:bulletEnabled val="1"/>
        </dgm:presLayoutVars>
      </dgm:prSet>
      <dgm:spPr/>
    </dgm:pt>
    <dgm:pt modelId="{1B70DE29-082D-4987-A841-62E4D1EF5C41}" type="pres">
      <dgm:prSet presAssocID="{3513D81A-C968-49DB-A489-FAB98D127B48}" presName="spacer" presStyleCnt="0"/>
      <dgm:spPr/>
    </dgm:pt>
    <dgm:pt modelId="{640EA282-EF11-464F-B973-EF1698895364}" type="pres">
      <dgm:prSet presAssocID="{5CF4D769-A17E-4E41-A687-EF75E539D68C}" presName="parentText" presStyleLbl="node1" presStyleIdx="1" presStyleCnt="4">
        <dgm:presLayoutVars>
          <dgm:chMax val="0"/>
          <dgm:bulletEnabled val="1"/>
        </dgm:presLayoutVars>
      </dgm:prSet>
      <dgm:spPr/>
    </dgm:pt>
    <dgm:pt modelId="{AFC6821C-2204-492F-A0A3-44F24A5A03D1}" type="pres">
      <dgm:prSet presAssocID="{F6BB93F8-7B84-4139-B53C-FF9B1358EA6E}" presName="spacer" presStyleCnt="0"/>
      <dgm:spPr/>
    </dgm:pt>
    <dgm:pt modelId="{A6E01B6C-443D-42EC-A2CC-1503D73600FA}" type="pres">
      <dgm:prSet presAssocID="{A29D280D-5C5F-4737-8CA7-C4E4EAA45B81}" presName="parentText" presStyleLbl="node1" presStyleIdx="2" presStyleCnt="4">
        <dgm:presLayoutVars>
          <dgm:chMax val="0"/>
          <dgm:bulletEnabled val="1"/>
        </dgm:presLayoutVars>
      </dgm:prSet>
      <dgm:spPr/>
    </dgm:pt>
    <dgm:pt modelId="{3F545A7C-E5D8-457F-BD70-C8FA2B9A9260}" type="pres">
      <dgm:prSet presAssocID="{1A4B1F9C-641A-4C42-9552-696F69087BD4}" presName="spacer" presStyleCnt="0"/>
      <dgm:spPr/>
    </dgm:pt>
    <dgm:pt modelId="{60AE13F8-CE98-4180-BDA6-92E1F49E48D7}" type="pres">
      <dgm:prSet presAssocID="{BA663064-35AF-4132-91A5-974AF07F1F99}" presName="parentText" presStyleLbl="node1" presStyleIdx="3" presStyleCnt="4">
        <dgm:presLayoutVars>
          <dgm:chMax val="0"/>
          <dgm:bulletEnabled val="1"/>
        </dgm:presLayoutVars>
      </dgm:prSet>
      <dgm:spPr/>
    </dgm:pt>
  </dgm:ptLst>
  <dgm:cxnLst>
    <dgm:cxn modelId="{C5E85E11-C97B-49A9-8F0F-BF0773D1A279}" srcId="{68D51E04-43C3-4216-8B3F-4F2A7D7A58F4}" destId="{3C6ADC52-BF5A-4D58-92D4-7D1B26A38D3F}" srcOrd="0" destOrd="0" parTransId="{DF929A52-CF02-4408-AD85-E8FC0375C23F}" sibTransId="{3513D81A-C968-49DB-A489-FAB98D127B48}"/>
    <dgm:cxn modelId="{60BCCA1D-3B73-4781-8634-EECDDC2BE7AF}" type="presOf" srcId="{BA663064-35AF-4132-91A5-974AF07F1F99}" destId="{60AE13F8-CE98-4180-BDA6-92E1F49E48D7}" srcOrd="0" destOrd="0" presId="urn:microsoft.com/office/officeart/2005/8/layout/vList2"/>
    <dgm:cxn modelId="{4C40843B-495B-4B63-BF35-F6BD97786DF2}" type="presOf" srcId="{68D51E04-43C3-4216-8B3F-4F2A7D7A58F4}" destId="{CB68D9F6-34C7-4597-B171-DAE9E995641A}" srcOrd="0" destOrd="0" presId="urn:microsoft.com/office/officeart/2005/8/layout/vList2"/>
    <dgm:cxn modelId="{ED2F223E-3749-402C-996C-1A9C9934D33A}" type="presOf" srcId="{5CF4D769-A17E-4E41-A687-EF75E539D68C}" destId="{640EA282-EF11-464F-B973-EF1698895364}" srcOrd="0" destOrd="0" presId="urn:microsoft.com/office/officeart/2005/8/layout/vList2"/>
    <dgm:cxn modelId="{61D5CD5D-7D23-4DEB-9478-350F032E0833}" type="presOf" srcId="{3C6ADC52-BF5A-4D58-92D4-7D1B26A38D3F}" destId="{61FD3816-20EC-4DBD-9C00-50D39C93E65E}" srcOrd="0" destOrd="0" presId="urn:microsoft.com/office/officeart/2005/8/layout/vList2"/>
    <dgm:cxn modelId="{52EA8385-E1FB-4389-9C6A-E455FA940C2E}" type="presOf" srcId="{A29D280D-5C5F-4737-8CA7-C4E4EAA45B81}" destId="{A6E01B6C-443D-42EC-A2CC-1503D73600FA}" srcOrd="0" destOrd="0" presId="urn:microsoft.com/office/officeart/2005/8/layout/vList2"/>
    <dgm:cxn modelId="{D14507AF-A185-4A98-94A1-E3DCB353A9D1}" srcId="{68D51E04-43C3-4216-8B3F-4F2A7D7A58F4}" destId="{BA663064-35AF-4132-91A5-974AF07F1F99}" srcOrd="3" destOrd="0" parTransId="{5DD10813-5FFF-46B9-A281-3E082906F2F2}" sibTransId="{665C3E09-5ABB-419B-80FD-5693696D5EAA}"/>
    <dgm:cxn modelId="{47A452DB-79A2-4C35-BF00-51A086AC9943}" srcId="{68D51E04-43C3-4216-8B3F-4F2A7D7A58F4}" destId="{A29D280D-5C5F-4737-8CA7-C4E4EAA45B81}" srcOrd="2" destOrd="0" parTransId="{25A373BE-ABEB-49A4-B00F-ED8FF7E63F39}" sibTransId="{1A4B1F9C-641A-4C42-9552-696F69087BD4}"/>
    <dgm:cxn modelId="{55239FE7-ED2C-4C27-A4E7-605704DE4D94}" srcId="{68D51E04-43C3-4216-8B3F-4F2A7D7A58F4}" destId="{5CF4D769-A17E-4E41-A687-EF75E539D68C}" srcOrd="1" destOrd="0" parTransId="{4C2CB453-20F1-4A11-BA59-426526DCB93C}" sibTransId="{F6BB93F8-7B84-4139-B53C-FF9B1358EA6E}"/>
    <dgm:cxn modelId="{99954AE9-1BCF-4616-B270-7DE8647E274C}" type="presParOf" srcId="{CB68D9F6-34C7-4597-B171-DAE9E995641A}" destId="{61FD3816-20EC-4DBD-9C00-50D39C93E65E}" srcOrd="0" destOrd="0" presId="urn:microsoft.com/office/officeart/2005/8/layout/vList2"/>
    <dgm:cxn modelId="{5E0365E7-3A68-4BDE-B1A0-5E78EE807F6C}" type="presParOf" srcId="{CB68D9F6-34C7-4597-B171-DAE9E995641A}" destId="{1B70DE29-082D-4987-A841-62E4D1EF5C41}" srcOrd="1" destOrd="0" presId="urn:microsoft.com/office/officeart/2005/8/layout/vList2"/>
    <dgm:cxn modelId="{C1A6EA0E-15BB-49AC-BEC7-C7778BFCCFF5}" type="presParOf" srcId="{CB68D9F6-34C7-4597-B171-DAE9E995641A}" destId="{640EA282-EF11-464F-B973-EF1698895364}" srcOrd="2" destOrd="0" presId="urn:microsoft.com/office/officeart/2005/8/layout/vList2"/>
    <dgm:cxn modelId="{C4D5924E-205E-41D0-8E1E-E2DC86EB6CD5}" type="presParOf" srcId="{CB68D9F6-34C7-4597-B171-DAE9E995641A}" destId="{AFC6821C-2204-492F-A0A3-44F24A5A03D1}" srcOrd="3" destOrd="0" presId="urn:microsoft.com/office/officeart/2005/8/layout/vList2"/>
    <dgm:cxn modelId="{7A5CF8AB-E32B-4F0F-822E-744C30F601DD}" type="presParOf" srcId="{CB68D9F6-34C7-4597-B171-DAE9E995641A}" destId="{A6E01B6C-443D-42EC-A2CC-1503D73600FA}" srcOrd="4" destOrd="0" presId="urn:microsoft.com/office/officeart/2005/8/layout/vList2"/>
    <dgm:cxn modelId="{C690DDE2-6610-4F33-A7D5-FB678A65DAE0}" type="presParOf" srcId="{CB68D9F6-34C7-4597-B171-DAE9E995641A}" destId="{3F545A7C-E5D8-457F-BD70-C8FA2B9A9260}" srcOrd="5" destOrd="0" presId="urn:microsoft.com/office/officeart/2005/8/layout/vList2"/>
    <dgm:cxn modelId="{DE9E2037-4641-4A5F-BA6D-CC5AF6665170}" type="presParOf" srcId="{CB68D9F6-34C7-4597-B171-DAE9E995641A}" destId="{60AE13F8-CE98-4180-BDA6-92E1F49E48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EACA70-AF03-48BF-AE50-98AE5417F2C4}">
      <dsp:nvSpPr>
        <dsp:cNvPr id="0" name=""/>
        <dsp:cNvSpPr/>
      </dsp:nvSpPr>
      <dsp:spPr>
        <a:xfrm>
          <a:off x="2358708" y="2106"/>
          <a:ext cx="2653546" cy="9208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CA" sz="1600" b="0" i="0" kern="1200" baseline="0" dirty="0">
              <a:latin typeface="+mj-lt"/>
            </a:rPr>
            <a:t>Are you being followed by your MD ? Specialist ?</a:t>
          </a:r>
          <a:endParaRPr lang="en-US" sz="1600" kern="1200" dirty="0">
            <a:latin typeface="+mj-lt"/>
          </a:endParaRPr>
        </a:p>
      </dsp:txBody>
      <dsp:txXfrm>
        <a:off x="2403658" y="47056"/>
        <a:ext cx="2563646" cy="830911"/>
      </dsp:txXfrm>
    </dsp:sp>
    <dsp:sp modelId="{697E6C05-1C69-4018-ADC6-EA96BB67B2AD}">
      <dsp:nvSpPr>
        <dsp:cNvPr id="0" name=""/>
        <dsp:cNvSpPr/>
      </dsp:nvSpPr>
      <dsp:spPr>
        <a:xfrm>
          <a:off x="2358708" y="968958"/>
          <a:ext cx="2653546" cy="9208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CA" sz="1600" b="0" i="0" kern="1200" baseline="0" dirty="0">
              <a:latin typeface="+mj-lt"/>
            </a:rPr>
            <a:t>Is it diagnosed?</a:t>
          </a:r>
          <a:endParaRPr lang="en-US" sz="1600" kern="1200" dirty="0">
            <a:latin typeface="+mj-lt"/>
          </a:endParaRPr>
        </a:p>
      </dsp:txBody>
      <dsp:txXfrm>
        <a:off x="2403658" y="1013908"/>
        <a:ext cx="2563646" cy="830911"/>
      </dsp:txXfrm>
    </dsp:sp>
    <dsp:sp modelId="{F9958375-219C-4B23-8484-272BE60290DB}">
      <dsp:nvSpPr>
        <dsp:cNvPr id="0" name=""/>
        <dsp:cNvSpPr/>
      </dsp:nvSpPr>
      <dsp:spPr>
        <a:xfrm>
          <a:off x="2358708" y="1935810"/>
          <a:ext cx="2653546" cy="9208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CA" sz="1600" kern="1200">
              <a:latin typeface="+mj-lt"/>
            </a:rPr>
            <a:t>How often you check the B.P ?</a:t>
          </a:r>
          <a:endParaRPr lang="en-US" sz="1600" kern="1200" dirty="0">
            <a:latin typeface="+mj-lt"/>
          </a:endParaRPr>
        </a:p>
      </dsp:txBody>
      <dsp:txXfrm>
        <a:off x="2403658" y="1980760"/>
        <a:ext cx="2563646" cy="830911"/>
      </dsp:txXfrm>
    </dsp:sp>
    <dsp:sp modelId="{EB2357A2-B4E5-4AD6-AEAE-EDE2E3D2B053}">
      <dsp:nvSpPr>
        <dsp:cNvPr id="0" name=""/>
        <dsp:cNvSpPr/>
      </dsp:nvSpPr>
      <dsp:spPr>
        <a:xfrm>
          <a:off x="2358708" y="2902662"/>
          <a:ext cx="2653546" cy="9208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latin typeface="+mj-lt"/>
            </a:rPr>
            <a:t>What symptoms are you currently experiencing? </a:t>
          </a:r>
          <a:endParaRPr lang="en-US" sz="1600" kern="1200" dirty="0">
            <a:latin typeface="+mj-lt"/>
          </a:endParaRPr>
        </a:p>
      </dsp:txBody>
      <dsp:txXfrm>
        <a:off x="2403658" y="2947612"/>
        <a:ext cx="2563646" cy="830911"/>
      </dsp:txXfrm>
    </dsp:sp>
    <dsp:sp modelId="{C75E6E31-F1B9-4C4F-A5EE-BB883FF35AD2}">
      <dsp:nvSpPr>
        <dsp:cNvPr id="0" name=""/>
        <dsp:cNvSpPr/>
      </dsp:nvSpPr>
      <dsp:spPr>
        <a:xfrm>
          <a:off x="2358708" y="3869514"/>
          <a:ext cx="2653546" cy="920811"/>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0" i="0" kern="1200" baseline="0">
              <a:latin typeface="+mj-lt"/>
            </a:rPr>
            <a:t>Treatment· Medication name, dose, frequency</a:t>
          </a:r>
          <a:endParaRPr lang="en-US" sz="1600" kern="1200" dirty="0">
            <a:latin typeface="+mj-lt"/>
          </a:endParaRPr>
        </a:p>
      </dsp:txBody>
      <dsp:txXfrm>
        <a:off x="2403658" y="3914464"/>
        <a:ext cx="2563646" cy="8309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D3816-20EC-4DBD-9C00-50D39C93E65E}">
      <dsp:nvSpPr>
        <dsp:cNvPr id="0" name=""/>
        <dsp:cNvSpPr/>
      </dsp:nvSpPr>
      <dsp:spPr>
        <a:xfrm>
          <a:off x="0" y="0"/>
          <a:ext cx="7410893" cy="850859"/>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a:t>Stress reduction Protocol</a:t>
          </a:r>
          <a:endParaRPr lang="en-US" sz="1800" kern="1200" dirty="0"/>
        </a:p>
      </dsp:txBody>
      <dsp:txXfrm>
        <a:off x="41536" y="41536"/>
        <a:ext cx="7327821" cy="767787"/>
      </dsp:txXfrm>
    </dsp:sp>
    <dsp:sp modelId="{640EA282-EF11-464F-B973-EF1698895364}">
      <dsp:nvSpPr>
        <dsp:cNvPr id="0" name=""/>
        <dsp:cNvSpPr/>
      </dsp:nvSpPr>
      <dsp:spPr>
        <a:xfrm>
          <a:off x="0" y="1058661"/>
          <a:ext cx="7410893" cy="12168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kern="1200" dirty="0"/>
            <a:t>If patient is taking Digoxin, avoid the use of NSAIDS, its life threatening.</a:t>
          </a:r>
          <a:endParaRPr lang="en-US" sz="1800" kern="1200" dirty="0"/>
        </a:p>
      </dsp:txBody>
      <dsp:txXfrm>
        <a:off x="59399" y="1118060"/>
        <a:ext cx="7292095" cy="1098002"/>
      </dsp:txXfrm>
    </dsp:sp>
    <dsp:sp modelId="{A6E01B6C-443D-42EC-A2CC-1503D73600FA}">
      <dsp:nvSpPr>
        <dsp:cNvPr id="0" name=""/>
        <dsp:cNvSpPr/>
      </dsp:nvSpPr>
      <dsp:spPr>
        <a:xfrm>
          <a:off x="0" y="2462661"/>
          <a:ext cx="7410893" cy="12168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Concurrent use of ABL(ACE inhibitors, loop diuretics or beta-blockers), (avoid NSAIDs or limit use to ≤4 days)</a:t>
          </a:r>
        </a:p>
      </dsp:txBody>
      <dsp:txXfrm>
        <a:off x="59399" y="2522060"/>
        <a:ext cx="7292095" cy="1098002"/>
      </dsp:txXfrm>
    </dsp:sp>
    <dsp:sp modelId="{60AE13F8-CE98-4180-BDA6-92E1F49E48D7}">
      <dsp:nvSpPr>
        <dsp:cNvPr id="0" name=""/>
        <dsp:cNvSpPr/>
      </dsp:nvSpPr>
      <dsp:spPr>
        <a:xfrm>
          <a:off x="0" y="3866661"/>
          <a:ext cx="7410893" cy="121680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For patients with symptoms of untreated/uncontrolled heart failure, defer elective treatment and refer to physician</a:t>
          </a:r>
          <a:endParaRPr lang="en-US" sz="1800" kern="1200" dirty="0"/>
        </a:p>
      </dsp:txBody>
      <dsp:txXfrm>
        <a:off x="59399" y="3926060"/>
        <a:ext cx="7292095"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D9BE2-400A-4D19-A9DA-8D79CDF96C2A}" type="datetimeFigureOut">
              <a:rPr lang="en-CA" smtClean="0"/>
              <a:t>2025-07-02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D83473-133D-45E7-87A8-8A840A045FDD}" type="slidenum">
              <a:rPr lang="en-CA" smtClean="0"/>
              <a:t>‹#›</a:t>
            </a:fld>
            <a:endParaRPr lang="en-CA"/>
          </a:p>
        </p:txBody>
      </p:sp>
    </p:spTree>
    <p:extLst>
      <p:ext uri="{BB962C8B-B14F-4D97-AF65-F5344CB8AC3E}">
        <p14:creationId xmlns:p14="http://schemas.microsoft.com/office/powerpoint/2010/main" val="124564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47EF-0715-0C4D-5390-8EA14EABE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54F3575-4801-8ED2-FEDB-8EF0D760C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7B10093-7886-DFCF-8CA1-03B8BF5B27C8}"/>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5" name="Footer Placeholder 4">
            <a:extLst>
              <a:ext uri="{FF2B5EF4-FFF2-40B4-BE49-F238E27FC236}">
                <a16:creationId xmlns:a16="http://schemas.microsoft.com/office/drawing/2014/main" id="{1BE7F138-C57C-1850-8D3A-52CE480300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92430B6-BB20-6F1C-8BC0-5DD633811492}"/>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1159936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0985-B2DD-FF20-6954-A5A59AADAD5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C2440C2-00C8-9405-398A-300A3D51A4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DA4CCD2-023F-9B03-8885-B428FECC461F}"/>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5" name="Footer Placeholder 4">
            <a:extLst>
              <a:ext uri="{FF2B5EF4-FFF2-40B4-BE49-F238E27FC236}">
                <a16:creationId xmlns:a16="http://schemas.microsoft.com/office/drawing/2014/main" id="{493BF60A-F90D-F935-78D8-6E5B8E27A82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C618517-732B-F65F-E9A9-0F6272732B25}"/>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291590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47A64-B2EC-4BCA-4CC3-D28994D8C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4557E9E-D873-3AE7-ECD8-B9B179AE61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4B6E6D-EC89-4A6A-FC09-49D8A2FB307A}"/>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5" name="Footer Placeholder 4">
            <a:extLst>
              <a:ext uri="{FF2B5EF4-FFF2-40B4-BE49-F238E27FC236}">
                <a16:creationId xmlns:a16="http://schemas.microsoft.com/office/drawing/2014/main" id="{F08999C5-FCF2-C904-2D5A-CEB6030AC0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D7F7C1E-28CD-6B39-AEFA-FD5EF020D1E0}"/>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3222765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bg>
      <p:bgPr>
        <a:gradFill>
          <a:gsLst>
            <a:gs pos="0">
              <a:srgbClr val="FFFFFF"/>
            </a:gs>
            <a:gs pos="100000">
              <a:srgbClr val="BFC4C9"/>
            </a:gs>
          </a:gsLst>
          <a:path path="circle">
            <a:fillToRect l="50000" t="50000" r="50000" b="50000"/>
          </a:path>
        </a:gradFill>
        <a:effectLst/>
      </p:bgPr>
    </p:bg>
    <p:spTree>
      <p:nvGrpSpPr>
        <p:cNvPr id="1" name=""/>
        <p:cNvGrpSpPr/>
        <p:nvPr/>
      </p:nvGrpSpPr>
      <p:grpSpPr>
        <a:xfrm>
          <a:off x="0" y="0"/>
          <a:ext cx="0" cy="0"/>
          <a:chOff x="0" y="0"/>
          <a:chExt cx="0" cy="0"/>
        </a:xfrm>
      </p:grpSpPr>
      <p:sp>
        <p:nvSpPr>
          <p:cNvPr id="2" name="Google Shape;15;p1">
            <a:extLst>
              <a:ext uri="{FF2B5EF4-FFF2-40B4-BE49-F238E27FC236}">
                <a16:creationId xmlns:a16="http://schemas.microsoft.com/office/drawing/2014/main" id="{6BB62E3D-E9F0-42D1-B0D7-DF9DD6B9B136}"/>
              </a:ext>
            </a:extLst>
          </p:cNvPr>
          <p:cNvSpPr/>
          <p:nvPr/>
        </p:nvSpPr>
        <p:spPr>
          <a:xfrm>
            <a:off x="446538" y="457200"/>
            <a:ext cx="3703320" cy="94997"/>
          </a:xfrm>
          <a:prstGeom prst="rect">
            <a:avLst/>
          </a:prstGeom>
          <a:solidFill>
            <a:srgbClr val="4D1434"/>
          </a:soli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2800" b="0" i="0" u="none" strike="noStrike" kern="0" cap="none" spc="0" baseline="0">
                <a:solidFill>
                  <a:srgbClr val="000000"/>
                </a:solidFill>
                <a:uFillTx/>
                <a:latin typeface="Arial"/>
                <a:ea typeface="Arial"/>
                <a:cs typeface="Arial"/>
              </a:defRPr>
            </a:pPr>
            <a:endParaRPr lang="en-US" sz="1400" b="0" i="0" u="none" strike="noStrike" kern="1200" cap="none" spc="0" baseline="0">
              <a:solidFill>
                <a:srgbClr val="000000"/>
              </a:solidFill>
              <a:uFillTx/>
              <a:latin typeface="Arial"/>
              <a:ea typeface="Arial"/>
              <a:cs typeface="Arial"/>
            </a:endParaRPr>
          </a:p>
        </p:txBody>
      </p:sp>
      <p:sp>
        <p:nvSpPr>
          <p:cNvPr id="3" name="Google Shape;16;p1">
            <a:extLst>
              <a:ext uri="{FF2B5EF4-FFF2-40B4-BE49-F238E27FC236}">
                <a16:creationId xmlns:a16="http://schemas.microsoft.com/office/drawing/2014/main" id="{A24DF4A0-A845-05DA-D9B9-73ABD6EC6262}"/>
              </a:ext>
            </a:extLst>
          </p:cNvPr>
          <p:cNvSpPr/>
          <p:nvPr/>
        </p:nvSpPr>
        <p:spPr>
          <a:xfrm>
            <a:off x="8042148" y="453642"/>
            <a:ext cx="3703320" cy="98554"/>
          </a:xfrm>
          <a:prstGeom prst="rect">
            <a:avLst/>
          </a:prstGeom>
          <a:solidFill>
            <a:srgbClr val="969FA7"/>
          </a:soli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2800" b="0" i="0" u="none" strike="noStrike" kern="0" cap="none" spc="0" baseline="0">
                <a:solidFill>
                  <a:srgbClr val="000000"/>
                </a:solidFill>
                <a:uFillTx/>
                <a:latin typeface="Arial"/>
                <a:ea typeface="Arial"/>
                <a:cs typeface="Arial"/>
              </a:defRPr>
            </a:pPr>
            <a:endParaRPr lang="en-US" sz="1400" b="0" i="0" u="none" strike="noStrike" kern="1200" cap="none" spc="0" baseline="0">
              <a:solidFill>
                <a:srgbClr val="000000"/>
              </a:solidFill>
              <a:uFillTx/>
              <a:latin typeface="Arial"/>
              <a:ea typeface="Arial"/>
              <a:cs typeface="Arial"/>
            </a:endParaRPr>
          </a:p>
        </p:txBody>
      </p:sp>
      <p:sp>
        <p:nvSpPr>
          <p:cNvPr id="4" name="Google Shape;17;p1">
            <a:extLst>
              <a:ext uri="{FF2B5EF4-FFF2-40B4-BE49-F238E27FC236}">
                <a16:creationId xmlns:a16="http://schemas.microsoft.com/office/drawing/2014/main" id="{4387043A-C391-666B-F69D-654FA7FD8849}"/>
              </a:ext>
            </a:extLst>
          </p:cNvPr>
          <p:cNvSpPr/>
          <p:nvPr/>
        </p:nvSpPr>
        <p:spPr>
          <a:xfrm>
            <a:off x="4241828" y="457200"/>
            <a:ext cx="3703320" cy="91440"/>
          </a:xfrm>
          <a:prstGeom prst="rect">
            <a:avLst/>
          </a:prstGeom>
          <a:solidFill>
            <a:srgbClr val="903163"/>
          </a:soli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2800" b="0" i="0" u="none" strike="noStrike" kern="0" cap="none" spc="0" baseline="0">
                <a:solidFill>
                  <a:srgbClr val="000000"/>
                </a:solidFill>
                <a:uFillTx/>
                <a:latin typeface="Arial"/>
                <a:ea typeface="Arial"/>
                <a:cs typeface="Arial"/>
              </a:defRPr>
            </a:pPr>
            <a:endParaRPr lang="en-US" sz="1400" b="0" i="0" u="none" strike="noStrike" kern="1200" cap="none" spc="0" baseline="0">
              <a:solidFill>
                <a:srgbClr val="000000"/>
              </a:solidFill>
              <a:uFillTx/>
              <a:latin typeface="Arial"/>
              <a:ea typeface="Arial"/>
              <a:cs typeface="Arial"/>
            </a:endParaRPr>
          </a:p>
        </p:txBody>
      </p:sp>
      <p:pic>
        <p:nvPicPr>
          <p:cNvPr id="5" name="Google Shape;18;p1" descr="Google Shape;18;p1">
            <a:extLst>
              <a:ext uri="{FF2B5EF4-FFF2-40B4-BE49-F238E27FC236}">
                <a16:creationId xmlns:a16="http://schemas.microsoft.com/office/drawing/2014/main" id="{04937E76-39C4-2FB4-1CD1-C2B7F8981369}"/>
              </a:ext>
            </a:extLst>
          </p:cNvPr>
          <p:cNvPicPr>
            <a:picLocks noChangeAspect="1"/>
          </p:cNvPicPr>
          <p:nvPr/>
        </p:nvPicPr>
        <p:blipFill>
          <a:blip r:embed="rId2">
            <a:alphaModFix amt="14000"/>
          </a:blip>
          <a:stretch>
            <a:fillRect/>
          </a:stretch>
        </p:blipFill>
        <p:spPr>
          <a:xfrm>
            <a:off x="1256522" y="1222744"/>
            <a:ext cx="6785625" cy="6858000"/>
          </a:xfrm>
          <a:prstGeom prst="rect">
            <a:avLst/>
          </a:prstGeom>
          <a:noFill/>
          <a:ln cap="flat">
            <a:noFill/>
          </a:ln>
        </p:spPr>
      </p:pic>
      <p:sp>
        <p:nvSpPr>
          <p:cNvPr id="6" name="Google Shape;20;p2">
            <a:extLst>
              <a:ext uri="{FF2B5EF4-FFF2-40B4-BE49-F238E27FC236}">
                <a16:creationId xmlns:a16="http://schemas.microsoft.com/office/drawing/2014/main" id="{0FB3F854-8DCB-36C2-2181-8BA0C11AD563}"/>
              </a:ext>
            </a:extLst>
          </p:cNvPr>
          <p:cNvSpPr/>
          <p:nvPr/>
        </p:nvSpPr>
        <p:spPr>
          <a:xfrm>
            <a:off x="445980" y="606558"/>
            <a:ext cx="11300036" cy="1258827"/>
          </a:xfrm>
          <a:prstGeom prst="rect">
            <a:avLst/>
          </a:prstGeom>
          <a:gradFill>
            <a:gsLst>
              <a:gs pos="0">
                <a:srgbClr val="1E0814"/>
              </a:gs>
              <a:gs pos="100000">
                <a:srgbClr val="5D173E"/>
              </a:gs>
            </a:gsLst>
            <a:path path="circle">
              <a:fillToRect l="37721" t="-19636" r="62279" b="119636"/>
            </a:path>
          </a:gradFill>
          <a:ln cap="flat">
            <a:noFill/>
            <a:prstDash val="solid"/>
          </a:ln>
        </p:spPr>
        <p:txBody>
          <a:bodyPr vert="horz" wrap="square" lIns="0" tIns="0" rIns="0" bIns="0" anchor="ctr" anchorCtr="0" compatLnSpc="1">
            <a:noAutofit/>
          </a:bodyPr>
          <a:lstStyle/>
          <a:p>
            <a:pPr marL="0" marR="0" lvl="0" indent="0" algn="l" defTabSz="914400" rtl="0" fontAlgn="auto" hangingPunct="1">
              <a:lnSpc>
                <a:spcPct val="100000"/>
              </a:lnSpc>
              <a:spcBef>
                <a:spcPts val="0"/>
              </a:spcBef>
              <a:spcAft>
                <a:spcPts val="0"/>
              </a:spcAft>
              <a:buNone/>
              <a:tabLst/>
              <a:defRPr sz="3600" b="0" i="0" u="none" strike="noStrike" kern="0" cap="none" spc="0" baseline="0">
                <a:solidFill>
                  <a:srgbClr val="000000"/>
                </a:solidFill>
                <a:uFillTx/>
                <a:latin typeface="Candara"/>
                <a:ea typeface="Candara"/>
                <a:cs typeface="Candara"/>
              </a:defRPr>
            </a:pPr>
            <a:endParaRPr lang="en-US" sz="1800" b="0" i="0" u="none" strike="noStrike" kern="1200" cap="none" spc="0" baseline="0">
              <a:solidFill>
                <a:srgbClr val="000000"/>
              </a:solidFill>
              <a:uFillTx/>
              <a:latin typeface="Candara"/>
              <a:ea typeface="Candara"/>
              <a:cs typeface="Candara"/>
            </a:endParaRPr>
          </a:p>
        </p:txBody>
      </p:sp>
      <p:sp>
        <p:nvSpPr>
          <p:cNvPr id="7" name="Body Level One…">
            <a:extLst>
              <a:ext uri="{FF2B5EF4-FFF2-40B4-BE49-F238E27FC236}">
                <a16:creationId xmlns:a16="http://schemas.microsoft.com/office/drawing/2014/main" id="{AF392EF2-F7B6-6350-8A31-4E862B35B1F0}"/>
              </a:ext>
            </a:extLst>
          </p:cNvPr>
          <p:cNvSpPr txBox="1">
            <a:spLocks noGrp="1"/>
          </p:cNvSpPr>
          <p:nvPr>
            <p:ph type="body" idx="1"/>
          </p:nvPr>
        </p:nvSpPr>
        <p:spPr>
          <a:xfrm>
            <a:off x="581192" y="2180496"/>
            <a:ext cx="11029611" cy="3678302"/>
          </a:xfrm>
        </p:spPr>
        <p:txBody>
          <a:bodyPr lIns="91403" tIns="91403" rIns="91403" bIns="91403"/>
          <a:lstStyle>
            <a:lvl1pPr marL="395478" indent="-333756">
              <a:lnSpc>
                <a:spcPct val="100000"/>
              </a:lnSpc>
              <a:spcBef>
                <a:spcPts val="300"/>
              </a:spcBef>
              <a:buClr>
                <a:srgbClr val="903163"/>
              </a:buClr>
              <a:buSzPts val="3600"/>
              <a:buFont typeface="Helvetica"/>
              <a:buChar char="◼"/>
              <a:defRPr sz="1800">
                <a:solidFill>
                  <a:srgbClr val="3D3D3D"/>
                </a:solidFill>
                <a:latin typeface="Candara"/>
                <a:ea typeface="Candara"/>
                <a:cs typeface="Candara"/>
              </a:defRPr>
            </a:lvl1pPr>
            <a:lvl2pPr marL="665792" indent="-375470">
              <a:lnSpc>
                <a:spcPct val="100000"/>
              </a:lnSpc>
              <a:spcBef>
                <a:spcPts val="300"/>
              </a:spcBef>
              <a:buClr>
                <a:srgbClr val="903163"/>
              </a:buClr>
              <a:buSzPts val="3600"/>
              <a:buFont typeface="Helvetica"/>
              <a:buChar char="◼"/>
              <a:defRPr sz="1800">
                <a:solidFill>
                  <a:srgbClr val="3D3D3D"/>
                </a:solidFill>
                <a:latin typeface="Candara"/>
                <a:ea typeface="Candara"/>
                <a:cs typeface="Candara"/>
              </a:defRPr>
            </a:lvl2pPr>
            <a:lvl3pPr marL="948040" indent="-429118">
              <a:lnSpc>
                <a:spcPct val="100000"/>
              </a:lnSpc>
              <a:spcBef>
                <a:spcPts val="300"/>
              </a:spcBef>
              <a:buClr>
                <a:srgbClr val="903163"/>
              </a:buClr>
              <a:buSzPts val="3600"/>
              <a:buFont typeface="Helvetica"/>
              <a:buChar char="◼"/>
              <a:defRPr sz="1800">
                <a:solidFill>
                  <a:srgbClr val="3D3D3D"/>
                </a:solidFill>
                <a:latin typeface="Candara"/>
                <a:ea typeface="Candara"/>
                <a:cs typeface="Candara"/>
              </a:defRPr>
            </a:lvl3pPr>
            <a:lvl4pPr marL="1248156" indent="-500634">
              <a:lnSpc>
                <a:spcPct val="100000"/>
              </a:lnSpc>
              <a:spcBef>
                <a:spcPts val="300"/>
              </a:spcBef>
              <a:buClr>
                <a:srgbClr val="903163"/>
              </a:buClr>
              <a:buSzPts val="3600"/>
              <a:buFont typeface="Helvetica"/>
              <a:buChar char="◼"/>
              <a:defRPr>
                <a:solidFill>
                  <a:srgbClr val="3D3D3D"/>
                </a:solidFill>
                <a:latin typeface="Candara"/>
                <a:ea typeface="Candara"/>
                <a:cs typeface="Candara"/>
              </a:defRPr>
            </a:lvl4pPr>
            <a:lvl5pPr marL="1476756" indent="-500634">
              <a:lnSpc>
                <a:spcPct val="100000"/>
              </a:lnSpc>
              <a:spcBef>
                <a:spcPts val="300"/>
              </a:spcBef>
              <a:buClr>
                <a:srgbClr val="903163"/>
              </a:buClr>
              <a:buSzPts val="3600"/>
              <a:buFont typeface="Helvetica"/>
              <a:buChar char="◼"/>
              <a:defRPr>
                <a:solidFill>
                  <a:srgbClr val="3D3D3D"/>
                </a:solidFill>
                <a:latin typeface="Candara"/>
                <a:ea typeface="Candara"/>
                <a:cs typeface="Candara"/>
              </a:defRPr>
            </a:lvl5pPr>
          </a:lstStyle>
          <a:p>
            <a:pPr lvl="0"/>
            <a:r>
              <a:rPr lang="en-US"/>
              <a:t>Body Level One</a:t>
            </a:r>
          </a:p>
          <a:p>
            <a:pPr lvl="1"/>
            <a:r>
              <a:rPr lang="en-US"/>
              <a:t>Body Level Two</a:t>
            </a:r>
          </a:p>
          <a:p>
            <a:pPr lvl="2"/>
            <a:r>
              <a:rPr lang="en-US"/>
              <a:t>Body Level Three</a:t>
            </a:r>
          </a:p>
          <a:p>
            <a:pPr lvl="3"/>
            <a:r>
              <a:rPr lang="en-US"/>
              <a:t>Body Level Four</a:t>
            </a:r>
          </a:p>
          <a:p>
            <a:pPr lvl="4"/>
            <a:r>
              <a:rPr lang="en-US"/>
              <a:t>Body Level Five</a:t>
            </a:r>
          </a:p>
        </p:txBody>
      </p:sp>
      <p:sp>
        <p:nvSpPr>
          <p:cNvPr id="8" name="Title Text">
            <a:extLst>
              <a:ext uri="{FF2B5EF4-FFF2-40B4-BE49-F238E27FC236}">
                <a16:creationId xmlns:a16="http://schemas.microsoft.com/office/drawing/2014/main" id="{37CA828A-C391-B0C8-B2F6-AC8A3B5304C7}"/>
              </a:ext>
            </a:extLst>
          </p:cNvPr>
          <p:cNvSpPr txBox="1">
            <a:spLocks noGrp="1"/>
          </p:cNvSpPr>
          <p:nvPr>
            <p:ph type="title"/>
          </p:nvPr>
        </p:nvSpPr>
        <p:spPr>
          <a:xfrm>
            <a:off x="581192" y="729654"/>
            <a:ext cx="11029611" cy="988329"/>
          </a:xfrm>
        </p:spPr>
        <p:txBody>
          <a:bodyPr lIns="91403" tIns="91403" rIns="91403" bIns="91403" anchorCtr="1"/>
          <a:lstStyle>
            <a:lvl1pPr algn="ctr">
              <a:lnSpc>
                <a:spcPct val="100000"/>
              </a:lnSpc>
              <a:defRPr sz="4000">
                <a:solidFill>
                  <a:srgbClr val="FFFFFF"/>
                </a:solidFill>
                <a:latin typeface="Candara"/>
                <a:ea typeface="Candara"/>
                <a:cs typeface="Candara"/>
              </a:defRPr>
            </a:lvl1pPr>
          </a:lstStyle>
          <a:p>
            <a:pPr lvl="0"/>
            <a:r>
              <a:rPr lang="en-US"/>
              <a:t>Title Text</a:t>
            </a:r>
          </a:p>
        </p:txBody>
      </p:sp>
      <p:sp>
        <p:nvSpPr>
          <p:cNvPr id="9" name="Slide Number">
            <a:extLst>
              <a:ext uri="{FF2B5EF4-FFF2-40B4-BE49-F238E27FC236}">
                <a16:creationId xmlns:a16="http://schemas.microsoft.com/office/drawing/2014/main" id="{1D12620B-F3D4-D803-DA29-D4CDBECA8EBB}"/>
              </a:ext>
            </a:extLst>
          </p:cNvPr>
          <p:cNvSpPr txBox="1">
            <a:spLocks noGrp="1"/>
          </p:cNvSpPr>
          <p:nvPr>
            <p:ph type="sldNum" sz="quarter" idx="8"/>
          </p:nvPr>
        </p:nvSpPr>
        <p:spPr>
          <a:xfrm>
            <a:off x="11393177" y="6026325"/>
            <a:ext cx="217636" cy="224750"/>
          </a:xfrm>
        </p:spPr>
        <p:txBody>
          <a:bodyPr lIns="91403" tIns="91403" rIns="91403" bIns="91403"/>
          <a:lstStyle>
            <a:lvl1pPr>
              <a:defRPr lang="en-US">
                <a:solidFill>
                  <a:srgbClr val="903163"/>
                </a:solidFill>
                <a:latin typeface="Candara"/>
                <a:ea typeface="Candara"/>
                <a:cs typeface="Candara"/>
              </a:defRPr>
            </a:lvl1pPr>
          </a:lstStyle>
          <a:p>
            <a:pPr lvl="0"/>
            <a:fld id="{0A063ACB-D55F-4504-B2C7-BD35905FEB07}" type="slidenum">
              <a:t>‹#›</a:t>
            </a:fld>
            <a:endParaRPr lang="en-US"/>
          </a:p>
        </p:txBody>
      </p:sp>
    </p:spTree>
    <p:extLst>
      <p:ext uri="{BB962C8B-B14F-4D97-AF65-F5344CB8AC3E}">
        <p14:creationId xmlns:p14="http://schemas.microsoft.com/office/powerpoint/2010/main" val="38216491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382913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688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C9880-9A2D-971B-6A2A-D4A6FC744E3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AE67A9D-DC8C-B5DE-B830-FCA86932B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844B97-3018-8305-F8FB-ACA0AAA28E53}"/>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5" name="Footer Placeholder 4">
            <a:extLst>
              <a:ext uri="{FF2B5EF4-FFF2-40B4-BE49-F238E27FC236}">
                <a16:creationId xmlns:a16="http://schemas.microsoft.com/office/drawing/2014/main" id="{F500991E-E8AA-CBF3-E6A1-6FFD3C48693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48E28D-45FD-8FDB-4387-6BBF8BE04C10}"/>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340995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3DC5-E20E-972C-5EEE-E450D826FE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5C11B4C-1DA3-3C5C-3356-978F9E6F64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41CA85-FD8C-AEEE-A672-978FD98429CA}"/>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5" name="Footer Placeholder 4">
            <a:extLst>
              <a:ext uri="{FF2B5EF4-FFF2-40B4-BE49-F238E27FC236}">
                <a16:creationId xmlns:a16="http://schemas.microsoft.com/office/drawing/2014/main" id="{820EFFCF-4360-EA29-0BFD-11A56D832BA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E44C68B-821A-ECFB-9A45-DC21B3FC9AE5}"/>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16646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1962-FDD9-D547-222E-CD3F018E398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0DD35B4-DB7A-B9FD-BEEC-2F4837D35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B6D12E6-F20C-CFD4-CCDE-DA37CADE5D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37F847D-EF7B-EB5E-DCFC-1CCCFB9FAD92}"/>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6" name="Footer Placeholder 5">
            <a:extLst>
              <a:ext uri="{FF2B5EF4-FFF2-40B4-BE49-F238E27FC236}">
                <a16:creationId xmlns:a16="http://schemas.microsoft.com/office/drawing/2014/main" id="{7B304EDC-5DB5-E288-41D6-67818CA8CE7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4281564-9BD6-7ED4-3587-4A46F3856F86}"/>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3047259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3520-4CBE-3C97-7547-C4F5D0EB105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A1F073E-ADF0-276D-5BD8-F1DC90BBD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36758-7DD8-3EE4-F8E7-06F7A70C40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493A40B-8733-A678-285B-1591359A2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2FCF3F-2DC3-42C1-6D24-7008F54541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93F7CF1-9D9D-57B9-C29C-034E2AA3CC88}"/>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8" name="Footer Placeholder 7">
            <a:extLst>
              <a:ext uri="{FF2B5EF4-FFF2-40B4-BE49-F238E27FC236}">
                <a16:creationId xmlns:a16="http://schemas.microsoft.com/office/drawing/2014/main" id="{0ACD442F-C27E-43A6-DE19-877302AAA2C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9B2A26A-DCF1-3BAE-B30C-8C362A355FC0}"/>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1676764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C846-92B0-70D7-4ADB-E20A4C11DE4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9FAFF68-B89E-0B4B-6A61-E09FBE608642}"/>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4" name="Footer Placeholder 3">
            <a:extLst>
              <a:ext uri="{FF2B5EF4-FFF2-40B4-BE49-F238E27FC236}">
                <a16:creationId xmlns:a16="http://schemas.microsoft.com/office/drawing/2014/main" id="{5C4A9791-4589-7C73-4FD5-C3A9A269D02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0AB2BE9-431B-5941-88F4-AF05204D8762}"/>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2522188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3E312-71DB-A404-0D86-A9D8E02C4F5C}"/>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3" name="Footer Placeholder 2">
            <a:extLst>
              <a:ext uri="{FF2B5EF4-FFF2-40B4-BE49-F238E27FC236}">
                <a16:creationId xmlns:a16="http://schemas.microsoft.com/office/drawing/2014/main" id="{A9555FBF-E981-E974-6310-B47CED9D573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EEB8CA0-047C-227F-4F2B-8BFFEE045C87}"/>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284450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B53CC-72B4-752E-0E96-EFFF58127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95621DF-51E8-F45B-C519-80A8A3E9D9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F35B6E3-E673-8374-6FF7-429F314E0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9B430-B576-D6B4-596B-361F4032A9CE}"/>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6" name="Footer Placeholder 5">
            <a:extLst>
              <a:ext uri="{FF2B5EF4-FFF2-40B4-BE49-F238E27FC236}">
                <a16:creationId xmlns:a16="http://schemas.microsoft.com/office/drawing/2014/main" id="{72D0B5F8-B6F9-967C-F559-F3E7B47F28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12E1B94-41BA-E9C0-5990-1F50459974AB}"/>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270029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3A8D-7FEE-B5D4-558A-D68C8022E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752D3C1-390F-3FA3-721A-052E94F0D3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E815D6B-1132-A19E-EB26-B2C8E1E6E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42727-678D-253D-4922-9FA96B4148B8}"/>
              </a:ext>
            </a:extLst>
          </p:cNvPr>
          <p:cNvSpPr>
            <a:spLocks noGrp="1"/>
          </p:cNvSpPr>
          <p:nvPr>
            <p:ph type="dt" sz="half" idx="10"/>
          </p:nvPr>
        </p:nvSpPr>
        <p:spPr/>
        <p:txBody>
          <a:bodyPr/>
          <a:lstStyle/>
          <a:p>
            <a:fld id="{32F59806-A02F-4548-AF0E-4478201B5763}" type="datetimeFigureOut">
              <a:rPr lang="en-CA" smtClean="0"/>
              <a:t>2025-07-02</a:t>
            </a:fld>
            <a:endParaRPr lang="en-CA"/>
          </a:p>
        </p:txBody>
      </p:sp>
      <p:sp>
        <p:nvSpPr>
          <p:cNvPr id="6" name="Footer Placeholder 5">
            <a:extLst>
              <a:ext uri="{FF2B5EF4-FFF2-40B4-BE49-F238E27FC236}">
                <a16:creationId xmlns:a16="http://schemas.microsoft.com/office/drawing/2014/main" id="{C05B5E7F-DABB-96E2-A535-CBF30B3A02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CBDFF44-683C-7AAA-391F-1DC14242A7AB}"/>
              </a:ext>
            </a:extLst>
          </p:cNvPr>
          <p:cNvSpPr>
            <a:spLocks noGrp="1"/>
          </p:cNvSpPr>
          <p:nvPr>
            <p:ph type="sldNum" sz="quarter" idx="12"/>
          </p:nvPr>
        </p:nvSpPr>
        <p:spPr/>
        <p:txBody>
          <a:bodyPr/>
          <a:lstStyle/>
          <a:p>
            <a:fld id="{ACD4FB4A-53AB-494C-92B4-59CEA1FA47CD}" type="slidenum">
              <a:rPr lang="en-CA" smtClean="0"/>
              <a:t>‹#›</a:t>
            </a:fld>
            <a:endParaRPr lang="en-CA"/>
          </a:p>
        </p:txBody>
      </p:sp>
    </p:spTree>
    <p:extLst>
      <p:ext uri="{BB962C8B-B14F-4D97-AF65-F5344CB8AC3E}">
        <p14:creationId xmlns:p14="http://schemas.microsoft.com/office/powerpoint/2010/main" val="166327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5EE7E7-4E31-88B7-1BBD-4CAEF04983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A83481B-F2F5-8849-AD3F-7CABA4DD77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63587B-DE94-1697-4464-11E52E69F7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F59806-A02F-4548-AF0E-4478201B5763}" type="datetimeFigureOut">
              <a:rPr lang="en-CA" smtClean="0"/>
              <a:t>2025-07-02</a:t>
            </a:fld>
            <a:endParaRPr lang="en-CA"/>
          </a:p>
        </p:txBody>
      </p:sp>
      <p:sp>
        <p:nvSpPr>
          <p:cNvPr id="5" name="Footer Placeholder 4">
            <a:extLst>
              <a:ext uri="{FF2B5EF4-FFF2-40B4-BE49-F238E27FC236}">
                <a16:creationId xmlns:a16="http://schemas.microsoft.com/office/drawing/2014/main" id="{A2AB075E-D029-CD85-386F-B68534150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5B34830-A22D-178B-0E46-759F4B3F7F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D4FB4A-53AB-494C-92B4-59CEA1FA47CD}" type="slidenum">
              <a:rPr lang="en-CA" smtClean="0"/>
              <a:t>‹#›</a:t>
            </a:fld>
            <a:endParaRPr lang="en-CA"/>
          </a:p>
        </p:txBody>
      </p:sp>
    </p:spTree>
    <p:extLst>
      <p:ext uri="{BB962C8B-B14F-4D97-AF65-F5344CB8AC3E}">
        <p14:creationId xmlns:p14="http://schemas.microsoft.com/office/powerpoint/2010/main" val="258335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FBE11-6214-9E05-D68D-8413CEE2C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14C58-B511-C380-8765-195DF7993891}"/>
              </a:ext>
            </a:extLst>
          </p:cNvPr>
          <p:cNvSpPr>
            <a:spLocks noGrp="1"/>
          </p:cNvSpPr>
          <p:nvPr>
            <p:ph type="ctrTitle"/>
          </p:nvPr>
        </p:nvSpPr>
        <p:spPr>
          <a:xfrm>
            <a:off x="1189712" y="1122363"/>
            <a:ext cx="9144000" cy="2387600"/>
          </a:xfrm>
        </p:spPr>
        <p:txBody>
          <a:bodyPr/>
          <a:lstStyle/>
          <a:p>
            <a:r>
              <a:rPr lang="en-CA" dirty="0"/>
              <a:t>Session 1</a:t>
            </a:r>
          </a:p>
        </p:txBody>
      </p:sp>
      <p:pic>
        <p:nvPicPr>
          <p:cNvPr id="4" name="Graphic 3" descr="Teacher">
            <a:extLst>
              <a:ext uri="{FF2B5EF4-FFF2-40B4-BE49-F238E27FC236}">
                <a16:creationId xmlns:a16="http://schemas.microsoft.com/office/drawing/2014/main" id="{9302FDB6-582F-2BFD-267A-84A70BBB2D1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63885" y="1551742"/>
            <a:ext cx="2550385" cy="2550385"/>
          </a:xfrm>
          <a:prstGeom prst="rect">
            <a:avLst/>
          </a:prstGeom>
        </p:spPr>
      </p:pic>
      <p:sp>
        <p:nvSpPr>
          <p:cNvPr id="5" name="TextBox 4">
            <a:extLst>
              <a:ext uri="{FF2B5EF4-FFF2-40B4-BE49-F238E27FC236}">
                <a16:creationId xmlns:a16="http://schemas.microsoft.com/office/drawing/2014/main" id="{A79BB86C-27A7-132B-EB2F-8071F6C35550}"/>
              </a:ext>
            </a:extLst>
          </p:cNvPr>
          <p:cNvSpPr txBox="1"/>
          <p:nvPr/>
        </p:nvSpPr>
        <p:spPr>
          <a:xfrm>
            <a:off x="3048828" y="3244334"/>
            <a:ext cx="6097656" cy="369332"/>
          </a:xfrm>
          <a:prstGeom prst="rect">
            <a:avLst/>
          </a:prstGeom>
          <a:noFill/>
        </p:spPr>
        <p:txBody>
          <a:bodyPr wrap="square">
            <a:spAutoFit/>
          </a:bodyPr>
          <a:lstStyle/>
          <a:p>
            <a:r>
              <a:rPr lang="en-CA" b="0" dirty="0">
                <a:effectLst/>
              </a:rPr>
              <a:t> </a:t>
            </a:r>
            <a:endParaRPr lang="en-CA" dirty="0"/>
          </a:p>
        </p:txBody>
      </p:sp>
      <p:sp>
        <p:nvSpPr>
          <p:cNvPr id="7" name="TextBox 6">
            <a:extLst>
              <a:ext uri="{FF2B5EF4-FFF2-40B4-BE49-F238E27FC236}">
                <a16:creationId xmlns:a16="http://schemas.microsoft.com/office/drawing/2014/main" id="{B951D290-747A-06C0-D9AC-185B07F736AB}"/>
              </a:ext>
            </a:extLst>
          </p:cNvPr>
          <p:cNvSpPr txBox="1"/>
          <p:nvPr/>
        </p:nvSpPr>
        <p:spPr>
          <a:xfrm>
            <a:off x="3009500" y="3244334"/>
            <a:ext cx="6097656" cy="369332"/>
          </a:xfrm>
          <a:prstGeom prst="rect">
            <a:avLst/>
          </a:prstGeom>
          <a:noFill/>
        </p:spPr>
        <p:txBody>
          <a:bodyPr wrap="square">
            <a:spAutoFit/>
          </a:bodyPr>
          <a:lstStyle/>
          <a:p>
            <a:r>
              <a:rPr lang="en-CA" b="0" dirty="0">
                <a:effectLst/>
              </a:rPr>
              <a:t> </a:t>
            </a:r>
            <a:endParaRPr lang="en-CA" dirty="0"/>
          </a:p>
        </p:txBody>
      </p:sp>
      <p:sp>
        <p:nvSpPr>
          <p:cNvPr id="9" name="TextBox 8">
            <a:extLst>
              <a:ext uri="{FF2B5EF4-FFF2-40B4-BE49-F238E27FC236}">
                <a16:creationId xmlns:a16="http://schemas.microsoft.com/office/drawing/2014/main" id="{6E0EF434-0445-02A2-A6A2-FAF9377C2258}"/>
              </a:ext>
            </a:extLst>
          </p:cNvPr>
          <p:cNvSpPr txBox="1"/>
          <p:nvPr/>
        </p:nvSpPr>
        <p:spPr>
          <a:xfrm>
            <a:off x="2341421" y="5540729"/>
            <a:ext cx="6097656" cy="646331"/>
          </a:xfrm>
          <a:prstGeom prst="rect">
            <a:avLst/>
          </a:prstGeom>
          <a:noFill/>
          <a:ln>
            <a:solidFill>
              <a:schemeClr val="accent1"/>
            </a:solidFill>
          </a:ln>
        </p:spPr>
        <p:txBody>
          <a:bodyPr wrap="square">
            <a:spAutoFit/>
          </a:bodyPr>
          <a:lstStyle/>
          <a:p>
            <a:r>
              <a:rPr lang="en-CA" sz="3600" b="1" i="1" dirty="0">
                <a:solidFill>
                  <a:srgbClr val="0070C0"/>
                </a:solidFill>
              </a:rPr>
              <a:t>Ignite Dental Vision</a:t>
            </a:r>
          </a:p>
        </p:txBody>
      </p:sp>
    </p:spTree>
    <p:extLst>
      <p:ext uri="{BB962C8B-B14F-4D97-AF65-F5344CB8AC3E}">
        <p14:creationId xmlns:p14="http://schemas.microsoft.com/office/powerpoint/2010/main" val="34464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D800CB9-5A87-A49B-2CFB-E9132128D9D6}"/>
              </a:ext>
            </a:extLst>
          </p:cNvPr>
          <p:cNvGraphicFramePr>
            <a:graphicFrameLocks noGrp="1"/>
          </p:cNvGraphicFramePr>
          <p:nvPr>
            <p:extLst>
              <p:ext uri="{D42A27DB-BD31-4B8C-83A1-F6EECF244321}">
                <p14:modId xmlns:p14="http://schemas.microsoft.com/office/powerpoint/2010/main" val="802111904"/>
              </p:ext>
            </p:extLst>
          </p:nvPr>
        </p:nvGraphicFramePr>
        <p:xfrm>
          <a:off x="1198178" y="1387366"/>
          <a:ext cx="10089931" cy="4913930"/>
        </p:xfrm>
        <a:graphic>
          <a:graphicData uri="http://schemas.openxmlformats.org/drawingml/2006/table">
            <a:tbl>
              <a:tblPr>
                <a:tableStyleId>{5940675A-B579-460E-94D1-54222C63F5DA}</a:tableStyleId>
              </a:tblPr>
              <a:tblGrid>
                <a:gridCol w="1954925">
                  <a:extLst>
                    <a:ext uri="{9D8B030D-6E8A-4147-A177-3AD203B41FA5}">
                      <a16:colId xmlns:a16="http://schemas.microsoft.com/office/drawing/2014/main" val="3006442993"/>
                    </a:ext>
                  </a:extLst>
                </a:gridCol>
                <a:gridCol w="2690649">
                  <a:extLst>
                    <a:ext uri="{9D8B030D-6E8A-4147-A177-3AD203B41FA5}">
                      <a16:colId xmlns:a16="http://schemas.microsoft.com/office/drawing/2014/main" val="3068003262"/>
                    </a:ext>
                  </a:extLst>
                </a:gridCol>
                <a:gridCol w="2827282">
                  <a:extLst>
                    <a:ext uri="{9D8B030D-6E8A-4147-A177-3AD203B41FA5}">
                      <a16:colId xmlns:a16="http://schemas.microsoft.com/office/drawing/2014/main" val="1189101970"/>
                    </a:ext>
                  </a:extLst>
                </a:gridCol>
                <a:gridCol w="2617075">
                  <a:extLst>
                    <a:ext uri="{9D8B030D-6E8A-4147-A177-3AD203B41FA5}">
                      <a16:colId xmlns:a16="http://schemas.microsoft.com/office/drawing/2014/main" val="217697951"/>
                    </a:ext>
                  </a:extLst>
                </a:gridCol>
              </a:tblGrid>
              <a:tr h="1079596">
                <a:tc>
                  <a:txBody>
                    <a:bodyPr/>
                    <a:lstStyle/>
                    <a:p>
                      <a:pPr algn="ctr"/>
                      <a:r>
                        <a:rPr lang="en-CA" sz="1400" b="1" dirty="0">
                          <a:solidFill>
                            <a:schemeClr val="accent1">
                              <a:lumMod val="75000"/>
                            </a:schemeClr>
                          </a:solidFill>
                        </a:rPr>
                        <a:t>Feature</a:t>
                      </a:r>
                    </a:p>
                    <a:p>
                      <a:pPr algn="ctr"/>
                      <a:endParaRPr lang="en-CA" sz="1200" dirty="0"/>
                    </a:p>
                  </a:txBody>
                  <a:tcPr marL="43513" marR="43513" marT="21757" marB="21757" anchor="ctr">
                    <a:solidFill>
                      <a:schemeClr val="bg2"/>
                    </a:solidFill>
                  </a:tcPr>
                </a:tc>
                <a:tc>
                  <a:txBody>
                    <a:bodyPr/>
                    <a:lstStyle/>
                    <a:p>
                      <a:r>
                        <a:rPr lang="en-CA" sz="1200" b="1" dirty="0">
                          <a:solidFill>
                            <a:schemeClr val="accent1">
                              <a:lumMod val="75000"/>
                            </a:schemeClr>
                          </a:solidFill>
                        </a:rPr>
                        <a:t>Internal Derangement / Intra-Articular</a:t>
                      </a:r>
                    </a:p>
                    <a:p>
                      <a:r>
                        <a:rPr lang="en-US" sz="1200" dirty="0"/>
                        <a:t> </a:t>
                      </a:r>
                    </a:p>
                  </a:txBody>
                  <a:tcPr marL="43513" marR="43513" marT="21757" marB="21757" anchor="ctr">
                    <a:solidFill>
                      <a:schemeClr val="bg2"/>
                    </a:solidFill>
                  </a:tcPr>
                </a:tc>
                <a:tc>
                  <a:txBody>
                    <a:bodyPr/>
                    <a:lstStyle/>
                    <a:p>
                      <a:r>
                        <a:rPr lang="fr-FR" sz="1200" b="1" dirty="0" err="1">
                          <a:solidFill>
                            <a:schemeClr val="accent1">
                              <a:lumMod val="75000"/>
                            </a:schemeClr>
                          </a:solidFill>
                        </a:rPr>
                        <a:t>Myofascial</a:t>
                      </a:r>
                      <a:r>
                        <a:rPr lang="fr-FR" sz="1200" b="1" dirty="0">
                          <a:solidFill>
                            <a:schemeClr val="accent1">
                              <a:lumMod val="75000"/>
                            </a:schemeClr>
                          </a:solidFill>
                        </a:rPr>
                        <a:t> Pain </a:t>
                      </a:r>
                      <a:r>
                        <a:rPr lang="fr-FR" sz="1200" b="1" dirty="0" err="1">
                          <a:solidFill>
                            <a:schemeClr val="accent1">
                              <a:lumMod val="75000"/>
                            </a:schemeClr>
                          </a:solidFill>
                        </a:rPr>
                        <a:t>Dysfunction</a:t>
                      </a:r>
                      <a:r>
                        <a:rPr lang="fr-FR" sz="1200" b="1" dirty="0">
                          <a:solidFill>
                            <a:schemeClr val="accent1">
                              <a:lumMod val="75000"/>
                            </a:schemeClr>
                          </a:solidFill>
                        </a:rPr>
                        <a:t> Syndrome (MPDS)</a:t>
                      </a:r>
                    </a:p>
                    <a:p>
                      <a:r>
                        <a:rPr lang="en-CA" sz="1200" dirty="0"/>
                        <a:t> </a:t>
                      </a:r>
                    </a:p>
                  </a:txBody>
                  <a:tcPr marL="43513" marR="43513" marT="21757" marB="21757" anchor="ctr">
                    <a:solidFill>
                      <a:schemeClr val="bg2"/>
                    </a:solidFill>
                  </a:tcPr>
                </a:tc>
                <a:tc>
                  <a:txBody>
                    <a:bodyPr/>
                    <a:lstStyle/>
                    <a:p>
                      <a:r>
                        <a:rPr lang="en-CA" sz="1200" b="1" dirty="0">
                          <a:solidFill>
                            <a:schemeClr val="accent1">
                              <a:lumMod val="75000"/>
                            </a:schemeClr>
                          </a:solidFill>
                        </a:rPr>
                        <a:t>TMJ Arthritis</a:t>
                      </a:r>
                    </a:p>
                    <a:p>
                      <a:r>
                        <a:rPr lang="en-CA" sz="1200" dirty="0"/>
                        <a:t>Inflammation (osteoarthritis, RA, ankylosing spondylitis)</a:t>
                      </a:r>
                    </a:p>
                  </a:txBody>
                  <a:tcPr marL="43513" marR="43513" marT="21757" marB="21757" anchor="ctr">
                    <a:solidFill>
                      <a:schemeClr val="bg2"/>
                    </a:solidFill>
                  </a:tcPr>
                </a:tc>
                <a:extLst>
                  <a:ext uri="{0D108BD9-81ED-4DB2-BD59-A6C34878D82A}">
                    <a16:rowId xmlns:a16="http://schemas.microsoft.com/office/drawing/2014/main" val="3035413829"/>
                  </a:ext>
                </a:extLst>
              </a:tr>
              <a:tr h="469093">
                <a:tc>
                  <a:txBody>
                    <a:bodyPr/>
                    <a:lstStyle/>
                    <a:p>
                      <a:pPr algn="ctr"/>
                      <a:r>
                        <a:rPr lang="en-CA" sz="1200" b="1" dirty="0"/>
                        <a:t>Predisposing factors</a:t>
                      </a:r>
                      <a:endParaRPr lang="en-CA" sz="1200" dirty="0"/>
                    </a:p>
                  </a:txBody>
                  <a:tcPr marL="43513" marR="43513" marT="21757" marB="21757" anchor="ctr"/>
                </a:tc>
                <a:tc>
                  <a:txBody>
                    <a:bodyPr/>
                    <a:lstStyle/>
                    <a:p>
                      <a:r>
                        <a:rPr lang="en-US" sz="1200" dirty="0"/>
                        <a:t>Joint injury, hypermobility, inflammatory arthritis</a:t>
                      </a:r>
                    </a:p>
                  </a:txBody>
                  <a:tcPr marL="43513" marR="43513" marT="21757" marB="21757" anchor="ctr">
                    <a:solidFill>
                      <a:schemeClr val="accent1">
                        <a:lumMod val="20000"/>
                        <a:lumOff val="80000"/>
                      </a:schemeClr>
                    </a:solidFill>
                  </a:tcPr>
                </a:tc>
                <a:tc>
                  <a:txBody>
                    <a:bodyPr/>
                    <a:lstStyle/>
                    <a:p>
                      <a:r>
                        <a:rPr lang="en-US" sz="1200" dirty="0"/>
                        <a:t>Bruxism, clenching, abnormal posture, stress, fibromyalgia</a:t>
                      </a:r>
                    </a:p>
                  </a:txBody>
                  <a:tcPr marL="43513" marR="43513" marT="21757" marB="21757" anchor="ctr">
                    <a:solidFill>
                      <a:schemeClr val="accent1">
                        <a:lumMod val="20000"/>
                        <a:lumOff val="80000"/>
                      </a:schemeClr>
                    </a:solidFill>
                  </a:tcPr>
                </a:tc>
                <a:tc>
                  <a:txBody>
                    <a:bodyPr/>
                    <a:lstStyle/>
                    <a:p>
                      <a:r>
                        <a:rPr lang="en-US" sz="1200" dirty="0"/>
                        <a:t>Autoimmune disease, aging, prior joint trauma</a:t>
                      </a:r>
                    </a:p>
                  </a:txBody>
                  <a:tcPr marL="43513" marR="43513" marT="21757" marB="21757" anchor="ctr">
                    <a:solidFill>
                      <a:schemeClr val="accent1">
                        <a:lumMod val="20000"/>
                        <a:lumOff val="80000"/>
                      </a:schemeClr>
                    </a:solidFill>
                  </a:tcPr>
                </a:tc>
                <a:extLst>
                  <a:ext uri="{0D108BD9-81ED-4DB2-BD59-A6C34878D82A}">
                    <a16:rowId xmlns:a16="http://schemas.microsoft.com/office/drawing/2014/main" val="2801370222"/>
                  </a:ext>
                </a:extLst>
              </a:tr>
              <a:tr h="610503">
                <a:tc>
                  <a:txBody>
                    <a:bodyPr/>
                    <a:lstStyle/>
                    <a:p>
                      <a:pPr algn="ctr"/>
                      <a:r>
                        <a:rPr lang="en-CA" sz="1200" b="1"/>
                        <a:t>Mandibular Movement</a:t>
                      </a:r>
                      <a:endParaRPr lang="en-CA" sz="1200"/>
                    </a:p>
                  </a:txBody>
                  <a:tcPr marL="43513" marR="43513" marT="21757" marB="21757" anchor="ctr"/>
                </a:tc>
                <a:tc>
                  <a:txBody>
                    <a:bodyPr/>
                    <a:lstStyle/>
                    <a:p>
                      <a:r>
                        <a:rPr lang="en-US" sz="1200"/>
                        <a:t>Deviation toward affected side, limited opening (&lt;25 mm in closed lock)</a:t>
                      </a:r>
                    </a:p>
                  </a:txBody>
                  <a:tcPr marL="43513" marR="43513" marT="21757" marB="21757" anchor="ctr"/>
                </a:tc>
                <a:tc>
                  <a:txBody>
                    <a:bodyPr/>
                    <a:lstStyle/>
                    <a:p>
                      <a:pPr algn="ctr"/>
                      <a:r>
                        <a:rPr lang="en-US" sz="1200" dirty="0">
                          <a:highlight>
                            <a:srgbClr val="FFFF00"/>
                          </a:highlight>
                        </a:rPr>
                        <a:t>Normal or reduced opening due to muscle pain</a:t>
                      </a:r>
                    </a:p>
                  </a:txBody>
                  <a:tcPr marL="43513" marR="43513" marT="21757" marB="21757" anchor="ctr"/>
                </a:tc>
                <a:tc>
                  <a:txBody>
                    <a:bodyPr/>
                    <a:lstStyle/>
                    <a:p>
                      <a:r>
                        <a:rPr lang="en-CA" sz="1200"/>
                        <a:t>Limited motion, stiffness</a:t>
                      </a:r>
                    </a:p>
                  </a:txBody>
                  <a:tcPr marL="43513" marR="43513" marT="21757" marB="21757" anchor="ctr"/>
                </a:tc>
                <a:extLst>
                  <a:ext uri="{0D108BD9-81ED-4DB2-BD59-A6C34878D82A}">
                    <a16:rowId xmlns:a16="http://schemas.microsoft.com/office/drawing/2014/main" val="2288302837"/>
                  </a:ext>
                </a:extLst>
              </a:tr>
              <a:tr h="610503">
                <a:tc>
                  <a:txBody>
                    <a:bodyPr/>
                    <a:lstStyle/>
                    <a:p>
                      <a:pPr algn="ctr"/>
                      <a:r>
                        <a:rPr lang="en-CA" sz="1200" b="1"/>
                        <a:t>Joint Sounds</a:t>
                      </a:r>
                      <a:endParaRPr lang="en-CA" sz="1200"/>
                    </a:p>
                  </a:txBody>
                  <a:tcPr marL="43513" marR="43513" marT="21757" marB="21757" anchor="ctr"/>
                </a:tc>
                <a:tc>
                  <a:txBody>
                    <a:bodyPr/>
                    <a:lstStyle/>
                    <a:p>
                      <a:r>
                        <a:rPr lang="en-US" sz="1200" dirty="0">
                          <a:highlight>
                            <a:srgbClr val="FFFF00"/>
                          </a:highlight>
                        </a:rPr>
                        <a:t>Clicking</a:t>
                      </a:r>
                      <a:r>
                        <a:rPr lang="en-US" sz="1200" dirty="0"/>
                        <a:t> ; crepitus if progressed</a:t>
                      </a:r>
                    </a:p>
                  </a:txBody>
                  <a:tcPr marL="43513" marR="43513" marT="21757" marB="21757" anchor="ctr"/>
                </a:tc>
                <a:tc>
                  <a:txBody>
                    <a:bodyPr/>
                    <a:lstStyle/>
                    <a:p>
                      <a:pPr algn="ctr"/>
                      <a:r>
                        <a:rPr lang="en-CA" sz="1200" dirty="0">
                          <a:highlight>
                            <a:srgbClr val="FFFF00"/>
                          </a:highlight>
                        </a:rPr>
                        <a:t>None</a:t>
                      </a:r>
                    </a:p>
                  </a:txBody>
                  <a:tcPr marL="43513" marR="43513" marT="21757" marB="21757" anchor="ctr"/>
                </a:tc>
                <a:tc>
                  <a:txBody>
                    <a:bodyPr/>
                    <a:lstStyle/>
                    <a:p>
                      <a:r>
                        <a:rPr lang="en-CA" sz="1200" dirty="0">
                          <a:highlight>
                            <a:srgbClr val="FFFF00"/>
                          </a:highlight>
                        </a:rPr>
                        <a:t>Crepitus common</a:t>
                      </a:r>
                    </a:p>
                  </a:txBody>
                  <a:tcPr marL="43513" marR="43513" marT="21757" marB="21757" anchor="ctr"/>
                </a:tc>
                <a:extLst>
                  <a:ext uri="{0D108BD9-81ED-4DB2-BD59-A6C34878D82A}">
                    <a16:rowId xmlns:a16="http://schemas.microsoft.com/office/drawing/2014/main" val="2943437894"/>
                  </a:ext>
                </a:extLst>
              </a:tr>
              <a:tr h="469093">
                <a:tc>
                  <a:txBody>
                    <a:bodyPr/>
                    <a:lstStyle/>
                    <a:p>
                      <a:pPr algn="ctr"/>
                      <a:r>
                        <a:rPr lang="en-CA" sz="1200" b="1"/>
                        <a:t>Pain Location</a:t>
                      </a:r>
                      <a:endParaRPr lang="en-CA" sz="1200"/>
                    </a:p>
                  </a:txBody>
                  <a:tcPr marL="43513" marR="43513" marT="21757" marB="21757" anchor="ctr"/>
                </a:tc>
                <a:tc>
                  <a:txBody>
                    <a:bodyPr/>
                    <a:lstStyle/>
                    <a:p>
                      <a:r>
                        <a:rPr lang="en-US" sz="1200"/>
                        <a:t>TMJ tenderness, joint pain on loading</a:t>
                      </a:r>
                    </a:p>
                  </a:txBody>
                  <a:tcPr marL="43513" marR="43513" marT="21757" marB="21757" anchor="ctr"/>
                </a:tc>
                <a:tc>
                  <a:txBody>
                    <a:bodyPr/>
                    <a:lstStyle/>
                    <a:p>
                      <a:pPr algn="ctr"/>
                      <a:r>
                        <a:rPr lang="en-CA" sz="1200" dirty="0">
                          <a:highlight>
                            <a:srgbClr val="FFFF00"/>
                          </a:highlight>
                        </a:rPr>
                        <a:t>Muscle tenderness</a:t>
                      </a:r>
                    </a:p>
                  </a:txBody>
                  <a:tcPr marL="43513" marR="43513" marT="21757" marB="21757" anchor="ctr"/>
                </a:tc>
                <a:tc>
                  <a:txBody>
                    <a:bodyPr/>
                    <a:lstStyle/>
                    <a:p>
                      <a:r>
                        <a:rPr lang="en-US" sz="1200"/>
                        <a:t>TMJ pain, joint line tenderness</a:t>
                      </a:r>
                    </a:p>
                  </a:txBody>
                  <a:tcPr marL="43513" marR="43513" marT="21757" marB="21757" anchor="ctr"/>
                </a:tc>
                <a:extLst>
                  <a:ext uri="{0D108BD9-81ED-4DB2-BD59-A6C34878D82A}">
                    <a16:rowId xmlns:a16="http://schemas.microsoft.com/office/drawing/2014/main" val="3073242503"/>
                  </a:ext>
                </a:extLst>
              </a:tr>
              <a:tr h="469093">
                <a:tc>
                  <a:txBody>
                    <a:bodyPr/>
                    <a:lstStyle/>
                    <a:p>
                      <a:pPr algn="ctr"/>
                      <a:r>
                        <a:rPr lang="en-CA" sz="1200" b="1"/>
                        <a:t>Palpation</a:t>
                      </a:r>
                      <a:endParaRPr lang="en-CA" sz="1200"/>
                    </a:p>
                  </a:txBody>
                  <a:tcPr marL="43513" marR="43513" marT="21757" marB="21757" anchor="ctr"/>
                </a:tc>
                <a:tc>
                  <a:txBody>
                    <a:bodyPr/>
                    <a:lstStyle/>
                    <a:p>
                      <a:r>
                        <a:rPr lang="en-CA" sz="1200"/>
                        <a:t>Tender TMJ, reproducible tenderness</a:t>
                      </a:r>
                    </a:p>
                  </a:txBody>
                  <a:tcPr marL="43513" marR="43513" marT="21757" marB="21757" anchor="ctr"/>
                </a:tc>
                <a:tc>
                  <a:txBody>
                    <a:bodyPr/>
                    <a:lstStyle/>
                    <a:p>
                      <a:r>
                        <a:rPr lang="en-CA" sz="1200"/>
                        <a:t>Tender masseter, temporalis, neck muscles</a:t>
                      </a:r>
                    </a:p>
                  </a:txBody>
                  <a:tcPr marL="43513" marR="43513" marT="21757" marB="21757" anchor="ctr"/>
                </a:tc>
                <a:tc>
                  <a:txBody>
                    <a:bodyPr/>
                    <a:lstStyle/>
                    <a:p>
                      <a:r>
                        <a:rPr lang="en-US" sz="1200" dirty="0"/>
                        <a:t>Tender joint with </a:t>
                      </a:r>
                      <a:r>
                        <a:rPr lang="en-US" sz="1200" dirty="0">
                          <a:highlight>
                            <a:srgbClr val="FFFF00"/>
                          </a:highlight>
                        </a:rPr>
                        <a:t>coarse crepitus</a:t>
                      </a:r>
                    </a:p>
                  </a:txBody>
                  <a:tcPr marL="43513" marR="43513" marT="21757" marB="21757" anchor="ctr"/>
                </a:tc>
                <a:extLst>
                  <a:ext uri="{0D108BD9-81ED-4DB2-BD59-A6C34878D82A}">
                    <a16:rowId xmlns:a16="http://schemas.microsoft.com/office/drawing/2014/main" val="3391963750"/>
                  </a:ext>
                </a:extLst>
              </a:tr>
              <a:tr h="327682">
                <a:tc>
                  <a:txBody>
                    <a:bodyPr/>
                    <a:lstStyle/>
                    <a:p>
                      <a:pPr algn="ctr"/>
                      <a:r>
                        <a:rPr lang="en-CA" sz="1200" b="1" dirty="0">
                          <a:highlight>
                            <a:srgbClr val="FFFF00"/>
                          </a:highlight>
                        </a:rPr>
                        <a:t>Range of Motion</a:t>
                      </a:r>
                      <a:endParaRPr lang="en-CA" sz="1200" dirty="0">
                        <a:highlight>
                          <a:srgbClr val="FFFF00"/>
                        </a:highlight>
                      </a:endParaRPr>
                    </a:p>
                  </a:txBody>
                  <a:tcPr marL="43513" marR="43513" marT="21757" marB="21757" anchor="ctr"/>
                </a:tc>
                <a:tc>
                  <a:txBody>
                    <a:bodyPr/>
                    <a:lstStyle/>
                    <a:p>
                      <a:r>
                        <a:rPr lang="en-CA" sz="1200" dirty="0"/>
                        <a:t>Limited, deviation</a:t>
                      </a:r>
                    </a:p>
                  </a:txBody>
                  <a:tcPr marL="43513" marR="43513" marT="21757" marB="21757" anchor="ctr"/>
                </a:tc>
                <a:tc>
                  <a:txBody>
                    <a:bodyPr/>
                    <a:lstStyle/>
                    <a:p>
                      <a:r>
                        <a:rPr lang="en-US" sz="1200" dirty="0"/>
                        <a:t>Limited due to muscle restriction</a:t>
                      </a:r>
                    </a:p>
                  </a:txBody>
                  <a:tcPr marL="43513" marR="43513" marT="21757" marB="21757" anchor="ctr"/>
                </a:tc>
                <a:tc>
                  <a:txBody>
                    <a:bodyPr/>
                    <a:lstStyle/>
                    <a:p>
                      <a:r>
                        <a:rPr lang="en-CA" sz="1200"/>
                        <a:t>Limited by joint degeneration</a:t>
                      </a:r>
                    </a:p>
                  </a:txBody>
                  <a:tcPr marL="43513" marR="43513" marT="21757" marB="21757" anchor="ctr"/>
                </a:tc>
                <a:extLst>
                  <a:ext uri="{0D108BD9-81ED-4DB2-BD59-A6C34878D82A}">
                    <a16:rowId xmlns:a16="http://schemas.microsoft.com/office/drawing/2014/main" val="3684533054"/>
                  </a:ext>
                </a:extLst>
              </a:tr>
              <a:tr h="404083">
                <a:tc>
                  <a:txBody>
                    <a:bodyPr/>
                    <a:lstStyle/>
                    <a:p>
                      <a:pPr algn="ctr"/>
                      <a:r>
                        <a:rPr lang="en-CA" sz="1200" b="1"/>
                        <a:t>Other signs</a:t>
                      </a:r>
                      <a:endParaRPr lang="en-CA" sz="1200"/>
                    </a:p>
                  </a:txBody>
                  <a:tcPr marL="43513" marR="43513" marT="21757" marB="21757" anchor="ctr"/>
                </a:tc>
                <a:tc>
                  <a:txBody>
                    <a:bodyPr/>
                    <a:lstStyle/>
                    <a:p>
                      <a:r>
                        <a:rPr lang="en-US" sz="1200"/>
                        <a:t>Locking episodes, sudden stop in opening</a:t>
                      </a:r>
                    </a:p>
                  </a:txBody>
                  <a:tcPr marL="43513" marR="43513" marT="21757" marB="21757" anchor="ctr"/>
                </a:tc>
                <a:tc>
                  <a:txBody>
                    <a:bodyPr/>
                    <a:lstStyle/>
                    <a:p>
                      <a:r>
                        <a:rPr lang="en-US" sz="1200" dirty="0"/>
                        <a:t>Headache, referred pain, neck stiffness</a:t>
                      </a:r>
                    </a:p>
                  </a:txBody>
                  <a:tcPr marL="43513" marR="43513" marT="21757" marB="21757" anchor="ctr"/>
                </a:tc>
                <a:tc>
                  <a:txBody>
                    <a:bodyPr/>
                    <a:lstStyle/>
                    <a:p>
                      <a:r>
                        <a:rPr lang="en-CA" sz="1200"/>
                        <a:t>Joint stiffness, possible swelling</a:t>
                      </a:r>
                    </a:p>
                  </a:txBody>
                  <a:tcPr marL="43513" marR="43513" marT="21757" marB="21757" anchor="ctr"/>
                </a:tc>
                <a:extLst>
                  <a:ext uri="{0D108BD9-81ED-4DB2-BD59-A6C34878D82A}">
                    <a16:rowId xmlns:a16="http://schemas.microsoft.com/office/drawing/2014/main" val="1647585057"/>
                  </a:ext>
                </a:extLst>
              </a:tr>
              <a:tr h="469093">
                <a:tc>
                  <a:txBody>
                    <a:bodyPr/>
                    <a:lstStyle/>
                    <a:p>
                      <a:pPr algn="ctr"/>
                      <a:r>
                        <a:rPr lang="en-CA" sz="1200" b="1" dirty="0"/>
                        <a:t>Psychosocial Factors</a:t>
                      </a:r>
                      <a:endParaRPr lang="en-CA" sz="1200" dirty="0"/>
                    </a:p>
                  </a:txBody>
                  <a:tcPr marL="43513" marR="43513" marT="21757" marB="21757" anchor="ctr"/>
                </a:tc>
                <a:tc>
                  <a:txBody>
                    <a:bodyPr/>
                    <a:lstStyle/>
                    <a:p>
                      <a:r>
                        <a:rPr lang="en-CA" sz="1200"/>
                        <a:t>Minimal</a:t>
                      </a:r>
                    </a:p>
                  </a:txBody>
                  <a:tcPr marL="43513" marR="43513" marT="21757" marB="21757" anchor="ctr"/>
                </a:tc>
                <a:tc>
                  <a:txBody>
                    <a:bodyPr/>
                    <a:lstStyle/>
                    <a:p>
                      <a:r>
                        <a:rPr lang="en-US" sz="1200" dirty="0">
                          <a:highlight>
                            <a:srgbClr val="FFFF00"/>
                          </a:highlight>
                        </a:rPr>
                        <a:t>Significant role: anxiety, depression common</a:t>
                      </a:r>
                    </a:p>
                  </a:txBody>
                  <a:tcPr marL="43513" marR="43513" marT="21757" marB="21757" anchor="ctr"/>
                </a:tc>
                <a:tc>
                  <a:txBody>
                    <a:bodyPr/>
                    <a:lstStyle/>
                    <a:p>
                      <a:r>
                        <a:rPr lang="en-CA" sz="1200" dirty="0"/>
                        <a:t>Variable</a:t>
                      </a:r>
                    </a:p>
                  </a:txBody>
                  <a:tcPr marL="43513" marR="43513" marT="21757" marB="21757" anchor="ctr"/>
                </a:tc>
                <a:extLst>
                  <a:ext uri="{0D108BD9-81ED-4DB2-BD59-A6C34878D82A}">
                    <a16:rowId xmlns:a16="http://schemas.microsoft.com/office/drawing/2014/main" val="2802876940"/>
                  </a:ext>
                </a:extLst>
              </a:tr>
            </a:tbl>
          </a:graphicData>
        </a:graphic>
      </p:graphicFrame>
    </p:spTree>
    <p:extLst>
      <p:ext uri="{BB962C8B-B14F-4D97-AF65-F5344CB8AC3E}">
        <p14:creationId xmlns:p14="http://schemas.microsoft.com/office/powerpoint/2010/main" val="2408163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0DDD4A9-3E2F-0C6D-2485-1A961BBF0A44}"/>
              </a:ext>
            </a:extLst>
          </p:cNvPr>
          <p:cNvPicPr>
            <a:picLocks noChangeAspect="1" noChangeArrowheads="1"/>
          </p:cNvPicPr>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2146024" y="945320"/>
            <a:ext cx="7899952" cy="5266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786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8B6C-1984-2E1F-D2AA-1B5E7A2D7EFF}"/>
              </a:ext>
            </a:extLst>
          </p:cNvPr>
          <p:cNvSpPr>
            <a:spLocks noGrp="1"/>
          </p:cNvSpPr>
          <p:nvPr>
            <p:ph type="ctrTitle"/>
          </p:nvPr>
        </p:nvSpPr>
        <p:spPr/>
        <p:txBody>
          <a:bodyPr/>
          <a:lstStyle/>
          <a:p>
            <a:r>
              <a:rPr lang="en-CA" sz="4400" dirty="0">
                <a:solidFill>
                  <a:schemeClr val="accent1"/>
                </a:solidFill>
              </a:rPr>
              <a:t>CARDIOVASCULAR DISEASE </a:t>
            </a:r>
          </a:p>
        </p:txBody>
      </p:sp>
    </p:spTree>
    <p:extLst>
      <p:ext uri="{BB962C8B-B14F-4D97-AF65-F5344CB8AC3E}">
        <p14:creationId xmlns:p14="http://schemas.microsoft.com/office/powerpoint/2010/main" val="181296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28B91-6672-E3A7-31F1-223E4F2D1024}"/>
              </a:ext>
            </a:extLst>
          </p:cNvPr>
          <p:cNvSpPr>
            <a:spLocks noGrp="1"/>
          </p:cNvSpPr>
          <p:nvPr>
            <p:ph type="title"/>
          </p:nvPr>
        </p:nvSpPr>
        <p:spPr>
          <a:xfrm>
            <a:off x="1433623" y="524249"/>
            <a:ext cx="10515600" cy="583800"/>
          </a:xfrm>
        </p:spPr>
        <p:txBody>
          <a:bodyPr/>
          <a:lstStyle/>
          <a:p>
            <a:r>
              <a:rPr lang="en-CA" dirty="0"/>
              <a:t>Hypertension</a:t>
            </a:r>
          </a:p>
        </p:txBody>
      </p:sp>
      <p:pic>
        <p:nvPicPr>
          <p:cNvPr id="4" name="Content Placeholder 3">
            <a:extLst>
              <a:ext uri="{FF2B5EF4-FFF2-40B4-BE49-F238E27FC236}">
                <a16:creationId xmlns:a16="http://schemas.microsoft.com/office/drawing/2014/main" id="{B6340DED-E120-828B-469E-27ED9685215F}"/>
              </a:ext>
            </a:extLst>
          </p:cNvPr>
          <p:cNvPicPr>
            <a:picLocks noChangeAspect="1"/>
          </p:cNvPicPr>
          <p:nvPr/>
        </p:nvPicPr>
        <p:blipFill>
          <a:blip r:embed="rId2"/>
          <a:stretch>
            <a:fillRect/>
          </a:stretch>
        </p:blipFill>
        <p:spPr>
          <a:xfrm>
            <a:off x="5350139" y="524249"/>
            <a:ext cx="6374029" cy="5809501"/>
          </a:xfrm>
          <a:prstGeom prst="rect">
            <a:avLst/>
          </a:prstGeom>
        </p:spPr>
      </p:pic>
      <p:graphicFrame>
        <p:nvGraphicFramePr>
          <p:cNvPr id="10" name="Content Placeholder 2">
            <a:extLst>
              <a:ext uri="{FF2B5EF4-FFF2-40B4-BE49-F238E27FC236}">
                <a16:creationId xmlns:a16="http://schemas.microsoft.com/office/drawing/2014/main" id="{882DB83F-2D45-82EB-CA7D-8696CD629906}"/>
              </a:ext>
            </a:extLst>
          </p:cNvPr>
          <p:cNvGraphicFramePr>
            <a:graphicFrameLocks/>
          </p:cNvGraphicFramePr>
          <p:nvPr/>
        </p:nvGraphicFramePr>
        <p:xfrm>
          <a:off x="-946299" y="1272332"/>
          <a:ext cx="7370963" cy="4792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1636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71088CC-2DB8-3DE3-4152-ADC0DA7E4886}"/>
              </a:ext>
            </a:extLst>
          </p:cNvPr>
          <p:cNvGraphicFramePr>
            <a:graphicFrameLocks noGrp="1"/>
          </p:cNvGraphicFramePr>
          <p:nvPr>
            <p:extLst>
              <p:ext uri="{D42A27DB-BD31-4B8C-83A1-F6EECF244321}">
                <p14:modId xmlns:p14="http://schemas.microsoft.com/office/powerpoint/2010/main" val="3921936943"/>
              </p:ext>
            </p:extLst>
          </p:nvPr>
        </p:nvGraphicFramePr>
        <p:xfrm>
          <a:off x="2454841" y="1078680"/>
          <a:ext cx="7141443" cy="4225975"/>
        </p:xfrm>
        <a:graphic>
          <a:graphicData uri="http://schemas.openxmlformats.org/drawingml/2006/table">
            <a:tbl>
              <a:tblPr>
                <a:tableStyleId>{5940675A-B579-460E-94D1-54222C63F5DA}</a:tableStyleId>
              </a:tblPr>
              <a:tblGrid>
                <a:gridCol w="1979507">
                  <a:extLst>
                    <a:ext uri="{9D8B030D-6E8A-4147-A177-3AD203B41FA5}">
                      <a16:colId xmlns:a16="http://schemas.microsoft.com/office/drawing/2014/main" val="658687817"/>
                    </a:ext>
                  </a:extLst>
                </a:gridCol>
                <a:gridCol w="2507226">
                  <a:extLst>
                    <a:ext uri="{9D8B030D-6E8A-4147-A177-3AD203B41FA5}">
                      <a16:colId xmlns:a16="http://schemas.microsoft.com/office/drawing/2014/main" val="2764516464"/>
                    </a:ext>
                  </a:extLst>
                </a:gridCol>
                <a:gridCol w="2654710">
                  <a:extLst>
                    <a:ext uri="{9D8B030D-6E8A-4147-A177-3AD203B41FA5}">
                      <a16:colId xmlns:a16="http://schemas.microsoft.com/office/drawing/2014/main" val="548184876"/>
                    </a:ext>
                  </a:extLst>
                </a:gridCol>
              </a:tblGrid>
              <a:tr h="436294">
                <a:tc>
                  <a:txBody>
                    <a:bodyPr/>
                    <a:lstStyle/>
                    <a:p>
                      <a:r>
                        <a:rPr lang="en-CA" sz="1200"/>
                        <a:t>Scenario</a:t>
                      </a:r>
                    </a:p>
                  </a:txBody>
                  <a:tcPr marL="62328" marR="62328" marT="31164" marB="31164" anchor="ctr">
                    <a:solidFill>
                      <a:schemeClr val="accent1">
                        <a:lumMod val="20000"/>
                        <a:lumOff val="80000"/>
                      </a:schemeClr>
                    </a:solidFill>
                  </a:tcPr>
                </a:tc>
                <a:tc>
                  <a:txBody>
                    <a:bodyPr/>
                    <a:lstStyle/>
                    <a:p>
                      <a:pPr algn="ctr"/>
                      <a:r>
                        <a:rPr lang="en-US" sz="1200" b="1" dirty="0"/>
                        <a:t>Case 1</a:t>
                      </a:r>
                    </a:p>
                    <a:p>
                      <a:pPr algn="ctr"/>
                      <a:r>
                        <a:rPr lang="en-US" sz="1200" b="1" dirty="0"/>
                        <a:t>&gt; 180/110 mm Hg</a:t>
                      </a:r>
                    </a:p>
                  </a:txBody>
                  <a:tcPr marL="62328" marR="62328" marT="31164" marB="31164" anchor="c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Case 2</a:t>
                      </a:r>
                      <a:br>
                        <a:rPr lang="en-US" sz="1200" b="1" dirty="0">
                          <a:solidFill>
                            <a:schemeClr val="tx1"/>
                          </a:solidFill>
                        </a:rPr>
                      </a:br>
                      <a:r>
                        <a:rPr lang="en-US" sz="1200" b="1" dirty="0"/>
                        <a:t>&gt; 180/110 mm Hg</a:t>
                      </a:r>
                    </a:p>
                    <a:p>
                      <a:pPr algn="ctr"/>
                      <a:r>
                        <a:rPr lang="en-US" sz="1200" b="1" dirty="0">
                          <a:solidFill>
                            <a:schemeClr val="tx1"/>
                          </a:solidFill>
                        </a:rPr>
                        <a:t>Symptomatic (uncontrolled)</a:t>
                      </a:r>
                    </a:p>
                  </a:txBody>
                  <a:tcPr marL="62328" marR="62328" marT="31164" marB="31164" anchor="ctr">
                    <a:solidFill>
                      <a:schemeClr val="accent1">
                        <a:lumMod val="20000"/>
                        <a:lumOff val="80000"/>
                      </a:schemeClr>
                    </a:solidFill>
                  </a:tcPr>
                </a:tc>
                <a:extLst>
                  <a:ext uri="{0D108BD9-81ED-4DB2-BD59-A6C34878D82A}">
                    <a16:rowId xmlns:a16="http://schemas.microsoft.com/office/drawing/2014/main" val="3428899741"/>
                  </a:ext>
                </a:extLst>
              </a:tr>
              <a:tr h="436294">
                <a:tc>
                  <a:txBody>
                    <a:bodyPr/>
                    <a:lstStyle/>
                    <a:p>
                      <a:r>
                        <a:rPr lang="en-CA" sz="1200" b="1"/>
                        <a:t>Immediate dental care?</a:t>
                      </a:r>
                      <a:endParaRPr lang="en-CA" sz="1200"/>
                    </a:p>
                  </a:txBody>
                  <a:tcPr marL="62328" marR="62328" marT="31164" marB="31164" anchor="ctr"/>
                </a:tc>
                <a:tc>
                  <a:txBody>
                    <a:bodyPr/>
                    <a:lstStyle/>
                    <a:p>
                      <a:r>
                        <a:rPr lang="en-US" sz="1200"/>
                        <a:t>Defer elective care; consider temporary measures</a:t>
                      </a:r>
                    </a:p>
                  </a:txBody>
                  <a:tcPr marL="62328" marR="62328" marT="31164" marB="31164" anchor="ctr"/>
                </a:tc>
                <a:tc>
                  <a:txBody>
                    <a:bodyPr/>
                    <a:lstStyle/>
                    <a:p>
                      <a:r>
                        <a:rPr lang="en-US" sz="1200"/>
                        <a:t>Defer all care; medical emergency risk higher</a:t>
                      </a:r>
                    </a:p>
                  </a:txBody>
                  <a:tcPr marL="62328" marR="62328" marT="31164" marB="31164" anchor="ctr"/>
                </a:tc>
                <a:extLst>
                  <a:ext uri="{0D108BD9-81ED-4DB2-BD59-A6C34878D82A}">
                    <a16:rowId xmlns:a16="http://schemas.microsoft.com/office/drawing/2014/main" val="193688737"/>
                  </a:ext>
                </a:extLst>
              </a:tr>
              <a:tr h="623277">
                <a:tc>
                  <a:txBody>
                    <a:bodyPr/>
                    <a:lstStyle/>
                    <a:p>
                      <a:r>
                        <a:rPr lang="en-CA" sz="1200" b="1"/>
                        <a:t>Pain management?</a:t>
                      </a:r>
                      <a:endParaRPr lang="en-CA" sz="1200"/>
                    </a:p>
                  </a:txBody>
                  <a:tcPr marL="62328" marR="62328" marT="31164" marB="31164" anchor="ctr"/>
                </a:tc>
                <a:tc>
                  <a:txBody>
                    <a:bodyPr/>
                    <a:lstStyle/>
                    <a:p>
                      <a:r>
                        <a:rPr lang="en-US" sz="1200"/>
                        <a:t>Palliative care (temporary filling, analgesics)</a:t>
                      </a:r>
                    </a:p>
                  </a:txBody>
                  <a:tcPr marL="62328" marR="62328" marT="31164" marB="31164" anchor="ctr"/>
                </a:tc>
                <a:tc>
                  <a:txBody>
                    <a:bodyPr/>
                    <a:lstStyle/>
                    <a:p>
                      <a:r>
                        <a:rPr lang="en-US" sz="1200"/>
                        <a:t>Palliative care only if absolutely needed, very cautiously</a:t>
                      </a:r>
                    </a:p>
                  </a:txBody>
                  <a:tcPr marL="62328" marR="62328" marT="31164" marB="31164" anchor="ctr"/>
                </a:tc>
                <a:extLst>
                  <a:ext uri="{0D108BD9-81ED-4DB2-BD59-A6C34878D82A}">
                    <a16:rowId xmlns:a16="http://schemas.microsoft.com/office/drawing/2014/main" val="3097173382"/>
                  </a:ext>
                </a:extLst>
              </a:tr>
              <a:tr h="872588">
                <a:tc>
                  <a:txBody>
                    <a:bodyPr/>
                    <a:lstStyle/>
                    <a:p>
                      <a:r>
                        <a:rPr lang="en-CA" sz="1200" b="1" dirty="0"/>
                        <a:t>Referral?</a:t>
                      </a:r>
                      <a:endParaRPr lang="en-CA" sz="1200" dirty="0"/>
                    </a:p>
                  </a:txBody>
                  <a:tcPr marL="62328" marR="62328" marT="31164" marB="31164" anchor="ctr"/>
                </a:tc>
                <a:tc>
                  <a:txBody>
                    <a:bodyPr/>
                    <a:lstStyle/>
                    <a:p>
                      <a:r>
                        <a:rPr lang="en-CA" sz="1200" dirty="0"/>
                        <a:t>Refer to physician ASAP</a:t>
                      </a:r>
                    </a:p>
                  </a:txBody>
                  <a:tcPr marL="62328" marR="62328" marT="31164" marB="31164" anchor="ctr"/>
                </a:tc>
                <a:tc>
                  <a:txBody>
                    <a:bodyPr/>
                    <a:lstStyle/>
                    <a:p>
                      <a:r>
                        <a:rPr lang="en-US" sz="1200" dirty="0"/>
                        <a:t>Immediate referral; consider EMS if symptomatic</a:t>
                      </a:r>
                    </a:p>
                    <a:p>
                      <a:r>
                        <a:rPr lang="en-US" sz="1200" dirty="0">
                          <a:highlight>
                            <a:srgbClr val="FFFF00"/>
                          </a:highlight>
                        </a:rPr>
                        <a:t>Avoid completely unless life-threatening emergency</a:t>
                      </a:r>
                    </a:p>
                  </a:txBody>
                  <a:tcPr marL="62328" marR="62328" marT="31164" marB="31164" anchor="ctr"/>
                </a:tc>
                <a:extLst>
                  <a:ext uri="{0D108BD9-81ED-4DB2-BD59-A6C34878D82A}">
                    <a16:rowId xmlns:a16="http://schemas.microsoft.com/office/drawing/2014/main" val="2663466543"/>
                  </a:ext>
                </a:extLst>
              </a:tr>
              <a:tr h="436294">
                <a:tc>
                  <a:txBody>
                    <a:bodyPr/>
                    <a:lstStyle/>
                    <a:p>
                      <a:r>
                        <a:rPr lang="en-CA" sz="1200" b="1"/>
                        <a:t>Monitoring?</a:t>
                      </a:r>
                      <a:endParaRPr lang="en-CA" sz="1200"/>
                    </a:p>
                  </a:txBody>
                  <a:tcPr marL="62328" marR="62328" marT="31164" marB="31164" anchor="ctr"/>
                </a:tc>
                <a:tc>
                  <a:txBody>
                    <a:bodyPr/>
                    <a:lstStyle/>
                    <a:p>
                      <a:r>
                        <a:rPr lang="en-CA" sz="1200"/>
                        <a:t>Recheck BP, monitor symptoms</a:t>
                      </a:r>
                    </a:p>
                  </a:txBody>
                  <a:tcPr marL="62328" marR="62328" marT="31164" marB="31164" anchor="ctr"/>
                </a:tc>
                <a:tc>
                  <a:txBody>
                    <a:bodyPr/>
                    <a:lstStyle/>
                    <a:p>
                      <a:r>
                        <a:rPr lang="en-US" sz="1200" dirty="0"/>
                        <a:t>Monitor vitals, prepare for emergency response</a:t>
                      </a:r>
                    </a:p>
                  </a:txBody>
                  <a:tcPr marL="62328" marR="62328" marT="31164" marB="31164" anchor="ctr"/>
                </a:tc>
                <a:extLst>
                  <a:ext uri="{0D108BD9-81ED-4DB2-BD59-A6C34878D82A}">
                    <a16:rowId xmlns:a16="http://schemas.microsoft.com/office/drawing/2014/main" val="2684251325"/>
                  </a:ext>
                </a:extLst>
              </a:tr>
              <a:tr h="623277">
                <a:tc>
                  <a:txBody>
                    <a:bodyPr/>
                    <a:lstStyle/>
                    <a:p>
                      <a:r>
                        <a:rPr lang="en-CA" sz="1200" b="1"/>
                        <a:t>Emergency signs?</a:t>
                      </a:r>
                      <a:endParaRPr lang="en-CA" sz="1200"/>
                    </a:p>
                  </a:txBody>
                  <a:tcPr marL="62328" marR="62328" marT="31164" marB="31164" anchor="ctr"/>
                </a:tc>
                <a:tc>
                  <a:txBody>
                    <a:bodyPr/>
                    <a:lstStyle/>
                    <a:p>
                      <a:r>
                        <a:rPr lang="en-US" sz="1200" dirty="0"/>
                        <a:t>Watch for headache, dizziness, visual changes, chest pain</a:t>
                      </a:r>
                    </a:p>
                  </a:txBody>
                  <a:tcPr marL="62328" marR="62328" marT="31164" marB="31164" anchor="ctr"/>
                </a:tc>
                <a:tc>
                  <a:txBody>
                    <a:bodyPr/>
                    <a:lstStyle/>
                    <a:p>
                      <a:r>
                        <a:rPr lang="en-US" sz="1200"/>
                        <a:t>Breathlessness + red face = possible hypertensive crisis; activate EMS</a:t>
                      </a:r>
                    </a:p>
                  </a:txBody>
                  <a:tcPr marL="62328" marR="62328" marT="31164" marB="31164" anchor="ctr"/>
                </a:tc>
                <a:extLst>
                  <a:ext uri="{0D108BD9-81ED-4DB2-BD59-A6C34878D82A}">
                    <a16:rowId xmlns:a16="http://schemas.microsoft.com/office/drawing/2014/main" val="2600803095"/>
                  </a:ext>
                </a:extLst>
              </a:tr>
              <a:tr h="623277">
                <a:tc>
                  <a:txBody>
                    <a:bodyPr/>
                    <a:lstStyle/>
                    <a:p>
                      <a:r>
                        <a:rPr lang="en-CA" sz="1200" b="1"/>
                        <a:t>Dental setting actions?</a:t>
                      </a:r>
                      <a:endParaRPr lang="en-CA" sz="1200"/>
                    </a:p>
                  </a:txBody>
                  <a:tcPr marL="62328" marR="62328" marT="31164" marB="31164" anchor="ctr"/>
                </a:tc>
                <a:tc>
                  <a:txBody>
                    <a:bodyPr/>
                    <a:lstStyle/>
                    <a:p>
                      <a:r>
                        <a:rPr lang="en-US" sz="1200"/>
                        <a:t>Calm environment, short consult, discuss physician follow-up</a:t>
                      </a:r>
                    </a:p>
                  </a:txBody>
                  <a:tcPr marL="62328" marR="62328" marT="31164" marB="31164" anchor="ctr"/>
                </a:tc>
                <a:tc>
                  <a:txBody>
                    <a:bodyPr/>
                    <a:lstStyle/>
                    <a:p>
                      <a:r>
                        <a:rPr lang="en-US" sz="1200" dirty="0"/>
                        <a:t>Stop procedure, emergency protocol, EMS referral</a:t>
                      </a:r>
                    </a:p>
                  </a:txBody>
                  <a:tcPr marL="62328" marR="62328" marT="31164" marB="31164" anchor="ctr"/>
                </a:tc>
                <a:extLst>
                  <a:ext uri="{0D108BD9-81ED-4DB2-BD59-A6C34878D82A}">
                    <a16:rowId xmlns:a16="http://schemas.microsoft.com/office/drawing/2014/main" val="389191950"/>
                  </a:ext>
                </a:extLst>
              </a:tr>
            </a:tbl>
          </a:graphicData>
        </a:graphic>
      </p:graphicFrame>
    </p:spTree>
    <p:extLst>
      <p:ext uri="{BB962C8B-B14F-4D97-AF65-F5344CB8AC3E}">
        <p14:creationId xmlns:p14="http://schemas.microsoft.com/office/powerpoint/2010/main" val="253935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8FB1012-5D42-5720-97B2-1E883DFBAFDE}"/>
              </a:ext>
            </a:extLst>
          </p:cNvPr>
          <p:cNvGraphicFramePr>
            <a:graphicFrameLocks noGrp="1"/>
          </p:cNvGraphicFramePr>
          <p:nvPr/>
        </p:nvGraphicFramePr>
        <p:xfrm>
          <a:off x="186814" y="275302"/>
          <a:ext cx="8416411" cy="5506394"/>
        </p:xfrm>
        <a:graphic>
          <a:graphicData uri="http://schemas.openxmlformats.org/drawingml/2006/table">
            <a:tbl>
              <a:tblPr firstRow="1" bandRow="1"/>
              <a:tblGrid>
                <a:gridCol w="1312288">
                  <a:extLst>
                    <a:ext uri="{9D8B030D-6E8A-4147-A177-3AD203B41FA5}">
                      <a16:colId xmlns:a16="http://schemas.microsoft.com/office/drawing/2014/main" val="3875557709"/>
                    </a:ext>
                  </a:extLst>
                </a:gridCol>
                <a:gridCol w="1124819">
                  <a:extLst>
                    <a:ext uri="{9D8B030D-6E8A-4147-A177-3AD203B41FA5}">
                      <a16:colId xmlns:a16="http://schemas.microsoft.com/office/drawing/2014/main" val="2253003946"/>
                    </a:ext>
                  </a:extLst>
                </a:gridCol>
                <a:gridCol w="5979304">
                  <a:extLst>
                    <a:ext uri="{9D8B030D-6E8A-4147-A177-3AD203B41FA5}">
                      <a16:colId xmlns:a16="http://schemas.microsoft.com/office/drawing/2014/main" val="3060062846"/>
                    </a:ext>
                  </a:extLst>
                </a:gridCol>
              </a:tblGrid>
              <a:tr h="943898">
                <a:tc rowSpan="5">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tx1"/>
                          </a:solidFill>
                          <a:effectLst/>
                          <a:latin typeface="+mn-lt"/>
                        </a:rPr>
                        <a:t>Minimally Competent criteria</a:t>
                      </a:r>
                      <a:endParaRPr lang="en-US" sz="1800" dirty="0">
                        <a:solidFill>
                          <a:schemeClr val="tx1"/>
                        </a:solidFill>
                        <a:effectLst/>
                        <a:latin typeface="+mn-lt"/>
                        <a:ea typeface="Calibri"/>
                        <a:cs typeface="Times New Roman"/>
                      </a:endParaRPr>
                    </a:p>
                    <a:p>
                      <a:endParaRPr lang="en-US" sz="1800" b="0" dirty="0">
                        <a:solidFill>
                          <a:schemeClr val="tx1"/>
                        </a:solidFill>
                        <a:latin typeface="+mn-lt"/>
                      </a:endParaRPr>
                    </a:p>
                  </a:txBody>
                  <a:tcPr marT="60960" marB="60960">
                    <a:noFill/>
                  </a:tcPr>
                </a:tc>
                <a:tc>
                  <a:txBody>
                    <a:bodyPr/>
                    <a:lstStyle/>
                    <a:p>
                      <a:r>
                        <a:rPr lang="en-US" sz="1800" dirty="0">
                          <a:solidFill>
                            <a:schemeClr val="tx1"/>
                          </a:solidFill>
                          <a:latin typeface="+mn-lt"/>
                        </a:rPr>
                        <a:t>STEP 1</a:t>
                      </a:r>
                      <a:endParaRPr lang="en-US" sz="1800" b="0" dirty="0">
                        <a:solidFill>
                          <a:schemeClr val="tx1"/>
                        </a:solidFill>
                        <a:latin typeface="+mn-lt"/>
                      </a:endParaRPr>
                    </a:p>
                  </a:txBody>
                  <a:tcPr marT="60960" marB="60960">
                    <a:noFill/>
                  </a:tcPr>
                </a:tc>
                <a:tc>
                  <a:txBody>
                    <a:bodyPr/>
                    <a:lstStyle/>
                    <a:p>
                      <a:r>
                        <a:rPr lang="en-US" sz="1800" dirty="0">
                          <a:solidFill>
                            <a:schemeClr val="tx1"/>
                          </a:solidFill>
                          <a:effectLst/>
                          <a:latin typeface="+mn-lt"/>
                        </a:rPr>
                        <a:t>Gather information: Medical History (Review of Systems)</a:t>
                      </a:r>
                    </a:p>
                    <a:p>
                      <a:r>
                        <a:rPr lang="en-US" sz="1800" dirty="0">
                          <a:solidFill>
                            <a:schemeClr val="tx1"/>
                          </a:solidFill>
                          <a:effectLst/>
                          <a:latin typeface="+mn-lt"/>
                        </a:rPr>
                        <a:t>Past and current dental history.</a:t>
                      </a:r>
                    </a:p>
                  </a:txBody>
                  <a:tcPr marT="60960" marB="60960">
                    <a:noFill/>
                  </a:tcPr>
                </a:tc>
                <a:extLst>
                  <a:ext uri="{0D108BD9-81ED-4DB2-BD59-A6C34878D82A}">
                    <a16:rowId xmlns:a16="http://schemas.microsoft.com/office/drawing/2014/main" val="2151088183"/>
                  </a:ext>
                </a:extLst>
              </a:tr>
              <a:tr h="628283">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endParaRPr>
                    </a:p>
                  </a:txBody>
                  <a:tcPr marT="60960" marB="60960"/>
                </a:tc>
                <a:tc>
                  <a:txBody>
                    <a:bodyPr/>
                    <a:lstStyle/>
                    <a:p>
                      <a:r>
                        <a:rPr lang="en-US" sz="1800" dirty="0">
                          <a:solidFill>
                            <a:schemeClr val="tx1"/>
                          </a:solidFill>
                          <a:latin typeface="+mn-lt"/>
                        </a:rPr>
                        <a:t>STEP 2</a:t>
                      </a:r>
                      <a:endParaRPr lang="en-US" sz="1800" b="0" dirty="0">
                        <a:solidFill>
                          <a:schemeClr val="tx1"/>
                        </a:solidFill>
                        <a:latin typeface="+mn-lt"/>
                      </a:endParaRPr>
                    </a:p>
                  </a:txBody>
                  <a:tcPr marT="60960" marB="60960">
                    <a:noFill/>
                  </a:tcPr>
                </a:tc>
                <a:tc>
                  <a:txBody>
                    <a:bodyPr/>
                    <a:lstStyle/>
                    <a:p>
                      <a:r>
                        <a:rPr lang="en-US" sz="1800" dirty="0">
                          <a:solidFill>
                            <a:schemeClr val="tx1"/>
                          </a:solidFill>
                          <a:effectLst/>
                          <a:latin typeface="+mn-lt"/>
                        </a:rPr>
                        <a:t>Explain the procedure required</a:t>
                      </a:r>
                    </a:p>
                  </a:txBody>
                  <a:tcPr marT="60960" marB="60960">
                    <a:noFill/>
                  </a:tcPr>
                </a:tc>
                <a:extLst>
                  <a:ext uri="{0D108BD9-81ED-4DB2-BD59-A6C34878D82A}">
                    <a16:rowId xmlns:a16="http://schemas.microsoft.com/office/drawing/2014/main" val="3446216"/>
                  </a:ext>
                </a:extLst>
              </a:tr>
              <a:tr h="1245748">
                <a:tc vMerge="1">
                  <a:txBody>
                    <a:bodyPr/>
                    <a:lstStyle/>
                    <a:p>
                      <a:endParaRPr lang="en-US" sz="1200" b="0" dirty="0">
                        <a:solidFill>
                          <a:schemeClr val="tx1"/>
                        </a:solidFill>
                      </a:endParaRPr>
                    </a:p>
                  </a:txBody>
                  <a:tcPr marT="60960" marB="60960"/>
                </a:tc>
                <a:tc>
                  <a:txBody>
                    <a:bodyPr/>
                    <a:lstStyle/>
                    <a:p>
                      <a:r>
                        <a:rPr lang="en-US" sz="1800" dirty="0">
                          <a:solidFill>
                            <a:schemeClr val="tx1"/>
                          </a:solidFill>
                          <a:latin typeface="+mn-lt"/>
                        </a:rPr>
                        <a:t>STEP 3</a:t>
                      </a:r>
                      <a:endParaRPr lang="en-US" sz="1800" b="0" dirty="0">
                        <a:solidFill>
                          <a:schemeClr val="tx1"/>
                        </a:solidFill>
                        <a:latin typeface="+mn-lt"/>
                      </a:endParaRPr>
                    </a:p>
                  </a:txBody>
                  <a:tcPr marT="60960" marB="60960">
                    <a:noFill/>
                  </a:tcPr>
                </a:tc>
                <a:tc>
                  <a:txBody>
                    <a:bodyPr/>
                    <a:lstStyle/>
                    <a:p>
                      <a:r>
                        <a:rPr lang="en-US" sz="1800" b="0" u="none" kern="1200" dirty="0">
                          <a:solidFill>
                            <a:schemeClr val="tx1"/>
                          </a:solidFill>
                          <a:effectLst/>
                          <a:latin typeface="+mn-lt"/>
                          <a:ea typeface="+mn-ea"/>
                          <a:cs typeface="+mn-cs"/>
                        </a:rPr>
                        <a:t>Educating the patient about </a:t>
                      </a:r>
                      <a:r>
                        <a:rPr lang="en-US" sz="1800" b="1" u="none" kern="1200" dirty="0">
                          <a:solidFill>
                            <a:schemeClr val="tx1"/>
                          </a:solidFill>
                          <a:effectLst/>
                          <a:latin typeface="+mn-lt"/>
                          <a:ea typeface="+mn-ea"/>
                          <a:cs typeface="+mn-cs"/>
                        </a:rPr>
                        <a:t>Hypertensive Urgency</a:t>
                      </a:r>
                      <a:endParaRPr lang="en-US" sz="1800" b="0" u="none" kern="1200" dirty="0">
                        <a:solidFill>
                          <a:schemeClr val="tx1"/>
                        </a:solidFill>
                        <a:effectLst/>
                        <a:latin typeface="+mn-lt"/>
                        <a:ea typeface="+mn-ea"/>
                        <a:cs typeface="+mn-cs"/>
                      </a:endParaRPr>
                    </a:p>
                    <a:p>
                      <a:r>
                        <a:rPr lang="en-US" sz="1800" b="0" u="none" kern="1200" dirty="0">
                          <a:solidFill>
                            <a:schemeClr val="tx1"/>
                          </a:solidFill>
                          <a:effectLst/>
                          <a:latin typeface="+mn-lt"/>
                          <a:ea typeface="+mn-ea"/>
                          <a:cs typeface="+mn-cs"/>
                        </a:rPr>
                        <a:t>Referral to the MD immediately.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mn-cs"/>
                        </a:rPr>
                        <a:t>No definitive management until the BP is controlled.</a:t>
                      </a:r>
                      <a:endParaRPr lang="en-US" sz="1800" kern="1200" dirty="0">
                        <a:solidFill>
                          <a:srgbClr val="FF0000"/>
                        </a:solidFill>
                        <a:latin typeface="+mn-lt"/>
                        <a:ea typeface="+mn-ea"/>
                        <a:cs typeface="+mn-cs"/>
                      </a:endParaRPr>
                    </a:p>
                  </a:txBody>
                  <a:tcPr marT="60960" marB="60960">
                    <a:noFill/>
                  </a:tcPr>
                </a:tc>
                <a:extLst>
                  <a:ext uri="{0D108BD9-81ED-4DB2-BD59-A6C34878D82A}">
                    <a16:rowId xmlns:a16="http://schemas.microsoft.com/office/drawing/2014/main" val="987454980"/>
                  </a:ext>
                </a:extLst>
              </a:tr>
              <a:tr h="1293191">
                <a:tc vMerge="1">
                  <a:txBody>
                    <a:bodyPr/>
                    <a:lstStyle/>
                    <a:p>
                      <a:endParaRPr lang="en-US" sz="1800" b="0" dirty="0">
                        <a:solidFill>
                          <a:schemeClr val="tx1"/>
                        </a:solidFill>
                        <a:latin typeface="+mn-lt"/>
                      </a:endParaRPr>
                    </a:p>
                  </a:txBody>
                  <a:tcPr marT="60960" marB="60960">
                    <a:noFill/>
                  </a:tcPr>
                </a:tc>
                <a:tc>
                  <a:txBody>
                    <a:bodyPr/>
                    <a:lstStyle/>
                    <a:p>
                      <a:r>
                        <a:rPr lang="en-US" sz="1800" b="0" dirty="0">
                          <a:solidFill>
                            <a:schemeClr val="tx1"/>
                          </a:solidFill>
                          <a:latin typeface="+mn-lt"/>
                        </a:rPr>
                        <a:t>STEP 4</a:t>
                      </a:r>
                    </a:p>
                  </a:txBody>
                  <a:tcPr marT="60960" marB="60960">
                    <a:solidFill>
                      <a:schemeClr val="accent1">
                        <a:lumMod val="20000"/>
                        <a:lumOff val="80000"/>
                      </a:schemeClr>
                    </a:solidFill>
                  </a:tcPr>
                </a:tc>
                <a:tc>
                  <a:txBody>
                    <a:bodyPr/>
                    <a:lstStyle/>
                    <a:p>
                      <a:r>
                        <a:rPr lang="en-US" sz="1800" b="0" kern="1200" dirty="0">
                          <a:solidFill>
                            <a:schemeClr val="tx1"/>
                          </a:solidFill>
                          <a:effectLst/>
                          <a:latin typeface="+mn-lt"/>
                          <a:ea typeface="+mn-ea"/>
                          <a:cs typeface="Dosis ExtraLight" charset="0"/>
                        </a:rPr>
                        <a:t>Addressing the concern of the patient: (Pain management)</a:t>
                      </a:r>
                      <a:endParaRPr lang="en-US" sz="1800" b="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Smoothening of the sharp edges.</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Topical anesthetic for the tongue ulcer.</a:t>
                      </a:r>
                    </a:p>
                  </a:txBody>
                  <a:tcPr marT="60960" marB="60960">
                    <a:solidFill>
                      <a:schemeClr val="accent1">
                        <a:lumMod val="20000"/>
                        <a:lumOff val="80000"/>
                      </a:schemeClr>
                    </a:solidFill>
                  </a:tcPr>
                </a:tc>
                <a:extLst>
                  <a:ext uri="{0D108BD9-81ED-4DB2-BD59-A6C34878D82A}">
                    <a16:rowId xmlns:a16="http://schemas.microsoft.com/office/drawing/2014/main" val="3765245280"/>
                  </a:ext>
                </a:extLst>
              </a:tr>
              <a:tr h="724714">
                <a:tc vMerge="1">
                  <a:txBody>
                    <a:bodyPr/>
                    <a:lstStyle/>
                    <a:p>
                      <a:endParaRPr lang="en-US" sz="1800" b="0" dirty="0">
                        <a:solidFill>
                          <a:schemeClr val="tx1"/>
                        </a:solidFill>
                        <a:latin typeface="+mn-lt"/>
                      </a:endParaRPr>
                    </a:p>
                  </a:txBody>
                  <a:tcPr marT="60960" marB="60960">
                    <a:noFill/>
                  </a:tcPr>
                </a:tc>
                <a:tc>
                  <a:txBody>
                    <a:bodyPr/>
                    <a:lstStyle/>
                    <a:p>
                      <a:r>
                        <a:rPr lang="en-US" sz="1800" dirty="0">
                          <a:solidFill>
                            <a:schemeClr val="tx1"/>
                          </a:solidFill>
                          <a:latin typeface="+mn-lt"/>
                        </a:rPr>
                        <a:t>STEP 5</a:t>
                      </a:r>
                      <a:endParaRPr lang="en-US" sz="1800" b="0" dirty="0">
                        <a:solidFill>
                          <a:schemeClr val="tx1"/>
                        </a:solidFill>
                        <a:latin typeface="+mn-lt"/>
                      </a:endParaRPr>
                    </a:p>
                  </a:txBody>
                  <a:tcPr marT="60960" marB="60960">
                    <a:noFill/>
                  </a:tcPr>
                </a:tc>
                <a:tc>
                  <a:txBody>
                    <a:bodyPr/>
                    <a:lstStyle/>
                    <a:p>
                      <a:r>
                        <a:rPr lang="en-US" sz="1800" dirty="0">
                          <a:solidFill>
                            <a:schemeClr val="tx1"/>
                          </a:solidFill>
                          <a:effectLst/>
                          <a:latin typeface="+mn-lt"/>
                        </a:rPr>
                        <a:t>Conclusion/Summarized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mn-lt"/>
                        </a:rPr>
                        <a:t>Being organized </a:t>
                      </a:r>
                      <a:endParaRPr lang="en-US" sz="1800" b="0" dirty="0">
                        <a:solidFill>
                          <a:schemeClr val="tx1"/>
                        </a:solidFill>
                        <a:latin typeface="+mn-lt"/>
                      </a:endParaRPr>
                    </a:p>
                  </a:txBody>
                  <a:tcPr marT="60960" marB="60960">
                    <a:noFill/>
                  </a:tcPr>
                </a:tc>
                <a:extLst>
                  <a:ext uri="{0D108BD9-81ED-4DB2-BD59-A6C34878D82A}">
                    <a16:rowId xmlns:a16="http://schemas.microsoft.com/office/drawing/2014/main" val="324027732"/>
                  </a:ext>
                </a:extLst>
              </a:tr>
              <a:tr h="617140">
                <a:tc gridSpan="2">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tx1"/>
                          </a:solidFill>
                          <a:effectLst/>
                          <a:latin typeface="+mn-lt"/>
                        </a:rPr>
                        <a:t>Critical error</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tx1"/>
                          </a:solidFill>
                          <a:latin typeface="+mn-lt"/>
                        </a:rPr>
                        <a:t> </a:t>
                      </a:r>
                    </a:p>
                  </a:txBody>
                  <a:tcPr marT="60960" marB="60960">
                    <a:noFill/>
                  </a:tcPr>
                </a:tc>
                <a:tc hMerge="1">
                  <a:txBody>
                    <a:bodyPr/>
                    <a:lstStyle/>
                    <a:p>
                      <a:endParaRPr dirty="0"/>
                    </a:p>
                  </a:txBody>
                  <a:tcPr marT="60960" marB="60960">
                    <a:noFill/>
                  </a:tcPr>
                </a:tc>
                <a:tc>
                  <a:txBody>
                    <a:bodyPr/>
                    <a:lstStyle/>
                    <a:p>
                      <a:r>
                        <a:rPr lang="en-US" sz="1800" b="0" dirty="0">
                          <a:solidFill>
                            <a:schemeClr val="tx1"/>
                          </a:solidFill>
                          <a:effectLst/>
                          <a:latin typeface="+mn-lt"/>
                        </a:rPr>
                        <a:t>No referral to MD.</a:t>
                      </a:r>
                    </a:p>
                    <a:p>
                      <a:r>
                        <a:rPr lang="en-US" sz="1800" b="0" dirty="0">
                          <a:solidFill>
                            <a:schemeClr val="tx1"/>
                          </a:solidFill>
                          <a:effectLst/>
                          <a:latin typeface="+mn-lt"/>
                        </a:rPr>
                        <a:t>Definitive Treatment options offered.</a:t>
                      </a:r>
                    </a:p>
                  </a:txBody>
                  <a:tcPr marT="60960" marB="60960">
                    <a:noFill/>
                  </a:tcPr>
                </a:tc>
                <a:extLst>
                  <a:ext uri="{0D108BD9-81ED-4DB2-BD59-A6C34878D82A}">
                    <a16:rowId xmlns:a16="http://schemas.microsoft.com/office/drawing/2014/main" val="1085732672"/>
                  </a:ext>
                </a:extLst>
              </a:tr>
            </a:tbl>
          </a:graphicData>
        </a:graphic>
      </p:graphicFrame>
    </p:spTree>
    <p:extLst>
      <p:ext uri="{BB962C8B-B14F-4D97-AF65-F5344CB8AC3E}">
        <p14:creationId xmlns:p14="http://schemas.microsoft.com/office/powerpoint/2010/main" val="2130633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27B1-8789-E7F4-C751-B333431B56DA}"/>
              </a:ext>
            </a:extLst>
          </p:cNvPr>
          <p:cNvSpPr>
            <a:spLocks noGrp="1"/>
          </p:cNvSpPr>
          <p:nvPr>
            <p:ph type="title"/>
          </p:nvPr>
        </p:nvSpPr>
        <p:spPr/>
        <p:txBody>
          <a:bodyPr/>
          <a:lstStyle/>
          <a:p>
            <a:r>
              <a:rPr lang="en-CA" dirty="0"/>
              <a:t>                   ISCHAEMIC HEART DISEASE</a:t>
            </a:r>
          </a:p>
        </p:txBody>
      </p:sp>
      <p:sp>
        <p:nvSpPr>
          <p:cNvPr id="3" name="Content Placeholder 1">
            <a:extLst>
              <a:ext uri="{FF2B5EF4-FFF2-40B4-BE49-F238E27FC236}">
                <a16:creationId xmlns:a16="http://schemas.microsoft.com/office/drawing/2014/main" id="{B6258A23-19E0-7EF4-9443-EFAFD78EBB56}"/>
              </a:ext>
            </a:extLst>
          </p:cNvPr>
          <p:cNvSpPr>
            <a:spLocks noGrp="1"/>
          </p:cNvSpPr>
          <p:nvPr>
            <p:ph sz="quarter" idx="10"/>
          </p:nvPr>
        </p:nvSpPr>
        <p:spPr>
          <a:xfrm>
            <a:off x="1948560" y="1501212"/>
            <a:ext cx="8294879" cy="3267433"/>
          </a:xfrm>
          <a:ln>
            <a:solidFill>
              <a:schemeClr val="accent1"/>
            </a:solidFill>
          </a:ln>
        </p:spPr>
        <p:txBody>
          <a:bodyPr>
            <a:normAutofit fontScale="85000" lnSpcReduction="20000"/>
          </a:bodyPr>
          <a:lstStyle/>
          <a:p>
            <a:pPr lvl="0"/>
            <a:r>
              <a:rPr lang="en-US" b="0" i="0" baseline="0" dirty="0"/>
              <a:t>onset and Frequency: When did it start? When was the last episode?</a:t>
            </a:r>
            <a:endParaRPr lang="en-US" dirty="0"/>
          </a:p>
          <a:p>
            <a:pPr lvl="0"/>
            <a:r>
              <a:rPr lang="en-US" b="0" i="0" baseline="0" dirty="0"/>
              <a:t>H/O Hospitalization?</a:t>
            </a:r>
            <a:endParaRPr lang="en-US" dirty="0"/>
          </a:p>
          <a:p>
            <a:pPr lvl="0"/>
            <a:r>
              <a:rPr lang="en-US" b="0" i="0" baseline="0" dirty="0"/>
              <a:t>What triggers the pain? Rest Vs Exercise</a:t>
            </a:r>
            <a:endParaRPr lang="en-US" dirty="0"/>
          </a:p>
          <a:p>
            <a:pPr lvl="0"/>
            <a:r>
              <a:rPr lang="en-US" b="0" i="0" baseline="0" dirty="0"/>
              <a:t>What relieves the pain? Does pain go away after taking Nitroglycerine ?</a:t>
            </a:r>
            <a:endParaRPr lang="en-US" dirty="0"/>
          </a:p>
          <a:p>
            <a:pPr lvl="0"/>
            <a:r>
              <a:rPr lang="en-US" b="0" i="0" baseline="0" dirty="0"/>
              <a:t>Duration: How long does the pain last?</a:t>
            </a:r>
            <a:endParaRPr lang="en-US" dirty="0"/>
          </a:p>
          <a:p>
            <a:pPr lvl="0"/>
            <a:r>
              <a:rPr lang="en-US" b="0" i="0" baseline="0" dirty="0"/>
              <a:t>Does  </a:t>
            </a:r>
            <a:r>
              <a:rPr lang="en-US" baseline="0" dirty="0"/>
              <a:t>i</a:t>
            </a:r>
            <a:r>
              <a:rPr lang="en-US" b="0" i="0" baseline="0" dirty="0"/>
              <a:t>t become worse when you exercise?</a:t>
            </a:r>
          </a:p>
          <a:p>
            <a:pPr lvl="0"/>
            <a:r>
              <a:rPr lang="en-US" dirty="0"/>
              <a:t>List of medications</a:t>
            </a:r>
          </a:p>
          <a:p>
            <a:pPr lvl="0"/>
            <a:endParaRPr lang="en-CA" dirty="0"/>
          </a:p>
        </p:txBody>
      </p:sp>
      <p:sp>
        <p:nvSpPr>
          <p:cNvPr id="5" name="TextBox 4">
            <a:extLst>
              <a:ext uri="{FF2B5EF4-FFF2-40B4-BE49-F238E27FC236}">
                <a16:creationId xmlns:a16="http://schemas.microsoft.com/office/drawing/2014/main" id="{48D683B9-8F06-1118-3905-67D38EDCEB0A}"/>
              </a:ext>
            </a:extLst>
          </p:cNvPr>
          <p:cNvSpPr txBox="1"/>
          <p:nvPr/>
        </p:nvSpPr>
        <p:spPr>
          <a:xfrm>
            <a:off x="713475" y="4841840"/>
            <a:ext cx="10640325" cy="646331"/>
          </a:xfrm>
          <a:prstGeom prst="rect">
            <a:avLst/>
          </a:prstGeom>
          <a:noFill/>
          <a:ln w="38100">
            <a:solidFill>
              <a:schemeClr val="accent1"/>
            </a:solidFill>
          </a:ln>
        </p:spPr>
        <p:txBody>
          <a:bodyPr wrap="square">
            <a:spAutoFit/>
          </a:bodyPr>
          <a:lstStyle/>
          <a:p>
            <a:pPr marL="0" lvl="0" indent="0" algn="ctr">
              <a:buNone/>
            </a:pPr>
            <a:r>
              <a:rPr lang="en-US" b="1" u="sng" dirty="0">
                <a:solidFill>
                  <a:srgbClr val="FF0000"/>
                </a:solidFill>
                <a:highlight>
                  <a:srgbClr val="FFFF00"/>
                </a:highlight>
              </a:rPr>
              <a:t>If Patient has history of chest pain in last dental visit</a:t>
            </a:r>
            <a:r>
              <a:rPr lang="en-US" dirty="0">
                <a:highlight>
                  <a:srgbClr val="FFFF00"/>
                </a:highlight>
              </a:rPr>
              <a:t>:</a:t>
            </a:r>
          </a:p>
          <a:p>
            <a:pPr marL="0" lvl="0" indent="0">
              <a:buNone/>
            </a:pPr>
            <a:r>
              <a:rPr lang="en-GB" b="1" dirty="0"/>
              <a:t>Onset</a:t>
            </a:r>
            <a:r>
              <a:rPr lang="en-GB" dirty="0"/>
              <a:t>: when did it start (type of visit, procedure, stress level, how was it managed)</a:t>
            </a:r>
          </a:p>
        </p:txBody>
      </p:sp>
    </p:spTree>
    <p:extLst>
      <p:ext uri="{BB962C8B-B14F-4D97-AF65-F5344CB8AC3E}">
        <p14:creationId xmlns:p14="http://schemas.microsoft.com/office/powerpoint/2010/main" val="3281516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1AFCB-018A-98EF-FC9B-67B3181985D3}"/>
              </a:ext>
            </a:extLst>
          </p:cNvPr>
          <p:cNvSpPr>
            <a:spLocks noGrp="1"/>
          </p:cNvSpPr>
          <p:nvPr>
            <p:ph type="title"/>
          </p:nvPr>
        </p:nvSpPr>
        <p:spPr>
          <a:xfrm>
            <a:off x="3072526" y="763461"/>
            <a:ext cx="5912447" cy="724663"/>
          </a:xfrm>
          <a:ln>
            <a:solidFill>
              <a:schemeClr val="accent1"/>
            </a:solidFill>
          </a:ln>
        </p:spPr>
        <p:txBody>
          <a:bodyPr anchor="ctr">
            <a:normAutofit/>
          </a:bodyPr>
          <a:lstStyle/>
          <a:p>
            <a:pPr algn="ctr"/>
            <a:r>
              <a:rPr lang="en-US" sz="1800" dirty="0">
                <a:solidFill>
                  <a:srgbClr val="0070C0"/>
                </a:solidFill>
                <a:latin typeface="Arial" panose="020B0604020202020204" pitchFamily="34" charset="0"/>
                <a:cs typeface="Arial" panose="020B0604020202020204" pitchFamily="34" charset="0"/>
              </a:rPr>
              <a:t>UNSTABLE ANGINA/RECENT MI (&lt;1 MONTH</a:t>
            </a:r>
            <a:r>
              <a:rPr lang="en-US" sz="1400" b="0" dirty="0">
                <a:solidFill>
                  <a:schemeClr val="tx1"/>
                </a:solidFill>
                <a:latin typeface="Arial" panose="020B0604020202020204" pitchFamily="34" charset="0"/>
                <a:cs typeface="Arial" panose="020B0604020202020204" pitchFamily="34" charset="0"/>
              </a:rPr>
              <a:t>)</a:t>
            </a:r>
            <a:endParaRPr lang="en-CA" sz="1400" b="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11D608A-E2B6-D030-0842-09EFC238D84D}"/>
              </a:ext>
            </a:extLst>
          </p:cNvPr>
          <p:cNvSpPr>
            <a:spLocks noGrp="1"/>
          </p:cNvSpPr>
          <p:nvPr>
            <p:ph sz="quarter" idx="10"/>
          </p:nvPr>
        </p:nvSpPr>
        <p:spPr>
          <a:xfrm>
            <a:off x="5887416" y="2081315"/>
            <a:ext cx="5635990" cy="3650892"/>
          </a:xfrm>
          <a:ln>
            <a:solidFill>
              <a:schemeClr val="accent1"/>
            </a:solidFill>
          </a:ln>
        </p:spPr>
        <p:txBody>
          <a:bodyPr>
            <a:normAutofit/>
          </a:bodyPr>
          <a:lstStyle/>
          <a:p>
            <a:pPr lvl="0"/>
            <a:r>
              <a:rPr lang="en-US" sz="1500" dirty="0"/>
              <a:t>Elective dental care should be deferred.</a:t>
            </a:r>
          </a:p>
          <a:p>
            <a:pPr lvl="0"/>
            <a:r>
              <a:rPr lang="en-CA" sz="1500" dirty="0"/>
              <a:t>Medical consultation obtained. </a:t>
            </a:r>
            <a:r>
              <a:rPr lang="en-US" sz="1500" dirty="0"/>
              <a:t>Delay major surgical procedure for at least 3 months.</a:t>
            </a:r>
            <a:endParaRPr lang="en-CA" sz="1500" dirty="0"/>
          </a:p>
          <a:p>
            <a:pPr lvl="0"/>
            <a:r>
              <a:rPr lang="en-CA" sz="1500" dirty="0"/>
              <a:t>Treat them in a hospital facility.</a:t>
            </a:r>
            <a:endParaRPr lang="en-US" sz="1500" dirty="0"/>
          </a:p>
          <a:p>
            <a:pPr lvl="0"/>
            <a:r>
              <a:rPr lang="en-US" sz="1500" dirty="0"/>
              <a:t>Follow Stress Reduction Protocol.</a:t>
            </a:r>
          </a:p>
          <a:p>
            <a:pPr lvl="0"/>
            <a:r>
              <a:rPr lang="en-CA" sz="1500" dirty="0">
                <a:highlight>
                  <a:srgbClr val="FFFF00"/>
                </a:highlight>
              </a:rPr>
              <a:t>Patients </a:t>
            </a:r>
            <a:r>
              <a:rPr lang="en-US" sz="1500" dirty="0">
                <a:highlight>
                  <a:srgbClr val="FFFF00"/>
                </a:highlight>
              </a:rPr>
              <a:t>who are taking warfarin or Direct oral anticoagulants (DOACs) — avoid giving NSAIDS </a:t>
            </a:r>
          </a:p>
          <a:p>
            <a:pPr lvl="0"/>
            <a:r>
              <a:rPr lang="en-US" sz="1500" dirty="0">
                <a:highlight>
                  <a:srgbClr val="FFFF00"/>
                </a:highlight>
              </a:rPr>
              <a:t>Use Prophylactic Nitroglycerine just before the procedure.</a:t>
            </a:r>
          </a:p>
        </p:txBody>
      </p:sp>
      <p:sp>
        <p:nvSpPr>
          <p:cNvPr id="9" name="Rectangle 2">
            <a:extLst>
              <a:ext uri="{FF2B5EF4-FFF2-40B4-BE49-F238E27FC236}">
                <a16:creationId xmlns:a16="http://schemas.microsoft.com/office/drawing/2014/main" id="{6E2638EB-BF78-80EA-A278-409FEA1CC6DF}"/>
              </a:ext>
            </a:extLst>
          </p:cNvPr>
          <p:cNvSpPr txBox="1">
            <a:spLocks noChangeArrowheads="1"/>
          </p:cNvSpPr>
          <p:nvPr/>
        </p:nvSpPr>
        <p:spPr bwMode="auto">
          <a:xfrm>
            <a:off x="668594" y="2025356"/>
            <a:ext cx="4807867" cy="32609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eaLnBrk="0" fontAlgn="base" hangingPunct="0">
              <a:lnSpc>
                <a:spcPct val="150000"/>
              </a:lnSpc>
              <a:spcBef>
                <a:spcPct val="0"/>
              </a:spcBef>
              <a:spcAft>
                <a:spcPct val="0"/>
              </a:spcAft>
              <a:buFont typeface="Wingdings" pitchFamily="2" charset="2"/>
              <a:buNone/>
            </a:pPr>
            <a:r>
              <a:rPr lang="en-US" altLang="en-US" sz="1400" b="1" dirty="0">
                <a:highlight>
                  <a:srgbClr val="FFFF00"/>
                </a:highlight>
                <a:latin typeface="Arial" panose="020B0604020202020204" pitchFamily="34" charset="0"/>
              </a:rPr>
              <a:t>PHYSICIAN REFERRAL :</a:t>
            </a:r>
          </a:p>
          <a:p>
            <a:pPr eaLnBrk="0" fontAlgn="base" hangingPunct="0">
              <a:lnSpc>
                <a:spcPct val="150000"/>
              </a:lnSpc>
              <a:spcBef>
                <a:spcPct val="0"/>
              </a:spcBef>
              <a:spcAft>
                <a:spcPct val="0"/>
              </a:spcAft>
            </a:pPr>
            <a:r>
              <a:rPr lang="en-US" altLang="en-US" sz="1400" b="1" dirty="0">
                <a:latin typeface="Arial" panose="020B0604020202020204" pitchFamily="34" charset="0"/>
              </a:rPr>
              <a:t>Angina:</a:t>
            </a:r>
            <a:r>
              <a:rPr lang="en-US" altLang="en-US" sz="1400" dirty="0">
                <a:latin typeface="Arial" panose="020B0604020202020204" pitchFamily="34" charset="0"/>
              </a:rPr>
              <a:t>:Unstable /symptomatic condition.</a:t>
            </a:r>
          </a:p>
          <a:p>
            <a:pPr marL="214313" indent="-214313" eaLnBrk="0" fontAlgn="base" hangingPunct="0">
              <a:lnSpc>
                <a:spcPct val="150000"/>
              </a:lnSpc>
              <a:spcBef>
                <a:spcPct val="0"/>
              </a:spcBef>
              <a:spcAft>
                <a:spcPct val="0"/>
              </a:spcAft>
              <a:buFont typeface="Arial" panose="020B0604020202020204" pitchFamily="34" charset="0"/>
              <a:buChar char="•"/>
            </a:pPr>
            <a:r>
              <a:rPr lang="en-US" altLang="en-US" sz="1400" dirty="0">
                <a:latin typeface="Arial" panose="020B0604020202020204" pitchFamily="34" charset="0"/>
              </a:rPr>
              <a:t>Attack: increased severity/ Frequency.</a:t>
            </a:r>
          </a:p>
          <a:p>
            <a:pPr marL="214313" indent="-214313" eaLnBrk="0" fontAlgn="base" hangingPunct="0">
              <a:lnSpc>
                <a:spcPct val="150000"/>
              </a:lnSpc>
              <a:spcBef>
                <a:spcPct val="0"/>
              </a:spcBef>
              <a:spcAft>
                <a:spcPct val="0"/>
              </a:spcAft>
              <a:buFont typeface="Arial" panose="020B0604020202020204" pitchFamily="34" charset="0"/>
              <a:buChar char="•"/>
            </a:pPr>
            <a:r>
              <a:rPr lang="en-US" altLang="en-US" sz="1400" b="1" dirty="0">
                <a:latin typeface="Arial" panose="020B0604020202020204" pitchFamily="34" charset="0"/>
              </a:rPr>
              <a:t>Cardiac History</a:t>
            </a:r>
            <a:r>
              <a:rPr lang="en-US" altLang="en-US" sz="1400" dirty="0">
                <a:latin typeface="Arial" panose="020B0604020202020204" pitchFamily="34" charset="0"/>
              </a:rPr>
              <a:t>:: Any recent hospitalizations or changes in cardiac condition?</a:t>
            </a:r>
          </a:p>
          <a:p>
            <a:pPr eaLnBrk="0" fontAlgn="base" hangingPunct="0">
              <a:lnSpc>
                <a:spcPct val="150000"/>
              </a:lnSpc>
              <a:spcBef>
                <a:spcPct val="0"/>
              </a:spcBef>
              <a:spcAft>
                <a:spcPct val="0"/>
              </a:spcAft>
              <a:buFontTx/>
              <a:buChar char="•"/>
            </a:pPr>
            <a:r>
              <a:rPr lang="en-US" altLang="en-US" sz="1400" b="1" dirty="0">
                <a:latin typeface="Arial" panose="020B0604020202020204" pitchFamily="34" charset="0"/>
              </a:rPr>
              <a:t>Incomplete info regarding Medications</a:t>
            </a:r>
          </a:p>
          <a:p>
            <a:pPr marL="0" indent="0" eaLnBrk="0" fontAlgn="base" hangingPunct="0">
              <a:lnSpc>
                <a:spcPct val="150000"/>
              </a:lnSpc>
              <a:spcBef>
                <a:spcPct val="0"/>
              </a:spcBef>
              <a:spcAft>
                <a:spcPct val="0"/>
              </a:spcAft>
              <a:buNone/>
            </a:pPr>
            <a:endParaRPr lang="en-US" altLang="en-US" sz="1400" dirty="0">
              <a:latin typeface="Arial" panose="020B0604020202020204" pitchFamily="34" charset="0"/>
            </a:endParaRPr>
          </a:p>
          <a:p>
            <a:pPr marL="214313" indent="-214313" eaLnBrk="0" fontAlgn="base" hangingPunct="0">
              <a:lnSpc>
                <a:spcPct val="150000"/>
              </a:lnSpc>
              <a:spcBef>
                <a:spcPct val="0"/>
              </a:spcBef>
              <a:spcAft>
                <a:spcPct val="0"/>
              </a:spcAft>
              <a:buFont typeface="Arial" panose="020B0604020202020204" pitchFamily="34" charset="0"/>
              <a:buChar char="•"/>
            </a:pPr>
            <a:r>
              <a:rPr lang="en-US" altLang="en-US" sz="1400" b="1" dirty="0">
                <a:highlight>
                  <a:srgbClr val="FFFF00"/>
                </a:highlight>
                <a:latin typeface="Arial" panose="020B0604020202020204" pitchFamily="34" charset="0"/>
              </a:rPr>
              <a:t>Take consent to refer to physician</a:t>
            </a:r>
          </a:p>
          <a:p>
            <a:pPr marL="214313" indent="-214313" eaLnBrk="0" fontAlgn="base" hangingPunct="0">
              <a:lnSpc>
                <a:spcPct val="150000"/>
              </a:lnSpc>
              <a:spcBef>
                <a:spcPct val="0"/>
              </a:spcBef>
              <a:spcAft>
                <a:spcPct val="0"/>
              </a:spcAft>
              <a:buFont typeface="Arial" panose="020B0604020202020204" pitchFamily="34" charset="0"/>
              <a:buChar char="•"/>
            </a:pPr>
            <a:r>
              <a:rPr lang="en-US" altLang="en-US" sz="1400" dirty="0">
                <a:highlight>
                  <a:srgbClr val="FFFF00"/>
                </a:highlight>
                <a:latin typeface="Arial" panose="020B0604020202020204" pitchFamily="34" charset="0"/>
              </a:rPr>
              <a:t>Manage any current emergency- analgesic/smoothen sharp edges</a:t>
            </a:r>
          </a:p>
        </p:txBody>
      </p:sp>
    </p:spTree>
    <p:extLst>
      <p:ext uri="{BB962C8B-B14F-4D97-AF65-F5344CB8AC3E}">
        <p14:creationId xmlns:p14="http://schemas.microsoft.com/office/powerpoint/2010/main" val="12581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barn(inVertical)">
                                      <p:cBhvr>
                                        <p:cTn id="7" dur="5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arn(inVertical)">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arn(inVertic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barn(inVertical)">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barn(inVertical)">
                                      <p:cBhvr>
                                        <p:cTn id="27" dur="500"/>
                                        <p:tgtEl>
                                          <p:spTgt spid="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
                                            <p:txEl>
                                              <p:pRg st="4" end="4"/>
                                            </p:txEl>
                                          </p:spTgt>
                                        </p:tgtEl>
                                        <p:attrNameLst>
                                          <p:attrName>style.visibility</p:attrName>
                                        </p:attrNameLst>
                                      </p:cBhvr>
                                      <p:to>
                                        <p:strVal val="visible"/>
                                      </p:to>
                                    </p:set>
                                    <p:animEffect transition="in" filter="barn(inVertical)">
                                      <p:cBhvr>
                                        <p:cTn id="32" dur="500"/>
                                        <p:tgtEl>
                                          <p:spTgt spid="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arn(inVertic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barn(inVertical)">
                                      <p:cBhvr>
                                        <p:cTn id="42"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ECB-6F05-B4BD-9CC8-D880DA158636}"/>
              </a:ext>
            </a:extLst>
          </p:cNvPr>
          <p:cNvSpPr>
            <a:spLocks noGrp="1"/>
          </p:cNvSpPr>
          <p:nvPr>
            <p:ph type="title"/>
          </p:nvPr>
        </p:nvSpPr>
        <p:spPr>
          <a:xfrm>
            <a:off x="2016340" y="160338"/>
            <a:ext cx="7886700" cy="582613"/>
          </a:xfrm>
        </p:spPr>
        <p:txBody>
          <a:bodyPr>
            <a:normAutofit fontScale="90000"/>
          </a:bodyPr>
          <a:lstStyle/>
          <a:p>
            <a:pPr algn="ctr"/>
            <a:r>
              <a:rPr lang="en-CA" b="1" dirty="0">
                <a:solidFill>
                  <a:srgbClr val="0070C0"/>
                </a:solidFill>
              </a:rPr>
              <a:t>STABLE ANGINA</a:t>
            </a:r>
          </a:p>
        </p:txBody>
      </p:sp>
      <p:sp>
        <p:nvSpPr>
          <p:cNvPr id="5" name="Subtitle 4">
            <a:extLst>
              <a:ext uri="{FF2B5EF4-FFF2-40B4-BE49-F238E27FC236}">
                <a16:creationId xmlns:a16="http://schemas.microsoft.com/office/drawing/2014/main" id="{2A30CE81-E569-1791-520F-BFFD511D2900}"/>
              </a:ext>
            </a:extLst>
          </p:cNvPr>
          <p:cNvSpPr txBox="1">
            <a:spLocks/>
          </p:cNvSpPr>
          <p:nvPr/>
        </p:nvSpPr>
        <p:spPr>
          <a:xfrm>
            <a:off x="255639" y="963561"/>
            <a:ext cx="5704051" cy="5206365"/>
          </a:xfrm>
          <a:prstGeom prst="rect">
            <a:avLst/>
          </a:prstGeom>
          <a:ln w="19050">
            <a:solidFill>
              <a:schemeClr val="accent1"/>
            </a:solidFill>
          </a:ln>
        </p:spPr>
        <p:txBody>
          <a:bodyPr vert="horz" lIns="68580" tIns="34290" rIns="68580" bIns="34290" rtlCol="0" anchor="t" anchorCtr="0">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lnSpc>
                <a:spcPct val="170000"/>
              </a:lnSpc>
              <a:buNone/>
            </a:pPr>
            <a:r>
              <a:rPr lang="en-US" sz="1400" b="1" u="sng" dirty="0">
                <a:solidFill>
                  <a:schemeClr val="tx1"/>
                </a:solidFill>
                <a:highlight>
                  <a:srgbClr val="FFFF00"/>
                </a:highlight>
              </a:rPr>
              <a:t>Consider these treatment modifications:</a:t>
            </a:r>
          </a:p>
          <a:p>
            <a:pPr>
              <a:lnSpc>
                <a:spcPct val="170000"/>
              </a:lnSpc>
              <a:buFont typeface="+mj-lt"/>
              <a:buAutoNum type="arabicPeriod"/>
            </a:pPr>
            <a:r>
              <a:rPr lang="en-US" sz="1400" b="1" dirty="0">
                <a:solidFill>
                  <a:srgbClr val="00B050"/>
                </a:solidFill>
              </a:rPr>
              <a:t>Stress Reduction</a:t>
            </a:r>
            <a:r>
              <a:rPr lang="en-US" sz="1400" dirty="0">
                <a:solidFill>
                  <a:schemeClr val="tx1"/>
                </a:solidFill>
              </a:rPr>
              <a:t>: Short, morning appointment; stress-reducing techniques (calm environment/ preoperative anxiolytics)</a:t>
            </a:r>
          </a:p>
          <a:p>
            <a:pPr>
              <a:lnSpc>
                <a:spcPct val="170000"/>
              </a:lnSpc>
              <a:buFont typeface="+mj-lt"/>
              <a:buAutoNum type="arabicPeriod"/>
            </a:pPr>
            <a:r>
              <a:rPr lang="en-US" sz="1400" b="1" dirty="0">
                <a:solidFill>
                  <a:schemeClr val="tx1"/>
                </a:solidFill>
              </a:rPr>
              <a:t>Medication Management</a:t>
            </a:r>
            <a:r>
              <a:rPr lang="en-US" sz="1400" dirty="0">
                <a:solidFill>
                  <a:schemeClr val="tx1"/>
                </a:solidFill>
              </a:rPr>
              <a:t>: Ensure the patient takes their nitroglycerine as prescribed.  </a:t>
            </a:r>
          </a:p>
          <a:p>
            <a:pPr>
              <a:lnSpc>
                <a:spcPct val="170000"/>
              </a:lnSpc>
              <a:buFont typeface="+mj-lt"/>
              <a:buAutoNum type="arabicPeriod"/>
            </a:pPr>
            <a:r>
              <a:rPr lang="en-US" sz="1400" b="1" dirty="0">
                <a:solidFill>
                  <a:srgbClr val="00B050"/>
                </a:solidFill>
              </a:rPr>
              <a:t>Monitoring</a:t>
            </a:r>
            <a:r>
              <a:rPr lang="en-US" sz="1400" dirty="0">
                <a:solidFill>
                  <a:srgbClr val="00B050"/>
                </a:solidFill>
              </a:rPr>
              <a:t>: Continuously </a:t>
            </a:r>
            <a:r>
              <a:rPr lang="en-US" sz="1400" dirty="0">
                <a:solidFill>
                  <a:schemeClr val="tx1"/>
                </a:solidFill>
              </a:rPr>
              <a:t>monitor vital signs</a:t>
            </a:r>
          </a:p>
          <a:p>
            <a:pPr>
              <a:lnSpc>
                <a:spcPct val="170000"/>
              </a:lnSpc>
              <a:buFont typeface="+mj-lt"/>
              <a:buAutoNum type="arabicPeriod"/>
            </a:pPr>
            <a:r>
              <a:rPr lang="en-US" sz="1400" b="1" dirty="0">
                <a:solidFill>
                  <a:srgbClr val="00B050"/>
                </a:solidFill>
              </a:rPr>
              <a:t>Local Anesthesia </a:t>
            </a:r>
            <a:r>
              <a:rPr lang="en-US" sz="1400" dirty="0">
                <a:solidFill>
                  <a:schemeClr val="tx1"/>
                </a:solidFill>
              </a:rPr>
              <a:t>without or with minimal vasoconstrictors (e.g., epinephrine) to avoid triggering angina.</a:t>
            </a:r>
          </a:p>
          <a:p>
            <a:pPr>
              <a:lnSpc>
                <a:spcPct val="170000"/>
              </a:lnSpc>
              <a:buFont typeface="+mj-lt"/>
              <a:buAutoNum type="arabicPeriod"/>
            </a:pPr>
            <a:r>
              <a:rPr lang="en-US" sz="1400" b="1" dirty="0">
                <a:solidFill>
                  <a:schemeClr val="tx1"/>
                </a:solidFill>
              </a:rPr>
              <a:t>Pain Control</a:t>
            </a:r>
            <a:r>
              <a:rPr lang="en-US" sz="1400" dirty="0">
                <a:solidFill>
                  <a:schemeClr val="tx1"/>
                </a:solidFill>
              </a:rPr>
              <a:t>: Use effective pain management to prevent postoperative pain, which can induce stress and angina.</a:t>
            </a:r>
          </a:p>
          <a:p>
            <a:pPr>
              <a:lnSpc>
                <a:spcPct val="170000"/>
              </a:lnSpc>
              <a:buFont typeface="+mj-lt"/>
              <a:buAutoNum type="arabicPeriod"/>
            </a:pPr>
            <a:r>
              <a:rPr lang="en-US" sz="1400" b="1" dirty="0">
                <a:solidFill>
                  <a:schemeClr val="tx1"/>
                </a:solidFill>
              </a:rPr>
              <a:t>Emergency Preparedness</a:t>
            </a:r>
            <a:r>
              <a:rPr lang="en-US" sz="1400" dirty="0">
                <a:solidFill>
                  <a:schemeClr val="tx1"/>
                </a:solidFill>
              </a:rPr>
              <a:t>: Oxygen, nitroglycerine, and have emergency protocols in place.</a:t>
            </a:r>
            <a:endParaRPr lang="en-US" sz="1400" dirty="0"/>
          </a:p>
        </p:txBody>
      </p:sp>
      <p:sp>
        <p:nvSpPr>
          <p:cNvPr id="6" name="TextBox 5">
            <a:extLst>
              <a:ext uri="{FF2B5EF4-FFF2-40B4-BE49-F238E27FC236}">
                <a16:creationId xmlns:a16="http://schemas.microsoft.com/office/drawing/2014/main" id="{E98A48EA-ED35-8316-D0CB-980374B2F882}"/>
              </a:ext>
            </a:extLst>
          </p:cNvPr>
          <p:cNvSpPr txBox="1"/>
          <p:nvPr/>
        </p:nvSpPr>
        <p:spPr>
          <a:xfrm>
            <a:off x="6389503" y="2270159"/>
            <a:ext cx="4200480" cy="2793072"/>
          </a:xfrm>
          <a:prstGeom prst="rect">
            <a:avLst/>
          </a:prstGeom>
          <a:noFill/>
          <a:ln>
            <a:solidFill>
              <a:schemeClr val="accent1"/>
            </a:solidFill>
          </a:ln>
        </p:spPr>
        <p:txBody>
          <a:bodyPr wrap="square">
            <a:spAutoFit/>
          </a:bodyPr>
          <a:lstStyle/>
          <a:p>
            <a:pPr marL="285750" lvl="0" indent="-285750" defTabSz="622300">
              <a:spcBef>
                <a:spcPct val="0"/>
              </a:spcBef>
              <a:spcAft>
                <a:spcPct val="35000"/>
              </a:spcAft>
              <a:buFont typeface="Arial" panose="020B0604020202020204" pitchFamily="34" charset="0"/>
              <a:buChar char="•"/>
            </a:pPr>
            <a:r>
              <a:rPr lang="en-CA" sz="1800" kern="1200" dirty="0"/>
              <a:t>Short appointments in the morning.</a:t>
            </a:r>
          </a:p>
          <a:p>
            <a:pPr marL="285750" lvl="0" indent="-285750" defTabSz="622300">
              <a:spcBef>
                <a:spcPct val="0"/>
              </a:spcBef>
              <a:spcAft>
                <a:spcPct val="35000"/>
              </a:spcAft>
              <a:buFont typeface="Arial" panose="020B0604020202020204" pitchFamily="34" charset="0"/>
              <a:buChar char="•"/>
            </a:pPr>
            <a:r>
              <a:rPr lang="en-CA" sz="1800" dirty="0"/>
              <a:t>Comfortable chair position.</a:t>
            </a:r>
          </a:p>
          <a:p>
            <a:pPr marL="285750" lvl="0" indent="-285750" defTabSz="622300">
              <a:spcBef>
                <a:spcPct val="0"/>
              </a:spcBef>
              <a:spcAft>
                <a:spcPct val="35000"/>
              </a:spcAft>
              <a:buFont typeface="Arial" panose="020B0604020202020204" pitchFamily="34" charset="0"/>
              <a:buChar char="•"/>
            </a:pPr>
            <a:r>
              <a:rPr lang="en-CA" sz="1800" dirty="0"/>
              <a:t>Monitoring vital signs.</a:t>
            </a:r>
          </a:p>
          <a:p>
            <a:pPr marL="285750" lvl="0" indent="-285750" defTabSz="622300">
              <a:spcBef>
                <a:spcPct val="0"/>
              </a:spcBef>
              <a:spcAft>
                <a:spcPct val="35000"/>
              </a:spcAft>
              <a:buFont typeface="Arial" panose="020B0604020202020204" pitchFamily="34" charset="0"/>
              <a:buChar char="•"/>
            </a:pPr>
            <a:r>
              <a:rPr lang="en-CA" sz="1800" dirty="0"/>
              <a:t>Profound local anesthesia.</a:t>
            </a:r>
          </a:p>
          <a:p>
            <a:pPr marL="285750" lvl="0" indent="-285750" defTabSz="622300">
              <a:spcBef>
                <a:spcPct val="0"/>
              </a:spcBef>
              <a:spcAft>
                <a:spcPct val="35000"/>
              </a:spcAft>
              <a:buFont typeface="Arial" panose="020B0604020202020204" pitchFamily="34" charset="0"/>
              <a:buChar char="•"/>
            </a:pPr>
            <a:r>
              <a:rPr lang="en-CA" sz="1800" dirty="0"/>
              <a:t>Reduced stress environment with oral sedation or nitrous oxide–oxygen sedation. </a:t>
            </a:r>
          </a:p>
          <a:p>
            <a:pPr marL="285750" lvl="0" indent="-285750" defTabSz="622300">
              <a:spcBef>
                <a:spcPct val="0"/>
              </a:spcBef>
              <a:spcAft>
                <a:spcPct val="35000"/>
              </a:spcAft>
              <a:buFont typeface="Arial" panose="020B0604020202020204" pitchFamily="34" charset="0"/>
              <a:buChar char="•"/>
            </a:pPr>
            <a:r>
              <a:rPr lang="en-CA" sz="1800" dirty="0"/>
              <a:t>Effective postoperative pain control</a:t>
            </a:r>
            <a:endParaRPr lang="en-US" sz="1800" kern="1200" dirty="0"/>
          </a:p>
        </p:txBody>
      </p:sp>
    </p:spTree>
    <p:extLst>
      <p:ext uri="{BB962C8B-B14F-4D97-AF65-F5344CB8AC3E}">
        <p14:creationId xmlns:p14="http://schemas.microsoft.com/office/powerpoint/2010/main" val="300302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40600795-8A19-9C7A-DC84-A1B0270DFFA8}"/>
              </a:ext>
            </a:extLst>
          </p:cNvPr>
          <p:cNvSpPr txBox="1">
            <a:spLocks noChangeArrowheads="1"/>
          </p:cNvSpPr>
          <p:nvPr/>
        </p:nvSpPr>
        <p:spPr bwMode="auto">
          <a:xfrm>
            <a:off x="467140" y="616319"/>
            <a:ext cx="6241774" cy="6047809"/>
          </a:xfrm>
          <a:prstGeom prst="rect">
            <a:avLst/>
          </a:prstGeom>
          <a:solidFill>
            <a:schemeClr val="accent1">
              <a:lumMod val="20000"/>
              <a:lumOff val="80000"/>
            </a:schemeClr>
          </a:solidFill>
          <a:ln w="9525">
            <a:solidFill>
              <a:schemeClr val="tx1"/>
            </a:solidFill>
            <a:miter lim="800000"/>
            <a:headEnd/>
            <a:tailEnd/>
          </a:ln>
          <a:effectLst/>
        </p:spPr>
        <p:txBody>
          <a:bodyPr vert="horz" wrap="square" lIns="68580" tIns="34290" rIns="68580" bIns="34290" numCol="1" rtlCol="0" anchor="ctr" anchorCtr="0" compatLnSpc="1">
            <a:prstTxWarp prst="textNoShape">
              <a:avLst/>
            </a:prstTxWarp>
            <a:sp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defTabSz="685800" eaLnBrk="0" fontAlgn="base" hangingPunct="0">
              <a:lnSpc>
                <a:spcPct val="150000"/>
              </a:lnSpc>
              <a:spcBef>
                <a:spcPct val="0"/>
              </a:spcBef>
              <a:spcAft>
                <a:spcPct val="0"/>
              </a:spcAft>
              <a:buFontTx/>
              <a:buChar char="•"/>
              <a:defRPr/>
            </a:pPr>
            <a:r>
              <a:rPr lang="en-US" altLang="en-US" sz="1400" b="1" dirty="0">
                <a:solidFill>
                  <a:schemeClr val="tx1"/>
                </a:solidFill>
                <a:latin typeface="Arial" panose="020B0604020202020204" pitchFamily="34" charset="0"/>
                <a:cs typeface="Arial" panose="020B0604020202020204" pitchFamily="34" charset="0"/>
              </a:rPr>
              <a:t> Cardiovascular System:</a:t>
            </a: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buFont typeface="Wingdings" panose="05000000000000000000" pitchFamily="2" charset="2"/>
              <a:buChar char="ü"/>
              <a:defRPr/>
            </a:pPr>
            <a:r>
              <a:rPr lang="en-US" altLang="en-US" sz="1400" dirty="0">
                <a:solidFill>
                  <a:schemeClr val="tx1"/>
                </a:solidFill>
                <a:latin typeface="Arial" panose="020B0604020202020204" pitchFamily="34" charset="0"/>
                <a:cs typeface="Arial" panose="020B0604020202020204" pitchFamily="34" charset="0"/>
              </a:rPr>
              <a:t>Have you experienced any recent chest pain/palpitations/shortness of breath?- asked if stable</a:t>
            </a:r>
          </a:p>
          <a:p>
            <a:pPr algn="l" defTabSz="685800" eaLnBrk="0" fontAlgn="base" hangingPunct="0">
              <a:lnSpc>
                <a:spcPct val="150000"/>
              </a:lnSpc>
              <a:spcBef>
                <a:spcPct val="0"/>
              </a:spcBef>
              <a:spcAft>
                <a:spcPct val="0"/>
              </a:spcAft>
              <a:buFont typeface="Wingdings" panose="05000000000000000000" pitchFamily="2" charset="2"/>
              <a:buChar char="ü"/>
              <a:defRPr/>
            </a:pPr>
            <a:r>
              <a:rPr lang="en-US" sz="1400" b="1" dirty="0">
                <a:solidFill>
                  <a:schemeClr val="tx1"/>
                </a:solidFill>
                <a:latin typeface="Arial" panose="020B0604020202020204" pitchFamily="34" charset="0"/>
                <a:cs typeface="Arial" panose="020B0604020202020204" pitchFamily="34" charset="0"/>
              </a:rPr>
              <a:t>H/O Hosp.  </a:t>
            </a: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buFont typeface="Wingdings" panose="05000000000000000000" pitchFamily="2" charset="2"/>
              <a:buChar char="ü"/>
              <a:defRPr/>
            </a:pPr>
            <a:r>
              <a:rPr lang="en-US" altLang="en-US" sz="1400" dirty="0">
                <a:solidFill>
                  <a:schemeClr val="tx1"/>
                </a:solidFill>
                <a:latin typeface="Arial" panose="020B0604020202020204" pitchFamily="34" charset="0"/>
                <a:cs typeface="Arial" panose="020B0604020202020204" pitchFamily="34" charset="0"/>
              </a:rPr>
              <a:t>Has your pacemaker been checked recently, any current issues with it?</a:t>
            </a:r>
          </a:p>
          <a:p>
            <a:pPr algn="l" defTabSz="685800" eaLnBrk="0" fontAlgn="base" hangingPunct="0">
              <a:lnSpc>
                <a:spcPct val="150000"/>
              </a:lnSpc>
              <a:spcBef>
                <a:spcPct val="0"/>
              </a:spcBef>
              <a:spcAft>
                <a:spcPct val="0"/>
              </a:spcAft>
              <a:buFontTx/>
              <a:buChar char="•"/>
              <a:defRPr/>
            </a:pP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buFontTx/>
              <a:buChar char="•"/>
              <a:defRPr/>
            </a:pPr>
            <a:r>
              <a:rPr lang="en-US" altLang="en-US" sz="1400" b="1" dirty="0">
                <a:solidFill>
                  <a:schemeClr val="tx1"/>
                </a:solidFill>
                <a:latin typeface="Arial" panose="020B0604020202020204" pitchFamily="34" charset="0"/>
                <a:cs typeface="Arial" panose="020B0604020202020204" pitchFamily="34" charset="0"/>
              </a:rPr>
              <a:t> Bleeding Risk: asked complication</a:t>
            </a: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defRPr/>
            </a:pPr>
            <a:r>
              <a:rPr lang="en-US" altLang="en-US" sz="1400" dirty="0">
                <a:solidFill>
                  <a:schemeClr val="tx1"/>
                </a:solidFill>
                <a:latin typeface="Arial" panose="020B0604020202020204" pitchFamily="34" charset="0"/>
                <a:cs typeface="Arial" panose="020B0604020202020204" pitchFamily="34" charset="0"/>
              </a:rPr>
              <a:t>Have you noticed any unusual bleeding or bruising recently?</a:t>
            </a:r>
          </a:p>
          <a:p>
            <a:pPr algn="l" defTabSz="685800" eaLnBrk="0" fontAlgn="base" hangingPunct="0">
              <a:lnSpc>
                <a:spcPct val="150000"/>
              </a:lnSpc>
              <a:spcBef>
                <a:spcPct val="0"/>
              </a:spcBef>
              <a:spcAft>
                <a:spcPct val="0"/>
              </a:spcAft>
              <a:defRPr/>
            </a:pPr>
            <a:r>
              <a:rPr lang="en-US" altLang="en-US" sz="1400" dirty="0">
                <a:solidFill>
                  <a:schemeClr val="tx1"/>
                </a:solidFill>
                <a:latin typeface="Arial" panose="020B0604020202020204" pitchFamily="34" charset="0"/>
                <a:cs typeface="Arial" panose="020B0604020202020204" pitchFamily="34" charset="0"/>
              </a:rPr>
              <a:t>Do you experience prolonged bleeding after minor cuts or injuries?</a:t>
            </a:r>
          </a:p>
          <a:p>
            <a:pPr algn="l" defTabSz="685800" eaLnBrk="0" fontAlgn="base" hangingPunct="0">
              <a:lnSpc>
                <a:spcPct val="150000"/>
              </a:lnSpc>
              <a:spcBef>
                <a:spcPct val="0"/>
              </a:spcBef>
              <a:spcAft>
                <a:spcPct val="0"/>
              </a:spcAft>
              <a:defRPr/>
            </a:pP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buFontTx/>
              <a:buChar char="•"/>
              <a:defRPr/>
            </a:pPr>
            <a:r>
              <a:rPr lang="en-US" altLang="en-US" sz="1400" b="1" dirty="0">
                <a:solidFill>
                  <a:schemeClr val="tx1"/>
                </a:solidFill>
                <a:latin typeface="Arial" panose="020B0604020202020204" pitchFamily="34" charset="0"/>
                <a:cs typeface="Arial" panose="020B0604020202020204" pitchFamily="34" charset="0"/>
              </a:rPr>
              <a:t> Medications and Allergies:</a:t>
            </a: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defRPr/>
            </a:pPr>
            <a:r>
              <a:rPr lang="en-US" altLang="en-US" sz="1400" dirty="0">
                <a:solidFill>
                  <a:schemeClr val="tx1"/>
                </a:solidFill>
                <a:latin typeface="Arial" panose="020B0604020202020204" pitchFamily="34" charset="0"/>
                <a:cs typeface="Arial" panose="020B0604020202020204" pitchFamily="34" charset="0"/>
              </a:rPr>
              <a:t>Are you currently taking any other medications/ supplements/ over-the-counter drugs not mentioned?</a:t>
            </a:r>
          </a:p>
          <a:p>
            <a:pPr algn="l" defTabSz="685800" eaLnBrk="0" fontAlgn="base" hangingPunct="0">
              <a:lnSpc>
                <a:spcPct val="150000"/>
              </a:lnSpc>
              <a:spcBef>
                <a:spcPct val="0"/>
              </a:spcBef>
              <a:spcAft>
                <a:spcPct val="0"/>
              </a:spcAft>
              <a:defRPr/>
            </a:pPr>
            <a:r>
              <a:rPr lang="en-US" altLang="en-US" sz="1400" dirty="0">
                <a:solidFill>
                  <a:schemeClr val="tx1"/>
                </a:solidFill>
                <a:latin typeface="Arial" panose="020B0604020202020204" pitchFamily="34" charset="0"/>
                <a:cs typeface="Arial" panose="020B0604020202020204" pitchFamily="34" charset="0"/>
              </a:rPr>
              <a:t>Do you have any known allergies,(local anesthetics or antibiotics)?</a:t>
            </a:r>
          </a:p>
          <a:p>
            <a:pPr algn="l" defTabSz="685800" eaLnBrk="0" fontAlgn="base" hangingPunct="0">
              <a:lnSpc>
                <a:spcPct val="150000"/>
              </a:lnSpc>
              <a:spcBef>
                <a:spcPct val="0"/>
              </a:spcBef>
              <a:spcAft>
                <a:spcPct val="0"/>
              </a:spcAft>
              <a:defRPr/>
            </a:pP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buFontTx/>
              <a:buChar char="•"/>
              <a:defRPr/>
            </a:pPr>
            <a:r>
              <a:rPr lang="en-US" altLang="en-US" sz="1400" b="1" dirty="0">
                <a:solidFill>
                  <a:schemeClr val="tx1"/>
                </a:solidFill>
                <a:latin typeface="Arial" panose="020B0604020202020204" pitchFamily="34" charset="0"/>
                <a:cs typeface="Arial" panose="020B0604020202020204" pitchFamily="34" charset="0"/>
              </a:rPr>
              <a:t> Oral Health and Dental Concerns: any modifications considered</a:t>
            </a:r>
            <a:endParaRPr lang="en-US" altLang="en-US" sz="1400" dirty="0">
              <a:solidFill>
                <a:schemeClr val="tx1"/>
              </a:solidFill>
              <a:latin typeface="Arial" panose="020B0604020202020204" pitchFamily="34" charset="0"/>
              <a:cs typeface="Arial" panose="020B0604020202020204" pitchFamily="34" charset="0"/>
            </a:endParaRPr>
          </a:p>
          <a:p>
            <a:pPr algn="l" defTabSz="685800" eaLnBrk="0" fontAlgn="base" hangingPunct="0">
              <a:lnSpc>
                <a:spcPct val="150000"/>
              </a:lnSpc>
              <a:spcBef>
                <a:spcPct val="0"/>
              </a:spcBef>
              <a:spcAft>
                <a:spcPct val="0"/>
              </a:spcAft>
              <a:defRPr/>
            </a:pPr>
            <a:r>
              <a:rPr lang="en-US" altLang="en-US" sz="1400" dirty="0">
                <a:solidFill>
                  <a:schemeClr val="tx1"/>
                </a:solidFill>
                <a:latin typeface="Arial" panose="020B0604020202020204" pitchFamily="34" charset="0"/>
                <a:cs typeface="Arial" panose="020B0604020202020204" pitchFamily="34" charset="0"/>
              </a:rPr>
              <a:t>Have you had any issues with bleeding gums or delayed healing after previous dental procedures? </a:t>
            </a:r>
          </a:p>
          <a:p>
            <a:pPr algn="l" defTabSz="685800" eaLnBrk="0" fontAlgn="base" hangingPunct="0">
              <a:spcBef>
                <a:spcPct val="0"/>
              </a:spcBef>
              <a:spcAft>
                <a:spcPct val="0"/>
              </a:spcAft>
              <a:defRPr/>
            </a:pPr>
            <a:endParaRPr lang="en-US" altLang="en-US" sz="1050" dirty="0">
              <a:solidFill>
                <a:prstClr val="black"/>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15CF0E-E652-9EB1-046B-B6436C5897F0}"/>
              </a:ext>
            </a:extLst>
          </p:cNvPr>
          <p:cNvPicPr>
            <a:picLocks noChangeAspect="1"/>
          </p:cNvPicPr>
          <p:nvPr/>
        </p:nvPicPr>
        <p:blipFill>
          <a:blip r:embed="rId2"/>
          <a:srcRect t="51383" r="9" b="8107"/>
          <a:stretch>
            <a:fillRect/>
          </a:stretch>
        </p:blipFill>
        <p:spPr>
          <a:xfrm>
            <a:off x="6927574" y="1357469"/>
            <a:ext cx="4901702" cy="3035628"/>
          </a:xfrm>
          <a:prstGeom prst="rect">
            <a:avLst/>
          </a:prstGeom>
          <a:ln w="19050">
            <a:solidFill>
              <a:schemeClr val="accent1"/>
            </a:solidFill>
          </a:ln>
        </p:spPr>
      </p:pic>
      <p:sp>
        <p:nvSpPr>
          <p:cNvPr id="4" name="Title 1">
            <a:extLst>
              <a:ext uri="{FF2B5EF4-FFF2-40B4-BE49-F238E27FC236}">
                <a16:creationId xmlns:a16="http://schemas.microsoft.com/office/drawing/2014/main" id="{7583B941-77A5-BDFD-B3D2-B32F0C5F370D}"/>
              </a:ext>
            </a:extLst>
          </p:cNvPr>
          <p:cNvSpPr txBox="1">
            <a:spLocks/>
          </p:cNvSpPr>
          <p:nvPr/>
        </p:nvSpPr>
        <p:spPr>
          <a:xfrm>
            <a:off x="2016340" y="57150"/>
            <a:ext cx="7886700" cy="5826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3200" dirty="0"/>
              <a:t>CARDIAC ARRYTHMIA- </a:t>
            </a:r>
            <a:r>
              <a:rPr lang="en-CA" sz="3300" b="1" dirty="0">
                <a:solidFill>
                  <a:srgbClr val="0070C0"/>
                </a:solidFill>
              </a:rPr>
              <a:t>PACE MAKER</a:t>
            </a:r>
          </a:p>
        </p:txBody>
      </p:sp>
    </p:spTree>
    <p:extLst>
      <p:ext uri="{BB962C8B-B14F-4D97-AF65-F5344CB8AC3E}">
        <p14:creationId xmlns:p14="http://schemas.microsoft.com/office/powerpoint/2010/main" val="1250551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8106-17A0-8A5B-A267-98F8D2B540DC}"/>
              </a:ext>
            </a:extLst>
          </p:cNvPr>
          <p:cNvSpPr>
            <a:spLocks noGrp="1"/>
          </p:cNvSpPr>
          <p:nvPr>
            <p:ph type="title"/>
          </p:nvPr>
        </p:nvSpPr>
        <p:spPr/>
        <p:txBody>
          <a:bodyPr/>
          <a:lstStyle/>
          <a:p>
            <a:r>
              <a:rPr lang="en-CA" dirty="0"/>
              <a:t>Topic 1: Teeth whitening</a:t>
            </a:r>
            <a:br>
              <a:rPr lang="en-CA" dirty="0"/>
            </a:br>
            <a:endParaRPr lang="en-CA" dirty="0"/>
          </a:p>
        </p:txBody>
      </p:sp>
      <p:sp>
        <p:nvSpPr>
          <p:cNvPr id="3" name="Content Placeholder 2">
            <a:extLst>
              <a:ext uri="{FF2B5EF4-FFF2-40B4-BE49-F238E27FC236}">
                <a16:creationId xmlns:a16="http://schemas.microsoft.com/office/drawing/2014/main" id="{B5E0BB97-C139-7C01-7AA4-9427393F0DED}"/>
              </a:ext>
            </a:extLst>
          </p:cNvPr>
          <p:cNvSpPr>
            <a:spLocks noGrp="1"/>
          </p:cNvSpPr>
          <p:nvPr>
            <p:ph idx="1"/>
          </p:nvPr>
        </p:nvSpPr>
        <p:spPr>
          <a:xfrm>
            <a:off x="591669" y="1772015"/>
            <a:ext cx="10515600" cy="3433830"/>
          </a:xfrm>
          <a:ln>
            <a:solidFill>
              <a:schemeClr val="accent1"/>
            </a:solidFill>
          </a:ln>
        </p:spPr>
        <p:txBody>
          <a:bodyPr>
            <a:normAutofit fontScale="92500" lnSpcReduction="10000"/>
          </a:bodyPr>
          <a:lstStyle/>
          <a:p>
            <a:pPr marL="0" indent="0">
              <a:lnSpc>
                <a:spcPct val="200000"/>
              </a:lnSpc>
              <a:buNone/>
            </a:pPr>
            <a:r>
              <a:rPr lang="en-US" sz="2800" dirty="0">
                <a:solidFill>
                  <a:schemeClr val="dk1"/>
                </a:solidFill>
                <a:latin typeface="Candara"/>
                <a:sym typeface="Candara"/>
              </a:rPr>
              <a:t>Patient came with a complaint of discolored teeth and wants to get teeth whitening done. O/E – mild discoloration in anterior teeth. </a:t>
            </a:r>
          </a:p>
          <a:p>
            <a:pPr algn="ctr">
              <a:lnSpc>
                <a:spcPct val="200000"/>
              </a:lnSpc>
            </a:pPr>
            <a:r>
              <a:rPr lang="en-US" sz="2800" b="1" dirty="0">
                <a:solidFill>
                  <a:srgbClr val="0070C0"/>
                </a:solidFill>
                <a:latin typeface="Candara"/>
                <a:sym typeface="Candara"/>
              </a:rPr>
              <a:t>Discuss the treatment. (PCC/Comm)</a:t>
            </a:r>
          </a:p>
          <a:p>
            <a:pPr marL="228600" marR="0" lvl="0" indent="-228600" algn="ctr" defTabSz="914400" rtl="0" eaLnBrk="1" fontAlgn="auto" latinLnBrk="0" hangingPunct="1">
              <a:lnSpc>
                <a:spcPct val="200000"/>
              </a:lnSpc>
              <a:spcBef>
                <a:spcPts val="1000"/>
              </a:spcBef>
              <a:spcAft>
                <a:spcPts val="0"/>
              </a:spcAft>
              <a:buClrTx/>
              <a:buSzTx/>
              <a:buFont typeface="Arial" panose="020B0604020202020204" pitchFamily="34" charset="0"/>
              <a:buChar char="•"/>
              <a:tabLst/>
              <a:defRPr/>
            </a:pPr>
            <a:r>
              <a:rPr lang="en-US" b="1" dirty="0">
                <a:solidFill>
                  <a:srgbClr val="0070C0"/>
                </a:solidFill>
                <a:latin typeface="Candara"/>
                <a:sym typeface="Candara"/>
              </a:rPr>
              <a:t>Informed consent </a:t>
            </a:r>
            <a:r>
              <a:rPr kumimoji="0" lang="en-US" sz="2800" b="1" i="0" u="none" strike="noStrike" kern="1200" cap="none" spc="0" normalizeH="0" baseline="0" noProof="0" dirty="0">
                <a:ln>
                  <a:noFill/>
                </a:ln>
                <a:solidFill>
                  <a:srgbClr val="0070C0"/>
                </a:solidFill>
                <a:effectLst/>
                <a:uLnTx/>
                <a:uFillTx/>
                <a:latin typeface="Candara"/>
                <a:ea typeface="+mn-ea"/>
                <a:cs typeface="+mn-cs"/>
                <a:sym typeface="Candara"/>
              </a:rPr>
              <a:t>(Comm)</a:t>
            </a:r>
          </a:p>
          <a:p>
            <a:pPr algn="ctr">
              <a:lnSpc>
                <a:spcPct val="200000"/>
              </a:lnSpc>
            </a:pPr>
            <a:endParaRPr lang="en-US" sz="1467" b="1" dirty="0">
              <a:solidFill>
                <a:srgbClr val="0070C0"/>
              </a:solidFill>
            </a:endParaRPr>
          </a:p>
          <a:p>
            <a:endParaRPr lang="en-CA" dirty="0"/>
          </a:p>
        </p:txBody>
      </p:sp>
    </p:spTree>
    <p:extLst>
      <p:ext uri="{BB962C8B-B14F-4D97-AF65-F5344CB8AC3E}">
        <p14:creationId xmlns:p14="http://schemas.microsoft.com/office/powerpoint/2010/main" val="240965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28C0C4E-3DE2-C7B2-0339-050A48799670}"/>
              </a:ext>
            </a:extLst>
          </p:cNvPr>
          <p:cNvSpPr txBox="1">
            <a:spLocks/>
          </p:cNvSpPr>
          <p:nvPr/>
        </p:nvSpPr>
        <p:spPr>
          <a:xfrm>
            <a:off x="6791708" y="304800"/>
            <a:ext cx="2885303" cy="895010"/>
          </a:xfrm>
          <a:prstGeom prst="rect">
            <a:avLst/>
          </a:prstGeom>
          <a:solidFill>
            <a:schemeClr val="accent4">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bg1"/>
                </a:solidFill>
              </a:rPr>
              <a:t>STEPS</a:t>
            </a:r>
          </a:p>
        </p:txBody>
      </p:sp>
      <p:sp>
        <p:nvSpPr>
          <p:cNvPr id="2" name="TextBox 1">
            <a:extLst>
              <a:ext uri="{FF2B5EF4-FFF2-40B4-BE49-F238E27FC236}">
                <a16:creationId xmlns:a16="http://schemas.microsoft.com/office/drawing/2014/main" id="{9DE64C90-3DB0-8F43-2C3E-14E88181ECD3}"/>
              </a:ext>
            </a:extLst>
          </p:cNvPr>
          <p:cNvSpPr txBox="1"/>
          <p:nvPr/>
        </p:nvSpPr>
        <p:spPr>
          <a:xfrm>
            <a:off x="350202" y="1004393"/>
            <a:ext cx="3843684" cy="4849213"/>
          </a:xfrm>
          <a:prstGeom prst="rect">
            <a:avLst/>
          </a:prstGeom>
          <a:solidFill>
            <a:schemeClr val="accent4">
              <a:lumMod val="20000"/>
              <a:lumOff val="80000"/>
            </a:schemeClr>
          </a:solidFill>
          <a:ln>
            <a:solidFill>
              <a:schemeClr val="accent1"/>
            </a:solidFill>
          </a:ln>
        </p:spPr>
        <p:txBody>
          <a:bodyPr wrap="square">
            <a:spAutoFit/>
          </a:bodyPr>
          <a:lstStyle/>
          <a:p>
            <a:pPr>
              <a:lnSpc>
                <a:spcPct val="150000"/>
              </a:lnSpc>
            </a:pPr>
            <a:r>
              <a:rPr lang="en-US" sz="1600" b="1" u="sng" dirty="0">
                <a:solidFill>
                  <a:srgbClr val="FF0000"/>
                </a:solidFill>
              </a:rPr>
              <a:t>Review of system </a:t>
            </a:r>
          </a:p>
          <a:p>
            <a:pPr>
              <a:lnSpc>
                <a:spcPct val="150000"/>
              </a:lnSpc>
            </a:pPr>
            <a:r>
              <a:rPr lang="en-CA" sz="1600" dirty="0"/>
              <a:t>Take a thorough </a:t>
            </a:r>
            <a:r>
              <a:rPr lang="en-CA" sz="1600" b="1" dirty="0"/>
              <a:t>medical and dental history</a:t>
            </a:r>
            <a:r>
              <a:rPr lang="en-CA" sz="1600" dirty="0"/>
              <a:t>, including:</a:t>
            </a:r>
          </a:p>
          <a:p>
            <a:pPr>
              <a:lnSpc>
                <a:spcPct val="150000"/>
              </a:lnSpc>
            </a:pPr>
            <a:r>
              <a:rPr lang="en-CA" sz="1600" dirty="0"/>
              <a:t>Stent placement date and type </a:t>
            </a:r>
            <a:r>
              <a:rPr lang="en-CA" sz="1600" dirty="0">
                <a:highlight>
                  <a:srgbClr val="00FFFF"/>
                </a:highlight>
              </a:rPr>
              <a:t>(bare-metal vs. drug-eluting)</a:t>
            </a:r>
          </a:p>
          <a:p>
            <a:pPr marL="342900" indent="-342900">
              <a:lnSpc>
                <a:spcPct val="150000"/>
              </a:lnSpc>
              <a:buFont typeface="Arial" panose="020B0604020202020204" pitchFamily="34" charset="0"/>
              <a:buChar char="•"/>
            </a:pPr>
            <a:r>
              <a:rPr lang="en-CA" sz="1600" dirty="0"/>
              <a:t>Cardiologist’s input regarding ongoing dual antiplatelet therapy</a:t>
            </a:r>
          </a:p>
          <a:p>
            <a:pPr marL="342900" indent="-342900">
              <a:lnSpc>
                <a:spcPct val="150000"/>
              </a:lnSpc>
              <a:buFont typeface="Arial" panose="020B0604020202020204" pitchFamily="34" charset="0"/>
              <a:buChar char="•"/>
            </a:pPr>
            <a:r>
              <a:rPr lang="en-CA" sz="1600" dirty="0"/>
              <a:t>Any history of bleeding episodes.</a:t>
            </a:r>
          </a:p>
          <a:p>
            <a:pPr marL="342900" indent="-342900">
              <a:lnSpc>
                <a:spcPct val="150000"/>
              </a:lnSpc>
              <a:buFont typeface="Arial" panose="020B0604020202020204" pitchFamily="34" charset="0"/>
              <a:buChar char="•"/>
            </a:pPr>
            <a:r>
              <a:rPr lang="en-US" sz="1600" dirty="0"/>
              <a:t>Effects of possible bacteremia on recently stented vessels (30 days)</a:t>
            </a:r>
          </a:p>
          <a:p>
            <a:pPr marL="285750" indent="-285750">
              <a:lnSpc>
                <a:spcPct val="150000"/>
              </a:lnSpc>
              <a:buFont typeface="Arial" panose="020B0604020202020204" pitchFamily="34" charset="0"/>
              <a:buChar char="•"/>
            </a:pPr>
            <a:r>
              <a:rPr lang="en-US" sz="1600" dirty="0">
                <a:highlight>
                  <a:srgbClr val="FFFF00"/>
                </a:highlight>
              </a:rPr>
              <a:t>Risk of post-treatment bleeding </a:t>
            </a:r>
          </a:p>
          <a:p>
            <a:pPr marL="285750" indent="-285750">
              <a:lnSpc>
                <a:spcPct val="150000"/>
              </a:lnSpc>
              <a:buFont typeface="Arial" panose="020B0604020202020204" pitchFamily="34" charset="0"/>
              <a:buChar char="•"/>
            </a:pPr>
            <a:r>
              <a:rPr lang="en-US" sz="1600" dirty="0">
                <a:highlight>
                  <a:srgbClr val="FFFF00"/>
                </a:highlight>
              </a:rPr>
              <a:t>Possibility of interactions with prescribed medications</a:t>
            </a:r>
          </a:p>
        </p:txBody>
      </p:sp>
      <p:sp>
        <p:nvSpPr>
          <p:cNvPr id="4" name="TextBox 3">
            <a:extLst>
              <a:ext uri="{FF2B5EF4-FFF2-40B4-BE49-F238E27FC236}">
                <a16:creationId xmlns:a16="http://schemas.microsoft.com/office/drawing/2014/main" id="{08F2E10F-DC59-FAB4-3C34-2C0672050805}"/>
              </a:ext>
            </a:extLst>
          </p:cNvPr>
          <p:cNvSpPr txBox="1"/>
          <p:nvPr/>
        </p:nvSpPr>
        <p:spPr>
          <a:xfrm>
            <a:off x="4911788" y="1474887"/>
            <a:ext cx="6408882" cy="4247317"/>
          </a:xfrm>
          <a:prstGeom prst="rect">
            <a:avLst/>
          </a:prstGeom>
          <a:solidFill>
            <a:schemeClr val="accent4">
              <a:lumMod val="20000"/>
              <a:lumOff val="80000"/>
            </a:schemeClr>
          </a:solidFill>
          <a:ln>
            <a:solidFill>
              <a:schemeClr val="accent1"/>
            </a:solidFill>
          </a:ln>
        </p:spPr>
        <p:txBody>
          <a:bodyPr wrap="square">
            <a:spAutoFit/>
          </a:bodyPr>
          <a:lstStyle/>
          <a:p>
            <a:pPr algn="ctr"/>
            <a:r>
              <a:rPr lang="en-US" b="1" u="sng" dirty="0">
                <a:solidFill>
                  <a:srgbClr val="FF0000"/>
                </a:solidFill>
              </a:rPr>
              <a:t>Patient’s concern</a:t>
            </a:r>
          </a:p>
          <a:p>
            <a:pPr algn="ctr"/>
            <a:endParaRPr lang="en-US" b="1" u="sng" dirty="0">
              <a:solidFill>
                <a:srgbClr val="FF0000"/>
              </a:solidFill>
            </a:endParaRPr>
          </a:p>
          <a:p>
            <a:pPr marL="285750" indent="-28575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Inquire about the patient’s recent blood. - Platelet count and possibly the bleeding time. </a:t>
            </a:r>
          </a:p>
          <a:p>
            <a:pPr marL="285750" indent="-285750">
              <a:lnSpc>
                <a:spcPct val="150000"/>
              </a:lnSpc>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Local measures to </a:t>
            </a:r>
            <a:r>
              <a:rPr lang="en-US" altLang="en-US" sz="1600" b="1" dirty="0">
                <a:latin typeface="Arial" panose="020B0604020202020204" pitchFamily="34" charset="0"/>
                <a:cs typeface="Arial" panose="020B0604020202020204" pitchFamily="34" charset="0"/>
              </a:rPr>
              <a:t>minimize bleeding</a:t>
            </a:r>
            <a:r>
              <a:rPr lang="en-US" altLang="en-US" sz="1600" dirty="0">
                <a:latin typeface="Arial" panose="020B0604020202020204" pitchFamily="34" charset="0"/>
                <a:cs typeface="Arial" panose="020B0604020202020204" pitchFamily="34" charset="0"/>
              </a:rPr>
              <a:t> (suturing, hemostatic agents, tranexamic acid rinse)</a:t>
            </a:r>
          </a:p>
          <a:p>
            <a:pPr marL="285750" indent="-285750">
              <a:lnSpc>
                <a:spcPct val="150000"/>
              </a:lnSpc>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Prefer </a:t>
            </a:r>
            <a:r>
              <a:rPr lang="en-US" altLang="en-US" sz="1600" b="1" dirty="0">
                <a:latin typeface="Arial" panose="020B0604020202020204" pitchFamily="34" charset="0"/>
                <a:cs typeface="Arial" panose="020B0604020202020204" pitchFamily="34" charset="0"/>
              </a:rPr>
              <a:t>minimally traumatic extraction</a:t>
            </a:r>
            <a:r>
              <a:rPr lang="en-US" altLang="en-US" sz="1600" dirty="0">
                <a:latin typeface="Arial" panose="020B0604020202020204" pitchFamily="34" charset="0"/>
                <a:cs typeface="Arial" panose="020B0604020202020204" pitchFamily="34" charset="0"/>
              </a:rPr>
              <a:t> technique</a:t>
            </a:r>
          </a:p>
          <a:p>
            <a:pPr marL="285750" indent="-285750">
              <a:lnSpc>
                <a:spcPct val="150000"/>
              </a:lnSpc>
              <a:buFont typeface="Arial" panose="020B0604020202020204" pitchFamily="34" charset="0"/>
              <a:buChar char="•"/>
            </a:pPr>
            <a:r>
              <a:rPr lang="en-US" altLang="en-US" sz="1600" dirty="0">
                <a:latin typeface="Arial" panose="020B0604020202020204" pitchFamily="34" charset="0"/>
                <a:cs typeface="Arial" panose="020B0604020202020204" pitchFamily="34" charset="0"/>
              </a:rPr>
              <a:t>Post-op pain management </a:t>
            </a:r>
            <a:r>
              <a:rPr lang="en-US" altLang="en-US" sz="1600" b="1" dirty="0">
                <a:latin typeface="Arial" panose="020B0604020202020204" pitchFamily="34" charset="0"/>
                <a:cs typeface="Arial" panose="020B0604020202020204" pitchFamily="34" charset="0"/>
              </a:rPr>
              <a:t>avoiding NSAIDs</a:t>
            </a:r>
            <a:r>
              <a:rPr lang="en-US" altLang="en-US" sz="1600" dirty="0">
                <a:latin typeface="Arial" panose="020B0604020202020204" pitchFamily="34" charset="0"/>
                <a:cs typeface="Arial" panose="020B0604020202020204" pitchFamily="34" charset="0"/>
              </a:rPr>
              <a:t> (due to bleeding and cardiac risk).</a:t>
            </a:r>
            <a:r>
              <a:rPr lang="en-US" sz="1600" dirty="0">
                <a:latin typeface="Arial" panose="020B0604020202020204" pitchFamily="34" charset="0"/>
                <a:cs typeface="Arial" panose="020B0604020202020204" pitchFamily="34" charset="0"/>
              </a:rPr>
              <a:t> Nonsteroidal anti-inflammatory drugs should be avoided in patients who are receiving antiplatelet medications.</a:t>
            </a:r>
          </a:p>
          <a:p>
            <a:pPr marL="285750" indent="-285750">
              <a:lnSpc>
                <a:spcPct val="150000"/>
              </a:lnSpc>
              <a:buFont typeface="Arial" panose="020B0604020202020204" pitchFamily="34" charset="0"/>
              <a:buChar char="•"/>
            </a:pPr>
            <a:endParaRPr lang="en-US" alt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322917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45F350D-A543-5D64-7DCB-2DE680C4F292}"/>
              </a:ext>
            </a:extLst>
          </p:cNvPr>
          <p:cNvGraphicFramePr>
            <a:graphicFrameLocks noGrp="1"/>
          </p:cNvGraphicFramePr>
          <p:nvPr/>
        </p:nvGraphicFramePr>
        <p:xfrm>
          <a:off x="1242392" y="735496"/>
          <a:ext cx="10088216" cy="4180992"/>
        </p:xfrm>
        <a:graphic>
          <a:graphicData uri="http://schemas.openxmlformats.org/drawingml/2006/table">
            <a:tbl>
              <a:tblPr>
                <a:tableStyleId>{5940675A-B579-460E-94D1-54222C63F5DA}</a:tableStyleId>
              </a:tblPr>
              <a:tblGrid>
                <a:gridCol w="2256182">
                  <a:extLst>
                    <a:ext uri="{9D8B030D-6E8A-4147-A177-3AD203B41FA5}">
                      <a16:colId xmlns:a16="http://schemas.microsoft.com/office/drawing/2014/main" val="818592480"/>
                    </a:ext>
                  </a:extLst>
                </a:gridCol>
                <a:gridCol w="3756991">
                  <a:extLst>
                    <a:ext uri="{9D8B030D-6E8A-4147-A177-3AD203B41FA5}">
                      <a16:colId xmlns:a16="http://schemas.microsoft.com/office/drawing/2014/main" val="3546704273"/>
                    </a:ext>
                  </a:extLst>
                </a:gridCol>
                <a:gridCol w="4075043">
                  <a:extLst>
                    <a:ext uri="{9D8B030D-6E8A-4147-A177-3AD203B41FA5}">
                      <a16:colId xmlns:a16="http://schemas.microsoft.com/office/drawing/2014/main" val="3750693650"/>
                    </a:ext>
                  </a:extLst>
                </a:gridCol>
              </a:tblGrid>
              <a:tr h="195616">
                <a:tc>
                  <a:txBody>
                    <a:bodyPr/>
                    <a:lstStyle/>
                    <a:p>
                      <a:pPr>
                        <a:lnSpc>
                          <a:spcPct val="150000"/>
                        </a:lnSpc>
                        <a:buNone/>
                      </a:pPr>
                      <a:r>
                        <a:rPr lang="en-CA" sz="1400" b="1"/>
                        <a:t>Aspect</a:t>
                      </a:r>
                      <a:endParaRPr lang="en-CA" sz="1400"/>
                    </a:p>
                  </a:txBody>
                  <a:tcPr marL="35852" marR="35852" marT="17926" marB="17926" anchor="ctr"/>
                </a:tc>
                <a:tc>
                  <a:txBody>
                    <a:bodyPr/>
                    <a:lstStyle/>
                    <a:p>
                      <a:pPr>
                        <a:lnSpc>
                          <a:spcPct val="150000"/>
                        </a:lnSpc>
                        <a:buNone/>
                      </a:pPr>
                      <a:r>
                        <a:rPr lang="en-CA" sz="1400" b="1"/>
                        <a:t>Pacemaker Surgery</a:t>
                      </a:r>
                      <a:endParaRPr lang="en-CA" sz="1400"/>
                    </a:p>
                  </a:txBody>
                  <a:tcPr marL="35852" marR="35852" marT="17926" marB="17926" anchor="ctr"/>
                </a:tc>
                <a:tc>
                  <a:txBody>
                    <a:bodyPr/>
                    <a:lstStyle/>
                    <a:p>
                      <a:pPr>
                        <a:lnSpc>
                          <a:spcPct val="150000"/>
                        </a:lnSpc>
                        <a:buNone/>
                      </a:pPr>
                      <a:r>
                        <a:rPr lang="en-CA" sz="1400" b="1"/>
                        <a:t>Coronary Stent Placement</a:t>
                      </a:r>
                      <a:endParaRPr lang="en-CA" sz="1400"/>
                    </a:p>
                  </a:txBody>
                  <a:tcPr marL="35852" marR="35852" marT="17926" marB="17926" anchor="ctr"/>
                </a:tc>
                <a:extLst>
                  <a:ext uri="{0D108BD9-81ED-4DB2-BD59-A6C34878D82A}">
                    <a16:rowId xmlns:a16="http://schemas.microsoft.com/office/drawing/2014/main" val="4160333431"/>
                  </a:ext>
                </a:extLst>
              </a:tr>
              <a:tr h="929177">
                <a:tc>
                  <a:txBody>
                    <a:bodyPr/>
                    <a:lstStyle/>
                    <a:p>
                      <a:pPr>
                        <a:lnSpc>
                          <a:spcPct val="150000"/>
                        </a:lnSpc>
                        <a:buNone/>
                      </a:pPr>
                      <a:r>
                        <a:rPr lang="en-CA" sz="1400" b="1"/>
                        <a:t>Common Medications</a:t>
                      </a:r>
                      <a:endParaRPr lang="en-CA" sz="1400"/>
                    </a:p>
                  </a:txBody>
                  <a:tcPr marL="35852" marR="35852" marT="17926" marB="17926" anchor="ctr"/>
                </a:tc>
                <a:tc>
                  <a:txBody>
                    <a:bodyPr/>
                    <a:lstStyle/>
                    <a:p>
                      <a:pPr>
                        <a:lnSpc>
                          <a:spcPct val="150000"/>
                        </a:lnSpc>
                        <a:buNone/>
                      </a:pPr>
                      <a:r>
                        <a:rPr lang="en-US" sz="1400"/>
                        <a:t>- Antiarrhythmics (rarely) - Beta-blockers - Sometimes anticoagulants</a:t>
                      </a:r>
                    </a:p>
                  </a:txBody>
                  <a:tcPr marL="35852" marR="35852" marT="17926" marB="17926" anchor="ctr"/>
                </a:tc>
                <a:tc>
                  <a:txBody>
                    <a:bodyPr/>
                    <a:lstStyle/>
                    <a:p>
                      <a:pPr>
                        <a:lnSpc>
                          <a:spcPct val="150000"/>
                        </a:lnSpc>
                        <a:buNone/>
                      </a:pPr>
                      <a:r>
                        <a:rPr lang="en-CA" sz="1400" dirty="0"/>
                        <a:t>- </a:t>
                      </a:r>
                      <a:r>
                        <a:rPr lang="en-CA" sz="1400" b="1" dirty="0">
                          <a:highlight>
                            <a:srgbClr val="FFFF00"/>
                          </a:highlight>
                        </a:rPr>
                        <a:t>Dual Antiplatelet Therapy (DAPT):</a:t>
                      </a:r>
                      <a:r>
                        <a:rPr lang="en-CA" sz="1400" dirty="0">
                          <a:highlight>
                            <a:srgbClr val="FFFF00"/>
                          </a:highlight>
                        </a:rPr>
                        <a:t> </a:t>
                      </a:r>
                      <a:r>
                        <a:rPr lang="en-CA" sz="1400" dirty="0"/>
                        <a:t>→ </a:t>
                      </a:r>
                      <a:r>
                        <a:rPr lang="en-CA" sz="1400" b="1" dirty="0"/>
                        <a:t>Aspirin</a:t>
                      </a:r>
                      <a:r>
                        <a:rPr lang="en-CA" sz="1400" dirty="0"/>
                        <a:t> → </a:t>
                      </a:r>
                      <a:r>
                        <a:rPr lang="en-CA" sz="1400" b="1" dirty="0"/>
                        <a:t>Clopidogrel</a:t>
                      </a:r>
                      <a:r>
                        <a:rPr lang="en-CA" sz="1400" dirty="0"/>
                        <a:t> (or Ticagrelor/Prasugrel) - Statins - Beta-blockers - ACE inhibitors</a:t>
                      </a:r>
                    </a:p>
                  </a:txBody>
                  <a:tcPr marL="35852" marR="35852" marT="17926" marB="17926" anchor="ctr"/>
                </a:tc>
                <a:extLst>
                  <a:ext uri="{0D108BD9-81ED-4DB2-BD59-A6C34878D82A}">
                    <a16:rowId xmlns:a16="http://schemas.microsoft.com/office/drawing/2014/main" val="1044225717"/>
                  </a:ext>
                </a:extLst>
              </a:tr>
              <a:tr h="1075889">
                <a:tc>
                  <a:txBody>
                    <a:bodyPr/>
                    <a:lstStyle/>
                    <a:p>
                      <a:pPr>
                        <a:lnSpc>
                          <a:spcPct val="150000"/>
                        </a:lnSpc>
                        <a:buNone/>
                      </a:pPr>
                      <a:r>
                        <a:rPr lang="en-CA" sz="1400" b="1"/>
                        <a:t>Dental Concerns</a:t>
                      </a:r>
                      <a:endParaRPr lang="en-CA" sz="1400"/>
                    </a:p>
                  </a:txBody>
                  <a:tcPr marL="35852" marR="35852" marT="17926" marB="17926" anchor="ctr"/>
                </a:tc>
                <a:tc>
                  <a:txBody>
                    <a:bodyPr/>
                    <a:lstStyle/>
                    <a:p>
                      <a:pPr marL="285750" indent="-285750">
                        <a:lnSpc>
                          <a:spcPct val="150000"/>
                        </a:lnSpc>
                        <a:buFontTx/>
                        <a:buChar char="-"/>
                      </a:pPr>
                      <a:r>
                        <a:rPr lang="en-US" sz="1400" b="1" dirty="0">
                          <a:highlight>
                            <a:srgbClr val="FFFF00"/>
                          </a:highlight>
                        </a:rPr>
                        <a:t>Electromagnetic interference (EMI)</a:t>
                      </a:r>
                      <a:r>
                        <a:rPr lang="en-US" sz="1400" dirty="0">
                          <a:highlight>
                            <a:srgbClr val="FFFF00"/>
                          </a:highlight>
                        </a:rPr>
                        <a:t>  (electrosurgery units)  </a:t>
                      </a:r>
                    </a:p>
                    <a:p>
                      <a:pPr marL="285750" indent="-285750">
                        <a:lnSpc>
                          <a:spcPct val="150000"/>
                        </a:lnSpc>
                        <a:buFontTx/>
                        <a:buChar char="-"/>
                      </a:pPr>
                      <a:r>
                        <a:rPr lang="en-US" sz="1400" dirty="0"/>
                        <a:t>Bleeding risk minimal unless on anticoagulants</a:t>
                      </a:r>
                    </a:p>
                  </a:txBody>
                  <a:tcPr marL="35852" marR="35852" marT="17926" marB="17926" anchor="ctr"/>
                </a:tc>
                <a:tc>
                  <a:txBody>
                    <a:bodyPr/>
                    <a:lstStyle/>
                    <a:p>
                      <a:pPr marL="285750" indent="-285750">
                        <a:lnSpc>
                          <a:spcPct val="150000"/>
                        </a:lnSpc>
                        <a:buFontTx/>
                        <a:buChar char="-"/>
                      </a:pPr>
                      <a:r>
                        <a:rPr lang="en-US" sz="1400" b="1" dirty="0"/>
                        <a:t>High bleeding risk</a:t>
                      </a:r>
                      <a:r>
                        <a:rPr lang="en-US" sz="1400" dirty="0"/>
                        <a:t> due to DAPT </a:t>
                      </a:r>
                    </a:p>
                    <a:p>
                      <a:pPr marL="285750" indent="-285750">
                        <a:lnSpc>
                          <a:spcPct val="150000"/>
                        </a:lnSpc>
                        <a:buFontTx/>
                        <a:buChar char="-"/>
                      </a:pPr>
                      <a:r>
                        <a:rPr lang="en-US" sz="1400" dirty="0"/>
                        <a:t>Risk of </a:t>
                      </a:r>
                      <a:r>
                        <a:rPr lang="en-US" sz="1400" b="1" dirty="0"/>
                        <a:t>stent thrombosis</a:t>
                      </a:r>
                      <a:r>
                        <a:rPr lang="en-US" sz="1400" dirty="0"/>
                        <a:t> if antiplatelets are stopped prematurely </a:t>
                      </a:r>
                    </a:p>
                    <a:p>
                      <a:pPr marL="285750" indent="-285750">
                        <a:lnSpc>
                          <a:spcPct val="150000"/>
                        </a:lnSpc>
                        <a:buFontTx/>
                        <a:buChar char="-"/>
                      </a:pPr>
                      <a:r>
                        <a:rPr lang="en-US" sz="1400" dirty="0">
                          <a:highlight>
                            <a:srgbClr val="FFFF00"/>
                          </a:highlight>
                        </a:rPr>
                        <a:t>Coordination with cardiologist essential</a:t>
                      </a:r>
                    </a:p>
                  </a:txBody>
                  <a:tcPr marL="35852" marR="35852" marT="17926" marB="17926" anchor="ctr"/>
                </a:tc>
                <a:extLst>
                  <a:ext uri="{0D108BD9-81ED-4DB2-BD59-A6C34878D82A}">
                    <a16:rowId xmlns:a16="http://schemas.microsoft.com/office/drawing/2014/main" val="1207382345"/>
                  </a:ext>
                </a:extLst>
              </a:tr>
              <a:tr h="1075889">
                <a:tc>
                  <a:txBody>
                    <a:bodyPr/>
                    <a:lstStyle/>
                    <a:p>
                      <a:pPr>
                        <a:lnSpc>
                          <a:spcPct val="150000"/>
                        </a:lnSpc>
                        <a:buNone/>
                      </a:pPr>
                      <a:r>
                        <a:rPr lang="en-CA" sz="1400" b="1"/>
                        <a:t>Modifications for Extraction</a:t>
                      </a:r>
                      <a:endParaRPr lang="en-CA" sz="1400"/>
                    </a:p>
                  </a:txBody>
                  <a:tcPr marL="35852" marR="35852" marT="17926" marB="17926" anchor="ctr"/>
                </a:tc>
                <a:tc>
                  <a:txBody>
                    <a:bodyPr/>
                    <a:lstStyle/>
                    <a:p>
                      <a:pPr marL="285750" indent="-285750">
                        <a:lnSpc>
                          <a:spcPct val="150000"/>
                        </a:lnSpc>
                        <a:buFontTx/>
                        <a:buChar char="-"/>
                      </a:pPr>
                      <a:r>
                        <a:rPr lang="en-US" sz="1400" dirty="0"/>
                        <a:t>Avoid ultrasonic devices near chest </a:t>
                      </a:r>
                    </a:p>
                  </a:txBody>
                  <a:tcPr marL="35852" marR="35852" marT="17926" marB="17926" anchor="ctr"/>
                </a:tc>
                <a:tc>
                  <a:txBody>
                    <a:bodyPr/>
                    <a:lstStyle/>
                    <a:p>
                      <a:pPr marL="285750" indent="-285750">
                        <a:lnSpc>
                          <a:spcPct val="150000"/>
                        </a:lnSpc>
                        <a:buFontTx/>
                        <a:buChar char="-"/>
                      </a:pPr>
                      <a:r>
                        <a:rPr lang="en-US" sz="1400" b="1" dirty="0"/>
                        <a:t>Minimize trauma</a:t>
                      </a:r>
                      <a:r>
                        <a:rPr lang="en-US" sz="1400" dirty="0"/>
                        <a:t> </a:t>
                      </a:r>
                    </a:p>
                    <a:p>
                      <a:pPr marL="285750" indent="-285750">
                        <a:lnSpc>
                          <a:spcPct val="150000"/>
                        </a:lnSpc>
                        <a:buFontTx/>
                        <a:buChar char="-"/>
                      </a:pPr>
                      <a:r>
                        <a:rPr lang="en-US" sz="1400" dirty="0"/>
                        <a:t>Local hemostatic measures (suturing, </a:t>
                      </a:r>
                      <a:r>
                        <a:rPr lang="en-US" sz="1400" dirty="0" err="1"/>
                        <a:t>Surgicel</a:t>
                      </a:r>
                      <a:r>
                        <a:rPr lang="en-US" sz="1400" dirty="0"/>
                        <a:t>, tranexamic acid rinse) </a:t>
                      </a:r>
                    </a:p>
                    <a:p>
                      <a:pPr marL="285750" indent="-285750">
                        <a:lnSpc>
                          <a:spcPct val="150000"/>
                        </a:lnSpc>
                        <a:buFontTx/>
                        <a:buChar char="-"/>
                      </a:pPr>
                      <a:r>
                        <a:rPr lang="en-US" sz="1400" dirty="0"/>
                        <a:t>Discuss with cardiologist if DAPT is active and surgery is urgent</a:t>
                      </a:r>
                    </a:p>
                  </a:txBody>
                  <a:tcPr marL="35852" marR="35852" marT="17926" marB="17926" anchor="ctr"/>
                </a:tc>
                <a:extLst>
                  <a:ext uri="{0D108BD9-81ED-4DB2-BD59-A6C34878D82A}">
                    <a16:rowId xmlns:a16="http://schemas.microsoft.com/office/drawing/2014/main" val="1190566744"/>
                  </a:ext>
                </a:extLst>
              </a:tr>
            </a:tbl>
          </a:graphicData>
        </a:graphic>
      </p:graphicFrame>
    </p:spTree>
    <p:extLst>
      <p:ext uri="{BB962C8B-B14F-4D97-AF65-F5344CB8AC3E}">
        <p14:creationId xmlns:p14="http://schemas.microsoft.com/office/powerpoint/2010/main" val="197948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2B8E82-E176-9A60-0E79-8CECE7633065}"/>
              </a:ext>
            </a:extLst>
          </p:cNvPr>
          <p:cNvSpPr txBox="1"/>
          <p:nvPr/>
        </p:nvSpPr>
        <p:spPr>
          <a:xfrm>
            <a:off x="444776" y="615003"/>
            <a:ext cx="6097656" cy="2632003"/>
          </a:xfrm>
          <a:prstGeom prst="rect">
            <a:avLst/>
          </a:prstGeom>
          <a:solidFill>
            <a:schemeClr val="accent1">
              <a:lumMod val="20000"/>
              <a:lumOff val="80000"/>
            </a:schemeClr>
          </a:solidFill>
          <a:ln>
            <a:solidFill>
              <a:schemeClr val="accent1"/>
            </a:solidFill>
          </a:ln>
        </p:spPr>
        <p:txBody>
          <a:bodyPr wrap="square">
            <a:spAutoFit/>
          </a:bodyPr>
          <a:lstStyle/>
          <a:p>
            <a:pPr>
              <a:lnSpc>
                <a:spcPct val="150000"/>
              </a:lnSpc>
              <a:buNone/>
            </a:pPr>
            <a:r>
              <a:rPr lang="en-US" sz="1600" dirty="0">
                <a:latin typeface="Arial" panose="020B0604020202020204" pitchFamily="34" charset="0"/>
                <a:cs typeface="Arial" panose="020B0604020202020204" pitchFamily="34" charset="0"/>
              </a:rPr>
              <a:t>Take a thorough medical and dental history, including:</a:t>
            </a:r>
          </a:p>
          <a:p>
            <a:pPr>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Stroke type and severity</a:t>
            </a:r>
          </a:p>
          <a:p>
            <a:pPr>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Any recent hospitalizations or medication changes</a:t>
            </a:r>
          </a:p>
          <a:p>
            <a:pPr>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Current neurological status </a:t>
            </a:r>
            <a:r>
              <a:rPr lang="en-US" sz="1600" dirty="0">
                <a:highlight>
                  <a:srgbClr val="FFFF00"/>
                </a:highlight>
                <a:latin typeface="Arial" panose="020B0604020202020204" pitchFamily="34" charset="0"/>
                <a:cs typeface="Arial" panose="020B0604020202020204" pitchFamily="34" charset="0"/>
              </a:rPr>
              <a:t>(speech, swallowing, motor function</a:t>
            </a:r>
            <a:r>
              <a:rPr lang="en-US" sz="1600" dirty="0">
                <a:latin typeface="Arial" panose="020B0604020202020204" pitchFamily="34" charset="0"/>
                <a:cs typeface="Arial" panose="020B0604020202020204" pitchFamily="34" charset="0"/>
              </a:rPr>
              <a:t>)- discuss </a:t>
            </a:r>
            <a:r>
              <a:rPr lang="en-US" sz="1600" dirty="0" err="1">
                <a:latin typeface="Arial" panose="020B0604020202020204" pitchFamily="34" charset="0"/>
                <a:cs typeface="Arial" panose="020B0604020202020204" pitchFamily="34" charset="0"/>
              </a:rPr>
              <a:t>questinaaire</a:t>
            </a:r>
            <a:r>
              <a:rPr lang="en-US" sz="1600" dirty="0">
                <a:latin typeface="Arial" panose="020B0604020202020204" pitchFamily="34" charset="0"/>
                <a:cs typeface="Arial" panose="020B0604020202020204" pitchFamily="34" charset="0"/>
              </a:rPr>
              <a:t>.</a:t>
            </a:r>
          </a:p>
          <a:p>
            <a:pPr>
              <a:lnSpc>
                <a:spcPct val="150000"/>
              </a:lnSpc>
              <a:buFont typeface="Arial" panose="020B0604020202020204" pitchFamily="34" charset="0"/>
              <a:buChar char="•"/>
            </a:pPr>
            <a:r>
              <a:rPr lang="en-US" sz="1600" dirty="0">
                <a:highlight>
                  <a:srgbClr val="00FF00"/>
                </a:highlight>
                <a:latin typeface="Arial" panose="020B0604020202020204" pitchFamily="34" charset="0"/>
                <a:cs typeface="Arial" panose="020B0604020202020204" pitchFamily="34" charset="0"/>
              </a:rPr>
              <a:t>Risk of bleeding </a:t>
            </a:r>
          </a:p>
          <a:p>
            <a:pPr>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Any history of post-stroke seizures or anticoagulant use</a:t>
            </a:r>
          </a:p>
        </p:txBody>
      </p:sp>
      <p:sp>
        <p:nvSpPr>
          <p:cNvPr id="7" name="Rectangle 1">
            <a:extLst>
              <a:ext uri="{FF2B5EF4-FFF2-40B4-BE49-F238E27FC236}">
                <a16:creationId xmlns:a16="http://schemas.microsoft.com/office/drawing/2014/main" id="{203B0608-3667-7E17-4E4E-DF8561C890A9}"/>
              </a:ext>
            </a:extLst>
          </p:cNvPr>
          <p:cNvSpPr>
            <a:spLocks noChangeArrowheads="1"/>
          </p:cNvSpPr>
          <p:nvPr/>
        </p:nvSpPr>
        <p:spPr bwMode="auto">
          <a:xfrm>
            <a:off x="4750904" y="3526301"/>
            <a:ext cx="5923723" cy="2139560"/>
          </a:xfrm>
          <a:prstGeom prst="rect">
            <a:avLst/>
          </a:prstGeom>
          <a:solidFill>
            <a:schemeClr val="accent1">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 Employ atraumatic extraction technique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highlight>
                  <a:srgbClr val="FFFF00"/>
                </a:highlight>
                <a:latin typeface="Arial" panose="020B0604020202020204" pitchFamily="34" charset="0"/>
                <a:cs typeface="Arial" panose="020B0604020202020204" pitchFamily="34" charset="0"/>
              </a:rPr>
              <a:t>Use local hemostatic measures </a:t>
            </a:r>
          </a:p>
          <a:p>
            <a:pPr>
              <a:lnSpc>
                <a:spcPct val="100000"/>
              </a:lnSpc>
              <a:buFont typeface="Wingdings" panose="05000000000000000000" pitchFamily="2" charset="2"/>
              <a:buChar char="Ø"/>
            </a:pPr>
            <a:r>
              <a:rPr lang="en-CA" sz="1600" dirty="0">
                <a:solidFill>
                  <a:schemeClr val="accent1">
                    <a:lumMod val="50000"/>
                  </a:schemeClr>
                </a:solidFill>
                <a:latin typeface="Arial" panose="020B0604020202020204" pitchFamily="34" charset="0"/>
                <a:cs typeface="Arial" panose="020B0604020202020204" pitchFamily="34" charset="0"/>
              </a:rPr>
              <a:t>Stress Reduction Protocol for stable patients.</a:t>
            </a:r>
            <a:endParaRPr lang="en-US" sz="1600" dirty="0">
              <a:solidFill>
                <a:schemeClr val="accent1">
                  <a:lumMod val="50000"/>
                </a:schemeClr>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Post-op pain control with acetaminophen </a:t>
            </a:r>
            <a:r>
              <a:rPr kumimoji="0" lang="en-US" altLang="en-US" sz="1600" i="0" u="none" strike="noStrike" cap="none" normalizeH="0" baseline="0" dirty="0">
                <a:ln>
                  <a:noFill/>
                </a:ln>
                <a:solidFill>
                  <a:schemeClr val="tx1"/>
                </a:solidFill>
                <a:effectLst/>
                <a:highlight>
                  <a:srgbClr val="00FF00"/>
                </a:highlight>
                <a:latin typeface="Arial" panose="020B0604020202020204" pitchFamily="34" charset="0"/>
                <a:cs typeface="Arial" panose="020B0604020202020204" pitchFamily="34" charset="0"/>
              </a:rPr>
              <a:t>(avoid NSAIDs due to bleeding risk)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lang="en-US" altLang="en-US" sz="1600" dirty="0">
                <a:latin typeface="Arial" panose="020B0604020202020204" pitchFamily="34" charset="0"/>
                <a:cs typeface="Arial" panose="020B0604020202020204" pitchFamily="34" charset="0"/>
              </a:rPr>
              <a:t>A</a:t>
            </a:r>
            <a:r>
              <a:rPr kumimoji="0" lang="en-US" altLang="en-US" sz="1600" i="0" u="none" strike="noStrike" cap="none" normalizeH="0" baseline="0" dirty="0">
                <a:ln>
                  <a:noFill/>
                </a:ln>
                <a:solidFill>
                  <a:schemeClr val="tx1"/>
                </a:solidFill>
                <a:effectLst/>
                <a:latin typeface="Arial" panose="020B0604020202020204" pitchFamily="34" charset="0"/>
                <a:cs typeface="Arial" panose="020B0604020202020204" pitchFamily="34" charset="0"/>
              </a:rPr>
              <a:t>ssess for cognitive impairment</a:t>
            </a:r>
          </a:p>
        </p:txBody>
      </p:sp>
    </p:spTree>
    <p:extLst>
      <p:ext uri="{BB962C8B-B14F-4D97-AF65-F5344CB8AC3E}">
        <p14:creationId xmlns:p14="http://schemas.microsoft.com/office/powerpoint/2010/main" val="819043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51E9-2BC5-2D5E-4660-5DD16722C377}"/>
              </a:ext>
            </a:extLst>
          </p:cNvPr>
          <p:cNvSpPr>
            <a:spLocks noGrp="1"/>
          </p:cNvSpPr>
          <p:nvPr>
            <p:ph type="title"/>
          </p:nvPr>
        </p:nvSpPr>
        <p:spPr>
          <a:xfrm>
            <a:off x="838200" y="584366"/>
            <a:ext cx="10515600" cy="583800"/>
          </a:xfrm>
        </p:spPr>
        <p:txBody>
          <a:bodyPr/>
          <a:lstStyle/>
          <a:p>
            <a:r>
              <a:rPr lang="en-CA" sz="2000" dirty="0"/>
              <a:t>Patient Management  </a:t>
            </a:r>
          </a:p>
        </p:txBody>
      </p:sp>
      <p:sp>
        <p:nvSpPr>
          <p:cNvPr id="3" name="Content Placeholder 2">
            <a:extLst>
              <a:ext uri="{FF2B5EF4-FFF2-40B4-BE49-F238E27FC236}">
                <a16:creationId xmlns:a16="http://schemas.microsoft.com/office/drawing/2014/main" id="{5AF0DE07-A9F5-51FB-1F6E-7AFB9233A793}"/>
              </a:ext>
            </a:extLst>
          </p:cNvPr>
          <p:cNvSpPr>
            <a:spLocks noGrp="1"/>
          </p:cNvSpPr>
          <p:nvPr>
            <p:ph sz="quarter" idx="10"/>
          </p:nvPr>
        </p:nvSpPr>
        <p:spPr>
          <a:xfrm>
            <a:off x="542337" y="1361910"/>
            <a:ext cx="9347097" cy="775003"/>
          </a:xfrm>
        </p:spPr>
        <p:txBody>
          <a:bodyPr>
            <a:normAutofit fontScale="92500" lnSpcReduction="10000"/>
          </a:bodyPr>
          <a:lstStyle/>
          <a:p>
            <a:pPr>
              <a:lnSpc>
                <a:spcPct val="100000"/>
              </a:lnSpc>
              <a:buFont typeface="Wingdings" panose="05000000000000000000" pitchFamily="2" charset="2"/>
              <a:buChar char="Ø"/>
            </a:pPr>
            <a:r>
              <a:rPr lang="en-US" sz="2000" dirty="0">
                <a:solidFill>
                  <a:schemeClr val="accent1">
                    <a:lumMod val="50000"/>
                  </a:schemeClr>
                </a:solidFill>
                <a:latin typeface="New times roman"/>
              </a:rPr>
              <a:t>Defer elective dental treatment for at least 1 month following a stroke. </a:t>
            </a:r>
          </a:p>
          <a:p>
            <a:pPr>
              <a:lnSpc>
                <a:spcPct val="100000"/>
              </a:lnSpc>
              <a:buFont typeface="Wingdings" panose="05000000000000000000" pitchFamily="2" charset="2"/>
              <a:buChar char="Ø"/>
            </a:pPr>
            <a:r>
              <a:rPr lang="en-US" sz="2000" dirty="0">
                <a:solidFill>
                  <a:schemeClr val="accent1">
                    <a:lumMod val="50000"/>
                  </a:schemeClr>
                </a:solidFill>
                <a:latin typeface="New times roman"/>
              </a:rPr>
              <a:t>If pain management is necessary, perform under a hospital setting.</a:t>
            </a:r>
            <a:endParaRPr lang="en-CA" sz="2000" dirty="0"/>
          </a:p>
        </p:txBody>
      </p:sp>
      <p:graphicFrame>
        <p:nvGraphicFramePr>
          <p:cNvPr id="5" name="Table 4">
            <a:extLst>
              <a:ext uri="{FF2B5EF4-FFF2-40B4-BE49-F238E27FC236}">
                <a16:creationId xmlns:a16="http://schemas.microsoft.com/office/drawing/2014/main" id="{179A3387-0DFC-92E7-C213-1EDE33488A96}"/>
              </a:ext>
            </a:extLst>
          </p:cNvPr>
          <p:cNvGraphicFramePr>
            <a:graphicFrameLocks noGrp="1"/>
          </p:cNvGraphicFramePr>
          <p:nvPr/>
        </p:nvGraphicFramePr>
        <p:xfrm>
          <a:off x="3210201" y="2761656"/>
          <a:ext cx="7358408" cy="2042160"/>
        </p:xfrm>
        <a:graphic>
          <a:graphicData uri="http://schemas.openxmlformats.org/drawingml/2006/table">
            <a:tbl>
              <a:tblPr>
                <a:tableStyleId>{5940675A-B579-460E-94D1-54222C63F5DA}</a:tableStyleId>
              </a:tblPr>
              <a:tblGrid>
                <a:gridCol w="2571167">
                  <a:extLst>
                    <a:ext uri="{9D8B030D-6E8A-4147-A177-3AD203B41FA5}">
                      <a16:colId xmlns:a16="http://schemas.microsoft.com/office/drawing/2014/main" val="1382108967"/>
                    </a:ext>
                  </a:extLst>
                </a:gridCol>
                <a:gridCol w="4787241">
                  <a:extLst>
                    <a:ext uri="{9D8B030D-6E8A-4147-A177-3AD203B41FA5}">
                      <a16:colId xmlns:a16="http://schemas.microsoft.com/office/drawing/2014/main" val="901415537"/>
                    </a:ext>
                  </a:extLst>
                </a:gridCol>
              </a:tblGrid>
              <a:tr h="0">
                <a:tc>
                  <a:txBody>
                    <a:bodyPr/>
                    <a:lstStyle/>
                    <a:p>
                      <a:pPr>
                        <a:buNone/>
                      </a:pPr>
                      <a:r>
                        <a:rPr lang="en-CA" sz="1400" b="1"/>
                        <a:t>Aspect</a:t>
                      </a:r>
                      <a:endParaRPr lang="en-CA" sz="1400"/>
                    </a:p>
                  </a:txBody>
                  <a:tcPr anchor="ctr"/>
                </a:tc>
                <a:tc>
                  <a:txBody>
                    <a:bodyPr/>
                    <a:lstStyle/>
                    <a:p>
                      <a:pPr>
                        <a:buNone/>
                      </a:pPr>
                      <a:r>
                        <a:rPr lang="en-CA" sz="1400" b="1"/>
                        <a:t>Consideration</a:t>
                      </a:r>
                      <a:endParaRPr lang="en-CA" sz="1400"/>
                    </a:p>
                  </a:txBody>
                  <a:tcPr anchor="ctr"/>
                </a:tc>
                <a:extLst>
                  <a:ext uri="{0D108BD9-81ED-4DB2-BD59-A6C34878D82A}">
                    <a16:rowId xmlns:a16="http://schemas.microsoft.com/office/drawing/2014/main" val="3279587441"/>
                  </a:ext>
                </a:extLst>
              </a:tr>
              <a:tr h="0">
                <a:tc>
                  <a:txBody>
                    <a:bodyPr/>
                    <a:lstStyle/>
                    <a:p>
                      <a:pPr>
                        <a:buNone/>
                      </a:pPr>
                      <a:r>
                        <a:rPr lang="en-CA" sz="1400" b="1" dirty="0"/>
                        <a:t>Bleeding risk</a:t>
                      </a:r>
                      <a:endParaRPr lang="en-CA" sz="1400" dirty="0"/>
                    </a:p>
                  </a:txBody>
                  <a:tcPr anchor="ctr"/>
                </a:tc>
                <a:tc>
                  <a:txBody>
                    <a:bodyPr/>
                    <a:lstStyle/>
                    <a:p>
                      <a:pPr>
                        <a:buNone/>
                      </a:pPr>
                      <a:r>
                        <a:rPr lang="en-US" sz="1400" dirty="0">
                          <a:highlight>
                            <a:srgbClr val="FFFF00"/>
                          </a:highlight>
                        </a:rPr>
                        <a:t>High due to dual antiplatelet therapy (DAPT)</a:t>
                      </a:r>
                    </a:p>
                  </a:txBody>
                  <a:tcPr anchor="ctr"/>
                </a:tc>
                <a:extLst>
                  <a:ext uri="{0D108BD9-81ED-4DB2-BD59-A6C34878D82A}">
                    <a16:rowId xmlns:a16="http://schemas.microsoft.com/office/drawing/2014/main" val="3311925479"/>
                  </a:ext>
                </a:extLst>
              </a:tr>
              <a:tr h="0">
                <a:tc>
                  <a:txBody>
                    <a:bodyPr/>
                    <a:lstStyle/>
                    <a:p>
                      <a:pPr>
                        <a:buNone/>
                      </a:pPr>
                      <a:r>
                        <a:rPr lang="en-CA" sz="1400" b="1"/>
                        <a:t>Medical clearance</a:t>
                      </a:r>
                      <a:endParaRPr lang="en-CA" sz="1400"/>
                    </a:p>
                  </a:txBody>
                  <a:tcPr anchor="ctr"/>
                </a:tc>
                <a:tc>
                  <a:txBody>
                    <a:bodyPr/>
                    <a:lstStyle/>
                    <a:p>
                      <a:pPr>
                        <a:buNone/>
                      </a:pPr>
                      <a:r>
                        <a:rPr lang="en-US" sz="1400" dirty="0"/>
                        <a:t>Recommended if recent stroke or unstable</a:t>
                      </a:r>
                    </a:p>
                  </a:txBody>
                  <a:tcPr anchor="ctr"/>
                </a:tc>
                <a:extLst>
                  <a:ext uri="{0D108BD9-81ED-4DB2-BD59-A6C34878D82A}">
                    <a16:rowId xmlns:a16="http://schemas.microsoft.com/office/drawing/2014/main" val="2873337035"/>
                  </a:ext>
                </a:extLst>
              </a:tr>
              <a:tr h="0">
                <a:tc>
                  <a:txBody>
                    <a:bodyPr/>
                    <a:lstStyle/>
                    <a:p>
                      <a:pPr>
                        <a:buNone/>
                      </a:pPr>
                      <a:r>
                        <a:rPr lang="en-CA" sz="1400" b="1"/>
                        <a:t>Stress management</a:t>
                      </a:r>
                      <a:endParaRPr lang="en-CA" sz="1400"/>
                    </a:p>
                  </a:txBody>
                  <a:tcPr anchor="ctr"/>
                </a:tc>
                <a:tc>
                  <a:txBody>
                    <a:bodyPr/>
                    <a:lstStyle/>
                    <a:p>
                      <a:pPr>
                        <a:buNone/>
                      </a:pPr>
                      <a:r>
                        <a:rPr lang="en-US" sz="1400" dirty="0"/>
                        <a:t>Short, calm appointments; avoid treatment if uncontrolled hypertension</a:t>
                      </a:r>
                    </a:p>
                  </a:txBody>
                  <a:tcPr anchor="ctr"/>
                </a:tc>
                <a:extLst>
                  <a:ext uri="{0D108BD9-81ED-4DB2-BD59-A6C34878D82A}">
                    <a16:rowId xmlns:a16="http://schemas.microsoft.com/office/drawing/2014/main" val="849180800"/>
                  </a:ext>
                </a:extLst>
              </a:tr>
              <a:tr h="0">
                <a:tc>
                  <a:txBody>
                    <a:bodyPr/>
                    <a:lstStyle/>
                    <a:p>
                      <a:pPr>
                        <a:buNone/>
                      </a:pPr>
                      <a:r>
                        <a:rPr lang="en-CA" sz="1400" b="1"/>
                        <a:t>Chair positioning</a:t>
                      </a:r>
                      <a:endParaRPr lang="en-CA" sz="1400"/>
                    </a:p>
                  </a:txBody>
                  <a:tcPr anchor="ctr"/>
                </a:tc>
                <a:tc>
                  <a:txBody>
                    <a:bodyPr/>
                    <a:lstStyle/>
                    <a:p>
                      <a:pPr>
                        <a:buNone/>
                      </a:pPr>
                      <a:r>
                        <a:rPr lang="en-US" sz="1400"/>
                        <a:t>Upright to semi-reclined if dizziness or dysphagia present</a:t>
                      </a:r>
                    </a:p>
                  </a:txBody>
                  <a:tcPr anchor="ctr"/>
                </a:tc>
                <a:extLst>
                  <a:ext uri="{0D108BD9-81ED-4DB2-BD59-A6C34878D82A}">
                    <a16:rowId xmlns:a16="http://schemas.microsoft.com/office/drawing/2014/main" val="873613614"/>
                  </a:ext>
                </a:extLst>
              </a:tr>
              <a:tr h="0">
                <a:tc>
                  <a:txBody>
                    <a:bodyPr/>
                    <a:lstStyle/>
                    <a:p>
                      <a:pPr>
                        <a:buNone/>
                      </a:pPr>
                      <a:r>
                        <a:rPr lang="en-CA" sz="1400" b="1"/>
                        <a:t>Follow-up</a:t>
                      </a:r>
                      <a:endParaRPr lang="en-CA" sz="1400"/>
                    </a:p>
                  </a:txBody>
                  <a:tcPr anchor="ctr"/>
                </a:tc>
                <a:tc>
                  <a:txBody>
                    <a:bodyPr/>
                    <a:lstStyle/>
                    <a:p>
                      <a:pPr>
                        <a:buNone/>
                      </a:pPr>
                      <a:r>
                        <a:rPr lang="en-US" sz="1400" dirty="0">
                          <a:highlight>
                            <a:srgbClr val="FFFF00"/>
                          </a:highlight>
                        </a:rPr>
                        <a:t>Close monitoring for post-op bleeding </a:t>
                      </a:r>
                    </a:p>
                  </a:txBody>
                  <a:tcPr anchor="ctr"/>
                </a:tc>
                <a:extLst>
                  <a:ext uri="{0D108BD9-81ED-4DB2-BD59-A6C34878D82A}">
                    <a16:rowId xmlns:a16="http://schemas.microsoft.com/office/drawing/2014/main" val="3085085529"/>
                  </a:ext>
                </a:extLst>
              </a:tr>
            </a:tbl>
          </a:graphicData>
        </a:graphic>
      </p:graphicFrame>
    </p:spTree>
    <p:extLst>
      <p:ext uri="{BB962C8B-B14F-4D97-AF65-F5344CB8AC3E}">
        <p14:creationId xmlns:p14="http://schemas.microsoft.com/office/powerpoint/2010/main" val="375985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C37A58-6CE9-ABC2-E582-E8BA04F9BF14}"/>
              </a:ext>
            </a:extLst>
          </p:cNvPr>
          <p:cNvSpPr>
            <a:spLocks noGrp="1"/>
          </p:cNvSpPr>
          <p:nvPr>
            <p:ph type="title"/>
          </p:nvPr>
        </p:nvSpPr>
        <p:spPr>
          <a:xfrm>
            <a:off x="838200" y="681037"/>
            <a:ext cx="10515600" cy="583800"/>
          </a:xfrm>
        </p:spPr>
        <p:txBody>
          <a:bodyPr anchor="ctr">
            <a:normAutofit/>
          </a:bodyPr>
          <a:lstStyle/>
          <a:p>
            <a:r>
              <a:rPr lang="en-US" dirty="0">
                <a:solidFill>
                  <a:srgbClr val="FF0000"/>
                </a:solidFill>
              </a:rPr>
              <a:t>Dental Management of </a:t>
            </a:r>
            <a:r>
              <a:rPr lang="en-CA" sz="2400" dirty="0">
                <a:solidFill>
                  <a:srgbClr val="FF0000"/>
                </a:solidFill>
              </a:rPr>
              <a:t>Congestive Heart Failure</a:t>
            </a:r>
            <a:endParaRPr lang="en-US" dirty="0">
              <a:solidFill>
                <a:srgbClr val="FF0000"/>
              </a:solidFill>
            </a:endParaRPr>
          </a:p>
        </p:txBody>
      </p:sp>
      <p:graphicFrame>
        <p:nvGraphicFramePr>
          <p:cNvPr id="5" name="Content Placeholder 2">
            <a:extLst>
              <a:ext uri="{FF2B5EF4-FFF2-40B4-BE49-F238E27FC236}">
                <a16:creationId xmlns:a16="http://schemas.microsoft.com/office/drawing/2014/main" id="{2FBAF057-2C05-76CA-60A1-F63150AC5D15}"/>
              </a:ext>
            </a:extLst>
          </p:cNvPr>
          <p:cNvGraphicFramePr>
            <a:graphicFrameLocks noGrp="1"/>
          </p:cNvGraphicFramePr>
          <p:nvPr>
            <p:ph sz="quarter" idx="10"/>
          </p:nvPr>
        </p:nvGraphicFramePr>
        <p:xfrm>
          <a:off x="4328765" y="1264838"/>
          <a:ext cx="7410893" cy="5104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066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57ACA-FCF3-C734-C74F-2E27924EB5C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8675EC9-BC26-C4BE-34A4-24CB700BFAFD}"/>
              </a:ext>
            </a:extLst>
          </p:cNvPr>
          <p:cNvSpPr txBox="1"/>
          <p:nvPr/>
        </p:nvSpPr>
        <p:spPr>
          <a:xfrm>
            <a:off x="857730" y="1697933"/>
            <a:ext cx="3674940" cy="2960875"/>
          </a:xfrm>
          <a:prstGeom prst="rect">
            <a:avLst/>
          </a:prstGeom>
          <a:solidFill>
            <a:schemeClr val="accent1">
              <a:lumMod val="20000"/>
              <a:lumOff val="80000"/>
            </a:schemeClr>
          </a:solidFill>
          <a:ln>
            <a:solidFill>
              <a:schemeClr val="accent1"/>
            </a:solidFill>
          </a:ln>
        </p:spPr>
        <p:txBody>
          <a:bodyPr wrap="square">
            <a:spAutoFit/>
          </a:bodyPr>
          <a:lstStyle/>
          <a:p>
            <a:pPr>
              <a:lnSpc>
                <a:spcPct val="150000"/>
              </a:lnSpc>
              <a:buNone/>
            </a:pPr>
            <a:r>
              <a:rPr lang="en-US" sz="1400" dirty="0">
                <a:latin typeface="Arial" panose="020B0604020202020204" pitchFamily="34" charset="0"/>
                <a:cs typeface="Arial" panose="020B0604020202020204" pitchFamily="34" charset="0"/>
              </a:rPr>
              <a:t>Take a thorough medical and dental history, including:</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Assess stability of patient</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Assess bleeding risk of patient</a:t>
            </a:r>
          </a:p>
          <a:p>
            <a:pPr marL="285750" indent="-285750">
              <a:lnSpc>
                <a:spcPct val="150000"/>
              </a:lnSpc>
              <a:buFont typeface="Arial" panose="020B0604020202020204" pitchFamily="34" charset="0"/>
              <a:buChar char="•"/>
            </a:pPr>
            <a:r>
              <a:rPr lang="en-US" altLang="en-US" sz="1400" dirty="0">
                <a:latin typeface="Arial" panose="020B0604020202020204" pitchFamily="34" charset="0"/>
                <a:cs typeface="Arial" panose="020B0604020202020204" pitchFamily="34" charset="0"/>
              </a:rPr>
              <a:t>No discontinuation of Aspirin or Clopidogrel without neurologist’s clearance</a:t>
            </a:r>
          </a:p>
          <a:p>
            <a:pPr marL="285750" indent="-285750">
              <a:lnSpc>
                <a:spcPct val="150000"/>
              </a:lnSpc>
              <a:buFont typeface="Arial" panose="020B0604020202020204" pitchFamily="34" charset="0"/>
              <a:buChar char="•"/>
            </a:pPr>
            <a:r>
              <a:rPr lang="en-US" sz="1400" dirty="0">
                <a:latin typeface="Arial" panose="020B0604020202020204" pitchFamily="34" charset="0"/>
                <a:cs typeface="Arial" panose="020B0604020202020204" pitchFamily="34" charset="0"/>
              </a:rPr>
              <a:t>Plan minimally invasive surgical technique</a:t>
            </a:r>
          </a:p>
        </p:txBody>
      </p:sp>
      <p:sp>
        <p:nvSpPr>
          <p:cNvPr id="7" name="Rectangle 1">
            <a:extLst>
              <a:ext uri="{FF2B5EF4-FFF2-40B4-BE49-F238E27FC236}">
                <a16:creationId xmlns:a16="http://schemas.microsoft.com/office/drawing/2014/main" id="{FF61350F-6FAB-F80E-9A4A-180354149E4B}"/>
              </a:ext>
            </a:extLst>
          </p:cNvPr>
          <p:cNvSpPr>
            <a:spLocks noChangeArrowheads="1"/>
          </p:cNvSpPr>
          <p:nvPr/>
        </p:nvSpPr>
        <p:spPr bwMode="auto">
          <a:xfrm>
            <a:off x="5958348" y="1697933"/>
            <a:ext cx="4981750" cy="3472554"/>
          </a:xfrm>
          <a:prstGeom prst="rect">
            <a:avLst/>
          </a:prstGeom>
          <a:solidFill>
            <a:schemeClr val="bg1">
              <a:lumMod val="95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Employ atraumatic extraction technique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Use local hemostatic measures (e.g., pressure packs, suturing, tranexamic acid rinse, gelatin sponge)</a:t>
            </a:r>
          </a:p>
          <a:p>
            <a:pPr marL="0" marR="0" lvl="0" indent="0" algn="l" defTabSz="914400" rtl="0" eaLnBrk="0" fontAlgn="base" latinLnBrk="0" hangingPunct="0">
              <a:lnSpc>
                <a:spcPct val="200000"/>
              </a:lnSpc>
              <a:spcBef>
                <a:spcPct val="0"/>
              </a:spcBef>
              <a:spcAft>
                <a:spcPct val="0"/>
              </a:spcAft>
              <a:buClrTx/>
              <a:buSzTx/>
              <a:buFontTx/>
              <a:buChar char="•"/>
              <a:tabLst/>
            </a:pPr>
            <a:r>
              <a:rPr lang="en-CA" sz="1400" dirty="0">
                <a:latin typeface="Arial" panose="020B0604020202020204" pitchFamily="34" charset="0"/>
                <a:cs typeface="Arial" panose="020B0604020202020204" pitchFamily="34" charset="0"/>
              </a:rPr>
              <a:t>Stress Reduction Protocol for stable patients.</a:t>
            </a:r>
            <a:endParaRPr lang="en-US" sz="1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Post-op pain control with acetaminophen (avoid NSAIDs due to bleeding risk)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Provide written and verbal post-op instructions</a:t>
            </a:r>
            <a:r>
              <a:rPr lang="en-US" altLang="en-US" sz="1400" dirty="0">
                <a:latin typeface="Arial" panose="020B0604020202020204" pitchFamily="34" charset="0"/>
                <a:cs typeface="Arial" panose="020B0604020202020204" pitchFamily="34" charset="0"/>
              </a:rPr>
              <a:t> for how to manage bleeding if appeared after surgery</a:t>
            </a:r>
            <a:endParaRPr kumimoji="0" lang="en-US" altLang="en-US" sz="140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969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CCD1-DFD4-02AF-F6D7-DBEA4FCA0063}"/>
              </a:ext>
            </a:extLst>
          </p:cNvPr>
          <p:cNvSpPr>
            <a:spLocks noGrp="1"/>
          </p:cNvSpPr>
          <p:nvPr>
            <p:ph type="title"/>
          </p:nvPr>
        </p:nvSpPr>
        <p:spPr/>
        <p:txBody>
          <a:bodyPr/>
          <a:lstStyle/>
          <a:p>
            <a:r>
              <a:rPr lang="en-CA" dirty="0"/>
              <a:t>Joint Replacement </a:t>
            </a:r>
          </a:p>
        </p:txBody>
      </p:sp>
      <p:sp>
        <p:nvSpPr>
          <p:cNvPr id="3" name="Content Placeholder 2">
            <a:extLst>
              <a:ext uri="{FF2B5EF4-FFF2-40B4-BE49-F238E27FC236}">
                <a16:creationId xmlns:a16="http://schemas.microsoft.com/office/drawing/2014/main" id="{1C804610-5D2F-F532-869F-79BA8DD9B4C7}"/>
              </a:ext>
            </a:extLst>
          </p:cNvPr>
          <p:cNvSpPr>
            <a:spLocks noGrp="1"/>
          </p:cNvSpPr>
          <p:nvPr>
            <p:ph sz="quarter" idx="10"/>
          </p:nvPr>
        </p:nvSpPr>
        <p:spPr>
          <a:xfrm>
            <a:off x="3038167" y="1539645"/>
            <a:ext cx="5689331" cy="3778710"/>
          </a:xfrm>
          <a:ln>
            <a:solidFill>
              <a:schemeClr val="accent1"/>
            </a:solidFill>
          </a:ln>
        </p:spPr>
        <p:txBody>
          <a:bodyPr>
            <a:normAutofit lnSpcReduction="10000"/>
          </a:bodyPr>
          <a:lstStyle/>
          <a:p>
            <a:pPr algn="l"/>
            <a:r>
              <a:rPr lang="en-US" sz="1800" b="0" i="0" u="none" strike="noStrike" baseline="0" dirty="0">
                <a:solidFill>
                  <a:srgbClr val="251612"/>
                </a:solidFill>
                <a:latin typeface="Arial" panose="020B0604020202020204" pitchFamily="34" charset="0"/>
                <a:cs typeface="Arial" panose="020B0604020202020204" pitchFamily="34" charset="0"/>
              </a:rPr>
              <a:t>Mainly concerned with major joint replacements (usually </a:t>
            </a:r>
            <a:r>
              <a:rPr lang="en-US" sz="1800" b="0" i="0" u="none" strike="noStrike" baseline="0" dirty="0">
                <a:solidFill>
                  <a:srgbClr val="291B16"/>
                </a:solidFill>
                <a:latin typeface="Arial" panose="020B0604020202020204" pitchFamily="34" charset="0"/>
                <a:cs typeface="Arial" panose="020B0604020202020204" pitchFamily="34" charset="0"/>
              </a:rPr>
              <a:t>knees and hip)</a:t>
            </a:r>
            <a:endParaRPr lang="en-US" sz="1800" b="0" i="0" u="none" strike="noStrike" baseline="0" dirty="0">
              <a:solidFill>
                <a:srgbClr val="161616"/>
              </a:solidFill>
              <a:latin typeface="Arial" panose="020B0604020202020204" pitchFamily="34" charset="0"/>
              <a:cs typeface="Arial" panose="020B0604020202020204" pitchFamily="34" charset="0"/>
            </a:endParaRPr>
          </a:p>
          <a:p>
            <a:pPr algn="l"/>
            <a:r>
              <a:rPr lang="en-US" sz="1800" b="0" i="0" u="none" strike="noStrike" baseline="0" dirty="0">
                <a:solidFill>
                  <a:srgbClr val="161616"/>
                </a:solidFill>
                <a:latin typeface="Arial" panose="020B0604020202020204" pitchFamily="34" charset="0"/>
                <a:cs typeface="Arial" panose="020B0604020202020204" pitchFamily="34" charset="0"/>
              </a:rPr>
              <a:t> How often do </a:t>
            </a:r>
            <a:r>
              <a:rPr lang="en-CA" sz="1800" b="0" i="0" u="none" strike="noStrike" baseline="0" dirty="0">
                <a:solidFill>
                  <a:srgbClr val="161616"/>
                </a:solidFill>
                <a:latin typeface="Arial" panose="020B0604020202020204" pitchFamily="34" charset="0"/>
                <a:cs typeface="Arial" panose="020B0604020202020204" pitchFamily="34" charset="0"/>
              </a:rPr>
              <a:t>you follow up?</a:t>
            </a:r>
          </a:p>
          <a:p>
            <a:pPr algn="l"/>
            <a:r>
              <a:rPr lang="en-US" sz="1800" b="0" i="0" u="none" strike="noStrike" baseline="0" dirty="0">
                <a:solidFill>
                  <a:srgbClr val="181818"/>
                </a:solidFill>
                <a:latin typeface="Arial" panose="020B0604020202020204" pitchFamily="34" charset="0"/>
                <a:cs typeface="Arial" panose="020B0604020202020204" pitchFamily="34" charset="0"/>
              </a:rPr>
              <a:t>Which joint was replaced?</a:t>
            </a:r>
          </a:p>
          <a:p>
            <a:pPr algn="l"/>
            <a:r>
              <a:rPr lang="en-US" sz="1800" b="0" i="0" u="none" strike="noStrike" baseline="0" dirty="0">
                <a:solidFill>
                  <a:srgbClr val="181818"/>
                </a:solidFill>
                <a:latin typeface="Arial" panose="020B0604020202020204" pitchFamily="34" charset="0"/>
                <a:cs typeface="Arial" panose="020B0604020202020204" pitchFamily="34" charset="0"/>
              </a:rPr>
              <a:t>When was the surgery done?</a:t>
            </a:r>
          </a:p>
          <a:p>
            <a:pPr algn="l"/>
            <a:r>
              <a:rPr lang="en-US" sz="1800" b="0" i="0" u="none" strike="noStrike" baseline="0" dirty="0">
                <a:solidFill>
                  <a:srgbClr val="181918"/>
                </a:solidFill>
                <a:latin typeface="Arial" panose="020B0604020202020204" pitchFamily="34" charset="0"/>
                <a:cs typeface="Arial" panose="020B0604020202020204" pitchFamily="34" charset="0"/>
              </a:rPr>
              <a:t>Any complications due to treatment? Hematoma? Wound drainage?</a:t>
            </a:r>
          </a:p>
          <a:p>
            <a:pPr algn="l"/>
            <a:r>
              <a:rPr lang="en-US" sz="1800" b="0" i="0" u="none" strike="noStrike" baseline="0" dirty="0">
                <a:solidFill>
                  <a:srgbClr val="181918"/>
                </a:solidFill>
                <a:latin typeface="Arial" panose="020B0604020202020204" pitchFamily="34" charset="0"/>
                <a:cs typeface="Arial" panose="020B0604020202020204" pitchFamily="34" charset="0"/>
              </a:rPr>
              <a:t>Were you advised to take antibiotics prior to dental treatments? If yes, who recommended it? And when did you last take antibiotic prophylaxis?</a:t>
            </a:r>
          </a:p>
          <a:p>
            <a:pPr algn="l"/>
            <a:r>
              <a:rPr lang="en-US" sz="1800" dirty="0">
                <a:solidFill>
                  <a:srgbClr val="181918"/>
                </a:solidFill>
                <a:latin typeface="Arial" panose="020B0604020202020204" pitchFamily="34" charset="0"/>
                <a:cs typeface="Arial" panose="020B0604020202020204" pitchFamily="34" charset="0"/>
              </a:rPr>
              <a:t>IS THERE ANY COMPLOICATION/INFECTION with your prosthetic joint?</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100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56AA2-F95F-569B-C82D-05BE753084B5}"/>
              </a:ext>
            </a:extLst>
          </p:cNvPr>
          <p:cNvSpPr>
            <a:spLocks noGrp="1"/>
          </p:cNvSpPr>
          <p:nvPr>
            <p:ph type="title"/>
          </p:nvPr>
        </p:nvSpPr>
        <p:spPr/>
        <p:txBody>
          <a:bodyPr/>
          <a:lstStyle/>
          <a:p>
            <a:r>
              <a:rPr lang="en-CA" dirty="0"/>
              <a:t>Dental Management for Joint Replacement</a:t>
            </a:r>
          </a:p>
        </p:txBody>
      </p:sp>
      <p:sp>
        <p:nvSpPr>
          <p:cNvPr id="3" name="Content Placeholder 2">
            <a:extLst>
              <a:ext uri="{FF2B5EF4-FFF2-40B4-BE49-F238E27FC236}">
                <a16:creationId xmlns:a16="http://schemas.microsoft.com/office/drawing/2014/main" id="{39F0E3BE-82C0-502D-8373-0B11BE465E5B}"/>
              </a:ext>
            </a:extLst>
          </p:cNvPr>
          <p:cNvSpPr>
            <a:spLocks noGrp="1"/>
          </p:cNvSpPr>
          <p:nvPr>
            <p:ph sz="quarter" idx="10"/>
          </p:nvPr>
        </p:nvSpPr>
        <p:spPr>
          <a:xfrm>
            <a:off x="589935" y="1264837"/>
            <a:ext cx="7718324" cy="3008671"/>
          </a:xfrm>
        </p:spPr>
        <p:txBody>
          <a:bodyPr>
            <a:normAutofit/>
          </a:bodyPr>
          <a:lstStyle/>
          <a:p>
            <a:r>
              <a:rPr lang="en-CA" sz="1600" dirty="0">
                <a:highlight>
                  <a:srgbClr val="FFFF00"/>
                </a:highlight>
                <a:latin typeface="Arial" panose="020B0604020202020204" pitchFamily="34" charset="0"/>
                <a:cs typeface="Arial" panose="020B0604020202020204" pitchFamily="34" charset="0"/>
              </a:rPr>
              <a:t>Follow current guidelines of RCDSO and CDA. American heart association</a:t>
            </a:r>
          </a:p>
          <a:p>
            <a:r>
              <a:rPr lang="en-US" sz="1600" i="0" u="none" strike="noStrike" baseline="0" dirty="0">
                <a:solidFill>
                  <a:srgbClr val="392E23"/>
                </a:solidFill>
                <a:latin typeface="Arial" panose="020B0604020202020204" pitchFamily="34" charset="0"/>
                <a:cs typeface="Arial" panose="020B0604020202020204" pitchFamily="34" charset="0"/>
              </a:rPr>
              <a:t>Do a medical consult to discuss antibiotic use</a:t>
            </a:r>
            <a:r>
              <a:rPr lang="en-US" sz="1600" i="0" u="none" strike="noStrike" dirty="0">
                <a:solidFill>
                  <a:srgbClr val="392E23"/>
                </a:solidFill>
                <a:latin typeface="Arial" panose="020B0604020202020204" pitchFamily="34" charset="0"/>
                <a:cs typeface="Arial" panose="020B0604020202020204" pitchFamily="34" charset="0"/>
              </a:rPr>
              <a:t> if required</a:t>
            </a:r>
            <a:endParaRPr lang="en-US" sz="1600" i="0" u="none" strike="noStrike" baseline="0" dirty="0">
              <a:solidFill>
                <a:srgbClr val="392E23"/>
              </a:solidFill>
              <a:latin typeface="Arial" panose="020B0604020202020204" pitchFamily="34" charset="0"/>
              <a:cs typeface="Arial" panose="020B0604020202020204" pitchFamily="34" charset="0"/>
            </a:endParaRPr>
          </a:p>
          <a:p>
            <a:r>
              <a:rPr lang="en-CA" sz="1600" dirty="0">
                <a:latin typeface="Arial" panose="020B0604020202020204" pitchFamily="34" charset="0"/>
                <a:cs typeface="Arial" panose="020B0604020202020204" pitchFamily="34" charset="0"/>
              </a:rPr>
              <a:t>If complications after joint replacement: discussion is needed with Orthopaedic surgeon.</a:t>
            </a:r>
          </a:p>
          <a:p>
            <a:pPr algn="l"/>
            <a:r>
              <a:rPr lang="en-US" sz="1600" i="0" u="none" strike="noStrike" baseline="0" dirty="0">
                <a:solidFill>
                  <a:srgbClr val="3A2E23"/>
                </a:solidFill>
                <a:latin typeface="Arial" panose="020B0604020202020204" pitchFamily="34" charset="0"/>
                <a:cs typeface="Arial" panose="020B0604020202020204" pitchFamily="34" charset="0"/>
              </a:rPr>
              <a:t>If antibiotics are recommended by MD:</a:t>
            </a:r>
          </a:p>
          <a:p>
            <a:pPr marL="0" indent="0" algn="l">
              <a:buNone/>
            </a:pPr>
            <a:r>
              <a:rPr lang="en-US" sz="1600" i="0" u="none" strike="noStrike" baseline="0" dirty="0">
                <a:solidFill>
                  <a:srgbClr val="53493A"/>
                </a:solidFill>
                <a:latin typeface="Arial" panose="020B0604020202020204" pitchFamily="34" charset="0"/>
                <a:cs typeface="Arial" panose="020B0604020202020204" pitchFamily="34" charset="0"/>
              </a:rPr>
              <a:t>                (a) Then MD should prescribe the antibiotics.</a:t>
            </a:r>
          </a:p>
          <a:p>
            <a:pPr marL="0" indent="0" algn="l">
              <a:buNone/>
            </a:pPr>
            <a:r>
              <a:rPr lang="en-US" sz="1600" i="0" u="none" strike="noStrike" baseline="0" dirty="0">
                <a:solidFill>
                  <a:srgbClr val="403529"/>
                </a:solidFill>
                <a:latin typeface="Arial" panose="020B0604020202020204" pitchFamily="34" charset="0"/>
                <a:cs typeface="Arial" panose="020B0604020202020204" pitchFamily="34" charset="0"/>
              </a:rPr>
              <a:t>                (b) MD should advise what procedures antibiotics are recommended for.</a:t>
            </a:r>
          </a:p>
          <a:p>
            <a:pPr marL="0" indent="0" algn="l">
              <a:buNone/>
            </a:pPr>
            <a:r>
              <a:rPr lang="en-US" sz="1600" i="0" u="none" strike="noStrike" baseline="0" dirty="0">
                <a:solidFill>
                  <a:srgbClr val="362C20"/>
                </a:solidFill>
                <a:latin typeface="Arial" panose="020B0604020202020204" pitchFamily="34" charset="0"/>
                <a:cs typeface="Arial" panose="020B0604020202020204" pitchFamily="34" charset="0"/>
              </a:rPr>
              <a:t>                (c) MD should decide which antibiotic </a:t>
            </a:r>
            <a:r>
              <a:rPr lang="en-CA" sz="1600" i="0" u="none" strike="noStrike" baseline="0" dirty="0">
                <a:solidFill>
                  <a:srgbClr val="362C20"/>
                </a:solidFill>
                <a:latin typeface="Arial" panose="020B0604020202020204" pitchFamily="34" charset="0"/>
                <a:cs typeface="Arial" panose="020B0604020202020204" pitchFamily="34" charset="0"/>
              </a:rPr>
              <a:t>should be used</a:t>
            </a:r>
            <a:r>
              <a:rPr lang="en-CA" sz="1600" i="0" u="none" strike="noStrike" baseline="0" dirty="0">
                <a:solidFill>
                  <a:srgbClr val="2B1F16"/>
                </a:solidFill>
                <a:latin typeface="Arial" panose="020B0604020202020204" pitchFamily="34" charset="0"/>
                <a:cs typeface="Arial" panose="020B0604020202020204" pitchFamily="34" charset="0"/>
              </a:rPr>
              <a:t>.</a:t>
            </a:r>
            <a:endParaRPr lang="en-US" sz="1600" i="0" u="none" strike="noStrike" baseline="0" dirty="0">
              <a:solidFill>
                <a:srgbClr val="403529"/>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572C3B5-6DF8-67C5-1BF3-F6DC0D63EA31}"/>
              </a:ext>
            </a:extLst>
          </p:cNvPr>
          <p:cNvPicPr>
            <a:picLocks noChangeAspect="1"/>
          </p:cNvPicPr>
          <p:nvPr/>
        </p:nvPicPr>
        <p:blipFill>
          <a:blip r:embed="rId2"/>
          <a:srcRect l="4484" t="30902" b="57044"/>
          <a:stretch>
            <a:fillRect/>
          </a:stretch>
        </p:blipFill>
        <p:spPr>
          <a:xfrm>
            <a:off x="2707572" y="4070726"/>
            <a:ext cx="8646228" cy="943726"/>
          </a:xfrm>
          <a:prstGeom prst="rect">
            <a:avLst/>
          </a:prstGeom>
        </p:spPr>
      </p:pic>
      <p:pic>
        <p:nvPicPr>
          <p:cNvPr id="5" name="Picture 4">
            <a:extLst>
              <a:ext uri="{FF2B5EF4-FFF2-40B4-BE49-F238E27FC236}">
                <a16:creationId xmlns:a16="http://schemas.microsoft.com/office/drawing/2014/main" id="{DB7E83B5-9288-EB35-9F17-1FF77914E77E}"/>
              </a:ext>
            </a:extLst>
          </p:cNvPr>
          <p:cNvPicPr>
            <a:picLocks noChangeAspect="1"/>
          </p:cNvPicPr>
          <p:nvPr/>
        </p:nvPicPr>
        <p:blipFill>
          <a:blip r:embed="rId2"/>
          <a:srcRect l="2464" t="74673"/>
          <a:stretch>
            <a:fillRect/>
          </a:stretch>
        </p:blipFill>
        <p:spPr>
          <a:xfrm>
            <a:off x="1735598" y="4857308"/>
            <a:ext cx="7748830" cy="1740309"/>
          </a:xfrm>
          <a:prstGeom prst="rect">
            <a:avLst/>
          </a:prstGeom>
        </p:spPr>
      </p:pic>
    </p:spTree>
    <p:extLst>
      <p:ext uri="{BB962C8B-B14F-4D97-AF65-F5344CB8AC3E}">
        <p14:creationId xmlns:p14="http://schemas.microsoft.com/office/powerpoint/2010/main" val="184510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7B1703-6BC4-1E55-EFE0-E0B817B50FCE}"/>
              </a:ext>
            </a:extLst>
          </p:cNvPr>
          <p:cNvSpPr>
            <a:spLocks noGrp="1"/>
          </p:cNvSpPr>
          <p:nvPr>
            <p:ph type="title"/>
          </p:nvPr>
        </p:nvSpPr>
        <p:spPr/>
        <p:txBody>
          <a:bodyPr/>
          <a:lstStyle/>
          <a:p>
            <a:r>
              <a:rPr lang="en-CA" dirty="0"/>
              <a:t>No antibiotic prophylaxis required</a:t>
            </a:r>
          </a:p>
        </p:txBody>
      </p:sp>
      <p:sp>
        <p:nvSpPr>
          <p:cNvPr id="5" name="Content Placeholder 4">
            <a:extLst>
              <a:ext uri="{FF2B5EF4-FFF2-40B4-BE49-F238E27FC236}">
                <a16:creationId xmlns:a16="http://schemas.microsoft.com/office/drawing/2014/main" id="{B7F10AD9-E914-472E-8DDB-54A55DEF1A6F}"/>
              </a:ext>
            </a:extLst>
          </p:cNvPr>
          <p:cNvSpPr>
            <a:spLocks noGrp="1"/>
          </p:cNvSpPr>
          <p:nvPr>
            <p:ph idx="1"/>
          </p:nvPr>
        </p:nvSpPr>
        <p:spPr>
          <a:xfrm>
            <a:off x="2281084" y="3283974"/>
            <a:ext cx="4699819" cy="1809136"/>
          </a:xfrm>
          <a:ln>
            <a:solidFill>
              <a:schemeClr val="accent1"/>
            </a:solidFill>
          </a:ln>
        </p:spPr>
        <p:txBody>
          <a:bodyPr>
            <a:normAutofit fontScale="70000" lnSpcReduction="20000"/>
          </a:bodyPr>
          <a:lstStyle/>
          <a:p>
            <a:r>
              <a:rPr lang="en-CA" dirty="0"/>
              <a:t>Mitral valve prolapse</a:t>
            </a:r>
          </a:p>
          <a:p>
            <a:r>
              <a:rPr lang="en-CA" dirty="0"/>
              <a:t>Congenital heart disease</a:t>
            </a:r>
          </a:p>
          <a:p>
            <a:r>
              <a:rPr lang="en-CA" dirty="0"/>
              <a:t>Rheumatic heart disease</a:t>
            </a:r>
          </a:p>
          <a:p>
            <a:r>
              <a:rPr lang="en-CA" dirty="0"/>
              <a:t>Stent placed in heart</a:t>
            </a:r>
          </a:p>
          <a:p>
            <a:r>
              <a:rPr lang="en-CA" dirty="0"/>
              <a:t>Pacemaker </a:t>
            </a:r>
          </a:p>
        </p:txBody>
      </p:sp>
    </p:spTree>
    <p:extLst>
      <p:ext uri="{BB962C8B-B14F-4D97-AF65-F5344CB8AC3E}">
        <p14:creationId xmlns:p14="http://schemas.microsoft.com/office/powerpoint/2010/main" val="3982950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FFDC65-083E-8924-FF5A-0171526CC893}"/>
              </a:ext>
            </a:extLst>
          </p:cNvPr>
          <p:cNvSpPr txBox="1"/>
          <p:nvPr/>
        </p:nvSpPr>
        <p:spPr>
          <a:xfrm>
            <a:off x="0" y="0"/>
            <a:ext cx="6094476" cy="646331"/>
          </a:xfrm>
          <a:prstGeom prst="rect">
            <a:avLst/>
          </a:prstGeom>
          <a:solidFill>
            <a:schemeClr val="accent1">
              <a:lumMod val="20000"/>
              <a:lumOff val="80000"/>
            </a:schemeClr>
          </a:solidFill>
        </p:spPr>
        <p:txBody>
          <a:bodyPr wrap="square">
            <a:spAutoFit/>
          </a:bodyPr>
          <a:lstStyle/>
          <a:p>
            <a:r>
              <a:rPr lang="en-US" dirty="0"/>
              <a:t>CURRENT AMERICAN HEART ASSOCIATION RECOMMENDATIONS (2007)</a:t>
            </a:r>
          </a:p>
        </p:txBody>
      </p:sp>
      <p:pic>
        <p:nvPicPr>
          <p:cNvPr id="7" name="Picture 6">
            <a:extLst>
              <a:ext uri="{FF2B5EF4-FFF2-40B4-BE49-F238E27FC236}">
                <a16:creationId xmlns:a16="http://schemas.microsoft.com/office/drawing/2014/main" id="{D945C0C9-406B-5EF0-DB32-410DC1DB1460}"/>
              </a:ext>
            </a:extLst>
          </p:cNvPr>
          <p:cNvPicPr>
            <a:picLocks noChangeAspect="1"/>
          </p:cNvPicPr>
          <p:nvPr/>
        </p:nvPicPr>
        <p:blipFill>
          <a:blip r:embed="rId2"/>
          <a:srcRect l="9450" t="12799" r="15025" b="22801"/>
          <a:stretch/>
        </p:blipFill>
        <p:spPr>
          <a:xfrm>
            <a:off x="1008509" y="1220724"/>
            <a:ext cx="10227943" cy="4905756"/>
          </a:xfrm>
          <a:prstGeom prst="rect">
            <a:avLst/>
          </a:prstGeom>
        </p:spPr>
      </p:pic>
    </p:spTree>
    <p:extLst>
      <p:ext uri="{BB962C8B-B14F-4D97-AF65-F5344CB8AC3E}">
        <p14:creationId xmlns:p14="http://schemas.microsoft.com/office/powerpoint/2010/main" val="1733083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ECA671-0E87-4023-5B29-2B04AFFD10BC}"/>
              </a:ext>
            </a:extLst>
          </p:cNvPr>
          <p:cNvSpPr>
            <a:spLocks noGrp="1"/>
          </p:cNvSpPr>
          <p:nvPr>
            <p:ph type="body" idx="4294967295"/>
          </p:nvPr>
        </p:nvSpPr>
        <p:spPr>
          <a:xfrm>
            <a:off x="2659117" y="819806"/>
            <a:ext cx="8637532" cy="4855779"/>
          </a:xfrm>
          <a:ln>
            <a:solidFill>
              <a:schemeClr val="accent1"/>
            </a:solidFill>
          </a:ln>
        </p:spPr>
        <p:txBody>
          <a:bodyPr>
            <a:noAutofit/>
          </a:bodyPr>
          <a:lstStyle/>
          <a:p>
            <a:pPr marL="488945" indent="-285750">
              <a:buFont typeface="Wingdings" panose="05000000000000000000" pitchFamily="2" charset="2"/>
              <a:buChar char="ü"/>
            </a:pPr>
            <a:r>
              <a:rPr lang="en-US" sz="1600" b="1" dirty="0">
                <a:solidFill>
                  <a:schemeClr val="tx1"/>
                </a:solidFill>
              </a:rPr>
              <a:t>Gather History: Diet, smoking</a:t>
            </a:r>
          </a:p>
          <a:p>
            <a:pPr marL="488945" indent="-285750">
              <a:buFont typeface="Wingdings" panose="05000000000000000000" pitchFamily="2" charset="2"/>
              <a:buChar char="ü"/>
            </a:pPr>
            <a:r>
              <a:rPr lang="en-US" sz="1600" b="1" dirty="0">
                <a:solidFill>
                  <a:schemeClr val="tx1"/>
                </a:solidFill>
                <a:highlight>
                  <a:srgbClr val="FFFF00"/>
                </a:highlight>
              </a:rPr>
              <a:t>Is anything in your mind regarding this concern---</a:t>
            </a:r>
          </a:p>
          <a:p>
            <a:pPr marL="488945" indent="-285750">
              <a:buFont typeface="Wingdings" panose="05000000000000000000" pitchFamily="2" charset="2"/>
              <a:buChar char="ü"/>
            </a:pPr>
            <a:r>
              <a:rPr lang="en-US" sz="1600" b="1" dirty="0">
                <a:solidFill>
                  <a:schemeClr val="tx1"/>
                </a:solidFill>
              </a:rPr>
              <a:t>Understand the expectations and perspective: </a:t>
            </a:r>
            <a:r>
              <a:rPr lang="en-US" sz="1600" dirty="0">
                <a:solidFill>
                  <a:schemeClr val="tx1"/>
                </a:solidFill>
              </a:rPr>
              <a:t>, is she willing to spend time money </a:t>
            </a:r>
            <a:r>
              <a:rPr lang="en-CA" sz="1600" dirty="0">
                <a:solidFill>
                  <a:schemeClr val="tx1"/>
                </a:solidFill>
              </a:rPr>
              <a:t>immediate solution or not.</a:t>
            </a:r>
          </a:p>
          <a:p>
            <a:pPr marL="488945" indent="-285750">
              <a:buFont typeface="Wingdings" panose="05000000000000000000" pitchFamily="2" charset="2"/>
              <a:buChar char="ü"/>
            </a:pPr>
            <a:r>
              <a:rPr lang="en-US" sz="1600" b="1" u="sng" dirty="0">
                <a:solidFill>
                  <a:schemeClr val="tx1"/>
                </a:solidFill>
              </a:rPr>
              <a:t>Procedure</a:t>
            </a:r>
            <a:r>
              <a:rPr lang="en-US" sz="1600" b="1" dirty="0">
                <a:solidFill>
                  <a:schemeClr val="tx1"/>
                </a:solidFill>
              </a:rPr>
              <a:t>: </a:t>
            </a:r>
          </a:p>
          <a:p>
            <a:pPr marL="203195" indent="0">
              <a:buNone/>
            </a:pPr>
            <a:r>
              <a:rPr lang="en-US" sz="1600" b="1" dirty="0"/>
              <a:t>                      </a:t>
            </a:r>
            <a:r>
              <a:rPr lang="en-US" sz="1600" b="1" dirty="0">
                <a:solidFill>
                  <a:schemeClr val="tx1"/>
                </a:solidFill>
              </a:rPr>
              <a:t> In office:</a:t>
            </a:r>
            <a:r>
              <a:rPr lang="en-US" sz="1600" dirty="0">
                <a:solidFill>
                  <a:schemeClr val="tx1"/>
                </a:solidFill>
              </a:rPr>
              <a:t> </a:t>
            </a:r>
            <a:r>
              <a:rPr lang="en-US" sz="1600" dirty="0" err="1">
                <a:solidFill>
                  <a:schemeClr val="tx1"/>
                </a:solidFill>
              </a:rPr>
              <a:t>Hydrogren</a:t>
            </a:r>
            <a:r>
              <a:rPr lang="en-US" sz="1600" dirty="0">
                <a:solidFill>
                  <a:schemeClr val="tx1"/>
                </a:solidFill>
              </a:rPr>
              <a:t> </a:t>
            </a:r>
            <a:r>
              <a:rPr lang="en-US" sz="1600" dirty="0" err="1">
                <a:solidFill>
                  <a:schemeClr val="tx1"/>
                </a:solidFill>
              </a:rPr>
              <a:t>perioxide</a:t>
            </a:r>
            <a:r>
              <a:rPr lang="en-US" sz="1600" dirty="0">
                <a:solidFill>
                  <a:schemeClr val="tx1"/>
                </a:solidFill>
              </a:rPr>
              <a:t> 35%</a:t>
            </a:r>
          </a:p>
          <a:p>
            <a:pPr marL="946145" lvl="1" indent="-285750">
              <a:buFont typeface="Wingdings" panose="05000000000000000000" pitchFamily="2" charset="2"/>
              <a:buChar char="v"/>
            </a:pPr>
            <a:r>
              <a:rPr lang="en-US" sz="1400" dirty="0">
                <a:solidFill>
                  <a:srgbClr val="C00000"/>
                </a:solidFill>
              </a:rPr>
              <a:t>Can provide immediate results. Safe and effective when performed under professional supervision</a:t>
            </a:r>
          </a:p>
          <a:p>
            <a:pPr marL="946145" lvl="1" indent="-285750">
              <a:buFont typeface="Wingdings" panose="05000000000000000000" pitchFamily="2" charset="2"/>
              <a:buChar char="v"/>
            </a:pPr>
            <a:r>
              <a:rPr lang="en-US" sz="1400" dirty="0">
                <a:solidFill>
                  <a:srgbClr val="C00000"/>
                </a:solidFill>
              </a:rPr>
              <a:t>Expensive, Sensitivity </a:t>
            </a:r>
          </a:p>
          <a:p>
            <a:pPr marL="488945" indent="-285750">
              <a:buFont typeface="Wingdings" panose="05000000000000000000" pitchFamily="2" charset="2"/>
              <a:buChar char="ü"/>
            </a:pPr>
            <a:r>
              <a:rPr lang="en-US" sz="1600" b="1" dirty="0">
                <a:solidFill>
                  <a:schemeClr val="tx1"/>
                </a:solidFill>
              </a:rPr>
              <a:t>Alternative Option</a:t>
            </a:r>
          </a:p>
          <a:p>
            <a:pPr marL="203195" indent="0">
              <a:buNone/>
            </a:pPr>
            <a:r>
              <a:rPr lang="en-US" sz="1600" b="1" dirty="0"/>
              <a:t>              </a:t>
            </a:r>
            <a:r>
              <a:rPr lang="en-US" sz="1600" b="1" dirty="0">
                <a:solidFill>
                  <a:schemeClr val="tx1"/>
                </a:solidFill>
              </a:rPr>
              <a:t>Take-home whitening kits: </a:t>
            </a:r>
            <a:r>
              <a:rPr lang="en-US" sz="1600" b="0" i="0" u="none" strike="noStrike" dirty="0">
                <a:solidFill>
                  <a:schemeClr val="tx1"/>
                </a:solidFill>
                <a:effectLst/>
                <a:latin typeface="Arial" panose="020B0604020202020204" pitchFamily="34" charset="0"/>
              </a:rPr>
              <a:t>custom tray with 10-15% carbamide </a:t>
            </a:r>
            <a:r>
              <a:rPr lang="en-US" sz="1600" i="0" u="none" strike="noStrike" dirty="0">
                <a:solidFill>
                  <a:schemeClr val="tx1"/>
                </a:solidFill>
                <a:effectLst/>
                <a:latin typeface="Arial" panose="020B0604020202020204" pitchFamily="34" charset="0"/>
              </a:rPr>
              <a:t>peroxide</a:t>
            </a:r>
            <a:r>
              <a:rPr lang="en-US" sz="1600" dirty="0">
                <a:solidFill>
                  <a:schemeClr val="tx1"/>
                </a:solidFill>
              </a:rPr>
              <a:t> or strips</a:t>
            </a:r>
          </a:p>
          <a:p>
            <a:pPr marL="946145" lvl="1" indent="-285750">
              <a:buFont typeface="Wingdings" panose="05000000000000000000" pitchFamily="2" charset="2"/>
              <a:buChar char="v"/>
            </a:pPr>
            <a:r>
              <a:rPr lang="en-US" sz="1400" dirty="0">
                <a:solidFill>
                  <a:srgbClr val="C00000"/>
                </a:solidFill>
              </a:rPr>
              <a:t>Can be used for maintenance, Less expensive</a:t>
            </a:r>
          </a:p>
          <a:p>
            <a:pPr marL="946145" lvl="1" indent="-285750">
              <a:buFont typeface="Wingdings" panose="05000000000000000000" pitchFamily="2" charset="2"/>
              <a:buChar char="v"/>
            </a:pPr>
            <a:r>
              <a:rPr lang="en-US" sz="1400" dirty="0">
                <a:solidFill>
                  <a:srgbClr val="C00000"/>
                </a:solidFill>
              </a:rPr>
              <a:t> A more gradual whitening effect. Compliance needed</a:t>
            </a:r>
          </a:p>
          <a:p>
            <a:pPr marL="488945" indent="-285750">
              <a:buFont typeface="Wingdings" panose="05000000000000000000" pitchFamily="2" charset="2"/>
              <a:buChar char="ü"/>
            </a:pPr>
            <a:r>
              <a:rPr lang="en-US" sz="1600" dirty="0">
                <a:solidFill>
                  <a:schemeClr val="tx1"/>
                </a:solidFill>
              </a:rPr>
              <a:t>Post op precautions </a:t>
            </a:r>
          </a:p>
          <a:p>
            <a:pPr marL="488945" indent="-285750">
              <a:buFont typeface="Wingdings" panose="05000000000000000000" pitchFamily="2" charset="2"/>
              <a:buChar char="ü"/>
            </a:pPr>
            <a:r>
              <a:rPr lang="en-US" sz="1600" dirty="0"/>
              <a:t>RISK: </a:t>
            </a:r>
            <a:r>
              <a:rPr lang="en-US" sz="1600" dirty="0">
                <a:solidFill>
                  <a:schemeClr val="tx1"/>
                </a:solidFill>
              </a:rPr>
              <a:t>Inform about the possibility  </a:t>
            </a:r>
          </a:p>
          <a:p>
            <a:pPr marL="488945" indent="-285750">
              <a:buFont typeface="Wingdings" panose="05000000000000000000" pitchFamily="2" charset="2"/>
              <a:buChar char="ü"/>
            </a:pPr>
            <a:r>
              <a:rPr lang="en-US" sz="1600" dirty="0">
                <a:solidFill>
                  <a:schemeClr val="tx1"/>
                </a:solidFill>
              </a:rPr>
              <a:t>Provide written information</a:t>
            </a:r>
          </a:p>
          <a:p>
            <a:pPr marL="203195" indent="0">
              <a:buNone/>
            </a:pPr>
            <a:endParaRPr lang="en-US" sz="1400" dirty="0">
              <a:solidFill>
                <a:schemeClr val="tx1"/>
              </a:solidFill>
            </a:endParaRPr>
          </a:p>
          <a:p>
            <a:pPr marL="203195" indent="0">
              <a:buNone/>
            </a:pPr>
            <a:endParaRPr lang="en-US" sz="1400" dirty="0">
              <a:solidFill>
                <a:schemeClr val="tx1"/>
              </a:solidFill>
            </a:endParaRPr>
          </a:p>
          <a:p>
            <a:pPr marL="203195" indent="0">
              <a:buNone/>
            </a:pPr>
            <a:endParaRPr lang="en-US" sz="1400" dirty="0">
              <a:solidFill>
                <a:schemeClr val="tx1"/>
              </a:solidFill>
            </a:endParaRPr>
          </a:p>
          <a:p>
            <a:pPr marL="61722" indent="0">
              <a:buNone/>
            </a:pPr>
            <a:endParaRPr lang="en-CA" sz="1400" dirty="0"/>
          </a:p>
        </p:txBody>
      </p:sp>
      <p:sp>
        <p:nvSpPr>
          <p:cNvPr id="3" name="Title 2">
            <a:extLst>
              <a:ext uri="{FF2B5EF4-FFF2-40B4-BE49-F238E27FC236}">
                <a16:creationId xmlns:a16="http://schemas.microsoft.com/office/drawing/2014/main" id="{397540D8-E441-9921-B3E3-CCC299C93850}"/>
              </a:ext>
            </a:extLst>
          </p:cNvPr>
          <p:cNvSpPr>
            <a:spLocks noGrp="1"/>
          </p:cNvSpPr>
          <p:nvPr>
            <p:ph type="title" idx="4294967295"/>
          </p:nvPr>
        </p:nvSpPr>
        <p:spPr>
          <a:xfrm>
            <a:off x="0" y="730250"/>
            <a:ext cx="2102068" cy="1392840"/>
          </a:xfrm>
          <a:solidFill>
            <a:schemeClr val="accent1">
              <a:lumMod val="20000"/>
              <a:lumOff val="80000"/>
            </a:schemeClr>
          </a:solidFill>
        </p:spPr>
        <p:txBody>
          <a:bodyPr/>
          <a:lstStyle/>
          <a:p>
            <a:r>
              <a:rPr lang="en-CA" dirty="0"/>
              <a:t>Pointers</a:t>
            </a:r>
          </a:p>
        </p:txBody>
      </p:sp>
    </p:spTree>
    <p:extLst>
      <p:ext uri="{BB962C8B-B14F-4D97-AF65-F5344CB8AC3E}">
        <p14:creationId xmlns:p14="http://schemas.microsoft.com/office/powerpoint/2010/main" val="443098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63B88-C9A0-9FFD-BEF0-7DDE3EFB80C9}"/>
              </a:ext>
            </a:extLst>
          </p:cNvPr>
          <p:cNvSpPr>
            <a:spLocks noGrp="1"/>
          </p:cNvSpPr>
          <p:nvPr>
            <p:ph type="title"/>
          </p:nvPr>
        </p:nvSpPr>
        <p:spPr>
          <a:xfrm>
            <a:off x="2440858" y="2431178"/>
            <a:ext cx="6850626" cy="583800"/>
          </a:xfrm>
        </p:spPr>
        <p:txBody>
          <a:bodyPr/>
          <a:lstStyle/>
          <a:p>
            <a:r>
              <a:rPr lang="en-CA" sz="3200" dirty="0"/>
              <a:t>                                    Asthma   </a:t>
            </a:r>
          </a:p>
        </p:txBody>
      </p:sp>
    </p:spTree>
    <p:extLst>
      <p:ext uri="{BB962C8B-B14F-4D97-AF65-F5344CB8AC3E}">
        <p14:creationId xmlns:p14="http://schemas.microsoft.com/office/powerpoint/2010/main" val="707966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CB6E4E1-FB43-B8C4-BA68-CEEAAF87742E}"/>
              </a:ext>
            </a:extLst>
          </p:cNvPr>
          <p:cNvSpPr txBox="1">
            <a:spLocks/>
          </p:cNvSpPr>
          <p:nvPr/>
        </p:nvSpPr>
        <p:spPr>
          <a:xfrm>
            <a:off x="3765754" y="2445109"/>
            <a:ext cx="7006854" cy="3336259"/>
          </a:xfrm>
          <a:prstGeom prst="rect">
            <a:avLst/>
          </a:prstGeom>
          <a:ln>
            <a:solidFill>
              <a:schemeClr val="accent1"/>
            </a:solidFill>
          </a:ln>
        </p:spPr>
        <p:txBody>
          <a:bodyPr vert="horz" lIns="91440" tIns="45720" rIns="91440" bIns="45720" rtlCol="0" anchor="ctr">
            <a:normAutofit/>
          </a:bodyP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600"/>
              <a:t>Are you being followed by your MD? or specialist?</a:t>
            </a:r>
          </a:p>
          <a:p>
            <a:pPr marL="285750" indent="-285750" algn="l">
              <a:buFont typeface="Arial" panose="020B0604020202020204" pitchFamily="34" charset="0"/>
              <a:buChar char="•"/>
            </a:pPr>
            <a:r>
              <a:rPr lang="en-US" sz="1600"/>
              <a:t>What type of attack do you usually have? Symptoms: wheezing? coughing?</a:t>
            </a:r>
          </a:p>
          <a:p>
            <a:pPr marL="285750" indent="-285750" algn="l">
              <a:buFont typeface="Arial" panose="020B0604020202020204" pitchFamily="34" charset="0"/>
              <a:buChar char="•"/>
            </a:pPr>
            <a:r>
              <a:rPr lang="en-US" sz="1600"/>
              <a:t>When was it diagnosed? </a:t>
            </a:r>
          </a:p>
          <a:p>
            <a:pPr marL="285750" indent="-285750" algn="l">
              <a:buFont typeface="Arial" panose="020B0604020202020204" pitchFamily="34" charset="0"/>
              <a:buChar char="•"/>
            </a:pPr>
            <a:r>
              <a:rPr lang="en-US" sz="1600"/>
              <a:t>How often do you get the attacks? What usually causes the attacks? Weather? Anxiety? Stress?</a:t>
            </a:r>
          </a:p>
          <a:p>
            <a:pPr marL="285750" indent="-285750" algn="l">
              <a:buFont typeface="Arial" panose="020B0604020202020204" pitchFamily="34" charset="0"/>
              <a:buChar char="•"/>
            </a:pPr>
            <a:r>
              <a:rPr lang="en-US" sz="1600"/>
              <a:t>Any history of hospitalization ? If yes, how many hospitalization records? When was the last visit? How long did you have to stay in the hospital ?</a:t>
            </a:r>
          </a:p>
          <a:p>
            <a:pPr marL="285750" indent="-285750" algn="l">
              <a:buFont typeface="Arial" panose="020B0604020202020204" pitchFamily="34" charset="0"/>
              <a:buChar char="•"/>
            </a:pPr>
            <a:r>
              <a:rPr lang="en-US" sz="1600"/>
              <a:t>When was the last asthma attack? </a:t>
            </a:r>
          </a:p>
          <a:p>
            <a:pPr marL="285750" indent="-285750" algn="l">
              <a:buFont typeface="Arial" panose="020B0604020202020204" pitchFamily="34" charset="0"/>
              <a:buChar char="•"/>
            </a:pPr>
            <a:r>
              <a:rPr lang="en-US" sz="1600"/>
              <a:t>Treatment: Medication name, route, dose, frequency ?</a:t>
            </a:r>
            <a:endParaRPr lang="en-US" sz="1600" dirty="0"/>
          </a:p>
        </p:txBody>
      </p:sp>
      <p:sp>
        <p:nvSpPr>
          <p:cNvPr id="5" name="Title 1">
            <a:extLst>
              <a:ext uri="{FF2B5EF4-FFF2-40B4-BE49-F238E27FC236}">
                <a16:creationId xmlns:a16="http://schemas.microsoft.com/office/drawing/2014/main" id="{E0A3D94D-021C-7390-DA01-4F53FC6EE856}"/>
              </a:ext>
            </a:extLst>
          </p:cNvPr>
          <p:cNvSpPr txBox="1">
            <a:spLocks/>
          </p:cNvSpPr>
          <p:nvPr/>
        </p:nvSpPr>
        <p:spPr>
          <a:xfrm>
            <a:off x="1396181" y="1474838"/>
            <a:ext cx="9220256" cy="498585"/>
          </a:xfrm>
          <a:prstGeom prst="rect">
            <a:avLst/>
          </a:prstGeom>
        </p:spPr>
        <p:txBody>
          <a:bodyPr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CA" sz="2000">
                <a:solidFill>
                  <a:schemeClr val="tx2">
                    <a:lumMod val="90000"/>
                    <a:lumOff val="10000"/>
                  </a:schemeClr>
                </a:solidFill>
              </a:rPr>
              <a:t>Questions to ask for history of Asthma</a:t>
            </a:r>
            <a:endParaRPr lang="en-CA" sz="2000" dirty="0">
              <a:solidFill>
                <a:schemeClr val="tx2">
                  <a:lumMod val="90000"/>
                  <a:lumOff val="10000"/>
                </a:schemeClr>
              </a:solidFill>
            </a:endParaRPr>
          </a:p>
        </p:txBody>
      </p:sp>
    </p:spTree>
    <p:extLst>
      <p:ext uri="{BB962C8B-B14F-4D97-AF65-F5344CB8AC3E}">
        <p14:creationId xmlns:p14="http://schemas.microsoft.com/office/powerpoint/2010/main" val="407834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D138-B28F-5FA8-7C11-8C2157BA644F}"/>
              </a:ext>
            </a:extLst>
          </p:cNvPr>
          <p:cNvSpPr>
            <a:spLocks noGrp="1"/>
          </p:cNvSpPr>
          <p:nvPr>
            <p:ph type="title"/>
          </p:nvPr>
        </p:nvSpPr>
        <p:spPr>
          <a:xfrm>
            <a:off x="838200" y="540648"/>
            <a:ext cx="10515600" cy="583800"/>
          </a:xfrm>
        </p:spPr>
        <p:txBody>
          <a:bodyPr/>
          <a:lstStyle/>
          <a:p>
            <a:r>
              <a:rPr lang="en-CA" dirty="0"/>
              <a:t>                   Dental Management</a:t>
            </a:r>
          </a:p>
        </p:txBody>
      </p:sp>
      <p:sp>
        <p:nvSpPr>
          <p:cNvPr id="7" name="Content Placeholder 2">
            <a:extLst>
              <a:ext uri="{FF2B5EF4-FFF2-40B4-BE49-F238E27FC236}">
                <a16:creationId xmlns:a16="http://schemas.microsoft.com/office/drawing/2014/main" id="{D297C824-9581-19B3-A8ED-079AB237DBF9}"/>
              </a:ext>
            </a:extLst>
          </p:cNvPr>
          <p:cNvSpPr>
            <a:spLocks noGrp="1"/>
          </p:cNvSpPr>
          <p:nvPr>
            <p:ph sz="quarter" idx="10"/>
          </p:nvPr>
        </p:nvSpPr>
        <p:spPr>
          <a:xfrm>
            <a:off x="570578" y="1124448"/>
            <a:ext cx="10783222" cy="5378246"/>
          </a:xfrm>
          <a:solidFill>
            <a:schemeClr val="bg1">
              <a:lumMod val="95000"/>
            </a:schemeClr>
          </a:solidFill>
        </p:spPr>
        <p:txBody>
          <a:bodyPr>
            <a:noAutofit/>
          </a:bodyPr>
          <a:lstStyle/>
          <a:p>
            <a:pPr>
              <a:lnSpc>
                <a:spcPct val="100000"/>
              </a:lnSpc>
            </a:pPr>
            <a:r>
              <a:rPr lang="en-US" sz="1600" dirty="0">
                <a:latin typeface="New times roman"/>
              </a:rPr>
              <a:t>Continue with usual medications and bring inhalers prior to appointment. </a:t>
            </a:r>
          </a:p>
          <a:p>
            <a:pPr>
              <a:lnSpc>
                <a:spcPct val="100000"/>
              </a:lnSpc>
            </a:pPr>
            <a:r>
              <a:rPr lang="en-US" sz="1600" dirty="0">
                <a:latin typeface="New times roman"/>
              </a:rPr>
              <a:t>Avoid known triggers of asthma.</a:t>
            </a:r>
          </a:p>
          <a:p>
            <a:pPr>
              <a:lnSpc>
                <a:spcPct val="100000"/>
              </a:lnSpc>
            </a:pPr>
            <a:r>
              <a:rPr lang="en-CA" sz="1600" dirty="0">
                <a:highlight>
                  <a:srgbClr val="FFFF00"/>
                </a:highlight>
                <a:latin typeface="New times roman"/>
              </a:rPr>
              <a:t>Stress reduction protocol.</a:t>
            </a:r>
          </a:p>
          <a:p>
            <a:pPr>
              <a:lnSpc>
                <a:spcPct val="100000"/>
              </a:lnSpc>
            </a:pPr>
            <a:r>
              <a:rPr lang="en-US" sz="1600" dirty="0">
                <a:highlight>
                  <a:srgbClr val="FFFF00"/>
                </a:highlight>
                <a:latin typeface="New times roman"/>
              </a:rPr>
              <a:t>Schedule the patients </a:t>
            </a:r>
            <a:r>
              <a:rPr lang="en-US" sz="1600" dirty="0">
                <a:latin typeface="New times roman"/>
              </a:rPr>
              <a:t>when attacks are least likely (</a:t>
            </a:r>
            <a:r>
              <a:rPr lang="en-US" sz="1600" dirty="0">
                <a:highlight>
                  <a:srgbClr val="FFFF00"/>
                </a:highlight>
                <a:latin typeface="New times roman"/>
              </a:rPr>
              <a:t>short morning).</a:t>
            </a:r>
          </a:p>
          <a:p>
            <a:pPr>
              <a:lnSpc>
                <a:spcPct val="100000"/>
              </a:lnSpc>
            </a:pPr>
            <a:r>
              <a:rPr lang="en-US" sz="1600" dirty="0">
                <a:latin typeface="New times roman"/>
              </a:rPr>
              <a:t>Semi supine or upright </a:t>
            </a:r>
            <a:r>
              <a:rPr lang="en-US" sz="1600" dirty="0">
                <a:highlight>
                  <a:srgbClr val="FFFF00"/>
                </a:highlight>
                <a:latin typeface="New times roman"/>
              </a:rPr>
              <a:t>chair position fo</a:t>
            </a:r>
            <a:r>
              <a:rPr lang="en-US" sz="1600" dirty="0">
                <a:latin typeface="New times roman"/>
              </a:rPr>
              <a:t>r treatment may be better tolerated.</a:t>
            </a:r>
          </a:p>
          <a:p>
            <a:pPr>
              <a:lnSpc>
                <a:spcPct val="100000"/>
              </a:lnSpc>
            </a:pPr>
            <a:r>
              <a:rPr lang="en-US" sz="1600" dirty="0">
                <a:highlight>
                  <a:srgbClr val="FFFF00"/>
                </a:highlight>
                <a:latin typeface="New times roman"/>
              </a:rPr>
              <a:t>Monitor vitals</a:t>
            </a:r>
          </a:p>
          <a:p>
            <a:pPr>
              <a:lnSpc>
                <a:spcPct val="100000"/>
              </a:lnSpc>
            </a:pPr>
            <a:r>
              <a:rPr lang="en-US" sz="1600" dirty="0">
                <a:highlight>
                  <a:srgbClr val="FFFF00"/>
                </a:highlight>
                <a:latin typeface="New times roman"/>
              </a:rPr>
              <a:t>Adequate </a:t>
            </a:r>
            <a:r>
              <a:rPr lang="en-US" sz="1600" dirty="0" err="1">
                <a:highlight>
                  <a:srgbClr val="FFFF00"/>
                </a:highlight>
                <a:latin typeface="New times roman"/>
              </a:rPr>
              <a:t>anaethesia</a:t>
            </a:r>
            <a:endParaRPr lang="en-US" sz="1600" dirty="0">
              <a:highlight>
                <a:srgbClr val="FFFF00"/>
              </a:highlight>
              <a:latin typeface="New times roman"/>
            </a:endParaRPr>
          </a:p>
          <a:p>
            <a:pPr>
              <a:lnSpc>
                <a:spcPct val="100000"/>
              </a:lnSpc>
            </a:pPr>
            <a:r>
              <a:rPr lang="en-US" sz="1600" dirty="0">
                <a:highlight>
                  <a:srgbClr val="FFFF00"/>
                </a:highlight>
                <a:latin typeface="New times roman"/>
              </a:rPr>
              <a:t>Postoperative pain control</a:t>
            </a:r>
            <a:endParaRPr lang="en-CA" sz="1600" dirty="0">
              <a:highlight>
                <a:srgbClr val="FFFF00"/>
              </a:highlight>
              <a:latin typeface="New times roman"/>
            </a:endParaRPr>
          </a:p>
          <a:p>
            <a:pPr>
              <a:lnSpc>
                <a:spcPct val="100000"/>
              </a:lnSpc>
            </a:pPr>
            <a:r>
              <a:rPr lang="en-US" sz="1600" dirty="0">
                <a:highlight>
                  <a:srgbClr val="FFFF00"/>
                </a:highlight>
                <a:latin typeface="New times roman"/>
              </a:rPr>
              <a:t>Preoperative and intraoperative sedation </a:t>
            </a:r>
            <a:r>
              <a:rPr lang="en-US" sz="1600" dirty="0">
                <a:latin typeface="New times roman"/>
              </a:rPr>
              <a:t>may be desirable. If sedation is required, </a:t>
            </a:r>
            <a:r>
              <a:rPr lang="en-US" sz="1600" dirty="0">
                <a:highlight>
                  <a:srgbClr val="00FF00"/>
                </a:highlight>
                <a:latin typeface="New times roman"/>
              </a:rPr>
              <a:t>nitrous oxide–oxygen </a:t>
            </a:r>
            <a:r>
              <a:rPr lang="en-CA" sz="1600" dirty="0">
                <a:highlight>
                  <a:srgbClr val="00FF00"/>
                </a:highlight>
                <a:latin typeface="New times roman"/>
              </a:rPr>
              <a:t>inhalation is best. </a:t>
            </a:r>
            <a:r>
              <a:rPr lang="en-CA" sz="1600" dirty="0">
                <a:latin typeface="New times roman"/>
              </a:rPr>
              <a:t>Benzodiazepines </a:t>
            </a:r>
            <a:r>
              <a:rPr lang="en-US" sz="1600" dirty="0">
                <a:latin typeface="New times roman"/>
              </a:rPr>
              <a:t>can be given short term for well controlled cases. </a:t>
            </a:r>
          </a:p>
          <a:p>
            <a:pPr>
              <a:lnSpc>
                <a:spcPct val="100000"/>
              </a:lnSpc>
            </a:pPr>
            <a:r>
              <a:rPr lang="en-CA" sz="1600" dirty="0">
                <a:latin typeface="New times roman"/>
              </a:rPr>
              <a:t>Narcotics (opioids) and barbiturates </a:t>
            </a:r>
            <a:r>
              <a:rPr lang="en-US" sz="1600" dirty="0">
                <a:latin typeface="New times roman"/>
              </a:rPr>
              <a:t>are avoided in severe asthma.</a:t>
            </a:r>
          </a:p>
          <a:p>
            <a:pPr>
              <a:lnSpc>
                <a:spcPct val="100000"/>
              </a:lnSpc>
            </a:pPr>
            <a:r>
              <a:rPr lang="en-CA" sz="1600" dirty="0">
                <a:highlight>
                  <a:srgbClr val="00FF00"/>
                </a:highlight>
                <a:latin typeface="New times roman"/>
              </a:rPr>
              <a:t>Avoid ASA in all patients </a:t>
            </a:r>
            <a:r>
              <a:rPr lang="en-CA" sz="1600" dirty="0">
                <a:latin typeface="New times roman"/>
              </a:rPr>
              <a:t>with asthma, </a:t>
            </a:r>
            <a:r>
              <a:rPr lang="en-CA" sz="1600" dirty="0">
                <a:highlight>
                  <a:srgbClr val="00FF00"/>
                </a:highlight>
                <a:latin typeface="New times roman"/>
              </a:rPr>
              <a:t>avoid NSAIDS only in persistent cases</a:t>
            </a:r>
            <a:r>
              <a:rPr lang="en-CA" sz="1600" dirty="0">
                <a:latin typeface="New times roman"/>
              </a:rPr>
              <a:t>.</a:t>
            </a:r>
          </a:p>
          <a:p>
            <a:pPr>
              <a:lnSpc>
                <a:spcPct val="100000"/>
              </a:lnSpc>
            </a:pPr>
            <a:r>
              <a:rPr lang="en-US" sz="1600" b="0" i="0" u="none" strike="noStrike" baseline="0" dirty="0">
                <a:highlight>
                  <a:srgbClr val="00FF00"/>
                </a:highlight>
                <a:latin typeface="New times roman"/>
              </a:rPr>
              <a:t>Avoid NSAIDS with ASA induced asthma and nasal polyps</a:t>
            </a:r>
            <a:r>
              <a:rPr lang="en-US" sz="1600" b="0" i="0" u="none" strike="noStrike" baseline="0" dirty="0">
                <a:latin typeface="New times roman"/>
              </a:rPr>
              <a:t>.</a:t>
            </a:r>
          </a:p>
          <a:p>
            <a:pPr>
              <a:lnSpc>
                <a:spcPct val="100000"/>
              </a:lnSpc>
            </a:pPr>
            <a:r>
              <a:rPr lang="en-US" sz="1600" dirty="0">
                <a:highlight>
                  <a:srgbClr val="00FF00"/>
                </a:highlight>
                <a:latin typeface="New times roman"/>
              </a:rPr>
              <a:t>Active Asthma</a:t>
            </a:r>
            <a:r>
              <a:rPr lang="en-US" sz="1600" dirty="0">
                <a:latin typeface="New times roman"/>
              </a:rPr>
              <a:t>: Delay routine treatment and treat in a hospital setting until asthma is well controlled.</a:t>
            </a:r>
          </a:p>
        </p:txBody>
      </p:sp>
    </p:spTree>
    <p:extLst>
      <p:ext uri="{BB962C8B-B14F-4D97-AF65-F5344CB8AC3E}">
        <p14:creationId xmlns:p14="http://schemas.microsoft.com/office/powerpoint/2010/main" val="3219702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609D-8237-ADAA-47A7-5E0B4BF669CF}"/>
              </a:ext>
            </a:extLst>
          </p:cNvPr>
          <p:cNvSpPr>
            <a:spLocks noGrp="1"/>
          </p:cNvSpPr>
          <p:nvPr>
            <p:ph type="ctrTitle"/>
          </p:nvPr>
        </p:nvSpPr>
        <p:spPr>
          <a:xfrm>
            <a:off x="1701383" y="2552298"/>
            <a:ext cx="8789234" cy="1220477"/>
          </a:xfrm>
        </p:spPr>
        <p:txBody>
          <a:bodyPr anchor="b">
            <a:normAutofit/>
          </a:bodyPr>
          <a:lstStyle/>
          <a:p>
            <a:r>
              <a:rPr lang="en-CA" dirty="0"/>
              <a:t>Pregnancy</a:t>
            </a:r>
          </a:p>
        </p:txBody>
      </p:sp>
      <p:sp>
        <p:nvSpPr>
          <p:cNvPr id="3" name="Content Placeholder 2">
            <a:extLst>
              <a:ext uri="{FF2B5EF4-FFF2-40B4-BE49-F238E27FC236}">
                <a16:creationId xmlns:a16="http://schemas.microsoft.com/office/drawing/2014/main" id="{BD41D6B0-04D5-FC55-DDB9-B95E939A9F25}"/>
              </a:ext>
            </a:extLst>
          </p:cNvPr>
          <p:cNvSpPr>
            <a:spLocks noGrp="1"/>
          </p:cNvSpPr>
          <p:nvPr>
            <p:ph type="subTitle" idx="1"/>
          </p:nvPr>
        </p:nvSpPr>
        <p:spPr>
          <a:xfrm>
            <a:off x="2694037" y="3969002"/>
            <a:ext cx="7000569" cy="1310921"/>
          </a:xfrm>
          <a:solidFill>
            <a:schemeClr val="bg1">
              <a:lumMod val="95000"/>
            </a:schemeClr>
          </a:solidFill>
        </p:spPr>
        <p:txBody>
          <a:bodyPr anchor="t">
            <a:normAutofit/>
          </a:bodyPr>
          <a:lstStyle/>
          <a:p>
            <a:r>
              <a:rPr lang="en-CA" b="0" i="0" u="none" strike="noStrike" baseline="0" dirty="0">
                <a:solidFill>
                  <a:schemeClr val="tx1"/>
                </a:solidFill>
                <a:latin typeface="Arial" panose="020B0604020202020204" pitchFamily="34" charset="0"/>
                <a:cs typeface="Arial" panose="020B0604020202020204" pitchFamily="34" charset="0"/>
              </a:rPr>
              <a:t>Type of treatment procedure</a:t>
            </a:r>
          </a:p>
          <a:p>
            <a:r>
              <a:rPr lang="en-CA" b="0" i="0" u="none" strike="noStrike" baseline="0" dirty="0">
                <a:solidFill>
                  <a:schemeClr val="tx1"/>
                </a:solidFill>
                <a:latin typeface="Arial" panose="020B0604020202020204" pitchFamily="34" charset="0"/>
                <a:cs typeface="Arial" panose="020B0604020202020204" pitchFamily="34" charset="0"/>
              </a:rPr>
              <a:t>Trimester?</a:t>
            </a:r>
          </a:p>
          <a:p>
            <a:r>
              <a:rPr lang="en-US" b="0" i="0" u="none" strike="noStrike" baseline="0" dirty="0">
                <a:solidFill>
                  <a:schemeClr val="tx1"/>
                </a:solidFill>
                <a:latin typeface="Arial" panose="020B0604020202020204" pitchFamily="34" charset="0"/>
                <a:cs typeface="Arial" panose="020B0604020202020204" pitchFamily="34" charset="0"/>
              </a:rPr>
              <a:t>Complications in previous or current pregnancy?</a:t>
            </a:r>
            <a:endParaRPr lang="en-CA"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3169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E2D54CA-E095-CA63-A102-76749F1F8884}"/>
              </a:ext>
            </a:extLst>
          </p:cNvPr>
          <p:cNvSpPr>
            <a:spLocks noGrp="1"/>
          </p:cNvSpPr>
          <p:nvPr>
            <p:ph type="title"/>
          </p:nvPr>
        </p:nvSpPr>
        <p:spPr>
          <a:xfrm>
            <a:off x="1672028" y="680335"/>
            <a:ext cx="10515600" cy="583800"/>
          </a:xfrm>
        </p:spPr>
        <p:txBody>
          <a:bodyPr/>
          <a:lstStyle/>
          <a:p>
            <a:r>
              <a:rPr lang="en-US" dirty="0">
                <a:solidFill>
                  <a:schemeClr val="accent1">
                    <a:lumMod val="50000"/>
                  </a:schemeClr>
                </a:solidFill>
              </a:rPr>
              <a:t>Dental Management of Pregnant patient </a:t>
            </a:r>
          </a:p>
        </p:txBody>
      </p:sp>
      <p:sp>
        <p:nvSpPr>
          <p:cNvPr id="2" name="Content Placeholder 1">
            <a:extLst>
              <a:ext uri="{FF2B5EF4-FFF2-40B4-BE49-F238E27FC236}">
                <a16:creationId xmlns:a16="http://schemas.microsoft.com/office/drawing/2014/main" id="{A073D309-5F5A-229E-DF8F-1736A1A912F8}"/>
              </a:ext>
            </a:extLst>
          </p:cNvPr>
          <p:cNvSpPr>
            <a:spLocks noGrp="1"/>
          </p:cNvSpPr>
          <p:nvPr>
            <p:ph sz="quarter" idx="10"/>
          </p:nvPr>
        </p:nvSpPr>
        <p:spPr>
          <a:xfrm>
            <a:off x="2271251" y="2113936"/>
            <a:ext cx="8078570" cy="3244646"/>
          </a:xfrm>
          <a:ln>
            <a:solidFill>
              <a:schemeClr val="accent1"/>
            </a:solidFill>
          </a:ln>
        </p:spPr>
        <p:txBody>
          <a:bodyPr>
            <a:normAutofit/>
          </a:bodyPr>
          <a:lstStyle/>
          <a:p>
            <a:pPr lvl="0"/>
            <a:r>
              <a:rPr lang="en-US" sz="1600" dirty="0">
                <a:latin typeface="Arial" panose="020B0604020202020204" pitchFamily="34" charset="0"/>
                <a:cs typeface="Arial" panose="020B0604020202020204" pitchFamily="34" charset="0"/>
              </a:rPr>
              <a:t>Delay routine treatment in 1st Trimester and delay all elective surgery until delivery.</a:t>
            </a:r>
          </a:p>
          <a:p>
            <a:pPr lvl="0"/>
            <a:r>
              <a:rPr lang="en-US" sz="1600" dirty="0">
                <a:latin typeface="Arial" panose="020B0604020202020204" pitchFamily="34" charset="0"/>
                <a:cs typeface="Arial" panose="020B0604020202020204" pitchFamily="34" charset="0"/>
              </a:rPr>
              <a:t>Minimize radiographic exposure.</a:t>
            </a:r>
          </a:p>
          <a:p>
            <a:pPr lvl="0"/>
            <a:r>
              <a:rPr lang="en-CA" sz="1600" dirty="0">
                <a:latin typeface="Arial" panose="020B0604020202020204" pitchFamily="34" charset="0"/>
                <a:cs typeface="Arial" panose="020B0604020202020204" pitchFamily="34" charset="0"/>
              </a:rPr>
              <a:t>Scheduling short morning appointments, </a:t>
            </a:r>
            <a:r>
              <a:rPr lang="en-US" sz="1600" dirty="0">
                <a:latin typeface="Arial" panose="020B0604020202020204" pitchFamily="34" charset="0"/>
                <a:cs typeface="Arial" panose="020B0604020202020204" pitchFamily="34" charset="0"/>
              </a:rPr>
              <a:t>allowing the patient to assume a semi reclined left lateral position.</a:t>
            </a:r>
          </a:p>
          <a:p>
            <a:pPr lvl="0"/>
            <a:r>
              <a:rPr lang="en-US" sz="1600" dirty="0">
                <a:latin typeface="Arial" panose="020B0604020202020204" pitchFamily="34" charset="0"/>
                <a:cs typeface="Arial" panose="020B0604020202020204" pitchFamily="34" charset="0"/>
              </a:rPr>
              <a:t>Avoid: ASA , Anxiolytic drugs, Tetracyclines throughout pregnancy.</a:t>
            </a:r>
          </a:p>
          <a:p>
            <a:pPr lvl="0"/>
            <a:r>
              <a:rPr lang="en-US" sz="1600" dirty="0">
                <a:latin typeface="Arial" panose="020B0604020202020204" pitchFamily="34" charset="0"/>
                <a:cs typeface="Arial" panose="020B0604020202020204" pitchFamily="34" charset="0"/>
              </a:rPr>
              <a:t>Avoid Nitrous oxide in 1st trimester but can give in 3rd trimester provided its 50 % O2.</a:t>
            </a:r>
          </a:p>
          <a:p>
            <a:pPr lvl="0"/>
            <a:r>
              <a:rPr lang="en-US" sz="1600" dirty="0">
                <a:latin typeface="Arial" panose="020B0604020202020204" pitchFamily="34" charset="0"/>
                <a:cs typeface="Arial" panose="020B0604020202020204" pitchFamily="34" charset="0"/>
              </a:rPr>
              <a:t>Avoid NSAIDs in third trimester, can be given in 1st and 2nd trimesters (Ibuprofen). Avoid Opioids in 1</a:t>
            </a:r>
            <a:r>
              <a:rPr lang="en-US" sz="1600" baseline="30000" dirty="0">
                <a:latin typeface="Arial" panose="020B0604020202020204" pitchFamily="34" charset="0"/>
                <a:cs typeface="Arial" panose="020B0604020202020204" pitchFamily="34" charset="0"/>
              </a:rPr>
              <a:t>st</a:t>
            </a:r>
            <a:r>
              <a:rPr lang="en-US" sz="1600" dirty="0">
                <a:latin typeface="Arial" panose="020B0604020202020204" pitchFamily="34" charset="0"/>
                <a:cs typeface="Arial" panose="020B0604020202020204" pitchFamily="34" charset="0"/>
              </a:rPr>
              <a:t> and 2</a:t>
            </a:r>
            <a:r>
              <a:rPr lang="en-US" sz="1600" baseline="30000" dirty="0">
                <a:latin typeface="Arial" panose="020B0604020202020204" pitchFamily="34" charset="0"/>
                <a:cs typeface="Arial" panose="020B0604020202020204" pitchFamily="34" charset="0"/>
              </a:rPr>
              <a:t>nd</a:t>
            </a:r>
            <a:r>
              <a:rPr lang="en-US" sz="1600" dirty="0">
                <a:latin typeface="Arial" panose="020B0604020202020204" pitchFamily="34" charset="0"/>
                <a:cs typeface="Arial" panose="020B0604020202020204" pitchFamily="34" charset="0"/>
              </a:rPr>
              <a:t> Trimesters.</a:t>
            </a:r>
          </a:p>
        </p:txBody>
      </p:sp>
    </p:spTree>
    <p:extLst>
      <p:ext uri="{BB962C8B-B14F-4D97-AF65-F5344CB8AC3E}">
        <p14:creationId xmlns:p14="http://schemas.microsoft.com/office/powerpoint/2010/main" val="3776906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AE883E-100A-AF54-1871-197F142B57C6}"/>
              </a:ext>
            </a:extLst>
          </p:cNvPr>
          <p:cNvSpPr>
            <a:spLocks noGrp="1"/>
          </p:cNvSpPr>
          <p:nvPr>
            <p:ph type="ctrTitle"/>
          </p:nvPr>
        </p:nvSpPr>
        <p:spPr/>
        <p:txBody>
          <a:bodyPr/>
          <a:lstStyle/>
          <a:p>
            <a:r>
              <a:rPr lang="en-CA" dirty="0"/>
              <a:t>THANK YOU</a:t>
            </a:r>
          </a:p>
        </p:txBody>
      </p:sp>
      <p:sp>
        <p:nvSpPr>
          <p:cNvPr id="6" name="Subtitle 5">
            <a:extLst>
              <a:ext uri="{FF2B5EF4-FFF2-40B4-BE49-F238E27FC236}">
                <a16:creationId xmlns:a16="http://schemas.microsoft.com/office/drawing/2014/main" id="{502BE027-7B96-716B-C7AA-0AF082709621}"/>
              </a:ext>
            </a:extLst>
          </p:cNvPr>
          <p:cNvSpPr>
            <a:spLocks noGrp="1"/>
          </p:cNvSpPr>
          <p:nvPr>
            <p:ph type="subTitle" idx="1"/>
          </p:nvPr>
        </p:nvSpPr>
        <p:spPr/>
        <p:txBody>
          <a:bodyPr/>
          <a:lstStyle/>
          <a:p>
            <a:r>
              <a:rPr lang="en-CA" dirty="0"/>
              <a:t>SEE YOU IN SESSIONS</a:t>
            </a:r>
          </a:p>
        </p:txBody>
      </p:sp>
    </p:spTree>
    <p:extLst>
      <p:ext uri="{BB962C8B-B14F-4D97-AF65-F5344CB8AC3E}">
        <p14:creationId xmlns:p14="http://schemas.microsoft.com/office/powerpoint/2010/main" val="3387526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78C3091-0B5F-A0C4-26F4-1E51029FB7EB}"/>
              </a:ext>
            </a:extLst>
          </p:cNvPr>
          <p:cNvGraphicFramePr>
            <a:graphicFrameLocks noGrp="1"/>
          </p:cNvGraphicFramePr>
          <p:nvPr>
            <p:extLst>
              <p:ext uri="{D42A27DB-BD31-4B8C-83A1-F6EECF244321}">
                <p14:modId xmlns:p14="http://schemas.microsoft.com/office/powerpoint/2010/main" val="523435098"/>
              </p:ext>
            </p:extLst>
          </p:nvPr>
        </p:nvGraphicFramePr>
        <p:xfrm>
          <a:off x="401782" y="387928"/>
          <a:ext cx="10750684" cy="5435151"/>
        </p:xfrm>
        <a:graphic>
          <a:graphicData uri="http://schemas.openxmlformats.org/drawingml/2006/table">
            <a:tbl>
              <a:tblPr>
                <a:tableStyleId>{C4B1156A-380E-4F78-BDF5-A606A8083BF9}</a:tableStyleId>
              </a:tblPr>
              <a:tblGrid>
                <a:gridCol w="1447207">
                  <a:extLst>
                    <a:ext uri="{9D8B030D-6E8A-4147-A177-3AD203B41FA5}">
                      <a16:colId xmlns:a16="http://schemas.microsoft.com/office/drawing/2014/main" val="2888397070"/>
                    </a:ext>
                  </a:extLst>
                </a:gridCol>
                <a:gridCol w="1338913">
                  <a:extLst>
                    <a:ext uri="{9D8B030D-6E8A-4147-A177-3AD203B41FA5}">
                      <a16:colId xmlns:a16="http://schemas.microsoft.com/office/drawing/2014/main" val="3563208025"/>
                    </a:ext>
                  </a:extLst>
                </a:gridCol>
                <a:gridCol w="1657475">
                  <a:extLst>
                    <a:ext uri="{9D8B030D-6E8A-4147-A177-3AD203B41FA5}">
                      <a16:colId xmlns:a16="http://schemas.microsoft.com/office/drawing/2014/main" val="206391450"/>
                    </a:ext>
                  </a:extLst>
                </a:gridCol>
                <a:gridCol w="6307089">
                  <a:extLst>
                    <a:ext uri="{9D8B030D-6E8A-4147-A177-3AD203B41FA5}">
                      <a16:colId xmlns:a16="http://schemas.microsoft.com/office/drawing/2014/main" val="2307633736"/>
                    </a:ext>
                  </a:extLst>
                </a:gridCol>
              </a:tblGrid>
              <a:tr h="318654">
                <a:tc>
                  <a:txBody>
                    <a:bodyPr/>
                    <a:lstStyle/>
                    <a:p>
                      <a:pPr algn="ctr">
                        <a:buNone/>
                      </a:pPr>
                      <a:r>
                        <a:rPr lang="en-CA" sz="1200" b="1"/>
                        <a:t>Date</a:t>
                      </a:r>
                      <a:endParaRPr lang="en-CA" sz="1200"/>
                    </a:p>
                  </a:txBody>
                  <a:tcPr marL="27027" marR="27027" marT="13513" marB="13513" anchor="ctr"/>
                </a:tc>
                <a:tc>
                  <a:txBody>
                    <a:bodyPr/>
                    <a:lstStyle/>
                    <a:p>
                      <a:pPr algn="ctr">
                        <a:buNone/>
                      </a:pPr>
                      <a:r>
                        <a:rPr lang="en-CA" sz="1200" b="1"/>
                        <a:t>Day</a:t>
                      </a:r>
                      <a:endParaRPr lang="en-CA" sz="1200"/>
                    </a:p>
                  </a:txBody>
                  <a:tcPr marL="27027" marR="27027" marT="13513" marB="13513" anchor="ctr"/>
                </a:tc>
                <a:tc>
                  <a:txBody>
                    <a:bodyPr/>
                    <a:lstStyle/>
                    <a:p>
                      <a:pPr algn="ctr">
                        <a:buNone/>
                      </a:pPr>
                      <a:r>
                        <a:rPr lang="en-CA" sz="1200" b="1" dirty="0"/>
                        <a:t>Time (EST)</a:t>
                      </a:r>
                      <a:endParaRPr lang="en-CA" sz="1200" dirty="0"/>
                    </a:p>
                  </a:txBody>
                  <a:tcPr marL="27027" marR="27027" marT="13513" marB="13513" anchor="ctr"/>
                </a:tc>
                <a:tc>
                  <a:txBody>
                    <a:bodyPr/>
                    <a:lstStyle/>
                    <a:p>
                      <a:pPr algn="ctr">
                        <a:buNone/>
                      </a:pPr>
                      <a:r>
                        <a:rPr lang="en-CA" sz="1200" b="1" dirty="0"/>
                        <a:t>Session</a:t>
                      </a:r>
                      <a:endParaRPr lang="en-CA" sz="1200" dirty="0"/>
                    </a:p>
                  </a:txBody>
                  <a:tcPr marL="27027" marR="27027" marT="13513" marB="13513" anchor="ctr"/>
                </a:tc>
                <a:extLst>
                  <a:ext uri="{0D108BD9-81ED-4DB2-BD59-A6C34878D82A}">
                    <a16:rowId xmlns:a16="http://schemas.microsoft.com/office/drawing/2014/main" val="2100399566"/>
                  </a:ext>
                </a:extLst>
              </a:tr>
              <a:tr h="452370">
                <a:tc>
                  <a:txBody>
                    <a:bodyPr/>
                    <a:lstStyle/>
                    <a:p>
                      <a:pPr>
                        <a:buNone/>
                      </a:pPr>
                      <a:r>
                        <a:rPr lang="en-CA" sz="1200"/>
                        <a:t>13 Jul 2025</a:t>
                      </a:r>
                    </a:p>
                  </a:txBody>
                  <a:tcPr marL="27027" marR="27027" marT="13513" marB="13513" anchor="ctr"/>
                </a:tc>
                <a:tc>
                  <a:txBody>
                    <a:bodyPr/>
                    <a:lstStyle/>
                    <a:p>
                      <a:pPr>
                        <a:buNone/>
                      </a:pPr>
                      <a:r>
                        <a:rPr lang="en-CA" sz="1200"/>
                        <a:t>Sunday</a:t>
                      </a:r>
                    </a:p>
                  </a:txBody>
                  <a:tcPr marL="27027" marR="27027" marT="13513" marB="13513" anchor="ctr"/>
                </a:tc>
                <a:tc>
                  <a:txBody>
                    <a:bodyPr/>
                    <a:lstStyle/>
                    <a:p>
                      <a:pPr>
                        <a:buNone/>
                      </a:pPr>
                      <a:r>
                        <a:rPr lang="en-CA" sz="1200" dirty="0"/>
                        <a:t>9:30 AM – 11:30 AM</a:t>
                      </a:r>
                    </a:p>
                  </a:txBody>
                  <a:tcPr marL="27027" marR="27027" marT="13513" marB="13513" anchor="ctr"/>
                </a:tc>
                <a:tc>
                  <a:txBody>
                    <a:bodyPr/>
                    <a:lstStyle/>
                    <a:p>
                      <a:pPr>
                        <a:buNone/>
                      </a:pPr>
                      <a:r>
                        <a:rPr lang="en-CA" sz="1200"/>
                        <a:t>Introduction to the Program</a:t>
                      </a:r>
                    </a:p>
                  </a:txBody>
                  <a:tcPr marL="27027" marR="27027" marT="13513" marB="13513" anchor="ctr"/>
                </a:tc>
                <a:extLst>
                  <a:ext uri="{0D108BD9-81ED-4DB2-BD59-A6C34878D82A}">
                    <a16:rowId xmlns:a16="http://schemas.microsoft.com/office/drawing/2014/main" val="2876101114"/>
                  </a:ext>
                </a:extLst>
              </a:tr>
              <a:tr h="416184">
                <a:tc>
                  <a:txBody>
                    <a:bodyPr/>
                    <a:lstStyle/>
                    <a:p>
                      <a:pPr>
                        <a:buNone/>
                      </a:pPr>
                      <a:r>
                        <a:rPr lang="en-CA" sz="1200"/>
                        <a:t>17 Jul 2025</a:t>
                      </a:r>
                    </a:p>
                  </a:txBody>
                  <a:tcPr marL="27027" marR="27027" marT="13513" marB="13513" anchor="ctr"/>
                </a:tc>
                <a:tc>
                  <a:txBody>
                    <a:bodyPr/>
                    <a:lstStyle/>
                    <a:p>
                      <a:pPr>
                        <a:buNone/>
                      </a:pPr>
                      <a:r>
                        <a:rPr lang="en-CA" sz="1200"/>
                        <a:t>Thursday</a:t>
                      </a:r>
                    </a:p>
                  </a:txBody>
                  <a:tcPr marL="27027" marR="27027" marT="13513" marB="13513" anchor="ctr"/>
                </a:tc>
                <a:tc>
                  <a:txBody>
                    <a:bodyPr/>
                    <a:lstStyle/>
                    <a:p>
                      <a:pPr>
                        <a:buNone/>
                      </a:pPr>
                      <a:r>
                        <a:rPr lang="en-CA" sz="1200" dirty="0"/>
                        <a:t>9:00 AM – 11:00 AM</a:t>
                      </a:r>
                    </a:p>
                  </a:txBody>
                  <a:tcPr marL="27027" marR="27027" marT="13513" marB="13513" anchor="ctr"/>
                </a:tc>
                <a:tc>
                  <a:txBody>
                    <a:bodyPr/>
                    <a:lstStyle/>
                    <a:p>
                      <a:pPr>
                        <a:buNone/>
                      </a:pPr>
                      <a:r>
                        <a:rPr lang="en-US" sz="1200"/>
                        <a:t>Session 1: Patient-Centered Care: Review of Systems &amp; Medical Management</a:t>
                      </a:r>
                    </a:p>
                  </a:txBody>
                  <a:tcPr marL="27027" marR="27027" marT="13513" marB="13513" anchor="ctr"/>
                </a:tc>
                <a:extLst>
                  <a:ext uri="{0D108BD9-81ED-4DB2-BD59-A6C34878D82A}">
                    <a16:rowId xmlns:a16="http://schemas.microsoft.com/office/drawing/2014/main" val="108720910"/>
                  </a:ext>
                </a:extLst>
              </a:tr>
              <a:tr h="373130">
                <a:tc>
                  <a:txBody>
                    <a:bodyPr/>
                    <a:lstStyle/>
                    <a:p>
                      <a:pPr>
                        <a:buNone/>
                      </a:pPr>
                      <a:r>
                        <a:rPr lang="en-CA" sz="1200"/>
                        <a:t>20 Jul 2025</a:t>
                      </a:r>
                    </a:p>
                  </a:txBody>
                  <a:tcPr marL="27027" marR="27027" marT="13513" marB="13513" anchor="ctr"/>
                </a:tc>
                <a:tc>
                  <a:txBody>
                    <a:bodyPr/>
                    <a:lstStyle/>
                    <a:p>
                      <a:pPr>
                        <a:buNone/>
                      </a:pPr>
                      <a:r>
                        <a:rPr lang="en-CA" sz="1200"/>
                        <a:t>Sunday</a:t>
                      </a:r>
                    </a:p>
                  </a:txBody>
                  <a:tcPr marL="27027" marR="27027" marT="13513" marB="13513" anchor="ctr"/>
                </a:tc>
                <a:tc>
                  <a:txBody>
                    <a:bodyPr/>
                    <a:lstStyle/>
                    <a:p>
                      <a:pPr>
                        <a:buNone/>
                      </a:pPr>
                      <a:r>
                        <a:rPr lang="en-CA" sz="1200" dirty="0"/>
                        <a:t>9:30 AM – 11:30 AM</a:t>
                      </a:r>
                    </a:p>
                  </a:txBody>
                  <a:tcPr marL="27027" marR="27027" marT="13513" marB="13513" anchor="ctr"/>
                </a:tc>
                <a:tc>
                  <a:txBody>
                    <a:bodyPr/>
                    <a:lstStyle/>
                    <a:p>
                      <a:pPr>
                        <a:buNone/>
                      </a:pPr>
                      <a:r>
                        <a:rPr lang="en-US" sz="1200"/>
                        <a:t>Session 2: Patient-Centered Care: Treatment Plans &amp; Problem List</a:t>
                      </a:r>
                    </a:p>
                  </a:txBody>
                  <a:tcPr marL="27027" marR="27027" marT="13513" marB="13513" anchor="ctr"/>
                </a:tc>
                <a:extLst>
                  <a:ext uri="{0D108BD9-81ED-4DB2-BD59-A6C34878D82A}">
                    <a16:rowId xmlns:a16="http://schemas.microsoft.com/office/drawing/2014/main" val="2781889411"/>
                  </a:ext>
                </a:extLst>
              </a:tr>
              <a:tr h="416184">
                <a:tc>
                  <a:txBody>
                    <a:bodyPr/>
                    <a:lstStyle/>
                    <a:p>
                      <a:pPr>
                        <a:buNone/>
                      </a:pPr>
                      <a:r>
                        <a:rPr lang="en-CA" sz="1200"/>
                        <a:t>24 Jul 2025</a:t>
                      </a:r>
                    </a:p>
                  </a:txBody>
                  <a:tcPr marL="27027" marR="27027" marT="13513" marB="13513" anchor="ctr"/>
                </a:tc>
                <a:tc>
                  <a:txBody>
                    <a:bodyPr/>
                    <a:lstStyle/>
                    <a:p>
                      <a:pPr>
                        <a:buNone/>
                      </a:pPr>
                      <a:r>
                        <a:rPr lang="en-CA" sz="1200"/>
                        <a:t>Thursday</a:t>
                      </a:r>
                    </a:p>
                  </a:txBody>
                  <a:tcPr marL="27027" marR="27027" marT="13513" marB="13513" anchor="ctr"/>
                </a:tc>
                <a:tc>
                  <a:txBody>
                    <a:bodyPr/>
                    <a:lstStyle/>
                    <a:p>
                      <a:pPr>
                        <a:buNone/>
                      </a:pPr>
                      <a:r>
                        <a:rPr lang="en-CA" sz="1200" dirty="0"/>
                        <a:t>9:00 AM – 11:00 AM</a:t>
                      </a:r>
                    </a:p>
                  </a:txBody>
                  <a:tcPr marL="27027" marR="27027" marT="13513" marB="13513" anchor="ctr"/>
                </a:tc>
                <a:tc>
                  <a:txBody>
                    <a:bodyPr/>
                    <a:lstStyle/>
                    <a:p>
                      <a:pPr>
                        <a:buNone/>
                      </a:pPr>
                      <a:r>
                        <a:rPr lang="en-US" sz="1200"/>
                        <a:t>Session 3: Patient-Centered Care: Approach to a Case – Options &amp; Management</a:t>
                      </a:r>
                    </a:p>
                  </a:txBody>
                  <a:tcPr marL="27027" marR="27027" marT="13513" marB="13513" anchor="ctr"/>
                </a:tc>
                <a:extLst>
                  <a:ext uri="{0D108BD9-81ED-4DB2-BD59-A6C34878D82A}">
                    <a16:rowId xmlns:a16="http://schemas.microsoft.com/office/drawing/2014/main" val="2394697428"/>
                  </a:ext>
                </a:extLst>
              </a:tr>
              <a:tr h="287023">
                <a:tc>
                  <a:txBody>
                    <a:bodyPr/>
                    <a:lstStyle/>
                    <a:p>
                      <a:pPr>
                        <a:buNone/>
                      </a:pPr>
                      <a:r>
                        <a:rPr lang="en-CA" sz="1200"/>
                        <a:t>27 Jul 2025</a:t>
                      </a:r>
                    </a:p>
                  </a:txBody>
                  <a:tcPr marL="27027" marR="27027" marT="13513" marB="13513" anchor="ctr"/>
                </a:tc>
                <a:tc>
                  <a:txBody>
                    <a:bodyPr/>
                    <a:lstStyle/>
                    <a:p>
                      <a:pPr>
                        <a:buNone/>
                      </a:pPr>
                      <a:r>
                        <a:rPr lang="en-CA" sz="1200"/>
                        <a:t>Sunday</a:t>
                      </a:r>
                    </a:p>
                  </a:txBody>
                  <a:tcPr marL="27027" marR="27027" marT="13513" marB="13513" anchor="ctr"/>
                </a:tc>
                <a:tc>
                  <a:txBody>
                    <a:bodyPr/>
                    <a:lstStyle/>
                    <a:p>
                      <a:pPr>
                        <a:buNone/>
                      </a:pPr>
                      <a:r>
                        <a:rPr lang="en-CA" sz="1200" dirty="0"/>
                        <a:t>9:30 AM – 11:30 AM</a:t>
                      </a:r>
                    </a:p>
                  </a:txBody>
                  <a:tcPr marL="27027" marR="27027" marT="13513" marB="13513" anchor="ctr"/>
                </a:tc>
                <a:tc>
                  <a:txBody>
                    <a:bodyPr/>
                    <a:lstStyle/>
                    <a:p>
                      <a:pPr>
                        <a:buNone/>
                      </a:pPr>
                      <a:r>
                        <a:rPr lang="en-CA" sz="1200"/>
                        <a:t>Session 4: Communication: Informed Consent and Basic Communication Strategies</a:t>
                      </a:r>
                    </a:p>
                  </a:txBody>
                  <a:tcPr marL="27027" marR="27027" marT="13513" marB="13513" anchor="ctr"/>
                </a:tc>
                <a:extLst>
                  <a:ext uri="{0D108BD9-81ED-4DB2-BD59-A6C34878D82A}">
                    <a16:rowId xmlns:a16="http://schemas.microsoft.com/office/drawing/2014/main" val="251647851"/>
                  </a:ext>
                </a:extLst>
              </a:tr>
              <a:tr h="416184">
                <a:tc>
                  <a:txBody>
                    <a:bodyPr/>
                    <a:lstStyle/>
                    <a:p>
                      <a:pPr>
                        <a:buNone/>
                      </a:pPr>
                      <a:r>
                        <a:rPr lang="en-CA" sz="1200"/>
                        <a:t>31 Jul 2025</a:t>
                      </a:r>
                    </a:p>
                  </a:txBody>
                  <a:tcPr marL="27027" marR="27027" marT="13513" marB="13513" anchor="ctr"/>
                </a:tc>
                <a:tc>
                  <a:txBody>
                    <a:bodyPr/>
                    <a:lstStyle/>
                    <a:p>
                      <a:pPr>
                        <a:buNone/>
                      </a:pPr>
                      <a:r>
                        <a:rPr lang="en-CA" sz="1200"/>
                        <a:t>Thursday</a:t>
                      </a:r>
                    </a:p>
                  </a:txBody>
                  <a:tcPr marL="27027" marR="27027" marT="13513" marB="13513" anchor="ctr"/>
                </a:tc>
                <a:tc>
                  <a:txBody>
                    <a:bodyPr/>
                    <a:lstStyle/>
                    <a:p>
                      <a:pPr>
                        <a:buNone/>
                      </a:pPr>
                      <a:r>
                        <a:rPr lang="en-CA" sz="1200" dirty="0"/>
                        <a:t>9:00 AM – 11:00 AM</a:t>
                      </a:r>
                    </a:p>
                  </a:txBody>
                  <a:tcPr marL="27027" marR="27027" marT="13513" marB="13513" anchor="ctr"/>
                </a:tc>
                <a:tc>
                  <a:txBody>
                    <a:bodyPr/>
                    <a:lstStyle/>
                    <a:p>
                      <a:pPr>
                        <a:buNone/>
                      </a:pPr>
                      <a:r>
                        <a:rPr lang="en-US" sz="1200"/>
                        <a:t>Session 5: Communication: Referrals and Special Cases</a:t>
                      </a:r>
                    </a:p>
                  </a:txBody>
                  <a:tcPr marL="27027" marR="27027" marT="13513" marB="13513" anchor="ctr"/>
                </a:tc>
                <a:extLst>
                  <a:ext uri="{0D108BD9-81ED-4DB2-BD59-A6C34878D82A}">
                    <a16:rowId xmlns:a16="http://schemas.microsoft.com/office/drawing/2014/main" val="3172564737"/>
                  </a:ext>
                </a:extLst>
              </a:tr>
              <a:tr h="358779">
                <a:tc>
                  <a:txBody>
                    <a:bodyPr/>
                    <a:lstStyle/>
                    <a:p>
                      <a:pPr>
                        <a:buNone/>
                      </a:pPr>
                      <a:r>
                        <a:rPr lang="en-CA" sz="1200"/>
                        <a:t>03 Aug 2025</a:t>
                      </a:r>
                    </a:p>
                  </a:txBody>
                  <a:tcPr marL="27027" marR="27027" marT="13513" marB="13513" anchor="ctr"/>
                </a:tc>
                <a:tc>
                  <a:txBody>
                    <a:bodyPr/>
                    <a:lstStyle/>
                    <a:p>
                      <a:pPr>
                        <a:buNone/>
                      </a:pPr>
                      <a:r>
                        <a:rPr lang="en-CA" sz="1200"/>
                        <a:t>Sunday</a:t>
                      </a:r>
                    </a:p>
                  </a:txBody>
                  <a:tcPr marL="27027" marR="27027" marT="13513" marB="13513" anchor="ctr"/>
                </a:tc>
                <a:tc>
                  <a:txBody>
                    <a:bodyPr/>
                    <a:lstStyle/>
                    <a:p>
                      <a:pPr>
                        <a:buNone/>
                      </a:pPr>
                      <a:r>
                        <a:rPr lang="en-CA" sz="1200" dirty="0"/>
                        <a:t>9:30 AM – 11:30 AM</a:t>
                      </a:r>
                    </a:p>
                  </a:txBody>
                  <a:tcPr marL="27027" marR="27027" marT="13513" marB="13513" anchor="ctr"/>
                </a:tc>
                <a:tc>
                  <a:txBody>
                    <a:bodyPr/>
                    <a:lstStyle/>
                    <a:p>
                      <a:pPr>
                        <a:buNone/>
                      </a:pPr>
                      <a:r>
                        <a:rPr lang="en-US" sz="1200" dirty="0"/>
                        <a:t>Session 6: REVISE &amp; PRACTICE</a:t>
                      </a:r>
                    </a:p>
                  </a:txBody>
                  <a:tcPr marL="27027" marR="27027" marT="13513" marB="13513" anchor="ctr"/>
                </a:tc>
                <a:extLst>
                  <a:ext uri="{0D108BD9-81ED-4DB2-BD59-A6C34878D82A}">
                    <a16:rowId xmlns:a16="http://schemas.microsoft.com/office/drawing/2014/main" val="3749475713"/>
                  </a:ext>
                </a:extLst>
              </a:tr>
              <a:tr h="430534">
                <a:tc>
                  <a:txBody>
                    <a:bodyPr/>
                    <a:lstStyle/>
                    <a:p>
                      <a:pPr>
                        <a:buNone/>
                      </a:pPr>
                      <a:r>
                        <a:rPr lang="en-CA" sz="1200"/>
                        <a:t>07 Aug 2025</a:t>
                      </a:r>
                    </a:p>
                  </a:txBody>
                  <a:tcPr marL="27027" marR="27027" marT="13513" marB="13513" anchor="ctr"/>
                </a:tc>
                <a:tc>
                  <a:txBody>
                    <a:bodyPr/>
                    <a:lstStyle/>
                    <a:p>
                      <a:pPr>
                        <a:buNone/>
                      </a:pPr>
                      <a:r>
                        <a:rPr lang="en-CA" sz="1200" dirty="0"/>
                        <a:t>Thursday</a:t>
                      </a:r>
                    </a:p>
                  </a:txBody>
                  <a:tcPr marL="27027" marR="27027" marT="13513" marB="13513" anchor="ctr"/>
                </a:tc>
                <a:tc>
                  <a:txBody>
                    <a:bodyPr/>
                    <a:lstStyle/>
                    <a:p>
                      <a:pPr>
                        <a:buNone/>
                      </a:pPr>
                      <a:r>
                        <a:rPr lang="en-CA" sz="1200" dirty="0"/>
                        <a:t>9:00 AM – 11:00 AM</a:t>
                      </a:r>
                    </a:p>
                  </a:txBody>
                  <a:tcPr marL="27027" marR="27027" marT="13513" marB="13513" anchor="ctr"/>
                </a:tc>
                <a:tc>
                  <a:txBody>
                    <a:bodyPr/>
                    <a:lstStyle/>
                    <a:p>
                      <a:pPr>
                        <a:buNone/>
                      </a:pPr>
                      <a:r>
                        <a:rPr lang="en-US" sz="1200"/>
                        <a:t>Session 7: Health Promotion: Risk Assessment &amp; Preventive Dentistry</a:t>
                      </a:r>
                    </a:p>
                  </a:txBody>
                  <a:tcPr marL="27027" marR="27027" marT="13513" marB="13513" anchor="ctr"/>
                </a:tc>
                <a:extLst>
                  <a:ext uri="{0D108BD9-81ED-4DB2-BD59-A6C34878D82A}">
                    <a16:rowId xmlns:a16="http://schemas.microsoft.com/office/drawing/2014/main" val="1737334865"/>
                  </a:ext>
                </a:extLst>
              </a:tr>
              <a:tr h="387482">
                <a:tc>
                  <a:txBody>
                    <a:bodyPr/>
                    <a:lstStyle/>
                    <a:p>
                      <a:pPr>
                        <a:buNone/>
                      </a:pPr>
                      <a:r>
                        <a:rPr lang="en-CA" sz="1200"/>
                        <a:t>10 Aug 2025</a:t>
                      </a:r>
                    </a:p>
                  </a:txBody>
                  <a:tcPr marL="27027" marR="27027" marT="13513" marB="13513" anchor="ctr"/>
                </a:tc>
                <a:tc>
                  <a:txBody>
                    <a:bodyPr/>
                    <a:lstStyle/>
                    <a:p>
                      <a:pPr>
                        <a:buNone/>
                      </a:pPr>
                      <a:r>
                        <a:rPr lang="en-CA" sz="1200"/>
                        <a:t>Sunday</a:t>
                      </a:r>
                    </a:p>
                  </a:txBody>
                  <a:tcPr marL="27027" marR="27027" marT="13513" marB="13513" anchor="ctr"/>
                </a:tc>
                <a:tc>
                  <a:txBody>
                    <a:bodyPr/>
                    <a:lstStyle/>
                    <a:p>
                      <a:pPr>
                        <a:buNone/>
                      </a:pPr>
                      <a:r>
                        <a:rPr lang="en-CA" sz="1200" dirty="0"/>
                        <a:t>9:30 AM – 11:30 AM</a:t>
                      </a:r>
                    </a:p>
                  </a:txBody>
                  <a:tcPr marL="27027" marR="27027" marT="13513" marB="13513" anchor="ctr"/>
                </a:tc>
                <a:tc>
                  <a:txBody>
                    <a:bodyPr/>
                    <a:lstStyle/>
                    <a:p>
                      <a:pPr>
                        <a:buNone/>
                      </a:pPr>
                      <a:r>
                        <a:rPr lang="en-US" sz="1200"/>
                        <a:t>Session 8: Health Promotion: Public Health &amp; Access to Care</a:t>
                      </a:r>
                    </a:p>
                  </a:txBody>
                  <a:tcPr marL="27027" marR="27027" marT="13513" marB="13513" anchor="ctr"/>
                </a:tc>
                <a:extLst>
                  <a:ext uri="{0D108BD9-81ED-4DB2-BD59-A6C34878D82A}">
                    <a16:rowId xmlns:a16="http://schemas.microsoft.com/office/drawing/2014/main" val="2833376761"/>
                  </a:ext>
                </a:extLst>
              </a:tr>
              <a:tr h="416184">
                <a:tc>
                  <a:txBody>
                    <a:bodyPr/>
                    <a:lstStyle/>
                    <a:p>
                      <a:pPr>
                        <a:buNone/>
                      </a:pPr>
                      <a:r>
                        <a:rPr lang="en-CA" sz="1200"/>
                        <a:t>14 Aug 2025</a:t>
                      </a:r>
                    </a:p>
                  </a:txBody>
                  <a:tcPr marL="27027" marR="27027" marT="13513" marB="13513" anchor="ctr"/>
                </a:tc>
                <a:tc>
                  <a:txBody>
                    <a:bodyPr/>
                    <a:lstStyle/>
                    <a:p>
                      <a:pPr>
                        <a:buNone/>
                      </a:pPr>
                      <a:r>
                        <a:rPr lang="en-CA" sz="1200"/>
                        <a:t>Thursday</a:t>
                      </a:r>
                    </a:p>
                  </a:txBody>
                  <a:tcPr marL="27027" marR="27027" marT="13513" marB="13513" anchor="ctr"/>
                </a:tc>
                <a:tc>
                  <a:txBody>
                    <a:bodyPr/>
                    <a:lstStyle/>
                    <a:p>
                      <a:pPr>
                        <a:buNone/>
                      </a:pPr>
                      <a:r>
                        <a:rPr lang="en-CA" sz="1200" dirty="0"/>
                        <a:t>9:00 AM – 11:00 AM</a:t>
                      </a:r>
                    </a:p>
                  </a:txBody>
                  <a:tcPr marL="27027" marR="27027" marT="13513" marB="13513" anchor="ctr"/>
                </a:tc>
                <a:tc>
                  <a:txBody>
                    <a:bodyPr/>
                    <a:lstStyle/>
                    <a:p>
                      <a:pPr>
                        <a:buNone/>
                      </a:pPr>
                      <a:r>
                        <a:rPr lang="en-CA" sz="1200"/>
                        <a:t>Session 9: Professionalism: Professional Boundaries and Communication</a:t>
                      </a:r>
                    </a:p>
                  </a:txBody>
                  <a:tcPr marL="27027" marR="27027" marT="13513" marB="13513" anchor="ctr"/>
                </a:tc>
                <a:extLst>
                  <a:ext uri="{0D108BD9-81ED-4DB2-BD59-A6C34878D82A}">
                    <a16:rowId xmlns:a16="http://schemas.microsoft.com/office/drawing/2014/main" val="3623104125"/>
                  </a:ext>
                </a:extLst>
              </a:tr>
              <a:tr h="387480">
                <a:tc>
                  <a:txBody>
                    <a:bodyPr/>
                    <a:lstStyle/>
                    <a:p>
                      <a:pPr>
                        <a:buNone/>
                      </a:pPr>
                      <a:r>
                        <a:rPr lang="en-CA" sz="1200"/>
                        <a:t>17 Aug 2025</a:t>
                      </a:r>
                    </a:p>
                  </a:txBody>
                  <a:tcPr marL="27027" marR="27027" marT="13513" marB="13513" anchor="ctr"/>
                </a:tc>
                <a:tc>
                  <a:txBody>
                    <a:bodyPr/>
                    <a:lstStyle/>
                    <a:p>
                      <a:pPr>
                        <a:buNone/>
                      </a:pPr>
                      <a:r>
                        <a:rPr lang="en-CA" sz="1200"/>
                        <a:t>Sunday</a:t>
                      </a:r>
                    </a:p>
                  </a:txBody>
                  <a:tcPr marL="27027" marR="27027" marT="13513" marB="13513" anchor="ctr"/>
                </a:tc>
                <a:tc>
                  <a:txBody>
                    <a:bodyPr/>
                    <a:lstStyle/>
                    <a:p>
                      <a:pPr>
                        <a:buNone/>
                      </a:pPr>
                      <a:r>
                        <a:rPr lang="en-CA" sz="1200" dirty="0"/>
                        <a:t>9:30 AM – 11:30 AM</a:t>
                      </a:r>
                    </a:p>
                  </a:txBody>
                  <a:tcPr marL="27027" marR="27027" marT="13513" marB="13513" anchor="ctr"/>
                </a:tc>
                <a:tc>
                  <a:txBody>
                    <a:bodyPr/>
                    <a:lstStyle/>
                    <a:p>
                      <a:pPr>
                        <a:buNone/>
                      </a:pPr>
                      <a:r>
                        <a:rPr lang="en-US" sz="1200"/>
                        <a:t>Session 10: Professionalism: Accountability and Legal Obligations</a:t>
                      </a:r>
                    </a:p>
                  </a:txBody>
                  <a:tcPr marL="27027" marR="27027" marT="13513" marB="13513" anchor="ctr"/>
                </a:tc>
                <a:extLst>
                  <a:ext uri="{0D108BD9-81ED-4DB2-BD59-A6C34878D82A}">
                    <a16:rowId xmlns:a16="http://schemas.microsoft.com/office/drawing/2014/main" val="3242845883"/>
                  </a:ext>
                </a:extLst>
              </a:tr>
              <a:tr h="473588">
                <a:tc>
                  <a:txBody>
                    <a:bodyPr/>
                    <a:lstStyle/>
                    <a:p>
                      <a:pPr>
                        <a:buNone/>
                      </a:pPr>
                      <a:r>
                        <a:rPr lang="en-CA" sz="1200"/>
                        <a:t>21 Aug 2025</a:t>
                      </a:r>
                    </a:p>
                  </a:txBody>
                  <a:tcPr marL="27027" marR="27027" marT="13513" marB="13513" anchor="ctr"/>
                </a:tc>
                <a:tc>
                  <a:txBody>
                    <a:bodyPr/>
                    <a:lstStyle/>
                    <a:p>
                      <a:pPr>
                        <a:buNone/>
                      </a:pPr>
                      <a:r>
                        <a:rPr lang="en-CA" sz="1200"/>
                        <a:t>Thursday</a:t>
                      </a:r>
                    </a:p>
                  </a:txBody>
                  <a:tcPr marL="27027" marR="27027" marT="13513" marB="13513" anchor="ctr"/>
                </a:tc>
                <a:tc>
                  <a:txBody>
                    <a:bodyPr/>
                    <a:lstStyle/>
                    <a:p>
                      <a:pPr>
                        <a:buNone/>
                      </a:pPr>
                      <a:r>
                        <a:rPr lang="en-CA" sz="1200" dirty="0"/>
                        <a:t>9:00 AM – 11:00 AM</a:t>
                      </a:r>
                    </a:p>
                  </a:txBody>
                  <a:tcPr marL="27027" marR="27027" marT="13513" marB="13513" anchor="ctr"/>
                </a:tc>
                <a:tc>
                  <a:txBody>
                    <a:bodyPr/>
                    <a:lstStyle/>
                    <a:p>
                      <a:pPr>
                        <a:buNone/>
                      </a:pPr>
                      <a:r>
                        <a:rPr lang="en-US" sz="1200" dirty="0"/>
                        <a:t>Session 11: Practice and Info </a:t>
                      </a:r>
                      <a:r>
                        <a:rPr lang="en-US" sz="1200" dirty="0" err="1"/>
                        <a:t>Mgmt</a:t>
                      </a:r>
                      <a:r>
                        <a:rPr lang="en-US" sz="1200" dirty="0"/>
                        <a:t>: Clinical Recordkeeping &amp; Documentation</a:t>
                      </a:r>
                    </a:p>
                  </a:txBody>
                  <a:tcPr marL="27027" marR="27027" marT="13513" marB="13513" anchor="ctr"/>
                </a:tc>
                <a:extLst>
                  <a:ext uri="{0D108BD9-81ED-4DB2-BD59-A6C34878D82A}">
                    <a16:rowId xmlns:a16="http://schemas.microsoft.com/office/drawing/2014/main" val="2815329286"/>
                  </a:ext>
                </a:extLst>
              </a:tr>
              <a:tr h="301375">
                <a:tc>
                  <a:txBody>
                    <a:bodyPr/>
                    <a:lstStyle/>
                    <a:p>
                      <a:pPr>
                        <a:buNone/>
                      </a:pPr>
                      <a:r>
                        <a:rPr lang="en-CA" sz="1200"/>
                        <a:t>24 Aug 2025</a:t>
                      </a:r>
                    </a:p>
                  </a:txBody>
                  <a:tcPr marL="27027" marR="27027" marT="13513" marB="13513" anchor="ctr"/>
                </a:tc>
                <a:tc>
                  <a:txBody>
                    <a:bodyPr/>
                    <a:lstStyle/>
                    <a:p>
                      <a:pPr>
                        <a:buNone/>
                      </a:pPr>
                      <a:r>
                        <a:rPr lang="en-CA" sz="1200"/>
                        <a:t>Sunday</a:t>
                      </a:r>
                    </a:p>
                  </a:txBody>
                  <a:tcPr marL="27027" marR="27027" marT="13513" marB="13513" anchor="ctr"/>
                </a:tc>
                <a:tc>
                  <a:txBody>
                    <a:bodyPr/>
                    <a:lstStyle/>
                    <a:p>
                      <a:pPr>
                        <a:buNone/>
                      </a:pPr>
                      <a:r>
                        <a:rPr lang="en-CA" sz="1200" dirty="0"/>
                        <a:t>9:30 AM – 11:30 AM</a:t>
                      </a:r>
                    </a:p>
                  </a:txBody>
                  <a:tcPr marL="27027" marR="27027" marT="13513" marB="13513" anchor="ctr"/>
                </a:tc>
                <a:tc>
                  <a:txBody>
                    <a:bodyPr/>
                    <a:lstStyle/>
                    <a:p>
                      <a:pPr>
                        <a:buNone/>
                      </a:pPr>
                      <a:r>
                        <a:rPr lang="en-US" sz="1200" dirty="0"/>
                        <a:t>Session 12: Practice and Info </a:t>
                      </a:r>
                      <a:r>
                        <a:rPr lang="en-US" sz="1200" dirty="0" err="1"/>
                        <a:t>Mgmt</a:t>
                      </a:r>
                      <a:r>
                        <a:rPr lang="en-US" sz="1200" dirty="0"/>
                        <a:t>: Safe, Ethical Dental Practice </a:t>
                      </a:r>
                      <a:r>
                        <a:rPr lang="en-US" sz="1200" dirty="0" err="1"/>
                        <a:t>Mgmt</a:t>
                      </a:r>
                      <a:endParaRPr lang="en-US" sz="1200" dirty="0"/>
                    </a:p>
                  </a:txBody>
                  <a:tcPr marL="27027" marR="27027" marT="13513" marB="13513" anchor="ctr"/>
                </a:tc>
                <a:extLst>
                  <a:ext uri="{0D108BD9-81ED-4DB2-BD59-A6C34878D82A}">
                    <a16:rowId xmlns:a16="http://schemas.microsoft.com/office/drawing/2014/main" val="2231379068"/>
                  </a:ext>
                </a:extLst>
              </a:tr>
            </a:tbl>
          </a:graphicData>
        </a:graphic>
      </p:graphicFrame>
    </p:spTree>
    <p:extLst>
      <p:ext uri="{BB962C8B-B14F-4D97-AF65-F5344CB8AC3E}">
        <p14:creationId xmlns:p14="http://schemas.microsoft.com/office/powerpoint/2010/main" val="2472129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0094-AF73-9D00-AA97-B42E163452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13BE94C-4A81-81D3-7898-BE40B66EA178}"/>
              </a:ext>
            </a:extLst>
          </p:cNvPr>
          <p:cNvPicPr>
            <a:picLocks noChangeAspect="1"/>
          </p:cNvPicPr>
          <p:nvPr/>
        </p:nvPicPr>
        <p:blipFill>
          <a:blip r:embed="rId2">
            <a:extLst>
              <a:ext uri="{28A0092B-C50C-407E-A947-70E740481C1C}">
                <a14:useLocalDpi xmlns:a14="http://schemas.microsoft.com/office/drawing/2010/main" val="0"/>
              </a:ext>
            </a:extLst>
          </a:blip>
          <a:srcRect l="-1236" t="8384" r="1289" b="34570"/>
          <a:stretch>
            <a:fillRect/>
          </a:stretch>
        </p:blipFill>
        <p:spPr>
          <a:xfrm>
            <a:off x="0" y="697585"/>
            <a:ext cx="6071348" cy="6160415"/>
          </a:xfrm>
          <a:prstGeom prst="rect">
            <a:avLst/>
          </a:prstGeom>
        </p:spPr>
      </p:pic>
      <p:sp>
        <p:nvSpPr>
          <p:cNvPr id="4" name="TextBox 3">
            <a:extLst>
              <a:ext uri="{FF2B5EF4-FFF2-40B4-BE49-F238E27FC236}">
                <a16:creationId xmlns:a16="http://schemas.microsoft.com/office/drawing/2014/main" id="{0AB1606B-80EB-B068-78EF-C2DC4FC689BB}"/>
              </a:ext>
            </a:extLst>
          </p:cNvPr>
          <p:cNvSpPr txBox="1"/>
          <p:nvPr/>
        </p:nvSpPr>
        <p:spPr>
          <a:xfrm>
            <a:off x="6655323" y="122548"/>
            <a:ext cx="5291128" cy="584775"/>
          </a:xfrm>
          <a:prstGeom prst="rect">
            <a:avLst/>
          </a:prstGeom>
          <a:solidFill>
            <a:schemeClr val="bg1">
              <a:lumMod val="95000"/>
            </a:schemeClr>
          </a:solidFill>
        </p:spPr>
        <p:txBody>
          <a:bodyPr wrap="none" rtlCol="0">
            <a:spAutoFit/>
          </a:bodyPr>
          <a:lstStyle/>
          <a:p>
            <a:r>
              <a:rPr lang="en-CA" sz="1600" dirty="0"/>
              <a:t>Q: Patient is diagnosed with Temporomandibular disorder,</a:t>
            </a:r>
          </a:p>
          <a:p>
            <a:r>
              <a:rPr lang="en-CA" sz="1600" dirty="0"/>
              <a:t> manage the case.</a:t>
            </a:r>
          </a:p>
        </p:txBody>
      </p:sp>
      <p:sp>
        <p:nvSpPr>
          <p:cNvPr id="5" name="TextBox 4">
            <a:extLst>
              <a:ext uri="{FF2B5EF4-FFF2-40B4-BE49-F238E27FC236}">
                <a16:creationId xmlns:a16="http://schemas.microsoft.com/office/drawing/2014/main" id="{D09BA5DB-6E74-73E8-51FD-BB3461F83E9D}"/>
              </a:ext>
            </a:extLst>
          </p:cNvPr>
          <p:cNvSpPr txBox="1"/>
          <p:nvPr/>
        </p:nvSpPr>
        <p:spPr>
          <a:xfrm>
            <a:off x="6120654" y="1533233"/>
            <a:ext cx="5912210" cy="4857548"/>
          </a:xfrm>
          <a:prstGeom prst="rect">
            <a:avLst/>
          </a:prstGeom>
          <a:solidFill>
            <a:schemeClr val="bg1">
              <a:lumMod val="95000"/>
            </a:schemeClr>
          </a:solidFill>
        </p:spPr>
        <p:txBody>
          <a:bodyPr wrap="square" rtlCol="0">
            <a:spAutoFit/>
          </a:bodyPr>
          <a:lstStyle/>
          <a:p>
            <a:pPr>
              <a:lnSpc>
                <a:spcPct val="150000"/>
              </a:lnSpc>
            </a:pPr>
            <a:r>
              <a:rPr lang="en-CA" sz="1600" b="1" u="sng" dirty="0"/>
              <a:t>General comments:</a:t>
            </a:r>
          </a:p>
          <a:p>
            <a:pPr marL="285750" indent="-285750">
              <a:lnSpc>
                <a:spcPct val="150000"/>
              </a:lnSpc>
              <a:buFont typeface="Arial" panose="020B0604020202020204" pitchFamily="34" charset="0"/>
              <a:buChar char="•"/>
            </a:pPr>
            <a:r>
              <a:rPr lang="en-CA" sz="1600" dirty="0"/>
              <a:t>Start with small introduction with respect to case given.</a:t>
            </a:r>
          </a:p>
          <a:p>
            <a:pPr marL="285750" indent="-285750">
              <a:lnSpc>
                <a:spcPct val="150000"/>
              </a:lnSpc>
              <a:buFont typeface="Arial" panose="020B0604020202020204" pitchFamily="34" charset="0"/>
              <a:buChar char="•"/>
            </a:pPr>
            <a:r>
              <a:rPr lang="en-CA" sz="1600" dirty="0"/>
              <a:t>Organize under small subheadings</a:t>
            </a:r>
          </a:p>
          <a:p>
            <a:pPr marL="285750" indent="-285750">
              <a:lnSpc>
                <a:spcPct val="150000"/>
              </a:lnSpc>
              <a:buFont typeface="Arial" panose="020B0604020202020204" pitchFamily="34" charset="0"/>
              <a:buChar char="•"/>
            </a:pPr>
            <a:r>
              <a:rPr lang="en-US" sz="1600" kern="100" dirty="0">
                <a:solidFill>
                  <a:prstClr val="black"/>
                </a:solidFill>
                <a:latin typeface="Calibri" panose="020F0502020204030204" pitchFamily="34" charset="0"/>
                <a:ea typeface="Calibri" panose="020F0502020204030204" pitchFamily="34" charset="0"/>
                <a:cs typeface="Arial" panose="020B0604020202020204" pitchFamily="34" charset="0"/>
              </a:rPr>
              <a:t>BE CONCISE</a:t>
            </a:r>
          </a:p>
          <a:p>
            <a:pPr marL="285750" indent="-285750">
              <a:lnSpc>
                <a:spcPct val="150000"/>
              </a:lnSpc>
              <a:buFont typeface="Arial" panose="020B0604020202020204" pitchFamily="34" charset="0"/>
              <a:buChar char="•"/>
            </a:pPr>
            <a:r>
              <a:rPr lang="en-US" sz="1600" kern="100" dirty="0">
                <a:solidFill>
                  <a:prstClr val="black"/>
                </a:solidFill>
                <a:latin typeface="Calibri" panose="020F0502020204030204" pitchFamily="34" charset="0"/>
                <a:ea typeface="Calibri" panose="020F0502020204030204" pitchFamily="34" charset="0"/>
                <a:cs typeface="Arial" panose="020B0604020202020204" pitchFamily="34" charset="0"/>
              </a:rPr>
              <a:t>Do not wrote everything in pointers- use pointers to highlight.</a:t>
            </a:r>
          </a:p>
          <a:p>
            <a:pPr>
              <a:lnSpc>
                <a:spcPct val="150000"/>
              </a:lnSpc>
            </a:pPr>
            <a:endParaRPr lang="en-CA" sz="1600" dirty="0"/>
          </a:p>
          <a:p>
            <a:pPr>
              <a:lnSpc>
                <a:spcPct val="150000"/>
              </a:lnSpc>
            </a:pPr>
            <a:r>
              <a:rPr lang="en-CA" sz="1600" b="1" u="sng" dirty="0"/>
              <a:t>Overall viewpoint for management</a:t>
            </a:r>
          </a:p>
          <a:p>
            <a:pPr marL="285750" indent="-285750">
              <a:lnSpc>
                <a:spcPct val="150000"/>
              </a:lnSpc>
              <a:buFontTx/>
              <a:buChar char="-"/>
            </a:pPr>
            <a:r>
              <a:rPr lang="en-CA" sz="1600" dirty="0"/>
              <a:t>Management is divided into two types- Conservative- Pharmacological and non-pharmacological; Non-conservative</a:t>
            </a:r>
          </a:p>
          <a:p>
            <a:pPr marL="285750" indent="-285750">
              <a:lnSpc>
                <a:spcPct val="150000"/>
              </a:lnSpc>
              <a:buFontTx/>
              <a:buChar char="-"/>
            </a:pPr>
            <a:r>
              <a:rPr lang="en-CA" sz="1600" dirty="0"/>
              <a:t>Another way is to write Short term management to control symptoms and </a:t>
            </a:r>
            <a:r>
              <a:rPr lang="en-US" sz="1600" kern="100" dirty="0">
                <a:solidFill>
                  <a:prstClr val="black"/>
                </a:solidFill>
                <a:latin typeface="Calibri" panose="020F0502020204030204" pitchFamily="34" charset="0"/>
                <a:ea typeface="Calibri" panose="020F0502020204030204" pitchFamily="34" charset="0"/>
                <a:cs typeface="Arial" panose="020B0604020202020204" pitchFamily="34" charset="0"/>
              </a:rPr>
              <a:t>Long term management which may include TMJ specialist.</a:t>
            </a:r>
            <a:endParaRPr lang="en-CA" sz="1600" dirty="0"/>
          </a:p>
        </p:txBody>
      </p:sp>
      <p:sp>
        <p:nvSpPr>
          <p:cNvPr id="6" name="Rectangle 5">
            <a:extLst>
              <a:ext uri="{FF2B5EF4-FFF2-40B4-BE49-F238E27FC236}">
                <a16:creationId xmlns:a16="http://schemas.microsoft.com/office/drawing/2014/main" id="{7A2D25CF-8EE3-CA91-AE0F-917BEADF8389}"/>
              </a:ext>
            </a:extLst>
          </p:cNvPr>
          <p:cNvSpPr/>
          <p:nvPr/>
        </p:nvSpPr>
        <p:spPr>
          <a:xfrm>
            <a:off x="89823" y="136792"/>
            <a:ext cx="5642485" cy="5847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CA" dirty="0">
                <a:solidFill>
                  <a:srgbClr val="FF0000"/>
                </a:solidFill>
              </a:rPr>
              <a:t>Organize and make it more cohesive under headings</a:t>
            </a:r>
          </a:p>
        </p:txBody>
      </p:sp>
    </p:spTree>
    <p:extLst>
      <p:ext uri="{BB962C8B-B14F-4D97-AF65-F5344CB8AC3E}">
        <p14:creationId xmlns:p14="http://schemas.microsoft.com/office/powerpoint/2010/main" val="3577895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7EE623-27C0-6D45-E026-D7305A81001B}"/>
              </a:ext>
            </a:extLst>
          </p:cNvPr>
          <p:cNvPicPr>
            <a:picLocks noChangeAspect="1"/>
          </p:cNvPicPr>
          <p:nvPr/>
        </p:nvPicPr>
        <p:blipFill>
          <a:blip r:embed="rId2">
            <a:extLst>
              <a:ext uri="{28A0092B-C50C-407E-A947-70E740481C1C}">
                <a14:useLocalDpi xmlns:a14="http://schemas.microsoft.com/office/drawing/2010/main" val="0"/>
              </a:ext>
            </a:extLst>
          </a:blip>
          <a:srcRect l="-1236" t="8384" r="1289" b="34570"/>
          <a:stretch>
            <a:fillRect/>
          </a:stretch>
        </p:blipFill>
        <p:spPr>
          <a:xfrm>
            <a:off x="0" y="348792"/>
            <a:ext cx="6071348" cy="6160415"/>
          </a:xfrm>
          <a:prstGeom prst="rect">
            <a:avLst/>
          </a:prstGeom>
        </p:spPr>
      </p:pic>
      <p:sp>
        <p:nvSpPr>
          <p:cNvPr id="5" name="TextBox 4">
            <a:extLst>
              <a:ext uri="{FF2B5EF4-FFF2-40B4-BE49-F238E27FC236}">
                <a16:creationId xmlns:a16="http://schemas.microsoft.com/office/drawing/2014/main" id="{F5BB6E55-64E9-3C3B-70FB-D4A77CF1FE17}"/>
              </a:ext>
            </a:extLst>
          </p:cNvPr>
          <p:cNvSpPr txBox="1"/>
          <p:nvPr/>
        </p:nvSpPr>
        <p:spPr>
          <a:xfrm>
            <a:off x="6141506" y="166952"/>
            <a:ext cx="5912210" cy="6524094"/>
          </a:xfrm>
          <a:prstGeom prst="rect">
            <a:avLst/>
          </a:prstGeom>
          <a:solidFill>
            <a:schemeClr val="bg1">
              <a:lumMod val="95000"/>
            </a:schemeClr>
          </a:solidFill>
        </p:spPr>
        <p:txBody>
          <a:bodyPr wrap="square" rtlCol="0">
            <a:spAutoFit/>
          </a:bodyPr>
          <a:lstStyle/>
          <a:p>
            <a:pPr>
              <a:lnSpc>
                <a:spcPct val="150000"/>
              </a:lnSpc>
            </a:pPr>
            <a:r>
              <a:rPr lang="en-CA" sz="1400" b="1" u="sng" dirty="0"/>
              <a:t>Introduction: </a:t>
            </a:r>
            <a:r>
              <a:rPr lang="en-CA" sz="1400" dirty="0"/>
              <a:t>Start with that given case patient is suspected to have Temporomandibular disorder,</a:t>
            </a:r>
          </a:p>
          <a:p>
            <a:pPr>
              <a:lnSpc>
                <a:spcPct val="150000"/>
              </a:lnSpc>
            </a:pPr>
            <a:r>
              <a:rPr lang="en-US" sz="1400" b="1" u="sng" kern="100" dirty="0">
                <a:solidFill>
                  <a:prstClr val="black"/>
                </a:solidFill>
                <a:latin typeface="Calibri" panose="020F0502020204030204" pitchFamily="34" charset="0"/>
                <a:ea typeface="Calibri" panose="020F0502020204030204" pitchFamily="34" charset="0"/>
                <a:cs typeface="Arial" panose="020B0604020202020204" pitchFamily="34" charset="0"/>
              </a:rPr>
              <a:t>BE CONCISE: </a:t>
            </a:r>
            <a:r>
              <a:rPr lang="en-US" sz="1400" kern="100" dirty="0">
                <a:solidFill>
                  <a:prstClr val="black"/>
                </a:solidFill>
                <a:latin typeface="Calibri" panose="020F0502020204030204" pitchFamily="34" charset="0"/>
                <a:ea typeface="Calibri" panose="020F0502020204030204" pitchFamily="34" charset="0"/>
                <a:cs typeface="Arial" panose="020B0604020202020204" pitchFamily="34" charset="0"/>
              </a:rPr>
              <a:t>Enquire</a:t>
            </a:r>
            <a:r>
              <a:rPr lang="en-CA" sz="1400" dirty="0">
                <a:solidFill>
                  <a:prstClr val="black"/>
                </a:solidFill>
                <a:latin typeface="Candara"/>
              </a:rPr>
              <a:t> about the current sign and symptoms </a:t>
            </a:r>
            <a:r>
              <a:rPr lang="en" sz="1400" dirty="0">
                <a:solidFill>
                  <a:prstClr val="black"/>
                </a:solidFill>
                <a:latin typeface="Candara"/>
                <a:ea typeface="Candara"/>
                <a:cs typeface="Candara"/>
                <a:sym typeface="Candara"/>
              </a:rPr>
              <a:t>– pain, deviation </a:t>
            </a:r>
            <a:r>
              <a:rPr lang="en-US" sz="1400" kern="100" dirty="0">
                <a:solidFill>
                  <a:prstClr val="black"/>
                </a:solidFill>
                <a:latin typeface="Calibri" panose="020F0502020204030204" pitchFamily="34" charset="0"/>
                <a:ea typeface="Calibri" panose="020F0502020204030204" pitchFamily="34" charset="0"/>
                <a:cs typeface="Arial" panose="020B0604020202020204" pitchFamily="34" charset="0"/>
              </a:rPr>
              <a:t>of the jaw</a:t>
            </a:r>
            <a:r>
              <a:rPr lang="en" sz="1400" dirty="0">
                <a:solidFill>
                  <a:prstClr val="black"/>
                </a:solidFill>
                <a:latin typeface="Candara"/>
                <a:ea typeface="Candara"/>
                <a:cs typeface="Candara"/>
                <a:sym typeface="Candara"/>
              </a:rPr>
              <a:t>, headaches, any limitation of mouth opening or neck and shoulder </a:t>
            </a:r>
            <a:r>
              <a:rPr lang="en-US" sz="1400" kern="100" dirty="0">
                <a:solidFill>
                  <a:prstClr val="black"/>
                </a:solidFill>
                <a:latin typeface="Calibri" panose="020F0502020204030204" pitchFamily="34" charset="0"/>
                <a:ea typeface="Calibri" panose="020F0502020204030204" pitchFamily="34" charset="0"/>
                <a:cs typeface="Arial" panose="020B0604020202020204" pitchFamily="34" charset="0"/>
              </a:rPr>
              <a:t>pain. </a:t>
            </a:r>
            <a:r>
              <a:rPr lang="en" sz="1400" dirty="0">
                <a:solidFill>
                  <a:prstClr val="black"/>
                </a:solidFill>
                <a:latin typeface="Arial"/>
                <a:ea typeface="Arial"/>
                <a:cs typeface="Arial"/>
                <a:sym typeface="Arial"/>
              </a:rPr>
              <a:t>I</a:t>
            </a:r>
            <a:r>
              <a:rPr lang="en-US" sz="1400" kern="100" dirty="0">
                <a:solidFill>
                  <a:prstClr val="black"/>
                </a:solidFill>
                <a:latin typeface="Calibri" panose="020F0502020204030204" pitchFamily="34" charset="0"/>
                <a:ea typeface="Calibri" panose="020F0502020204030204" pitchFamily="34" charset="0"/>
                <a:cs typeface="Arial" panose="020B0604020202020204" pitchFamily="34" charset="0"/>
              </a:rPr>
              <a:t>f there is any history of trauma/accident. A</a:t>
            </a:r>
            <a:r>
              <a:rPr lang="en-CA" sz="1400" dirty="0" err="1">
                <a:solidFill>
                  <a:prstClr val="black"/>
                </a:solidFill>
                <a:latin typeface="Candara"/>
              </a:rPr>
              <a:t>ny</a:t>
            </a:r>
            <a:r>
              <a:rPr lang="en-CA" sz="1400" dirty="0">
                <a:solidFill>
                  <a:prstClr val="black"/>
                </a:solidFill>
                <a:latin typeface="Candara"/>
              </a:rPr>
              <a:t> past medical history- osteoarthritis/ another joint issues. Any stress, depression/ anxiety, parafunctional habits like clenching and bruxism. </a:t>
            </a:r>
            <a:endParaRPr lang="en-CA" sz="1400" dirty="0"/>
          </a:p>
          <a:p>
            <a:pPr marL="285750" indent="-285750">
              <a:lnSpc>
                <a:spcPct val="150000"/>
              </a:lnSpc>
              <a:buFontTx/>
              <a:buChar char="-"/>
            </a:pPr>
            <a:r>
              <a:rPr lang="en-CA" sz="1400" dirty="0"/>
              <a:t>Thorough examination and history of patient should be taken. Imaging may include Special TMJ scans, CT/ MRI </a:t>
            </a:r>
          </a:p>
          <a:p>
            <a:pPr marL="285750" indent="-285750">
              <a:lnSpc>
                <a:spcPct val="150000"/>
              </a:lnSpc>
              <a:buFontTx/>
              <a:buChar char="-"/>
            </a:pPr>
            <a:r>
              <a:rPr lang="en-CA" sz="1400" dirty="0"/>
              <a:t>As TMD is complex, </a:t>
            </a:r>
            <a:r>
              <a:rPr lang="en-CA" sz="1400" b="1" u="sng" dirty="0"/>
              <a:t>thorough assessment is essential to : </a:t>
            </a:r>
          </a:p>
          <a:p>
            <a:pPr marL="342900" indent="-342900">
              <a:lnSpc>
                <a:spcPct val="150000"/>
              </a:lnSpc>
              <a:buAutoNum type="arabicPeriod"/>
            </a:pPr>
            <a:r>
              <a:rPr lang="en-CA" sz="1400" dirty="0"/>
              <a:t>Find and targeting the possible etiology</a:t>
            </a:r>
          </a:p>
          <a:p>
            <a:pPr marL="342900" indent="-342900">
              <a:lnSpc>
                <a:spcPct val="150000"/>
              </a:lnSpc>
              <a:buAutoNum type="arabicPeriod"/>
            </a:pPr>
            <a:r>
              <a:rPr lang="en-CA" sz="1400" dirty="0"/>
              <a:t>Assessing severity of disease</a:t>
            </a:r>
          </a:p>
          <a:p>
            <a:pPr marL="342900" indent="-342900">
              <a:lnSpc>
                <a:spcPct val="150000"/>
              </a:lnSpc>
              <a:buAutoNum type="arabicPeriod"/>
            </a:pPr>
            <a:r>
              <a:rPr lang="en-CA" sz="1400" dirty="0"/>
              <a:t>Reaching specific diagnosis as TMD is an umbrella term. </a:t>
            </a:r>
          </a:p>
          <a:p>
            <a:pPr marL="285750" indent="-285750">
              <a:lnSpc>
                <a:spcPct val="150000"/>
              </a:lnSpc>
              <a:buFontTx/>
              <a:buChar char="-"/>
            </a:pPr>
            <a:r>
              <a:rPr lang="en-CA" sz="1400" b="1" u="sng" dirty="0"/>
              <a:t>As a general dentist</a:t>
            </a:r>
            <a:r>
              <a:rPr lang="en-CA" sz="1400" dirty="0"/>
              <a:t>, we have limitations so we need to refer patient to TMJ specialist to perform complete assessment and manage the disorder. </a:t>
            </a:r>
            <a:r>
              <a:rPr lang="en-US" sz="1400" kern="100" dirty="0">
                <a:solidFill>
                  <a:prstClr val="black"/>
                </a:solidFill>
                <a:latin typeface="Calibri" panose="020F0502020204030204" pitchFamily="34" charset="0"/>
                <a:ea typeface="Calibri" panose="020F0502020204030204" pitchFamily="34" charset="0"/>
                <a:cs typeface="Arial" panose="020B0604020202020204" pitchFamily="34" charset="0"/>
              </a:rPr>
              <a:t>I will explain to patient that for Long term management of current condition I will refer him to TMJ specialist. He might do further assessment and scans for jaw joint.  He may consider some bite splints, may prescribe muscle relaxant, and steroids. If this conservative treatment fails, the specialist may consider surgical intervention. </a:t>
            </a:r>
            <a:endParaRPr lang="en-CA" sz="1400" dirty="0"/>
          </a:p>
        </p:txBody>
      </p:sp>
      <p:sp>
        <p:nvSpPr>
          <p:cNvPr id="6" name="Rectangle 5">
            <a:extLst>
              <a:ext uri="{FF2B5EF4-FFF2-40B4-BE49-F238E27FC236}">
                <a16:creationId xmlns:a16="http://schemas.microsoft.com/office/drawing/2014/main" id="{4F315FB2-BE35-7C5E-7110-E8249F18597E}"/>
              </a:ext>
            </a:extLst>
          </p:cNvPr>
          <p:cNvSpPr/>
          <p:nvPr/>
        </p:nvSpPr>
        <p:spPr>
          <a:xfrm>
            <a:off x="70158" y="358374"/>
            <a:ext cx="5642485" cy="5847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CA" sz="1400" dirty="0">
                <a:solidFill>
                  <a:srgbClr val="FF0000"/>
                </a:solidFill>
              </a:rPr>
              <a:t>Not required</a:t>
            </a:r>
          </a:p>
        </p:txBody>
      </p:sp>
      <p:sp>
        <p:nvSpPr>
          <p:cNvPr id="7" name="Rectangle 6">
            <a:extLst>
              <a:ext uri="{FF2B5EF4-FFF2-40B4-BE49-F238E27FC236}">
                <a16:creationId xmlns:a16="http://schemas.microsoft.com/office/drawing/2014/main" id="{06D0AC32-3BF1-7EC5-0703-7FF1D0360F00}"/>
              </a:ext>
            </a:extLst>
          </p:cNvPr>
          <p:cNvSpPr/>
          <p:nvPr/>
        </p:nvSpPr>
        <p:spPr>
          <a:xfrm>
            <a:off x="319099" y="3501957"/>
            <a:ext cx="5642485" cy="230545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CA" sz="1400" dirty="0">
                <a:solidFill>
                  <a:srgbClr val="FF0000"/>
                </a:solidFill>
              </a:rPr>
              <a:t>Good.</a:t>
            </a:r>
          </a:p>
        </p:txBody>
      </p:sp>
      <p:sp>
        <p:nvSpPr>
          <p:cNvPr id="8" name="Rectangle 7">
            <a:extLst>
              <a:ext uri="{FF2B5EF4-FFF2-40B4-BE49-F238E27FC236}">
                <a16:creationId xmlns:a16="http://schemas.microsoft.com/office/drawing/2014/main" id="{D1ED299F-32D1-A651-F324-AD30D42E4DAC}"/>
              </a:ext>
            </a:extLst>
          </p:cNvPr>
          <p:cNvSpPr/>
          <p:nvPr/>
        </p:nvSpPr>
        <p:spPr>
          <a:xfrm>
            <a:off x="334576" y="1063123"/>
            <a:ext cx="5642485" cy="19816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CA" sz="1400" dirty="0">
                <a:solidFill>
                  <a:srgbClr val="FF0000"/>
                </a:solidFill>
              </a:rPr>
              <a:t>Be Concise</a:t>
            </a:r>
          </a:p>
        </p:txBody>
      </p:sp>
      <p:sp>
        <p:nvSpPr>
          <p:cNvPr id="9" name="Rectangle 8">
            <a:extLst>
              <a:ext uri="{FF2B5EF4-FFF2-40B4-BE49-F238E27FC236}">
                <a16:creationId xmlns:a16="http://schemas.microsoft.com/office/drawing/2014/main" id="{64F24008-7241-7270-076F-5AAFB5199703}"/>
              </a:ext>
            </a:extLst>
          </p:cNvPr>
          <p:cNvSpPr/>
          <p:nvPr/>
        </p:nvSpPr>
        <p:spPr>
          <a:xfrm>
            <a:off x="478169" y="5885234"/>
            <a:ext cx="5642485" cy="461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CA" sz="1400" dirty="0">
                <a:solidFill>
                  <a:srgbClr val="FF0000"/>
                </a:solidFill>
              </a:rPr>
              <a:t>Do not write one word</a:t>
            </a:r>
          </a:p>
        </p:txBody>
      </p:sp>
    </p:spTree>
    <p:extLst>
      <p:ext uri="{BB962C8B-B14F-4D97-AF65-F5344CB8AC3E}">
        <p14:creationId xmlns:p14="http://schemas.microsoft.com/office/powerpoint/2010/main" val="3464455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061C8-8E6E-5050-C056-2B15E243C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1AEA79-1EB2-0CF3-4324-03AD575337F4}"/>
              </a:ext>
            </a:extLst>
          </p:cNvPr>
          <p:cNvSpPr>
            <a:spLocks noGrp="1"/>
          </p:cNvSpPr>
          <p:nvPr>
            <p:ph type="title"/>
          </p:nvPr>
        </p:nvSpPr>
        <p:spPr/>
        <p:txBody>
          <a:bodyPr/>
          <a:lstStyle/>
          <a:p>
            <a:r>
              <a:rPr lang="en-CA" dirty="0"/>
              <a:t>Q 2: Temporomandibular diseases </a:t>
            </a:r>
            <a:br>
              <a:rPr lang="en-CA" dirty="0"/>
            </a:br>
            <a:endParaRPr lang="en-CA" dirty="0"/>
          </a:p>
        </p:txBody>
      </p:sp>
      <p:sp>
        <p:nvSpPr>
          <p:cNvPr id="3" name="Content Placeholder 2">
            <a:extLst>
              <a:ext uri="{FF2B5EF4-FFF2-40B4-BE49-F238E27FC236}">
                <a16:creationId xmlns:a16="http://schemas.microsoft.com/office/drawing/2014/main" id="{FF417F9E-E946-6663-F32D-45BECBA6AFB3}"/>
              </a:ext>
            </a:extLst>
          </p:cNvPr>
          <p:cNvSpPr>
            <a:spLocks noGrp="1"/>
          </p:cNvSpPr>
          <p:nvPr>
            <p:ph idx="1"/>
          </p:nvPr>
        </p:nvSpPr>
        <p:spPr>
          <a:xfrm>
            <a:off x="591669" y="1772015"/>
            <a:ext cx="10515600" cy="3433830"/>
          </a:xfrm>
          <a:ln>
            <a:solidFill>
              <a:schemeClr val="accent1"/>
            </a:solidFill>
          </a:ln>
        </p:spPr>
        <p:txBody>
          <a:bodyPr>
            <a:normAutofit/>
          </a:bodyPr>
          <a:lstStyle/>
          <a:p>
            <a:pPr marL="0" indent="0">
              <a:lnSpc>
                <a:spcPct val="200000"/>
              </a:lnSpc>
              <a:buNone/>
            </a:pPr>
            <a:r>
              <a:rPr lang="en-US" sz="2800" dirty="0">
                <a:solidFill>
                  <a:schemeClr val="dk1"/>
                </a:solidFill>
                <a:latin typeface="Candara"/>
                <a:sym typeface="Candara"/>
              </a:rPr>
              <a:t>Diagnosis</a:t>
            </a:r>
          </a:p>
          <a:p>
            <a:pPr marL="0" indent="0">
              <a:lnSpc>
                <a:spcPct val="200000"/>
              </a:lnSpc>
              <a:buNone/>
            </a:pPr>
            <a:r>
              <a:rPr lang="en-US" sz="2800" dirty="0">
                <a:solidFill>
                  <a:schemeClr val="dk1"/>
                </a:solidFill>
                <a:latin typeface="Candara"/>
                <a:sym typeface="Candara"/>
              </a:rPr>
              <a:t>Management </a:t>
            </a:r>
          </a:p>
          <a:p>
            <a:pPr marL="0" indent="0">
              <a:lnSpc>
                <a:spcPct val="200000"/>
              </a:lnSpc>
              <a:buNone/>
            </a:pPr>
            <a:r>
              <a:rPr lang="en-US" b="1" dirty="0">
                <a:solidFill>
                  <a:schemeClr val="dk1"/>
                </a:solidFill>
                <a:latin typeface="Candara"/>
                <a:sym typeface="Candara"/>
              </a:rPr>
              <a:t>Role as a General practitioner</a:t>
            </a:r>
            <a:endParaRPr lang="en-US" sz="1467" b="1" dirty="0">
              <a:solidFill>
                <a:srgbClr val="0070C0"/>
              </a:solidFill>
            </a:endParaRPr>
          </a:p>
          <a:p>
            <a:endParaRPr lang="en-CA" dirty="0"/>
          </a:p>
        </p:txBody>
      </p:sp>
    </p:spTree>
    <p:extLst>
      <p:ext uri="{BB962C8B-B14F-4D97-AF65-F5344CB8AC3E}">
        <p14:creationId xmlns:p14="http://schemas.microsoft.com/office/powerpoint/2010/main" val="208743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0961FC-DE6B-68D7-6D70-E90FAE01A200}"/>
              </a:ext>
            </a:extLst>
          </p:cNvPr>
          <p:cNvGraphicFramePr>
            <a:graphicFrameLocks noGrp="1"/>
          </p:cNvGraphicFramePr>
          <p:nvPr>
            <p:extLst>
              <p:ext uri="{D42A27DB-BD31-4B8C-83A1-F6EECF244321}">
                <p14:modId xmlns:p14="http://schemas.microsoft.com/office/powerpoint/2010/main" val="628867456"/>
              </p:ext>
            </p:extLst>
          </p:nvPr>
        </p:nvGraphicFramePr>
        <p:xfrm>
          <a:off x="852467" y="654798"/>
          <a:ext cx="10477685" cy="5177116"/>
        </p:xfrm>
        <a:graphic>
          <a:graphicData uri="http://schemas.openxmlformats.org/drawingml/2006/table">
            <a:tbl>
              <a:tblPr>
                <a:tableStyleId>{5940675A-B579-460E-94D1-54222C63F5DA}</a:tableStyleId>
              </a:tblPr>
              <a:tblGrid>
                <a:gridCol w="2279616">
                  <a:extLst>
                    <a:ext uri="{9D8B030D-6E8A-4147-A177-3AD203B41FA5}">
                      <a16:colId xmlns:a16="http://schemas.microsoft.com/office/drawing/2014/main" val="3378059354"/>
                    </a:ext>
                  </a:extLst>
                </a:gridCol>
                <a:gridCol w="4341148">
                  <a:extLst>
                    <a:ext uri="{9D8B030D-6E8A-4147-A177-3AD203B41FA5}">
                      <a16:colId xmlns:a16="http://schemas.microsoft.com/office/drawing/2014/main" val="1644399337"/>
                    </a:ext>
                  </a:extLst>
                </a:gridCol>
                <a:gridCol w="3856921">
                  <a:extLst>
                    <a:ext uri="{9D8B030D-6E8A-4147-A177-3AD203B41FA5}">
                      <a16:colId xmlns:a16="http://schemas.microsoft.com/office/drawing/2014/main" val="3229582108"/>
                    </a:ext>
                  </a:extLst>
                </a:gridCol>
              </a:tblGrid>
              <a:tr h="376042">
                <a:tc>
                  <a:txBody>
                    <a:bodyPr/>
                    <a:lstStyle/>
                    <a:p>
                      <a:r>
                        <a:rPr lang="en-CA" sz="1400" b="1"/>
                        <a:t>Feature</a:t>
                      </a:r>
                    </a:p>
                  </a:txBody>
                  <a:tcPr marL="53720" marR="53720" marT="26860" marB="26860" anchor="ctr">
                    <a:solidFill>
                      <a:schemeClr val="accent1">
                        <a:lumMod val="20000"/>
                        <a:lumOff val="80000"/>
                      </a:schemeClr>
                    </a:solidFill>
                  </a:tcPr>
                </a:tc>
                <a:tc>
                  <a:txBody>
                    <a:bodyPr/>
                    <a:lstStyle/>
                    <a:p>
                      <a:pPr algn="ctr">
                        <a:lnSpc>
                          <a:spcPct val="150000"/>
                        </a:lnSpc>
                      </a:pPr>
                      <a:r>
                        <a:rPr lang="en-CA" sz="1400" b="1">
                          <a:solidFill>
                            <a:srgbClr val="C00000"/>
                          </a:solidFill>
                        </a:rPr>
                        <a:t>Intra-Articular (Internal Derangement + Arthritis)</a:t>
                      </a:r>
                    </a:p>
                  </a:txBody>
                  <a:tcPr marL="53720" marR="53720" marT="26860" marB="26860" anchor="ctr"/>
                </a:tc>
                <a:tc>
                  <a:txBody>
                    <a:bodyPr/>
                    <a:lstStyle/>
                    <a:p>
                      <a:pPr algn="ctr">
                        <a:lnSpc>
                          <a:spcPct val="150000"/>
                        </a:lnSpc>
                      </a:pPr>
                      <a:r>
                        <a:rPr lang="en-CA" sz="1400" b="1" dirty="0">
                          <a:solidFill>
                            <a:srgbClr val="C00000"/>
                          </a:solidFill>
                        </a:rPr>
                        <a:t>Extra-Articular (MPDS)</a:t>
                      </a:r>
                    </a:p>
                  </a:txBody>
                  <a:tcPr marL="53720" marR="53720" marT="26860" marB="26860" anchor="ctr"/>
                </a:tc>
                <a:extLst>
                  <a:ext uri="{0D108BD9-81ED-4DB2-BD59-A6C34878D82A}">
                    <a16:rowId xmlns:a16="http://schemas.microsoft.com/office/drawing/2014/main" val="1886475852"/>
                  </a:ext>
                </a:extLst>
              </a:tr>
              <a:tr h="698363">
                <a:tc>
                  <a:txBody>
                    <a:bodyPr/>
                    <a:lstStyle/>
                    <a:p>
                      <a:r>
                        <a:rPr lang="en-CA" sz="1400" b="1"/>
                        <a:t>Predisposing factors</a:t>
                      </a:r>
                    </a:p>
                  </a:txBody>
                  <a:tcPr marL="53720" marR="53720" marT="26860" marB="26860" anchor="ctr">
                    <a:solidFill>
                      <a:schemeClr val="accent1">
                        <a:lumMod val="20000"/>
                        <a:lumOff val="80000"/>
                      </a:schemeClr>
                    </a:solidFill>
                  </a:tcPr>
                </a:tc>
                <a:tc>
                  <a:txBody>
                    <a:bodyPr/>
                    <a:lstStyle/>
                    <a:p>
                      <a:pPr>
                        <a:lnSpc>
                          <a:spcPct val="150000"/>
                        </a:lnSpc>
                      </a:pPr>
                      <a:r>
                        <a:rPr lang="en-US" sz="1400"/>
                        <a:t>Joint injury, hypermobility, inflammatory arthritis, autoimmune disease, aging, prior trauma</a:t>
                      </a:r>
                    </a:p>
                  </a:txBody>
                  <a:tcPr marL="53720" marR="53720" marT="26860" marB="26860" anchor="ctr"/>
                </a:tc>
                <a:tc>
                  <a:txBody>
                    <a:bodyPr/>
                    <a:lstStyle/>
                    <a:p>
                      <a:pPr>
                        <a:lnSpc>
                          <a:spcPct val="150000"/>
                        </a:lnSpc>
                      </a:pPr>
                      <a:r>
                        <a:rPr lang="en-US" sz="1400"/>
                        <a:t>Bruxism, clenching, abnormal posture, stress, fibromyalgia</a:t>
                      </a:r>
                    </a:p>
                  </a:txBody>
                  <a:tcPr marL="53720" marR="53720" marT="26860" marB="26860" anchor="ctr"/>
                </a:tc>
                <a:extLst>
                  <a:ext uri="{0D108BD9-81ED-4DB2-BD59-A6C34878D82A}">
                    <a16:rowId xmlns:a16="http://schemas.microsoft.com/office/drawing/2014/main" val="1532197608"/>
                  </a:ext>
                </a:extLst>
              </a:tr>
              <a:tr h="698363">
                <a:tc>
                  <a:txBody>
                    <a:bodyPr/>
                    <a:lstStyle/>
                    <a:p>
                      <a:r>
                        <a:rPr lang="en-CA" sz="1400" b="1"/>
                        <a:t>Mandibular Movement</a:t>
                      </a:r>
                    </a:p>
                  </a:txBody>
                  <a:tcPr marL="53720" marR="53720" marT="26860" marB="26860" anchor="ctr">
                    <a:solidFill>
                      <a:schemeClr val="accent1">
                        <a:lumMod val="20000"/>
                        <a:lumOff val="80000"/>
                      </a:schemeClr>
                    </a:solidFill>
                  </a:tcPr>
                </a:tc>
                <a:tc>
                  <a:txBody>
                    <a:bodyPr/>
                    <a:lstStyle/>
                    <a:p>
                      <a:pPr>
                        <a:lnSpc>
                          <a:spcPct val="150000"/>
                        </a:lnSpc>
                      </a:pPr>
                      <a:r>
                        <a:rPr lang="en-US" sz="1400" dirty="0">
                          <a:highlight>
                            <a:srgbClr val="FFFF00"/>
                          </a:highlight>
                        </a:rPr>
                        <a:t>Deviation</a:t>
                      </a:r>
                      <a:r>
                        <a:rPr lang="en-US" sz="1400" dirty="0"/>
                        <a:t> toward affected side, limited opening (&lt;25 mm in closed lock); limited motion, </a:t>
                      </a:r>
                      <a:r>
                        <a:rPr lang="en-US" sz="1400" dirty="0">
                          <a:highlight>
                            <a:srgbClr val="FFFF00"/>
                          </a:highlight>
                        </a:rPr>
                        <a:t>stiffness (arthritis)</a:t>
                      </a:r>
                    </a:p>
                  </a:txBody>
                  <a:tcPr marL="53720" marR="53720" marT="26860" marB="26860" anchor="ctr"/>
                </a:tc>
                <a:tc>
                  <a:txBody>
                    <a:bodyPr/>
                    <a:lstStyle/>
                    <a:p>
                      <a:pPr>
                        <a:lnSpc>
                          <a:spcPct val="150000"/>
                        </a:lnSpc>
                      </a:pPr>
                      <a:r>
                        <a:rPr lang="en-US" sz="1400" dirty="0">
                          <a:highlight>
                            <a:srgbClr val="FFFF00"/>
                          </a:highlight>
                        </a:rPr>
                        <a:t>Normal or reduced opening due to muscle pain</a:t>
                      </a:r>
                    </a:p>
                  </a:txBody>
                  <a:tcPr marL="53720" marR="53720" marT="26860" marB="26860" anchor="ctr"/>
                </a:tc>
                <a:extLst>
                  <a:ext uri="{0D108BD9-81ED-4DB2-BD59-A6C34878D82A}">
                    <a16:rowId xmlns:a16="http://schemas.microsoft.com/office/drawing/2014/main" val="360357085"/>
                  </a:ext>
                </a:extLst>
              </a:tr>
              <a:tr h="376042">
                <a:tc>
                  <a:txBody>
                    <a:bodyPr/>
                    <a:lstStyle/>
                    <a:p>
                      <a:r>
                        <a:rPr lang="en-CA" sz="1400" b="1"/>
                        <a:t>Joint Sounds</a:t>
                      </a:r>
                    </a:p>
                  </a:txBody>
                  <a:tcPr marL="53720" marR="53720" marT="26860" marB="26860" anchor="ctr">
                    <a:solidFill>
                      <a:schemeClr val="accent1">
                        <a:lumMod val="20000"/>
                        <a:lumOff val="80000"/>
                      </a:schemeClr>
                    </a:solidFill>
                  </a:tcPr>
                </a:tc>
                <a:tc>
                  <a:txBody>
                    <a:bodyPr/>
                    <a:lstStyle/>
                    <a:p>
                      <a:pPr>
                        <a:lnSpc>
                          <a:spcPct val="150000"/>
                        </a:lnSpc>
                      </a:pPr>
                      <a:r>
                        <a:rPr lang="en-US" sz="1400" dirty="0">
                          <a:highlight>
                            <a:srgbClr val="FFFF00"/>
                          </a:highlight>
                        </a:rPr>
                        <a:t>Clicking </a:t>
                      </a:r>
                      <a:r>
                        <a:rPr lang="en-US" sz="1400" dirty="0"/>
                        <a:t>(disk displacement); </a:t>
                      </a:r>
                      <a:r>
                        <a:rPr lang="en-US" sz="1400" dirty="0">
                          <a:highlight>
                            <a:srgbClr val="FFFF00"/>
                          </a:highlight>
                        </a:rPr>
                        <a:t>crepitus common in arthritis</a:t>
                      </a:r>
                    </a:p>
                  </a:txBody>
                  <a:tcPr marL="53720" marR="53720" marT="26860" marB="26860" anchor="ctr"/>
                </a:tc>
                <a:tc>
                  <a:txBody>
                    <a:bodyPr/>
                    <a:lstStyle/>
                    <a:p>
                      <a:pPr>
                        <a:lnSpc>
                          <a:spcPct val="150000"/>
                        </a:lnSpc>
                      </a:pPr>
                      <a:r>
                        <a:rPr lang="en-CA" sz="1400"/>
                        <a:t>None</a:t>
                      </a:r>
                    </a:p>
                  </a:txBody>
                  <a:tcPr marL="53720" marR="53720" marT="26860" marB="26860" anchor="ctr"/>
                </a:tc>
                <a:extLst>
                  <a:ext uri="{0D108BD9-81ED-4DB2-BD59-A6C34878D82A}">
                    <a16:rowId xmlns:a16="http://schemas.microsoft.com/office/drawing/2014/main" val="2001109581"/>
                  </a:ext>
                </a:extLst>
              </a:tr>
              <a:tr h="376042">
                <a:tc>
                  <a:txBody>
                    <a:bodyPr/>
                    <a:lstStyle/>
                    <a:p>
                      <a:r>
                        <a:rPr lang="en-CA" sz="1400" b="1"/>
                        <a:t>Pain Location</a:t>
                      </a:r>
                    </a:p>
                  </a:txBody>
                  <a:tcPr marL="53720" marR="53720" marT="26860" marB="26860" anchor="ctr">
                    <a:solidFill>
                      <a:schemeClr val="accent1">
                        <a:lumMod val="20000"/>
                        <a:lumOff val="80000"/>
                      </a:schemeClr>
                    </a:solidFill>
                  </a:tcPr>
                </a:tc>
                <a:tc>
                  <a:txBody>
                    <a:bodyPr/>
                    <a:lstStyle/>
                    <a:p>
                      <a:pPr>
                        <a:lnSpc>
                          <a:spcPct val="150000"/>
                        </a:lnSpc>
                      </a:pPr>
                      <a:r>
                        <a:rPr lang="en-US" sz="1400"/>
                        <a:t>TMJ tenderness, joint pain on loading, joint line tenderness</a:t>
                      </a:r>
                    </a:p>
                  </a:txBody>
                  <a:tcPr marL="53720" marR="53720" marT="26860" marB="26860" anchor="ctr"/>
                </a:tc>
                <a:tc>
                  <a:txBody>
                    <a:bodyPr/>
                    <a:lstStyle/>
                    <a:p>
                      <a:pPr>
                        <a:lnSpc>
                          <a:spcPct val="150000"/>
                        </a:lnSpc>
                      </a:pPr>
                      <a:r>
                        <a:rPr lang="en-CA" sz="1400" dirty="0">
                          <a:highlight>
                            <a:srgbClr val="FFFF00"/>
                          </a:highlight>
                        </a:rPr>
                        <a:t>Muscle tenderness </a:t>
                      </a:r>
                      <a:r>
                        <a:rPr lang="en-CA" sz="1400" dirty="0"/>
                        <a:t>(masseter, temporalis, neck)</a:t>
                      </a:r>
                    </a:p>
                  </a:txBody>
                  <a:tcPr marL="53720" marR="53720" marT="26860" marB="26860" anchor="ctr"/>
                </a:tc>
                <a:extLst>
                  <a:ext uri="{0D108BD9-81ED-4DB2-BD59-A6C34878D82A}">
                    <a16:rowId xmlns:a16="http://schemas.microsoft.com/office/drawing/2014/main" val="3853309574"/>
                  </a:ext>
                </a:extLst>
              </a:tr>
              <a:tr h="537202">
                <a:tc>
                  <a:txBody>
                    <a:bodyPr/>
                    <a:lstStyle/>
                    <a:p>
                      <a:r>
                        <a:rPr lang="en-CA" sz="1400" b="1"/>
                        <a:t>Palpation</a:t>
                      </a:r>
                    </a:p>
                  </a:txBody>
                  <a:tcPr marL="53720" marR="53720" marT="26860" marB="26860" anchor="ctr">
                    <a:solidFill>
                      <a:schemeClr val="accent1">
                        <a:lumMod val="20000"/>
                        <a:lumOff val="80000"/>
                      </a:schemeClr>
                    </a:solidFill>
                  </a:tcPr>
                </a:tc>
                <a:tc>
                  <a:txBody>
                    <a:bodyPr/>
                    <a:lstStyle/>
                    <a:p>
                      <a:pPr>
                        <a:lnSpc>
                          <a:spcPct val="150000"/>
                        </a:lnSpc>
                      </a:pPr>
                      <a:r>
                        <a:rPr lang="en-CA" sz="1400"/>
                        <a:t>Tender TMJ, reproducible tenderness, coarse crepitus (arthritis)</a:t>
                      </a:r>
                    </a:p>
                  </a:txBody>
                  <a:tcPr marL="53720" marR="53720" marT="26860" marB="26860" anchor="ctr"/>
                </a:tc>
                <a:tc>
                  <a:txBody>
                    <a:bodyPr/>
                    <a:lstStyle/>
                    <a:p>
                      <a:pPr>
                        <a:lnSpc>
                          <a:spcPct val="150000"/>
                        </a:lnSpc>
                      </a:pPr>
                      <a:r>
                        <a:rPr lang="en-US" sz="1400"/>
                        <a:t>Tender masticatory muscles, neck muscles</a:t>
                      </a:r>
                    </a:p>
                  </a:txBody>
                  <a:tcPr marL="53720" marR="53720" marT="26860" marB="26860" anchor="ctr"/>
                </a:tc>
                <a:extLst>
                  <a:ext uri="{0D108BD9-81ED-4DB2-BD59-A6C34878D82A}">
                    <a16:rowId xmlns:a16="http://schemas.microsoft.com/office/drawing/2014/main" val="3054584419"/>
                  </a:ext>
                </a:extLst>
              </a:tr>
              <a:tr h="376042">
                <a:tc>
                  <a:txBody>
                    <a:bodyPr/>
                    <a:lstStyle/>
                    <a:p>
                      <a:r>
                        <a:rPr lang="en-CA" sz="1400" b="1"/>
                        <a:t>Range of Motion</a:t>
                      </a:r>
                    </a:p>
                  </a:txBody>
                  <a:tcPr marL="53720" marR="53720" marT="26860" marB="26860" anchor="ctr">
                    <a:solidFill>
                      <a:schemeClr val="accent1">
                        <a:lumMod val="20000"/>
                        <a:lumOff val="80000"/>
                      </a:schemeClr>
                    </a:solidFill>
                  </a:tcPr>
                </a:tc>
                <a:tc>
                  <a:txBody>
                    <a:bodyPr/>
                    <a:lstStyle/>
                    <a:p>
                      <a:pPr>
                        <a:lnSpc>
                          <a:spcPct val="150000"/>
                        </a:lnSpc>
                      </a:pPr>
                      <a:r>
                        <a:rPr lang="en-CA" sz="1400"/>
                        <a:t>Limited, deviation; joint degeneration restricts motion</a:t>
                      </a:r>
                    </a:p>
                  </a:txBody>
                  <a:tcPr marL="53720" marR="53720" marT="26860" marB="26860" anchor="ctr"/>
                </a:tc>
                <a:tc>
                  <a:txBody>
                    <a:bodyPr/>
                    <a:lstStyle/>
                    <a:p>
                      <a:pPr>
                        <a:lnSpc>
                          <a:spcPct val="150000"/>
                        </a:lnSpc>
                      </a:pPr>
                      <a:r>
                        <a:rPr lang="en-US" sz="1400"/>
                        <a:t>Limited due to muscle restriction</a:t>
                      </a:r>
                    </a:p>
                  </a:txBody>
                  <a:tcPr marL="53720" marR="53720" marT="26860" marB="26860" anchor="ctr"/>
                </a:tc>
                <a:extLst>
                  <a:ext uri="{0D108BD9-81ED-4DB2-BD59-A6C34878D82A}">
                    <a16:rowId xmlns:a16="http://schemas.microsoft.com/office/drawing/2014/main" val="4197350087"/>
                  </a:ext>
                </a:extLst>
              </a:tr>
              <a:tr h="537202">
                <a:tc>
                  <a:txBody>
                    <a:bodyPr/>
                    <a:lstStyle/>
                    <a:p>
                      <a:r>
                        <a:rPr lang="en-CA" sz="1400" b="1"/>
                        <a:t>Other signs</a:t>
                      </a:r>
                    </a:p>
                  </a:txBody>
                  <a:tcPr marL="53720" marR="53720" marT="26860" marB="26860" anchor="ctr">
                    <a:solidFill>
                      <a:schemeClr val="accent1">
                        <a:lumMod val="20000"/>
                        <a:lumOff val="80000"/>
                      </a:schemeClr>
                    </a:solidFill>
                  </a:tcPr>
                </a:tc>
                <a:tc>
                  <a:txBody>
                    <a:bodyPr/>
                    <a:lstStyle/>
                    <a:p>
                      <a:pPr>
                        <a:lnSpc>
                          <a:spcPct val="150000"/>
                        </a:lnSpc>
                      </a:pPr>
                      <a:r>
                        <a:rPr lang="en-US" sz="1400" dirty="0"/>
                        <a:t>Locking, sudden stop in opening (ID); </a:t>
                      </a:r>
                    </a:p>
                    <a:p>
                      <a:pPr>
                        <a:lnSpc>
                          <a:spcPct val="150000"/>
                        </a:lnSpc>
                      </a:pPr>
                      <a:r>
                        <a:rPr lang="en-US" sz="1400" dirty="0">
                          <a:highlight>
                            <a:srgbClr val="FFFF00"/>
                          </a:highlight>
                        </a:rPr>
                        <a:t>joint stiffness, swelling (arthritis)</a:t>
                      </a:r>
                    </a:p>
                  </a:txBody>
                  <a:tcPr marL="53720" marR="53720" marT="26860" marB="26860" anchor="ctr"/>
                </a:tc>
                <a:tc>
                  <a:txBody>
                    <a:bodyPr/>
                    <a:lstStyle/>
                    <a:p>
                      <a:pPr>
                        <a:lnSpc>
                          <a:spcPct val="150000"/>
                        </a:lnSpc>
                      </a:pPr>
                      <a:r>
                        <a:rPr lang="en-US" sz="1400" dirty="0"/>
                        <a:t>Headache, referred pain, neck stiffness</a:t>
                      </a:r>
                    </a:p>
                  </a:txBody>
                  <a:tcPr marL="53720" marR="53720" marT="26860" marB="26860" anchor="ctr"/>
                </a:tc>
                <a:extLst>
                  <a:ext uri="{0D108BD9-81ED-4DB2-BD59-A6C34878D82A}">
                    <a16:rowId xmlns:a16="http://schemas.microsoft.com/office/drawing/2014/main" val="1890189068"/>
                  </a:ext>
                </a:extLst>
              </a:tr>
              <a:tr h="376042">
                <a:tc>
                  <a:txBody>
                    <a:bodyPr/>
                    <a:lstStyle/>
                    <a:p>
                      <a:r>
                        <a:rPr lang="en-CA" sz="1400" b="1" dirty="0"/>
                        <a:t>Psychosocial Factors</a:t>
                      </a:r>
                    </a:p>
                  </a:txBody>
                  <a:tcPr marL="53720" marR="53720" marT="26860" marB="26860" anchor="ctr">
                    <a:solidFill>
                      <a:schemeClr val="accent1">
                        <a:lumMod val="20000"/>
                        <a:lumOff val="80000"/>
                      </a:schemeClr>
                    </a:solidFill>
                  </a:tcPr>
                </a:tc>
                <a:tc>
                  <a:txBody>
                    <a:bodyPr/>
                    <a:lstStyle/>
                    <a:p>
                      <a:pPr>
                        <a:lnSpc>
                          <a:spcPct val="150000"/>
                        </a:lnSpc>
                      </a:pPr>
                      <a:r>
                        <a:rPr lang="en-CA" sz="1400"/>
                        <a:t>Minimal (internal derangement); variable (arthritis)</a:t>
                      </a:r>
                    </a:p>
                  </a:txBody>
                  <a:tcPr marL="53720" marR="53720" marT="26860" marB="26860" anchor="ctr"/>
                </a:tc>
                <a:tc>
                  <a:txBody>
                    <a:bodyPr/>
                    <a:lstStyle/>
                    <a:p>
                      <a:pPr>
                        <a:lnSpc>
                          <a:spcPct val="150000"/>
                        </a:lnSpc>
                      </a:pPr>
                      <a:r>
                        <a:rPr lang="en-US" sz="1400" dirty="0">
                          <a:highlight>
                            <a:srgbClr val="FFFF00"/>
                          </a:highlight>
                        </a:rPr>
                        <a:t>Significant role: anxiety, depression common</a:t>
                      </a:r>
                    </a:p>
                  </a:txBody>
                  <a:tcPr marL="53720" marR="53720" marT="26860" marB="26860" anchor="ctr"/>
                </a:tc>
                <a:extLst>
                  <a:ext uri="{0D108BD9-81ED-4DB2-BD59-A6C34878D82A}">
                    <a16:rowId xmlns:a16="http://schemas.microsoft.com/office/drawing/2014/main" val="2875417357"/>
                  </a:ext>
                </a:extLst>
              </a:tr>
            </a:tbl>
          </a:graphicData>
        </a:graphic>
      </p:graphicFrame>
    </p:spTree>
    <p:extLst>
      <p:ext uri="{BB962C8B-B14F-4D97-AF65-F5344CB8AC3E}">
        <p14:creationId xmlns:p14="http://schemas.microsoft.com/office/powerpoint/2010/main" val="222047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FA26C-1F3C-1CF4-43CF-6C557E7A5F3D}"/>
              </a:ext>
            </a:extLst>
          </p:cNvPr>
          <p:cNvSpPr txBox="1"/>
          <p:nvPr/>
        </p:nvSpPr>
        <p:spPr>
          <a:xfrm>
            <a:off x="6743699" y="613065"/>
            <a:ext cx="5151413" cy="307777"/>
          </a:xfrm>
          <a:prstGeom prst="rect">
            <a:avLst/>
          </a:prstGeom>
          <a:noFill/>
        </p:spPr>
        <p:txBody>
          <a:bodyPr wrap="square">
            <a:spAutoFit/>
          </a:bodyPr>
          <a:lstStyle/>
          <a:p>
            <a:r>
              <a:rPr lang="en-US" sz="1400" dirty="0"/>
              <a:t> </a:t>
            </a:r>
            <a:endParaRPr lang="en-CA" sz="1400" dirty="0"/>
          </a:p>
        </p:txBody>
      </p:sp>
      <p:sp>
        <p:nvSpPr>
          <p:cNvPr id="5" name="TextBox 4">
            <a:extLst>
              <a:ext uri="{FF2B5EF4-FFF2-40B4-BE49-F238E27FC236}">
                <a16:creationId xmlns:a16="http://schemas.microsoft.com/office/drawing/2014/main" id="{B0FF1094-E9C1-06CD-76F0-FB7859F35D9A}"/>
              </a:ext>
            </a:extLst>
          </p:cNvPr>
          <p:cNvSpPr txBox="1"/>
          <p:nvPr/>
        </p:nvSpPr>
        <p:spPr>
          <a:xfrm>
            <a:off x="6096000" y="394692"/>
            <a:ext cx="6096000" cy="5632311"/>
          </a:xfrm>
          <a:prstGeom prst="rect">
            <a:avLst/>
          </a:prstGeom>
          <a:noFill/>
          <a:ln>
            <a:solidFill>
              <a:schemeClr val="accent1"/>
            </a:solidFill>
          </a:ln>
        </p:spPr>
        <p:txBody>
          <a:bodyPr wrap="square">
            <a:spAutoFit/>
          </a:bodyPr>
          <a:lstStyle/>
          <a:p>
            <a:pPr>
              <a:buNone/>
            </a:pPr>
            <a:r>
              <a:rPr lang="en-CA" b="1" dirty="0"/>
              <a:t>Diagnostic Steps Summary</a:t>
            </a:r>
          </a:p>
          <a:p>
            <a:pPr>
              <a:buNone/>
            </a:pPr>
            <a:r>
              <a:rPr lang="en-CA" b="1" dirty="0"/>
              <a:t>1️⃣ History</a:t>
            </a:r>
          </a:p>
          <a:p>
            <a:pPr>
              <a:buFont typeface="Arial" panose="020B0604020202020204" pitchFamily="34" charset="0"/>
              <a:buChar char="•"/>
            </a:pPr>
            <a:r>
              <a:rPr lang="en-CA" dirty="0"/>
              <a:t>Onset, duration, aggravating factors</a:t>
            </a:r>
          </a:p>
          <a:p>
            <a:pPr>
              <a:buFont typeface="Arial" panose="020B0604020202020204" pitchFamily="34" charset="0"/>
              <a:buChar char="•"/>
            </a:pPr>
            <a:r>
              <a:rPr lang="en-CA" dirty="0"/>
              <a:t>History of trauma, bruxism, parafunctional habits</a:t>
            </a:r>
          </a:p>
          <a:p>
            <a:pPr>
              <a:buNone/>
            </a:pPr>
            <a:r>
              <a:rPr lang="en-CA" b="1" dirty="0"/>
              <a:t>2️⃣ Physical Examination</a:t>
            </a:r>
          </a:p>
          <a:p>
            <a:pPr>
              <a:buFont typeface="Arial" panose="020B0604020202020204" pitchFamily="34" charset="0"/>
              <a:buChar char="•"/>
            </a:pPr>
            <a:r>
              <a:rPr lang="en-CA" b="1" dirty="0"/>
              <a:t>Mandibular range of motion:</a:t>
            </a:r>
            <a:r>
              <a:rPr lang="en-CA" dirty="0"/>
              <a:t> Normal = 35-45 mm; &lt;25 mm = dysfunction</a:t>
            </a:r>
          </a:p>
          <a:p>
            <a:pPr>
              <a:buFont typeface="Arial" panose="020B0604020202020204" pitchFamily="34" charset="0"/>
              <a:buChar char="•"/>
            </a:pPr>
            <a:r>
              <a:rPr lang="en-CA" b="1" dirty="0"/>
              <a:t>Joint sounds:</a:t>
            </a:r>
            <a:r>
              <a:rPr lang="en-CA" dirty="0"/>
              <a:t> Click (disk displacement), crepitus (osteoarthritis)</a:t>
            </a:r>
          </a:p>
          <a:p>
            <a:pPr>
              <a:buFont typeface="Arial" panose="020B0604020202020204" pitchFamily="34" charset="0"/>
              <a:buChar char="•"/>
            </a:pPr>
            <a:r>
              <a:rPr lang="en-CA" b="1" dirty="0"/>
              <a:t>Palpation:</a:t>
            </a:r>
            <a:r>
              <a:rPr lang="en-CA" dirty="0"/>
              <a:t> TMJ tenderness → intra-articular; muscle tenderness → MPDS</a:t>
            </a:r>
          </a:p>
          <a:p>
            <a:pPr>
              <a:buFont typeface="Arial" panose="020B0604020202020204" pitchFamily="34" charset="0"/>
              <a:buChar char="•"/>
            </a:pPr>
            <a:r>
              <a:rPr lang="en-CA" b="1" dirty="0"/>
              <a:t>Mandibular deviation:</a:t>
            </a:r>
            <a:r>
              <a:rPr lang="en-CA" dirty="0"/>
              <a:t> Toward affected side = disk displacement</a:t>
            </a:r>
          </a:p>
          <a:p>
            <a:pPr>
              <a:buFont typeface="Arial" panose="020B0604020202020204" pitchFamily="34" charset="0"/>
              <a:buChar char="•"/>
            </a:pPr>
            <a:r>
              <a:rPr lang="en-CA" b="1" dirty="0"/>
              <a:t>Malocclusion check:</a:t>
            </a:r>
            <a:r>
              <a:rPr lang="en-CA" dirty="0"/>
              <a:t> Note but not directly diagnostic</a:t>
            </a:r>
          </a:p>
          <a:p>
            <a:pPr>
              <a:buFont typeface="Arial" panose="020B0604020202020204" pitchFamily="34" charset="0"/>
              <a:buChar char="•"/>
            </a:pPr>
            <a:r>
              <a:rPr lang="en-CA" b="1" dirty="0"/>
              <a:t>Neck &amp; shoulder palpation:</a:t>
            </a:r>
            <a:r>
              <a:rPr lang="en-CA" dirty="0"/>
              <a:t> Tenderness → MPD</a:t>
            </a:r>
          </a:p>
          <a:p>
            <a:r>
              <a:rPr lang="en-CA" b="1" dirty="0"/>
              <a:t>3️⃣ Imaging (if indicated)</a:t>
            </a:r>
          </a:p>
          <a:p>
            <a:pPr>
              <a:buFont typeface="Arial" panose="020B0604020202020204" pitchFamily="34" charset="0"/>
              <a:buChar char="•"/>
            </a:pPr>
            <a:r>
              <a:rPr lang="en-CA" dirty="0"/>
              <a:t>Panoramic X-ray</a:t>
            </a:r>
          </a:p>
          <a:p>
            <a:pPr>
              <a:buFont typeface="Arial" panose="020B0604020202020204" pitchFamily="34" charset="0"/>
              <a:buChar char="•"/>
            </a:pPr>
            <a:r>
              <a:rPr lang="en-US" dirty="0"/>
              <a:t>Plain radiography (transcranial and trans-maxillary views)</a:t>
            </a:r>
            <a:endParaRPr lang="en-CA" dirty="0"/>
          </a:p>
          <a:p>
            <a:pPr>
              <a:buFont typeface="Arial" panose="020B0604020202020204" pitchFamily="34" charset="0"/>
              <a:buChar char="•"/>
            </a:pPr>
            <a:r>
              <a:rPr lang="en-CA" dirty="0"/>
              <a:t>MRI for disk position</a:t>
            </a:r>
          </a:p>
          <a:p>
            <a:pPr>
              <a:buFont typeface="Arial" panose="020B0604020202020204" pitchFamily="34" charset="0"/>
              <a:buChar char="•"/>
            </a:pPr>
            <a:r>
              <a:rPr lang="en-CA" dirty="0"/>
              <a:t>CT for joint degeneration</a:t>
            </a:r>
          </a:p>
        </p:txBody>
      </p:sp>
      <p:pic>
        <p:nvPicPr>
          <p:cNvPr id="7" name="Picture 6">
            <a:extLst>
              <a:ext uri="{FF2B5EF4-FFF2-40B4-BE49-F238E27FC236}">
                <a16:creationId xmlns:a16="http://schemas.microsoft.com/office/drawing/2014/main" id="{8CD5F016-8631-8D54-6025-4FA08FA70BFF}"/>
              </a:ext>
            </a:extLst>
          </p:cNvPr>
          <p:cNvPicPr>
            <a:picLocks noChangeAspect="1"/>
          </p:cNvPicPr>
          <p:nvPr/>
        </p:nvPicPr>
        <p:blipFill>
          <a:blip r:embed="rId2"/>
          <a:srcRect l="18556" t="15521"/>
          <a:stretch>
            <a:fillRect/>
          </a:stretch>
        </p:blipFill>
        <p:spPr>
          <a:xfrm>
            <a:off x="0" y="766953"/>
            <a:ext cx="5888820" cy="4699914"/>
          </a:xfrm>
          <a:prstGeom prst="rect">
            <a:avLst/>
          </a:prstGeom>
        </p:spPr>
      </p:pic>
    </p:spTree>
    <p:extLst>
      <p:ext uri="{BB962C8B-B14F-4D97-AF65-F5344CB8AC3E}">
        <p14:creationId xmlns:p14="http://schemas.microsoft.com/office/powerpoint/2010/main" val="352366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A621C0-66E3-6438-D41A-C4E141E42FE7}"/>
              </a:ext>
            </a:extLst>
          </p:cNvPr>
          <p:cNvPicPr>
            <a:picLocks noChangeAspect="1"/>
          </p:cNvPicPr>
          <p:nvPr/>
        </p:nvPicPr>
        <p:blipFill>
          <a:blip r:embed="rId2"/>
          <a:stretch>
            <a:fillRect/>
          </a:stretch>
        </p:blipFill>
        <p:spPr>
          <a:xfrm>
            <a:off x="722810" y="802899"/>
            <a:ext cx="5148959" cy="5019831"/>
          </a:xfrm>
          <a:prstGeom prst="rect">
            <a:avLst/>
          </a:prstGeom>
          <a:ln>
            <a:solidFill>
              <a:schemeClr val="accent2">
                <a:lumMod val="60000"/>
                <a:lumOff val="40000"/>
              </a:schemeClr>
            </a:solidFill>
          </a:ln>
        </p:spPr>
      </p:pic>
      <p:sp>
        <p:nvSpPr>
          <p:cNvPr id="7" name="TextBox 6">
            <a:extLst>
              <a:ext uri="{FF2B5EF4-FFF2-40B4-BE49-F238E27FC236}">
                <a16:creationId xmlns:a16="http://schemas.microsoft.com/office/drawing/2014/main" id="{29169D2C-CD89-2E62-C626-C624A0BEC8F8}"/>
              </a:ext>
            </a:extLst>
          </p:cNvPr>
          <p:cNvSpPr txBox="1"/>
          <p:nvPr/>
        </p:nvSpPr>
        <p:spPr>
          <a:xfrm>
            <a:off x="6668813" y="2396240"/>
            <a:ext cx="4800377" cy="3231654"/>
          </a:xfrm>
          <a:prstGeom prst="rect">
            <a:avLst/>
          </a:prstGeom>
          <a:noFill/>
          <a:ln>
            <a:solidFill>
              <a:schemeClr val="accent1"/>
            </a:solidFill>
          </a:ln>
        </p:spPr>
        <p:txBody>
          <a:bodyPr wrap="square">
            <a:spAutoFit/>
          </a:bodyPr>
          <a:lstStyle/>
          <a:p>
            <a:pPr algn="ctr"/>
            <a:r>
              <a:rPr lang="en-US" sz="2400" u="sng" dirty="0">
                <a:highlight>
                  <a:srgbClr val="FFFF00"/>
                </a:highlight>
              </a:rPr>
              <a:t>Refer to specialist </a:t>
            </a:r>
          </a:p>
          <a:p>
            <a:pPr algn="ctr"/>
            <a:endParaRPr lang="en-US" dirty="0">
              <a:highlight>
                <a:srgbClr val="FFFF00"/>
              </a:highlight>
            </a:endParaRPr>
          </a:p>
          <a:p>
            <a:pPr algn="ctr"/>
            <a:endParaRPr lang="en-US" dirty="0">
              <a:highlight>
                <a:srgbClr val="FFFF00"/>
              </a:highlight>
            </a:endParaRPr>
          </a:p>
          <a:p>
            <a:pPr marL="285750" indent="-285750">
              <a:buFont typeface="Arial" panose="020B0604020202020204" pitchFamily="34" charset="0"/>
              <a:buChar char="•"/>
            </a:pPr>
            <a:r>
              <a:rPr lang="en-US" dirty="0"/>
              <a:t>Red flag symptoms (severe persistent s/s, neurological/systemic illness)</a:t>
            </a:r>
          </a:p>
          <a:p>
            <a:pPr marL="285750" indent="-285750">
              <a:buFont typeface="Arial" panose="020B0604020202020204" pitchFamily="34" charset="0"/>
              <a:buChar char="•"/>
            </a:pPr>
            <a:r>
              <a:rPr lang="en-US" dirty="0"/>
              <a:t>No obvious etiology</a:t>
            </a:r>
          </a:p>
          <a:p>
            <a:pPr marL="285750" indent="-285750">
              <a:buFont typeface="Arial" panose="020B0604020202020204" pitchFamily="34" charset="0"/>
              <a:buChar char="•"/>
            </a:pPr>
            <a:r>
              <a:rPr lang="en-US" dirty="0"/>
              <a:t>History of trauma or fracture to the TMJ complex</a:t>
            </a:r>
          </a:p>
          <a:p>
            <a:pPr marL="285750" indent="-285750">
              <a:buFont typeface="Arial" panose="020B0604020202020204" pitchFamily="34" charset="0"/>
              <a:buChar char="•"/>
            </a:pPr>
            <a:r>
              <a:rPr lang="en-US" dirty="0"/>
              <a:t>How much time it is reasonable to trial conservative management prior to referral.</a:t>
            </a:r>
          </a:p>
          <a:p>
            <a:r>
              <a:rPr lang="en-US" dirty="0"/>
              <a:t>               -  </a:t>
            </a:r>
            <a:r>
              <a:rPr lang="en-US" b="1" u="sng" dirty="0">
                <a:solidFill>
                  <a:srgbClr val="C00000"/>
                </a:solidFill>
              </a:rPr>
              <a:t>six to eight weeks</a:t>
            </a:r>
            <a:endParaRPr lang="en-CA" b="1" u="sng" dirty="0">
              <a:solidFill>
                <a:srgbClr val="C00000"/>
              </a:solidFill>
            </a:endParaRPr>
          </a:p>
        </p:txBody>
      </p:sp>
    </p:spTree>
    <p:extLst>
      <p:ext uri="{BB962C8B-B14F-4D97-AF65-F5344CB8AC3E}">
        <p14:creationId xmlns:p14="http://schemas.microsoft.com/office/powerpoint/2010/main" val="407912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anim calcmode="lin" valueType="num">
                                      <p:cBhvr additive="base">
                                        <p:cTn id="7"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40DA94-D3FB-F230-24AB-322CC58325F1}"/>
              </a:ext>
            </a:extLst>
          </p:cNvPr>
          <p:cNvPicPr>
            <a:picLocks noChangeAspect="1"/>
          </p:cNvPicPr>
          <p:nvPr/>
        </p:nvPicPr>
        <p:blipFill>
          <a:blip r:embed="rId2"/>
          <a:stretch>
            <a:fillRect/>
          </a:stretch>
        </p:blipFill>
        <p:spPr>
          <a:xfrm>
            <a:off x="249382" y="75470"/>
            <a:ext cx="5393023" cy="6707059"/>
          </a:xfrm>
          <a:prstGeom prst="rect">
            <a:avLst/>
          </a:prstGeom>
        </p:spPr>
      </p:pic>
      <p:sp>
        <p:nvSpPr>
          <p:cNvPr id="2" name="TextBox 1">
            <a:extLst>
              <a:ext uri="{FF2B5EF4-FFF2-40B4-BE49-F238E27FC236}">
                <a16:creationId xmlns:a16="http://schemas.microsoft.com/office/drawing/2014/main" id="{2AF9A8A8-17FD-938B-84DA-03645D2CA81F}"/>
              </a:ext>
            </a:extLst>
          </p:cNvPr>
          <p:cNvSpPr txBox="1"/>
          <p:nvPr/>
        </p:nvSpPr>
        <p:spPr>
          <a:xfrm>
            <a:off x="5738737" y="122620"/>
            <a:ext cx="6094268" cy="6186309"/>
          </a:xfrm>
          <a:prstGeom prst="rect">
            <a:avLst/>
          </a:prstGeom>
          <a:noFill/>
          <a:ln>
            <a:solidFill>
              <a:schemeClr val="accent1"/>
            </a:solidFill>
          </a:ln>
        </p:spPr>
        <p:txBody>
          <a:bodyPr wrap="square">
            <a:spAutoFit/>
          </a:bodyPr>
          <a:lstStyle/>
          <a:p>
            <a:r>
              <a:rPr lang="en-CA" dirty="0"/>
              <a:t>NONPHARMACOLOGIC MANAGEMENT </a:t>
            </a:r>
          </a:p>
          <a:p>
            <a:r>
              <a:rPr lang="en-CA" dirty="0"/>
              <a:t> </a:t>
            </a:r>
            <a:endParaRPr lang="en-CA" dirty="0">
              <a:highlight>
                <a:srgbClr val="FFFF00"/>
              </a:highlight>
            </a:endParaRPr>
          </a:p>
          <a:p>
            <a:pPr marL="285750" indent="-285750">
              <a:buFont typeface="Arial" panose="020B0604020202020204" pitchFamily="34" charset="0"/>
              <a:buChar char="•"/>
            </a:pPr>
            <a:r>
              <a:rPr lang="en-US" dirty="0">
                <a:highlight>
                  <a:srgbClr val="FFFF00"/>
                </a:highlight>
              </a:rPr>
              <a:t>Patient education and reassurance, </a:t>
            </a:r>
            <a:r>
              <a:rPr lang="en-US" dirty="0"/>
              <a:t>jaw rest, a soft diet, warm compress, passive stretching exercises.</a:t>
            </a:r>
          </a:p>
          <a:p>
            <a:pPr marL="285750" indent="-285750">
              <a:buFont typeface="Arial" panose="020B0604020202020204" pitchFamily="34" charset="0"/>
              <a:buChar char="•"/>
            </a:pPr>
            <a:r>
              <a:rPr lang="en-CA" dirty="0">
                <a:highlight>
                  <a:srgbClr val="FFFF00"/>
                </a:highlight>
              </a:rPr>
              <a:t>Be</a:t>
            </a:r>
            <a:r>
              <a:rPr lang="en-US" dirty="0">
                <a:highlight>
                  <a:srgbClr val="FFFF00"/>
                </a:highlight>
              </a:rPr>
              <a:t>haviour modifications- </a:t>
            </a:r>
            <a:r>
              <a:rPr lang="en-US" dirty="0"/>
              <a:t>stress reduction, sleep hygiene, elimination of parafunctional habits (e.g., teeth grinding, pencil or ice chewing, teeth clenching)</a:t>
            </a:r>
          </a:p>
          <a:p>
            <a:pPr marL="285750" indent="-285750">
              <a:buFont typeface="Arial" panose="020B0604020202020204" pitchFamily="34" charset="0"/>
              <a:buChar char="•"/>
            </a:pPr>
            <a:r>
              <a:rPr lang="en-US" dirty="0">
                <a:highlight>
                  <a:srgbClr val="FFFF00"/>
                </a:highlight>
              </a:rPr>
              <a:t>Avoidance of extreme mandibular movement </a:t>
            </a:r>
            <a:r>
              <a:rPr lang="en-US" dirty="0"/>
              <a:t>(e.g., excessive opening during yawning, tooth brushing, and flossing).</a:t>
            </a:r>
          </a:p>
          <a:p>
            <a:r>
              <a:rPr lang="en-US" dirty="0">
                <a:highlight>
                  <a:srgbClr val="FFFF00"/>
                </a:highlight>
              </a:rPr>
              <a:t>Nonsteroidal inflammatory drugs </a:t>
            </a:r>
            <a:r>
              <a:rPr lang="en-US" dirty="0"/>
              <a:t>(NSAIDs): First-line 10 to 14 days (Naproxen) </a:t>
            </a:r>
          </a:p>
          <a:p>
            <a:r>
              <a:rPr lang="en-US" b="1" dirty="0">
                <a:solidFill>
                  <a:srgbClr val="FF0000"/>
                </a:solidFill>
              </a:rPr>
              <a:t>Masticatory muscle spasm and chronic bruxism) </a:t>
            </a:r>
          </a:p>
          <a:p>
            <a:pPr marL="285750" indent="-285750">
              <a:buFont typeface="Arial" panose="020B0604020202020204" pitchFamily="34" charset="0"/>
              <a:buChar char="•"/>
            </a:pPr>
            <a:r>
              <a:rPr lang="en-US" dirty="0">
                <a:highlight>
                  <a:srgbClr val="FFFF00"/>
                </a:highlight>
              </a:rPr>
              <a:t> Muscle relaxants </a:t>
            </a:r>
          </a:p>
          <a:p>
            <a:pPr marL="285750" indent="-285750">
              <a:buFont typeface="Arial" panose="020B0604020202020204" pitchFamily="34" charset="0"/>
              <a:buChar char="•"/>
            </a:pPr>
            <a:r>
              <a:rPr lang="en-US" dirty="0">
                <a:highlight>
                  <a:srgbClr val="FFFF00"/>
                </a:highlight>
              </a:rPr>
              <a:t>Stress/anxiety- </a:t>
            </a:r>
            <a:r>
              <a:rPr lang="en-US" dirty="0"/>
              <a:t>(Benzodiazepines): (</a:t>
            </a:r>
            <a:r>
              <a:rPr lang="en-US" i="1" dirty="0">
                <a:solidFill>
                  <a:schemeClr val="tx2">
                    <a:lumMod val="75000"/>
                    <a:lumOff val="25000"/>
                  </a:schemeClr>
                </a:solidFill>
                <a:highlight>
                  <a:srgbClr val="00FF00"/>
                </a:highlight>
              </a:rPr>
              <a:t>Tricyclic antidepressants </a:t>
            </a:r>
          </a:p>
          <a:p>
            <a:pPr marL="285750" indent="-285750">
              <a:buFont typeface="Arial" panose="020B0604020202020204" pitchFamily="34" charset="0"/>
              <a:buChar char="•"/>
            </a:pPr>
            <a:endParaRPr lang="en-US" i="1" dirty="0">
              <a:solidFill>
                <a:schemeClr val="tx2">
                  <a:lumMod val="75000"/>
                  <a:lumOff val="25000"/>
                </a:schemeClr>
              </a:solidFill>
              <a:highlight>
                <a:srgbClr val="00FF00"/>
              </a:highlight>
            </a:endParaRPr>
          </a:p>
          <a:p>
            <a:pPr marL="285750" indent="-285750">
              <a:buFont typeface="Arial" panose="020B0604020202020204" pitchFamily="34" charset="0"/>
              <a:buChar char="•"/>
            </a:pPr>
            <a:r>
              <a:rPr lang="en-US" dirty="0">
                <a:highlight>
                  <a:srgbClr val="FFFF00"/>
                </a:highlight>
              </a:rPr>
              <a:t>OCCLUSAL SPLINTS AND ADJUSTMENT</a:t>
            </a:r>
            <a:r>
              <a:rPr lang="en-US" dirty="0"/>
              <a:t>S</a:t>
            </a:r>
          </a:p>
          <a:p>
            <a:r>
              <a:rPr lang="en-US" dirty="0"/>
              <a:t>Patients with severe bruxism and nocturnal clenching. </a:t>
            </a:r>
          </a:p>
          <a:p>
            <a:r>
              <a:rPr lang="en-US" dirty="0"/>
              <a:t>Occlusal adjustments (i.e., grinding enamel surfaces to improve dentition) </a:t>
            </a:r>
            <a:r>
              <a:rPr lang="en-US" b="1" u="sng" dirty="0">
                <a:solidFill>
                  <a:srgbClr val="C00000"/>
                </a:solidFill>
              </a:rPr>
              <a:t>have no benefit </a:t>
            </a:r>
            <a:r>
              <a:rPr lang="en-US" dirty="0"/>
              <a:t>in the management or prevention of TMD.</a:t>
            </a:r>
            <a:endParaRPr lang="en-CA" dirty="0"/>
          </a:p>
        </p:txBody>
      </p:sp>
    </p:spTree>
    <p:extLst>
      <p:ext uri="{BB962C8B-B14F-4D97-AF65-F5344CB8AC3E}">
        <p14:creationId xmlns:p14="http://schemas.microsoft.com/office/powerpoint/2010/main" val="398734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3D2AF7-A590-256A-73CE-54B890B099DC}"/>
              </a:ext>
            </a:extLst>
          </p:cNvPr>
          <p:cNvSpPr txBox="1"/>
          <p:nvPr/>
        </p:nvSpPr>
        <p:spPr>
          <a:xfrm>
            <a:off x="5319252" y="953729"/>
            <a:ext cx="5987845" cy="3416320"/>
          </a:xfrm>
          <a:prstGeom prst="rect">
            <a:avLst/>
          </a:prstGeom>
          <a:noFill/>
          <a:ln>
            <a:solidFill>
              <a:schemeClr val="accent1"/>
            </a:solidFill>
          </a:ln>
        </p:spPr>
        <p:txBody>
          <a:bodyPr wrap="square">
            <a:spAutoFit/>
          </a:bodyPr>
          <a:lstStyle/>
          <a:p>
            <a:r>
              <a:rPr lang="en-US" dirty="0">
                <a:highlight>
                  <a:srgbClr val="FFFF00"/>
                </a:highlight>
              </a:rPr>
              <a:t>Progress note</a:t>
            </a:r>
          </a:p>
          <a:p>
            <a:r>
              <a:rPr lang="en-US" dirty="0">
                <a:highlight>
                  <a:srgbClr val="FFFF00"/>
                </a:highlight>
              </a:rPr>
              <a:t>Mention that – no obvious dental cause of pain was observed</a:t>
            </a:r>
          </a:p>
          <a:p>
            <a:endParaRPr lang="en-US" dirty="0">
              <a:highlight>
                <a:srgbClr val="FFFF00"/>
              </a:highlight>
            </a:endParaRPr>
          </a:p>
          <a:p>
            <a:r>
              <a:rPr lang="en-US" dirty="0">
                <a:highlight>
                  <a:srgbClr val="FFFF00"/>
                </a:highlight>
              </a:rPr>
              <a:t>oral overall health, check dental caries, occlusion was examined, or dental wear patterns that may be contributing to TMD symptoms. </a:t>
            </a:r>
          </a:p>
          <a:p>
            <a:endParaRPr lang="en-US" dirty="0">
              <a:highlight>
                <a:srgbClr val="FFFF00"/>
              </a:highlight>
            </a:endParaRPr>
          </a:p>
          <a:p>
            <a:endParaRPr lang="en-US" dirty="0">
              <a:highlight>
                <a:srgbClr val="FFFF00"/>
              </a:highlight>
            </a:endParaRPr>
          </a:p>
          <a:p>
            <a:r>
              <a:rPr lang="en-US" dirty="0">
                <a:highlight>
                  <a:srgbClr val="FFFF00"/>
                </a:highlight>
              </a:rPr>
              <a:t>Up to 40% of symptomatic patients have spontaneous resolution of their symptoms without any treatment</a:t>
            </a:r>
          </a:p>
          <a:p>
            <a:r>
              <a:rPr lang="en-US" i="1" dirty="0">
                <a:solidFill>
                  <a:srgbClr val="FF0000"/>
                </a:solidFill>
              </a:rPr>
              <a:t>50–90% of patients have relief with conservative therapy.</a:t>
            </a:r>
          </a:p>
        </p:txBody>
      </p:sp>
      <p:pic>
        <p:nvPicPr>
          <p:cNvPr id="7" name="Picture 6">
            <a:extLst>
              <a:ext uri="{FF2B5EF4-FFF2-40B4-BE49-F238E27FC236}">
                <a16:creationId xmlns:a16="http://schemas.microsoft.com/office/drawing/2014/main" id="{CCC03AAD-F2E9-F9FE-B391-6F40F6DA325B}"/>
              </a:ext>
            </a:extLst>
          </p:cNvPr>
          <p:cNvPicPr>
            <a:picLocks noChangeAspect="1"/>
          </p:cNvPicPr>
          <p:nvPr/>
        </p:nvPicPr>
        <p:blipFill>
          <a:blip r:embed="rId2"/>
          <a:stretch>
            <a:fillRect/>
          </a:stretch>
        </p:blipFill>
        <p:spPr>
          <a:xfrm>
            <a:off x="533623" y="56201"/>
            <a:ext cx="3019846" cy="6801799"/>
          </a:xfrm>
          <a:prstGeom prst="rect">
            <a:avLst/>
          </a:prstGeom>
        </p:spPr>
      </p:pic>
    </p:spTree>
    <p:extLst>
      <p:ext uri="{BB962C8B-B14F-4D97-AF65-F5344CB8AC3E}">
        <p14:creationId xmlns:p14="http://schemas.microsoft.com/office/powerpoint/2010/main" val="1509053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8830</TotalTime>
  <Words>3316</Words>
  <Application>Microsoft Office PowerPoint</Application>
  <PresentationFormat>Widescreen</PresentationFormat>
  <Paragraphs>461</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Meiryo UI</vt:lpstr>
      <vt:lpstr>Aptos</vt:lpstr>
      <vt:lpstr>Aptos Display</vt:lpstr>
      <vt:lpstr>Arial</vt:lpstr>
      <vt:lpstr>Calibri</vt:lpstr>
      <vt:lpstr>Candara</vt:lpstr>
      <vt:lpstr>Helvetica</vt:lpstr>
      <vt:lpstr>New times roman</vt:lpstr>
      <vt:lpstr>Wingdings</vt:lpstr>
      <vt:lpstr>Office Theme</vt:lpstr>
      <vt:lpstr>Session 1</vt:lpstr>
      <vt:lpstr>Topic 1: Teeth whitening </vt:lpstr>
      <vt:lpstr>Pointers</vt:lpstr>
      <vt:lpstr>Q 2: Temporomandibular diseases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CARDIOVASCULAR DISEASE </vt:lpstr>
      <vt:lpstr>Hypertension</vt:lpstr>
      <vt:lpstr>PowerPoint Presentation</vt:lpstr>
      <vt:lpstr>PowerPoint Presentation</vt:lpstr>
      <vt:lpstr>                   ISCHAEMIC HEART DISEASE</vt:lpstr>
      <vt:lpstr>UNSTABLE ANGINA/RECENT MI (&lt;1 MONTH)</vt:lpstr>
      <vt:lpstr>STABLE ANGINA</vt:lpstr>
      <vt:lpstr>PowerPoint Presentation</vt:lpstr>
      <vt:lpstr>PowerPoint Presentation</vt:lpstr>
      <vt:lpstr>PowerPoint Presentation</vt:lpstr>
      <vt:lpstr>PowerPoint Presentation</vt:lpstr>
      <vt:lpstr>Patient Management  </vt:lpstr>
      <vt:lpstr>Dental Management of Congestive Heart Failure</vt:lpstr>
      <vt:lpstr>PowerPoint Presentation</vt:lpstr>
      <vt:lpstr>Joint Replacement </vt:lpstr>
      <vt:lpstr>Dental Management for Joint Replacement</vt:lpstr>
      <vt:lpstr>No antibiotic prophylaxis required</vt:lpstr>
      <vt:lpstr>PowerPoint Presentation</vt:lpstr>
      <vt:lpstr>                                    Asthma   </vt:lpstr>
      <vt:lpstr>PowerPoint Presentation</vt:lpstr>
      <vt:lpstr>                   Dental Management</vt:lpstr>
      <vt:lpstr>Pregnancy</vt:lpstr>
      <vt:lpstr>Dental Management of Pregnant patient </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Meeti Charan</dc:creator>
  <cp:lastModifiedBy>Preety Tuli</cp:lastModifiedBy>
  <cp:revision>8</cp:revision>
  <dcterms:created xsi:type="dcterms:W3CDTF">2024-08-27T22:08:14Z</dcterms:created>
  <dcterms:modified xsi:type="dcterms:W3CDTF">2025-07-03T12:31:09Z</dcterms:modified>
</cp:coreProperties>
</file>