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74" r:id="rId3"/>
    <p:sldId id="257" r:id="rId4"/>
    <p:sldId id="258" r:id="rId5"/>
    <p:sldId id="259" r:id="rId6"/>
    <p:sldId id="275" r:id="rId7"/>
    <p:sldId id="271" r:id="rId8"/>
    <p:sldId id="261" r:id="rId9"/>
    <p:sldId id="276" r:id="rId10"/>
    <p:sldId id="263" r:id="rId11"/>
    <p:sldId id="264" r:id="rId12"/>
    <p:sldId id="277" r:id="rId13"/>
    <p:sldId id="265" r:id="rId14"/>
    <p:sldId id="266" r:id="rId15"/>
    <p:sldId id="267" r:id="rId16"/>
    <p:sldId id="279" r:id="rId17"/>
    <p:sldId id="268" r:id="rId18"/>
    <p:sldId id="269"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F7774B-D73D-464D-8615-7B227FAA5DC0}"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EDD536A-7035-4C55-8710-D1294C361D9A}" type="slidenum">
              <a:rPr lang="en-US" smtClean="0"/>
              <a:t>‹#›</a:t>
            </a:fld>
            <a:endParaRPr lang="en-US"/>
          </a:p>
        </p:txBody>
      </p:sp>
    </p:spTree>
    <p:extLst>
      <p:ext uri="{BB962C8B-B14F-4D97-AF65-F5344CB8AC3E}">
        <p14:creationId xmlns:p14="http://schemas.microsoft.com/office/powerpoint/2010/main" val="3173097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F7774B-D73D-464D-8615-7B227FAA5DC0}"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EDD536A-7035-4C55-8710-D1294C361D9A}" type="slidenum">
              <a:rPr lang="en-US" smtClean="0"/>
              <a:t>‹#›</a:t>
            </a:fld>
            <a:endParaRPr lang="en-US"/>
          </a:p>
        </p:txBody>
      </p:sp>
    </p:spTree>
    <p:extLst>
      <p:ext uri="{BB962C8B-B14F-4D97-AF65-F5344CB8AC3E}">
        <p14:creationId xmlns:p14="http://schemas.microsoft.com/office/powerpoint/2010/main" val="428734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F7774B-D73D-464D-8615-7B227FAA5DC0}"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EDD536A-7035-4C55-8710-D1294C361D9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68234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9F7774B-D73D-464D-8615-7B227FAA5DC0}"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EDD536A-7035-4C55-8710-D1294C361D9A}" type="slidenum">
              <a:rPr lang="en-US" smtClean="0"/>
              <a:t>‹#›</a:t>
            </a:fld>
            <a:endParaRPr lang="en-US"/>
          </a:p>
        </p:txBody>
      </p:sp>
    </p:spTree>
    <p:extLst>
      <p:ext uri="{BB962C8B-B14F-4D97-AF65-F5344CB8AC3E}">
        <p14:creationId xmlns:p14="http://schemas.microsoft.com/office/powerpoint/2010/main" val="2250671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9F7774B-D73D-464D-8615-7B227FAA5DC0}"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EDD536A-7035-4C55-8710-D1294C361D9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19438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9F7774B-D73D-464D-8615-7B227FAA5DC0}"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EDD536A-7035-4C55-8710-D1294C361D9A}" type="slidenum">
              <a:rPr lang="en-US" smtClean="0"/>
              <a:t>‹#›</a:t>
            </a:fld>
            <a:endParaRPr lang="en-US"/>
          </a:p>
        </p:txBody>
      </p:sp>
    </p:spTree>
    <p:extLst>
      <p:ext uri="{BB962C8B-B14F-4D97-AF65-F5344CB8AC3E}">
        <p14:creationId xmlns:p14="http://schemas.microsoft.com/office/powerpoint/2010/main" val="1247660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F7774B-D73D-464D-8615-7B227FAA5DC0}"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EDD536A-7035-4C55-8710-D1294C361D9A}" type="slidenum">
              <a:rPr lang="en-US" smtClean="0"/>
              <a:t>‹#›</a:t>
            </a:fld>
            <a:endParaRPr lang="en-US"/>
          </a:p>
        </p:txBody>
      </p:sp>
    </p:spTree>
    <p:extLst>
      <p:ext uri="{BB962C8B-B14F-4D97-AF65-F5344CB8AC3E}">
        <p14:creationId xmlns:p14="http://schemas.microsoft.com/office/powerpoint/2010/main" val="363843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F7774B-D73D-464D-8615-7B227FAA5DC0}"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EDD536A-7035-4C55-8710-D1294C361D9A}" type="slidenum">
              <a:rPr lang="en-US" smtClean="0"/>
              <a:t>‹#›</a:t>
            </a:fld>
            <a:endParaRPr lang="en-US"/>
          </a:p>
        </p:txBody>
      </p:sp>
    </p:spTree>
    <p:extLst>
      <p:ext uri="{BB962C8B-B14F-4D97-AF65-F5344CB8AC3E}">
        <p14:creationId xmlns:p14="http://schemas.microsoft.com/office/powerpoint/2010/main" val="2444877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F7774B-D73D-464D-8615-7B227FAA5DC0}"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EDD536A-7035-4C55-8710-D1294C361D9A}" type="slidenum">
              <a:rPr lang="en-US" smtClean="0"/>
              <a:t>‹#›</a:t>
            </a:fld>
            <a:endParaRPr lang="en-US"/>
          </a:p>
        </p:txBody>
      </p:sp>
    </p:spTree>
    <p:extLst>
      <p:ext uri="{BB962C8B-B14F-4D97-AF65-F5344CB8AC3E}">
        <p14:creationId xmlns:p14="http://schemas.microsoft.com/office/powerpoint/2010/main" val="3760271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F7774B-D73D-464D-8615-7B227FAA5DC0}"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EDD536A-7035-4C55-8710-D1294C361D9A}" type="slidenum">
              <a:rPr lang="en-US" smtClean="0"/>
              <a:t>‹#›</a:t>
            </a:fld>
            <a:endParaRPr lang="en-US"/>
          </a:p>
        </p:txBody>
      </p:sp>
    </p:spTree>
    <p:extLst>
      <p:ext uri="{BB962C8B-B14F-4D97-AF65-F5344CB8AC3E}">
        <p14:creationId xmlns:p14="http://schemas.microsoft.com/office/powerpoint/2010/main" val="533210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F7774B-D73D-464D-8615-7B227FAA5DC0}"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EDD536A-7035-4C55-8710-D1294C361D9A}" type="slidenum">
              <a:rPr lang="en-US" smtClean="0"/>
              <a:t>‹#›</a:t>
            </a:fld>
            <a:endParaRPr lang="en-US"/>
          </a:p>
        </p:txBody>
      </p:sp>
    </p:spTree>
    <p:extLst>
      <p:ext uri="{BB962C8B-B14F-4D97-AF65-F5344CB8AC3E}">
        <p14:creationId xmlns:p14="http://schemas.microsoft.com/office/powerpoint/2010/main" val="3083209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F7774B-D73D-464D-8615-7B227FAA5DC0}" type="datetimeFigureOut">
              <a:rPr lang="en-US" smtClean="0"/>
              <a:t>3/24/2024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EDD536A-7035-4C55-8710-D1294C361D9A}" type="slidenum">
              <a:rPr lang="en-US" smtClean="0"/>
              <a:t>‹#›</a:t>
            </a:fld>
            <a:endParaRPr lang="en-US"/>
          </a:p>
        </p:txBody>
      </p:sp>
    </p:spTree>
    <p:extLst>
      <p:ext uri="{BB962C8B-B14F-4D97-AF65-F5344CB8AC3E}">
        <p14:creationId xmlns:p14="http://schemas.microsoft.com/office/powerpoint/2010/main" val="94495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F7774B-D73D-464D-8615-7B227FAA5DC0}" type="datetimeFigureOut">
              <a:rPr lang="en-US" smtClean="0"/>
              <a:t>3/24/2024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EDD536A-7035-4C55-8710-D1294C361D9A}" type="slidenum">
              <a:rPr lang="en-US" smtClean="0"/>
              <a:t>‹#›</a:t>
            </a:fld>
            <a:endParaRPr lang="en-US"/>
          </a:p>
        </p:txBody>
      </p:sp>
    </p:spTree>
    <p:extLst>
      <p:ext uri="{BB962C8B-B14F-4D97-AF65-F5344CB8AC3E}">
        <p14:creationId xmlns:p14="http://schemas.microsoft.com/office/powerpoint/2010/main" val="138767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F7774B-D73D-464D-8615-7B227FAA5DC0}" type="datetimeFigureOut">
              <a:rPr lang="en-US" smtClean="0"/>
              <a:t>3/24/2024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EDD536A-7035-4C55-8710-D1294C361D9A}" type="slidenum">
              <a:rPr lang="en-US" smtClean="0"/>
              <a:t>‹#›</a:t>
            </a:fld>
            <a:endParaRPr lang="en-US"/>
          </a:p>
        </p:txBody>
      </p:sp>
    </p:spTree>
    <p:extLst>
      <p:ext uri="{BB962C8B-B14F-4D97-AF65-F5344CB8AC3E}">
        <p14:creationId xmlns:p14="http://schemas.microsoft.com/office/powerpoint/2010/main" val="1215815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F7774B-D73D-464D-8615-7B227FAA5DC0}"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EDD536A-7035-4C55-8710-D1294C361D9A}" type="slidenum">
              <a:rPr lang="en-US" smtClean="0"/>
              <a:t>‹#›</a:t>
            </a:fld>
            <a:endParaRPr lang="en-US"/>
          </a:p>
        </p:txBody>
      </p:sp>
    </p:spTree>
    <p:extLst>
      <p:ext uri="{BB962C8B-B14F-4D97-AF65-F5344CB8AC3E}">
        <p14:creationId xmlns:p14="http://schemas.microsoft.com/office/powerpoint/2010/main" val="150910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F7774B-D73D-464D-8615-7B227FAA5DC0}"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EDD536A-7035-4C55-8710-D1294C361D9A}" type="slidenum">
              <a:rPr lang="en-US" smtClean="0"/>
              <a:t>‹#›</a:t>
            </a:fld>
            <a:endParaRPr lang="en-US"/>
          </a:p>
        </p:txBody>
      </p:sp>
    </p:spTree>
    <p:extLst>
      <p:ext uri="{BB962C8B-B14F-4D97-AF65-F5344CB8AC3E}">
        <p14:creationId xmlns:p14="http://schemas.microsoft.com/office/powerpoint/2010/main" val="195835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9F7774B-D73D-464D-8615-7B227FAA5DC0}" type="datetimeFigureOut">
              <a:rPr lang="en-US" smtClean="0"/>
              <a:t>3/24/2024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EDD536A-7035-4C55-8710-D1294C361D9A}" type="slidenum">
              <a:rPr lang="en-US" smtClean="0"/>
              <a:t>‹#›</a:t>
            </a:fld>
            <a:endParaRPr lang="en-US"/>
          </a:p>
        </p:txBody>
      </p:sp>
    </p:spTree>
    <p:extLst>
      <p:ext uri="{BB962C8B-B14F-4D97-AF65-F5344CB8AC3E}">
        <p14:creationId xmlns:p14="http://schemas.microsoft.com/office/powerpoint/2010/main" val="2503319375"/>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00591-E806-4374-9683-A22CC31AAF93}"/>
              </a:ext>
            </a:extLst>
          </p:cNvPr>
          <p:cNvSpPr>
            <a:spLocks noGrp="1"/>
          </p:cNvSpPr>
          <p:nvPr>
            <p:ph type="ctrTitle"/>
          </p:nvPr>
        </p:nvSpPr>
        <p:spPr>
          <a:xfrm>
            <a:off x="359764" y="569625"/>
            <a:ext cx="11692328" cy="3402767"/>
          </a:xfrm>
        </p:spPr>
        <p:txBody>
          <a:bodyPr>
            <a:noAutofit/>
          </a:bodyPr>
          <a:lstStyle/>
          <a:p>
            <a:pPr algn="ctr"/>
            <a:br>
              <a:rPr lang="en-US" sz="4000" b="1" dirty="0">
                <a:solidFill>
                  <a:schemeClr val="tx1"/>
                </a:solidFill>
                <a:latin typeface="Times New Roman" panose="02020603050405020304" pitchFamily="18" charset="0"/>
                <a:cs typeface="Times New Roman" panose="02020603050405020304" pitchFamily="18" charset="0"/>
              </a:rPr>
            </a:br>
            <a:br>
              <a:rPr lang="en-US" sz="4000" b="1" dirty="0">
                <a:solidFill>
                  <a:schemeClr val="tx1"/>
                </a:solidFill>
                <a:latin typeface="Times New Roman" panose="02020603050405020304" pitchFamily="18" charset="0"/>
                <a:cs typeface="Times New Roman" panose="02020603050405020304" pitchFamily="18" charset="0"/>
              </a:rPr>
            </a:br>
            <a:br>
              <a:rPr lang="en-US" sz="4000" b="1" dirty="0">
                <a:solidFill>
                  <a:schemeClr val="tx1"/>
                </a:solidFill>
                <a:latin typeface="Times New Roman" panose="02020603050405020304" pitchFamily="18" charset="0"/>
                <a:cs typeface="Times New Roman" panose="02020603050405020304" pitchFamily="18" charset="0"/>
              </a:rPr>
            </a:br>
            <a:br>
              <a:rPr lang="en-US" sz="4000" b="1" dirty="0">
                <a:solidFill>
                  <a:schemeClr val="tx1"/>
                </a:solidFill>
                <a:latin typeface="Times New Roman" panose="02020603050405020304" pitchFamily="18" charset="0"/>
                <a:cs typeface="Times New Roman" panose="02020603050405020304" pitchFamily="18" charset="0"/>
              </a:rPr>
            </a:br>
            <a:br>
              <a:rPr lang="en-US" sz="4000" b="1" dirty="0">
                <a:solidFill>
                  <a:schemeClr val="tx1"/>
                </a:solidFill>
                <a:latin typeface="Times New Roman" panose="02020603050405020304" pitchFamily="18" charset="0"/>
                <a:cs typeface="Times New Roman" panose="02020603050405020304" pitchFamily="18" charset="0"/>
              </a:rPr>
            </a:br>
            <a:br>
              <a:rPr lang="en-US" sz="4000" b="1" dirty="0">
                <a:solidFill>
                  <a:schemeClr val="tx1"/>
                </a:solidFill>
                <a:latin typeface="Times New Roman" panose="02020603050405020304" pitchFamily="18" charset="0"/>
                <a:cs typeface="Times New Roman" panose="02020603050405020304" pitchFamily="18" charset="0"/>
              </a:rPr>
            </a:br>
            <a:br>
              <a:rPr lang="en-US" sz="4000" b="1" dirty="0">
                <a:solidFill>
                  <a:schemeClr val="tx1"/>
                </a:solidFill>
                <a:latin typeface="Times New Roman" panose="02020603050405020304" pitchFamily="18" charset="0"/>
                <a:cs typeface="Times New Roman" panose="02020603050405020304" pitchFamily="18" charset="0"/>
              </a:rPr>
            </a:br>
            <a:br>
              <a:rPr lang="en-US" sz="4000" b="1" dirty="0">
                <a:solidFill>
                  <a:schemeClr val="tx1"/>
                </a:solidFill>
                <a:latin typeface="Times New Roman" panose="02020603050405020304" pitchFamily="18" charset="0"/>
                <a:cs typeface="Times New Roman" panose="02020603050405020304" pitchFamily="18" charset="0"/>
              </a:rPr>
            </a:br>
            <a:br>
              <a:rPr lang="en-US" sz="4000" b="1" dirty="0">
                <a:solidFill>
                  <a:schemeClr val="tx1"/>
                </a:solidFill>
                <a:latin typeface="Times New Roman" panose="02020603050405020304" pitchFamily="18" charset="0"/>
                <a:cs typeface="Times New Roman" panose="02020603050405020304" pitchFamily="18" charset="0"/>
              </a:rPr>
            </a:br>
            <a:br>
              <a:rPr lang="en-US" sz="4000" b="1" dirty="0">
                <a:solidFill>
                  <a:schemeClr val="tx1"/>
                </a:solidFill>
                <a:latin typeface="Times New Roman" panose="02020603050405020304" pitchFamily="18" charset="0"/>
                <a:cs typeface="Times New Roman" panose="02020603050405020304" pitchFamily="18" charset="0"/>
              </a:rPr>
            </a:br>
            <a:br>
              <a:rPr lang="en-US" sz="4000" b="1" dirty="0">
                <a:solidFill>
                  <a:schemeClr val="tx1"/>
                </a:solidFill>
                <a:latin typeface="Times New Roman" panose="02020603050405020304" pitchFamily="18" charset="0"/>
                <a:cs typeface="Times New Roman" panose="02020603050405020304" pitchFamily="18" charset="0"/>
              </a:rPr>
            </a:br>
            <a:r>
              <a:rPr lang="en-US" sz="4000" b="1" dirty="0">
                <a:solidFill>
                  <a:schemeClr val="tx1"/>
                </a:solidFill>
                <a:latin typeface="Times New Roman" panose="02020603050405020304" pitchFamily="18" charset="0"/>
                <a:cs typeface="Times New Roman" panose="02020603050405020304" pitchFamily="18" charset="0"/>
              </a:rPr>
              <a:t>TKR COLLEG OF ENGINEERING &amp; TECHNOLOGY</a:t>
            </a:r>
            <a:br>
              <a:rPr lang="en-US" sz="4000" b="1" dirty="0">
                <a:solidFill>
                  <a:schemeClr val="tx1"/>
                </a:solidFill>
                <a:latin typeface="Times New Roman" panose="02020603050405020304" pitchFamily="18" charset="0"/>
                <a:cs typeface="Times New Roman" panose="02020603050405020304" pitchFamily="18" charset="0"/>
              </a:rPr>
            </a:br>
            <a:br>
              <a:rPr lang="en-US" sz="4000" b="1" dirty="0">
                <a:solidFill>
                  <a:schemeClr val="tx1"/>
                </a:solidFill>
                <a:latin typeface="Times New Roman" panose="02020603050405020304" pitchFamily="18" charset="0"/>
                <a:cs typeface="Times New Roman" panose="02020603050405020304" pitchFamily="18" charset="0"/>
              </a:rPr>
            </a:br>
            <a:r>
              <a:rPr lang="en-US" sz="3200" b="1" dirty="0">
                <a:solidFill>
                  <a:schemeClr val="tx1"/>
                </a:solidFill>
                <a:latin typeface="Times New Roman" panose="02020603050405020304" pitchFamily="18" charset="0"/>
                <a:cs typeface="Times New Roman" panose="02020603050405020304" pitchFamily="18" charset="0"/>
              </a:rPr>
              <a:t>DEEP FOREST FIRE DETECTION USING DEEP LEARING </a:t>
            </a:r>
            <a:br>
              <a:rPr lang="en-US" sz="4400" dirty="0"/>
            </a:br>
            <a:br>
              <a:rPr lang="en-US" sz="4400" b="1" dirty="0">
                <a:solidFill>
                  <a:schemeClr val="tx1"/>
                </a:solidFill>
                <a:latin typeface="Times New Roman" panose="02020603050405020304" pitchFamily="18" charset="0"/>
                <a:cs typeface="Times New Roman" panose="02020603050405020304" pitchFamily="18" charset="0"/>
              </a:rPr>
            </a:b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BE93CC5-71ED-4B42-B1DC-66E0FFC820FD}"/>
              </a:ext>
            </a:extLst>
          </p:cNvPr>
          <p:cNvSpPr>
            <a:spLocks noGrp="1"/>
          </p:cNvSpPr>
          <p:nvPr>
            <p:ph type="subTitle" idx="1"/>
          </p:nvPr>
        </p:nvSpPr>
        <p:spPr>
          <a:xfrm>
            <a:off x="2008683" y="4407107"/>
            <a:ext cx="9495930" cy="1496555"/>
          </a:xfrm>
        </p:spPr>
        <p:txBody>
          <a:bodyPr>
            <a:normAutofit/>
          </a:bodyPr>
          <a:lstStyle/>
          <a:p>
            <a:r>
              <a:rPr lang="en-US" sz="1600" b="1" dirty="0">
                <a:solidFill>
                  <a:schemeClr val="tx1"/>
                </a:solidFill>
                <a:latin typeface="Times New Roman" panose="02020603050405020304" pitchFamily="18" charset="0"/>
                <a:cs typeface="Times New Roman" panose="02020603050405020304" pitchFamily="18" charset="0"/>
              </a:rPr>
              <a:t>PRESENTED BY:                                                                                       GUIDED BY:</a:t>
            </a:r>
          </a:p>
          <a:p>
            <a:r>
              <a:rPr lang="en-US" sz="1600" b="1" dirty="0">
                <a:solidFill>
                  <a:schemeClr val="tx1"/>
                </a:solidFill>
                <a:latin typeface="Times New Roman" panose="02020603050405020304" pitchFamily="18" charset="0"/>
                <a:cs typeface="Times New Roman" panose="02020603050405020304" pitchFamily="18" charset="0"/>
              </a:rPr>
              <a:t>M PRAVEEN KUMAR             						A SURESH RAO SIR M.TECH PHD</a:t>
            </a:r>
          </a:p>
          <a:p>
            <a:r>
              <a:rPr lang="en-US" sz="1600" b="1" dirty="0">
                <a:solidFill>
                  <a:schemeClr val="tx1"/>
                </a:solidFill>
                <a:latin typeface="Times New Roman" panose="02020603050405020304" pitchFamily="18" charset="0"/>
                <a:cs typeface="Times New Roman" panose="02020603050405020304" pitchFamily="18" charset="0"/>
              </a:rPr>
              <a:t>													HOD C.S.E</a:t>
            </a:r>
          </a:p>
          <a:p>
            <a:r>
              <a:rPr lang="en-US" sz="1600" b="1" dirty="0">
                <a:solidFill>
                  <a:schemeClr val="tx1"/>
                </a:solidFill>
                <a:latin typeface="Times New Roman" panose="02020603050405020304" pitchFamily="18" charset="0"/>
                <a:cs typeface="Times New Roman" panose="02020603050405020304" pitchFamily="18" charset="0"/>
              </a:rPr>
              <a:t>											(DEAN OF COLLEGE &amp; VICE PRINCIPLE )</a:t>
            </a:r>
          </a:p>
        </p:txBody>
      </p:sp>
    </p:spTree>
    <p:extLst>
      <p:ext uri="{BB962C8B-B14F-4D97-AF65-F5344CB8AC3E}">
        <p14:creationId xmlns:p14="http://schemas.microsoft.com/office/powerpoint/2010/main" val="2226888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9E5A37-AC2B-454D-A8E9-ED41985DADAF}"/>
              </a:ext>
            </a:extLst>
          </p:cNvPr>
          <p:cNvSpPr>
            <a:spLocks noGrp="1"/>
          </p:cNvSpPr>
          <p:nvPr>
            <p:ph idx="1"/>
          </p:nvPr>
        </p:nvSpPr>
        <p:spPr>
          <a:xfrm>
            <a:off x="1889761" y="731520"/>
            <a:ext cx="9614852" cy="5669280"/>
          </a:xfrm>
        </p:spPr>
        <p:txBody>
          <a:bodyPr>
            <a:normAutofit/>
          </a:bodyPr>
          <a:lstStyle/>
          <a:p>
            <a:pPr marL="0" indent="0">
              <a:lnSpc>
                <a:spcPct val="107000"/>
              </a:lnSpc>
              <a:spcBef>
                <a:spcPts val="0"/>
              </a:spcBef>
              <a:spcAft>
                <a:spcPts val="800"/>
              </a:spcAft>
              <a:buNone/>
            </a:pPr>
            <a:r>
              <a:rPr lang="en-US" sz="2800" b="1" dirty="0">
                <a:solidFill>
                  <a:srgbClr val="181717"/>
                </a:solidFill>
                <a:latin typeface="Times New Roman" panose="02020603050405020304" pitchFamily="18" charset="0"/>
                <a:ea typeface="Times New Roman" panose="02020603050405020304" pitchFamily="18" charset="0"/>
                <a:cs typeface="Times New Roman" panose="02020603050405020304" pitchFamily="18" charset="0"/>
              </a:rPr>
              <a:t>Final Result</a:t>
            </a:r>
          </a:p>
          <a:p>
            <a:pPr marL="0" indent="0">
              <a:lnSpc>
                <a:spcPct val="107000"/>
              </a:lnSpc>
              <a:spcBef>
                <a:spcPts val="0"/>
              </a:spcBef>
              <a:spcAft>
                <a:spcPts val="800"/>
              </a:spcAft>
              <a:buNone/>
            </a:pPr>
            <a:endParaRPr lang="en-US" sz="2800" b="1" dirty="0">
              <a:solidFill>
                <a:srgbClr val="181717"/>
              </a:solidFill>
              <a:latin typeface="Times New Roman" panose="02020603050405020304" pitchFamily="18" charset="0"/>
              <a:ea typeface="Times New Roman" panose="02020603050405020304" pitchFamily="18" charset="0"/>
              <a:cs typeface="Times New Roman" panose="02020603050405020304" pitchFamily="18" charset="0"/>
            </a:endParaRPr>
          </a:p>
          <a:p>
            <a:pPr marR="0" algn="just">
              <a:lnSpc>
                <a:spcPct val="107000"/>
              </a:lnSpc>
              <a:spcBef>
                <a:spcPts val="0"/>
              </a:spcBef>
              <a:spcAft>
                <a:spcPts val="800"/>
              </a:spcAft>
              <a:buFont typeface="Arial" panose="020B0604020202020204" pitchFamily="34" charset="0"/>
              <a:buChar char="•"/>
            </a:pP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Final result shows different graphs of accuracy and loss of training and testing data with epochs (go over training data epoch times and each time update results). </a:t>
            </a:r>
          </a:p>
          <a:p>
            <a:pPr marR="0" algn="just">
              <a:lnSpc>
                <a:spcPct val="107000"/>
              </a:lnSpc>
              <a:spcBef>
                <a:spcPts val="0"/>
              </a:spcBef>
              <a:spcAft>
                <a:spcPts val="800"/>
              </a:spcAft>
              <a:buFont typeface="Arial" panose="020B0604020202020204" pitchFamily="34" charset="0"/>
              <a:buChar char="•"/>
            </a:pP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Convolution Neural Network (CNN) model table is drawn as well as Deep Convolution Neural Networks tables.</a:t>
            </a:r>
          </a:p>
          <a:p>
            <a:pPr marR="0" algn="just">
              <a:lnSpc>
                <a:spcPct val="107000"/>
              </a:lnSpc>
              <a:spcBef>
                <a:spcPts val="0"/>
              </a:spcBef>
              <a:spcAft>
                <a:spcPts val="800"/>
              </a:spcAft>
              <a:buFont typeface="Arial" panose="020B0604020202020204" pitchFamily="34" charset="0"/>
              <a:buChar char="•"/>
            </a:pP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Final result is tested whether image belongs to fire or non-fire category. </a:t>
            </a:r>
          </a:p>
          <a:p>
            <a:pPr marL="0" indent="0" algn="just">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4B4B36BB-7304-4382-8078-532E011E951F}"/>
              </a:ext>
            </a:extLst>
          </p:cNvPr>
          <p:cNvPicPr/>
          <p:nvPr/>
        </p:nvPicPr>
        <p:blipFill>
          <a:blip r:embed="rId2"/>
          <a:stretch>
            <a:fillRect/>
          </a:stretch>
        </p:blipFill>
        <p:spPr>
          <a:xfrm>
            <a:off x="4176032" y="3915454"/>
            <a:ext cx="3515847" cy="2403973"/>
          </a:xfrm>
          <a:prstGeom prst="rect">
            <a:avLst/>
          </a:prstGeom>
        </p:spPr>
      </p:pic>
    </p:spTree>
    <p:extLst>
      <p:ext uri="{BB962C8B-B14F-4D97-AF65-F5344CB8AC3E}">
        <p14:creationId xmlns:p14="http://schemas.microsoft.com/office/powerpoint/2010/main" val="2707957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F7EC0-355B-470F-95DC-C6744ECDE478}"/>
              </a:ext>
            </a:extLst>
          </p:cNvPr>
          <p:cNvSpPr>
            <a:spLocks noGrp="1"/>
          </p:cNvSpPr>
          <p:nvPr>
            <p:ph type="title"/>
          </p:nvPr>
        </p:nvSpPr>
        <p:spPr>
          <a:xfrm>
            <a:off x="1855305" y="670561"/>
            <a:ext cx="9649308" cy="868680"/>
          </a:xfrm>
        </p:spPr>
        <p:txBody>
          <a:bodyPr>
            <a:noAutofit/>
          </a:bodyPr>
          <a:lstStyle/>
          <a:p>
            <a:pPr algn="ctr"/>
            <a:r>
              <a:rPr lang="en-US" sz="3200" b="1" dirty="0">
                <a:solidFill>
                  <a:schemeClr val="tx1"/>
                </a:solidFill>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087DB2B1-B8C4-411C-95A1-ADC348C50D2F}"/>
              </a:ext>
            </a:extLst>
          </p:cNvPr>
          <p:cNvSpPr>
            <a:spLocks noGrp="1"/>
          </p:cNvSpPr>
          <p:nvPr>
            <p:ph idx="1"/>
          </p:nvPr>
        </p:nvSpPr>
        <p:spPr>
          <a:xfrm>
            <a:off x="1855305" y="1859278"/>
            <a:ext cx="9771489" cy="4328161"/>
          </a:xfrm>
        </p:spPr>
        <p:txBody>
          <a:bodyPr>
            <a:normAutofit/>
          </a:bodyPr>
          <a:lstStyle/>
          <a:p>
            <a:pPr marL="0" indent="0" algn="just">
              <a:buNone/>
            </a:pPr>
            <a:r>
              <a:rPr lang="en-US" sz="2800" b="1" dirty="0">
                <a:solidFill>
                  <a:schemeClr val="tx1"/>
                </a:solidFill>
                <a:latin typeface="Times New Roman" panose="02020603050405020304" pitchFamily="18" charset="0"/>
                <a:cs typeface="Times New Roman" panose="02020603050405020304" pitchFamily="18" charset="0"/>
              </a:rPr>
              <a:t>VGG16</a:t>
            </a:r>
          </a:p>
          <a:p>
            <a:pPr marL="0" indent="0" algn="just">
              <a:buNone/>
            </a:pPr>
            <a:endParaRPr lang="en-US" sz="2800" b="1"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The architecture of the VGG was introduced by Karen Simonyan and Andrew Zisserman.</a:t>
            </a:r>
          </a:p>
          <a:p>
            <a:pPr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 It is based on transfer learning which uses deep neural networks to implement. </a:t>
            </a:r>
          </a:p>
          <a:p>
            <a:pPr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It is possible to use the learned weight in one model to be transferred in another model with the help of deep neural networks model. </a:t>
            </a:r>
          </a:p>
          <a:p>
            <a:pPr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For example, if a model that is used to detect dogs and cats in images can be used in detection of fire and smoke. </a:t>
            </a:r>
          </a:p>
          <a:p>
            <a:pPr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VGGNet are classified into VGG16 and VGG19. </a:t>
            </a:r>
          </a:p>
          <a:p>
            <a:pPr marL="0" indent="0" algn="just">
              <a:buNone/>
            </a:pPr>
            <a:endParaRPr lang="en-US" sz="29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sz="22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500360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2BC96-29CA-474C-A116-33AD3BA66FE7}"/>
              </a:ext>
            </a:extLst>
          </p:cNvPr>
          <p:cNvSpPr>
            <a:spLocks noGrp="1"/>
          </p:cNvSpPr>
          <p:nvPr>
            <p:ph type="title"/>
          </p:nvPr>
        </p:nvSpPr>
        <p:spPr>
          <a:xfrm>
            <a:off x="2218545" y="1049310"/>
            <a:ext cx="9286068" cy="719529"/>
          </a:xfrm>
        </p:spPr>
        <p:txBody>
          <a:bodyPr>
            <a:normAutofit/>
          </a:bodyPr>
          <a:lstStyle/>
          <a:p>
            <a:r>
              <a:rPr lang="en-US" sz="2800" b="1" dirty="0">
                <a:latin typeface="Times New Roman" panose="02020603050405020304" pitchFamily="18" charset="0"/>
                <a:cs typeface="Times New Roman" panose="02020603050405020304" pitchFamily="18" charset="0"/>
              </a:rPr>
              <a:t>Architecture of VGG16</a:t>
            </a:r>
          </a:p>
        </p:txBody>
      </p:sp>
      <p:pic>
        <p:nvPicPr>
          <p:cNvPr id="4" name="Content Placeholder 3">
            <a:extLst>
              <a:ext uri="{FF2B5EF4-FFF2-40B4-BE49-F238E27FC236}">
                <a16:creationId xmlns:a16="http://schemas.microsoft.com/office/drawing/2014/main" id="{325F6150-EF99-4B12-91E5-B39297098F04}"/>
              </a:ext>
            </a:extLst>
          </p:cNvPr>
          <p:cNvPicPr>
            <a:picLocks noGrp="1"/>
          </p:cNvPicPr>
          <p:nvPr>
            <p:ph idx="1"/>
          </p:nvPr>
        </p:nvPicPr>
        <p:blipFill>
          <a:blip r:embed="rId2"/>
          <a:stretch>
            <a:fillRect/>
          </a:stretch>
        </p:blipFill>
        <p:spPr>
          <a:xfrm>
            <a:off x="3327816" y="2158585"/>
            <a:ext cx="6056027" cy="3409492"/>
          </a:xfrm>
          <a:prstGeom prst="rect">
            <a:avLst/>
          </a:prstGeom>
        </p:spPr>
      </p:pic>
    </p:spTree>
    <p:extLst>
      <p:ext uri="{BB962C8B-B14F-4D97-AF65-F5344CB8AC3E}">
        <p14:creationId xmlns:p14="http://schemas.microsoft.com/office/powerpoint/2010/main" val="2738638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341D8-5475-4BD4-A53A-3476659FA41A}"/>
              </a:ext>
            </a:extLst>
          </p:cNvPr>
          <p:cNvSpPr>
            <a:spLocks noGrp="1"/>
          </p:cNvSpPr>
          <p:nvPr>
            <p:ph type="title"/>
          </p:nvPr>
        </p:nvSpPr>
        <p:spPr>
          <a:xfrm>
            <a:off x="1762539" y="624110"/>
            <a:ext cx="9742073" cy="714360"/>
          </a:xfrm>
        </p:spPr>
        <p:txBody>
          <a:bodyPr>
            <a:normAutofit/>
          </a:bodyPr>
          <a:lstStyle/>
          <a:p>
            <a:pPr algn="ctr"/>
            <a:r>
              <a:rPr lang="en-US" sz="3200" b="1" dirty="0">
                <a:solidFill>
                  <a:schemeClr val="tx1"/>
                </a:solidFill>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8EFBA201-11B4-4D72-BF5D-B364EFDD1515}"/>
              </a:ext>
            </a:extLst>
          </p:cNvPr>
          <p:cNvSpPr>
            <a:spLocks noGrp="1"/>
          </p:cNvSpPr>
          <p:nvPr>
            <p:ph idx="1"/>
          </p:nvPr>
        </p:nvSpPr>
        <p:spPr>
          <a:xfrm>
            <a:off x="1920275" y="1550504"/>
            <a:ext cx="9584337" cy="4683386"/>
          </a:xfrm>
        </p:spPr>
        <p:txBody>
          <a:bodyPr>
            <a:normAutofit/>
          </a:bodyPr>
          <a:lstStyle/>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The performance of fire detection is tested against traditional CNN, and two deep learning models VGG16 and MobileNet using transfer learning to increase accuracy. However, this may also increase training time too.</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14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1400" dirty="0">
              <a:solidFill>
                <a:schemeClr val="tx1"/>
              </a:solidFill>
              <a:latin typeface="Times New Roman" panose="02020603050405020304" pitchFamily="18" charset="0"/>
              <a:cs typeface="Times New Roman" panose="02020603050405020304" pitchFamily="18" charset="0"/>
            </a:endParaRPr>
          </a:p>
          <a:p>
            <a:pPr marL="0" indent="0">
              <a:buNone/>
            </a:pPr>
            <a:r>
              <a:rPr lang="en-US" sz="1400" dirty="0">
                <a:solidFill>
                  <a:schemeClr val="tx1"/>
                </a:solidFill>
                <a:latin typeface="Times New Roman" panose="02020603050405020304" pitchFamily="18" charset="0"/>
                <a:cs typeface="Times New Roman" panose="02020603050405020304" pitchFamily="18" charset="0"/>
              </a:rPr>
              <a:t>                                                                    sample results of CNN model</a:t>
            </a:r>
          </a:p>
        </p:txBody>
      </p:sp>
      <p:graphicFrame>
        <p:nvGraphicFramePr>
          <p:cNvPr id="4" name="Table 3">
            <a:extLst>
              <a:ext uri="{FF2B5EF4-FFF2-40B4-BE49-F238E27FC236}">
                <a16:creationId xmlns:a16="http://schemas.microsoft.com/office/drawing/2014/main" id="{FEFAA584-3599-4030-A1D0-41046431922A}"/>
              </a:ext>
            </a:extLst>
          </p:cNvPr>
          <p:cNvGraphicFramePr>
            <a:graphicFrameLocks noGrp="1"/>
          </p:cNvGraphicFramePr>
          <p:nvPr>
            <p:extLst>
              <p:ext uri="{D42A27DB-BD31-4B8C-83A1-F6EECF244321}">
                <p14:modId xmlns:p14="http://schemas.microsoft.com/office/powerpoint/2010/main" val="1254890486"/>
              </p:ext>
            </p:extLst>
          </p:nvPr>
        </p:nvGraphicFramePr>
        <p:xfrm>
          <a:off x="4616970" y="2865749"/>
          <a:ext cx="3132944" cy="2441745"/>
        </p:xfrm>
        <a:graphic>
          <a:graphicData uri="http://schemas.openxmlformats.org/drawingml/2006/table">
            <a:tbl>
              <a:tblPr firstRow="1" firstCol="1" bandRow="1">
                <a:tableStyleId>{5C22544A-7EE6-4342-B048-85BDC9FD1C3A}</a:tableStyleId>
              </a:tblPr>
              <a:tblGrid>
                <a:gridCol w="466901">
                  <a:extLst>
                    <a:ext uri="{9D8B030D-6E8A-4147-A177-3AD203B41FA5}">
                      <a16:colId xmlns:a16="http://schemas.microsoft.com/office/drawing/2014/main" val="1230029473"/>
                    </a:ext>
                  </a:extLst>
                </a:gridCol>
                <a:gridCol w="406074">
                  <a:extLst>
                    <a:ext uri="{9D8B030D-6E8A-4147-A177-3AD203B41FA5}">
                      <a16:colId xmlns:a16="http://schemas.microsoft.com/office/drawing/2014/main" val="1030963279"/>
                    </a:ext>
                  </a:extLst>
                </a:gridCol>
                <a:gridCol w="471184">
                  <a:extLst>
                    <a:ext uri="{9D8B030D-6E8A-4147-A177-3AD203B41FA5}">
                      <a16:colId xmlns:a16="http://schemas.microsoft.com/office/drawing/2014/main" val="3399888917"/>
                    </a:ext>
                  </a:extLst>
                </a:gridCol>
                <a:gridCol w="649377">
                  <a:extLst>
                    <a:ext uri="{9D8B030D-6E8A-4147-A177-3AD203B41FA5}">
                      <a16:colId xmlns:a16="http://schemas.microsoft.com/office/drawing/2014/main" val="1734785639"/>
                    </a:ext>
                  </a:extLst>
                </a:gridCol>
                <a:gridCol w="580842">
                  <a:extLst>
                    <a:ext uri="{9D8B030D-6E8A-4147-A177-3AD203B41FA5}">
                      <a16:colId xmlns:a16="http://schemas.microsoft.com/office/drawing/2014/main" val="2140194790"/>
                    </a:ext>
                  </a:extLst>
                </a:gridCol>
                <a:gridCol w="558566">
                  <a:extLst>
                    <a:ext uri="{9D8B030D-6E8A-4147-A177-3AD203B41FA5}">
                      <a16:colId xmlns:a16="http://schemas.microsoft.com/office/drawing/2014/main" val="1037698924"/>
                    </a:ext>
                  </a:extLst>
                </a:gridCol>
              </a:tblGrid>
              <a:tr h="488269">
                <a:tc>
                  <a:txBody>
                    <a:bodyPr/>
                    <a:lstStyle/>
                    <a:p>
                      <a:pPr marL="635" marR="0" indent="0" algn="just">
                        <a:lnSpc>
                          <a:spcPct val="107000"/>
                        </a:lnSpc>
                        <a:spcBef>
                          <a:spcPts val="0"/>
                        </a:spcBef>
                        <a:spcAft>
                          <a:spcPts val="0"/>
                        </a:spcAft>
                      </a:pPr>
                      <a:r>
                        <a:rPr lang="en-US" sz="800">
                          <a:effectLst/>
                        </a:rPr>
                        <a:t>Epoch</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9525" marT="57785" marB="0"/>
                </a:tc>
                <a:tc>
                  <a:txBody>
                    <a:bodyPr/>
                    <a:lstStyle/>
                    <a:p>
                      <a:pPr marL="635" marR="0" indent="0" algn="just">
                        <a:lnSpc>
                          <a:spcPct val="107000"/>
                        </a:lnSpc>
                        <a:spcBef>
                          <a:spcPts val="0"/>
                        </a:spcBef>
                        <a:spcAft>
                          <a:spcPts val="0"/>
                        </a:spcAft>
                      </a:pPr>
                      <a:r>
                        <a:rPr lang="en-US" sz="800">
                          <a:effectLst/>
                        </a:rPr>
                        <a:t>Steps</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9525" marT="57785" marB="0"/>
                </a:tc>
                <a:tc>
                  <a:txBody>
                    <a:bodyPr/>
                    <a:lstStyle/>
                    <a:p>
                      <a:pPr marL="41910" marR="0" indent="0" algn="l">
                        <a:lnSpc>
                          <a:spcPct val="107000"/>
                        </a:lnSpc>
                        <a:spcBef>
                          <a:spcPts val="0"/>
                        </a:spcBef>
                        <a:spcAft>
                          <a:spcPts val="0"/>
                        </a:spcAft>
                      </a:pPr>
                      <a:r>
                        <a:rPr lang="en-US" sz="800">
                          <a:effectLst/>
                        </a:rPr>
                        <a:t>Loss</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9525" marT="57785" marB="0"/>
                </a:tc>
                <a:tc>
                  <a:txBody>
                    <a:bodyPr/>
                    <a:lstStyle/>
                    <a:p>
                      <a:pPr marL="635" marR="0" indent="0" algn="just">
                        <a:lnSpc>
                          <a:spcPct val="107000"/>
                        </a:lnSpc>
                        <a:spcBef>
                          <a:spcPts val="0"/>
                        </a:spcBef>
                        <a:spcAft>
                          <a:spcPts val="0"/>
                        </a:spcAft>
                      </a:pPr>
                      <a:r>
                        <a:rPr lang="en-US" sz="800">
                          <a:effectLst/>
                        </a:rPr>
                        <a:t>Accuracy</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9525" marT="57785" marB="0"/>
                </a:tc>
                <a:tc>
                  <a:txBody>
                    <a:bodyPr/>
                    <a:lstStyle/>
                    <a:p>
                      <a:pPr marL="0" marR="0" indent="0" algn="just">
                        <a:lnSpc>
                          <a:spcPct val="107000"/>
                        </a:lnSpc>
                        <a:spcBef>
                          <a:spcPts val="0"/>
                        </a:spcBef>
                        <a:spcAft>
                          <a:spcPts val="0"/>
                        </a:spcAft>
                      </a:pPr>
                      <a:r>
                        <a:rPr lang="en-US" sz="800">
                          <a:effectLst/>
                        </a:rPr>
                        <a:t>Val_loss</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9525" marT="57785" marB="0"/>
                </a:tc>
                <a:tc>
                  <a:txBody>
                    <a:bodyPr/>
                    <a:lstStyle/>
                    <a:p>
                      <a:pPr marL="0" marR="0" indent="0" algn="just">
                        <a:lnSpc>
                          <a:spcPct val="107000"/>
                        </a:lnSpc>
                        <a:spcBef>
                          <a:spcPts val="0"/>
                        </a:spcBef>
                        <a:spcAft>
                          <a:spcPts val="0"/>
                        </a:spcAft>
                      </a:pPr>
                      <a:r>
                        <a:rPr lang="en-US" sz="800">
                          <a:effectLst/>
                        </a:rPr>
                        <a:t>Val_acc</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9525" marT="57785" marB="0"/>
                </a:tc>
                <a:extLst>
                  <a:ext uri="{0D108BD9-81ED-4DB2-BD59-A6C34878D82A}">
                    <a16:rowId xmlns:a16="http://schemas.microsoft.com/office/drawing/2014/main" val="3604491843"/>
                  </a:ext>
                </a:extLst>
              </a:tr>
              <a:tr h="488369">
                <a:tc>
                  <a:txBody>
                    <a:bodyPr/>
                    <a:lstStyle/>
                    <a:p>
                      <a:pPr marL="0" marR="25400" indent="0" algn="ctr">
                        <a:lnSpc>
                          <a:spcPct val="107000"/>
                        </a:lnSpc>
                        <a:spcBef>
                          <a:spcPts val="0"/>
                        </a:spcBef>
                        <a:spcAft>
                          <a:spcPts val="0"/>
                        </a:spcAft>
                      </a:pPr>
                      <a:r>
                        <a:rPr lang="en-US" sz="800">
                          <a:effectLst/>
                        </a:rPr>
                        <a:t>1 </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9525" marT="57785" marB="0"/>
                </a:tc>
                <a:tc>
                  <a:txBody>
                    <a:bodyPr/>
                    <a:lstStyle/>
                    <a:p>
                      <a:pPr marL="0" marR="24765" indent="0" algn="ctr">
                        <a:lnSpc>
                          <a:spcPct val="107000"/>
                        </a:lnSpc>
                        <a:spcBef>
                          <a:spcPts val="0"/>
                        </a:spcBef>
                        <a:spcAft>
                          <a:spcPts val="0"/>
                        </a:spcAft>
                      </a:pPr>
                      <a:r>
                        <a:rPr lang="en-US" sz="800">
                          <a:effectLst/>
                        </a:rPr>
                        <a:t>88 </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9525" marT="57785" marB="0"/>
                </a:tc>
                <a:tc>
                  <a:txBody>
                    <a:bodyPr/>
                    <a:lstStyle/>
                    <a:p>
                      <a:pPr marL="635" marR="0" indent="0" algn="just">
                        <a:lnSpc>
                          <a:spcPct val="107000"/>
                        </a:lnSpc>
                        <a:spcBef>
                          <a:spcPts val="0"/>
                        </a:spcBef>
                        <a:spcAft>
                          <a:spcPts val="0"/>
                        </a:spcAft>
                      </a:pPr>
                      <a:r>
                        <a:rPr lang="en-US" sz="800">
                          <a:effectLst/>
                        </a:rPr>
                        <a:t>0.5920 </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9525" marT="57785" marB="0"/>
                </a:tc>
                <a:tc>
                  <a:txBody>
                    <a:bodyPr/>
                    <a:lstStyle/>
                    <a:p>
                      <a:pPr marL="0" marR="24765" indent="0" algn="ctr">
                        <a:lnSpc>
                          <a:spcPct val="107000"/>
                        </a:lnSpc>
                        <a:spcBef>
                          <a:spcPts val="0"/>
                        </a:spcBef>
                        <a:spcAft>
                          <a:spcPts val="0"/>
                        </a:spcAft>
                      </a:pPr>
                      <a:r>
                        <a:rPr lang="en-US" sz="800">
                          <a:effectLst/>
                        </a:rPr>
                        <a:t>0.6922 </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9525" marT="57785" marB="0"/>
                </a:tc>
                <a:tc>
                  <a:txBody>
                    <a:bodyPr/>
                    <a:lstStyle/>
                    <a:p>
                      <a:pPr marL="40640" marR="0" indent="0" algn="l">
                        <a:lnSpc>
                          <a:spcPct val="107000"/>
                        </a:lnSpc>
                        <a:spcBef>
                          <a:spcPts val="0"/>
                        </a:spcBef>
                        <a:spcAft>
                          <a:spcPts val="0"/>
                        </a:spcAft>
                      </a:pPr>
                      <a:r>
                        <a:rPr lang="en-US" sz="800">
                          <a:effectLst/>
                        </a:rPr>
                        <a:t>0.7304 </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9525" marT="57785" marB="0"/>
                </a:tc>
                <a:tc>
                  <a:txBody>
                    <a:bodyPr/>
                    <a:lstStyle/>
                    <a:p>
                      <a:pPr marL="31750" marR="0" indent="0" algn="l">
                        <a:lnSpc>
                          <a:spcPct val="107000"/>
                        </a:lnSpc>
                        <a:spcBef>
                          <a:spcPts val="0"/>
                        </a:spcBef>
                        <a:spcAft>
                          <a:spcPts val="0"/>
                        </a:spcAft>
                      </a:pPr>
                      <a:r>
                        <a:rPr lang="en-US" sz="800">
                          <a:effectLst/>
                        </a:rPr>
                        <a:t>0.6960 </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9525" marT="57785" marB="0"/>
                </a:tc>
                <a:extLst>
                  <a:ext uri="{0D108BD9-81ED-4DB2-BD59-A6C34878D82A}">
                    <a16:rowId xmlns:a16="http://schemas.microsoft.com/office/drawing/2014/main" val="4244445281"/>
                  </a:ext>
                </a:extLst>
              </a:tr>
              <a:tr h="488369">
                <a:tc>
                  <a:txBody>
                    <a:bodyPr/>
                    <a:lstStyle/>
                    <a:p>
                      <a:pPr marL="0" marR="24765" indent="0" algn="ctr">
                        <a:lnSpc>
                          <a:spcPct val="107000"/>
                        </a:lnSpc>
                        <a:spcBef>
                          <a:spcPts val="0"/>
                        </a:spcBef>
                        <a:spcAft>
                          <a:spcPts val="0"/>
                        </a:spcAft>
                      </a:pPr>
                      <a:r>
                        <a:rPr lang="en-US" sz="800">
                          <a:effectLst/>
                        </a:rPr>
                        <a:t>16 </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9525" marT="57785" marB="0"/>
                </a:tc>
                <a:tc>
                  <a:txBody>
                    <a:bodyPr/>
                    <a:lstStyle/>
                    <a:p>
                      <a:pPr marL="0" marR="24765" indent="0" algn="ctr">
                        <a:lnSpc>
                          <a:spcPct val="107000"/>
                        </a:lnSpc>
                        <a:spcBef>
                          <a:spcPts val="0"/>
                        </a:spcBef>
                        <a:spcAft>
                          <a:spcPts val="0"/>
                        </a:spcAft>
                      </a:pPr>
                      <a:r>
                        <a:rPr lang="en-US" sz="800">
                          <a:effectLst/>
                        </a:rPr>
                        <a:t>88 </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9525" marT="57785" marB="0"/>
                </a:tc>
                <a:tc>
                  <a:txBody>
                    <a:bodyPr/>
                    <a:lstStyle/>
                    <a:p>
                      <a:pPr marL="635" marR="0" indent="0" algn="just">
                        <a:lnSpc>
                          <a:spcPct val="107000"/>
                        </a:lnSpc>
                        <a:spcBef>
                          <a:spcPts val="0"/>
                        </a:spcBef>
                        <a:spcAft>
                          <a:spcPts val="0"/>
                        </a:spcAft>
                      </a:pPr>
                      <a:r>
                        <a:rPr lang="en-US" sz="800">
                          <a:effectLst/>
                        </a:rPr>
                        <a:t>0.2505 </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9525" marT="57785" marB="0"/>
                </a:tc>
                <a:tc>
                  <a:txBody>
                    <a:bodyPr/>
                    <a:lstStyle/>
                    <a:p>
                      <a:pPr marL="0" marR="24765" indent="0" algn="ctr">
                        <a:lnSpc>
                          <a:spcPct val="107000"/>
                        </a:lnSpc>
                        <a:spcBef>
                          <a:spcPts val="0"/>
                        </a:spcBef>
                        <a:spcAft>
                          <a:spcPts val="0"/>
                        </a:spcAft>
                      </a:pPr>
                      <a:r>
                        <a:rPr lang="en-US" sz="800">
                          <a:effectLst/>
                        </a:rPr>
                        <a:t>0.9141 </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9525" marT="57785" marB="0"/>
                </a:tc>
                <a:tc>
                  <a:txBody>
                    <a:bodyPr/>
                    <a:lstStyle/>
                    <a:p>
                      <a:pPr marL="40640" marR="0" indent="0" algn="l">
                        <a:lnSpc>
                          <a:spcPct val="107000"/>
                        </a:lnSpc>
                        <a:spcBef>
                          <a:spcPts val="0"/>
                        </a:spcBef>
                        <a:spcAft>
                          <a:spcPts val="0"/>
                        </a:spcAft>
                      </a:pPr>
                      <a:r>
                        <a:rPr lang="en-US" sz="800">
                          <a:effectLst/>
                        </a:rPr>
                        <a:t>0.1714 </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9525" marT="57785" marB="0"/>
                </a:tc>
                <a:tc>
                  <a:txBody>
                    <a:bodyPr/>
                    <a:lstStyle/>
                    <a:p>
                      <a:pPr marL="31750" marR="0" indent="0" algn="l">
                        <a:lnSpc>
                          <a:spcPct val="107000"/>
                        </a:lnSpc>
                        <a:spcBef>
                          <a:spcPts val="0"/>
                        </a:spcBef>
                        <a:spcAft>
                          <a:spcPts val="0"/>
                        </a:spcAft>
                      </a:pPr>
                      <a:r>
                        <a:rPr lang="en-US" sz="800">
                          <a:effectLst/>
                        </a:rPr>
                        <a:t>0.9284 </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9525" marT="57785" marB="0"/>
                </a:tc>
                <a:extLst>
                  <a:ext uri="{0D108BD9-81ED-4DB2-BD59-A6C34878D82A}">
                    <a16:rowId xmlns:a16="http://schemas.microsoft.com/office/drawing/2014/main" val="862991566"/>
                  </a:ext>
                </a:extLst>
              </a:tr>
              <a:tr h="488369">
                <a:tc>
                  <a:txBody>
                    <a:bodyPr/>
                    <a:lstStyle/>
                    <a:p>
                      <a:pPr marL="0" marR="24765" indent="0" algn="ctr">
                        <a:lnSpc>
                          <a:spcPct val="107000"/>
                        </a:lnSpc>
                        <a:spcBef>
                          <a:spcPts val="0"/>
                        </a:spcBef>
                        <a:spcAft>
                          <a:spcPts val="0"/>
                        </a:spcAft>
                      </a:pPr>
                      <a:r>
                        <a:rPr lang="en-US" sz="800">
                          <a:effectLst/>
                        </a:rPr>
                        <a:t>49 </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9525" marT="57785" marB="0"/>
                </a:tc>
                <a:tc>
                  <a:txBody>
                    <a:bodyPr/>
                    <a:lstStyle/>
                    <a:p>
                      <a:pPr marL="0" marR="24765" indent="0" algn="ctr">
                        <a:lnSpc>
                          <a:spcPct val="107000"/>
                        </a:lnSpc>
                        <a:spcBef>
                          <a:spcPts val="0"/>
                        </a:spcBef>
                        <a:spcAft>
                          <a:spcPts val="0"/>
                        </a:spcAft>
                      </a:pPr>
                      <a:r>
                        <a:rPr lang="en-US" sz="800">
                          <a:effectLst/>
                        </a:rPr>
                        <a:t>88 </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9525" marT="57785" marB="0"/>
                </a:tc>
                <a:tc>
                  <a:txBody>
                    <a:bodyPr/>
                    <a:lstStyle/>
                    <a:p>
                      <a:pPr marL="635" marR="0" indent="0" algn="just">
                        <a:lnSpc>
                          <a:spcPct val="107000"/>
                        </a:lnSpc>
                        <a:spcBef>
                          <a:spcPts val="0"/>
                        </a:spcBef>
                        <a:spcAft>
                          <a:spcPts val="0"/>
                        </a:spcAft>
                      </a:pPr>
                      <a:r>
                        <a:rPr lang="en-US" sz="800">
                          <a:effectLst/>
                        </a:rPr>
                        <a:t>0.2240 </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9525" marT="57785" marB="0"/>
                </a:tc>
                <a:tc>
                  <a:txBody>
                    <a:bodyPr/>
                    <a:lstStyle/>
                    <a:p>
                      <a:pPr marL="0" marR="24765" indent="0" algn="ctr">
                        <a:lnSpc>
                          <a:spcPct val="107000"/>
                        </a:lnSpc>
                        <a:spcBef>
                          <a:spcPts val="0"/>
                        </a:spcBef>
                        <a:spcAft>
                          <a:spcPts val="0"/>
                        </a:spcAft>
                      </a:pPr>
                      <a:r>
                        <a:rPr lang="en-US" sz="800">
                          <a:effectLst/>
                        </a:rPr>
                        <a:t>0.9053 </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9525" marT="57785" marB="0"/>
                </a:tc>
                <a:tc>
                  <a:txBody>
                    <a:bodyPr/>
                    <a:lstStyle/>
                    <a:p>
                      <a:pPr marL="40640" marR="0" indent="0" algn="l">
                        <a:lnSpc>
                          <a:spcPct val="107000"/>
                        </a:lnSpc>
                        <a:spcBef>
                          <a:spcPts val="0"/>
                        </a:spcBef>
                        <a:spcAft>
                          <a:spcPts val="0"/>
                        </a:spcAft>
                      </a:pPr>
                      <a:r>
                        <a:rPr lang="en-US" sz="800">
                          <a:effectLst/>
                        </a:rPr>
                        <a:t>0.4713 </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9525" marT="57785" marB="0"/>
                </a:tc>
                <a:tc>
                  <a:txBody>
                    <a:bodyPr/>
                    <a:lstStyle/>
                    <a:p>
                      <a:pPr marL="31750" marR="0" indent="0" algn="l">
                        <a:lnSpc>
                          <a:spcPct val="107000"/>
                        </a:lnSpc>
                        <a:spcBef>
                          <a:spcPts val="0"/>
                        </a:spcBef>
                        <a:spcAft>
                          <a:spcPts val="0"/>
                        </a:spcAft>
                      </a:pPr>
                      <a:r>
                        <a:rPr lang="en-US" sz="800">
                          <a:effectLst/>
                        </a:rPr>
                        <a:t>0.9341 </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9525" marT="57785" marB="0"/>
                </a:tc>
                <a:extLst>
                  <a:ext uri="{0D108BD9-81ED-4DB2-BD59-A6C34878D82A}">
                    <a16:rowId xmlns:a16="http://schemas.microsoft.com/office/drawing/2014/main" val="2556788409"/>
                  </a:ext>
                </a:extLst>
              </a:tr>
              <a:tr h="488369">
                <a:tc>
                  <a:txBody>
                    <a:bodyPr/>
                    <a:lstStyle/>
                    <a:p>
                      <a:pPr marL="0" marR="24765" indent="0" algn="ctr">
                        <a:lnSpc>
                          <a:spcPct val="107000"/>
                        </a:lnSpc>
                        <a:spcBef>
                          <a:spcPts val="0"/>
                        </a:spcBef>
                        <a:spcAft>
                          <a:spcPts val="0"/>
                        </a:spcAft>
                      </a:pPr>
                      <a:r>
                        <a:rPr lang="en-US" sz="800">
                          <a:effectLst/>
                        </a:rPr>
                        <a:t>50 </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9525" marT="57785" marB="0"/>
                </a:tc>
                <a:tc>
                  <a:txBody>
                    <a:bodyPr/>
                    <a:lstStyle/>
                    <a:p>
                      <a:pPr marL="0" marR="24765" indent="0" algn="ctr">
                        <a:lnSpc>
                          <a:spcPct val="107000"/>
                        </a:lnSpc>
                        <a:spcBef>
                          <a:spcPts val="0"/>
                        </a:spcBef>
                        <a:spcAft>
                          <a:spcPts val="0"/>
                        </a:spcAft>
                      </a:pPr>
                      <a:r>
                        <a:rPr lang="en-US" sz="800">
                          <a:effectLst/>
                        </a:rPr>
                        <a:t>88 </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9525" marT="57785" marB="0"/>
                </a:tc>
                <a:tc>
                  <a:txBody>
                    <a:bodyPr/>
                    <a:lstStyle/>
                    <a:p>
                      <a:pPr marL="635" marR="0" indent="0" algn="just">
                        <a:lnSpc>
                          <a:spcPct val="107000"/>
                        </a:lnSpc>
                        <a:spcBef>
                          <a:spcPts val="0"/>
                        </a:spcBef>
                        <a:spcAft>
                          <a:spcPts val="0"/>
                        </a:spcAft>
                      </a:pPr>
                      <a:r>
                        <a:rPr lang="en-US" sz="800">
                          <a:effectLst/>
                        </a:rPr>
                        <a:t>0.2611 </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9525" marT="57785" marB="0"/>
                </a:tc>
                <a:tc>
                  <a:txBody>
                    <a:bodyPr/>
                    <a:lstStyle/>
                    <a:p>
                      <a:pPr marL="0" marR="24765" indent="0" algn="ctr">
                        <a:lnSpc>
                          <a:spcPct val="107000"/>
                        </a:lnSpc>
                        <a:spcBef>
                          <a:spcPts val="0"/>
                        </a:spcBef>
                        <a:spcAft>
                          <a:spcPts val="0"/>
                        </a:spcAft>
                      </a:pPr>
                      <a:r>
                        <a:rPr lang="en-US" sz="800">
                          <a:effectLst/>
                        </a:rPr>
                        <a:t>0.9112 </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9525" marT="57785" marB="0"/>
                </a:tc>
                <a:tc>
                  <a:txBody>
                    <a:bodyPr/>
                    <a:lstStyle/>
                    <a:p>
                      <a:pPr marL="40640" marR="0" indent="0" algn="l">
                        <a:lnSpc>
                          <a:spcPct val="107000"/>
                        </a:lnSpc>
                        <a:spcBef>
                          <a:spcPts val="0"/>
                        </a:spcBef>
                        <a:spcAft>
                          <a:spcPts val="0"/>
                        </a:spcAft>
                      </a:pPr>
                      <a:r>
                        <a:rPr lang="en-US" sz="800" dirty="0">
                          <a:effectLst/>
                        </a:rPr>
                        <a:t>0.3337 </a:t>
                      </a:r>
                      <a:endParaRPr lang="en-US" sz="1000" dirty="0">
                        <a:solidFill>
                          <a:srgbClr val="181717"/>
                        </a:solidFill>
                        <a:effectLst/>
                        <a:latin typeface="Times New Roman" panose="02020603050405020304" pitchFamily="18" charset="0"/>
                        <a:ea typeface="Times New Roman" panose="02020603050405020304" pitchFamily="18" charset="0"/>
                      </a:endParaRPr>
                    </a:p>
                  </a:txBody>
                  <a:tcPr marL="33655" marR="9525" marT="57785" marB="0"/>
                </a:tc>
                <a:tc>
                  <a:txBody>
                    <a:bodyPr/>
                    <a:lstStyle/>
                    <a:p>
                      <a:pPr marL="31750" marR="0" indent="0" algn="l">
                        <a:lnSpc>
                          <a:spcPct val="107000"/>
                        </a:lnSpc>
                        <a:spcBef>
                          <a:spcPts val="0"/>
                        </a:spcBef>
                        <a:spcAft>
                          <a:spcPts val="0"/>
                        </a:spcAft>
                      </a:pPr>
                      <a:r>
                        <a:rPr lang="en-US" sz="800" dirty="0">
                          <a:effectLst/>
                        </a:rPr>
                        <a:t>0.8968 </a:t>
                      </a:r>
                      <a:endParaRPr lang="en-US" sz="1000" dirty="0">
                        <a:solidFill>
                          <a:srgbClr val="181717"/>
                        </a:solidFill>
                        <a:effectLst/>
                        <a:latin typeface="Times New Roman" panose="02020603050405020304" pitchFamily="18" charset="0"/>
                        <a:ea typeface="Times New Roman" panose="02020603050405020304" pitchFamily="18" charset="0"/>
                      </a:endParaRPr>
                    </a:p>
                  </a:txBody>
                  <a:tcPr marL="33655" marR="9525" marT="57785" marB="0"/>
                </a:tc>
                <a:extLst>
                  <a:ext uri="{0D108BD9-81ED-4DB2-BD59-A6C34878D82A}">
                    <a16:rowId xmlns:a16="http://schemas.microsoft.com/office/drawing/2014/main" val="3776901815"/>
                  </a:ext>
                </a:extLst>
              </a:tr>
            </a:tbl>
          </a:graphicData>
        </a:graphic>
      </p:graphicFrame>
    </p:spTree>
    <p:extLst>
      <p:ext uri="{BB962C8B-B14F-4D97-AF65-F5344CB8AC3E}">
        <p14:creationId xmlns:p14="http://schemas.microsoft.com/office/powerpoint/2010/main" val="1787564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91DC15-A96F-434F-B83E-BB0D2C785C94}"/>
              </a:ext>
            </a:extLst>
          </p:cNvPr>
          <p:cNvSpPr>
            <a:spLocks noGrp="1"/>
          </p:cNvSpPr>
          <p:nvPr>
            <p:ph idx="1"/>
          </p:nvPr>
        </p:nvSpPr>
        <p:spPr>
          <a:xfrm>
            <a:off x="2067951" y="944880"/>
            <a:ext cx="9429505" cy="5484054"/>
          </a:xfrm>
        </p:spPr>
        <p:txBody>
          <a:bodyPr/>
          <a:lstStyle/>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Epoch=50, specifies to go over training data 50 times and each time updates are made and Steps=88, means that how many images are to be processed before making a gradient update. It is calculated by dividing total images to the batch size. </a:t>
            </a:r>
          </a:p>
          <a:p>
            <a:pPr>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ctr">
              <a:buNone/>
            </a:pPr>
            <a:endParaRPr lang="en-US" dirty="0"/>
          </a:p>
          <a:p>
            <a:pPr marL="0" indent="0">
              <a:buNone/>
            </a:pPr>
            <a:r>
              <a:rPr lang="en-US" sz="1400" dirty="0">
                <a:solidFill>
                  <a:schemeClr val="tx1"/>
                </a:solidFill>
                <a:latin typeface="Times New Roman" panose="02020603050405020304" pitchFamily="18" charset="0"/>
                <a:cs typeface="Times New Roman" panose="02020603050405020304" pitchFamily="18" charset="0"/>
              </a:rPr>
              <a:t>                                                         Value of loss function with epochs using CNN </a:t>
            </a:r>
          </a:p>
        </p:txBody>
      </p:sp>
      <p:pic>
        <p:nvPicPr>
          <p:cNvPr id="4" name="Picture 3">
            <a:extLst>
              <a:ext uri="{FF2B5EF4-FFF2-40B4-BE49-F238E27FC236}">
                <a16:creationId xmlns:a16="http://schemas.microsoft.com/office/drawing/2014/main" id="{366BA813-50AC-4203-A3B4-C5BBCBE40596}"/>
              </a:ext>
            </a:extLst>
          </p:cNvPr>
          <p:cNvPicPr/>
          <p:nvPr/>
        </p:nvPicPr>
        <p:blipFill>
          <a:blip r:embed="rId2"/>
          <a:stretch>
            <a:fillRect/>
          </a:stretch>
        </p:blipFill>
        <p:spPr>
          <a:xfrm>
            <a:off x="4474189" y="2364698"/>
            <a:ext cx="3680460" cy="2128603"/>
          </a:xfrm>
          <a:prstGeom prst="rect">
            <a:avLst/>
          </a:prstGeom>
        </p:spPr>
      </p:pic>
    </p:spTree>
    <p:extLst>
      <p:ext uri="{BB962C8B-B14F-4D97-AF65-F5344CB8AC3E}">
        <p14:creationId xmlns:p14="http://schemas.microsoft.com/office/powerpoint/2010/main" val="1312401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3CFD5A26-01CD-4F5A-993C-920E797B9839}"/>
              </a:ext>
            </a:extLst>
          </p:cNvPr>
          <p:cNvGraphicFramePr>
            <a:graphicFrameLocks noGrp="1"/>
          </p:cNvGraphicFramePr>
          <p:nvPr>
            <p:ph idx="1"/>
            <p:extLst>
              <p:ext uri="{D42A27DB-BD31-4B8C-83A1-F6EECF244321}">
                <p14:modId xmlns:p14="http://schemas.microsoft.com/office/powerpoint/2010/main" val="2393091932"/>
              </p:ext>
            </p:extLst>
          </p:nvPr>
        </p:nvGraphicFramePr>
        <p:xfrm>
          <a:off x="4672118" y="908032"/>
          <a:ext cx="2847764" cy="1790197"/>
        </p:xfrm>
        <a:graphic>
          <a:graphicData uri="http://schemas.openxmlformats.org/drawingml/2006/table">
            <a:tbl>
              <a:tblPr firstRow="1" firstCol="1" bandRow="1">
                <a:tableStyleId>{5C22544A-7EE6-4342-B048-85BDC9FD1C3A}</a:tableStyleId>
              </a:tblPr>
              <a:tblGrid>
                <a:gridCol w="424400">
                  <a:extLst>
                    <a:ext uri="{9D8B030D-6E8A-4147-A177-3AD203B41FA5}">
                      <a16:colId xmlns:a16="http://schemas.microsoft.com/office/drawing/2014/main" val="3183299525"/>
                    </a:ext>
                  </a:extLst>
                </a:gridCol>
                <a:gridCol w="369111">
                  <a:extLst>
                    <a:ext uri="{9D8B030D-6E8A-4147-A177-3AD203B41FA5}">
                      <a16:colId xmlns:a16="http://schemas.microsoft.com/office/drawing/2014/main" val="3859608065"/>
                    </a:ext>
                  </a:extLst>
                </a:gridCol>
                <a:gridCol w="428294">
                  <a:extLst>
                    <a:ext uri="{9D8B030D-6E8A-4147-A177-3AD203B41FA5}">
                      <a16:colId xmlns:a16="http://schemas.microsoft.com/office/drawing/2014/main" val="417756993"/>
                    </a:ext>
                  </a:extLst>
                </a:gridCol>
                <a:gridCol w="590267">
                  <a:extLst>
                    <a:ext uri="{9D8B030D-6E8A-4147-A177-3AD203B41FA5}">
                      <a16:colId xmlns:a16="http://schemas.microsoft.com/office/drawing/2014/main" val="2178174980"/>
                    </a:ext>
                  </a:extLst>
                </a:gridCol>
                <a:gridCol w="527969">
                  <a:extLst>
                    <a:ext uri="{9D8B030D-6E8A-4147-A177-3AD203B41FA5}">
                      <a16:colId xmlns:a16="http://schemas.microsoft.com/office/drawing/2014/main" val="778040910"/>
                    </a:ext>
                  </a:extLst>
                </a:gridCol>
                <a:gridCol w="507723">
                  <a:extLst>
                    <a:ext uri="{9D8B030D-6E8A-4147-A177-3AD203B41FA5}">
                      <a16:colId xmlns:a16="http://schemas.microsoft.com/office/drawing/2014/main" val="2653182192"/>
                    </a:ext>
                  </a:extLst>
                </a:gridCol>
              </a:tblGrid>
              <a:tr h="447481">
                <a:tc>
                  <a:txBody>
                    <a:bodyPr/>
                    <a:lstStyle/>
                    <a:p>
                      <a:pPr marL="635" marR="0" indent="0" algn="just">
                        <a:lnSpc>
                          <a:spcPct val="107000"/>
                        </a:lnSpc>
                        <a:spcBef>
                          <a:spcPts val="0"/>
                        </a:spcBef>
                        <a:spcAft>
                          <a:spcPts val="0"/>
                        </a:spcAft>
                      </a:pPr>
                      <a:r>
                        <a:rPr lang="en-US" sz="800">
                          <a:effectLst/>
                        </a:rPr>
                        <a:t>Epoch</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34925" marT="58420" marB="0"/>
                </a:tc>
                <a:tc>
                  <a:txBody>
                    <a:bodyPr/>
                    <a:lstStyle/>
                    <a:p>
                      <a:pPr marL="635" marR="0" indent="0" algn="just">
                        <a:lnSpc>
                          <a:spcPct val="107000"/>
                        </a:lnSpc>
                        <a:spcBef>
                          <a:spcPts val="0"/>
                        </a:spcBef>
                        <a:spcAft>
                          <a:spcPts val="0"/>
                        </a:spcAft>
                      </a:pPr>
                      <a:r>
                        <a:rPr lang="en-US" sz="800">
                          <a:effectLst/>
                        </a:rPr>
                        <a:t>Steps</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34925" marT="58420" marB="0"/>
                </a:tc>
                <a:tc>
                  <a:txBody>
                    <a:bodyPr/>
                    <a:lstStyle/>
                    <a:p>
                      <a:pPr marL="41910" marR="0" indent="0" algn="l">
                        <a:lnSpc>
                          <a:spcPct val="107000"/>
                        </a:lnSpc>
                        <a:spcBef>
                          <a:spcPts val="0"/>
                        </a:spcBef>
                        <a:spcAft>
                          <a:spcPts val="0"/>
                        </a:spcAft>
                      </a:pPr>
                      <a:r>
                        <a:rPr lang="en-US" sz="800">
                          <a:effectLst/>
                        </a:rPr>
                        <a:t>Loss</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34925" marT="58420" marB="0"/>
                </a:tc>
                <a:tc>
                  <a:txBody>
                    <a:bodyPr/>
                    <a:lstStyle/>
                    <a:p>
                      <a:pPr marL="635" marR="0" indent="0" algn="just">
                        <a:lnSpc>
                          <a:spcPct val="107000"/>
                        </a:lnSpc>
                        <a:spcBef>
                          <a:spcPts val="0"/>
                        </a:spcBef>
                        <a:spcAft>
                          <a:spcPts val="0"/>
                        </a:spcAft>
                      </a:pPr>
                      <a:r>
                        <a:rPr lang="en-US" sz="800">
                          <a:effectLst/>
                        </a:rPr>
                        <a:t>Accuracy</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34925" marT="58420" marB="0"/>
                </a:tc>
                <a:tc>
                  <a:txBody>
                    <a:bodyPr/>
                    <a:lstStyle/>
                    <a:p>
                      <a:pPr marL="0" marR="0" indent="0" algn="just">
                        <a:lnSpc>
                          <a:spcPct val="107000"/>
                        </a:lnSpc>
                        <a:spcBef>
                          <a:spcPts val="0"/>
                        </a:spcBef>
                        <a:spcAft>
                          <a:spcPts val="0"/>
                        </a:spcAft>
                      </a:pPr>
                      <a:r>
                        <a:rPr lang="en-US" sz="800">
                          <a:effectLst/>
                        </a:rPr>
                        <a:t>Val_loss</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34925" marT="58420" marB="0"/>
                </a:tc>
                <a:tc>
                  <a:txBody>
                    <a:bodyPr/>
                    <a:lstStyle/>
                    <a:p>
                      <a:pPr marL="0" marR="0" indent="0" algn="just">
                        <a:lnSpc>
                          <a:spcPct val="107000"/>
                        </a:lnSpc>
                        <a:spcBef>
                          <a:spcPts val="0"/>
                        </a:spcBef>
                        <a:spcAft>
                          <a:spcPts val="0"/>
                        </a:spcAft>
                      </a:pPr>
                      <a:r>
                        <a:rPr lang="en-US" sz="800">
                          <a:effectLst/>
                        </a:rPr>
                        <a:t>Val_acc</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34925" marT="58420" marB="0"/>
                </a:tc>
                <a:extLst>
                  <a:ext uri="{0D108BD9-81ED-4DB2-BD59-A6C34878D82A}">
                    <a16:rowId xmlns:a16="http://schemas.microsoft.com/office/drawing/2014/main" val="4034620245"/>
                  </a:ext>
                </a:extLst>
              </a:tr>
              <a:tr h="447572">
                <a:tc>
                  <a:txBody>
                    <a:bodyPr/>
                    <a:lstStyle/>
                    <a:p>
                      <a:pPr marL="0" marR="0" indent="0" algn="ctr">
                        <a:lnSpc>
                          <a:spcPct val="107000"/>
                        </a:lnSpc>
                        <a:spcBef>
                          <a:spcPts val="0"/>
                        </a:spcBef>
                        <a:spcAft>
                          <a:spcPts val="0"/>
                        </a:spcAft>
                      </a:pPr>
                      <a:r>
                        <a:rPr lang="en-US" sz="800">
                          <a:effectLst/>
                        </a:rPr>
                        <a:t>1</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34925" marT="58420" marB="0"/>
                </a:tc>
                <a:tc>
                  <a:txBody>
                    <a:bodyPr/>
                    <a:lstStyle/>
                    <a:p>
                      <a:pPr marL="65405" marR="0" indent="0" algn="l">
                        <a:lnSpc>
                          <a:spcPct val="107000"/>
                        </a:lnSpc>
                        <a:spcBef>
                          <a:spcPts val="0"/>
                        </a:spcBef>
                        <a:spcAft>
                          <a:spcPts val="0"/>
                        </a:spcAft>
                      </a:pPr>
                      <a:r>
                        <a:rPr lang="en-US" sz="800">
                          <a:effectLst/>
                        </a:rPr>
                        <a:t>88</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34925" marT="58420" marB="0"/>
                </a:tc>
                <a:tc>
                  <a:txBody>
                    <a:bodyPr/>
                    <a:lstStyle/>
                    <a:p>
                      <a:pPr marL="635" marR="0" indent="0" algn="just">
                        <a:lnSpc>
                          <a:spcPct val="107000"/>
                        </a:lnSpc>
                        <a:spcBef>
                          <a:spcPts val="0"/>
                        </a:spcBef>
                        <a:spcAft>
                          <a:spcPts val="0"/>
                        </a:spcAft>
                      </a:pPr>
                      <a:r>
                        <a:rPr lang="en-US" sz="800">
                          <a:effectLst/>
                        </a:rPr>
                        <a:t>1.3413</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34925" marT="58420" marB="0"/>
                </a:tc>
                <a:tc>
                  <a:txBody>
                    <a:bodyPr/>
                    <a:lstStyle/>
                    <a:p>
                      <a:pPr marL="635" marR="0" indent="0" algn="ctr">
                        <a:lnSpc>
                          <a:spcPct val="107000"/>
                        </a:lnSpc>
                        <a:spcBef>
                          <a:spcPts val="0"/>
                        </a:spcBef>
                        <a:spcAft>
                          <a:spcPts val="0"/>
                        </a:spcAft>
                      </a:pPr>
                      <a:r>
                        <a:rPr lang="en-US" sz="800">
                          <a:effectLst/>
                        </a:rPr>
                        <a:t>0.8785</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34925" marT="58420" marB="0"/>
                </a:tc>
                <a:tc>
                  <a:txBody>
                    <a:bodyPr/>
                    <a:lstStyle/>
                    <a:p>
                      <a:pPr marL="40640" marR="0" indent="0" algn="l">
                        <a:lnSpc>
                          <a:spcPct val="107000"/>
                        </a:lnSpc>
                        <a:spcBef>
                          <a:spcPts val="0"/>
                        </a:spcBef>
                        <a:spcAft>
                          <a:spcPts val="0"/>
                        </a:spcAft>
                      </a:pPr>
                      <a:r>
                        <a:rPr lang="en-US" sz="800">
                          <a:effectLst/>
                        </a:rPr>
                        <a:t>0.5258</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34925" marT="58420" marB="0"/>
                </a:tc>
                <a:tc>
                  <a:txBody>
                    <a:bodyPr/>
                    <a:lstStyle/>
                    <a:p>
                      <a:pPr marL="31750" marR="0" indent="0" algn="l">
                        <a:lnSpc>
                          <a:spcPct val="107000"/>
                        </a:lnSpc>
                        <a:spcBef>
                          <a:spcPts val="0"/>
                        </a:spcBef>
                        <a:spcAft>
                          <a:spcPts val="0"/>
                        </a:spcAft>
                      </a:pPr>
                      <a:r>
                        <a:rPr lang="en-US" sz="800">
                          <a:effectLst/>
                        </a:rPr>
                        <a:t>0.9463</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34925" marT="58420" marB="0"/>
                </a:tc>
                <a:extLst>
                  <a:ext uri="{0D108BD9-81ED-4DB2-BD59-A6C34878D82A}">
                    <a16:rowId xmlns:a16="http://schemas.microsoft.com/office/drawing/2014/main" val="699001318"/>
                  </a:ext>
                </a:extLst>
              </a:tr>
              <a:tr h="447572">
                <a:tc>
                  <a:txBody>
                    <a:bodyPr/>
                    <a:lstStyle/>
                    <a:p>
                      <a:pPr marL="635" marR="0" indent="0" algn="ctr">
                        <a:lnSpc>
                          <a:spcPct val="107000"/>
                        </a:lnSpc>
                        <a:spcBef>
                          <a:spcPts val="0"/>
                        </a:spcBef>
                        <a:spcAft>
                          <a:spcPts val="0"/>
                        </a:spcAft>
                      </a:pPr>
                      <a:r>
                        <a:rPr lang="en-US" sz="800">
                          <a:effectLst/>
                        </a:rPr>
                        <a:t>25</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34925" marT="58420" marB="0"/>
                </a:tc>
                <a:tc>
                  <a:txBody>
                    <a:bodyPr/>
                    <a:lstStyle/>
                    <a:p>
                      <a:pPr marL="65405" marR="0" indent="0" algn="l">
                        <a:lnSpc>
                          <a:spcPct val="107000"/>
                        </a:lnSpc>
                        <a:spcBef>
                          <a:spcPts val="0"/>
                        </a:spcBef>
                        <a:spcAft>
                          <a:spcPts val="0"/>
                        </a:spcAft>
                      </a:pPr>
                      <a:r>
                        <a:rPr lang="en-US" sz="800">
                          <a:effectLst/>
                        </a:rPr>
                        <a:t>88</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34925" marT="58420" marB="0"/>
                </a:tc>
                <a:tc>
                  <a:txBody>
                    <a:bodyPr/>
                    <a:lstStyle/>
                    <a:p>
                      <a:pPr marL="635" marR="0" indent="0" algn="just">
                        <a:lnSpc>
                          <a:spcPct val="107000"/>
                        </a:lnSpc>
                        <a:spcBef>
                          <a:spcPts val="0"/>
                        </a:spcBef>
                        <a:spcAft>
                          <a:spcPts val="0"/>
                        </a:spcAft>
                      </a:pPr>
                      <a:r>
                        <a:rPr lang="en-US" sz="800">
                          <a:effectLst/>
                        </a:rPr>
                        <a:t>0.1361</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34925" marT="58420" marB="0"/>
                </a:tc>
                <a:tc>
                  <a:txBody>
                    <a:bodyPr/>
                    <a:lstStyle/>
                    <a:p>
                      <a:pPr marL="635" marR="0" indent="0" algn="ctr">
                        <a:lnSpc>
                          <a:spcPct val="107000"/>
                        </a:lnSpc>
                        <a:spcBef>
                          <a:spcPts val="0"/>
                        </a:spcBef>
                        <a:spcAft>
                          <a:spcPts val="0"/>
                        </a:spcAft>
                      </a:pPr>
                      <a:r>
                        <a:rPr lang="en-US" sz="800">
                          <a:effectLst/>
                        </a:rPr>
                        <a:t>0.9915</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34925" marT="58420" marB="0"/>
                </a:tc>
                <a:tc>
                  <a:txBody>
                    <a:bodyPr/>
                    <a:lstStyle/>
                    <a:p>
                      <a:pPr marL="40640" marR="0" indent="0" algn="l">
                        <a:lnSpc>
                          <a:spcPct val="107000"/>
                        </a:lnSpc>
                        <a:spcBef>
                          <a:spcPts val="0"/>
                        </a:spcBef>
                        <a:spcAft>
                          <a:spcPts val="0"/>
                        </a:spcAft>
                      </a:pPr>
                      <a:r>
                        <a:rPr lang="en-US" sz="800">
                          <a:effectLst/>
                        </a:rPr>
                        <a:t>0.3033</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34925" marT="58420" marB="0"/>
                </a:tc>
                <a:tc>
                  <a:txBody>
                    <a:bodyPr/>
                    <a:lstStyle/>
                    <a:p>
                      <a:pPr marL="31750" marR="0" indent="0" algn="l">
                        <a:lnSpc>
                          <a:spcPct val="107000"/>
                        </a:lnSpc>
                        <a:spcBef>
                          <a:spcPts val="0"/>
                        </a:spcBef>
                        <a:spcAft>
                          <a:spcPts val="0"/>
                        </a:spcAft>
                      </a:pPr>
                      <a:r>
                        <a:rPr lang="en-US" sz="800">
                          <a:effectLst/>
                        </a:rPr>
                        <a:t>0.9573</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34925" marT="58420" marB="0"/>
                </a:tc>
                <a:extLst>
                  <a:ext uri="{0D108BD9-81ED-4DB2-BD59-A6C34878D82A}">
                    <a16:rowId xmlns:a16="http://schemas.microsoft.com/office/drawing/2014/main" val="658312574"/>
                  </a:ext>
                </a:extLst>
              </a:tr>
              <a:tr h="447572">
                <a:tc>
                  <a:txBody>
                    <a:bodyPr/>
                    <a:lstStyle/>
                    <a:p>
                      <a:pPr marL="635" marR="0" indent="0" algn="ctr">
                        <a:lnSpc>
                          <a:spcPct val="107000"/>
                        </a:lnSpc>
                        <a:spcBef>
                          <a:spcPts val="0"/>
                        </a:spcBef>
                        <a:spcAft>
                          <a:spcPts val="0"/>
                        </a:spcAft>
                      </a:pPr>
                      <a:r>
                        <a:rPr lang="en-US" sz="800">
                          <a:effectLst/>
                        </a:rPr>
                        <a:t>50</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34925" marT="58420" marB="0"/>
                </a:tc>
                <a:tc>
                  <a:txBody>
                    <a:bodyPr/>
                    <a:lstStyle/>
                    <a:p>
                      <a:pPr marL="65405" marR="0" indent="0" algn="l">
                        <a:lnSpc>
                          <a:spcPct val="107000"/>
                        </a:lnSpc>
                        <a:spcBef>
                          <a:spcPts val="0"/>
                        </a:spcBef>
                        <a:spcAft>
                          <a:spcPts val="0"/>
                        </a:spcAft>
                      </a:pPr>
                      <a:r>
                        <a:rPr lang="en-US" sz="800">
                          <a:effectLst/>
                        </a:rPr>
                        <a:t>88</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34925" marT="58420" marB="0"/>
                </a:tc>
                <a:tc>
                  <a:txBody>
                    <a:bodyPr/>
                    <a:lstStyle/>
                    <a:p>
                      <a:pPr marL="635" marR="0" indent="0" algn="just">
                        <a:lnSpc>
                          <a:spcPct val="107000"/>
                        </a:lnSpc>
                        <a:spcBef>
                          <a:spcPts val="0"/>
                        </a:spcBef>
                        <a:spcAft>
                          <a:spcPts val="0"/>
                        </a:spcAft>
                      </a:pPr>
                      <a:r>
                        <a:rPr lang="en-US" sz="800">
                          <a:effectLst/>
                        </a:rPr>
                        <a:t>0.1360</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34925" marT="58420" marB="0"/>
                </a:tc>
                <a:tc>
                  <a:txBody>
                    <a:bodyPr/>
                    <a:lstStyle/>
                    <a:p>
                      <a:pPr marL="635" marR="0" indent="0" algn="ctr">
                        <a:lnSpc>
                          <a:spcPct val="107000"/>
                        </a:lnSpc>
                        <a:spcBef>
                          <a:spcPts val="0"/>
                        </a:spcBef>
                        <a:spcAft>
                          <a:spcPts val="0"/>
                        </a:spcAft>
                      </a:pPr>
                      <a:r>
                        <a:rPr lang="en-US" sz="800">
                          <a:effectLst/>
                        </a:rPr>
                        <a:t>0.9915</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34925" marT="58420" marB="0"/>
                </a:tc>
                <a:tc>
                  <a:txBody>
                    <a:bodyPr/>
                    <a:lstStyle/>
                    <a:p>
                      <a:pPr marL="40640" marR="0" indent="0" algn="l">
                        <a:lnSpc>
                          <a:spcPct val="107000"/>
                        </a:lnSpc>
                        <a:spcBef>
                          <a:spcPts val="0"/>
                        </a:spcBef>
                        <a:spcAft>
                          <a:spcPts val="0"/>
                        </a:spcAft>
                      </a:pPr>
                      <a:r>
                        <a:rPr lang="en-US" sz="800">
                          <a:effectLst/>
                        </a:rPr>
                        <a:t>0.3143</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34925" marT="58420" marB="0"/>
                </a:tc>
                <a:tc>
                  <a:txBody>
                    <a:bodyPr/>
                    <a:lstStyle/>
                    <a:p>
                      <a:pPr marL="31750" marR="0" indent="0" algn="l">
                        <a:lnSpc>
                          <a:spcPct val="107000"/>
                        </a:lnSpc>
                        <a:spcBef>
                          <a:spcPts val="0"/>
                        </a:spcBef>
                        <a:spcAft>
                          <a:spcPts val="0"/>
                        </a:spcAft>
                      </a:pPr>
                      <a:r>
                        <a:rPr lang="en-US" sz="800" dirty="0">
                          <a:effectLst/>
                        </a:rPr>
                        <a:t>0.9573</a:t>
                      </a:r>
                      <a:endParaRPr lang="en-US" sz="1000" dirty="0">
                        <a:solidFill>
                          <a:srgbClr val="181717"/>
                        </a:solidFill>
                        <a:effectLst/>
                        <a:latin typeface="Times New Roman" panose="02020603050405020304" pitchFamily="18" charset="0"/>
                        <a:ea typeface="Times New Roman" panose="02020603050405020304" pitchFamily="18" charset="0"/>
                      </a:endParaRPr>
                    </a:p>
                  </a:txBody>
                  <a:tcPr marL="33655" marR="34925" marT="58420" marB="0"/>
                </a:tc>
                <a:extLst>
                  <a:ext uri="{0D108BD9-81ED-4DB2-BD59-A6C34878D82A}">
                    <a16:rowId xmlns:a16="http://schemas.microsoft.com/office/drawing/2014/main" val="4016258088"/>
                  </a:ext>
                </a:extLst>
              </a:tr>
            </a:tbl>
          </a:graphicData>
        </a:graphic>
      </p:graphicFrame>
      <p:sp>
        <p:nvSpPr>
          <p:cNvPr id="4" name="Rectangle 3">
            <a:extLst>
              <a:ext uri="{FF2B5EF4-FFF2-40B4-BE49-F238E27FC236}">
                <a16:creationId xmlns:a16="http://schemas.microsoft.com/office/drawing/2014/main" id="{D00D4202-C010-4810-9335-118DDFAC5DAD}"/>
              </a:ext>
            </a:extLst>
          </p:cNvPr>
          <p:cNvSpPr/>
          <p:nvPr/>
        </p:nvSpPr>
        <p:spPr>
          <a:xfrm>
            <a:off x="4622334" y="2824610"/>
            <a:ext cx="2776658" cy="307777"/>
          </a:xfrm>
          <a:prstGeom prst="rect">
            <a:avLst/>
          </a:prstGeom>
        </p:spPr>
        <p:txBody>
          <a:bodyPr wrap="none">
            <a:spAutoFit/>
          </a:bodyPr>
          <a:lstStyle/>
          <a:p>
            <a:r>
              <a:rPr lang="en-US" sz="1400" dirty="0">
                <a:latin typeface="Times New Roman" panose="02020603050405020304" pitchFamily="18" charset="0"/>
                <a:ea typeface="Times New Roman" panose="02020603050405020304" pitchFamily="18" charset="0"/>
              </a:rPr>
              <a:t>      sample results of VGG16 model</a:t>
            </a:r>
            <a:endParaRPr lang="en-US" sz="1400" dirty="0"/>
          </a:p>
        </p:txBody>
      </p:sp>
      <p:pic>
        <p:nvPicPr>
          <p:cNvPr id="5" name="Picture 4">
            <a:extLst>
              <a:ext uri="{FF2B5EF4-FFF2-40B4-BE49-F238E27FC236}">
                <a16:creationId xmlns:a16="http://schemas.microsoft.com/office/drawing/2014/main" id="{335D4E8F-104B-49DC-832A-A7A039156911}"/>
              </a:ext>
            </a:extLst>
          </p:cNvPr>
          <p:cNvPicPr/>
          <p:nvPr/>
        </p:nvPicPr>
        <p:blipFill>
          <a:blip r:embed="rId2"/>
          <a:stretch>
            <a:fillRect/>
          </a:stretch>
        </p:blipFill>
        <p:spPr>
          <a:xfrm>
            <a:off x="3787515" y="3429000"/>
            <a:ext cx="4616970" cy="1985638"/>
          </a:xfrm>
          <a:prstGeom prst="rect">
            <a:avLst/>
          </a:prstGeom>
        </p:spPr>
      </p:pic>
      <p:sp>
        <p:nvSpPr>
          <p:cNvPr id="7" name="Rectangle 6">
            <a:extLst>
              <a:ext uri="{FF2B5EF4-FFF2-40B4-BE49-F238E27FC236}">
                <a16:creationId xmlns:a16="http://schemas.microsoft.com/office/drawing/2014/main" id="{B9E12E05-A519-4F94-BA8E-AECADA031236}"/>
              </a:ext>
            </a:extLst>
          </p:cNvPr>
          <p:cNvSpPr/>
          <p:nvPr/>
        </p:nvSpPr>
        <p:spPr>
          <a:xfrm>
            <a:off x="4328026" y="5557362"/>
            <a:ext cx="3797065" cy="307777"/>
          </a:xfrm>
          <a:prstGeom prst="rect">
            <a:avLst/>
          </a:prstGeom>
        </p:spPr>
        <p:txBody>
          <a:bodyPr wrap="none">
            <a:spAutoFit/>
          </a:bodyPr>
          <a:lstStyle/>
          <a:p>
            <a:r>
              <a:rPr lang="en-US" sz="1400" dirty="0">
                <a:latin typeface="Times New Roman" panose="02020603050405020304" pitchFamily="18" charset="0"/>
                <a:ea typeface="Times New Roman" panose="02020603050405020304" pitchFamily="18" charset="0"/>
              </a:rPr>
              <a:t>. Value of loss function with epochs using VGG16</a:t>
            </a:r>
            <a:endParaRPr lang="en-US" sz="1400" dirty="0"/>
          </a:p>
        </p:txBody>
      </p:sp>
    </p:spTree>
    <p:extLst>
      <p:ext uri="{BB962C8B-B14F-4D97-AF65-F5344CB8AC3E}">
        <p14:creationId xmlns:p14="http://schemas.microsoft.com/office/powerpoint/2010/main" val="2275823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853CBB-7F91-49FF-964E-F85BABEF8191}"/>
              </a:ext>
            </a:extLst>
          </p:cNvPr>
          <p:cNvSpPr>
            <a:spLocks noGrp="1"/>
          </p:cNvSpPr>
          <p:nvPr>
            <p:ph idx="1"/>
          </p:nvPr>
        </p:nvSpPr>
        <p:spPr>
          <a:xfrm>
            <a:off x="4586828" y="2398425"/>
            <a:ext cx="3018343" cy="494675"/>
          </a:xfrm>
        </p:spPr>
        <p:txBody>
          <a:bodyPr>
            <a:normAutofit/>
          </a:bodyPr>
          <a:lstStyle/>
          <a:p>
            <a:pPr marL="0" indent="0">
              <a:buNone/>
            </a:pPr>
            <a:r>
              <a:rPr lang="en-US" sz="1400" dirty="0">
                <a:solidFill>
                  <a:schemeClr val="tx1"/>
                </a:solidFill>
                <a:latin typeface="Times New Roman" panose="02020603050405020304" pitchFamily="18" charset="0"/>
                <a:cs typeface="Times New Roman" panose="02020603050405020304" pitchFamily="18" charset="0"/>
              </a:rPr>
              <a:t>   sample results of MobileNet model</a:t>
            </a:r>
          </a:p>
        </p:txBody>
      </p:sp>
      <p:graphicFrame>
        <p:nvGraphicFramePr>
          <p:cNvPr id="4" name="Table 3">
            <a:extLst>
              <a:ext uri="{FF2B5EF4-FFF2-40B4-BE49-F238E27FC236}">
                <a16:creationId xmlns:a16="http://schemas.microsoft.com/office/drawing/2014/main" id="{6F89A314-1B4F-4857-BD2B-21FD7D5A6D29}"/>
              </a:ext>
            </a:extLst>
          </p:cNvPr>
          <p:cNvGraphicFramePr>
            <a:graphicFrameLocks noGrp="1"/>
          </p:cNvGraphicFramePr>
          <p:nvPr>
            <p:extLst>
              <p:ext uri="{D42A27DB-BD31-4B8C-83A1-F6EECF244321}">
                <p14:modId xmlns:p14="http://schemas.microsoft.com/office/powerpoint/2010/main" val="1709551910"/>
              </p:ext>
            </p:extLst>
          </p:nvPr>
        </p:nvGraphicFramePr>
        <p:xfrm>
          <a:off x="4551690" y="607539"/>
          <a:ext cx="3018343" cy="1640985"/>
        </p:xfrm>
        <a:graphic>
          <a:graphicData uri="http://schemas.openxmlformats.org/drawingml/2006/table">
            <a:tbl>
              <a:tblPr firstRow="1" firstCol="1" bandRow="1">
                <a:tableStyleId>{5C22544A-7EE6-4342-B048-85BDC9FD1C3A}</a:tableStyleId>
              </a:tblPr>
              <a:tblGrid>
                <a:gridCol w="449821">
                  <a:extLst>
                    <a:ext uri="{9D8B030D-6E8A-4147-A177-3AD203B41FA5}">
                      <a16:colId xmlns:a16="http://schemas.microsoft.com/office/drawing/2014/main" val="261104466"/>
                    </a:ext>
                  </a:extLst>
                </a:gridCol>
                <a:gridCol w="391221">
                  <a:extLst>
                    <a:ext uri="{9D8B030D-6E8A-4147-A177-3AD203B41FA5}">
                      <a16:colId xmlns:a16="http://schemas.microsoft.com/office/drawing/2014/main" val="138015500"/>
                    </a:ext>
                  </a:extLst>
                </a:gridCol>
                <a:gridCol w="453948">
                  <a:extLst>
                    <a:ext uri="{9D8B030D-6E8A-4147-A177-3AD203B41FA5}">
                      <a16:colId xmlns:a16="http://schemas.microsoft.com/office/drawing/2014/main" val="1865047721"/>
                    </a:ext>
                  </a:extLst>
                </a:gridCol>
                <a:gridCol w="625624">
                  <a:extLst>
                    <a:ext uri="{9D8B030D-6E8A-4147-A177-3AD203B41FA5}">
                      <a16:colId xmlns:a16="http://schemas.microsoft.com/office/drawing/2014/main" val="3994781443"/>
                    </a:ext>
                  </a:extLst>
                </a:gridCol>
                <a:gridCol w="559594">
                  <a:extLst>
                    <a:ext uri="{9D8B030D-6E8A-4147-A177-3AD203B41FA5}">
                      <a16:colId xmlns:a16="http://schemas.microsoft.com/office/drawing/2014/main" val="2208024589"/>
                    </a:ext>
                  </a:extLst>
                </a:gridCol>
                <a:gridCol w="538135">
                  <a:extLst>
                    <a:ext uri="{9D8B030D-6E8A-4147-A177-3AD203B41FA5}">
                      <a16:colId xmlns:a16="http://schemas.microsoft.com/office/drawing/2014/main" val="3319531485"/>
                    </a:ext>
                  </a:extLst>
                </a:gridCol>
              </a:tblGrid>
              <a:tr h="410184">
                <a:tc>
                  <a:txBody>
                    <a:bodyPr/>
                    <a:lstStyle/>
                    <a:p>
                      <a:pPr marL="635" marR="0" indent="0" algn="just">
                        <a:lnSpc>
                          <a:spcPct val="107000"/>
                        </a:lnSpc>
                        <a:spcBef>
                          <a:spcPts val="0"/>
                        </a:spcBef>
                        <a:spcAft>
                          <a:spcPts val="0"/>
                        </a:spcAft>
                      </a:pPr>
                      <a:r>
                        <a:rPr lang="en-US" sz="800">
                          <a:effectLst/>
                        </a:rPr>
                        <a:t>Epoch</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34925" marT="58420" marB="0"/>
                </a:tc>
                <a:tc>
                  <a:txBody>
                    <a:bodyPr/>
                    <a:lstStyle/>
                    <a:p>
                      <a:pPr marL="635" marR="0" indent="0" algn="just">
                        <a:lnSpc>
                          <a:spcPct val="107000"/>
                        </a:lnSpc>
                        <a:spcBef>
                          <a:spcPts val="0"/>
                        </a:spcBef>
                        <a:spcAft>
                          <a:spcPts val="0"/>
                        </a:spcAft>
                      </a:pPr>
                      <a:r>
                        <a:rPr lang="en-US" sz="800">
                          <a:effectLst/>
                        </a:rPr>
                        <a:t>Steps</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34925" marT="58420" marB="0"/>
                </a:tc>
                <a:tc>
                  <a:txBody>
                    <a:bodyPr/>
                    <a:lstStyle/>
                    <a:p>
                      <a:pPr marL="41910" marR="0" indent="0" algn="l">
                        <a:lnSpc>
                          <a:spcPct val="107000"/>
                        </a:lnSpc>
                        <a:spcBef>
                          <a:spcPts val="0"/>
                        </a:spcBef>
                        <a:spcAft>
                          <a:spcPts val="0"/>
                        </a:spcAft>
                      </a:pPr>
                      <a:r>
                        <a:rPr lang="en-US" sz="800">
                          <a:effectLst/>
                        </a:rPr>
                        <a:t>Loss</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34925" marT="58420" marB="0"/>
                </a:tc>
                <a:tc>
                  <a:txBody>
                    <a:bodyPr/>
                    <a:lstStyle/>
                    <a:p>
                      <a:pPr marL="635" marR="0" indent="0" algn="just">
                        <a:lnSpc>
                          <a:spcPct val="107000"/>
                        </a:lnSpc>
                        <a:spcBef>
                          <a:spcPts val="0"/>
                        </a:spcBef>
                        <a:spcAft>
                          <a:spcPts val="0"/>
                        </a:spcAft>
                      </a:pPr>
                      <a:r>
                        <a:rPr lang="en-US" sz="800">
                          <a:effectLst/>
                        </a:rPr>
                        <a:t>Accuracy</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34925" marT="58420" marB="0"/>
                </a:tc>
                <a:tc>
                  <a:txBody>
                    <a:bodyPr/>
                    <a:lstStyle/>
                    <a:p>
                      <a:pPr marL="0" marR="0" indent="0" algn="just">
                        <a:lnSpc>
                          <a:spcPct val="107000"/>
                        </a:lnSpc>
                        <a:spcBef>
                          <a:spcPts val="0"/>
                        </a:spcBef>
                        <a:spcAft>
                          <a:spcPts val="0"/>
                        </a:spcAft>
                      </a:pPr>
                      <a:r>
                        <a:rPr lang="en-US" sz="800">
                          <a:effectLst/>
                        </a:rPr>
                        <a:t>Val_loss</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34925" marT="58420" marB="0"/>
                </a:tc>
                <a:tc>
                  <a:txBody>
                    <a:bodyPr/>
                    <a:lstStyle/>
                    <a:p>
                      <a:pPr marL="0" marR="0" indent="0" algn="just">
                        <a:lnSpc>
                          <a:spcPct val="107000"/>
                        </a:lnSpc>
                        <a:spcBef>
                          <a:spcPts val="0"/>
                        </a:spcBef>
                        <a:spcAft>
                          <a:spcPts val="0"/>
                        </a:spcAft>
                      </a:pPr>
                      <a:r>
                        <a:rPr lang="en-US" sz="800">
                          <a:effectLst/>
                        </a:rPr>
                        <a:t>Val_acc</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34925" marT="58420" marB="0"/>
                </a:tc>
                <a:extLst>
                  <a:ext uri="{0D108BD9-81ED-4DB2-BD59-A6C34878D82A}">
                    <a16:rowId xmlns:a16="http://schemas.microsoft.com/office/drawing/2014/main" val="2444319521"/>
                  </a:ext>
                </a:extLst>
              </a:tr>
              <a:tr h="410267">
                <a:tc>
                  <a:txBody>
                    <a:bodyPr/>
                    <a:lstStyle/>
                    <a:p>
                      <a:pPr marL="0" marR="0" indent="0" algn="ctr">
                        <a:lnSpc>
                          <a:spcPct val="107000"/>
                        </a:lnSpc>
                        <a:spcBef>
                          <a:spcPts val="0"/>
                        </a:spcBef>
                        <a:spcAft>
                          <a:spcPts val="0"/>
                        </a:spcAft>
                      </a:pPr>
                      <a:r>
                        <a:rPr lang="en-US" sz="800">
                          <a:effectLst/>
                        </a:rPr>
                        <a:t>1</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34925" marT="58420" marB="0"/>
                </a:tc>
                <a:tc>
                  <a:txBody>
                    <a:bodyPr/>
                    <a:lstStyle/>
                    <a:p>
                      <a:pPr marL="65405" marR="0" indent="0" algn="l">
                        <a:lnSpc>
                          <a:spcPct val="107000"/>
                        </a:lnSpc>
                        <a:spcBef>
                          <a:spcPts val="0"/>
                        </a:spcBef>
                        <a:spcAft>
                          <a:spcPts val="0"/>
                        </a:spcAft>
                      </a:pPr>
                      <a:r>
                        <a:rPr lang="en-US" sz="800">
                          <a:effectLst/>
                        </a:rPr>
                        <a:t>88</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34925" marT="58420" marB="0"/>
                </a:tc>
                <a:tc>
                  <a:txBody>
                    <a:bodyPr/>
                    <a:lstStyle/>
                    <a:p>
                      <a:pPr marL="635" marR="0" indent="0" algn="just">
                        <a:lnSpc>
                          <a:spcPct val="107000"/>
                        </a:lnSpc>
                        <a:spcBef>
                          <a:spcPts val="0"/>
                        </a:spcBef>
                        <a:spcAft>
                          <a:spcPts val="0"/>
                        </a:spcAft>
                      </a:pPr>
                      <a:r>
                        <a:rPr lang="en-US" sz="800">
                          <a:effectLst/>
                        </a:rPr>
                        <a:t>0.2496</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34925" marT="58420" marB="0"/>
                </a:tc>
                <a:tc>
                  <a:txBody>
                    <a:bodyPr/>
                    <a:lstStyle/>
                    <a:p>
                      <a:pPr marL="635" marR="0" indent="0" algn="ctr">
                        <a:lnSpc>
                          <a:spcPct val="107000"/>
                        </a:lnSpc>
                        <a:spcBef>
                          <a:spcPts val="0"/>
                        </a:spcBef>
                        <a:spcAft>
                          <a:spcPts val="0"/>
                        </a:spcAft>
                      </a:pPr>
                      <a:r>
                        <a:rPr lang="en-US" sz="800">
                          <a:effectLst/>
                        </a:rPr>
                        <a:t>0.9221</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34925" marT="58420" marB="0"/>
                </a:tc>
                <a:tc>
                  <a:txBody>
                    <a:bodyPr/>
                    <a:lstStyle/>
                    <a:p>
                      <a:pPr marL="40640" marR="0" indent="0" algn="l">
                        <a:lnSpc>
                          <a:spcPct val="107000"/>
                        </a:lnSpc>
                        <a:spcBef>
                          <a:spcPts val="0"/>
                        </a:spcBef>
                        <a:spcAft>
                          <a:spcPts val="0"/>
                        </a:spcAft>
                      </a:pPr>
                      <a:r>
                        <a:rPr lang="en-US" sz="800">
                          <a:effectLst/>
                        </a:rPr>
                        <a:t>0.6546</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34925" marT="58420" marB="0"/>
                </a:tc>
                <a:tc>
                  <a:txBody>
                    <a:bodyPr/>
                    <a:lstStyle/>
                    <a:p>
                      <a:pPr marL="31750" marR="0" indent="0" algn="l">
                        <a:lnSpc>
                          <a:spcPct val="107000"/>
                        </a:lnSpc>
                        <a:spcBef>
                          <a:spcPts val="0"/>
                        </a:spcBef>
                        <a:spcAft>
                          <a:spcPts val="0"/>
                        </a:spcAft>
                      </a:pPr>
                      <a:r>
                        <a:rPr lang="en-US" sz="800">
                          <a:effectLst/>
                        </a:rPr>
                        <a:t>0.8793</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34925" marT="58420" marB="0"/>
                </a:tc>
                <a:extLst>
                  <a:ext uri="{0D108BD9-81ED-4DB2-BD59-A6C34878D82A}">
                    <a16:rowId xmlns:a16="http://schemas.microsoft.com/office/drawing/2014/main" val="2160280445"/>
                  </a:ext>
                </a:extLst>
              </a:tr>
              <a:tr h="410267">
                <a:tc>
                  <a:txBody>
                    <a:bodyPr/>
                    <a:lstStyle/>
                    <a:p>
                      <a:pPr marL="0" marR="0" indent="0" algn="ctr">
                        <a:lnSpc>
                          <a:spcPct val="107000"/>
                        </a:lnSpc>
                        <a:spcBef>
                          <a:spcPts val="0"/>
                        </a:spcBef>
                        <a:spcAft>
                          <a:spcPts val="0"/>
                        </a:spcAft>
                      </a:pPr>
                      <a:r>
                        <a:rPr lang="en-US" sz="800">
                          <a:effectLst/>
                        </a:rPr>
                        <a:t>4</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34925" marT="58420" marB="0"/>
                </a:tc>
                <a:tc>
                  <a:txBody>
                    <a:bodyPr/>
                    <a:lstStyle/>
                    <a:p>
                      <a:pPr marL="65405" marR="0" indent="0" algn="l">
                        <a:lnSpc>
                          <a:spcPct val="107000"/>
                        </a:lnSpc>
                        <a:spcBef>
                          <a:spcPts val="0"/>
                        </a:spcBef>
                        <a:spcAft>
                          <a:spcPts val="0"/>
                        </a:spcAft>
                      </a:pPr>
                      <a:r>
                        <a:rPr lang="en-US" sz="800">
                          <a:effectLst/>
                        </a:rPr>
                        <a:t>88</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34925" marT="58420" marB="0"/>
                </a:tc>
                <a:tc>
                  <a:txBody>
                    <a:bodyPr/>
                    <a:lstStyle/>
                    <a:p>
                      <a:pPr marL="635" marR="0" indent="0" algn="just">
                        <a:lnSpc>
                          <a:spcPct val="107000"/>
                        </a:lnSpc>
                        <a:spcBef>
                          <a:spcPts val="0"/>
                        </a:spcBef>
                        <a:spcAft>
                          <a:spcPts val="0"/>
                        </a:spcAft>
                      </a:pPr>
                      <a:r>
                        <a:rPr lang="en-US" sz="800">
                          <a:effectLst/>
                        </a:rPr>
                        <a:t>0.0781</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34925" marT="58420" marB="0"/>
                </a:tc>
                <a:tc>
                  <a:txBody>
                    <a:bodyPr/>
                    <a:lstStyle/>
                    <a:p>
                      <a:pPr marL="635" marR="0" indent="0" algn="ctr">
                        <a:lnSpc>
                          <a:spcPct val="107000"/>
                        </a:lnSpc>
                        <a:spcBef>
                          <a:spcPts val="0"/>
                        </a:spcBef>
                        <a:spcAft>
                          <a:spcPts val="0"/>
                        </a:spcAft>
                      </a:pPr>
                      <a:r>
                        <a:rPr lang="en-US" sz="800">
                          <a:effectLst/>
                        </a:rPr>
                        <a:t>0.9745</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34925" marT="58420" marB="0"/>
                </a:tc>
                <a:tc>
                  <a:txBody>
                    <a:bodyPr/>
                    <a:lstStyle/>
                    <a:p>
                      <a:pPr marL="40640" marR="0" indent="0" algn="l">
                        <a:lnSpc>
                          <a:spcPct val="107000"/>
                        </a:lnSpc>
                        <a:spcBef>
                          <a:spcPts val="0"/>
                        </a:spcBef>
                        <a:spcAft>
                          <a:spcPts val="0"/>
                        </a:spcAft>
                      </a:pPr>
                      <a:r>
                        <a:rPr lang="en-US" sz="800">
                          <a:effectLst/>
                        </a:rPr>
                        <a:t>0.1387</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34925" marT="58420" marB="0"/>
                </a:tc>
                <a:tc>
                  <a:txBody>
                    <a:bodyPr/>
                    <a:lstStyle/>
                    <a:p>
                      <a:pPr marL="31750" marR="0" indent="0" algn="l">
                        <a:lnSpc>
                          <a:spcPct val="107000"/>
                        </a:lnSpc>
                        <a:spcBef>
                          <a:spcPts val="0"/>
                        </a:spcBef>
                        <a:spcAft>
                          <a:spcPts val="0"/>
                        </a:spcAft>
                      </a:pPr>
                      <a:r>
                        <a:rPr lang="en-US" sz="800">
                          <a:effectLst/>
                        </a:rPr>
                        <a:t>0.9584</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34925" marT="58420" marB="0"/>
                </a:tc>
                <a:extLst>
                  <a:ext uri="{0D108BD9-81ED-4DB2-BD59-A6C34878D82A}">
                    <a16:rowId xmlns:a16="http://schemas.microsoft.com/office/drawing/2014/main" val="1542476833"/>
                  </a:ext>
                </a:extLst>
              </a:tr>
              <a:tr h="410267">
                <a:tc>
                  <a:txBody>
                    <a:bodyPr/>
                    <a:lstStyle/>
                    <a:p>
                      <a:pPr marL="635" marR="0" indent="0" algn="ctr">
                        <a:lnSpc>
                          <a:spcPct val="107000"/>
                        </a:lnSpc>
                        <a:spcBef>
                          <a:spcPts val="0"/>
                        </a:spcBef>
                        <a:spcAft>
                          <a:spcPts val="0"/>
                        </a:spcAft>
                      </a:pPr>
                      <a:r>
                        <a:rPr lang="en-US" sz="800">
                          <a:effectLst/>
                        </a:rPr>
                        <a:t>10</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34925" marT="58420" marB="0"/>
                </a:tc>
                <a:tc>
                  <a:txBody>
                    <a:bodyPr/>
                    <a:lstStyle/>
                    <a:p>
                      <a:pPr marL="65405" marR="0" indent="0" algn="l">
                        <a:lnSpc>
                          <a:spcPct val="107000"/>
                        </a:lnSpc>
                        <a:spcBef>
                          <a:spcPts val="0"/>
                        </a:spcBef>
                        <a:spcAft>
                          <a:spcPts val="0"/>
                        </a:spcAft>
                      </a:pPr>
                      <a:r>
                        <a:rPr lang="en-US" sz="800">
                          <a:effectLst/>
                        </a:rPr>
                        <a:t>88</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34925" marT="58420" marB="0"/>
                </a:tc>
                <a:tc>
                  <a:txBody>
                    <a:bodyPr/>
                    <a:lstStyle/>
                    <a:p>
                      <a:pPr marL="635" marR="0" indent="0" algn="just">
                        <a:lnSpc>
                          <a:spcPct val="107000"/>
                        </a:lnSpc>
                        <a:spcBef>
                          <a:spcPts val="0"/>
                        </a:spcBef>
                        <a:spcAft>
                          <a:spcPts val="0"/>
                        </a:spcAft>
                      </a:pPr>
                      <a:r>
                        <a:rPr lang="en-US" sz="800">
                          <a:effectLst/>
                        </a:rPr>
                        <a:t>0.0424</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34925" marT="58420" marB="0"/>
                </a:tc>
                <a:tc>
                  <a:txBody>
                    <a:bodyPr/>
                    <a:lstStyle/>
                    <a:p>
                      <a:pPr marL="635" marR="0" indent="0" algn="ctr">
                        <a:lnSpc>
                          <a:spcPct val="107000"/>
                        </a:lnSpc>
                        <a:spcBef>
                          <a:spcPts val="0"/>
                        </a:spcBef>
                        <a:spcAft>
                          <a:spcPts val="0"/>
                        </a:spcAft>
                      </a:pPr>
                      <a:r>
                        <a:rPr lang="en-US" sz="800">
                          <a:effectLst/>
                        </a:rPr>
                        <a:t>0.9848</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34925" marT="58420" marB="0"/>
                </a:tc>
                <a:tc>
                  <a:txBody>
                    <a:bodyPr/>
                    <a:lstStyle/>
                    <a:p>
                      <a:pPr marL="40640" marR="0" indent="0" algn="l">
                        <a:lnSpc>
                          <a:spcPct val="107000"/>
                        </a:lnSpc>
                        <a:spcBef>
                          <a:spcPts val="0"/>
                        </a:spcBef>
                        <a:spcAft>
                          <a:spcPts val="0"/>
                        </a:spcAft>
                      </a:pPr>
                      <a:r>
                        <a:rPr lang="en-US" sz="800">
                          <a:effectLst/>
                        </a:rPr>
                        <a:t>0.1055</a:t>
                      </a:r>
                      <a:endParaRPr lang="en-US" sz="1000">
                        <a:solidFill>
                          <a:srgbClr val="181717"/>
                        </a:solidFill>
                        <a:effectLst/>
                        <a:latin typeface="Times New Roman" panose="02020603050405020304" pitchFamily="18" charset="0"/>
                        <a:ea typeface="Times New Roman" panose="02020603050405020304" pitchFamily="18" charset="0"/>
                      </a:endParaRPr>
                    </a:p>
                  </a:txBody>
                  <a:tcPr marL="33655" marR="34925" marT="58420" marB="0"/>
                </a:tc>
                <a:tc>
                  <a:txBody>
                    <a:bodyPr/>
                    <a:lstStyle/>
                    <a:p>
                      <a:pPr marL="31750" marR="0" indent="0" algn="l">
                        <a:lnSpc>
                          <a:spcPct val="107000"/>
                        </a:lnSpc>
                        <a:spcBef>
                          <a:spcPts val="0"/>
                        </a:spcBef>
                        <a:spcAft>
                          <a:spcPts val="0"/>
                        </a:spcAft>
                      </a:pPr>
                      <a:r>
                        <a:rPr lang="en-US" sz="800" dirty="0">
                          <a:effectLst/>
                        </a:rPr>
                        <a:t>0.9570</a:t>
                      </a:r>
                      <a:endParaRPr lang="en-US" sz="1000" dirty="0">
                        <a:solidFill>
                          <a:srgbClr val="181717"/>
                        </a:solidFill>
                        <a:effectLst/>
                        <a:latin typeface="Times New Roman" panose="02020603050405020304" pitchFamily="18" charset="0"/>
                        <a:ea typeface="Times New Roman" panose="02020603050405020304" pitchFamily="18" charset="0"/>
                      </a:endParaRPr>
                    </a:p>
                  </a:txBody>
                  <a:tcPr marL="33655" marR="34925" marT="58420" marB="0"/>
                </a:tc>
                <a:extLst>
                  <a:ext uri="{0D108BD9-81ED-4DB2-BD59-A6C34878D82A}">
                    <a16:rowId xmlns:a16="http://schemas.microsoft.com/office/drawing/2014/main" val="3568343396"/>
                  </a:ext>
                </a:extLst>
              </a:tr>
            </a:tbl>
          </a:graphicData>
        </a:graphic>
      </p:graphicFrame>
      <p:pic>
        <p:nvPicPr>
          <p:cNvPr id="5" name="Picture 4">
            <a:extLst>
              <a:ext uri="{FF2B5EF4-FFF2-40B4-BE49-F238E27FC236}">
                <a16:creationId xmlns:a16="http://schemas.microsoft.com/office/drawing/2014/main" id="{37AD435B-7E68-4F74-BEA1-7F8881D1FE15}"/>
              </a:ext>
            </a:extLst>
          </p:cNvPr>
          <p:cNvPicPr/>
          <p:nvPr/>
        </p:nvPicPr>
        <p:blipFill>
          <a:blip r:embed="rId2"/>
          <a:stretch>
            <a:fillRect/>
          </a:stretch>
        </p:blipFill>
        <p:spPr>
          <a:xfrm>
            <a:off x="3927422" y="3043001"/>
            <a:ext cx="4085980" cy="2216119"/>
          </a:xfrm>
          <a:prstGeom prst="rect">
            <a:avLst/>
          </a:prstGeom>
        </p:spPr>
      </p:pic>
      <p:sp>
        <p:nvSpPr>
          <p:cNvPr id="6" name="Rectangle 5">
            <a:extLst>
              <a:ext uri="{FF2B5EF4-FFF2-40B4-BE49-F238E27FC236}">
                <a16:creationId xmlns:a16="http://schemas.microsoft.com/office/drawing/2014/main" id="{39988658-00BC-410D-9D0D-85347F5FAC20}"/>
              </a:ext>
            </a:extLst>
          </p:cNvPr>
          <p:cNvSpPr/>
          <p:nvPr/>
        </p:nvSpPr>
        <p:spPr>
          <a:xfrm>
            <a:off x="4044687" y="5409021"/>
            <a:ext cx="3968715" cy="307777"/>
          </a:xfrm>
          <a:prstGeom prst="rect">
            <a:avLst/>
          </a:prstGeom>
        </p:spPr>
        <p:txBody>
          <a:bodyPr wrap="none">
            <a:spAutoFit/>
          </a:bodyPr>
          <a:lstStyle/>
          <a:p>
            <a:r>
              <a:rPr lang="en-US" sz="1400" dirty="0">
                <a:latin typeface="Times New Roman" panose="02020603050405020304" pitchFamily="18" charset="0"/>
                <a:ea typeface="Times New Roman" panose="02020603050405020304" pitchFamily="18" charset="0"/>
              </a:rPr>
              <a:t>Value of loss function with epochs using MobileNet </a:t>
            </a:r>
            <a:endParaRPr lang="en-US" sz="1400" dirty="0"/>
          </a:p>
        </p:txBody>
      </p:sp>
    </p:spTree>
    <p:extLst>
      <p:ext uri="{BB962C8B-B14F-4D97-AF65-F5344CB8AC3E}">
        <p14:creationId xmlns:p14="http://schemas.microsoft.com/office/powerpoint/2010/main" val="1057815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8BF37-B406-400D-A089-108B68CBC505}"/>
              </a:ext>
            </a:extLst>
          </p:cNvPr>
          <p:cNvSpPr>
            <a:spLocks noGrp="1"/>
          </p:cNvSpPr>
          <p:nvPr>
            <p:ph type="title"/>
          </p:nvPr>
        </p:nvSpPr>
        <p:spPr>
          <a:xfrm>
            <a:off x="1708879" y="854439"/>
            <a:ext cx="9795734" cy="762326"/>
          </a:xfrm>
        </p:spPr>
        <p:txBody>
          <a:bodyPr>
            <a:normAutofit/>
          </a:bodyPr>
          <a:lstStyle/>
          <a:p>
            <a:pPr algn="ctr"/>
            <a:r>
              <a:rPr lang="en-US" sz="3200" b="1" dirty="0">
                <a:solidFill>
                  <a:schemeClr val="tx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B451836B-D9DA-4024-8CCA-4C73E661BE35}"/>
              </a:ext>
            </a:extLst>
          </p:cNvPr>
          <p:cNvSpPr>
            <a:spLocks noGrp="1"/>
          </p:cNvSpPr>
          <p:nvPr>
            <p:ph idx="1"/>
          </p:nvPr>
        </p:nvSpPr>
        <p:spPr>
          <a:xfrm>
            <a:off x="1974574" y="1993691"/>
            <a:ext cx="9530037" cy="4446865"/>
          </a:xfrm>
        </p:spPr>
        <p:txBody>
          <a:bodyPr>
            <a:normAutofit fontScale="92500" lnSpcReduction="20000"/>
          </a:bodyPr>
          <a:lstStyle/>
          <a:p>
            <a:pPr algn="just">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The proposed work uses both Convolution Neural Networks and Deep CNN using transfer learning for the detection of fire in images. </a:t>
            </a:r>
          </a:p>
          <a:p>
            <a:pPr algn="just">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Convolution Neural Network (CNN) was tested on our dataset and accuracy of training and validation was observed and we have plotted graphs of loss and accuracy in accordance with epochs.  </a:t>
            </a:r>
          </a:p>
          <a:p>
            <a:pPr algn="just">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After CNN model we have used Deep CNN models for testing on our dataset and accuracy of Deep CNN models was observed and we have plotted different graphs of loss and accuracy in accordance with the epochs. </a:t>
            </a:r>
          </a:p>
          <a:p>
            <a:pPr algn="just">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We have compared CNN models with VGG model and MobileNet model. Deep CNN uses deep transfer learning approach to train the model that’s why these give better performance. </a:t>
            </a:r>
          </a:p>
          <a:p>
            <a:pPr algn="just">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As we observed in the graph of training versus validation accuracy that Deep neural networks have problem of overfitting the training data. There is still some work that needs to be done. </a:t>
            </a: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78873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A58E0-8CDB-4EE0-89FA-E0887C1FDEC0}"/>
              </a:ext>
            </a:extLst>
          </p:cNvPr>
          <p:cNvSpPr>
            <a:spLocks noGrp="1"/>
          </p:cNvSpPr>
          <p:nvPr>
            <p:ph type="title"/>
          </p:nvPr>
        </p:nvSpPr>
        <p:spPr>
          <a:xfrm>
            <a:off x="1789043" y="548640"/>
            <a:ext cx="9952383" cy="899160"/>
          </a:xfrm>
        </p:spPr>
        <p:txBody>
          <a:bodyPr>
            <a:normAutofit/>
          </a:bodyPr>
          <a:lstStyle/>
          <a:p>
            <a:pPr algn="ctr"/>
            <a:r>
              <a:rPr lang="en-US" sz="3200" b="1" dirty="0">
                <a:solidFill>
                  <a:schemeClr val="tx1"/>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810284CF-0998-4D02-BF92-BDA0EF6A833D}"/>
              </a:ext>
            </a:extLst>
          </p:cNvPr>
          <p:cNvSpPr>
            <a:spLocks noGrp="1"/>
          </p:cNvSpPr>
          <p:nvPr>
            <p:ph idx="1"/>
          </p:nvPr>
        </p:nvSpPr>
        <p:spPr>
          <a:xfrm>
            <a:off x="1528998" y="1447800"/>
            <a:ext cx="10384706" cy="4861560"/>
          </a:xfrm>
        </p:spPr>
        <p:txBody>
          <a:bodyPr>
            <a:normAutofit lnSpcReduction="10000"/>
          </a:bodyPr>
          <a:lstStyle/>
          <a:p>
            <a:pPr>
              <a:buFont typeface="Arial" panose="020B0604020202020204" pitchFamily="34" charset="0"/>
              <a:buChar char="•"/>
            </a:pPr>
            <a:r>
              <a:rPr lang="en-US" sz="2000" dirty="0" err="1">
                <a:solidFill>
                  <a:schemeClr val="tx1"/>
                </a:solidFill>
                <a:latin typeface="Times New Roman" panose="02020603050405020304" pitchFamily="18" charset="0"/>
                <a:cs typeface="Times New Roman" panose="02020603050405020304" pitchFamily="18" charset="0"/>
              </a:rPr>
              <a:t>R.Bright</a:t>
            </a:r>
            <a:r>
              <a:rPr lang="en-US" sz="2000" dirty="0">
                <a:solidFill>
                  <a:schemeClr val="tx1"/>
                </a:solidFill>
                <a:latin typeface="Times New Roman" panose="02020603050405020304" pitchFamily="18" charset="0"/>
                <a:cs typeface="Times New Roman" panose="02020603050405020304" pitchFamily="18" charset="0"/>
              </a:rPr>
              <a:t> and </a:t>
            </a:r>
            <a:r>
              <a:rPr lang="en-US" sz="2000" dirty="0" err="1">
                <a:solidFill>
                  <a:schemeClr val="tx1"/>
                </a:solidFill>
                <a:latin typeface="Times New Roman" panose="02020603050405020304" pitchFamily="18" charset="0"/>
                <a:cs typeface="Times New Roman" panose="02020603050405020304" pitchFamily="18" charset="0"/>
              </a:rPr>
              <a:t>R.Custer</a:t>
            </a:r>
            <a:r>
              <a:rPr lang="en-US" sz="2000" dirty="0">
                <a:solidFill>
                  <a:schemeClr val="tx1"/>
                </a:solidFill>
                <a:latin typeface="Times New Roman" panose="02020603050405020304" pitchFamily="18" charset="0"/>
                <a:cs typeface="Times New Roman" panose="02020603050405020304" pitchFamily="18" charset="0"/>
              </a:rPr>
              <a:t>, “Fire detection: The state of the art,” NBS Technical Note, US Department of Commerce, 1974. </a:t>
            </a:r>
          </a:p>
          <a:p>
            <a:pPr>
              <a:buFont typeface="Arial" panose="020B0604020202020204" pitchFamily="34" charset="0"/>
              <a:buChar char="•"/>
            </a:pPr>
            <a:r>
              <a:rPr lang="en-US" sz="2000" dirty="0" err="1">
                <a:solidFill>
                  <a:schemeClr val="tx1"/>
                </a:solidFill>
                <a:latin typeface="Times New Roman" panose="02020603050405020304" pitchFamily="18" charset="0"/>
                <a:cs typeface="Times New Roman" panose="02020603050405020304" pitchFamily="18" charset="0"/>
              </a:rPr>
              <a:t>V.Vipin</a:t>
            </a:r>
            <a:r>
              <a:rPr lang="en-US" sz="2000" dirty="0">
                <a:solidFill>
                  <a:schemeClr val="tx1"/>
                </a:solidFill>
                <a:latin typeface="Times New Roman" panose="02020603050405020304" pitchFamily="18" charset="0"/>
                <a:cs typeface="Times New Roman" panose="02020603050405020304" pitchFamily="18" charset="0"/>
              </a:rPr>
              <a:t>, “ Image processing-based forest fire </a:t>
            </a:r>
            <a:r>
              <a:rPr lang="en-US" sz="2000" dirty="0" err="1">
                <a:solidFill>
                  <a:schemeClr val="tx1"/>
                </a:solidFill>
                <a:latin typeface="Times New Roman" panose="02020603050405020304" pitchFamily="18" charset="0"/>
                <a:cs typeface="Times New Roman" panose="02020603050405020304" pitchFamily="18" charset="0"/>
              </a:rPr>
              <a:t>detection,”International</a:t>
            </a:r>
            <a:r>
              <a:rPr lang="en-US" sz="2000" dirty="0">
                <a:solidFill>
                  <a:schemeClr val="tx1"/>
                </a:solidFill>
                <a:latin typeface="Times New Roman" panose="02020603050405020304" pitchFamily="18" charset="0"/>
                <a:cs typeface="Times New Roman" panose="02020603050405020304" pitchFamily="18" charset="0"/>
              </a:rPr>
              <a:t> Journal of Emerging Technology and Advanced Engineering, 2.2 (2012), pp. 87-95.  </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P.V.K. Borges, E. </a:t>
            </a:r>
            <a:r>
              <a:rPr lang="en-US" sz="2000" dirty="0" err="1">
                <a:solidFill>
                  <a:schemeClr val="tx1"/>
                </a:solidFill>
                <a:latin typeface="Times New Roman" panose="02020603050405020304" pitchFamily="18" charset="0"/>
                <a:cs typeface="Times New Roman" panose="02020603050405020304" pitchFamily="18" charset="0"/>
              </a:rPr>
              <a:t>Izquierdo</a:t>
            </a:r>
            <a:r>
              <a:rPr lang="en-US" sz="2000" dirty="0">
                <a:solidFill>
                  <a:schemeClr val="tx1"/>
                </a:solidFill>
                <a:latin typeface="Times New Roman" panose="02020603050405020304" pitchFamily="18" charset="0"/>
                <a:cs typeface="Times New Roman" panose="02020603050405020304" pitchFamily="18" charset="0"/>
              </a:rPr>
              <a:t>,”A probabilistic approach for </a:t>
            </a:r>
            <a:r>
              <a:rPr lang="en-US" sz="2000" dirty="0" err="1">
                <a:solidFill>
                  <a:schemeClr val="tx1"/>
                </a:solidFill>
                <a:latin typeface="Times New Roman" panose="02020603050405020304" pitchFamily="18" charset="0"/>
                <a:cs typeface="Times New Roman" panose="02020603050405020304" pitchFamily="18" charset="0"/>
              </a:rPr>
              <a:t>visionbased</a:t>
            </a:r>
            <a:r>
              <a:rPr lang="en-US" sz="2000" dirty="0">
                <a:solidFill>
                  <a:schemeClr val="tx1"/>
                </a:solidFill>
                <a:latin typeface="Times New Roman" panose="02020603050405020304" pitchFamily="18" charset="0"/>
                <a:cs typeface="Times New Roman" panose="02020603050405020304" pitchFamily="18" charset="0"/>
              </a:rPr>
              <a:t> fire detection in videos,” IEEE Trans. Circuits Syst. Video Technol, 20.5 (2010), pp. 721–731. </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S. </a:t>
            </a:r>
            <a:r>
              <a:rPr lang="en-US" sz="2000" dirty="0" err="1">
                <a:solidFill>
                  <a:schemeClr val="tx1"/>
                </a:solidFill>
                <a:latin typeface="Times New Roman" panose="02020603050405020304" pitchFamily="18" charset="0"/>
                <a:cs typeface="Times New Roman" panose="02020603050405020304" pitchFamily="18" charset="0"/>
              </a:rPr>
              <a:t>Frizzi</a:t>
            </a:r>
            <a:r>
              <a:rPr lang="en-US" sz="2000" dirty="0">
                <a:solidFill>
                  <a:schemeClr val="tx1"/>
                </a:solidFill>
                <a:latin typeface="Times New Roman" panose="02020603050405020304" pitchFamily="18" charset="0"/>
                <a:cs typeface="Times New Roman" panose="02020603050405020304" pitchFamily="18" charset="0"/>
              </a:rPr>
              <a:t>, R. </a:t>
            </a:r>
            <a:r>
              <a:rPr lang="en-US" sz="2000" dirty="0" err="1">
                <a:solidFill>
                  <a:schemeClr val="tx1"/>
                </a:solidFill>
                <a:latin typeface="Times New Roman" panose="02020603050405020304" pitchFamily="18" charset="0"/>
                <a:cs typeface="Times New Roman" panose="02020603050405020304" pitchFamily="18" charset="0"/>
              </a:rPr>
              <a:t>Kaabi</a:t>
            </a:r>
            <a:r>
              <a:rPr lang="en-US" sz="2000" dirty="0">
                <a:solidFill>
                  <a:schemeClr val="tx1"/>
                </a:solidFill>
                <a:latin typeface="Times New Roman" panose="02020603050405020304" pitchFamily="18" charset="0"/>
                <a:cs typeface="Times New Roman" panose="02020603050405020304" pitchFamily="18" charset="0"/>
              </a:rPr>
              <a:t>, M. </a:t>
            </a:r>
            <a:r>
              <a:rPr lang="en-US" sz="2000" dirty="0" err="1">
                <a:solidFill>
                  <a:schemeClr val="tx1"/>
                </a:solidFill>
                <a:latin typeface="Times New Roman" panose="02020603050405020304" pitchFamily="18" charset="0"/>
                <a:cs typeface="Times New Roman" panose="02020603050405020304" pitchFamily="18" charset="0"/>
              </a:rPr>
              <a:t>Bouchouicha</a:t>
            </a:r>
            <a:r>
              <a:rPr lang="en-US" sz="2000" dirty="0">
                <a:solidFill>
                  <a:schemeClr val="tx1"/>
                </a:solidFill>
                <a:latin typeface="Times New Roman" panose="02020603050405020304" pitchFamily="18" charset="0"/>
                <a:cs typeface="Times New Roman" panose="02020603050405020304" pitchFamily="18" charset="0"/>
              </a:rPr>
              <a:t>, J. M. </a:t>
            </a:r>
            <a:r>
              <a:rPr lang="en-US" sz="2000" dirty="0" err="1">
                <a:solidFill>
                  <a:schemeClr val="tx1"/>
                </a:solidFill>
                <a:latin typeface="Times New Roman" panose="02020603050405020304" pitchFamily="18" charset="0"/>
                <a:cs typeface="Times New Roman" panose="02020603050405020304" pitchFamily="18" charset="0"/>
              </a:rPr>
              <a:t>Ginoux</a:t>
            </a:r>
            <a:r>
              <a:rPr lang="en-US" sz="2000" dirty="0">
                <a:solidFill>
                  <a:schemeClr val="tx1"/>
                </a:solidFill>
                <a:latin typeface="Times New Roman" panose="02020603050405020304" pitchFamily="18" charset="0"/>
                <a:cs typeface="Times New Roman" panose="02020603050405020304" pitchFamily="18" charset="0"/>
              </a:rPr>
              <a:t>, E. Moreau, and F. </a:t>
            </a:r>
            <a:r>
              <a:rPr lang="en-US" sz="2000" dirty="0" err="1">
                <a:solidFill>
                  <a:schemeClr val="tx1"/>
                </a:solidFill>
                <a:latin typeface="Times New Roman" panose="02020603050405020304" pitchFamily="18" charset="0"/>
                <a:cs typeface="Times New Roman" panose="02020603050405020304" pitchFamily="18" charset="0"/>
              </a:rPr>
              <a:t>Fnaiech</a:t>
            </a:r>
            <a:r>
              <a:rPr lang="en-US" sz="2000" dirty="0">
                <a:solidFill>
                  <a:schemeClr val="tx1"/>
                </a:solidFill>
                <a:latin typeface="Times New Roman" panose="02020603050405020304" pitchFamily="18" charset="0"/>
                <a:cs typeface="Times New Roman" panose="02020603050405020304" pitchFamily="18" charset="0"/>
              </a:rPr>
              <a:t>, “Convolutional neural network for video fire and smoke </a:t>
            </a:r>
            <a:r>
              <a:rPr lang="en-US" sz="2000" dirty="0" err="1">
                <a:solidFill>
                  <a:schemeClr val="tx1"/>
                </a:solidFill>
                <a:latin typeface="Times New Roman" panose="02020603050405020304" pitchFamily="18" charset="0"/>
                <a:cs typeface="Times New Roman" panose="02020603050405020304" pitchFamily="18" charset="0"/>
              </a:rPr>
              <a:t>detection,”In</a:t>
            </a:r>
            <a:r>
              <a:rPr lang="en-US" sz="2000" dirty="0">
                <a:solidFill>
                  <a:schemeClr val="tx1"/>
                </a:solidFill>
                <a:latin typeface="Times New Roman" panose="02020603050405020304" pitchFamily="18" charset="0"/>
                <a:cs typeface="Times New Roman" panose="02020603050405020304" pitchFamily="18" charset="0"/>
              </a:rPr>
              <a:t> IECON 2016 42nd Annual Conference of the IEEE Industrial Electronics Society, Oct 2016, pp. 887-882. </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S. </a:t>
            </a:r>
            <a:r>
              <a:rPr lang="en-US" sz="2000" dirty="0" err="1">
                <a:solidFill>
                  <a:schemeClr val="tx1"/>
                </a:solidFill>
                <a:latin typeface="Times New Roman" panose="02020603050405020304" pitchFamily="18" charset="0"/>
                <a:cs typeface="Times New Roman" panose="02020603050405020304" pitchFamily="18" charset="0"/>
              </a:rPr>
              <a:t>Hochreiter,J</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Schmidhuber</a:t>
            </a:r>
            <a:r>
              <a:rPr lang="en-US" sz="2000" dirty="0">
                <a:solidFill>
                  <a:schemeClr val="tx1"/>
                </a:solidFill>
                <a:latin typeface="Times New Roman" panose="02020603050405020304" pitchFamily="18" charset="0"/>
                <a:cs typeface="Times New Roman" panose="02020603050405020304" pitchFamily="18" charset="0"/>
              </a:rPr>
              <a:t>, ”LSTM can solve hard long time lag problems,” In Advances in Neural Information Processing Systems; NIPS: San Diego, CA, USA, 1997; pp. 473–479. </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S. </a:t>
            </a:r>
            <a:r>
              <a:rPr lang="en-US" sz="2000" dirty="0" err="1">
                <a:solidFill>
                  <a:schemeClr val="tx1"/>
                </a:solidFill>
                <a:latin typeface="Times New Roman" panose="02020603050405020304" pitchFamily="18" charset="0"/>
                <a:cs typeface="Times New Roman" panose="02020603050405020304" pitchFamily="18" charset="0"/>
              </a:rPr>
              <a:t>Kethavath</a:t>
            </a:r>
            <a:r>
              <a:rPr lang="en-US" sz="2000" dirty="0">
                <a:solidFill>
                  <a:schemeClr val="tx1"/>
                </a:solidFill>
                <a:latin typeface="Times New Roman" panose="02020603050405020304" pitchFamily="18" charset="0"/>
                <a:cs typeface="Times New Roman" panose="02020603050405020304" pitchFamily="18" charset="0"/>
              </a:rPr>
              <a:t>, and M. </a:t>
            </a:r>
            <a:r>
              <a:rPr lang="en-US" sz="2000" dirty="0" err="1">
                <a:solidFill>
                  <a:schemeClr val="tx1"/>
                </a:solidFill>
                <a:latin typeface="Times New Roman" panose="02020603050405020304" pitchFamily="18" charset="0"/>
                <a:cs typeface="Times New Roman" panose="02020603050405020304" pitchFamily="18" charset="0"/>
              </a:rPr>
              <a:t>Dua</a:t>
            </a:r>
            <a:r>
              <a:rPr lang="en-US" sz="2000" dirty="0">
                <a:solidFill>
                  <a:schemeClr val="tx1"/>
                </a:solidFill>
                <a:latin typeface="Times New Roman" panose="02020603050405020304" pitchFamily="18" charset="0"/>
                <a:cs typeface="Times New Roman" panose="02020603050405020304" pitchFamily="18" charset="0"/>
              </a:rPr>
              <a:t>. "Early Discovery of Disaster Events from Sensor Data Using Fog Computing," International Conference on Intelligent Computing, Information and Control Systems. Springer, Cham, 2019.</a:t>
            </a:r>
          </a:p>
          <a:p>
            <a:pPr marL="0" indent="0">
              <a:buNone/>
            </a:pPr>
            <a:endParaRPr lang="en-US" dirty="0"/>
          </a:p>
        </p:txBody>
      </p:sp>
    </p:spTree>
    <p:extLst>
      <p:ext uri="{BB962C8B-B14F-4D97-AF65-F5344CB8AC3E}">
        <p14:creationId xmlns:p14="http://schemas.microsoft.com/office/powerpoint/2010/main" val="1611619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56BB29-70B4-4B60-8BDC-597D5E212AF1}"/>
              </a:ext>
            </a:extLst>
          </p:cNvPr>
          <p:cNvSpPr>
            <a:spLocks noGrp="1"/>
          </p:cNvSpPr>
          <p:nvPr>
            <p:ph idx="1"/>
          </p:nvPr>
        </p:nvSpPr>
        <p:spPr>
          <a:xfrm>
            <a:off x="1152939" y="2547730"/>
            <a:ext cx="10285412" cy="1762539"/>
          </a:xfrm>
        </p:spPr>
        <p:txBody>
          <a:bodyPr>
            <a:normAutofit/>
          </a:bodyPr>
          <a:lstStyle/>
          <a:p>
            <a:pPr marL="0" indent="0" algn="ctr">
              <a:buNone/>
            </a:pPr>
            <a:r>
              <a:rPr lang="en-US" sz="7200" b="1"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189228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A542C-DC38-4392-AF53-3CC2CBB7C14B}"/>
              </a:ext>
            </a:extLst>
          </p:cNvPr>
          <p:cNvSpPr>
            <a:spLocks noGrp="1"/>
          </p:cNvSpPr>
          <p:nvPr>
            <p:ph type="title"/>
          </p:nvPr>
        </p:nvSpPr>
        <p:spPr>
          <a:xfrm>
            <a:off x="1950721" y="914400"/>
            <a:ext cx="9553892" cy="716280"/>
          </a:xfrm>
        </p:spPr>
        <p:txBody>
          <a:bodyPr>
            <a:normAutofit/>
          </a:bodyPr>
          <a:lstStyle/>
          <a:p>
            <a:pPr algn="ctr"/>
            <a:r>
              <a:rPr lang="en-US" sz="3200" b="1" dirty="0">
                <a:solidFill>
                  <a:schemeClr val="tx1"/>
                </a:solidFill>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6E99D08A-077B-4690-BDF7-21A402EDEB8D}"/>
              </a:ext>
            </a:extLst>
          </p:cNvPr>
          <p:cNvSpPr>
            <a:spLocks noGrp="1"/>
          </p:cNvSpPr>
          <p:nvPr>
            <p:ph idx="1"/>
          </p:nvPr>
        </p:nvSpPr>
        <p:spPr>
          <a:xfrm>
            <a:off x="2164080" y="2026920"/>
            <a:ext cx="9340532" cy="4206970"/>
          </a:xfrm>
        </p:spPr>
        <p:txBody>
          <a:bodyPr/>
          <a:lstStyle/>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Introduction</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Existing work</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Proposed work</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Implementation</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Results</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Conclusion</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References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790022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1311-097C-40C6-9191-45A994470074}"/>
              </a:ext>
            </a:extLst>
          </p:cNvPr>
          <p:cNvSpPr>
            <a:spLocks noGrp="1"/>
          </p:cNvSpPr>
          <p:nvPr>
            <p:ph type="title"/>
          </p:nvPr>
        </p:nvSpPr>
        <p:spPr>
          <a:xfrm>
            <a:off x="1199213" y="946779"/>
            <a:ext cx="10305399" cy="941982"/>
          </a:xfrm>
        </p:spPr>
        <p:txBody>
          <a:bodyPr>
            <a:normAutofit/>
          </a:bodyPr>
          <a:lstStyle/>
          <a:p>
            <a:pPr algn="ctr"/>
            <a:r>
              <a:rPr lang="en-US" sz="3200" b="1" dirty="0">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9109DC0-7136-4D3E-B583-3A45A71F57BF}"/>
              </a:ext>
            </a:extLst>
          </p:cNvPr>
          <p:cNvSpPr>
            <a:spLocks noGrp="1"/>
          </p:cNvSpPr>
          <p:nvPr>
            <p:ph idx="1"/>
          </p:nvPr>
        </p:nvSpPr>
        <p:spPr>
          <a:xfrm>
            <a:off x="1409075" y="2113612"/>
            <a:ext cx="10095537" cy="3797609"/>
          </a:xfrm>
        </p:spPr>
        <p:txBody>
          <a:bodyPr>
            <a:noAutofit/>
          </a:bodyPr>
          <a:lstStyle/>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Fire is the big threat in human life like floods, and earthquakes. Situation like fire causes threat to public safety and health. It is the more commonly occurring abnormal event than other abnormal events such as earthquakes and floods. Fire detection system, which are made of hardware, are quite expensive. Hence, researchers proposed image processing and computer vision-based techniques for fire detection. Fire detection using computer vision techniques and image processing has been a topic of interest among the researchers. Indeed, good accuracy of computer vision techniques can outperform traditional models of fire detection. However, with the current advancement of the technologies, such models of computer vision techniques are being replaced by deep learning models such as Convolutional Neural Networks (CNN).  </a:t>
            </a:r>
          </a:p>
          <a:p>
            <a:pPr marL="0" indent="0" algn="just">
              <a:buNone/>
            </a:pP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5731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8DE3D-10D4-41D4-AD7E-6F0993EDF73F}"/>
              </a:ext>
            </a:extLst>
          </p:cNvPr>
          <p:cNvSpPr>
            <a:spLocks noGrp="1"/>
          </p:cNvSpPr>
          <p:nvPr>
            <p:ph type="title"/>
          </p:nvPr>
        </p:nvSpPr>
        <p:spPr>
          <a:xfrm>
            <a:off x="1364105" y="839449"/>
            <a:ext cx="10140507" cy="674558"/>
          </a:xfrm>
        </p:spPr>
        <p:txBody>
          <a:bodyPr>
            <a:normAutofit/>
          </a:bodyPr>
          <a:lstStyle/>
          <a:p>
            <a:pPr algn="ctr"/>
            <a:r>
              <a:rPr lang="en-US" sz="3200" b="1" dirty="0">
                <a:solidFill>
                  <a:schemeClr val="tx1"/>
                </a:solidFill>
                <a:latin typeface="Times New Roman" panose="02020603050405020304" pitchFamily="18" charset="0"/>
                <a:cs typeface="Times New Roman" panose="02020603050405020304" pitchFamily="18" charset="0"/>
              </a:rPr>
              <a:t>EXISTING WORK</a:t>
            </a:r>
          </a:p>
        </p:txBody>
      </p:sp>
      <p:sp>
        <p:nvSpPr>
          <p:cNvPr id="3" name="Content Placeholder 2">
            <a:extLst>
              <a:ext uri="{FF2B5EF4-FFF2-40B4-BE49-F238E27FC236}">
                <a16:creationId xmlns:a16="http://schemas.microsoft.com/office/drawing/2014/main" id="{98596B67-0C8F-4EC6-9A12-43D51A826281}"/>
              </a:ext>
            </a:extLst>
          </p:cNvPr>
          <p:cNvSpPr>
            <a:spLocks noGrp="1"/>
          </p:cNvSpPr>
          <p:nvPr>
            <p:ph idx="1"/>
          </p:nvPr>
        </p:nvSpPr>
        <p:spPr>
          <a:xfrm>
            <a:off x="1573967" y="2008182"/>
            <a:ext cx="9930645" cy="3872560"/>
          </a:xfrm>
        </p:spPr>
        <p:txBody>
          <a:bodyPr>
            <a:normAutofit/>
          </a:bodyPr>
          <a:lstStyle/>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Fire could have the most dynamic features such as area of the flame, randomness of the flame. </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Due to this reason, feature extraction using computer vision technique made this process very difficult. </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With the enhancement of the technologies, deep learning concept has been introduced. </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CNN based deep learning model is the most commonly used model in detection of fire. </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Performance of CNN has been found to be quite better as compared to computer vision techniques.</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 Due to lack of large datasets, sometimes CNN does not give satisfactory results.</a:t>
            </a:r>
          </a:p>
          <a:p>
            <a:pPr marL="0" indent="0">
              <a:buNone/>
            </a:pPr>
            <a:endParaRPr lang="en-US" dirty="0"/>
          </a:p>
        </p:txBody>
      </p:sp>
    </p:spTree>
    <p:extLst>
      <p:ext uri="{BB962C8B-B14F-4D97-AF65-F5344CB8AC3E}">
        <p14:creationId xmlns:p14="http://schemas.microsoft.com/office/powerpoint/2010/main" val="307842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DC8E7-B3E7-459F-BB4D-1CD95C569A8A}"/>
              </a:ext>
            </a:extLst>
          </p:cNvPr>
          <p:cNvSpPr>
            <a:spLocks noGrp="1"/>
          </p:cNvSpPr>
          <p:nvPr>
            <p:ph type="title"/>
          </p:nvPr>
        </p:nvSpPr>
        <p:spPr>
          <a:xfrm>
            <a:off x="1304145" y="946778"/>
            <a:ext cx="10200468" cy="582219"/>
          </a:xfrm>
        </p:spPr>
        <p:txBody>
          <a:bodyPr>
            <a:normAutofit/>
          </a:bodyPr>
          <a:lstStyle/>
          <a:p>
            <a:pPr algn="ctr"/>
            <a:r>
              <a:rPr lang="en-US" sz="3200" b="1" dirty="0">
                <a:solidFill>
                  <a:schemeClr val="tx1"/>
                </a:solidFill>
                <a:latin typeface="Times New Roman" panose="02020603050405020304" pitchFamily="18" charset="0"/>
                <a:cs typeface="Times New Roman" panose="02020603050405020304" pitchFamily="18" charset="0"/>
              </a:rPr>
              <a:t>PROPOSED WORK</a:t>
            </a:r>
          </a:p>
        </p:txBody>
      </p:sp>
      <p:sp>
        <p:nvSpPr>
          <p:cNvPr id="3" name="Content Placeholder 2">
            <a:extLst>
              <a:ext uri="{FF2B5EF4-FFF2-40B4-BE49-F238E27FC236}">
                <a16:creationId xmlns:a16="http://schemas.microsoft.com/office/drawing/2014/main" id="{B4769BD7-2A15-4A80-9BCE-EF0180894546}"/>
              </a:ext>
            </a:extLst>
          </p:cNvPr>
          <p:cNvSpPr>
            <a:spLocks noGrp="1"/>
          </p:cNvSpPr>
          <p:nvPr>
            <p:ph idx="1"/>
          </p:nvPr>
        </p:nvSpPr>
        <p:spPr>
          <a:xfrm>
            <a:off x="1633928" y="1963710"/>
            <a:ext cx="9870684" cy="3947511"/>
          </a:xfrm>
        </p:spPr>
        <p:txBody>
          <a:bodyPr>
            <a:normAutofit/>
          </a:bodyPr>
          <a:lstStyle/>
          <a:p>
            <a:pPr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The proposed approach in this paper uses Deep CNN instead of traditional CNN. </a:t>
            </a:r>
          </a:p>
          <a:p>
            <a:pPr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Deep CNN is based on the transfer learning that uses pre-trained model to train another model, which is being trained to detect different object. </a:t>
            </a:r>
          </a:p>
          <a:p>
            <a:pPr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CNN have been used The models are trained on ‘imagenet’ dataset. </a:t>
            </a:r>
          </a:p>
          <a:p>
            <a:pPr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Proposed approach architecture consists of four phases and working of these phases is described in the following sub-sections. </a:t>
            </a:r>
          </a:p>
          <a:p>
            <a:pPr marL="0" indent="0" algn="just">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789371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B18ACC-60FF-49C8-97BC-1F98DEFFC1D7}"/>
              </a:ext>
            </a:extLst>
          </p:cNvPr>
          <p:cNvSpPr>
            <a:spLocks noGrp="1"/>
          </p:cNvSpPr>
          <p:nvPr>
            <p:ph idx="1"/>
          </p:nvPr>
        </p:nvSpPr>
        <p:spPr>
          <a:xfrm>
            <a:off x="1948721" y="809468"/>
            <a:ext cx="9555891" cy="5246557"/>
          </a:xfrm>
        </p:spPr>
        <p:txBody>
          <a:bodyPr/>
          <a:lstStyle/>
          <a:p>
            <a:pPr marL="0" indent="0" algn="just">
              <a:buNone/>
            </a:pPr>
            <a:r>
              <a:rPr lang="en-US" sz="2800" b="1" dirty="0">
                <a:solidFill>
                  <a:schemeClr val="tx1"/>
                </a:solidFill>
                <a:latin typeface="Times New Roman" panose="02020603050405020304" pitchFamily="18" charset="0"/>
                <a:cs typeface="Times New Roman" panose="02020603050405020304" pitchFamily="18" charset="0"/>
              </a:rPr>
              <a:t>Data Preparation </a:t>
            </a:r>
          </a:p>
          <a:p>
            <a:pPr marL="0" indent="0" algn="just">
              <a:buNone/>
            </a:pPr>
            <a:endParaRPr lang="en-US" sz="2400" b="1"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The data consist for the proposed work consists of images in jpg format. These images are handpicked through various sources over the internet. </a:t>
            </a:r>
          </a:p>
          <a:p>
            <a:pPr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After processing, dataset is labelled into training and testing data. Both training and testing datasets are prepared by sampling frames into ‘default’ and ‘fire’ categories. Frames are kept in directories named after the class. </a:t>
            </a:r>
          </a:p>
          <a:p>
            <a:pPr marL="0" indent="0">
              <a:buNone/>
            </a:pPr>
            <a:endParaRPr lang="en-US" dirty="0"/>
          </a:p>
        </p:txBody>
      </p:sp>
      <p:pic>
        <p:nvPicPr>
          <p:cNvPr id="4" name="Picture 3">
            <a:extLst>
              <a:ext uri="{FF2B5EF4-FFF2-40B4-BE49-F238E27FC236}">
                <a16:creationId xmlns:a16="http://schemas.microsoft.com/office/drawing/2014/main" id="{F80477ED-D3F4-4D1B-A590-DB405674FC58}"/>
              </a:ext>
            </a:extLst>
          </p:cNvPr>
          <p:cNvPicPr/>
          <p:nvPr/>
        </p:nvPicPr>
        <p:blipFill>
          <a:blip r:embed="rId2"/>
          <a:stretch>
            <a:fillRect/>
          </a:stretch>
        </p:blipFill>
        <p:spPr>
          <a:xfrm>
            <a:off x="4648258" y="3869212"/>
            <a:ext cx="2895483" cy="2179320"/>
          </a:xfrm>
          <a:prstGeom prst="rect">
            <a:avLst/>
          </a:prstGeom>
        </p:spPr>
      </p:pic>
    </p:spTree>
    <p:extLst>
      <p:ext uri="{BB962C8B-B14F-4D97-AF65-F5344CB8AC3E}">
        <p14:creationId xmlns:p14="http://schemas.microsoft.com/office/powerpoint/2010/main" val="809629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C29B4D-D44F-41BF-B9B3-3D8508004546}"/>
              </a:ext>
            </a:extLst>
          </p:cNvPr>
          <p:cNvSpPr>
            <a:spLocks noGrp="1"/>
          </p:cNvSpPr>
          <p:nvPr>
            <p:ph idx="1"/>
          </p:nvPr>
        </p:nvSpPr>
        <p:spPr>
          <a:xfrm>
            <a:off x="1950720" y="854440"/>
            <a:ext cx="9546736" cy="5276537"/>
          </a:xfrm>
        </p:spPr>
        <p:txBody>
          <a:bodyPr>
            <a:normAutofit/>
          </a:bodyPr>
          <a:lstStyle/>
          <a:p>
            <a:pPr marL="0" marR="0" indent="0" algn="just">
              <a:lnSpc>
                <a:spcPct val="107000"/>
              </a:lnSpc>
              <a:spcBef>
                <a:spcPts val="0"/>
              </a:spcBef>
              <a:spcAft>
                <a:spcPts val="800"/>
              </a:spcAft>
              <a:buNone/>
            </a:pPr>
            <a:r>
              <a:rPr lang="en-US" sz="28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Model creation</a:t>
            </a:r>
          </a:p>
          <a:p>
            <a:pPr marL="0" marR="0" indent="0" algn="just">
              <a:lnSpc>
                <a:spcPct val="107000"/>
              </a:lnSpc>
              <a:spcBef>
                <a:spcPts val="0"/>
              </a:spcBef>
              <a:spcAft>
                <a:spcPts val="800"/>
              </a:spcAft>
              <a:buNone/>
            </a:pPr>
            <a:endParaRPr lang="en-US" sz="28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R="0" algn="just">
              <a:lnSpc>
                <a:spcPct val="107000"/>
              </a:lnSpc>
              <a:spcBef>
                <a:spcPts val="0"/>
              </a:spcBef>
              <a:spcAft>
                <a:spcPts val="800"/>
              </a:spcAft>
              <a:buFont typeface="Arial" panose="020B0604020202020204" pitchFamily="34" charset="0"/>
              <a:buChar char="•"/>
            </a:pPr>
            <a:r>
              <a:rPr lang="en-US" sz="2000" dirty="0">
                <a:solidFill>
                  <a:srgbClr val="181717"/>
                </a:solidFill>
                <a:latin typeface="Times New Roman" panose="02020603050405020304" pitchFamily="18" charset="0"/>
                <a:ea typeface="Times New Roman" panose="02020603050405020304" pitchFamily="18" charset="0"/>
                <a:cs typeface="Times New Roman" panose="02020603050405020304" pitchFamily="18" charset="0"/>
              </a:rPr>
              <a:t>The proposed work has been implemented by using  Deep convolution neural networks</a:t>
            </a:r>
          </a:p>
          <a:p>
            <a:pPr marR="0" algn="just">
              <a:lnSpc>
                <a:spcPct val="107000"/>
              </a:lnSpc>
              <a:spcBef>
                <a:spcPts val="0"/>
              </a:spcBef>
              <a:spcAft>
                <a:spcPts val="800"/>
              </a:spcAft>
              <a:buFont typeface="Arial" panose="020B0604020202020204" pitchFamily="34" charset="0"/>
              <a:buChar char="•"/>
            </a:pPr>
            <a:r>
              <a:rPr lang="en-US" sz="2000" dirty="0">
                <a:solidFill>
                  <a:srgbClr val="181717"/>
                </a:solidFill>
                <a:latin typeface="Times New Roman" panose="02020603050405020304" pitchFamily="18" charset="0"/>
                <a:ea typeface="Times New Roman" panose="02020603050405020304" pitchFamily="18" charset="0"/>
                <a:cs typeface="Times New Roman" panose="02020603050405020304" pitchFamily="18" charset="0"/>
              </a:rPr>
              <a:t>VGG16 uses sixteen dense layers of neural network This model is created by using convolution layer of different channels with activation function and performing max pooling on these layers. </a:t>
            </a:r>
          </a:p>
          <a:p>
            <a:pPr marR="0" algn="just">
              <a:lnSpc>
                <a:spcPct val="107000"/>
              </a:lnSpc>
              <a:spcBef>
                <a:spcPts val="0"/>
              </a:spcBef>
              <a:spcAft>
                <a:spcPts val="800"/>
              </a:spcAft>
              <a:buFont typeface="Arial" panose="020B0604020202020204" pitchFamily="34" charset="0"/>
              <a:buChar char="•"/>
            </a:pPr>
            <a:r>
              <a:rPr lang="en-US" sz="2000" dirty="0">
                <a:solidFill>
                  <a:srgbClr val="181717"/>
                </a:solidFill>
                <a:latin typeface="Times New Roman" panose="02020603050405020304" pitchFamily="18" charset="0"/>
                <a:ea typeface="Times New Roman" panose="02020603050405020304" pitchFamily="18" charset="0"/>
                <a:cs typeface="Times New Roman" panose="02020603050405020304" pitchFamily="18" charset="0"/>
              </a:rPr>
              <a:t>The final model is created by adding number of ‘Dense’ layers with number of activation units equivalent to number of classes. </a:t>
            </a:r>
          </a:p>
          <a:p>
            <a:pPr marR="0" algn="just">
              <a:lnSpc>
                <a:spcPct val="107000"/>
              </a:lnSpc>
              <a:spcBef>
                <a:spcPts val="0"/>
              </a:spcBef>
              <a:spcAft>
                <a:spcPts val="800"/>
              </a:spcAft>
              <a:buFont typeface="Arial" panose="020B0604020202020204" pitchFamily="34" charset="0"/>
              <a:buChar char="•"/>
            </a:pPr>
            <a:r>
              <a:rPr lang="en-US" sz="2000" dirty="0">
                <a:solidFill>
                  <a:srgbClr val="181717"/>
                </a:solidFill>
                <a:latin typeface="Times New Roman" panose="02020603050405020304" pitchFamily="18" charset="0"/>
                <a:ea typeface="Times New Roman" panose="02020603050405020304" pitchFamily="18" charset="0"/>
                <a:cs typeface="Times New Roman" panose="02020603050405020304" pitchFamily="18" charset="0"/>
              </a:rPr>
              <a:t>Created models act as an input for the training the model along with the datasets. </a:t>
            </a:r>
          </a:p>
          <a:p>
            <a:pPr marL="0" indent="0">
              <a:lnSpc>
                <a:spcPct val="107000"/>
              </a:lnSpc>
              <a:spcBef>
                <a:spcPts val="0"/>
              </a:spcBef>
              <a:spcAft>
                <a:spcPts val="800"/>
              </a:spcAft>
            </a:pPr>
            <a:endParaRPr lang="en-US" sz="900" dirty="0">
              <a:solidFill>
                <a:srgbClr val="181717"/>
              </a:solidFill>
              <a:latin typeface="Times New Roman" panose="02020603050405020304" pitchFamily="18" charset="0"/>
              <a:ea typeface="Times New Roman" panose="02020603050405020304" pitchFamily="18" charset="0"/>
            </a:endParaRPr>
          </a:p>
          <a:p>
            <a:pPr marL="0" indent="0" algn="just">
              <a:buNone/>
            </a:pPr>
            <a:endParaRPr lang="en-US" sz="2000" dirty="0"/>
          </a:p>
        </p:txBody>
      </p:sp>
    </p:spTree>
    <p:extLst>
      <p:ext uri="{BB962C8B-B14F-4D97-AF65-F5344CB8AC3E}">
        <p14:creationId xmlns:p14="http://schemas.microsoft.com/office/powerpoint/2010/main" val="1561440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1D1924-0E90-4C26-A361-00F1E31ED47D}"/>
              </a:ext>
            </a:extLst>
          </p:cNvPr>
          <p:cNvSpPr>
            <a:spLocks noGrp="1"/>
          </p:cNvSpPr>
          <p:nvPr>
            <p:ph idx="1"/>
          </p:nvPr>
        </p:nvSpPr>
        <p:spPr>
          <a:xfrm>
            <a:off x="2133599" y="854439"/>
            <a:ext cx="9371013" cy="5366479"/>
          </a:xfrm>
        </p:spPr>
        <p:txBody>
          <a:bodyPr>
            <a:normAutofit/>
          </a:bodyPr>
          <a:lstStyle/>
          <a:p>
            <a:pPr algn="just">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sz="20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5924FB58-1670-456F-9191-59D1037E64E5}"/>
              </a:ext>
            </a:extLst>
          </p:cNvPr>
          <p:cNvPicPr/>
          <p:nvPr/>
        </p:nvPicPr>
        <p:blipFill rotWithShape="1">
          <a:blip r:embed="rId2"/>
          <a:srcRect l="1" r="518" b="49047"/>
          <a:stretch/>
        </p:blipFill>
        <p:spPr>
          <a:xfrm>
            <a:off x="3019240" y="762917"/>
            <a:ext cx="6401597" cy="4815762"/>
          </a:xfrm>
          <a:prstGeom prst="rect">
            <a:avLst/>
          </a:prstGeom>
        </p:spPr>
      </p:pic>
    </p:spTree>
    <p:extLst>
      <p:ext uri="{BB962C8B-B14F-4D97-AF65-F5344CB8AC3E}">
        <p14:creationId xmlns:p14="http://schemas.microsoft.com/office/powerpoint/2010/main" val="972290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FB8674-D516-4EE1-B5EB-A7BB75A8DCA9}"/>
              </a:ext>
            </a:extLst>
          </p:cNvPr>
          <p:cNvSpPr>
            <a:spLocks noGrp="1"/>
          </p:cNvSpPr>
          <p:nvPr>
            <p:ph idx="1"/>
          </p:nvPr>
        </p:nvSpPr>
        <p:spPr>
          <a:xfrm>
            <a:off x="2143593" y="749509"/>
            <a:ext cx="9361019" cy="5366478"/>
          </a:xfrm>
        </p:spPr>
        <p:txBody>
          <a:bodyPr/>
          <a:lstStyle/>
          <a:p>
            <a:pPr marL="0" indent="0" algn="just">
              <a:buNone/>
            </a:pPr>
            <a:r>
              <a:rPr lang="en-US" sz="2800" b="1" dirty="0">
                <a:solidFill>
                  <a:schemeClr val="tx1"/>
                </a:solidFill>
                <a:latin typeface="Times New Roman" panose="02020603050405020304" pitchFamily="18" charset="0"/>
                <a:cs typeface="Times New Roman" panose="02020603050405020304" pitchFamily="18" charset="0"/>
              </a:rPr>
              <a:t>Model Training</a:t>
            </a:r>
          </a:p>
          <a:p>
            <a:pPr marL="0" indent="0" algn="just">
              <a:buNone/>
            </a:pPr>
            <a:r>
              <a:rPr lang="en-US" sz="2800" b="1" dirty="0">
                <a:solidFill>
                  <a:schemeClr val="tx1"/>
                </a:solidFill>
                <a:latin typeface="Times New Roman" panose="02020603050405020304" pitchFamily="18" charset="0"/>
                <a:cs typeface="Times New Roman" panose="02020603050405020304" pitchFamily="18" charset="0"/>
              </a:rPr>
              <a:t> </a:t>
            </a:r>
          </a:p>
          <a:p>
            <a:pPr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To train model data augmentation is done by performing pre-processing function in pre-processing input. The data for training and testing are read from directories using data generator function. </a:t>
            </a:r>
          </a:p>
          <a:p>
            <a:pPr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After pre-processing training and testing data, these data send to model fitting for model training. </a:t>
            </a:r>
          </a:p>
          <a:p>
            <a:pPr marL="0" indent="0">
              <a:buNone/>
            </a:pPr>
            <a:endParaRPr lang="en-US" dirty="0"/>
          </a:p>
        </p:txBody>
      </p:sp>
      <p:pic>
        <p:nvPicPr>
          <p:cNvPr id="4" name="Picture 3">
            <a:extLst>
              <a:ext uri="{FF2B5EF4-FFF2-40B4-BE49-F238E27FC236}">
                <a16:creationId xmlns:a16="http://schemas.microsoft.com/office/drawing/2014/main" id="{4B0932D6-48D3-4DBA-85B4-B5435C711382}"/>
              </a:ext>
            </a:extLst>
          </p:cNvPr>
          <p:cNvPicPr/>
          <p:nvPr/>
        </p:nvPicPr>
        <p:blipFill>
          <a:blip r:embed="rId2"/>
          <a:stretch>
            <a:fillRect/>
          </a:stretch>
        </p:blipFill>
        <p:spPr>
          <a:xfrm>
            <a:off x="4528572" y="3455557"/>
            <a:ext cx="3134856" cy="2660430"/>
          </a:xfrm>
          <a:prstGeom prst="rect">
            <a:avLst/>
          </a:prstGeom>
        </p:spPr>
      </p:pic>
    </p:spTree>
    <p:extLst>
      <p:ext uri="{BB962C8B-B14F-4D97-AF65-F5344CB8AC3E}">
        <p14:creationId xmlns:p14="http://schemas.microsoft.com/office/powerpoint/2010/main" val="215898095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423</TotalTime>
  <Words>1391</Words>
  <Application>Microsoft Office PowerPoint</Application>
  <PresentationFormat>Widescreen</PresentationFormat>
  <Paragraphs>173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Century Gothic</vt:lpstr>
      <vt:lpstr>Times New Roman</vt:lpstr>
      <vt:lpstr>Wingdings 3</vt:lpstr>
      <vt:lpstr>Wisp</vt:lpstr>
      <vt:lpstr>           TKR COLLEG OF ENGINEERING &amp; TECHNOLOGY  DEEP FOREST FIRE DETECTION USING DEEP LEARING   </vt:lpstr>
      <vt:lpstr>CONTENTS</vt:lpstr>
      <vt:lpstr>INTRODUCTION</vt:lpstr>
      <vt:lpstr>EXISTING WORK</vt:lpstr>
      <vt:lpstr>PROPOSED WORK</vt:lpstr>
      <vt:lpstr>PowerPoint Presentation</vt:lpstr>
      <vt:lpstr>PowerPoint Presentation</vt:lpstr>
      <vt:lpstr>PowerPoint Presentation</vt:lpstr>
      <vt:lpstr>PowerPoint Presentation</vt:lpstr>
      <vt:lpstr>PowerPoint Presentation</vt:lpstr>
      <vt:lpstr>IMPLEMENTATION</vt:lpstr>
      <vt:lpstr>Architecture of VGG16</vt:lpstr>
      <vt:lpstr>RESULTS</vt:lpstr>
      <vt:lpstr>PowerPoint Presentation</vt:lpstr>
      <vt:lpstr>PowerPoint Presentation</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Pabitra Haldar</dc:creator>
  <cp:lastModifiedBy>yo yo</cp:lastModifiedBy>
  <cp:revision>38</cp:revision>
  <dcterms:created xsi:type="dcterms:W3CDTF">2021-05-10T13:34:47Z</dcterms:created>
  <dcterms:modified xsi:type="dcterms:W3CDTF">2024-03-24T08:58:38Z</dcterms:modified>
</cp:coreProperties>
</file>