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80" r:id="rId5"/>
    <p:sldId id="284" r:id="rId6"/>
    <p:sldId id="285" r:id="rId7"/>
    <p:sldId id="260" r:id="rId8"/>
    <p:sldId id="286" r:id="rId9"/>
    <p:sldId id="261" r:id="rId10"/>
    <p:sldId id="268" r:id="rId11"/>
    <p:sldId id="262" r:id="rId12"/>
    <p:sldId id="273" r:id="rId13"/>
    <p:sldId id="263" r:id="rId14"/>
    <p:sldId id="264" r:id="rId15"/>
    <p:sldId id="265" r:id="rId16"/>
    <p:sldId id="266" r:id="rId17"/>
    <p:sldId id="267" r:id="rId18"/>
    <p:sldId id="271" r:id="rId19"/>
    <p:sldId id="270" r:id="rId20"/>
    <p:sldId id="272" r:id="rId21"/>
    <p:sldId id="274" r:id="rId22"/>
    <p:sldId id="275" r:id="rId23"/>
    <p:sldId id="276" r:id="rId24"/>
    <p:sldId id="278" r:id="rId25"/>
    <p:sldId id="287" r:id="rId26"/>
    <p:sldId id="288" r:id="rId27"/>
    <p:sldId id="283"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68" autoAdjust="0"/>
  </p:normalViewPr>
  <p:slideViewPr>
    <p:cSldViewPr>
      <p:cViewPr varScale="1">
        <p:scale>
          <a:sx n="68" d="100"/>
          <a:sy n="68" d="100"/>
        </p:scale>
        <p:origin x="12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A5AC991-73FE-403B-8A9B-9D570980992F}" type="datetimeFigureOut">
              <a:rPr lang="en-IN" smtClean="0"/>
              <a:t>05-07-2023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A92CC90-FEB3-4C3A-928B-BB689B0925AB}" type="slidenum">
              <a:rPr lang="en-IN" smtClean="0"/>
              <a:t>‹#›</a:t>
            </a:fld>
            <a:endParaRPr lang="en-IN"/>
          </a:p>
        </p:txBody>
      </p:sp>
    </p:spTree>
    <p:extLst>
      <p:ext uri="{BB962C8B-B14F-4D97-AF65-F5344CB8AC3E}">
        <p14:creationId xmlns:p14="http://schemas.microsoft.com/office/powerpoint/2010/main" val="398732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92CC90-FEB3-4C3A-928B-BB689B0925AB}" type="slidenum">
              <a:rPr lang="en-IN" smtClean="0"/>
              <a:t>2</a:t>
            </a:fld>
            <a:endParaRPr lang="en-IN"/>
          </a:p>
        </p:txBody>
      </p:sp>
    </p:spTree>
    <p:extLst>
      <p:ext uri="{BB962C8B-B14F-4D97-AF65-F5344CB8AC3E}">
        <p14:creationId xmlns:p14="http://schemas.microsoft.com/office/powerpoint/2010/main" val="204574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92CC90-FEB3-4C3A-928B-BB689B0925AB}" type="slidenum">
              <a:rPr lang="en-IN" smtClean="0"/>
              <a:t>3</a:t>
            </a:fld>
            <a:endParaRPr lang="en-IN"/>
          </a:p>
        </p:txBody>
      </p:sp>
    </p:spTree>
    <p:extLst>
      <p:ext uri="{BB962C8B-B14F-4D97-AF65-F5344CB8AC3E}">
        <p14:creationId xmlns:p14="http://schemas.microsoft.com/office/powerpoint/2010/main" val="132069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92CC90-FEB3-4C3A-928B-BB689B0925AB}" type="slidenum">
              <a:rPr lang="en-IN" smtClean="0"/>
              <a:t>5</a:t>
            </a:fld>
            <a:endParaRPr lang="en-IN"/>
          </a:p>
        </p:txBody>
      </p:sp>
    </p:spTree>
    <p:extLst>
      <p:ext uri="{BB962C8B-B14F-4D97-AF65-F5344CB8AC3E}">
        <p14:creationId xmlns:p14="http://schemas.microsoft.com/office/powerpoint/2010/main" val="28115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92CC90-FEB3-4C3A-928B-BB689B0925AB}" type="slidenum">
              <a:rPr lang="en-IN" smtClean="0"/>
              <a:t>9</a:t>
            </a:fld>
            <a:endParaRPr lang="en-IN"/>
          </a:p>
        </p:txBody>
      </p:sp>
    </p:spTree>
    <p:extLst>
      <p:ext uri="{BB962C8B-B14F-4D97-AF65-F5344CB8AC3E}">
        <p14:creationId xmlns:p14="http://schemas.microsoft.com/office/powerpoint/2010/main" val="3686070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92CC90-FEB3-4C3A-928B-BB689B0925AB}" type="slidenum">
              <a:rPr lang="en-IN" smtClean="0"/>
              <a:t>17</a:t>
            </a:fld>
            <a:endParaRPr lang="en-IN"/>
          </a:p>
        </p:txBody>
      </p:sp>
    </p:spTree>
    <p:extLst>
      <p:ext uri="{BB962C8B-B14F-4D97-AF65-F5344CB8AC3E}">
        <p14:creationId xmlns:p14="http://schemas.microsoft.com/office/powerpoint/2010/main" val="205869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92CC90-FEB3-4C3A-928B-BB689B0925AB}" type="slidenum">
              <a:rPr lang="en-IN" smtClean="0"/>
              <a:t>21</a:t>
            </a:fld>
            <a:endParaRPr lang="en-IN"/>
          </a:p>
        </p:txBody>
      </p:sp>
    </p:spTree>
    <p:extLst>
      <p:ext uri="{BB962C8B-B14F-4D97-AF65-F5344CB8AC3E}">
        <p14:creationId xmlns:p14="http://schemas.microsoft.com/office/powerpoint/2010/main" val="295988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92CC90-FEB3-4C3A-928B-BB689B0925AB}" type="slidenum">
              <a:rPr lang="en-IN" smtClean="0"/>
              <a:t>23</a:t>
            </a:fld>
            <a:endParaRPr lang="en-IN"/>
          </a:p>
        </p:txBody>
      </p:sp>
    </p:spTree>
    <p:extLst>
      <p:ext uri="{BB962C8B-B14F-4D97-AF65-F5344CB8AC3E}">
        <p14:creationId xmlns:p14="http://schemas.microsoft.com/office/powerpoint/2010/main" val="338157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07362" y="2744494"/>
            <a:ext cx="3119886" cy="2458556"/>
          </a:xfrm>
          <a:prstGeom prst="rect">
            <a:avLst/>
          </a:prstGeom>
        </p:spPr>
      </p:pic>
      <p:sp>
        <p:nvSpPr>
          <p:cNvPr id="17" name="bg object 17"/>
          <p:cNvSpPr/>
          <p:nvPr/>
        </p:nvSpPr>
        <p:spPr>
          <a:xfrm>
            <a:off x="499872" y="2737104"/>
            <a:ext cx="2807335" cy="2118360"/>
          </a:xfrm>
          <a:custGeom>
            <a:avLst/>
            <a:gdLst/>
            <a:ahLst/>
            <a:cxnLst/>
            <a:rect l="l" t="t" r="r" b="b"/>
            <a:pathLst>
              <a:path w="2807335" h="2118360">
                <a:moveTo>
                  <a:pt x="2416937" y="0"/>
                </a:moveTo>
                <a:lnTo>
                  <a:pt x="390220" y="0"/>
                </a:lnTo>
                <a:lnTo>
                  <a:pt x="341273" y="3041"/>
                </a:lnTo>
                <a:lnTo>
                  <a:pt x="294139" y="11920"/>
                </a:lnTo>
                <a:lnTo>
                  <a:pt x="249186" y="26272"/>
                </a:lnTo>
                <a:lnTo>
                  <a:pt x="206778" y="45730"/>
                </a:lnTo>
                <a:lnTo>
                  <a:pt x="167281" y="69929"/>
                </a:lnTo>
                <a:lnTo>
                  <a:pt x="131061" y="98502"/>
                </a:lnTo>
                <a:lnTo>
                  <a:pt x="98484" y="131085"/>
                </a:lnTo>
                <a:lnTo>
                  <a:pt x="69916" y="167310"/>
                </a:lnTo>
                <a:lnTo>
                  <a:pt x="45721" y="206812"/>
                </a:lnTo>
                <a:lnTo>
                  <a:pt x="26267" y="249225"/>
                </a:lnTo>
                <a:lnTo>
                  <a:pt x="11918" y="294183"/>
                </a:lnTo>
                <a:lnTo>
                  <a:pt x="3040" y="341320"/>
                </a:lnTo>
                <a:lnTo>
                  <a:pt x="0" y="390271"/>
                </a:lnTo>
                <a:lnTo>
                  <a:pt x="0" y="1728089"/>
                </a:lnTo>
                <a:lnTo>
                  <a:pt x="3040" y="1777039"/>
                </a:lnTo>
                <a:lnTo>
                  <a:pt x="11918" y="1824176"/>
                </a:lnTo>
                <a:lnTo>
                  <a:pt x="26267" y="1869134"/>
                </a:lnTo>
                <a:lnTo>
                  <a:pt x="45721" y="1911547"/>
                </a:lnTo>
                <a:lnTo>
                  <a:pt x="69916" y="1951049"/>
                </a:lnTo>
                <a:lnTo>
                  <a:pt x="98484" y="1987274"/>
                </a:lnTo>
                <a:lnTo>
                  <a:pt x="131061" y="2019857"/>
                </a:lnTo>
                <a:lnTo>
                  <a:pt x="167281" y="2048430"/>
                </a:lnTo>
                <a:lnTo>
                  <a:pt x="206778" y="2072629"/>
                </a:lnTo>
                <a:lnTo>
                  <a:pt x="249186" y="2092087"/>
                </a:lnTo>
                <a:lnTo>
                  <a:pt x="294139" y="2106439"/>
                </a:lnTo>
                <a:lnTo>
                  <a:pt x="341273" y="2115318"/>
                </a:lnTo>
                <a:lnTo>
                  <a:pt x="390220" y="2118360"/>
                </a:lnTo>
                <a:lnTo>
                  <a:pt x="2416937" y="2118360"/>
                </a:lnTo>
                <a:lnTo>
                  <a:pt x="2465887" y="2115318"/>
                </a:lnTo>
                <a:lnTo>
                  <a:pt x="2513024" y="2106439"/>
                </a:lnTo>
                <a:lnTo>
                  <a:pt x="2557982" y="2092087"/>
                </a:lnTo>
                <a:lnTo>
                  <a:pt x="2600395" y="2072629"/>
                </a:lnTo>
                <a:lnTo>
                  <a:pt x="2639897" y="2048430"/>
                </a:lnTo>
                <a:lnTo>
                  <a:pt x="2676122" y="2019857"/>
                </a:lnTo>
                <a:lnTo>
                  <a:pt x="2708705" y="1987274"/>
                </a:lnTo>
                <a:lnTo>
                  <a:pt x="2737278" y="1951049"/>
                </a:lnTo>
                <a:lnTo>
                  <a:pt x="2761477" y="1911547"/>
                </a:lnTo>
                <a:lnTo>
                  <a:pt x="2780935" y="1869134"/>
                </a:lnTo>
                <a:lnTo>
                  <a:pt x="2795287" y="1824176"/>
                </a:lnTo>
                <a:lnTo>
                  <a:pt x="2804166" y="1777039"/>
                </a:lnTo>
                <a:lnTo>
                  <a:pt x="2807207" y="1728089"/>
                </a:lnTo>
                <a:lnTo>
                  <a:pt x="2807207" y="390271"/>
                </a:lnTo>
                <a:lnTo>
                  <a:pt x="2804166" y="341320"/>
                </a:lnTo>
                <a:lnTo>
                  <a:pt x="2795287" y="294183"/>
                </a:lnTo>
                <a:lnTo>
                  <a:pt x="2780935" y="249225"/>
                </a:lnTo>
                <a:lnTo>
                  <a:pt x="2761477" y="206812"/>
                </a:lnTo>
                <a:lnTo>
                  <a:pt x="2737278" y="167310"/>
                </a:lnTo>
                <a:lnTo>
                  <a:pt x="2708705" y="131085"/>
                </a:lnTo>
                <a:lnTo>
                  <a:pt x="2676122" y="98502"/>
                </a:lnTo>
                <a:lnTo>
                  <a:pt x="2639897" y="69929"/>
                </a:lnTo>
                <a:lnTo>
                  <a:pt x="2600395" y="45730"/>
                </a:lnTo>
                <a:lnTo>
                  <a:pt x="2557982" y="26272"/>
                </a:lnTo>
                <a:lnTo>
                  <a:pt x="2513024" y="11920"/>
                </a:lnTo>
                <a:lnTo>
                  <a:pt x="2465887" y="3041"/>
                </a:lnTo>
                <a:lnTo>
                  <a:pt x="2416937" y="0"/>
                </a:lnTo>
                <a:close/>
              </a:path>
            </a:pathLst>
          </a:custGeom>
          <a:solidFill>
            <a:srgbClr val="5ADFBA"/>
          </a:solidFill>
        </p:spPr>
        <p:txBody>
          <a:bodyPr wrap="square" lIns="0" tIns="0" rIns="0" bIns="0" rtlCol="0"/>
          <a:lstStyle/>
          <a:p>
            <a:endParaRPr/>
          </a:p>
        </p:txBody>
      </p:sp>
      <p:sp>
        <p:nvSpPr>
          <p:cNvPr id="2" name="Holder 2"/>
          <p:cNvSpPr>
            <a:spLocks noGrp="1"/>
          </p:cNvSpPr>
          <p:nvPr>
            <p:ph type="ctrTitle"/>
          </p:nvPr>
        </p:nvSpPr>
        <p:spPr>
          <a:xfrm>
            <a:off x="518413" y="476758"/>
            <a:ext cx="11155172" cy="391159"/>
          </a:xfrm>
          <a:prstGeom prst="rect">
            <a:avLst/>
          </a:prstGeom>
        </p:spPr>
        <p:txBody>
          <a:bodyPr wrap="square" lIns="0" tIns="0" rIns="0" bIns="0">
            <a:spAutoFit/>
          </a:bodyPr>
          <a:lstStyle>
            <a:lvl1pPr>
              <a:defRPr sz="2400" b="1" i="0">
                <a:solidFill>
                  <a:srgbClr val="A6A6A6"/>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A6A6A6"/>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5400" b="0" i="0">
                <a:solidFill>
                  <a:srgbClr val="00AFEF"/>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736080" y="3445764"/>
            <a:ext cx="1369060" cy="1369060"/>
          </a:xfrm>
          <a:custGeom>
            <a:avLst/>
            <a:gdLst/>
            <a:ahLst/>
            <a:cxnLst/>
            <a:rect l="l" t="t" r="r" b="b"/>
            <a:pathLst>
              <a:path w="1369059" h="1369060">
                <a:moveTo>
                  <a:pt x="0" y="684276"/>
                </a:moveTo>
                <a:lnTo>
                  <a:pt x="1717" y="635403"/>
                </a:lnTo>
                <a:lnTo>
                  <a:pt x="6794" y="587458"/>
                </a:lnTo>
                <a:lnTo>
                  <a:pt x="15113" y="540558"/>
                </a:lnTo>
                <a:lnTo>
                  <a:pt x="26560" y="494817"/>
                </a:lnTo>
                <a:lnTo>
                  <a:pt x="41018" y="450351"/>
                </a:lnTo>
                <a:lnTo>
                  <a:pt x="58372" y="407277"/>
                </a:lnTo>
                <a:lnTo>
                  <a:pt x="78505" y="365709"/>
                </a:lnTo>
                <a:lnTo>
                  <a:pt x="101303" y="325764"/>
                </a:lnTo>
                <a:lnTo>
                  <a:pt x="126650" y="287558"/>
                </a:lnTo>
                <a:lnTo>
                  <a:pt x="154429" y="251205"/>
                </a:lnTo>
                <a:lnTo>
                  <a:pt x="184525" y="216822"/>
                </a:lnTo>
                <a:lnTo>
                  <a:pt x="216822" y="184525"/>
                </a:lnTo>
                <a:lnTo>
                  <a:pt x="251205" y="154429"/>
                </a:lnTo>
                <a:lnTo>
                  <a:pt x="287558" y="126650"/>
                </a:lnTo>
                <a:lnTo>
                  <a:pt x="325764" y="101303"/>
                </a:lnTo>
                <a:lnTo>
                  <a:pt x="365709" y="78505"/>
                </a:lnTo>
                <a:lnTo>
                  <a:pt x="407277" y="58372"/>
                </a:lnTo>
                <a:lnTo>
                  <a:pt x="450351" y="41018"/>
                </a:lnTo>
                <a:lnTo>
                  <a:pt x="494817" y="26560"/>
                </a:lnTo>
                <a:lnTo>
                  <a:pt x="540558" y="15113"/>
                </a:lnTo>
                <a:lnTo>
                  <a:pt x="587458" y="6794"/>
                </a:lnTo>
                <a:lnTo>
                  <a:pt x="635403" y="1717"/>
                </a:lnTo>
                <a:lnTo>
                  <a:pt x="684276" y="0"/>
                </a:lnTo>
                <a:lnTo>
                  <a:pt x="733148" y="1717"/>
                </a:lnTo>
                <a:lnTo>
                  <a:pt x="781093" y="6794"/>
                </a:lnTo>
                <a:lnTo>
                  <a:pt x="827993" y="15113"/>
                </a:lnTo>
                <a:lnTo>
                  <a:pt x="873734" y="26560"/>
                </a:lnTo>
                <a:lnTo>
                  <a:pt x="918200" y="41018"/>
                </a:lnTo>
                <a:lnTo>
                  <a:pt x="961274" y="58372"/>
                </a:lnTo>
                <a:lnTo>
                  <a:pt x="1002842" y="78505"/>
                </a:lnTo>
                <a:lnTo>
                  <a:pt x="1042787" y="101303"/>
                </a:lnTo>
                <a:lnTo>
                  <a:pt x="1080993" y="126650"/>
                </a:lnTo>
                <a:lnTo>
                  <a:pt x="1117346" y="154429"/>
                </a:lnTo>
                <a:lnTo>
                  <a:pt x="1151729" y="184525"/>
                </a:lnTo>
                <a:lnTo>
                  <a:pt x="1184026" y="216822"/>
                </a:lnTo>
                <a:lnTo>
                  <a:pt x="1214122" y="251205"/>
                </a:lnTo>
                <a:lnTo>
                  <a:pt x="1241901" y="287558"/>
                </a:lnTo>
                <a:lnTo>
                  <a:pt x="1267248" y="325764"/>
                </a:lnTo>
                <a:lnTo>
                  <a:pt x="1290046" y="365709"/>
                </a:lnTo>
                <a:lnTo>
                  <a:pt x="1310179" y="407277"/>
                </a:lnTo>
                <a:lnTo>
                  <a:pt x="1327533" y="450351"/>
                </a:lnTo>
                <a:lnTo>
                  <a:pt x="1341991" y="494817"/>
                </a:lnTo>
                <a:lnTo>
                  <a:pt x="1353438" y="540558"/>
                </a:lnTo>
                <a:lnTo>
                  <a:pt x="1361757" y="587458"/>
                </a:lnTo>
                <a:lnTo>
                  <a:pt x="1366834" y="635403"/>
                </a:lnTo>
                <a:lnTo>
                  <a:pt x="1368552" y="684276"/>
                </a:lnTo>
                <a:lnTo>
                  <a:pt x="1366834" y="733148"/>
                </a:lnTo>
                <a:lnTo>
                  <a:pt x="1361757" y="781093"/>
                </a:lnTo>
                <a:lnTo>
                  <a:pt x="1353438" y="827993"/>
                </a:lnTo>
                <a:lnTo>
                  <a:pt x="1341991" y="873734"/>
                </a:lnTo>
                <a:lnTo>
                  <a:pt x="1327533" y="918200"/>
                </a:lnTo>
                <a:lnTo>
                  <a:pt x="1310179" y="961274"/>
                </a:lnTo>
                <a:lnTo>
                  <a:pt x="1290046" y="1002842"/>
                </a:lnTo>
                <a:lnTo>
                  <a:pt x="1267248" y="1042787"/>
                </a:lnTo>
                <a:lnTo>
                  <a:pt x="1241901" y="1080993"/>
                </a:lnTo>
                <a:lnTo>
                  <a:pt x="1214122" y="1117346"/>
                </a:lnTo>
                <a:lnTo>
                  <a:pt x="1184026" y="1151729"/>
                </a:lnTo>
                <a:lnTo>
                  <a:pt x="1151729" y="1184026"/>
                </a:lnTo>
                <a:lnTo>
                  <a:pt x="1117346" y="1214122"/>
                </a:lnTo>
                <a:lnTo>
                  <a:pt x="1080993" y="1241901"/>
                </a:lnTo>
                <a:lnTo>
                  <a:pt x="1042787" y="1267248"/>
                </a:lnTo>
                <a:lnTo>
                  <a:pt x="1002842" y="1290046"/>
                </a:lnTo>
                <a:lnTo>
                  <a:pt x="961274" y="1310179"/>
                </a:lnTo>
                <a:lnTo>
                  <a:pt x="918200" y="1327533"/>
                </a:lnTo>
                <a:lnTo>
                  <a:pt x="873734" y="1341991"/>
                </a:lnTo>
                <a:lnTo>
                  <a:pt x="827993" y="1353438"/>
                </a:lnTo>
                <a:lnTo>
                  <a:pt x="781093" y="1361757"/>
                </a:lnTo>
                <a:lnTo>
                  <a:pt x="733148" y="1366834"/>
                </a:lnTo>
                <a:lnTo>
                  <a:pt x="684276" y="1368552"/>
                </a:lnTo>
                <a:lnTo>
                  <a:pt x="635403" y="1366834"/>
                </a:lnTo>
                <a:lnTo>
                  <a:pt x="587458" y="1361757"/>
                </a:lnTo>
                <a:lnTo>
                  <a:pt x="540558" y="1353438"/>
                </a:lnTo>
                <a:lnTo>
                  <a:pt x="494817" y="1341991"/>
                </a:lnTo>
                <a:lnTo>
                  <a:pt x="450351" y="1327533"/>
                </a:lnTo>
                <a:lnTo>
                  <a:pt x="407277" y="1310179"/>
                </a:lnTo>
                <a:lnTo>
                  <a:pt x="365709" y="1290046"/>
                </a:lnTo>
                <a:lnTo>
                  <a:pt x="325764" y="1267248"/>
                </a:lnTo>
                <a:lnTo>
                  <a:pt x="287558" y="1241901"/>
                </a:lnTo>
                <a:lnTo>
                  <a:pt x="251205" y="1214122"/>
                </a:lnTo>
                <a:lnTo>
                  <a:pt x="216822" y="1184026"/>
                </a:lnTo>
                <a:lnTo>
                  <a:pt x="184525" y="1151729"/>
                </a:lnTo>
                <a:lnTo>
                  <a:pt x="154429" y="1117346"/>
                </a:lnTo>
                <a:lnTo>
                  <a:pt x="126650" y="1080993"/>
                </a:lnTo>
                <a:lnTo>
                  <a:pt x="101303" y="1042787"/>
                </a:lnTo>
                <a:lnTo>
                  <a:pt x="78505" y="1002842"/>
                </a:lnTo>
                <a:lnTo>
                  <a:pt x="58372" y="961274"/>
                </a:lnTo>
                <a:lnTo>
                  <a:pt x="41018" y="918200"/>
                </a:lnTo>
                <a:lnTo>
                  <a:pt x="26560" y="873734"/>
                </a:lnTo>
                <a:lnTo>
                  <a:pt x="15113" y="827993"/>
                </a:lnTo>
                <a:lnTo>
                  <a:pt x="6794" y="781093"/>
                </a:lnTo>
                <a:lnTo>
                  <a:pt x="1717" y="733148"/>
                </a:lnTo>
                <a:lnTo>
                  <a:pt x="0" y="684276"/>
                </a:lnTo>
                <a:close/>
              </a:path>
            </a:pathLst>
          </a:custGeom>
          <a:ln w="76200">
            <a:solidFill>
              <a:srgbClr val="5ADFBA"/>
            </a:solidFill>
          </a:ln>
        </p:spPr>
        <p:txBody>
          <a:bodyPr wrap="square" lIns="0" tIns="0" rIns="0" bIns="0" rtlCol="0"/>
          <a:lstStyle/>
          <a:p>
            <a:endParaRPr/>
          </a:p>
        </p:txBody>
      </p:sp>
      <p:sp>
        <p:nvSpPr>
          <p:cNvPr id="17" name="bg object 17"/>
          <p:cNvSpPr/>
          <p:nvPr/>
        </p:nvSpPr>
        <p:spPr>
          <a:xfrm>
            <a:off x="4162044" y="3445764"/>
            <a:ext cx="1369060" cy="1369060"/>
          </a:xfrm>
          <a:custGeom>
            <a:avLst/>
            <a:gdLst/>
            <a:ahLst/>
            <a:cxnLst/>
            <a:rect l="l" t="t" r="r" b="b"/>
            <a:pathLst>
              <a:path w="1369060" h="1369060">
                <a:moveTo>
                  <a:pt x="0" y="684276"/>
                </a:moveTo>
                <a:lnTo>
                  <a:pt x="1717" y="635403"/>
                </a:lnTo>
                <a:lnTo>
                  <a:pt x="6794" y="587458"/>
                </a:lnTo>
                <a:lnTo>
                  <a:pt x="15113" y="540558"/>
                </a:lnTo>
                <a:lnTo>
                  <a:pt x="26560" y="494817"/>
                </a:lnTo>
                <a:lnTo>
                  <a:pt x="41018" y="450351"/>
                </a:lnTo>
                <a:lnTo>
                  <a:pt x="58372" y="407277"/>
                </a:lnTo>
                <a:lnTo>
                  <a:pt x="78505" y="365709"/>
                </a:lnTo>
                <a:lnTo>
                  <a:pt x="101303" y="325764"/>
                </a:lnTo>
                <a:lnTo>
                  <a:pt x="126650" y="287558"/>
                </a:lnTo>
                <a:lnTo>
                  <a:pt x="154429" y="251205"/>
                </a:lnTo>
                <a:lnTo>
                  <a:pt x="184525" y="216822"/>
                </a:lnTo>
                <a:lnTo>
                  <a:pt x="216822" y="184525"/>
                </a:lnTo>
                <a:lnTo>
                  <a:pt x="251205" y="154429"/>
                </a:lnTo>
                <a:lnTo>
                  <a:pt x="287558" y="126650"/>
                </a:lnTo>
                <a:lnTo>
                  <a:pt x="325764" y="101303"/>
                </a:lnTo>
                <a:lnTo>
                  <a:pt x="365709" y="78505"/>
                </a:lnTo>
                <a:lnTo>
                  <a:pt x="407277" y="58372"/>
                </a:lnTo>
                <a:lnTo>
                  <a:pt x="450351" y="41018"/>
                </a:lnTo>
                <a:lnTo>
                  <a:pt x="494817" y="26560"/>
                </a:lnTo>
                <a:lnTo>
                  <a:pt x="540558" y="15113"/>
                </a:lnTo>
                <a:lnTo>
                  <a:pt x="587458" y="6794"/>
                </a:lnTo>
                <a:lnTo>
                  <a:pt x="635403" y="1717"/>
                </a:lnTo>
                <a:lnTo>
                  <a:pt x="684276" y="0"/>
                </a:lnTo>
                <a:lnTo>
                  <a:pt x="733148" y="1717"/>
                </a:lnTo>
                <a:lnTo>
                  <a:pt x="781093" y="6794"/>
                </a:lnTo>
                <a:lnTo>
                  <a:pt x="827993" y="15113"/>
                </a:lnTo>
                <a:lnTo>
                  <a:pt x="873734" y="26560"/>
                </a:lnTo>
                <a:lnTo>
                  <a:pt x="918200" y="41018"/>
                </a:lnTo>
                <a:lnTo>
                  <a:pt x="961274" y="58372"/>
                </a:lnTo>
                <a:lnTo>
                  <a:pt x="1002842" y="78505"/>
                </a:lnTo>
                <a:lnTo>
                  <a:pt x="1042787" y="101303"/>
                </a:lnTo>
                <a:lnTo>
                  <a:pt x="1080993" y="126650"/>
                </a:lnTo>
                <a:lnTo>
                  <a:pt x="1117346" y="154429"/>
                </a:lnTo>
                <a:lnTo>
                  <a:pt x="1151729" y="184525"/>
                </a:lnTo>
                <a:lnTo>
                  <a:pt x="1184026" y="216822"/>
                </a:lnTo>
                <a:lnTo>
                  <a:pt x="1214122" y="251205"/>
                </a:lnTo>
                <a:lnTo>
                  <a:pt x="1241901" y="287558"/>
                </a:lnTo>
                <a:lnTo>
                  <a:pt x="1267248" y="325764"/>
                </a:lnTo>
                <a:lnTo>
                  <a:pt x="1290046" y="365709"/>
                </a:lnTo>
                <a:lnTo>
                  <a:pt x="1310179" y="407277"/>
                </a:lnTo>
                <a:lnTo>
                  <a:pt x="1327533" y="450351"/>
                </a:lnTo>
                <a:lnTo>
                  <a:pt x="1341991" y="494817"/>
                </a:lnTo>
                <a:lnTo>
                  <a:pt x="1353438" y="540558"/>
                </a:lnTo>
                <a:lnTo>
                  <a:pt x="1361757" y="587458"/>
                </a:lnTo>
                <a:lnTo>
                  <a:pt x="1366834" y="635403"/>
                </a:lnTo>
                <a:lnTo>
                  <a:pt x="1368552" y="684276"/>
                </a:lnTo>
                <a:lnTo>
                  <a:pt x="1366834" y="733148"/>
                </a:lnTo>
                <a:lnTo>
                  <a:pt x="1361757" y="781093"/>
                </a:lnTo>
                <a:lnTo>
                  <a:pt x="1353438" y="827993"/>
                </a:lnTo>
                <a:lnTo>
                  <a:pt x="1341991" y="873734"/>
                </a:lnTo>
                <a:lnTo>
                  <a:pt x="1327533" y="918200"/>
                </a:lnTo>
                <a:lnTo>
                  <a:pt x="1310179" y="961274"/>
                </a:lnTo>
                <a:lnTo>
                  <a:pt x="1290046" y="1002842"/>
                </a:lnTo>
                <a:lnTo>
                  <a:pt x="1267248" y="1042787"/>
                </a:lnTo>
                <a:lnTo>
                  <a:pt x="1241901" y="1080993"/>
                </a:lnTo>
                <a:lnTo>
                  <a:pt x="1214122" y="1117346"/>
                </a:lnTo>
                <a:lnTo>
                  <a:pt x="1184026" y="1151729"/>
                </a:lnTo>
                <a:lnTo>
                  <a:pt x="1151729" y="1184026"/>
                </a:lnTo>
                <a:lnTo>
                  <a:pt x="1117346" y="1214122"/>
                </a:lnTo>
                <a:lnTo>
                  <a:pt x="1080993" y="1241901"/>
                </a:lnTo>
                <a:lnTo>
                  <a:pt x="1042787" y="1267248"/>
                </a:lnTo>
                <a:lnTo>
                  <a:pt x="1002842" y="1290046"/>
                </a:lnTo>
                <a:lnTo>
                  <a:pt x="961274" y="1310179"/>
                </a:lnTo>
                <a:lnTo>
                  <a:pt x="918200" y="1327533"/>
                </a:lnTo>
                <a:lnTo>
                  <a:pt x="873734" y="1341991"/>
                </a:lnTo>
                <a:lnTo>
                  <a:pt x="827993" y="1353438"/>
                </a:lnTo>
                <a:lnTo>
                  <a:pt x="781093" y="1361757"/>
                </a:lnTo>
                <a:lnTo>
                  <a:pt x="733148" y="1366834"/>
                </a:lnTo>
                <a:lnTo>
                  <a:pt x="684276" y="1368552"/>
                </a:lnTo>
                <a:lnTo>
                  <a:pt x="635403" y="1366834"/>
                </a:lnTo>
                <a:lnTo>
                  <a:pt x="587458" y="1361757"/>
                </a:lnTo>
                <a:lnTo>
                  <a:pt x="540558" y="1353438"/>
                </a:lnTo>
                <a:lnTo>
                  <a:pt x="494817" y="1341991"/>
                </a:lnTo>
                <a:lnTo>
                  <a:pt x="450351" y="1327533"/>
                </a:lnTo>
                <a:lnTo>
                  <a:pt x="407277" y="1310179"/>
                </a:lnTo>
                <a:lnTo>
                  <a:pt x="365709" y="1290046"/>
                </a:lnTo>
                <a:lnTo>
                  <a:pt x="325764" y="1267248"/>
                </a:lnTo>
                <a:lnTo>
                  <a:pt x="287558" y="1241901"/>
                </a:lnTo>
                <a:lnTo>
                  <a:pt x="251205" y="1214122"/>
                </a:lnTo>
                <a:lnTo>
                  <a:pt x="216822" y="1184026"/>
                </a:lnTo>
                <a:lnTo>
                  <a:pt x="184525" y="1151729"/>
                </a:lnTo>
                <a:lnTo>
                  <a:pt x="154429" y="1117346"/>
                </a:lnTo>
                <a:lnTo>
                  <a:pt x="126650" y="1080993"/>
                </a:lnTo>
                <a:lnTo>
                  <a:pt x="101303" y="1042787"/>
                </a:lnTo>
                <a:lnTo>
                  <a:pt x="78505" y="1002842"/>
                </a:lnTo>
                <a:lnTo>
                  <a:pt x="58372" y="961274"/>
                </a:lnTo>
                <a:lnTo>
                  <a:pt x="41018" y="918200"/>
                </a:lnTo>
                <a:lnTo>
                  <a:pt x="26560" y="873734"/>
                </a:lnTo>
                <a:lnTo>
                  <a:pt x="15113" y="827993"/>
                </a:lnTo>
                <a:lnTo>
                  <a:pt x="6794" y="781093"/>
                </a:lnTo>
                <a:lnTo>
                  <a:pt x="1717" y="733148"/>
                </a:lnTo>
                <a:lnTo>
                  <a:pt x="0" y="684276"/>
                </a:lnTo>
                <a:close/>
              </a:path>
            </a:pathLst>
          </a:custGeom>
          <a:ln w="76200">
            <a:solidFill>
              <a:srgbClr val="FF929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A6A6A6"/>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A6A6A6"/>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03797" y="2229104"/>
            <a:ext cx="2392045" cy="452119"/>
          </a:xfrm>
          <a:prstGeom prst="rect">
            <a:avLst/>
          </a:prstGeom>
        </p:spPr>
        <p:txBody>
          <a:bodyPr wrap="square" lIns="0" tIns="0" rIns="0" bIns="0">
            <a:spAutoFit/>
          </a:bodyPr>
          <a:lstStyle>
            <a:lvl1pPr>
              <a:defRPr sz="2800" b="1" i="0">
                <a:solidFill>
                  <a:srgbClr val="A6A6A6"/>
                </a:solidFill>
                <a:latin typeface="Calibri"/>
                <a:cs typeface="Calibri"/>
              </a:defRPr>
            </a:lvl1pPr>
          </a:lstStyle>
          <a:p>
            <a:endParaRPr/>
          </a:p>
        </p:txBody>
      </p:sp>
      <p:sp>
        <p:nvSpPr>
          <p:cNvPr id="3" name="Holder 3"/>
          <p:cNvSpPr>
            <a:spLocks noGrp="1"/>
          </p:cNvSpPr>
          <p:nvPr>
            <p:ph type="body" idx="1"/>
          </p:nvPr>
        </p:nvSpPr>
        <p:spPr>
          <a:xfrm>
            <a:off x="5108575" y="2547365"/>
            <a:ext cx="6391909" cy="1954529"/>
          </a:xfrm>
          <a:prstGeom prst="rect">
            <a:avLst/>
          </a:prstGeom>
        </p:spPr>
        <p:txBody>
          <a:bodyPr wrap="square" lIns="0" tIns="0" rIns="0" bIns="0">
            <a:spAutoFit/>
          </a:bodyPr>
          <a:lstStyle>
            <a:lvl1pPr>
              <a:defRPr sz="5400" b="0" i="0">
                <a:solidFill>
                  <a:srgbClr val="00AFEF"/>
                </a:solidFill>
                <a:latin typeface="Arial Black"/>
                <a:cs typeface="Arial Black"/>
              </a:defRPr>
            </a:lvl1pPr>
          </a:lstStyle>
          <a:p>
            <a:endParaRPr/>
          </a:p>
        </p:txBody>
      </p:sp>
      <p:sp>
        <p:nvSpPr>
          <p:cNvPr id="4" name="Holder 4"/>
          <p:cNvSpPr>
            <a:spLocks noGrp="1"/>
          </p:cNvSpPr>
          <p:nvPr>
            <p:ph type="ftr" sz="quarter" idx="5"/>
          </p:nvPr>
        </p:nvSpPr>
        <p:spPr>
          <a:xfrm>
            <a:off x="10295381" y="6617081"/>
            <a:ext cx="1817370" cy="203834"/>
          </a:xfrm>
          <a:prstGeom prst="rect">
            <a:avLst/>
          </a:prstGeom>
        </p:spPr>
        <p:txBody>
          <a:bodyPr wrap="square" lIns="0" tIns="0" rIns="0" bIns="0">
            <a:spAutoFit/>
          </a:bodyPr>
          <a:lstStyle>
            <a:lvl1pPr>
              <a:defRPr sz="1400" b="0" i="0">
                <a:solidFill>
                  <a:srgbClr val="BEBEBE"/>
                </a:solidFill>
                <a:latin typeface="Calibri"/>
                <a:cs typeface="Calibri"/>
              </a:defRPr>
            </a:lvl1pPr>
          </a:lstStyle>
          <a:p>
            <a:pPr marL="12700">
              <a:lnSpc>
                <a:spcPts val="1435"/>
              </a:lnSpc>
            </a:pPr>
            <a:r>
              <a:rPr spc="-10" dirty="0"/>
              <a:t>Created</a:t>
            </a:r>
            <a:r>
              <a:rPr spc="-5" dirty="0"/>
              <a:t> </a:t>
            </a:r>
            <a:r>
              <a:rPr spc="-10" dirty="0"/>
              <a:t>by</a:t>
            </a:r>
            <a:r>
              <a:rPr spc="-5" dirty="0"/>
              <a:t> Shazin</a:t>
            </a:r>
            <a:r>
              <a:rPr spc="-10" dirty="0"/>
              <a:t> Ashraf</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5108575" y="2547365"/>
            <a:ext cx="6391909" cy="1758815"/>
          </a:xfrm>
          <a:prstGeom prst="rect">
            <a:avLst/>
          </a:prstGeom>
        </p:spPr>
        <p:txBody>
          <a:bodyPr vert="horz" wrap="square" lIns="0" tIns="106045" rIns="0" bIns="0" rtlCol="0">
            <a:spAutoFit/>
          </a:bodyPr>
          <a:lstStyle/>
          <a:p>
            <a:pPr marL="12700" marR="5080">
              <a:spcBef>
                <a:spcPts val="835"/>
              </a:spcBef>
            </a:pPr>
            <a:r>
              <a:rPr lang="en-IN" sz="2800" spc="-5" dirty="0"/>
              <a:t>Provide Insight to the Marketing  Team in food Beverage Industry Codex</a:t>
            </a:r>
            <a:endParaRPr sz="2800" spc="-5" dirty="0"/>
          </a:p>
          <a:p>
            <a:pPr marL="12700">
              <a:lnSpc>
                <a:spcPct val="100000"/>
              </a:lnSpc>
              <a:spcBef>
                <a:spcPts val="390"/>
              </a:spcBef>
            </a:pPr>
            <a:r>
              <a:rPr sz="2000" b="1" spc="-10" dirty="0">
                <a:solidFill>
                  <a:srgbClr val="5ADFBA"/>
                </a:solidFill>
                <a:latin typeface="Calibri"/>
                <a:cs typeface="Calibri"/>
              </a:rPr>
              <a:t>Presented</a:t>
            </a:r>
            <a:r>
              <a:rPr sz="2000" b="1" spc="-35" dirty="0">
                <a:solidFill>
                  <a:srgbClr val="5ADFBA"/>
                </a:solidFill>
                <a:latin typeface="Calibri"/>
                <a:cs typeface="Calibri"/>
              </a:rPr>
              <a:t> </a:t>
            </a:r>
            <a:r>
              <a:rPr sz="2000" b="1" spc="-5" dirty="0">
                <a:solidFill>
                  <a:srgbClr val="5ADFBA"/>
                </a:solidFill>
                <a:latin typeface="Calibri"/>
                <a:cs typeface="Calibri"/>
              </a:rPr>
              <a:t>by</a:t>
            </a:r>
            <a:r>
              <a:rPr sz="2000" b="1" spc="-10" dirty="0">
                <a:solidFill>
                  <a:srgbClr val="5ADFBA"/>
                </a:solidFill>
                <a:latin typeface="Calibri"/>
                <a:cs typeface="Calibri"/>
              </a:rPr>
              <a:t> </a:t>
            </a:r>
            <a:r>
              <a:rPr lang="en-IN" sz="2000" b="1" spc="-10" dirty="0">
                <a:solidFill>
                  <a:srgbClr val="1D9A78"/>
                </a:solidFill>
                <a:latin typeface="Calibri"/>
                <a:cs typeface="Calibri"/>
              </a:rPr>
              <a:t>Praveen M</a:t>
            </a:r>
            <a:endParaRPr sz="2000" dirty="0">
              <a:latin typeface="Calibri"/>
              <a:cs typeface="Calibri"/>
            </a:endParaRPr>
          </a:p>
        </p:txBody>
      </p:sp>
      <p:grpSp>
        <p:nvGrpSpPr>
          <p:cNvPr id="4" name="object 4"/>
          <p:cNvGrpSpPr/>
          <p:nvPr/>
        </p:nvGrpSpPr>
        <p:grpSpPr>
          <a:xfrm>
            <a:off x="466344" y="461556"/>
            <a:ext cx="4432300" cy="5256530"/>
            <a:chOff x="466344" y="461556"/>
            <a:chExt cx="4432300" cy="5256530"/>
          </a:xfrm>
        </p:grpSpPr>
        <p:pic>
          <p:nvPicPr>
            <p:cNvPr id="5" name="object 5"/>
            <p:cNvPicPr/>
            <p:nvPr/>
          </p:nvPicPr>
          <p:blipFill>
            <a:blip r:embed="rId2" cstate="print"/>
            <a:stretch>
              <a:fillRect/>
            </a:stretch>
          </p:blipFill>
          <p:spPr>
            <a:xfrm>
              <a:off x="506064" y="1248200"/>
              <a:ext cx="4392000" cy="4469774"/>
            </a:xfrm>
            <a:prstGeom prst="rect">
              <a:avLst/>
            </a:prstGeom>
          </p:spPr>
        </p:pic>
        <p:pic>
          <p:nvPicPr>
            <p:cNvPr id="6" name="object 6"/>
            <p:cNvPicPr/>
            <p:nvPr/>
          </p:nvPicPr>
          <p:blipFill>
            <a:blip r:embed="rId3" cstate="print"/>
            <a:stretch>
              <a:fillRect/>
            </a:stretch>
          </p:blipFill>
          <p:spPr>
            <a:xfrm>
              <a:off x="1310437" y="461556"/>
              <a:ext cx="777670" cy="687729"/>
            </a:xfrm>
            <a:prstGeom prst="rect">
              <a:avLst/>
            </a:prstGeom>
          </p:spPr>
        </p:pic>
        <p:sp>
          <p:nvSpPr>
            <p:cNvPr id="7" name="object 7"/>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solidFill>
                  <a:schemeClr val="tx2">
                    <a:lumMod val="60000"/>
                    <a:lumOff val="40000"/>
                  </a:schemeClr>
                </a:solidFill>
              </a:endParaRPr>
            </a:p>
          </p:txBody>
        </p:sp>
        <p:pic>
          <p:nvPicPr>
            <p:cNvPr id="8" name="object 8"/>
            <p:cNvPicPr/>
            <p:nvPr/>
          </p:nvPicPr>
          <p:blipFill>
            <a:blip r:embed="rId4" cstate="print"/>
            <a:stretch>
              <a:fillRect/>
            </a:stretch>
          </p:blipFill>
          <p:spPr>
            <a:xfrm>
              <a:off x="466344" y="748296"/>
              <a:ext cx="1002779" cy="857999"/>
            </a:xfrm>
            <a:prstGeom prst="rect">
              <a:avLst/>
            </a:prstGeom>
          </p:spPr>
        </p:pic>
        <p:sp>
          <p:nvSpPr>
            <p:cNvPr id="9" name="object 9"/>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solidFill>
                  <a:schemeClr val="tx2">
                    <a:lumMod val="60000"/>
                    <a:lumOff val="40000"/>
                  </a:schemeClr>
                </a:solidFill>
              </a:endParaRPr>
            </a:p>
          </p:txBody>
        </p:sp>
      </p:grpSp>
      <p:pic>
        <p:nvPicPr>
          <p:cNvPr id="11" name="object 11"/>
          <p:cNvPicPr/>
          <p:nvPr/>
        </p:nvPicPr>
        <p:blipFill>
          <a:blip r:embed="rId5" cstate="print"/>
          <a:stretch>
            <a:fillRect/>
          </a:stretch>
        </p:blipFill>
        <p:spPr>
          <a:xfrm>
            <a:off x="7793879" y="5574935"/>
            <a:ext cx="822672" cy="822672"/>
          </a:xfrm>
          <a:prstGeom prst="rect">
            <a:avLst/>
          </a:prstGeom>
        </p:spPr>
      </p:pic>
      <p:sp>
        <p:nvSpPr>
          <p:cNvPr id="12" name="object 12"/>
          <p:cNvSpPr txBox="1"/>
          <p:nvPr/>
        </p:nvSpPr>
        <p:spPr>
          <a:xfrm>
            <a:off x="8724138" y="5758992"/>
            <a:ext cx="2780030" cy="751488"/>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rgbClr val="5ADFBA"/>
                </a:solidFill>
                <a:latin typeface="Calibri"/>
                <a:cs typeface="Calibri"/>
              </a:rPr>
              <a:t>Codebasics.io resume </a:t>
            </a:r>
            <a:r>
              <a:rPr sz="2400" b="1" spc="-5" dirty="0">
                <a:solidFill>
                  <a:srgbClr val="5ADFBA"/>
                </a:solidFill>
                <a:latin typeface="Calibri"/>
                <a:cs typeface="Calibri"/>
              </a:rPr>
              <a:t>Project</a:t>
            </a:r>
            <a:r>
              <a:rPr sz="2400" b="1" spc="-50" dirty="0">
                <a:solidFill>
                  <a:srgbClr val="5ADFBA"/>
                </a:solidFill>
                <a:latin typeface="Calibri"/>
                <a:cs typeface="Calibri"/>
              </a:rPr>
              <a:t> </a:t>
            </a:r>
            <a:r>
              <a:rPr sz="2400" b="1" spc="-5" dirty="0">
                <a:solidFill>
                  <a:srgbClr val="5ADFBA"/>
                </a:solidFill>
                <a:latin typeface="Calibri"/>
                <a:cs typeface="Calibri"/>
              </a:rPr>
              <a:t>Challenge</a:t>
            </a:r>
            <a:endParaRPr sz="2400" dirty="0">
              <a:latin typeface="Calibri"/>
              <a:cs typeface="Calibri"/>
            </a:endParaRPr>
          </a:p>
        </p:txBody>
      </p:sp>
      <p:grpSp>
        <p:nvGrpSpPr>
          <p:cNvPr id="13" name="object 13"/>
          <p:cNvGrpSpPr/>
          <p:nvPr/>
        </p:nvGrpSpPr>
        <p:grpSpPr>
          <a:xfrm>
            <a:off x="9012915" y="422616"/>
            <a:ext cx="2722245" cy="95250"/>
            <a:chOff x="9012915" y="422616"/>
            <a:chExt cx="2722245" cy="95250"/>
          </a:xfrm>
        </p:grpSpPr>
        <p:pic>
          <p:nvPicPr>
            <p:cNvPr id="14" name="object 14"/>
            <p:cNvPicPr/>
            <p:nvPr/>
          </p:nvPicPr>
          <p:blipFill>
            <a:blip r:embed="rId6" cstate="print"/>
            <a:stretch>
              <a:fillRect/>
            </a:stretch>
          </p:blipFill>
          <p:spPr>
            <a:xfrm>
              <a:off x="9012915" y="422616"/>
              <a:ext cx="2721914" cy="94682"/>
            </a:xfrm>
            <a:prstGeom prst="rect">
              <a:avLst/>
            </a:prstGeom>
          </p:spPr>
        </p:pic>
        <p:sp>
          <p:nvSpPr>
            <p:cNvPr id="15" name="object 15"/>
            <p:cNvSpPr/>
            <p:nvPr/>
          </p:nvSpPr>
          <p:spPr>
            <a:xfrm>
              <a:off x="9021317" y="441197"/>
              <a:ext cx="2655570" cy="0"/>
            </a:xfrm>
            <a:custGeom>
              <a:avLst/>
              <a:gdLst/>
              <a:ahLst/>
              <a:cxnLst/>
              <a:rect l="l" t="t" r="r" b="b"/>
              <a:pathLst>
                <a:path w="2655570">
                  <a:moveTo>
                    <a:pt x="0" y="0"/>
                  </a:moveTo>
                  <a:lnTo>
                    <a:pt x="2655570" y="0"/>
                  </a:lnTo>
                </a:path>
              </a:pathLst>
            </a:custGeom>
            <a:ln w="19050">
              <a:solidFill>
                <a:srgbClr val="2CD6A6"/>
              </a:solidFill>
            </a:ln>
          </p:spPr>
          <p:txBody>
            <a:bodyPr wrap="square" lIns="0" tIns="0" rIns="0" bIns="0" rtlCol="0"/>
            <a:lstStyle/>
            <a:p>
              <a:endParaRPr/>
            </a:p>
          </p:txBody>
        </p:sp>
      </p:grpSp>
      <p:grpSp>
        <p:nvGrpSpPr>
          <p:cNvPr id="16" name="object 16"/>
          <p:cNvGrpSpPr/>
          <p:nvPr/>
        </p:nvGrpSpPr>
        <p:grpSpPr>
          <a:xfrm>
            <a:off x="498327" y="6405829"/>
            <a:ext cx="2722245" cy="95250"/>
            <a:chOff x="498327" y="6405829"/>
            <a:chExt cx="2722245" cy="95250"/>
          </a:xfrm>
        </p:grpSpPr>
        <p:pic>
          <p:nvPicPr>
            <p:cNvPr id="17" name="object 17"/>
            <p:cNvPicPr/>
            <p:nvPr/>
          </p:nvPicPr>
          <p:blipFill>
            <a:blip r:embed="rId6" cstate="print"/>
            <a:stretch>
              <a:fillRect/>
            </a:stretch>
          </p:blipFill>
          <p:spPr>
            <a:xfrm>
              <a:off x="498327" y="6405829"/>
              <a:ext cx="2721914" cy="94681"/>
            </a:xfrm>
            <a:prstGeom prst="rect">
              <a:avLst/>
            </a:prstGeom>
          </p:spPr>
        </p:pic>
        <p:sp>
          <p:nvSpPr>
            <p:cNvPr id="18" name="object 18"/>
            <p:cNvSpPr/>
            <p:nvPr/>
          </p:nvSpPr>
          <p:spPr>
            <a:xfrm>
              <a:off x="506729" y="6424421"/>
              <a:ext cx="2655570" cy="0"/>
            </a:xfrm>
            <a:custGeom>
              <a:avLst/>
              <a:gdLst/>
              <a:ahLst/>
              <a:cxnLst/>
              <a:rect l="l" t="t" r="r" b="b"/>
              <a:pathLst>
                <a:path w="2655570">
                  <a:moveTo>
                    <a:pt x="0" y="0"/>
                  </a:moveTo>
                  <a:lnTo>
                    <a:pt x="2655570" y="0"/>
                  </a:lnTo>
                </a:path>
              </a:pathLst>
            </a:custGeom>
            <a:ln w="19050">
              <a:solidFill>
                <a:srgbClr val="2CD6A6"/>
              </a:solidFill>
            </a:ln>
          </p:spPr>
          <p:txBody>
            <a:bodyPr wrap="square" lIns="0" tIns="0" rIns="0" bIns="0" rtlCol="0"/>
            <a:lstStyle/>
            <a:p>
              <a:endParaRPr/>
            </a:p>
          </p:txBody>
        </p:sp>
      </p:grpSp>
      <p:pic>
        <p:nvPicPr>
          <p:cNvPr id="19" name="object 19"/>
          <p:cNvPicPr/>
          <p:nvPr/>
        </p:nvPicPr>
        <p:blipFill>
          <a:blip r:embed="rId7" cstate="print"/>
          <a:stretch>
            <a:fillRect/>
          </a:stretch>
        </p:blipFill>
        <p:spPr>
          <a:xfrm>
            <a:off x="11007852" y="583691"/>
            <a:ext cx="480059" cy="480060"/>
          </a:xfrm>
          <a:prstGeom prst="rect">
            <a:avLst/>
          </a:prstGeom>
        </p:spPr>
      </p:pic>
      <p:sp>
        <p:nvSpPr>
          <p:cNvPr id="20" name="object 20"/>
          <p:cNvSpPr txBox="1"/>
          <p:nvPr/>
        </p:nvSpPr>
        <p:spPr>
          <a:xfrm>
            <a:off x="9358376" y="608838"/>
            <a:ext cx="15728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7E7E7E"/>
                </a:solidFill>
                <a:latin typeface="Calibri"/>
                <a:cs typeface="Calibri"/>
              </a:rPr>
              <a:t>My</a:t>
            </a:r>
            <a:r>
              <a:rPr sz="2400" b="1" spc="-55" dirty="0">
                <a:solidFill>
                  <a:srgbClr val="7E7E7E"/>
                </a:solidFill>
                <a:latin typeface="Calibri"/>
                <a:cs typeface="Calibri"/>
              </a:rPr>
              <a:t> </a:t>
            </a:r>
            <a:r>
              <a:rPr sz="2400" b="1" spc="-15" dirty="0">
                <a:solidFill>
                  <a:srgbClr val="7E7E7E"/>
                </a:solidFill>
                <a:latin typeface="Calibri"/>
                <a:cs typeface="Calibri"/>
              </a:rPr>
              <a:t>LinkedIn</a:t>
            </a:r>
            <a:endParaRPr sz="2400" dirty="0">
              <a:latin typeface="Calibri"/>
              <a:cs typeface="Calibri"/>
            </a:endParaRPr>
          </a:p>
        </p:txBody>
      </p:sp>
      <p:sp>
        <p:nvSpPr>
          <p:cNvPr id="21" name="object 21"/>
          <p:cNvSpPr txBox="1">
            <a:spLocks noGrp="1"/>
          </p:cNvSpPr>
          <p:nvPr>
            <p:ph type="ftr" sz="quarter" idx="5"/>
          </p:nvPr>
        </p:nvSpPr>
        <p:spPr>
          <a:xfrm>
            <a:off x="10439400" y="6675962"/>
            <a:ext cx="1820419"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dirty="0"/>
          </a:p>
        </p:txBody>
      </p:sp>
      <p:grpSp>
        <p:nvGrpSpPr>
          <p:cNvPr id="5" name="object 5"/>
          <p:cNvGrpSpPr/>
          <p:nvPr/>
        </p:nvGrpSpPr>
        <p:grpSpPr>
          <a:xfrm>
            <a:off x="228600" y="236099"/>
            <a:ext cx="1621790" cy="1144905"/>
            <a:chOff x="466344" y="461556"/>
            <a:chExt cx="1621790" cy="1144905"/>
          </a:xfrm>
        </p:grpSpPr>
        <p:pic>
          <p:nvPicPr>
            <p:cNvPr id="6" name="object 6"/>
            <p:cNvPicPr/>
            <p:nvPr/>
          </p:nvPicPr>
          <p:blipFill>
            <a:blip r:embed="rId2" cstate="print"/>
            <a:stretch>
              <a:fillRect/>
            </a:stretch>
          </p:blipFill>
          <p:spPr>
            <a:xfrm>
              <a:off x="1310437" y="461556"/>
              <a:ext cx="777670" cy="687729"/>
            </a:xfrm>
            <a:prstGeom prst="rect">
              <a:avLst/>
            </a:prstGeom>
          </p:spPr>
        </p:pic>
        <p:sp>
          <p:nvSpPr>
            <p:cNvPr id="7" name="object 7"/>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466344" y="748296"/>
              <a:ext cx="1002779" cy="857999"/>
            </a:xfrm>
            <a:prstGeom prst="rect">
              <a:avLst/>
            </a:prstGeom>
          </p:spPr>
        </p:pic>
        <p:sp>
          <p:nvSpPr>
            <p:cNvPr id="9" name="object 9"/>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5" name="object 15"/>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lang="en-IN" spc="-5" dirty="0"/>
              <a:t> Praveen M</a:t>
            </a:r>
            <a:endParaRPr spc="-10" dirty="0"/>
          </a:p>
        </p:txBody>
      </p:sp>
      <p:sp>
        <p:nvSpPr>
          <p:cNvPr id="10" name="TextBox 9">
            <a:extLst>
              <a:ext uri="{FF2B5EF4-FFF2-40B4-BE49-F238E27FC236}">
                <a16:creationId xmlns:a16="http://schemas.microsoft.com/office/drawing/2014/main" id="{D5C5A36E-D4E6-6F01-DC35-9481A2C34D1A}"/>
              </a:ext>
            </a:extLst>
          </p:cNvPr>
          <p:cNvSpPr txBox="1"/>
          <p:nvPr/>
        </p:nvSpPr>
        <p:spPr>
          <a:xfrm>
            <a:off x="1802079" y="130728"/>
            <a:ext cx="8710131" cy="430887"/>
          </a:xfrm>
          <a:prstGeom prst="rect">
            <a:avLst/>
          </a:prstGeom>
          <a:noFill/>
        </p:spPr>
        <p:txBody>
          <a:bodyPr wrap="square" rtlCol="0">
            <a:spAutoFit/>
          </a:bodyPr>
          <a:lstStyle/>
          <a:p>
            <a:r>
              <a:rPr lang="en-US" sz="2200" dirty="0">
                <a:solidFill>
                  <a:schemeClr val="bg1">
                    <a:lumMod val="50000"/>
                  </a:schemeClr>
                </a:solidFill>
              </a:rPr>
              <a:t>What are the primary reasons consumers prefer those brands over ours</a:t>
            </a:r>
            <a:endParaRPr lang="en-IN" sz="2200" dirty="0"/>
          </a:p>
        </p:txBody>
      </p:sp>
      <p:pic>
        <p:nvPicPr>
          <p:cNvPr id="11" name="Picture 10">
            <a:extLst>
              <a:ext uri="{FF2B5EF4-FFF2-40B4-BE49-F238E27FC236}">
                <a16:creationId xmlns:a16="http://schemas.microsoft.com/office/drawing/2014/main" id="{FC0E36BB-68B7-2F08-45DA-906ACC103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1937924"/>
            <a:ext cx="4998383" cy="2982152"/>
          </a:xfrm>
          <a:prstGeom prst="rect">
            <a:avLst/>
          </a:prstGeom>
        </p:spPr>
      </p:pic>
      <p:sp>
        <p:nvSpPr>
          <p:cNvPr id="2" name="TextBox 1">
            <a:extLst>
              <a:ext uri="{FF2B5EF4-FFF2-40B4-BE49-F238E27FC236}">
                <a16:creationId xmlns:a16="http://schemas.microsoft.com/office/drawing/2014/main" id="{9D8E7DA4-3803-7D8C-EF5F-6DE908BD4DE5}"/>
              </a:ext>
            </a:extLst>
          </p:cNvPr>
          <p:cNvSpPr txBox="1"/>
          <p:nvPr/>
        </p:nvSpPr>
        <p:spPr>
          <a:xfrm>
            <a:off x="2209800" y="5410200"/>
            <a:ext cx="8302410" cy="769441"/>
          </a:xfrm>
          <a:prstGeom prst="rect">
            <a:avLst/>
          </a:prstGeom>
          <a:noFill/>
        </p:spPr>
        <p:txBody>
          <a:bodyPr wrap="square" rtlCol="0">
            <a:spAutoFit/>
          </a:bodyPr>
          <a:lstStyle/>
          <a:p>
            <a:pPr marL="342900" indent="-342900">
              <a:buFont typeface="Wingdings" panose="05000000000000000000" pitchFamily="2" charset="2"/>
              <a:buChar char="ü"/>
            </a:pPr>
            <a:r>
              <a:rPr lang="en-IN" sz="2200" dirty="0">
                <a:solidFill>
                  <a:schemeClr val="bg1">
                    <a:lumMod val="50000"/>
                  </a:schemeClr>
                </a:solidFill>
              </a:rPr>
              <a:t>Brand reputation as the primary factor influencing 26% of people to prefer other brands over our energy drinks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ftr" sz="quarter" idx="5"/>
          </p:nvPr>
        </p:nvSpPr>
        <p:spPr>
          <a:xfrm>
            <a:off x="10374630"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grpSp>
        <p:nvGrpSpPr>
          <p:cNvPr id="4" name="object 5">
            <a:extLst>
              <a:ext uri="{FF2B5EF4-FFF2-40B4-BE49-F238E27FC236}">
                <a16:creationId xmlns:a16="http://schemas.microsoft.com/office/drawing/2014/main" id="{FF14F12B-9923-1E85-03EB-29B88605B398}"/>
              </a:ext>
            </a:extLst>
          </p:cNvPr>
          <p:cNvGrpSpPr/>
          <p:nvPr/>
        </p:nvGrpSpPr>
        <p:grpSpPr>
          <a:xfrm>
            <a:off x="87399" y="162863"/>
            <a:ext cx="1621790" cy="1144905"/>
            <a:chOff x="466344" y="461556"/>
            <a:chExt cx="1621790" cy="1144905"/>
          </a:xfrm>
        </p:grpSpPr>
        <p:pic>
          <p:nvPicPr>
            <p:cNvPr id="5" name="object 6">
              <a:extLst>
                <a:ext uri="{FF2B5EF4-FFF2-40B4-BE49-F238E27FC236}">
                  <a16:creationId xmlns:a16="http://schemas.microsoft.com/office/drawing/2014/main" id="{85188DFB-D7D7-437D-F066-30CC20171864}"/>
                </a:ext>
              </a:extLst>
            </p:cNvPr>
            <p:cNvPicPr/>
            <p:nvPr/>
          </p:nvPicPr>
          <p:blipFill>
            <a:blip r:embed="rId2" cstate="print"/>
            <a:stretch>
              <a:fillRect/>
            </a:stretch>
          </p:blipFill>
          <p:spPr>
            <a:xfrm>
              <a:off x="1310437" y="461556"/>
              <a:ext cx="777670" cy="687729"/>
            </a:xfrm>
            <a:prstGeom prst="rect">
              <a:avLst/>
            </a:prstGeom>
          </p:spPr>
        </p:pic>
        <p:sp>
          <p:nvSpPr>
            <p:cNvPr id="6" name="object 7">
              <a:extLst>
                <a:ext uri="{FF2B5EF4-FFF2-40B4-BE49-F238E27FC236}">
                  <a16:creationId xmlns:a16="http://schemas.microsoft.com/office/drawing/2014/main" id="{C870EBB0-4877-7856-BE09-125A002C6A51}"/>
                </a:ext>
              </a:extLst>
            </p:cNvPr>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7" name="object 8">
              <a:extLst>
                <a:ext uri="{FF2B5EF4-FFF2-40B4-BE49-F238E27FC236}">
                  <a16:creationId xmlns:a16="http://schemas.microsoft.com/office/drawing/2014/main" id="{A4D0F5D2-1A5A-59B9-30A7-5C43FB2187C8}"/>
                </a:ext>
              </a:extLst>
            </p:cNvPr>
            <p:cNvPicPr/>
            <p:nvPr/>
          </p:nvPicPr>
          <p:blipFill>
            <a:blip r:embed="rId3" cstate="print"/>
            <a:stretch>
              <a:fillRect/>
            </a:stretch>
          </p:blipFill>
          <p:spPr>
            <a:xfrm>
              <a:off x="466344" y="748296"/>
              <a:ext cx="1002779" cy="857999"/>
            </a:xfrm>
            <a:prstGeom prst="rect">
              <a:avLst/>
            </a:prstGeom>
          </p:spPr>
        </p:pic>
        <p:sp>
          <p:nvSpPr>
            <p:cNvPr id="8" name="object 9">
              <a:extLst>
                <a:ext uri="{FF2B5EF4-FFF2-40B4-BE49-F238E27FC236}">
                  <a16:creationId xmlns:a16="http://schemas.microsoft.com/office/drawing/2014/main" id="{8D1AA614-E3A3-C772-8587-3737888D578C}"/>
                </a:ext>
              </a:extLst>
            </p:cNvPr>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grpSp>
        <p:nvGrpSpPr>
          <p:cNvPr id="9" name="object 5">
            <a:extLst>
              <a:ext uri="{FF2B5EF4-FFF2-40B4-BE49-F238E27FC236}">
                <a16:creationId xmlns:a16="http://schemas.microsoft.com/office/drawing/2014/main" id="{D702B3EC-9E22-839A-41A4-14A9535142DC}"/>
              </a:ext>
            </a:extLst>
          </p:cNvPr>
          <p:cNvGrpSpPr/>
          <p:nvPr/>
        </p:nvGrpSpPr>
        <p:grpSpPr>
          <a:xfrm>
            <a:off x="87372" y="5550232"/>
            <a:ext cx="1621790" cy="1144905"/>
            <a:chOff x="466344" y="461556"/>
            <a:chExt cx="1621790" cy="1144905"/>
          </a:xfrm>
        </p:grpSpPr>
        <p:pic>
          <p:nvPicPr>
            <p:cNvPr id="10" name="object 6">
              <a:extLst>
                <a:ext uri="{FF2B5EF4-FFF2-40B4-BE49-F238E27FC236}">
                  <a16:creationId xmlns:a16="http://schemas.microsoft.com/office/drawing/2014/main" id="{12AF9116-008F-5DE8-B2AF-DBFCAE5AD6AD}"/>
                </a:ext>
              </a:extLst>
            </p:cNvPr>
            <p:cNvPicPr/>
            <p:nvPr/>
          </p:nvPicPr>
          <p:blipFill>
            <a:blip r:embed="rId2" cstate="print"/>
            <a:stretch>
              <a:fillRect/>
            </a:stretch>
          </p:blipFill>
          <p:spPr>
            <a:xfrm>
              <a:off x="1310437" y="461556"/>
              <a:ext cx="777670" cy="687729"/>
            </a:xfrm>
            <a:prstGeom prst="rect">
              <a:avLst/>
            </a:prstGeom>
          </p:spPr>
        </p:pic>
        <p:sp>
          <p:nvSpPr>
            <p:cNvPr id="12" name="object 7">
              <a:extLst>
                <a:ext uri="{FF2B5EF4-FFF2-40B4-BE49-F238E27FC236}">
                  <a16:creationId xmlns:a16="http://schemas.microsoft.com/office/drawing/2014/main" id="{7118CF2C-AEDF-E2C2-7DEB-FF69B07C04AF}"/>
                </a:ext>
              </a:extLst>
            </p:cNvPr>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4" name="object 8">
              <a:extLst>
                <a:ext uri="{FF2B5EF4-FFF2-40B4-BE49-F238E27FC236}">
                  <a16:creationId xmlns:a16="http://schemas.microsoft.com/office/drawing/2014/main" id="{D74774CD-86A6-4D1B-620E-A67EF4DDDB26}"/>
                </a:ext>
              </a:extLst>
            </p:cNvPr>
            <p:cNvPicPr/>
            <p:nvPr/>
          </p:nvPicPr>
          <p:blipFill>
            <a:blip r:embed="rId3" cstate="print"/>
            <a:stretch>
              <a:fillRect/>
            </a:stretch>
          </p:blipFill>
          <p:spPr>
            <a:xfrm>
              <a:off x="466344" y="748296"/>
              <a:ext cx="1002779" cy="857999"/>
            </a:xfrm>
            <a:prstGeom prst="rect">
              <a:avLst/>
            </a:prstGeom>
          </p:spPr>
        </p:pic>
        <p:sp>
          <p:nvSpPr>
            <p:cNvPr id="15" name="object 9">
              <a:extLst>
                <a:ext uri="{FF2B5EF4-FFF2-40B4-BE49-F238E27FC236}">
                  <a16:creationId xmlns:a16="http://schemas.microsoft.com/office/drawing/2014/main" id="{E482B6F1-FFAE-A5A9-0955-4395615108E0}"/>
                </a:ext>
              </a:extLst>
            </p:cNvPr>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6" name="TextBox 15">
            <a:extLst>
              <a:ext uri="{FF2B5EF4-FFF2-40B4-BE49-F238E27FC236}">
                <a16:creationId xmlns:a16="http://schemas.microsoft.com/office/drawing/2014/main" id="{DFA5193F-C431-BF89-034F-D70940A9BB9F}"/>
              </a:ext>
            </a:extLst>
          </p:cNvPr>
          <p:cNvSpPr txBox="1"/>
          <p:nvPr/>
        </p:nvSpPr>
        <p:spPr>
          <a:xfrm>
            <a:off x="3200400" y="152400"/>
            <a:ext cx="6096000" cy="430887"/>
          </a:xfrm>
          <a:prstGeom prst="rect">
            <a:avLst/>
          </a:prstGeom>
          <a:noFill/>
        </p:spPr>
        <p:txBody>
          <a:bodyPr wrap="square">
            <a:spAutoFit/>
          </a:bodyPr>
          <a:lstStyle/>
          <a:p>
            <a:r>
              <a:rPr lang="en-US" sz="2200" b="1" dirty="0">
                <a:solidFill>
                  <a:schemeClr val="tx2">
                    <a:lumMod val="60000"/>
                    <a:lumOff val="40000"/>
                  </a:schemeClr>
                </a:solidFill>
              </a:rPr>
              <a:t>Marketing Channels and Brand Awareness: 4</a:t>
            </a:r>
            <a:endParaRPr lang="en-IN" sz="2200" b="1" dirty="0">
              <a:solidFill>
                <a:schemeClr val="tx2">
                  <a:lumMod val="60000"/>
                  <a:lumOff val="40000"/>
                </a:schemeClr>
              </a:solidFill>
            </a:endParaRPr>
          </a:p>
        </p:txBody>
      </p:sp>
      <p:sp>
        <p:nvSpPr>
          <p:cNvPr id="2" name="object 4">
            <a:extLst>
              <a:ext uri="{FF2B5EF4-FFF2-40B4-BE49-F238E27FC236}">
                <a16:creationId xmlns:a16="http://schemas.microsoft.com/office/drawing/2014/main" id="{3B426887-AFA1-97B4-FDB2-ADCB9964DAC1}"/>
              </a:ext>
            </a:extLst>
          </p:cNvPr>
          <p:cNvSpPr txBox="1">
            <a:spLocks/>
          </p:cNvSpPr>
          <p:nvPr/>
        </p:nvSpPr>
        <p:spPr>
          <a:xfrm>
            <a:off x="1558797" y="1256791"/>
            <a:ext cx="1327785" cy="513715"/>
          </a:xfrm>
          <a:prstGeom prst="rect">
            <a:avLst/>
          </a:prstGeom>
        </p:spPr>
        <p:txBody>
          <a:bodyPr vert="horz" wrap="square" lIns="0" tIns="13335" rIns="0" bIns="0" rtlCol="0">
            <a:spAutoFit/>
          </a:bodyPr>
          <a:lstStyle>
            <a:lvl1pPr>
              <a:defRPr sz="2800" b="1" i="0">
                <a:solidFill>
                  <a:srgbClr val="A6A6A6"/>
                </a:solidFill>
                <a:latin typeface="Calibri"/>
                <a:ea typeface="+mj-ea"/>
                <a:cs typeface="Calibri"/>
              </a:defRPr>
            </a:lvl1pPr>
          </a:lstStyle>
          <a:p>
            <a:pPr marL="12700">
              <a:spcBef>
                <a:spcPts val="105"/>
              </a:spcBef>
            </a:pPr>
            <a:r>
              <a:rPr lang="en-IN" sz="3200" kern="0" spc="-5" dirty="0">
                <a:solidFill>
                  <a:srgbClr val="1D9A78"/>
                </a:solidFill>
              </a:rPr>
              <a:t>Insights</a:t>
            </a:r>
            <a:endParaRPr lang="en-IN" sz="3200" kern="0" dirty="0"/>
          </a:p>
        </p:txBody>
      </p:sp>
      <p:sp>
        <p:nvSpPr>
          <p:cNvPr id="13" name="TextBox 12">
            <a:extLst>
              <a:ext uri="{FF2B5EF4-FFF2-40B4-BE49-F238E27FC236}">
                <a16:creationId xmlns:a16="http://schemas.microsoft.com/office/drawing/2014/main" id="{A71EF038-067F-1383-C191-1357CD9D932B}"/>
              </a:ext>
            </a:extLst>
          </p:cNvPr>
          <p:cNvSpPr txBox="1"/>
          <p:nvPr/>
        </p:nvSpPr>
        <p:spPr>
          <a:xfrm>
            <a:off x="2516905" y="601728"/>
            <a:ext cx="7848600" cy="369332"/>
          </a:xfrm>
          <a:prstGeom prst="rect">
            <a:avLst/>
          </a:prstGeom>
          <a:noFill/>
        </p:spPr>
        <p:txBody>
          <a:bodyPr wrap="square" rtlCol="0">
            <a:spAutoFit/>
          </a:bodyPr>
          <a:lstStyle/>
          <a:p>
            <a:r>
              <a:rPr lang="en-US" dirty="0"/>
              <a:t>. </a:t>
            </a:r>
            <a:r>
              <a:rPr lang="en-US" b="1" dirty="0"/>
              <a:t>Which marketing channel can be used to reach more customers?</a:t>
            </a:r>
            <a:endParaRPr lang="en-IN" b="1" dirty="0"/>
          </a:p>
        </p:txBody>
      </p:sp>
      <p:pic>
        <p:nvPicPr>
          <p:cNvPr id="17" name="Picture 16">
            <a:extLst>
              <a:ext uri="{FF2B5EF4-FFF2-40B4-BE49-F238E27FC236}">
                <a16:creationId xmlns:a16="http://schemas.microsoft.com/office/drawing/2014/main" id="{4B692092-7DEE-1DCF-4CE1-6918DB8761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1981200"/>
            <a:ext cx="5906303" cy="2791215"/>
          </a:xfrm>
          <a:prstGeom prst="rect">
            <a:avLst/>
          </a:prstGeom>
        </p:spPr>
      </p:pic>
      <p:sp>
        <p:nvSpPr>
          <p:cNvPr id="18" name="TextBox 17">
            <a:extLst>
              <a:ext uri="{FF2B5EF4-FFF2-40B4-BE49-F238E27FC236}">
                <a16:creationId xmlns:a16="http://schemas.microsoft.com/office/drawing/2014/main" id="{D5E4E622-FB2C-67FC-6B42-F3A815158A9F}"/>
              </a:ext>
            </a:extLst>
          </p:cNvPr>
          <p:cNvSpPr txBox="1"/>
          <p:nvPr/>
        </p:nvSpPr>
        <p:spPr>
          <a:xfrm>
            <a:off x="3048000" y="5486831"/>
            <a:ext cx="7162800" cy="1107996"/>
          </a:xfrm>
          <a:prstGeom prst="rect">
            <a:avLst/>
          </a:prstGeom>
          <a:noFill/>
        </p:spPr>
        <p:txBody>
          <a:bodyPr wrap="square" rtlCol="0">
            <a:spAutoFit/>
          </a:bodyPr>
          <a:lstStyle/>
          <a:p>
            <a:pPr marL="342900" indent="-342900">
              <a:buFont typeface="Wingdings" panose="05000000000000000000" pitchFamily="2" charset="2"/>
              <a:buChar char="ü"/>
            </a:pPr>
            <a:r>
              <a:rPr lang="en-IN" sz="2200" dirty="0">
                <a:solidFill>
                  <a:srgbClr val="C00000"/>
                </a:solidFill>
              </a:rPr>
              <a:t>Online ads  40% and Tv commercials 27% </a:t>
            </a:r>
            <a:r>
              <a:rPr lang="en-IN" sz="2200" dirty="0">
                <a:solidFill>
                  <a:schemeClr val="bg1">
                    <a:lumMod val="50000"/>
                  </a:schemeClr>
                </a:solidFill>
              </a:rPr>
              <a:t>reach significant role play the reach customers more  compare to other market channel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2"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pic>
        <p:nvPicPr>
          <p:cNvPr id="4" name="Picture 3">
            <a:extLst>
              <a:ext uri="{FF2B5EF4-FFF2-40B4-BE49-F238E27FC236}">
                <a16:creationId xmlns:a16="http://schemas.microsoft.com/office/drawing/2014/main" id="{EA403BE6-ED9D-6CA6-4DF4-68021E145C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682" y="1952978"/>
            <a:ext cx="5353318" cy="2629267"/>
          </a:xfrm>
          <a:prstGeom prst="rect">
            <a:avLst/>
          </a:prstGeom>
        </p:spPr>
      </p:pic>
      <p:pic>
        <p:nvPicPr>
          <p:cNvPr id="12" name="Picture 11">
            <a:extLst>
              <a:ext uri="{FF2B5EF4-FFF2-40B4-BE49-F238E27FC236}">
                <a16:creationId xmlns:a16="http://schemas.microsoft.com/office/drawing/2014/main" id="{8FB76772-4A30-7645-E32E-0EF50A461E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1819812"/>
            <a:ext cx="4229100" cy="27624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8153400" y="1937924"/>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dirty="0">
              <a:latin typeface="Calibri"/>
              <a:cs typeface="Calibri"/>
            </a:endParaRPr>
          </a:p>
        </p:txBody>
      </p:sp>
      <p:grpSp>
        <p:nvGrpSpPr>
          <p:cNvPr id="8" name="object 8"/>
          <p:cNvGrpSpPr/>
          <p:nvPr/>
        </p:nvGrpSpPr>
        <p:grpSpPr>
          <a:xfrm>
            <a:off x="466344" y="461556"/>
            <a:ext cx="1621790" cy="1144905"/>
            <a:chOff x="466344" y="461556"/>
            <a:chExt cx="1621790" cy="1144905"/>
          </a:xfrm>
        </p:grpSpPr>
        <p:pic>
          <p:nvPicPr>
            <p:cNvPr id="9" name="object 9"/>
            <p:cNvPicPr/>
            <p:nvPr/>
          </p:nvPicPr>
          <p:blipFill>
            <a:blip r:embed="rId2" cstate="print"/>
            <a:stretch>
              <a:fillRect/>
            </a:stretch>
          </p:blipFill>
          <p:spPr>
            <a:xfrm>
              <a:off x="1310437" y="461556"/>
              <a:ext cx="777670" cy="687729"/>
            </a:xfrm>
            <a:prstGeom prst="rect">
              <a:avLst/>
            </a:prstGeom>
          </p:spPr>
        </p:pic>
        <p:sp>
          <p:nvSpPr>
            <p:cNvPr id="10" name="object 10"/>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466344" y="748296"/>
              <a:ext cx="1002779" cy="857999"/>
            </a:xfrm>
            <a:prstGeom prst="rect">
              <a:avLst/>
            </a:prstGeom>
          </p:spPr>
        </p:pic>
        <p:sp>
          <p:nvSpPr>
            <p:cNvPr id="12" name="object 12"/>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3" name="object 13"/>
          <p:cNvSpPr txBox="1">
            <a:spLocks noGrp="1"/>
          </p:cNvSpPr>
          <p:nvPr>
            <p:ph type="title"/>
          </p:nvPr>
        </p:nvSpPr>
        <p:spPr>
          <a:xfrm>
            <a:off x="4120587" y="97390"/>
            <a:ext cx="4533076" cy="443070"/>
          </a:xfrm>
          <a:prstGeom prst="rect">
            <a:avLst/>
          </a:prstGeom>
        </p:spPr>
        <p:txBody>
          <a:bodyPr vert="horz" wrap="square" lIns="0" tIns="12065" rIns="0" bIns="0" rtlCol="0">
            <a:spAutoFit/>
          </a:bodyPr>
          <a:lstStyle/>
          <a:p>
            <a:pPr marL="12700">
              <a:lnSpc>
                <a:spcPct val="100000"/>
              </a:lnSpc>
              <a:spcBef>
                <a:spcPts val="95"/>
              </a:spcBef>
            </a:pPr>
            <a:r>
              <a:rPr lang="en-IN" sz="2800" dirty="0"/>
              <a:t> </a:t>
            </a:r>
            <a:r>
              <a:rPr lang="en-IN" sz="2200" dirty="0">
                <a:solidFill>
                  <a:schemeClr val="tx2">
                    <a:lumMod val="60000"/>
                    <a:lumOff val="40000"/>
                  </a:schemeClr>
                </a:solidFill>
              </a:rPr>
              <a:t>Brand Penetration:</a:t>
            </a:r>
            <a:r>
              <a:rPr sz="2200" spc="-30" dirty="0">
                <a:solidFill>
                  <a:schemeClr val="tx2">
                    <a:lumMod val="60000"/>
                    <a:lumOff val="40000"/>
                  </a:schemeClr>
                </a:solidFill>
              </a:rPr>
              <a:t> </a:t>
            </a:r>
            <a:r>
              <a:rPr lang="en-IN" sz="2200" spc="-5" dirty="0">
                <a:solidFill>
                  <a:schemeClr val="tx2">
                    <a:lumMod val="60000"/>
                    <a:lumOff val="40000"/>
                  </a:schemeClr>
                </a:solidFill>
              </a:rPr>
              <a:t>5</a:t>
            </a:r>
            <a:r>
              <a:rPr sz="2200" spc="-5" dirty="0">
                <a:solidFill>
                  <a:schemeClr val="tx2">
                    <a:lumMod val="60000"/>
                    <a:lumOff val="40000"/>
                  </a:schemeClr>
                </a:solidFill>
              </a:rPr>
              <a:t>:</a:t>
            </a:r>
            <a:endParaRPr sz="2200" dirty="0">
              <a:solidFill>
                <a:schemeClr val="tx2">
                  <a:lumMod val="60000"/>
                  <a:lumOff val="40000"/>
                </a:schemeClr>
              </a:solidFill>
            </a:endParaRPr>
          </a:p>
        </p:txBody>
      </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16" name="TextBox 15">
            <a:extLst>
              <a:ext uri="{FF2B5EF4-FFF2-40B4-BE49-F238E27FC236}">
                <a16:creationId xmlns:a16="http://schemas.microsoft.com/office/drawing/2014/main" id="{4BBE4028-8388-B92C-40F3-9153294DB311}"/>
              </a:ext>
            </a:extLst>
          </p:cNvPr>
          <p:cNvSpPr txBox="1"/>
          <p:nvPr/>
        </p:nvSpPr>
        <p:spPr>
          <a:xfrm>
            <a:off x="3962400" y="843237"/>
            <a:ext cx="6197600" cy="369332"/>
          </a:xfrm>
          <a:prstGeom prst="rect">
            <a:avLst/>
          </a:prstGeom>
          <a:noFill/>
        </p:spPr>
        <p:txBody>
          <a:bodyPr wrap="square">
            <a:spAutoFit/>
          </a:bodyPr>
          <a:lstStyle/>
          <a:p>
            <a:r>
              <a:rPr lang="en-US" dirty="0">
                <a:solidFill>
                  <a:schemeClr val="bg1">
                    <a:lumMod val="65000"/>
                  </a:schemeClr>
                </a:solidFill>
              </a:rPr>
              <a:t>What do people think about our brand</a:t>
            </a:r>
            <a:r>
              <a:rPr lang="en-US" dirty="0">
                <a:solidFill>
                  <a:schemeClr val="bg1">
                    <a:lumMod val="50000"/>
                  </a:schemeClr>
                </a:solidFill>
              </a:rPr>
              <a:t>?</a:t>
            </a:r>
            <a:r>
              <a:rPr lang="en-IN" dirty="0">
                <a:solidFill>
                  <a:schemeClr val="bg1">
                    <a:lumMod val="50000"/>
                  </a:schemeClr>
                </a:solidFill>
              </a:rPr>
              <a:t> (overall rating) </a:t>
            </a:r>
          </a:p>
        </p:txBody>
      </p:sp>
      <p:sp>
        <p:nvSpPr>
          <p:cNvPr id="2" name="object 4">
            <a:extLst>
              <a:ext uri="{FF2B5EF4-FFF2-40B4-BE49-F238E27FC236}">
                <a16:creationId xmlns:a16="http://schemas.microsoft.com/office/drawing/2014/main" id="{7204D2F6-6967-D89D-D975-919B4E0B16E8}"/>
              </a:ext>
            </a:extLst>
          </p:cNvPr>
          <p:cNvSpPr txBox="1">
            <a:spLocks/>
          </p:cNvSpPr>
          <p:nvPr/>
        </p:nvSpPr>
        <p:spPr>
          <a:xfrm>
            <a:off x="1558797" y="1256791"/>
            <a:ext cx="1327785" cy="513715"/>
          </a:xfrm>
          <a:prstGeom prst="rect">
            <a:avLst/>
          </a:prstGeom>
        </p:spPr>
        <p:txBody>
          <a:bodyPr vert="horz" wrap="square" lIns="0" tIns="13335" rIns="0" bIns="0" rtlCol="0">
            <a:spAutoFit/>
          </a:bodyPr>
          <a:lstStyle>
            <a:lvl1pPr>
              <a:defRPr sz="2800" b="1" i="0">
                <a:solidFill>
                  <a:srgbClr val="A6A6A6"/>
                </a:solidFill>
                <a:latin typeface="Calibri"/>
                <a:ea typeface="+mj-ea"/>
                <a:cs typeface="Calibri"/>
              </a:defRPr>
            </a:lvl1pPr>
          </a:lstStyle>
          <a:p>
            <a:pPr marL="12700">
              <a:spcBef>
                <a:spcPts val="105"/>
              </a:spcBef>
            </a:pPr>
            <a:r>
              <a:rPr lang="en-IN" sz="3200" kern="0" spc="-5" dirty="0">
                <a:solidFill>
                  <a:srgbClr val="1D9A78"/>
                </a:solidFill>
              </a:rPr>
              <a:t>Insights</a:t>
            </a:r>
            <a:endParaRPr lang="en-IN" sz="3200" kern="0" dirty="0"/>
          </a:p>
        </p:txBody>
      </p:sp>
      <p:sp>
        <p:nvSpPr>
          <p:cNvPr id="5" name="Oval 4">
            <a:extLst>
              <a:ext uri="{FF2B5EF4-FFF2-40B4-BE49-F238E27FC236}">
                <a16:creationId xmlns:a16="http://schemas.microsoft.com/office/drawing/2014/main" id="{E74E43E5-4915-E471-8164-0472260EF122}"/>
              </a:ext>
            </a:extLst>
          </p:cNvPr>
          <p:cNvSpPr/>
          <p:nvPr/>
        </p:nvSpPr>
        <p:spPr>
          <a:xfrm>
            <a:off x="9677400" y="1513648"/>
            <a:ext cx="1752600" cy="1371600"/>
          </a:xfrm>
          <a:prstGeom prst="ellipse">
            <a:avLst/>
          </a:prstGeom>
          <a:ln>
            <a:solidFill>
              <a:schemeClr val="tx2">
                <a:lumMod val="60000"/>
                <a:lumOff val="4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ln w="0"/>
                <a:solidFill>
                  <a:schemeClr val="accent4">
                    <a:lumMod val="75000"/>
                  </a:schemeClr>
                </a:solidFill>
                <a:effectLst>
                  <a:outerShdw blurRad="38100" dist="25400" dir="5400000" algn="ctr" rotWithShape="0">
                    <a:srgbClr val="6E747A">
                      <a:alpha val="43000"/>
                    </a:srgbClr>
                  </a:outerShdw>
                </a:effectLst>
              </a:rPr>
              <a:t>3.5%</a:t>
            </a:r>
          </a:p>
        </p:txBody>
      </p:sp>
      <p:sp>
        <p:nvSpPr>
          <p:cNvPr id="6" name="TextBox 5">
            <a:extLst>
              <a:ext uri="{FF2B5EF4-FFF2-40B4-BE49-F238E27FC236}">
                <a16:creationId xmlns:a16="http://schemas.microsoft.com/office/drawing/2014/main" id="{73093861-151A-5181-4975-14F89F578EAE}"/>
              </a:ext>
            </a:extLst>
          </p:cNvPr>
          <p:cNvSpPr txBox="1"/>
          <p:nvPr/>
        </p:nvSpPr>
        <p:spPr>
          <a:xfrm>
            <a:off x="9931400" y="3063047"/>
            <a:ext cx="1498600" cy="381000"/>
          </a:xfrm>
          <a:prstGeom prst="rect">
            <a:avLst/>
          </a:prstGeom>
          <a:noFill/>
        </p:spPr>
        <p:txBody>
          <a:bodyPr wrap="square" rtlCol="0">
            <a:spAutoFit/>
          </a:bodyPr>
          <a:lstStyle/>
          <a:p>
            <a:r>
              <a:rPr lang="en-IN" dirty="0"/>
              <a:t>Rating CodeX</a:t>
            </a:r>
          </a:p>
        </p:txBody>
      </p:sp>
      <p:sp>
        <p:nvSpPr>
          <p:cNvPr id="4" name="TextBox 3">
            <a:extLst>
              <a:ext uri="{FF2B5EF4-FFF2-40B4-BE49-F238E27FC236}">
                <a16:creationId xmlns:a16="http://schemas.microsoft.com/office/drawing/2014/main" id="{EE1AC3AC-BAF3-5CCE-5C19-2E070A85D979}"/>
              </a:ext>
            </a:extLst>
          </p:cNvPr>
          <p:cNvSpPr txBox="1"/>
          <p:nvPr/>
        </p:nvSpPr>
        <p:spPr>
          <a:xfrm>
            <a:off x="990600" y="5486400"/>
            <a:ext cx="9169400" cy="646331"/>
          </a:xfrm>
          <a:prstGeom prst="rect">
            <a:avLst/>
          </a:prstGeom>
          <a:noFill/>
        </p:spPr>
        <p:txBody>
          <a:bodyPr wrap="square" rtlCol="0">
            <a:spAutoFit/>
          </a:bodyPr>
          <a:lstStyle/>
          <a:p>
            <a:pPr marL="285750" indent="-285750">
              <a:buFont typeface="Wingdings" panose="05000000000000000000" pitchFamily="2" charset="2"/>
              <a:buChar char="ü"/>
            </a:pPr>
            <a:r>
              <a:rPr lang="en-IN" dirty="0">
                <a:solidFill>
                  <a:schemeClr val="bg1">
                    <a:lumMod val="50000"/>
                  </a:schemeClr>
                </a:solidFill>
              </a:rPr>
              <a:t>codex brand </a:t>
            </a:r>
            <a:r>
              <a:rPr lang="en-IN" dirty="0">
                <a:solidFill>
                  <a:srgbClr val="FF0000"/>
                </a:solidFill>
              </a:rPr>
              <a:t>rating overall 3.5 </a:t>
            </a:r>
            <a:r>
              <a:rPr lang="en-IN" dirty="0">
                <a:solidFill>
                  <a:schemeClr val="bg1">
                    <a:lumMod val="50000"/>
                  </a:schemeClr>
                </a:solidFill>
              </a:rPr>
              <a:t>which mean it good sign but they same side we focus on brand availability and reputation </a:t>
            </a:r>
          </a:p>
        </p:txBody>
      </p:sp>
      <p:pic>
        <p:nvPicPr>
          <p:cNvPr id="17" name="Picture 16">
            <a:extLst>
              <a:ext uri="{FF2B5EF4-FFF2-40B4-BE49-F238E27FC236}">
                <a16:creationId xmlns:a16="http://schemas.microsoft.com/office/drawing/2014/main" id="{88310333-1523-3D3E-4DE6-A97249684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1" y="1770506"/>
            <a:ext cx="3967354" cy="26397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2"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 Praveen M</a:t>
            </a:r>
            <a:endParaRPr spc="-10" dirty="0"/>
          </a:p>
        </p:txBody>
      </p:sp>
      <p:sp>
        <p:nvSpPr>
          <p:cNvPr id="14" name="Title 13">
            <a:extLst>
              <a:ext uri="{FF2B5EF4-FFF2-40B4-BE49-F238E27FC236}">
                <a16:creationId xmlns:a16="http://schemas.microsoft.com/office/drawing/2014/main" id="{8D92B1A6-CD3C-F4A3-774F-0C6FED524C30}"/>
              </a:ext>
            </a:extLst>
          </p:cNvPr>
          <p:cNvSpPr>
            <a:spLocks noGrp="1"/>
          </p:cNvSpPr>
          <p:nvPr>
            <p:ph type="title"/>
          </p:nvPr>
        </p:nvSpPr>
        <p:spPr>
          <a:xfrm>
            <a:off x="2209800" y="180339"/>
            <a:ext cx="9601200" cy="430887"/>
          </a:xfrm>
        </p:spPr>
        <p:txBody>
          <a:bodyPr/>
          <a:lstStyle/>
          <a:p>
            <a:r>
              <a:rPr lang="en-US" dirty="0"/>
              <a:t>Which cities do we need to focus more on?</a:t>
            </a:r>
            <a:endParaRPr lang="en-IN" dirty="0"/>
          </a:p>
        </p:txBody>
      </p:sp>
      <p:sp>
        <p:nvSpPr>
          <p:cNvPr id="3" name="object 4">
            <a:extLst>
              <a:ext uri="{FF2B5EF4-FFF2-40B4-BE49-F238E27FC236}">
                <a16:creationId xmlns:a16="http://schemas.microsoft.com/office/drawing/2014/main" id="{10CC8CD1-AE1E-E5D6-CE78-4C1392EB9DAA}"/>
              </a:ext>
            </a:extLst>
          </p:cNvPr>
          <p:cNvSpPr txBox="1">
            <a:spLocks/>
          </p:cNvSpPr>
          <p:nvPr/>
        </p:nvSpPr>
        <p:spPr>
          <a:xfrm>
            <a:off x="1558797" y="1256791"/>
            <a:ext cx="1327785" cy="513715"/>
          </a:xfrm>
          <a:prstGeom prst="rect">
            <a:avLst/>
          </a:prstGeom>
        </p:spPr>
        <p:txBody>
          <a:bodyPr vert="horz" wrap="square" lIns="0" tIns="13335" rIns="0" bIns="0" rtlCol="0">
            <a:spAutoFit/>
          </a:bodyPr>
          <a:lstStyle>
            <a:lvl1pPr>
              <a:defRPr sz="2800" b="1" i="0">
                <a:solidFill>
                  <a:srgbClr val="A6A6A6"/>
                </a:solidFill>
                <a:latin typeface="Calibri"/>
                <a:ea typeface="+mj-ea"/>
                <a:cs typeface="Calibri"/>
              </a:defRPr>
            </a:lvl1pPr>
          </a:lstStyle>
          <a:p>
            <a:pPr marL="12700">
              <a:spcBef>
                <a:spcPts val="105"/>
              </a:spcBef>
            </a:pPr>
            <a:r>
              <a:rPr lang="en-IN" sz="3200" kern="0" spc="-5" dirty="0">
                <a:solidFill>
                  <a:srgbClr val="1D9A78"/>
                </a:solidFill>
              </a:rPr>
              <a:t>Insights</a:t>
            </a:r>
            <a:endParaRPr lang="en-IN" sz="3200" kern="0" dirty="0"/>
          </a:p>
        </p:txBody>
      </p:sp>
      <p:pic>
        <p:nvPicPr>
          <p:cNvPr id="6" name="Picture 5">
            <a:extLst>
              <a:ext uri="{FF2B5EF4-FFF2-40B4-BE49-F238E27FC236}">
                <a16:creationId xmlns:a16="http://schemas.microsoft.com/office/drawing/2014/main" id="{8A4169C6-C472-7D6B-02BA-4348C1A869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1447800"/>
            <a:ext cx="4861241" cy="3635158"/>
          </a:xfrm>
          <a:prstGeom prst="rect">
            <a:avLst/>
          </a:prstGeom>
        </p:spPr>
      </p:pic>
      <p:sp>
        <p:nvSpPr>
          <p:cNvPr id="2" name="TextBox 1">
            <a:extLst>
              <a:ext uri="{FF2B5EF4-FFF2-40B4-BE49-F238E27FC236}">
                <a16:creationId xmlns:a16="http://schemas.microsoft.com/office/drawing/2014/main" id="{E8A87D5B-CE0F-3C12-AB3E-922B990D7233}"/>
              </a:ext>
            </a:extLst>
          </p:cNvPr>
          <p:cNvSpPr txBox="1"/>
          <p:nvPr/>
        </p:nvSpPr>
        <p:spPr>
          <a:xfrm>
            <a:off x="2514600" y="5410200"/>
            <a:ext cx="8077200" cy="1015663"/>
          </a:xfrm>
          <a:prstGeom prst="rect">
            <a:avLst/>
          </a:prstGeom>
          <a:noFill/>
        </p:spPr>
        <p:txBody>
          <a:bodyPr wrap="square" rtlCol="0">
            <a:spAutoFit/>
          </a:bodyPr>
          <a:lstStyle/>
          <a:p>
            <a:pPr marL="342900" indent="-342900">
              <a:buFont typeface="Wingdings" panose="05000000000000000000" pitchFamily="2" charset="2"/>
              <a:buChar char="ü"/>
            </a:pPr>
            <a:r>
              <a:rPr lang="en-IN" sz="2000" dirty="0">
                <a:solidFill>
                  <a:schemeClr val="bg1">
                    <a:lumMod val="50000"/>
                  </a:schemeClr>
                </a:solidFill>
              </a:rPr>
              <a:t>Bangalore and Hyderabad have highest brand respondents  meanwhile people in Pune, Kolkata ,Delhi</a:t>
            </a:r>
          </a:p>
          <a:p>
            <a:r>
              <a:rPr lang="en-IN" sz="2000" dirty="0">
                <a:solidFill>
                  <a:schemeClr val="bg1">
                    <a:lumMod val="50000"/>
                  </a:schemeClr>
                </a:solidFill>
              </a:rPr>
              <a:t>      Marketing team more focus to below </a:t>
            </a:r>
            <a:r>
              <a:rPr lang="en-IN" sz="2000" dirty="0">
                <a:solidFill>
                  <a:srgbClr val="FF0000"/>
                </a:solidFill>
              </a:rPr>
              <a:t>5 cities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118743" y="328080"/>
            <a:ext cx="1621790" cy="1144905"/>
            <a:chOff x="466344" y="461556"/>
            <a:chExt cx="1621790" cy="1144905"/>
          </a:xfrm>
        </p:grpSpPr>
        <p:pic>
          <p:nvPicPr>
            <p:cNvPr id="8" name="object 8"/>
            <p:cNvPicPr/>
            <p:nvPr/>
          </p:nvPicPr>
          <p:blipFill>
            <a:blip r:embed="rId2"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dirty="0">
              <a:latin typeface="Calibri"/>
              <a:cs typeface="Calibri"/>
            </a:endParaRPr>
          </a:p>
        </p:txBody>
      </p:sp>
      <p:sp>
        <p:nvSpPr>
          <p:cNvPr id="2" name="object 4">
            <a:extLst>
              <a:ext uri="{FF2B5EF4-FFF2-40B4-BE49-F238E27FC236}">
                <a16:creationId xmlns:a16="http://schemas.microsoft.com/office/drawing/2014/main" id="{9D5A85B5-45A8-EA99-7E14-B131C016BDF0}"/>
              </a:ext>
            </a:extLst>
          </p:cNvPr>
          <p:cNvSpPr txBox="1">
            <a:spLocks/>
          </p:cNvSpPr>
          <p:nvPr/>
        </p:nvSpPr>
        <p:spPr>
          <a:xfrm>
            <a:off x="1155050" y="1116414"/>
            <a:ext cx="1327785" cy="513715"/>
          </a:xfrm>
          <a:prstGeom prst="rect">
            <a:avLst/>
          </a:prstGeom>
        </p:spPr>
        <p:txBody>
          <a:bodyPr vert="horz" wrap="square" lIns="0" tIns="13335" rIns="0" bIns="0" rtlCol="0">
            <a:spAutoFit/>
          </a:bodyPr>
          <a:lstStyle>
            <a:lvl1pPr>
              <a:defRPr sz="2800" b="1" i="0">
                <a:solidFill>
                  <a:srgbClr val="A6A6A6"/>
                </a:solidFill>
                <a:latin typeface="Calibri"/>
                <a:ea typeface="+mj-ea"/>
                <a:cs typeface="Calibri"/>
              </a:defRPr>
            </a:lvl1pPr>
          </a:lstStyle>
          <a:p>
            <a:pPr marL="12700">
              <a:spcBef>
                <a:spcPts val="105"/>
              </a:spcBef>
            </a:pPr>
            <a:r>
              <a:rPr lang="en-IN" sz="3200" kern="0" spc="-5" dirty="0">
                <a:solidFill>
                  <a:srgbClr val="1D9A78"/>
                </a:solidFill>
              </a:rPr>
              <a:t>Insights</a:t>
            </a:r>
            <a:endParaRPr lang="en-IN" sz="3200" kern="0" dirty="0"/>
          </a:p>
        </p:txBody>
      </p:sp>
      <p:sp>
        <p:nvSpPr>
          <p:cNvPr id="3" name="object 125">
            <a:extLst>
              <a:ext uri="{FF2B5EF4-FFF2-40B4-BE49-F238E27FC236}">
                <a16:creationId xmlns:a16="http://schemas.microsoft.com/office/drawing/2014/main" id="{43283FF1-1513-0377-28D8-5011DE719639}"/>
              </a:ext>
            </a:extLst>
          </p:cNvPr>
          <p:cNvSpPr txBox="1">
            <a:spLocks noGrp="1"/>
          </p:cNvSpPr>
          <p:nvPr>
            <p:ph type="ftr" sz="quarter" idx="5"/>
          </p:nvPr>
        </p:nvSpPr>
        <p:spPr>
          <a:xfrm>
            <a:off x="10295380" y="6675962"/>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6" name="TextBox 5">
            <a:extLst>
              <a:ext uri="{FF2B5EF4-FFF2-40B4-BE49-F238E27FC236}">
                <a16:creationId xmlns:a16="http://schemas.microsoft.com/office/drawing/2014/main" id="{E141BFBC-A27E-CBF4-A9E1-1FAC856D25A5}"/>
              </a:ext>
            </a:extLst>
          </p:cNvPr>
          <p:cNvSpPr txBox="1"/>
          <p:nvPr/>
        </p:nvSpPr>
        <p:spPr>
          <a:xfrm>
            <a:off x="3352800" y="162835"/>
            <a:ext cx="6096000" cy="430887"/>
          </a:xfrm>
          <a:prstGeom prst="rect">
            <a:avLst/>
          </a:prstGeom>
          <a:noFill/>
        </p:spPr>
        <p:txBody>
          <a:bodyPr wrap="square">
            <a:spAutoFit/>
          </a:bodyPr>
          <a:lstStyle/>
          <a:p>
            <a:r>
              <a:rPr lang="en-IN" sz="2200" b="1" dirty="0">
                <a:solidFill>
                  <a:schemeClr val="tx2">
                    <a:lumMod val="60000"/>
                    <a:lumOff val="40000"/>
                  </a:schemeClr>
                </a:solidFill>
              </a:rPr>
              <a:t>Purchase Behaviour</a:t>
            </a:r>
            <a:r>
              <a:rPr lang="en-IN" sz="2200" b="1" spc="-30" dirty="0">
                <a:solidFill>
                  <a:schemeClr val="tx2">
                    <a:lumMod val="60000"/>
                    <a:lumOff val="40000"/>
                  </a:schemeClr>
                </a:solidFill>
              </a:rPr>
              <a:t> </a:t>
            </a:r>
            <a:r>
              <a:rPr lang="en-IN" sz="2200" b="1" spc="-5" dirty="0">
                <a:solidFill>
                  <a:schemeClr val="tx2">
                    <a:lumMod val="60000"/>
                    <a:lumOff val="40000"/>
                  </a:schemeClr>
                </a:solidFill>
              </a:rPr>
              <a:t>6:</a:t>
            </a:r>
            <a:endParaRPr lang="en-IN" sz="2200" b="1" dirty="0">
              <a:solidFill>
                <a:schemeClr val="tx2">
                  <a:lumMod val="60000"/>
                  <a:lumOff val="40000"/>
                </a:schemeClr>
              </a:solidFill>
            </a:endParaRPr>
          </a:p>
        </p:txBody>
      </p:sp>
      <p:pic>
        <p:nvPicPr>
          <p:cNvPr id="14" name="Picture 13">
            <a:extLst>
              <a:ext uri="{FF2B5EF4-FFF2-40B4-BE49-F238E27FC236}">
                <a16:creationId xmlns:a16="http://schemas.microsoft.com/office/drawing/2014/main" id="{B90203DE-918F-A097-AFA4-5EBCE4C1C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8969" y="1295400"/>
            <a:ext cx="4941316" cy="3398741"/>
          </a:xfrm>
          <a:prstGeom prst="rect">
            <a:avLst/>
          </a:prstGeom>
        </p:spPr>
      </p:pic>
      <p:sp>
        <p:nvSpPr>
          <p:cNvPr id="17" name="TextBox 16">
            <a:extLst>
              <a:ext uri="{FF2B5EF4-FFF2-40B4-BE49-F238E27FC236}">
                <a16:creationId xmlns:a16="http://schemas.microsoft.com/office/drawing/2014/main" id="{DD373295-665B-A244-6ED0-C62ABB1D3B85}"/>
              </a:ext>
            </a:extLst>
          </p:cNvPr>
          <p:cNvSpPr txBox="1"/>
          <p:nvPr/>
        </p:nvSpPr>
        <p:spPr>
          <a:xfrm>
            <a:off x="1965615" y="520724"/>
            <a:ext cx="7086600" cy="430887"/>
          </a:xfrm>
          <a:prstGeom prst="rect">
            <a:avLst/>
          </a:prstGeom>
          <a:noFill/>
        </p:spPr>
        <p:txBody>
          <a:bodyPr wrap="square" rtlCol="0">
            <a:spAutoFit/>
          </a:bodyPr>
          <a:lstStyle/>
          <a:p>
            <a:r>
              <a:rPr lang="en-US" dirty="0"/>
              <a:t> </a:t>
            </a:r>
            <a:r>
              <a:rPr lang="en-US" sz="2200" dirty="0">
                <a:solidFill>
                  <a:schemeClr val="bg1">
                    <a:lumMod val="50000"/>
                  </a:schemeClr>
                </a:solidFill>
              </a:rPr>
              <a:t>Where do respondents prefer to purchase energy drinks?</a:t>
            </a:r>
            <a:endParaRPr lang="en-IN" sz="2200" dirty="0">
              <a:solidFill>
                <a:schemeClr val="bg1">
                  <a:lumMod val="50000"/>
                </a:schemeClr>
              </a:solidFill>
            </a:endParaRPr>
          </a:p>
        </p:txBody>
      </p:sp>
      <p:sp>
        <p:nvSpPr>
          <p:cNvPr id="4" name="TextBox 3">
            <a:extLst>
              <a:ext uri="{FF2B5EF4-FFF2-40B4-BE49-F238E27FC236}">
                <a16:creationId xmlns:a16="http://schemas.microsoft.com/office/drawing/2014/main" id="{A15154BD-0AEB-E9BF-F280-5D431B0D89AE}"/>
              </a:ext>
            </a:extLst>
          </p:cNvPr>
          <p:cNvSpPr txBox="1"/>
          <p:nvPr/>
        </p:nvSpPr>
        <p:spPr>
          <a:xfrm>
            <a:off x="2482835" y="5105400"/>
            <a:ext cx="7086600" cy="1323439"/>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solidFill>
                  <a:schemeClr val="bg1">
                    <a:lumMod val="50000"/>
                  </a:schemeClr>
                </a:solidFill>
              </a:rPr>
              <a:t>Supermarkets prove to be selling energy drinks with </a:t>
            </a:r>
            <a:r>
              <a:rPr lang="en-IN" sz="2000" dirty="0">
                <a:solidFill>
                  <a:srgbClr val="FF0000"/>
                </a:solidFill>
              </a:rPr>
              <a:t>45% </a:t>
            </a:r>
            <a:r>
              <a:rPr lang="en-IN" sz="2000" dirty="0">
                <a:solidFill>
                  <a:schemeClr val="bg1">
                    <a:lumMod val="50000"/>
                  </a:schemeClr>
                </a:solidFill>
              </a:rPr>
              <a:t>of respondents ,</a:t>
            </a:r>
          </a:p>
          <a:p>
            <a:pPr marL="285750" indent="-285750">
              <a:buFont typeface="Wingdings" panose="05000000000000000000" pitchFamily="2" charset="2"/>
              <a:buChar char="ü"/>
            </a:pPr>
            <a:r>
              <a:rPr lang="en-IN" sz="2000" dirty="0">
                <a:solidFill>
                  <a:schemeClr val="bg1">
                    <a:lumMod val="50000"/>
                  </a:schemeClr>
                </a:solidFill>
              </a:rPr>
              <a:t>Online retailer come in second place , prefer by </a:t>
            </a:r>
            <a:r>
              <a:rPr lang="en-IN" sz="2000" dirty="0">
                <a:solidFill>
                  <a:srgbClr val="FF0000"/>
                </a:solidFill>
              </a:rPr>
              <a:t>26% </a:t>
            </a:r>
            <a:r>
              <a:rPr lang="en-IN" sz="2000" dirty="0">
                <a:solidFill>
                  <a:schemeClr val="bg1">
                    <a:lumMod val="50000"/>
                  </a:schemeClr>
                </a:solidFill>
              </a:rPr>
              <a:t>of respondents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1D9A78"/>
                </a:solidFill>
                <a:latin typeface="Calibri"/>
                <a:cs typeface="Calibri"/>
              </a:rPr>
              <a:t>Insights</a:t>
            </a:r>
            <a:endParaRPr sz="3200">
              <a:latin typeface="Calibri"/>
              <a:cs typeface="Calibri"/>
            </a:endParaRPr>
          </a:p>
        </p:txBody>
      </p:sp>
      <p:grpSp>
        <p:nvGrpSpPr>
          <p:cNvPr id="13" name="object 13"/>
          <p:cNvGrpSpPr/>
          <p:nvPr/>
        </p:nvGrpSpPr>
        <p:grpSpPr>
          <a:xfrm>
            <a:off x="466344" y="461556"/>
            <a:ext cx="1621790" cy="1144905"/>
            <a:chOff x="466344" y="461556"/>
            <a:chExt cx="1621790" cy="1144905"/>
          </a:xfrm>
        </p:grpSpPr>
        <p:pic>
          <p:nvPicPr>
            <p:cNvPr id="14" name="object 14"/>
            <p:cNvPicPr/>
            <p:nvPr/>
          </p:nvPicPr>
          <p:blipFill>
            <a:blip r:embed="rId2" cstate="print"/>
            <a:stretch>
              <a:fillRect/>
            </a:stretch>
          </p:blipFill>
          <p:spPr>
            <a:xfrm>
              <a:off x="1310437" y="461556"/>
              <a:ext cx="777670" cy="687729"/>
            </a:xfrm>
            <a:prstGeom prst="rect">
              <a:avLst/>
            </a:prstGeom>
          </p:spPr>
        </p:pic>
        <p:sp>
          <p:nvSpPr>
            <p:cNvPr id="15" name="object 15"/>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466344" y="748296"/>
              <a:ext cx="1002779" cy="857999"/>
            </a:xfrm>
            <a:prstGeom prst="rect">
              <a:avLst/>
            </a:prstGeom>
          </p:spPr>
        </p:pic>
        <p:sp>
          <p:nvSpPr>
            <p:cNvPr id="17" name="object 17"/>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8" name="object 18"/>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lang="en-IN" spc="-5" dirty="0"/>
              <a:t> Praveen M</a:t>
            </a:r>
            <a:endParaRPr spc="-10" dirty="0"/>
          </a:p>
        </p:txBody>
      </p:sp>
      <p:sp>
        <p:nvSpPr>
          <p:cNvPr id="5" name="TextBox 4">
            <a:extLst>
              <a:ext uri="{FF2B5EF4-FFF2-40B4-BE49-F238E27FC236}">
                <a16:creationId xmlns:a16="http://schemas.microsoft.com/office/drawing/2014/main" id="{286B5A0E-1D97-3B46-F6BB-F592A2DBCDCC}"/>
              </a:ext>
            </a:extLst>
          </p:cNvPr>
          <p:cNvSpPr txBox="1"/>
          <p:nvPr/>
        </p:nvSpPr>
        <p:spPr>
          <a:xfrm>
            <a:off x="2088107" y="228600"/>
            <a:ext cx="8793456" cy="769441"/>
          </a:xfrm>
          <a:prstGeom prst="rect">
            <a:avLst/>
          </a:prstGeom>
          <a:noFill/>
        </p:spPr>
        <p:txBody>
          <a:bodyPr wrap="square" rtlCol="0">
            <a:spAutoFit/>
          </a:bodyPr>
          <a:lstStyle/>
          <a:p>
            <a:r>
              <a:rPr lang="en-US" sz="2200" dirty="0">
                <a:solidFill>
                  <a:schemeClr val="bg1">
                    <a:lumMod val="50000"/>
                  </a:schemeClr>
                </a:solidFill>
              </a:rPr>
              <a:t>What are the typical consumption situations for energy drinks among respondents?</a:t>
            </a:r>
            <a:endParaRPr lang="en-IN" sz="2200" dirty="0">
              <a:solidFill>
                <a:schemeClr val="bg1">
                  <a:lumMod val="50000"/>
                </a:schemeClr>
              </a:solidFill>
            </a:endParaRPr>
          </a:p>
        </p:txBody>
      </p:sp>
      <p:pic>
        <p:nvPicPr>
          <p:cNvPr id="8" name="Picture 7">
            <a:extLst>
              <a:ext uri="{FF2B5EF4-FFF2-40B4-BE49-F238E27FC236}">
                <a16:creationId xmlns:a16="http://schemas.microsoft.com/office/drawing/2014/main" id="{0B5D6AFD-031F-A3FF-8A6E-9C9E3194C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1904808"/>
            <a:ext cx="5570454" cy="3048383"/>
          </a:xfrm>
          <a:prstGeom prst="rect">
            <a:avLst/>
          </a:prstGeom>
        </p:spPr>
      </p:pic>
      <p:sp>
        <p:nvSpPr>
          <p:cNvPr id="9" name="TextBox 8">
            <a:extLst>
              <a:ext uri="{FF2B5EF4-FFF2-40B4-BE49-F238E27FC236}">
                <a16:creationId xmlns:a16="http://schemas.microsoft.com/office/drawing/2014/main" id="{0A45FE82-EB33-C183-8055-F0E9C8F0329C}"/>
              </a:ext>
            </a:extLst>
          </p:cNvPr>
          <p:cNvSpPr txBox="1"/>
          <p:nvPr/>
        </p:nvSpPr>
        <p:spPr>
          <a:xfrm>
            <a:off x="1600199" y="5486401"/>
            <a:ext cx="8695181" cy="1323439"/>
          </a:xfrm>
          <a:prstGeom prst="rect">
            <a:avLst/>
          </a:prstGeom>
          <a:noFill/>
        </p:spPr>
        <p:txBody>
          <a:bodyPr wrap="square" rtlCol="0">
            <a:spAutoFit/>
          </a:bodyPr>
          <a:lstStyle/>
          <a:p>
            <a:pPr marL="342900" indent="-342900">
              <a:buFont typeface="Wingdings" panose="05000000000000000000" pitchFamily="2" charset="2"/>
              <a:buChar char="ü"/>
            </a:pPr>
            <a:r>
              <a:rPr lang="en-IN" sz="2000" dirty="0">
                <a:solidFill>
                  <a:schemeClr val="bg1">
                    <a:lumMod val="50000"/>
                  </a:schemeClr>
                </a:solidFill>
              </a:rPr>
              <a:t>Among the respondents prefer situation for consumers </a:t>
            </a:r>
            <a:r>
              <a:rPr lang="en-IN" sz="2000" dirty="0">
                <a:solidFill>
                  <a:srgbClr val="FF0000"/>
                </a:solidFill>
              </a:rPr>
              <a:t>45%  </a:t>
            </a:r>
            <a:r>
              <a:rPr lang="en-IN" sz="2000" dirty="0">
                <a:solidFill>
                  <a:schemeClr val="bg1">
                    <a:lumMod val="50000"/>
                  </a:schemeClr>
                </a:solidFill>
              </a:rPr>
              <a:t>sports/exercise  consuming more energy drinks.</a:t>
            </a:r>
          </a:p>
          <a:p>
            <a:pPr marL="342900" indent="-342900">
              <a:buFont typeface="Wingdings" panose="05000000000000000000" pitchFamily="2" charset="2"/>
              <a:buChar char="ü"/>
            </a:pPr>
            <a:r>
              <a:rPr lang="en-IN" sz="2000" dirty="0">
                <a:solidFill>
                  <a:srgbClr val="FF0000"/>
                </a:solidFill>
              </a:rPr>
              <a:t>32% </a:t>
            </a:r>
            <a:r>
              <a:rPr lang="en-IN" sz="2000" dirty="0">
                <a:solidFill>
                  <a:schemeClr val="bg1">
                    <a:lumMod val="50000"/>
                  </a:schemeClr>
                </a:solidFill>
              </a:rPr>
              <a:t>and studying/working ,  consumption </a:t>
            </a:r>
          </a:p>
          <a:p>
            <a:r>
              <a:rPr lang="en-IN" sz="2000" dirty="0">
                <a:solidFill>
                  <a:schemeClr val="bg1">
                    <a:lumMod val="50000"/>
                  </a:schemeClr>
                </a:solidFill>
              </a:rPr>
              <a:t>Along with social outings / parties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3"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a:latin typeface="Calibri"/>
              <a:cs typeface="Calibri"/>
            </a:endParaRPr>
          </a:p>
        </p:txBody>
      </p:sp>
      <p:sp>
        <p:nvSpPr>
          <p:cNvPr id="4" name="object 4">
            <a:extLst>
              <a:ext uri="{FF2B5EF4-FFF2-40B4-BE49-F238E27FC236}">
                <a16:creationId xmlns:a16="http://schemas.microsoft.com/office/drawing/2014/main" id="{653DFE8B-7027-DA82-EE87-C5917421C4C1}"/>
              </a:ext>
            </a:extLst>
          </p:cNvPr>
          <p:cNvSpPr txBox="1">
            <a:spLocks/>
          </p:cNvSpPr>
          <p:nvPr/>
        </p:nvSpPr>
        <p:spPr>
          <a:xfrm>
            <a:off x="1558797" y="1256791"/>
            <a:ext cx="1327785" cy="513715"/>
          </a:xfrm>
          <a:prstGeom prst="rect">
            <a:avLst/>
          </a:prstGeom>
        </p:spPr>
        <p:txBody>
          <a:bodyPr vert="horz" wrap="square" lIns="0" tIns="13335" rIns="0" bIns="0" rtlCol="0">
            <a:spAutoFit/>
          </a:bodyPr>
          <a:lstStyle>
            <a:lvl1pPr>
              <a:defRPr sz="2800" b="1" i="0">
                <a:solidFill>
                  <a:srgbClr val="A6A6A6"/>
                </a:solidFill>
                <a:latin typeface="Calibri"/>
                <a:ea typeface="+mj-ea"/>
                <a:cs typeface="Calibri"/>
              </a:defRPr>
            </a:lvl1pPr>
          </a:lstStyle>
          <a:p>
            <a:pPr marL="12700">
              <a:spcBef>
                <a:spcPts val="105"/>
              </a:spcBef>
            </a:pPr>
            <a:r>
              <a:rPr lang="en-IN" sz="3200" kern="0" spc="-5" dirty="0">
                <a:solidFill>
                  <a:srgbClr val="1D9A78"/>
                </a:solidFill>
              </a:rPr>
              <a:t>Insights</a:t>
            </a:r>
            <a:endParaRPr lang="en-IN" sz="3200" kern="0" dirty="0"/>
          </a:p>
        </p:txBody>
      </p:sp>
      <p:sp>
        <p:nvSpPr>
          <p:cNvPr id="3" name="TextBox 2">
            <a:extLst>
              <a:ext uri="{FF2B5EF4-FFF2-40B4-BE49-F238E27FC236}">
                <a16:creationId xmlns:a16="http://schemas.microsoft.com/office/drawing/2014/main" id="{AFFBEC19-4541-FEEA-3D84-5B1C16138EDF}"/>
              </a:ext>
            </a:extLst>
          </p:cNvPr>
          <p:cNvSpPr txBox="1"/>
          <p:nvPr/>
        </p:nvSpPr>
        <p:spPr>
          <a:xfrm>
            <a:off x="3195777" y="107076"/>
            <a:ext cx="6781800" cy="646331"/>
          </a:xfrm>
          <a:prstGeom prst="rect">
            <a:avLst/>
          </a:prstGeom>
          <a:noFill/>
        </p:spPr>
        <p:txBody>
          <a:bodyPr wrap="square" rtlCol="0">
            <a:spAutoFit/>
          </a:bodyPr>
          <a:lstStyle/>
          <a:p>
            <a:r>
              <a:rPr lang="en-US" dirty="0"/>
              <a:t>What factors influence respondents' purchase decisions, such as price range and limited edition packaging? </a:t>
            </a:r>
            <a:endParaRPr lang="en-IN" dirty="0"/>
          </a:p>
        </p:txBody>
      </p:sp>
      <p:pic>
        <p:nvPicPr>
          <p:cNvPr id="5" name="Picture 4">
            <a:extLst>
              <a:ext uri="{FF2B5EF4-FFF2-40B4-BE49-F238E27FC236}">
                <a16:creationId xmlns:a16="http://schemas.microsoft.com/office/drawing/2014/main" id="{4B0A6F58-80B0-D8EB-8520-081C833D1F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344" y="2202180"/>
            <a:ext cx="4724400" cy="2927592"/>
          </a:xfrm>
          <a:prstGeom prst="rect">
            <a:avLst/>
          </a:prstGeom>
        </p:spPr>
      </p:pic>
      <p:pic>
        <p:nvPicPr>
          <p:cNvPr id="15" name="Picture 14">
            <a:extLst>
              <a:ext uri="{FF2B5EF4-FFF2-40B4-BE49-F238E27FC236}">
                <a16:creationId xmlns:a16="http://schemas.microsoft.com/office/drawing/2014/main" id="{18F46EBE-1197-0CC7-DD68-7D70383102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1256" y="2202179"/>
            <a:ext cx="4724400" cy="2927593"/>
          </a:xfrm>
          <a:prstGeom prst="rect">
            <a:avLst/>
          </a:prstGeom>
        </p:spPr>
      </p:pic>
      <p:sp>
        <p:nvSpPr>
          <p:cNvPr id="2" name="TextBox 1">
            <a:extLst>
              <a:ext uri="{FF2B5EF4-FFF2-40B4-BE49-F238E27FC236}">
                <a16:creationId xmlns:a16="http://schemas.microsoft.com/office/drawing/2014/main" id="{0B31A871-BC27-6170-02BD-F2D31DAAE5C6}"/>
              </a:ext>
            </a:extLst>
          </p:cNvPr>
          <p:cNvSpPr txBox="1"/>
          <p:nvPr/>
        </p:nvSpPr>
        <p:spPr>
          <a:xfrm>
            <a:off x="152400" y="5562600"/>
            <a:ext cx="6019800" cy="1015663"/>
          </a:xfrm>
          <a:prstGeom prst="rect">
            <a:avLst/>
          </a:prstGeom>
          <a:noFill/>
        </p:spPr>
        <p:txBody>
          <a:bodyPr wrap="square" rtlCol="0">
            <a:spAutoFit/>
          </a:bodyPr>
          <a:lstStyle/>
          <a:p>
            <a:r>
              <a:rPr lang="en-US" sz="2000" b="0" i="0" dirty="0">
                <a:solidFill>
                  <a:schemeClr val="bg1">
                    <a:lumMod val="50000"/>
                  </a:schemeClr>
                </a:solidFill>
                <a:effectLst/>
                <a:latin typeface="+mj-lt"/>
              </a:rPr>
              <a:t>If most people or respondents have a price range from </a:t>
            </a:r>
            <a:r>
              <a:rPr lang="en-US" sz="2000" b="0" i="0" dirty="0">
                <a:solidFill>
                  <a:srgbClr val="FF0000"/>
                </a:solidFill>
                <a:effectLst/>
                <a:latin typeface="+mj-lt"/>
              </a:rPr>
              <a:t>50 to 99</a:t>
            </a:r>
            <a:r>
              <a:rPr lang="en-US" sz="2000" b="0" i="0" dirty="0">
                <a:solidFill>
                  <a:schemeClr val="bg1">
                    <a:lumMod val="50000"/>
                  </a:schemeClr>
                </a:solidFill>
                <a:effectLst/>
                <a:latin typeface="+mj-lt"/>
              </a:rPr>
              <a:t>, it suggests that they are likely interested in products or services within that price bracket</a:t>
            </a:r>
            <a:endParaRPr lang="en-IN" sz="2000" dirty="0">
              <a:solidFill>
                <a:schemeClr val="bg1">
                  <a:lumMod val="50000"/>
                </a:schemeClr>
              </a:solidFill>
              <a:latin typeface="+mj-lt"/>
            </a:endParaRPr>
          </a:p>
        </p:txBody>
      </p:sp>
      <p:sp>
        <p:nvSpPr>
          <p:cNvPr id="6" name="TextBox 5">
            <a:extLst>
              <a:ext uri="{FF2B5EF4-FFF2-40B4-BE49-F238E27FC236}">
                <a16:creationId xmlns:a16="http://schemas.microsoft.com/office/drawing/2014/main" id="{2F45348B-014B-2820-B5A7-0C622E25295E}"/>
              </a:ext>
            </a:extLst>
          </p:cNvPr>
          <p:cNvSpPr txBox="1"/>
          <p:nvPr/>
        </p:nvSpPr>
        <p:spPr>
          <a:xfrm>
            <a:off x="6705600" y="5562600"/>
            <a:ext cx="5020056" cy="1323439"/>
          </a:xfrm>
          <a:prstGeom prst="rect">
            <a:avLst/>
          </a:prstGeom>
          <a:noFill/>
        </p:spPr>
        <p:txBody>
          <a:bodyPr wrap="square" rtlCol="0">
            <a:spAutoFit/>
          </a:bodyPr>
          <a:lstStyle/>
          <a:p>
            <a:pPr marL="342900" indent="-342900">
              <a:buFont typeface="Wingdings" panose="05000000000000000000" pitchFamily="2" charset="2"/>
              <a:buChar char="ü"/>
            </a:pPr>
            <a:r>
              <a:rPr lang="en-IN" sz="2000" dirty="0">
                <a:solidFill>
                  <a:schemeClr val="bg1">
                    <a:lumMod val="50000"/>
                  </a:schemeClr>
                </a:solidFill>
              </a:rPr>
              <a:t>Most people or respondents limited edition packaging set no   </a:t>
            </a:r>
            <a:r>
              <a:rPr lang="en-IN" sz="2000" dirty="0">
                <a:solidFill>
                  <a:srgbClr val="FF0000"/>
                </a:solidFill>
              </a:rPr>
              <a:t>41% </a:t>
            </a:r>
            <a:r>
              <a:rPr lang="en-IN" sz="2000" dirty="0">
                <a:solidFill>
                  <a:schemeClr val="bg1">
                    <a:lumMod val="50000"/>
                  </a:schemeClr>
                </a:solidFill>
              </a:rPr>
              <a:t>and same time interest in </a:t>
            </a:r>
            <a:r>
              <a:rPr lang="en-IN" sz="2000" dirty="0">
                <a:solidFill>
                  <a:srgbClr val="FF0000"/>
                </a:solidFill>
              </a:rPr>
              <a:t>39% </a:t>
            </a:r>
            <a:r>
              <a:rPr lang="en-IN" sz="2000" dirty="0">
                <a:solidFill>
                  <a:schemeClr val="bg1">
                    <a:lumMod val="50000"/>
                  </a:schemeClr>
                </a:solidFill>
              </a:rPr>
              <a:t>like people respondents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2"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4" name="object 14"/>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13" name="object 13"/>
          <p:cNvSpPr txBox="1"/>
          <p:nvPr/>
        </p:nvSpPr>
        <p:spPr>
          <a:xfrm>
            <a:off x="8130285" y="1884679"/>
            <a:ext cx="1803400" cy="635000"/>
          </a:xfrm>
          <a:prstGeom prst="rect">
            <a:avLst/>
          </a:prstGeom>
        </p:spPr>
        <p:txBody>
          <a:bodyPr vert="horz" wrap="square" lIns="0" tIns="12065" rIns="0" bIns="0" rtlCol="0">
            <a:spAutoFit/>
          </a:bodyPr>
          <a:lstStyle/>
          <a:p>
            <a:pPr marL="12700">
              <a:lnSpc>
                <a:spcPct val="100000"/>
              </a:lnSpc>
              <a:spcBef>
                <a:spcPts val="95"/>
              </a:spcBef>
            </a:pPr>
            <a:r>
              <a:rPr sz="4000" b="1" spc="-10" dirty="0">
                <a:solidFill>
                  <a:srgbClr val="FFFFFF"/>
                </a:solidFill>
                <a:latin typeface="Calibri"/>
                <a:cs typeface="Calibri"/>
              </a:rPr>
              <a:t>OUTPUT</a:t>
            </a:r>
            <a:endParaRPr sz="4000" dirty="0">
              <a:latin typeface="Calibri"/>
              <a:cs typeface="Calibri"/>
            </a:endParaRPr>
          </a:p>
        </p:txBody>
      </p:sp>
      <p:pic>
        <p:nvPicPr>
          <p:cNvPr id="5" name="Picture 4">
            <a:extLst>
              <a:ext uri="{FF2B5EF4-FFF2-40B4-BE49-F238E27FC236}">
                <a16:creationId xmlns:a16="http://schemas.microsoft.com/office/drawing/2014/main" id="{0EB8A7CA-5256-09FB-18B6-3AE262AE3B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1744132"/>
            <a:ext cx="4648200" cy="2827867"/>
          </a:xfrm>
          <a:prstGeom prst="rect">
            <a:avLst/>
          </a:prstGeom>
        </p:spPr>
      </p:pic>
      <p:pic>
        <p:nvPicPr>
          <p:cNvPr id="2" name="Picture 1">
            <a:extLst>
              <a:ext uri="{FF2B5EF4-FFF2-40B4-BE49-F238E27FC236}">
                <a16:creationId xmlns:a16="http://schemas.microsoft.com/office/drawing/2014/main" id="{FF21B084-1FB1-78F8-B7E3-197BB70FD6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1752600"/>
            <a:ext cx="5468113" cy="2928765"/>
          </a:xfrm>
          <a:prstGeom prst="rect">
            <a:avLst/>
          </a:prstGeom>
        </p:spPr>
      </p:pic>
      <p:sp>
        <p:nvSpPr>
          <p:cNvPr id="4" name="TextBox 3">
            <a:extLst>
              <a:ext uri="{FF2B5EF4-FFF2-40B4-BE49-F238E27FC236}">
                <a16:creationId xmlns:a16="http://schemas.microsoft.com/office/drawing/2014/main" id="{EA05AAE6-B35D-5131-66EE-28E72FEC8682}"/>
              </a:ext>
            </a:extLst>
          </p:cNvPr>
          <p:cNvSpPr txBox="1"/>
          <p:nvPr/>
        </p:nvSpPr>
        <p:spPr>
          <a:xfrm>
            <a:off x="1469123" y="5105400"/>
            <a:ext cx="4322077" cy="923330"/>
          </a:xfrm>
          <a:prstGeom prst="rect">
            <a:avLst/>
          </a:prstGeom>
          <a:noFill/>
        </p:spPr>
        <p:txBody>
          <a:bodyPr wrap="square" rtlCol="0">
            <a:spAutoFit/>
          </a:bodyPr>
          <a:lstStyle/>
          <a:p>
            <a:pPr marL="285750" indent="-285750">
              <a:buFont typeface="Wingdings" panose="05000000000000000000" pitchFamily="2" charset="2"/>
              <a:buChar char="ü"/>
            </a:pPr>
            <a:r>
              <a:rPr lang="en-IN" dirty="0">
                <a:solidFill>
                  <a:schemeClr val="bg1">
                    <a:lumMod val="50000"/>
                  </a:schemeClr>
                </a:solidFill>
              </a:rPr>
              <a:t>Reduced sugar content</a:t>
            </a:r>
          </a:p>
          <a:p>
            <a:pPr marL="285750" indent="-285750">
              <a:buFont typeface="Wingdings" panose="05000000000000000000" pitchFamily="2" charset="2"/>
              <a:buChar char="ü"/>
            </a:pPr>
            <a:r>
              <a:rPr lang="en-IN" dirty="0">
                <a:solidFill>
                  <a:schemeClr val="bg1">
                    <a:lumMod val="50000"/>
                  </a:schemeClr>
                </a:solidFill>
              </a:rPr>
              <a:t>More natural ingredients </a:t>
            </a:r>
          </a:p>
          <a:p>
            <a:pPr marL="285750" indent="-285750">
              <a:buFont typeface="Wingdings" panose="05000000000000000000" pitchFamily="2" charset="2"/>
              <a:buChar char="ü"/>
            </a:pPr>
            <a:r>
              <a:rPr lang="en-IN" dirty="0">
                <a:solidFill>
                  <a:schemeClr val="bg1">
                    <a:lumMod val="50000"/>
                  </a:schemeClr>
                </a:solidFill>
              </a:rPr>
              <a:t>Wider range of flavour</a:t>
            </a:r>
          </a:p>
        </p:txBody>
      </p:sp>
      <p:sp>
        <p:nvSpPr>
          <p:cNvPr id="6" name="TextBox 5">
            <a:extLst>
              <a:ext uri="{FF2B5EF4-FFF2-40B4-BE49-F238E27FC236}">
                <a16:creationId xmlns:a16="http://schemas.microsoft.com/office/drawing/2014/main" id="{A22221EF-B269-CFFB-58F8-5AAC44FAF7D4}"/>
              </a:ext>
            </a:extLst>
          </p:cNvPr>
          <p:cNvSpPr txBox="1"/>
          <p:nvPr/>
        </p:nvSpPr>
        <p:spPr>
          <a:xfrm>
            <a:off x="7924800" y="5105400"/>
            <a:ext cx="3810000" cy="646331"/>
          </a:xfrm>
          <a:prstGeom prst="rect">
            <a:avLst/>
          </a:prstGeom>
          <a:noFill/>
        </p:spPr>
        <p:txBody>
          <a:bodyPr wrap="square" rtlCol="0">
            <a:spAutoFit/>
          </a:bodyPr>
          <a:lstStyle/>
          <a:p>
            <a:r>
              <a:rPr lang="en-IN" dirty="0">
                <a:solidFill>
                  <a:schemeClr val="bg1">
                    <a:lumMod val="50000"/>
                  </a:schemeClr>
                </a:solidFill>
              </a:rPr>
              <a:t>Area chart showing 50-99 price range male would like buy ours energy drinks</a:t>
            </a:r>
          </a:p>
        </p:txBody>
      </p:sp>
      <p:sp>
        <p:nvSpPr>
          <p:cNvPr id="12" name="TextBox 11">
            <a:extLst>
              <a:ext uri="{FF2B5EF4-FFF2-40B4-BE49-F238E27FC236}">
                <a16:creationId xmlns:a16="http://schemas.microsoft.com/office/drawing/2014/main" id="{2ED9DA1B-25AA-89E2-FC7C-13B5A782EB25}"/>
              </a:ext>
            </a:extLst>
          </p:cNvPr>
          <p:cNvSpPr txBox="1"/>
          <p:nvPr/>
        </p:nvSpPr>
        <p:spPr>
          <a:xfrm>
            <a:off x="4991100" y="75377"/>
            <a:ext cx="2209800" cy="400110"/>
          </a:xfrm>
          <a:prstGeom prst="rect">
            <a:avLst/>
          </a:prstGeom>
          <a:noFill/>
        </p:spPr>
        <p:txBody>
          <a:bodyPr wrap="square" rtlCol="0">
            <a:spAutoFit/>
          </a:bodyPr>
          <a:lstStyle/>
          <a:p>
            <a:r>
              <a:rPr lang="en-IN" sz="2000" b="1" dirty="0">
                <a:solidFill>
                  <a:schemeClr val="tx2">
                    <a:lumMod val="40000"/>
                    <a:lumOff val="60000"/>
                  </a:schemeClr>
                </a:solidFill>
              </a:rPr>
              <a:t>Improvements</a:t>
            </a:r>
            <a:r>
              <a:rPr lang="en-IN" sz="2000" b="1" dirty="0">
                <a:solidFill>
                  <a:srgbClr val="FF0000"/>
                </a:solidFill>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1D9A78"/>
                </a:solidFill>
                <a:latin typeface="Calibri"/>
                <a:cs typeface="Calibri"/>
              </a:rPr>
              <a:t>Insights</a:t>
            </a:r>
            <a:endParaRPr sz="3200">
              <a:latin typeface="Calibri"/>
              <a:cs typeface="Calibri"/>
            </a:endParaRPr>
          </a:p>
        </p:txBody>
      </p:sp>
      <p:grpSp>
        <p:nvGrpSpPr>
          <p:cNvPr id="17" name="object 17"/>
          <p:cNvGrpSpPr/>
          <p:nvPr/>
        </p:nvGrpSpPr>
        <p:grpSpPr>
          <a:xfrm>
            <a:off x="466344" y="461556"/>
            <a:ext cx="1621790" cy="1144905"/>
            <a:chOff x="466344" y="461556"/>
            <a:chExt cx="1621790" cy="1144905"/>
          </a:xfrm>
        </p:grpSpPr>
        <p:pic>
          <p:nvPicPr>
            <p:cNvPr id="18" name="object 18"/>
            <p:cNvPicPr/>
            <p:nvPr/>
          </p:nvPicPr>
          <p:blipFill>
            <a:blip r:embed="rId2" cstate="print"/>
            <a:stretch>
              <a:fillRect/>
            </a:stretch>
          </p:blipFill>
          <p:spPr>
            <a:xfrm>
              <a:off x="1310437" y="461556"/>
              <a:ext cx="777670" cy="687729"/>
            </a:xfrm>
            <a:prstGeom prst="rect">
              <a:avLst/>
            </a:prstGeom>
          </p:spPr>
        </p:pic>
        <p:sp>
          <p:nvSpPr>
            <p:cNvPr id="19" name="object 1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20" name="object 20"/>
            <p:cNvPicPr/>
            <p:nvPr/>
          </p:nvPicPr>
          <p:blipFill>
            <a:blip r:embed="rId3" cstate="print"/>
            <a:stretch>
              <a:fillRect/>
            </a:stretch>
          </p:blipFill>
          <p:spPr>
            <a:xfrm>
              <a:off x="466344" y="748296"/>
              <a:ext cx="1002779" cy="857999"/>
            </a:xfrm>
            <a:prstGeom prst="rect">
              <a:avLst/>
            </a:prstGeom>
          </p:spPr>
        </p:pic>
        <p:sp>
          <p:nvSpPr>
            <p:cNvPr id="21" name="object 2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2" name="object 125">
            <a:extLst>
              <a:ext uri="{FF2B5EF4-FFF2-40B4-BE49-F238E27FC236}">
                <a16:creationId xmlns:a16="http://schemas.microsoft.com/office/drawing/2014/main" id="{88B2EE10-0C83-D615-C64F-4C520960E34A}"/>
              </a:ext>
            </a:extLst>
          </p:cNvPr>
          <p:cNvSpPr txBox="1">
            <a:spLocks noGrp="1"/>
          </p:cNvSpPr>
          <p:nvPr>
            <p:ph type="ftr" sz="quarter" idx="5"/>
          </p:nvPr>
        </p:nvSpPr>
        <p:spPr>
          <a:xfrm>
            <a:off x="10295380" y="6675962"/>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4" name="TextBox 3">
            <a:extLst>
              <a:ext uri="{FF2B5EF4-FFF2-40B4-BE49-F238E27FC236}">
                <a16:creationId xmlns:a16="http://schemas.microsoft.com/office/drawing/2014/main" id="{63642DF4-65C7-BA46-2A20-776A8C2F2E76}"/>
              </a:ext>
            </a:extLst>
          </p:cNvPr>
          <p:cNvSpPr txBox="1"/>
          <p:nvPr/>
        </p:nvSpPr>
        <p:spPr>
          <a:xfrm>
            <a:off x="3638231" y="134659"/>
            <a:ext cx="3733800" cy="430887"/>
          </a:xfrm>
          <a:prstGeom prst="rect">
            <a:avLst/>
          </a:prstGeom>
          <a:noFill/>
        </p:spPr>
        <p:txBody>
          <a:bodyPr wrap="square" rtlCol="0">
            <a:spAutoFit/>
          </a:bodyPr>
          <a:lstStyle/>
          <a:p>
            <a:r>
              <a:rPr lang="en-IN" sz="2200" b="1" dirty="0">
                <a:solidFill>
                  <a:schemeClr val="tx2">
                    <a:lumMod val="60000"/>
                    <a:lumOff val="40000"/>
                  </a:schemeClr>
                </a:solidFill>
              </a:rPr>
              <a:t>Product Development : 7</a:t>
            </a:r>
          </a:p>
        </p:txBody>
      </p:sp>
      <p:sp>
        <p:nvSpPr>
          <p:cNvPr id="9" name="TextBox 8">
            <a:extLst>
              <a:ext uri="{FF2B5EF4-FFF2-40B4-BE49-F238E27FC236}">
                <a16:creationId xmlns:a16="http://schemas.microsoft.com/office/drawing/2014/main" id="{35223BD5-745E-E4B6-4FDA-9FC88C105CDD}"/>
              </a:ext>
            </a:extLst>
          </p:cNvPr>
          <p:cNvSpPr txBox="1"/>
          <p:nvPr/>
        </p:nvSpPr>
        <p:spPr>
          <a:xfrm>
            <a:off x="1738488" y="1905000"/>
            <a:ext cx="9691511" cy="4154984"/>
          </a:xfrm>
          <a:prstGeom prst="rect">
            <a:avLst/>
          </a:prstGeom>
          <a:noFill/>
        </p:spPr>
        <p:txBody>
          <a:bodyPr wrap="square" rtlCol="0">
            <a:spAutoFit/>
          </a:bodyPr>
          <a:lstStyle/>
          <a:p>
            <a:pPr marL="342900" indent="-342900">
              <a:buFont typeface="Wingdings" panose="05000000000000000000" pitchFamily="2" charset="2"/>
              <a:buChar char="ü"/>
            </a:pPr>
            <a:r>
              <a:rPr lang="en-IN" sz="2200" dirty="0">
                <a:solidFill>
                  <a:schemeClr val="bg1">
                    <a:lumMod val="50000"/>
                  </a:schemeClr>
                </a:solidFill>
              </a:rPr>
              <a:t>Based on customers respondents our energy drinks has an average taste rating 3.5 indicating the potential significant improve ours brand</a:t>
            </a:r>
          </a:p>
          <a:p>
            <a:endParaRPr lang="en-IN" sz="2200" dirty="0">
              <a:solidFill>
                <a:schemeClr val="bg1">
                  <a:lumMod val="50000"/>
                </a:schemeClr>
              </a:solidFill>
            </a:endParaRPr>
          </a:p>
          <a:p>
            <a:pPr marL="342900" indent="-342900">
              <a:buFont typeface="Wingdings" panose="05000000000000000000" pitchFamily="2" charset="2"/>
              <a:buChar char="ü"/>
            </a:pPr>
            <a:r>
              <a:rPr lang="en-IN" sz="2200" dirty="0">
                <a:solidFill>
                  <a:schemeClr val="bg1">
                    <a:lumMod val="50000"/>
                  </a:schemeClr>
                </a:solidFill>
              </a:rPr>
              <a:t>A most people like caffeine and vitamin ingress  ours product </a:t>
            </a:r>
          </a:p>
          <a:p>
            <a:r>
              <a:rPr lang="en-IN" sz="2200" dirty="0">
                <a:solidFill>
                  <a:schemeClr val="bg1">
                    <a:lumMod val="50000"/>
                  </a:schemeClr>
                </a:solidFill>
              </a:rPr>
              <a:t>   And people would expect reduced sugar contents in ours energy drinks, </a:t>
            </a:r>
          </a:p>
          <a:p>
            <a:endParaRPr lang="en-IN" sz="2200" dirty="0">
              <a:solidFill>
                <a:schemeClr val="bg1">
                  <a:lumMod val="50000"/>
                </a:schemeClr>
              </a:solidFill>
            </a:endParaRPr>
          </a:p>
          <a:p>
            <a:pPr marL="342900" indent="-342900">
              <a:buFont typeface="Wingdings" panose="05000000000000000000" pitchFamily="2" charset="2"/>
              <a:buChar char="ü"/>
            </a:pPr>
            <a:r>
              <a:rPr lang="en-IN" sz="2200" dirty="0">
                <a:solidFill>
                  <a:schemeClr val="bg1">
                    <a:lumMod val="50000"/>
                  </a:schemeClr>
                </a:solidFill>
              </a:rPr>
              <a:t>Codex energy drink not available in locally so we focus  that issue And increasing the variety of ingredients</a:t>
            </a:r>
          </a:p>
          <a:p>
            <a:endParaRPr lang="en-IN" sz="2200" dirty="0">
              <a:solidFill>
                <a:schemeClr val="bg1">
                  <a:lumMod val="50000"/>
                </a:schemeClr>
              </a:solidFill>
            </a:endParaRPr>
          </a:p>
          <a:p>
            <a:pPr marL="342900" indent="-342900">
              <a:buFont typeface="Wingdings" panose="05000000000000000000" pitchFamily="2" charset="2"/>
              <a:buChar char="ü"/>
            </a:pPr>
            <a:r>
              <a:rPr lang="en-IN" sz="2200" dirty="0">
                <a:solidFill>
                  <a:schemeClr val="bg1">
                    <a:lumMod val="50000"/>
                  </a:schemeClr>
                </a:solidFill>
              </a:rPr>
              <a:t>People for more natural ingredients, opportunity to enhance the product ingredient</a:t>
            </a:r>
          </a:p>
          <a:p>
            <a:r>
              <a:rPr lang="en-IN" sz="2200" dirty="0">
                <a:solidFill>
                  <a:schemeClr val="bg1">
                    <a:lumMod val="50000"/>
                  </a:schemeClr>
                </a:solidFill>
              </a:rPr>
              <a:t>And introduced wider range of flavours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AutoShape 6">
            <a:extLst>
              <a:ext uri="{FF2B5EF4-FFF2-40B4-BE49-F238E27FC236}">
                <a16:creationId xmlns:a16="http://schemas.microsoft.com/office/drawing/2014/main" id="{07B4B127-5B12-005B-BBF1-A431340BA4AA}"/>
              </a:ext>
            </a:extLst>
          </p:cNvPr>
          <p:cNvSpPr/>
          <p:nvPr/>
        </p:nvSpPr>
        <p:spPr>
          <a:xfrm>
            <a:off x="0" y="-1737"/>
            <a:ext cx="4191000" cy="6849127"/>
          </a:xfrm>
          <a:prstGeom prst="rect">
            <a:avLst/>
          </a:prstGeom>
          <a:solidFill>
            <a:srgbClr val="A100FF"/>
          </a:solidFill>
          <a:ln>
            <a:solidFill>
              <a:srgbClr val="A100FF"/>
            </a:solidFill>
          </a:ln>
        </p:spPr>
        <p:txBody>
          <a:bodyPr/>
          <a:lstStyle/>
          <a:p>
            <a:endParaRPr lang="en-AU" dirty="0"/>
          </a:p>
        </p:txBody>
      </p:sp>
      <p:grpSp>
        <p:nvGrpSpPr>
          <p:cNvPr id="21" name="object 21"/>
          <p:cNvGrpSpPr/>
          <p:nvPr/>
        </p:nvGrpSpPr>
        <p:grpSpPr>
          <a:xfrm>
            <a:off x="476176" y="492988"/>
            <a:ext cx="1640205" cy="1163320"/>
            <a:chOff x="466344" y="443458"/>
            <a:chExt cx="1640205" cy="1163320"/>
          </a:xfrm>
        </p:grpSpPr>
        <p:pic>
          <p:nvPicPr>
            <p:cNvPr id="22" name="object 22"/>
            <p:cNvPicPr/>
            <p:nvPr/>
          </p:nvPicPr>
          <p:blipFill>
            <a:blip r:embed="rId3" cstate="print"/>
            <a:stretch>
              <a:fillRect/>
            </a:stretch>
          </p:blipFill>
          <p:spPr>
            <a:xfrm>
              <a:off x="466344" y="748296"/>
              <a:ext cx="1002779" cy="857999"/>
            </a:xfrm>
            <a:prstGeom prst="rect">
              <a:avLst/>
            </a:prstGeom>
          </p:spPr>
        </p:pic>
        <p:sp>
          <p:nvSpPr>
            <p:cNvPr id="23" name="object 23"/>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FFFFFF"/>
              </a:solidFill>
            </a:ln>
          </p:spPr>
          <p:txBody>
            <a:bodyPr wrap="square" lIns="0" tIns="0" rIns="0" bIns="0" rtlCol="0"/>
            <a:lstStyle/>
            <a:p>
              <a:endParaRPr/>
            </a:p>
          </p:txBody>
        </p:sp>
        <p:pic>
          <p:nvPicPr>
            <p:cNvPr id="24" name="object 24"/>
            <p:cNvPicPr/>
            <p:nvPr/>
          </p:nvPicPr>
          <p:blipFill>
            <a:blip r:embed="rId4" cstate="print"/>
            <a:stretch>
              <a:fillRect/>
            </a:stretch>
          </p:blipFill>
          <p:spPr>
            <a:xfrm>
              <a:off x="1292352" y="443458"/>
              <a:ext cx="813841" cy="723925"/>
            </a:xfrm>
            <a:prstGeom prst="rect">
              <a:avLst/>
            </a:prstGeom>
          </p:spPr>
        </p:pic>
        <p:sp>
          <p:nvSpPr>
            <p:cNvPr id="25" name="object 25"/>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FFFFFF"/>
              </a:solidFill>
            </a:ln>
          </p:spPr>
          <p:txBody>
            <a:bodyPr wrap="square" lIns="0" tIns="0" rIns="0" bIns="0" rtlCol="0"/>
            <a:lstStyle/>
            <a:p>
              <a:endParaRPr/>
            </a:p>
          </p:txBody>
        </p:sp>
      </p:grpSp>
      <p:sp>
        <p:nvSpPr>
          <p:cNvPr id="26" name="object 26"/>
          <p:cNvSpPr txBox="1">
            <a:spLocks noGrp="1"/>
          </p:cNvSpPr>
          <p:nvPr>
            <p:ph type="ftr" sz="quarter" idx="5"/>
          </p:nvPr>
        </p:nvSpPr>
        <p:spPr>
          <a:xfrm>
            <a:off x="10305213" y="666661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2" name="TextBox 1">
            <a:extLst>
              <a:ext uri="{FF2B5EF4-FFF2-40B4-BE49-F238E27FC236}">
                <a16:creationId xmlns:a16="http://schemas.microsoft.com/office/drawing/2014/main" id="{84F11A97-9EE4-588E-3A30-77FCB59F12DB}"/>
              </a:ext>
            </a:extLst>
          </p:cNvPr>
          <p:cNvSpPr txBox="1"/>
          <p:nvPr/>
        </p:nvSpPr>
        <p:spPr>
          <a:xfrm>
            <a:off x="4419600" y="1134617"/>
            <a:ext cx="7467600" cy="3077766"/>
          </a:xfrm>
          <a:prstGeom prst="rect">
            <a:avLst/>
          </a:prstGeom>
          <a:noFill/>
        </p:spPr>
        <p:txBody>
          <a:bodyPr wrap="square" rtlCol="0">
            <a:spAutoFit/>
          </a:bodyPr>
          <a:lstStyle/>
          <a:p>
            <a:pPr marL="342900" indent="-342900" algn="l">
              <a:buFont typeface="Wingdings" panose="05000000000000000000" pitchFamily="2" charset="2"/>
              <a:buChar char="ü"/>
            </a:pPr>
            <a:r>
              <a:rPr lang="en-US" sz="2200" b="1" i="0" dirty="0">
                <a:solidFill>
                  <a:schemeClr val="bg1">
                    <a:lumMod val="65000"/>
                  </a:schemeClr>
                </a:solidFill>
                <a:effectLst/>
                <a:latin typeface="Bahnschrift Condensed" panose="020B0502040204020203" pitchFamily="34" charset="0"/>
              </a:rPr>
              <a:t>Codex </a:t>
            </a:r>
            <a:r>
              <a:rPr lang="en-US" sz="2200" b="0" i="0" dirty="0">
                <a:solidFill>
                  <a:schemeClr val="bg1">
                    <a:lumMod val="65000"/>
                  </a:schemeClr>
                </a:solidFill>
                <a:effectLst/>
                <a:latin typeface="Bahnschrift Condensed" panose="020B0502040204020203" pitchFamily="34" charset="0"/>
              </a:rPr>
              <a:t>is a German beverage company that is aiming to make its mark in the Indian market. A few months ago, they launched their energy drink in 10 cities in India.</a:t>
            </a:r>
          </a:p>
          <a:p>
            <a:pPr algn="l"/>
            <a:r>
              <a:rPr lang="en-US" sz="2200" b="0" i="0" dirty="0">
                <a:solidFill>
                  <a:schemeClr val="bg1">
                    <a:lumMod val="65000"/>
                  </a:schemeClr>
                </a:solidFill>
                <a:effectLst/>
                <a:latin typeface="Bahnschrift Condensed" panose="020B0502040204020203" pitchFamily="34" charset="0"/>
              </a:rPr>
              <a:t>Their Marketing team is responsible for increasing brand awareness, market share, and product development. They conducted a survey in those 10 cities and received results from </a:t>
            </a:r>
            <a:r>
              <a:rPr lang="en-US" sz="2200" b="1" i="0" dirty="0">
                <a:solidFill>
                  <a:schemeClr val="bg1">
                    <a:lumMod val="65000"/>
                  </a:schemeClr>
                </a:solidFill>
                <a:effectLst/>
                <a:latin typeface="Bahnschrift Condensed" panose="020B0502040204020203" pitchFamily="34" charset="0"/>
              </a:rPr>
              <a:t>10k</a:t>
            </a:r>
            <a:r>
              <a:rPr lang="en-US" sz="2200" b="0" i="0" dirty="0">
                <a:solidFill>
                  <a:schemeClr val="bg1">
                    <a:lumMod val="65000"/>
                  </a:schemeClr>
                </a:solidFill>
                <a:effectLst/>
                <a:latin typeface="Bahnschrift Condensed" panose="020B0502040204020203" pitchFamily="34" charset="0"/>
              </a:rPr>
              <a:t> respondents. Peter Pandey, a marketing data analyst is tasked to convert these survey results to meaningful insights which the team can use to drive actions.</a:t>
            </a:r>
          </a:p>
          <a:p>
            <a:endParaRPr lang="en-IN" dirty="0"/>
          </a:p>
        </p:txBody>
      </p:sp>
      <p:sp>
        <p:nvSpPr>
          <p:cNvPr id="3" name="TextBox 2">
            <a:extLst>
              <a:ext uri="{FF2B5EF4-FFF2-40B4-BE49-F238E27FC236}">
                <a16:creationId xmlns:a16="http://schemas.microsoft.com/office/drawing/2014/main" id="{3E098798-5296-6411-8FED-195F817C2F11}"/>
              </a:ext>
            </a:extLst>
          </p:cNvPr>
          <p:cNvSpPr txBox="1"/>
          <p:nvPr/>
        </p:nvSpPr>
        <p:spPr>
          <a:xfrm>
            <a:off x="476176" y="2819400"/>
            <a:ext cx="3105224" cy="461665"/>
          </a:xfrm>
          <a:prstGeom prst="rect">
            <a:avLst/>
          </a:prstGeom>
          <a:noFill/>
        </p:spPr>
        <p:txBody>
          <a:bodyPr wrap="square" rtlCol="0">
            <a:spAutoFit/>
          </a:bodyPr>
          <a:lstStyle/>
          <a:p>
            <a:r>
              <a:rPr lang="en-IN" sz="2400" dirty="0">
                <a:solidFill>
                  <a:schemeClr val="bg1"/>
                </a:solidFill>
              </a:rPr>
              <a:t>Problem Statements</a:t>
            </a:r>
          </a:p>
        </p:txBody>
      </p:sp>
      <p:sp>
        <p:nvSpPr>
          <p:cNvPr id="4" name="TextBox 3">
            <a:extLst>
              <a:ext uri="{FF2B5EF4-FFF2-40B4-BE49-F238E27FC236}">
                <a16:creationId xmlns:a16="http://schemas.microsoft.com/office/drawing/2014/main" id="{4B067E15-65A1-A8F5-8F4A-59C0A64CAEC7}"/>
              </a:ext>
            </a:extLst>
          </p:cNvPr>
          <p:cNvSpPr txBox="1"/>
          <p:nvPr/>
        </p:nvSpPr>
        <p:spPr>
          <a:xfrm>
            <a:off x="4419600" y="4648200"/>
            <a:ext cx="7239000" cy="1015663"/>
          </a:xfrm>
          <a:prstGeom prst="rect">
            <a:avLst/>
          </a:prstGeom>
          <a:noFill/>
        </p:spPr>
        <p:txBody>
          <a:bodyPr wrap="square" rtlCol="0">
            <a:spAutoFit/>
          </a:bodyPr>
          <a:lstStyle/>
          <a:p>
            <a:pPr marL="285750" indent="-285750">
              <a:buFont typeface="Wingdings" panose="05000000000000000000" pitchFamily="2" charset="2"/>
              <a:buChar char="ü"/>
            </a:pPr>
            <a:r>
              <a:rPr lang="en-IN" sz="2000" b="1" dirty="0">
                <a:solidFill>
                  <a:schemeClr val="bg1">
                    <a:lumMod val="65000"/>
                  </a:schemeClr>
                </a:solidFill>
                <a:latin typeface="Bahnschrift Condensed" panose="020B0502040204020203" pitchFamily="34" charset="0"/>
              </a:rPr>
              <a:t>Convert these survey result in to meaningful insights which the team can use to drive action </a:t>
            </a:r>
          </a:p>
          <a:p>
            <a:pPr marL="285750" indent="-285750">
              <a:buFont typeface="Wingdings" panose="05000000000000000000" pitchFamily="2" charset="2"/>
              <a:buChar char="ü"/>
            </a:pPr>
            <a:r>
              <a:rPr lang="en-IN" sz="2000" b="1" dirty="0">
                <a:solidFill>
                  <a:schemeClr val="bg1">
                    <a:lumMod val="65000"/>
                  </a:schemeClr>
                </a:solidFill>
                <a:latin typeface="Bahnschrift Condensed" panose="020B0502040204020203" pitchFamily="34" charset="0"/>
              </a:rPr>
              <a:t>Transform data into power query make right viz and present the insights</a:t>
            </a:r>
          </a:p>
        </p:txBody>
      </p:sp>
      <p:sp>
        <p:nvSpPr>
          <p:cNvPr id="5" name="TextBox 4">
            <a:extLst>
              <a:ext uri="{FF2B5EF4-FFF2-40B4-BE49-F238E27FC236}">
                <a16:creationId xmlns:a16="http://schemas.microsoft.com/office/drawing/2014/main" id="{D24E3D47-400B-7B99-2F5D-187C4A826B38}"/>
              </a:ext>
            </a:extLst>
          </p:cNvPr>
          <p:cNvSpPr txBox="1"/>
          <p:nvPr/>
        </p:nvSpPr>
        <p:spPr>
          <a:xfrm>
            <a:off x="4572000" y="4343400"/>
            <a:ext cx="1828800" cy="400110"/>
          </a:xfrm>
          <a:prstGeom prst="rect">
            <a:avLst/>
          </a:prstGeom>
          <a:noFill/>
        </p:spPr>
        <p:txBody>
          <a:bodyPr wrap="square" rtlCol="0">
            <a:spAutoFit/>
          </a:bodyPr>
          <a:lstStyle/>
          <a:p>
            <a:r>
              <a:rPr lang="en-IN" sz="2000" b="1" dirty="0">
                <a:solidFill>
                  <a:srgbClr val="FF0000"/>
                </a:solidFill>
              </a:rPr>
              <a:t>Objective: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9" name="object 9"/>
          <p:cNvGrpSpPr/>
          <p:nvPr/>
        </p:nvGrpSpPr>
        <p:grpSpPr>
          <a:xfrm>
            <a:off x="466344" y="461556"/>
            <a:ext cx="1621790" cy="1144905"/>
            <a:chOff x="466344" y="461556"/>
            <a:chExt cx="1621790" cy="1144905"/>
          </a:xfrm>
        </p:grpSpPr>
        <p:pic>
          <p:nvPicPr>
            <p:cNvPr id="10" name="object 10"/>
            <p:cNvPicPr/>
            <p:nvPr/>
          </p:nvPicPr>
          <p:blipFill>
            <a:blip r:embed="rId2" cstate="print"/>
            <a:stretch>
              <a:fillRect/>
            </a:stretch>
          </p:blipFill>
          <p:spPr>
            <a:xfrm>
              <a:off x="1310437" y="461556"/>
              <a:ext cx="777670" cy="687729"/>
            </a:xfrm>
            <a:prstGeom prst="rect">
              <a:avLst/>
            </a:prstGeom>
          </p:spPr>
        </p:pic>
        <p:sp>
          <p:nvSpPr>
            <p:cNvPr id="11" name="object 11"/>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466344" y="748296"/>
              <a:ext cx="1002779" cy="857999"/>
            </a:xfrm>
            <a:prstGeom prst="rect">
              <a:avLst/>
            </a:prstGeom>
          </p:spPr>
        </p:pic>
        <p:sp>
          <p:nvSpPr>
            <p:cNvPr id="13" name="object 13"/>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6" name="object 16"/>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pic>
        <p:nvPicPr>
          <p:cNvPr id="1026" name="Picture 2" descr="Pepsi Images – Browse 6,064 Stock Photos, Vectors, and Video ...">
            <a:extLst>
              <a:ext uri="{FF2B5EF4-FFF2-40B4-BE49-F238E27FC236}">
                <a16:creationId xmlns:a16="http://schemas.microsoft.com/office/drawing/2014/main" id="{F3B5CE4F-DAF5-D2D2-42DB-9DFDCD1C24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8" y="2989848"/>
            <a:ext cx="3469640" cy="22900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frigerante Coca Cola Lata 350ml">
            <a:extLst>
              <a:ext uri="{FF2B5EF4-FFF2-40B4-BE49-F238E27FC236}">
                <a16:creationId xmlns:a16="http://schemas.microsoft.com/office/drawing/2014/main" id="{82ED299D-E16A-3B40-9580-A04E480AB8D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0600" y="2681859"/>
            <a:ext cx="2850638" cy="25759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B7890F3-30F0-1FAD-E9E4-F14BBFE41A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9523" y="510584"/>
            <a:ext cx="2321064" cy="2215044"/>
          </a:xfrm>
          <a:prstGeom prst="rect">
            <a:avLst/>
          </a:prstGeom>
        </p:spPr>
      </p:pic>
      <p:sp>
        <p:nvSpPr>
          <p:cNvPr id="6" name="Oval 5">
            <a:extLst>
              <a:ext uri="{FF2B5EF4-FFF2-40B4-BE49-F238E27FC236}">
                <a16:creationId xmlns:a16="http://schemas.microsoft.com/office/drawing/2014/main" id="{A569C16C-4DC0-E057-55CD-04C5F183BA5B}"/>
              </a:ext>
            </a:extLst>
          </p:cNvPr>
          <p:cNvSpPr/>
          <p:nvPr/>
        </p:nvSpPr>
        <p:spPr>
          <a:xfrm>
            <a:off x="8077200" y="783560"/>
            <a:ext cx="1524000" cy="1505713"/>
          </a:xfrm>
          <a:prstGeom prst="ellipse">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solidFill>
                  <a:schemeClr val="accent2"/>
                </a:solidFill>
              </a:rPr>
              <a:t>998</a:t>
            </a:r>
          </a:p>
        </p:txBody>
      </p:sp>
      <p:sp>
        <p:nvSpPr>
          <p:cNvPr id="7" name="Arrow: Right 6">
            <a:extLst>
              <a:ext uri="{FF2B5EF4-FFF2-40B4-BE49-F238E27FC236}">
                <a16:creationId xmlns:a16="http://schemas.microsoft.com/office/drawing/2014/main" id="{0B018200-6173-05C2-EAFB-D1925B223297}"/>
              </a:ext>
            </a:extLst>
          </p:cNvPr>
          <p:cNvSpPr/>
          <p:nvPr/>
        </p:nvSpPr>
        <p:spPr>
          <a:xfrm>
            <a:off x="7086600" y="1752600"/>
            <a:ext cx="6858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DCFFF26-9931-CF37-FF4C-2427A3A42F14}"/>
              </a:ext>
            </a:extLst>
          </p:cNvPr>
          <p:cNvSpPr/>
          <p:nvPr/>
        </p:nvSpPr>
        <p:spPr>
          <a:xfrm>
            <a:off x="2734182" y="4114800"/>
            <a:ext cx="69991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50D7C841-E1B4-912C-00A5-98053E79B8A6}"/>
              </a:ext>
            </a:extLst>
          </p:cNvPr>
          <p:cNvSpPr/>
          <p:nvPr/>
        </p:nvSpPr>
        <p:spPr>
          <a:xfrm>
            <a:off x="8458200" y="3962400"/>
            <a:ext cx="6096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8BCF09B-238E-F1D2-61B9-C795547BC719}"/>
              </a:ext>
            </a:extLst>
          </p:cNvPr>
          <p:cNvSpPr txBox="1"/>
          <p:nvPr/>
        </p:nvSpPr>
        <p:spPr>
          <a:xfrm>
            <a:off x="4343400" y="3962400"/>
            <a:ext cx="1066800" cy="584775"/>
          </a:xfrm>
          <a:prstGeom prst="rect">
            <a:avLst/>
          </a:prstGeom>
          <a:noFill/>
        </p:spPr>
        <p:txBody>
          <a:bodyPr wrap="square" rtlCol="0">
            <a:spAutoFit/>
          </a:bodyPr>
          <a:lstStyle/>
          <a:p>
            <a:r>
              <a:rPr lang="en-IN" sz="3200" b="1" dirty="0">
                <a:solidFill>
                  <a:schemeClr val="accent2"/>
                </a:solidFill>
              </a:rPr>
              <a:t>2538</a:t>
            </a:r>
          </a:p>
        </p:txBody>
      </p:sp>
      <p:sp>
        <p:nvSpPr>
          <p:cNvPr id="20" name="TextBox 19">
            <a:extLst>
              <a:ext uri="{FF2B5EF4-FFF2-40B4-BE49-F238E27FC236}">
                <a16:creationId xmlns:a16="http://schemas.microsoft.com/office/drawing/2014/main" id="{935CAEDC-4AE3-8E04-874D-94A4DF259192}"/>
              </a:ext>
            </a:extLst>
          </p:cNvPr>
          <p:cNvSpPr txBox="1"/>
          <p:nvPr/>
        </p:nvSpPr>
        <p:spPr>
          <a:xfrm>
            <a:off x="6934200" y="3822412"/>
            <a:ext cx="1066800" cy="584775"/>
          </a:xfrm>
          <a:prstGeom prst="rect">
            <a:avLst/>
          </a:prstGeom>
          <a:noFill/>
        </p:spPr>
        <p:txBody>
          <a:bodyPr wrap="square" rtlCol="0">
            <a:spAutoFit/>
          </a:bodyPr>
          <a:lstStyle/>
          <a:p>
            <a:r>
              <a:rPr lang="en-IN" sz="3200" b="1" dirty="0">
                <a:solidFill>
                  <a:schemeClr val="accent2"/>
                </a:solidFill>
              </a:rPr>
              <a:t>2112</a:t>
            </a:r>
          </a:p>
        </p:txBody>
      </p:sp>
      <p:sp>
        <p:nvSpPr>
          <p:cNvPr id="21" name="TextBox 20">
            <a:extLst>
              <a:ext uri="{FF2B5EF4-FFF2-40B4-BE49-F238E27FC236}">
                <a16:creationId xmlns:a16="http://schemas.microsoft.com/office/drawing/2014/main" id="{E97A6FD3-271A-DEFC-DCAF-4CA0077574C8}"/>
              </a:ext>
            </a:extLst>
          </p:cNvPr>
          <p:cNvSpPr txBox="1"/>
          <p:nvPr/>
        </p:nvSpPr>
        <p:spPr>
          <a:xfrm>
            <a:off x="4000500" y="-9136"/>
            <a:ext cx="4191000" cy="400110"/>
          </a:xfrm>
          <a:prstGeom prst="rect">
            <a:avLst/>
          </a:prstGeom>
          <a:noFill/>
        </p:spPr>
        <p:txBody>
          <a:bodyPr wrap="square" rtlCol="0">
            <a:spAutoFit/>
          </a:bodyPr>
          <a:lstStyle/>
          <a:p>
            <a:r>
              <a:rPr lang="en-IN" sz="2000" b="1" dirty="0">
                <a:solidFill>
                  <a:schemeClr val="accent1"/>
                </a:solidFill>
              </a:rPr>
              <a:t>Customers Respondents Count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06397" y="1104392"/>
            <a:ext cx="3089403" cy="398186"/>
          </a:xfrm>
          <a:prstGeom prst="rect">
            <a:avLst/>
          </a:prstGeom>
        </p:spPr>
        <p:txBody>
          <a:bodyPr vert="horz" wrap="square" lIns="0" tIns="13335" rIns="0" bIns="0" rtlCol="0">
            <a:spAutoFit/>
          </a:bodyPr>
          <a:lstStyle/>
          <a:p>
            <a:pPr marL="12700">
              <a:lnSpc>
                <a:spcPct val="100000"/>
              </a:lnSpc>
              <a:spcBef>
                <a:spcPts val="105"/>
              </a:spcBef>
            </a:pPr>
            <a:r>
              <a:rPr lang="en-IN" sz="2500" dirty="0">
                <a:solidFill>
                  <a:schemeClr val="bg1">
                    <a:lumMod val="50000"/>
                  </a:schemeClr>
                </a:solidFill>
              </a:rPr>
              <a:t>Recommendations : 1</a:t>
            </a:r>
            <a:endParaRPr sz="2500" dirty="0"/>
          </a:p>
        </p:txBody>
      </p:sp>
      <p:grpSp>
        <p:nvGrpSpPr>
          <p:cNvPr id="6" name="object 6"/>
          <p:cNvGrpSpPr/>
          <p:nvPr/>
        </p:nvGrpSpPr>
        <p:grpSpPr>
          <a:xfrm>
            <a:off x="466344" y="461556"/>
            <a:ext cx="1621790" cy="1144905"/>
            <a:chOff x="466344" y="461556"/>
            <a:chExt cx="1621790" cy="1144905"/>
          </a:xfrm>
        </p:grpSpPr>
        <p:pic>
          <p:nvPicPr>
            <p:cNvPr id="7" name="object 7"/>
            <p:cNvPicPr/>
            <p:nvPr/>
          </p:nvPicPr>
          <p:blipFill>
            <a:blip r:embed="rId3" cstate="print"/>
            <a:stretch>
              <a:fillRect/>
            </a:stretch>
          </p:blipFill>
          <p:spPr>
            <a:xfrm>
              <a:off x="1310437" y="461556"/>
              <a:ext cx="777670" cy="687729"/>
            </a:xfrm>
            <a:prstGeom prst="rect">
              <a:avLst/>
            </a:prstGeom>
          </p:spPr>
        </p:pic>
        <p:sp>
          <p:nvSpPr>
            <p:cNvPr id="8" name="object 8"/>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9" name="object 9"/>
            <p:cNvPicPr/>
            <p:nvPr/>
          </p:nvPicPr>
          <p:blipFill>
            <a:blip r:embed="rId4" cstate="print"/>
            <a:stretch>
              <a:fillRect/>
            </a:stretch>
          </p:blipFill>
          <p:spPr>
            <a:xfrm>
              <a:off x="466344" y="748296"/>
              <a:ext cx="1002779" cy="857999"/>
            </a:xfrm>
            <a:prstGeom prst="rect">
              <a:avLst/>
            </a:prstGeom>
          </p:spPr>
        </p:pic>
        <p:sp>
          <p:nvSpPr>
            <p:cNvPr id="10" name="object 10"/>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1" name="object 11"/>
          <p:cNvSpPr txBox="1"/>
          <p:nvPr/>
        </p:nvSpPr>
        <p:spPr>
          <a:xfrm>
            <a:off x="10295381" y="6572504"/>
            <a:ext cx="1817370"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BEBEBE"/>
                </a:solidFill>
                <a:latin typeface="Calibri"/>
                <a:cs typeface="Calibri"/>
              </a:rPr>
              <a:t>Created</a:t>
            </a:r>
            <a:r>
              <a:rPr sz="1400" spc="-5" dirty="0">
                <a:solidFill>
                  <a:srgbClr val="BEBEBE"/>
                </a:solidFill>
                <a:latin typeface="Calibri"/>
                <a:cs typeface="Calibri"/>
              </a:rPr>
              <a:t> </a:t>
            </a:r>
            <a:r>
              <a:rPr sz="1400" spc="-10" dirty="0">
                <a:solidFill>
                  <a:srgbClr val="BEBEBE"/>
                </a:solidFill>
                <a:latin typeface="Calibri"/>
                <a:cs typeface="Calibri"/>
              </a:rPr>
              <a:t>by</a:t>
            </a:r>
            <a:r>
              <a:rPr sz="1400" spc="-5" dirty="0">
                <a:solidFill>
                  <a:srgbClr val="BEBEBE"/>
                </a:solidFill>
                <a:latin typeface="Calibri"/>
                <a:cs typeface="Calibri"/>
              </a:rPr>
              <a:t> </a:t>
            </a:r>
            <a:r>
              <a:rPr lang="en-IN" sz="1400" spc="-5" dirty="0">
                <a:solidFill>
                  <a:srgbClr val="BEBEBE"/>
                </a:solidFill>
                <a:latin typeface="Calibri"/>
                <a:cs typeface="Calibri"/>
              </a:rPr>
              <a:t>Praveen M</a:t>
            </a:r>
            <a:endParaRPr sz="1400" dirty="0">
              <a:latin typeface="Calibri"/>
              <a:cs typeface="Calibri"/>
            </a:endParaRPr>
          </a:p>
        </p:txBody>
      </p:sp>
      <p:sp>
        <p:nvSpPr>
          <p:cNvPr id="2" name="TextBox 1">
            <a:extLst>
              <a:ext uri="{FF2B5EF4-FFF2-40B4-BE49-F238E27FC236}">
                <a16:creationId xmlns:a16="http://schemas.microsoft.com/office/drawing/2014/main" id="{B52ED105-109F-9E51-8B8E-0C357A31E302}"/>
              </a:ext>
            </a:extLst>
          </p:cNvPr>
          <p:cNvSpPr txBox="1"/>
          <p:nvPr/>
        </p:nvSpPr>
        <p:spPr>
          <a:xfrm>
            <a:off x="3042609" y="246112"/>
            <a:ext cx="7272528" cy="861774"/>
          </a:xfrm>
          <a:prstGeom prst="rect">
            <a:avLst/>
          </a:prstGeom>
          <a:noFill/>
        </p:spPr>
        <p:txBody>
          <a:bodyPr wrap="square" rtlCol="0">
            <a:spAutoFit/>
          </a:bodyPr>
          <a:lstStyle/>
          <a:p>
            <a:r>
              <a:rPr lang="en-US" sz="2500" b="1" dirty="0">
                <a:solidFill>
                  <a:schemeClr val="tx2"/>
                </a:solidFill>
              </a:rPr>
              <a:t>What immediate improvements can we bring to the product</a:t>
            </a:r>
            <a:endParaRPr lang="en-IN" sz="2500" b="1" dirty="0">
              <a:solidFill>
                <a:schemeClr val="tx2"/>
              </a:solidFill>
            </a:endParaRPr>
          </a:p>
        </p:txBody>
      </p:sp>
      <p:sp>
        <p:nvSpPr>
          <p:cNvPr id="3" name="TextBox 2">
            <a:extLst>
              <a:ext uri="{FF2B5EF4-FFF2-40B4-BE49-F238E27FC236}">
                <a16:creationId xmlns:a16="http://schemas.microsoft.com/office/drawing/2014/main" id="{50645499-D6BF-BF3A-DBF8-BBE2559B3FAE}"/>
              </a:ext>
            </a:extLst>
          </p:cNvPr>
          <p:cNvSpPr txBox="1"/>
          <p:nvPr/>
        </p:nvSpPr>
        <p:spPr>
          <a:xfrm>
            <a:off x="2294381" y="4122392"/>
            <a:ext cx="8001000" cy="1631216"/>
          </a:xfrm>
          <a:prstGeom prst="rect">
            <a:avLst/>
          </a:prstGeom>
          <a:noFill/>
        </p:spPr>
        <p:txBody>
          <a:bodyPr wrap="square" rtlCol="0">
            <a:spAutoFit/>
          </a:bodyPr>
          <a:lstStyle/>
          <a:p>
            <a:pPr marL="342900" indent="-342900">
              <a:buFont typeface="Wingdings" panose="05000000000000000000" pitchFamily="2" charset="2"/>
              <a:buChar char="ü"/>
            </a:pPr>
            <a:r>
              <a:rPr lang="en-US" sz="2000" b="0" i="0" dirty="0">
                <a:solidFill>
                  <a:schemeClr val="bg1">
                    <a:lumMod val="50000"/>
                  </a:schemeClr>
                </a:solidFill>
                <a:effectLst/>
                <a:latin typeface="+mj-lt"/>
              </a:rPr>
              <a:t>Constantly seeking ways to improve products is essential for businesses to thrive in the competitive market. For CodeX, focusing on quality enhancement, packaging innovation, flavor and variety expansion, and enhanced customer engagement can pave the way for immediate improvements. </a:t>
            </a:r>
            <a:endParaRPr lang="en-IN" sz="2000" dirty="0">
              <a:solidFill>
                <a:schemeClr val="bg1">
                  <a:lumMod val="50000"/>
                </a:schemeClr>
              </a:solidFill>
              <a:latin typeface="+mj-lt"/>
            </a:endParaRPr>
          </a:p>
        </p:txBody>
      </p:sp>
      <p:sp>
        <p:nvSpPr>
          <p:cNvPr id="19" name="TextBox 18">
            <a:extLst>
              <a:ext uri="{FF2B5EF4-FFF2-40B4-BE49-F238E27FC236}">
                <a16:creationId xmlns:a16="http://schemas.microsoft.com/office/drawing/2014/main" id="{3B912834-8E76-54FD-0A67-3474AE0D8556}"/>
              </a:ext>
            </a:extLst>
          </p:cNvPr>
          <p:cNvSpPr txBox="1"/>
          <p:nvPr/>
        </p:nvSpPr>
        <p:spPr>
          <a:xfrm>
            <a:off x="3022626" y="1750722"/>
            <a:ext cx="4424991" cy="230832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b="1" i="0" dirty="0">
                <a:solidFill>
                  <a:schemeClr val="tx2">
                    <a:lumMod val="40000"/>
                    <a:lumOff val="60000"/>
                  </a:schemeClr>
                </a:solidFill>
                <a:effectLst/>
                <a:latin typeface="Helvetica" panose="020B0604020202020204" pitchFamily="34" charset="0"/>
              </a:rPr>
              <a:t>Quality Enhancement</a:t>
            </a:r>
          </a:p>
          <a:p>
            <a:pPr marL="285750" indent="-285750">
              <a:lnSpc>
                <a:spcPct val="150000"/>
              </a:lnSpc>
              <a:buFont typeface="Wingdings" panose="05000000000000000000" pitchFamily="2" charset="2"/>
              <a:buChar char="ü"/>
            </a:pPr>
            <a:r>
              <a:rPr lang="en-IN" b="1" i="0" dirty="0">
                <a:solidFill>
                  <a:schemeClr val="tx2">
                    <a:lumMod val="40000"/>
                    <a:lumOff val="60000"/>
                  </a:schemeClr>
                </a:solidFill>
                <a:effectLst/>
                <a:latin typeface="Helvetica" panose="020B0604020202020204" pitchFamily="34" charset="0"/>
              </a:rPr>
              <a:t>Packaging Innovation</a:t>
            </a:r>
          </a:p>
          <a:p>
            <a:pPr marL="285750" indent="-285750">
              <a:lnSpc>
                <a:spcPct val="150000"/>
              </a:lnSpc>
              <a:buFont typeface="Wingdings" panose="05000000000000000000" pitchFamily="2" charset="2"/>
              <a:buChar char="ü"/>
            </a:pPr>
            <a:r>
              <a:rPr lang="en-IN" b="1" i="0" dirty="0">
                <a:solidFill>
                  <a:schemeClr val="tx2">
                    <a:lumMod val="40000"/>
                    <a:lumOff val="60000"/>
                  </a:schemeClr>
                </a:solidFill>
                <a:effectLst/>
                <a:latin typeface="Helvetica" panose="020B0604020202020204" pitchFamily="34" charset="0"/>
              </a:rPr>
              <a:t>Flavour and Variety Expansion</a:t>
            </a:r>
          </a:p>
          <a:p>
            <a:pPr marL="285750" indent="-285750">
              <a:lnSpc>
                <a:spcPct val="150000"/>
              </a:lnSpc>
              <a:buFont typeface="Wingdings" panose="05000000000000000000" pitchFamily="2" charset="2"/>
              <a:buChar char="ü"/>
            </a:pPr>
            <a:r>
              <a:rPr lang="en-IN" b="1" i="0" dirty="0">
                <a:solidFill>
                  <a:schemeClr val="tx2">
                    <a:lumMod val="40000"/>
                    <a:lumOff val="60000"/>
                  </a:schemeClr>
                </a:solidFill>
                <a:effectLst/>
                <a:latin typeface="Helvetica" panose="020B0604020202020204" pitchFamily="34" charset="0"/>
              </a:rPr>
              <a:t>Enhanced Customer Engagement</a:t>
            </a:r>
          </a:p>
          <a:p>
            <a:endParaRPr lang="en-IN" b="1" i="0" dirty="0">
              <a:solidFill>
                <a:srgbClr val="1E2022"/>
              </a:solidFill>
              <a:effectLst/>
              <a:latin typeface="Helvetica" panose="020B0604020202020204" pitchFamily="34" charset="0"/>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2"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 name="object 12"/>
          <p:cNvSpPr txBox="1">
            <a:spLocks noGrp="1"/>
          </p:cNvSpPr>
          <p:nvPr>
            <p:ph type="title"/>
          </p:nvPr>
        </p:nvSpPr>
        <p:spPr>
          <a:xfrm>
            <a:off x="8036432" y="731900"/>
            <a:ext cx="1803400"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FFFFFF"/>
                </a:solidFill>
              </a:rPr>
              <a:t>OUTPUT</a:t>
            </a:r>
            <a:endParaRPr sz="4000"/>
          </a:p>
        </p:txBody>
      </p:sp>
      <p:sp>
        <p:nvSpPr>
          <p:cNvPr id="13" name="object 13"/>
          <p:cNvSpPr txBox="1"/>
          <p:nvPr/>
        </p:nvSpPr>
        <p:spPr>
          <a:xfrm>
            <a:off x="10295381" y="6572504"/>
            <a:ext cx="1817370"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BEBEBE"/>
                </a:solidFill>
                <a:latin typeface="Calibri"/>
                <a:cs typeface="Calibri"/>
              </a:rPr>
              <a:t>Created</a:t>
            </a:r>
            <a:r>
              <a:rPr sz="1400" spc="-5" dirty="0">
                <a:solidFill>
                  <a:srgbClr val="BEBEBE"/>
                </a:solidFill>
                <a:latin typeface="Calibri"/>
                <a:cs typeface="Calibri"/>
              </a:rPr>
              <a:t> </a:t>
            </a:r>
            <a:r>
              <a:rPr sz="1400" spc="-10" dirty="0">
                <a:solidFill>
                  <a:srgbClr val="BEBEBE"/>
                </a:solidFill>
                <a:latin typeface="Calibri"/>
                <a:cs typeface="Calibri"/>
              </a:rPr>
              <a:t>by</a:t>
            </a:r>
            <a:r>
              <a:rPr sz="1400" spc="-5" dirty="0">
                <a:solidFill>
                  <a:srgbClr val="BEBEBE"/>
                </a:solidFill>
                <a:latin typeface="Calibri"/>
                <a:cs typeface="Calibri"/>
              </a:rPr>
              <a:t> </a:t>
            </a:r>
            <a:r>
              <a:rPr lang="en-IN" sz="1400" spc="-5" dirty="0">
                <a:solidFill>
                  <a:srgbClr val="BEBEBE"/>
                </a:solidFill>
                <a:latin typeface="Calibri"/>
                <a:cs typeface="Calibri"/>
              </a:rPr>
              <a:t>Praveen M</a:t>
            </a:r>
            <a:endParaRPr sz="1400" dirty="0">
              <a:latin typeface="Calibri"/>
              <a:cs typeface="Calibri"/>
            </a:endParaRPr>
          </a:p>
        </p:txBody>
      </p:sp>
      <p:sp>
        <p:nvSpPr>
          <p:cNvPr id="2" name="TextBox 1">
            <a:extLst>
              <a:ext uri="{FF2B5EF4-FFF2-40B4-BE49-F238E27FC236}">
                <a16:creationId xmlns:a16="http://schemas.microsoft.com/office/drawing/2014/main" id="{21E40554-17B8-5F73-67A1-477589530BAE}"/>
              </a:ext>
            </a:extLst>
          </p:cNvPr>
          <p:cNvSpPr txBox="1"/>
          <p:nvPr/>
        </p:nvSpPr>
        <p:spPr>
          <a:xfrm>
            <a:off x="2088107" y="1372553"/>
            <a:ext cx="7802450" cy="4755148"/>
          </a:xfrm>
          <a:prstGeom prst="rect">
            <a:avLst/>
          </a:prstGeom>
          <a:noFill/>
        </p:spPr>
        <p:txBody>
          <a:bodyPr wrap="square" rtlCol="0">
            <a:spAutoFit/>
          </a:bodyPr>
          <a:lstStyle/>
          <a:p>
            <a:pPr algn="just"/>
            <a:r>
              <a:rPr lang="en-IN" sz="2000" b="0" i="0" dirty="0">
                <a:solidFill>
                  <a:schemeClr val="bg1">
                    <a:lumMod val="50000"/>
                  </a:schemeClr>
                </a:solidFill>
                <a:effectLst/>
                <a:latin typeface="Söhne"/>
              </a:rPr>
              <a:t>Understand the Value Proposition:</a:t>
            </a:r>
          </a:p>
          <a:p>
            <a:pPr algn="just">
              <a:buFont typeface="Arial" panose="020B0604020202020204" pitchFamily="34" charset="0"/>
              <a:buChar char="•"/>
            </a:pPr>
            <a:r>
              <a:rPr lang="en-US" sz="1900" b="0" i="0" dirty="0">
                <a:solidFill>
                  <a:schemeClr val="bg1">
                    <a:lumMod val="50000"/>
                  </a:schemeClr>
                </a:solidFill>
                <a:effectLst/>
                <a:latin typeface="+mj-lt"/>
              </a:rPr>
              <a:t>Identify the unique features, benefits, and value that your product offers to customers.</a:t>
            </a:r>
          </a:p>
          <a:p>
            <a:pPr algn="just">
              <a:buFont typeface="Arial" panose="020B0604020202020204" pitchFamily="34" charset="0"/>
              <a:buChar char="•"/>
            </a:pPr>
            <a:r>
              <a:rPr lang="en-US" sz="1900" b="0" i="0" dirty="0">
                <a:solidFill>
                  <a:schemeClr val="bg1">
                    <a:lumMod val="50000"/>
                  </a:schemeClr>
                </a:solidFill>
                <a:effectLst/>
                <a:latin typeface="+mj-lt"/>
              </a:rPr>
              <a:t>Determine how your product stands out from competitors and what sets it apart in the market.</a:t>
            </a:r>
          </a:p>
          <a:p>
            <a:pPr algn="just"/>
            <a:r>
              <a:rPr lang="en-US" sz="2000" b="0" i="0" dirty="0">
                <a:solidFill>
                  <a:schemeClr val="bg1">
                    <a:lumMod val="50000"/>
                  </a:schemeClr>
                </a:solidFill>
                <a:effectLst/>
                <a:latin typeface="Söhne"/>
              </a:rPr>
              <a:t>Analyze the Market and Competitors:</a:t>
            </a:r>
            <a:endParaRPr lang="en-IN" sz="2000" dirty="0">
              <a:solidFill>
                <a:schemeClr val="bg1">
                  <a:lumMod val="50000"/>
                </a:schemeClr>
              </a:solidFill>
              <a:latin typeface="Söhne"/>
            </a:endParaRPr>
          </a:p>
          <a:p>
            <a:pPr marL="342900" indent="-342900" algn="just">
              <a:buFont typeface="Arial" panose="020B0604020202020204" pitchFamily="34" charset="0"/>
              <a:buChar char="•"/>
            </a:pPr>
            <a:r>
              <a:rPr lang="en-US" sz="1900" b="0" i="0" dirty="0">
                <a:solidFill>
                  <a:schemeClr val="bg1">
                    <a:lumMod val="50000"/>
                  </a:schemeClr>
                </a:solidFill>
                <a:effectLst/>
                <a:latin typeface="+mj-lt"/>
              </a:rPr>
              <a:t>Research and analyze the pricing strategies</a:t>
            </a:r>
            <a:endParaRPr lang="en-IN" sz="1900" b="0" i="0" dirty="0">
              <a:solidFill>
                <a:schemeClr val="bg1">
                  <a:lumMod val="50000"/>
                </a:schemeClr>
              </a:solidFill>
              <a:effectLst/>
              <a:latin typeface="+mj-lt"/>
            </a:endParaRPr>
          </a:p>
          <a:p>
            <a:pPr marL="342900" indent="-342900" algn="just">
              <a:buFont typeface="Arial" panose="020B0604020202020204" pitchFamily="34" charset="0"/>
              <a:buChar char="•"/>
            </a:pPr>
            <a:r>
              <a:rPr lang="en-US" sz="1900" b="0" i="0" dirty="0">
                <a:solidFill>
                  <a:schemeClr val="bg1">
                    <a:lumMod val="50000"/>
                  </a:schemeClr>
                </a:solidFill>
                <a:effectLst/>
                <a:latin typeface="+mj-lt"/>
              </a:rPr>
              <a:t>Consider any pricing trends or patterns in the market and evaluate how your product compares</a:t>
            </a:r>
            <a:endParaRPr lang="en-IN" sz="1900" b="0" i="0" dirty="0">
              <a:solidFill>
                <a:schemeClr val="bg1">
                  <a:lumMod val="50000"/>
                </a:schemeClr>
              </a:solidFill>
              <a:effectLst/>
              <a:latin typeface="+mj-lt"/>
            </a:endParaRPr>
          </a:p>
          <a:p>
            <a:pPr algn="just"/>
            <a:r>
              <a:rPr lang="en-IN" sz="2000" b="0" i="0" dirty="0">
                <a:solidFill>
                  <a:schemeClr val="bg1">
                    <a:lumMod val="50000"/>
                  </a:schemeClr>
                </a:solidFill>
                <a:effectLst/>
                <a:latin typeface="Söhne"/>
              </a:rPr>
              <a:t>Production and Operational Costs</a:t>
            </a:r>
            <a:r>
              <a:rPr lang="en-IN" sz="2000" dirty="0">
                <a:solidFill>
                  <a:schemeClr val="bg1">
                    <a:lumMod val="50000"/>
                  </a:schemeClr>
                </a:solidFill>
                <a:latin typeface="Söhne"/>
              </a:rPr>
              <a:t>:</a:t>
            </a:r>
          </a:p>
          <a:p>
            <a:pPr algn="just">
              <a:buFont typeface="Arial" panose="020B0604020202020204" pitchFamily="34" charset="0"/>
              <a:buChar char="•"/>
            </a:pPr>
            <a:r>
              <a:rPr lang="en-US" sz="1900" b="0" i="0" dirty="0">
                <a:solidFill>
                  <a:schemeClr val="bg1">
                    <a:lumMod val="50000"/>
                  </a:schemeClr>
                </a:solidFill>
                <a:effectLst/>
                <a:latin typeface="+mj-lt"/>
              </a:rPr>
              <a:t>Determine the costs associated with manufacturing, production, packaging, and distribution.</a:t>
            </a:r>
          </a:p>
          <a:p>
            <a:pPr algn="just">
              <a:buFont typeface="Arial" panose="020B0604020202020204" pitchFamily="34" charset="0"/>
              <a:buChar char="•"/>
            </a:pPr>
            <a:r>
              <a:rPr lang="en-US" sz="1900" b="0" i="0" dirty="0">
                <a:solidFill>
                  <a:schemeClr val="bg1">
                    <a:lumMod val="50000"/>
                  </a:schemeClr>
                </a:solidFill>
                <a:effectLst/>
                <a:latin typeface="+mj-lt"/>
              </a:rPr>
              <a:t>Factor in any fixed costs, variable costs, and overhead expenses.</a:t>
            </a:r>
          </a:p>
          <a:p>
            <a:pPr algn="just">
              <a:buFont typeface="Arial" panose="020B0604020202020204" pitchFamily="34" charset="0"/>
              <a:buChar char="•"/>
            </a:pPr>
            <a:r>
              <a:rPr lang="en-US" sz="1900" b="0" i="0" dirty="0">
                <a:solidFill>
                  <a:schemeClr val="bg1">
                    <a:lumMod val="50000"/>
                  </a:schemeClr>
                </a:solidFill>
                <a:effectLst/>
                <a:latin typeface="+mj-lt"/>
              </a:rPr>
              <a:t>Calculate a margin that ensures profitability while remaining competitive in the market.</a:t>
            </a:r>
          </a:p>
          <a:p>
            <a:endParaRPr lang="en-IN" dirty="0"/>
          </a:p>
        </p:txBody>
      </p:sp>
      <p:sp>
        <p:nvSpPr>
          <p:cNvPr id="3" name="TextBox 2">
            <a:extLst>
              <a:ext uri="{FF2B5EF4-FFF2-40B4-BE49-F238E27FC236}">
                <a16:creationId xmlns:a16="http://schemas.microsoft.com/office/drawing/2014/main" id="{54E0DCFC-C9E2-DBBB-856D-1939D9E216D1}"/>
              </a:ext>
            </a:extLst>
          </p:cNvPr>
          <p:cNvSpPr txBox="1"/>
          <p:nvPr/>
        </p:nvSpPr>
        <p:spPr>
          <a:xfrm>
            <a:off x="3276600" y="185974"/>
            <a:ext cx="5867400" cy="430887"/>
          </a:xfrm>
          <a:prstGeom prst="rect">
            <a:avLst/>
          </a:prstGeom>
          <a:noFill/>
        </p:spPr>
        <p:txBody>
          <a:bodyPr wrap="square" rtlCol="0">
            <a:spAutoFit/>
          </a:bodyPr>
          <a:lstStyle/>
          <a:p>
            <a:r>
              <a:rPr lang="en-US" sz="2200" b="1" dirty="0">
                <a:solidFill>
                  <a:schemeClr val="tx2"/>
                </a:solidFill>
              </a:rPr>
              <a:t>What should be the ideal price of our product?</a:t>
            </a:r>
            <a:endParaRPr lang="en-IN" sz="2200" b="1" dirty="0">
              <a:solidFill>
                <a:schemeClr val="tx2"/>
              </a:solidFill>
            </a:endParaRPr>
          </a:p>
        </p:txBody>
      </p:sp>
      <p:sp>
        <p:nvSpPr>
          <p:cNvPr id="4" name="Oval 3">
            <a:extLst>
              <a:ext uri="{FF2B5EF4-FFF2-40B4-BE49-F238E27FC236}">
                <a16:creationId xmlns:a16="http://schemas.microsoft.com/office/drawing/2014/main" id="{69940F90-BD04-7FEC-373E-2D8CD87C3A83}"/>
              </a:ext>
            </a:extLst>
          </p:cNvPr>
          <p:cNvSpPr/>
          <p:nvPr/>
        </p:nvSpPr>
        <p:spPr>
          <a:xfrm>
            <a:off x="10088450" y="1606295"/>
            <a:ext cx="1417750" cy="1365505"/>
          </a:xfrm>
          <a:prstGeom prst="ellipse">
            <a:avLst/>
          </a:prstGeom>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b="1" dirty="0">
                <a:solidFill>
                  <a:schemeClr val="tx2"/>
                </a:solidFill>
              </a:rPr>
              <a:t>50 - 99</a:t>
            </a:r>
          </a:p>
        </p:txBody>
      </p:sp>
      <p:sp>
        <p:nvSpPr>
          <p:cNvPr id="6" name="TextBox 5">
            <a:extLst>
              <a:ext uri="{FF2B5EF4-FFF2-40B4-BE49-F238E27FC236}">
                <a16:creationId xmlns:a16="http://schemas.microsoft.com/office/drawing/2014/main" id="{3EDE3C0E-4DA4-9D07-C961-6740A88016CA}"/>
              </a:ext>
            </a:extLst>
          </p:cNvPr>
          <p:cNvSpPr txBox="1"/>
          <p:nvPr/>
        </p:nvSpPr>
        <p:spPr>
          <a:xfrm>
            <a:off x="2093187" y="630858"/>
            <a:ext cx="6096000" cy="477054"/>
          </a:xfrm>
          <a:prstGeom prst="rect">
            <a:avLst/>
          </a:prstGeom>
          <a:noFill/>
        </p:spPr>
        <p:txBody>
          <a:bodyPr wrap="square">
            <a:spAutoFit/>
          </a:bodyPr>
          <a:lstStyle/>
          <a:p>
            <a:r>
              <a:rPr lang="en-IN" sz="2500" dirty="0">
                <a:solidFill>
                  <a:schemeClr val="bg1">
                    <a:lumMod val="50000"/>
                  </a:schemeClr>
                </a:solidFill>
              </a:rPr>
              <a:t>Recommendations : 2</a:t>
            </a:r>
            <a:endParaRPr lang="en-IN" sz="2500" dirty="0"/>
          </a:p>
        </p:txBody>
      </p:sp>
      <p:sp>
        <p:nvSpPr>
          <p:cNvPr id="5" name="TextBox 4">
            <a:extLst>
              <a:ext uri="{FF2B5EF4-FFF2-40B4-BE49-F238E27FC236}">
                <a16:creationId xmlns:a16="http://schemas.microsoft.com/office/drawing/2014/main" id="{B164485A-CC2B-0E2B-E2DD-FEA760A20CF3}"/>
              </a:ext>
            </a:extLst>
          </p:cNvPr>
          <p:cNvSpPr txBox="1"/>
          <p:nvPr/>
        </p:nvSpPr>
        <p:spPr>
          <a:xfrm>
            <a:off x="10295381" y="3031446"/>
            <a:ext cx="1646350" cy="646331"/>
          </a:xfrm>
          <a:prstGeom prst="rect">
            <a:avLst/>
          </a:prstGeom>
          <a:noFill/>
        </p:spPr>
        <p:txBody>
          <a:bodyPr wrap="square" rtlCol="0">
            <a:spAutoFit/>
          </a:bodyPr>
          <a:lstStyle/>
          <a:p>
            <a:r>
              <a:rPr lang="en-IN" dirty="0"/>
              <a:t>Price range codex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2167332" y="877720"/>
            <a:ext cx="4003803" cy="398186"/>
          </a:xfrm>
          <a:prstGeom prst="rect">
            <a:avLst/>
          </a:prstGeom>
        </p:spPr>
        <p:txBody>
          <a:bodyPr vert="horz" wrap="square" lIns="0" tIns="13335" rIns="0" bIns="0" rtlCol="0">
            <a:spAutoFit/>
          </a:bodyPr>
          <a:lstStyle/>
          <a:p>
            <a:pPr marL="12700">
              <a:lnSpc>
                <a:spcPct val="100000"/>
              </a:lnSpc>
              <a:spcBef>
                <a:spcPts val="105"/>
              </a:spcBef>
            </a:pPr>
            <a:r>
              <a:rPr lang="en-IN" sz="2500" dirty="0">
                <a:solidFill>
                  <a:schemeClr val="bg1">
                    <a:lumMod val="50000"/>
                  </a:schemeClr>
                </a:solidFill>
              </a:rPr>
              <a:t>Recommendations : 3</a:t>
            </a:r>
            <a:endParaRPr sz="2500" dirty="0">
              <a:latin typeface="Calibri"/>
              <a:cs typeface="Calibri"/>
            </a:endParaRPr>
          </a:p>
        </p:txBody>
      </p:sp>
      <p:grpSp>
        <p:nvGrpSpPr>
          <p:cNvPr id="7" name="object 7"/>
          <p:cNvGrpSpPr/>
          <p:nvPr/>
        </p:nvGrpSpPr>
        <p:grpSpPr>
          <a:xfrm>
            <a:off x="466344" y="461556"/>
            <a:ext cx="1621790" cy="1144905"/>
            <a:chOff x="466344" y="461556"/>
            <a:chExt cx="1621790" cy="1144905"/>
          </a:xfrm>
        </p:grpSpPr>
        <p:pic>
          <p:nvPicPr>
            <p:cNvPr id="8" name="object 8"/>
            <p:cNvPicPr/>
            <p:nvPr/>
          </p:nvPicPr>
          <p:blipFill>
            <a:blip r:embed="rId3" cstate="print"/>
            <a:stretch>
              <a:fillRect/>
            </a:stretch>
          </p:blipFill>
          <p:spPr>
            <a:xfrm>
              <a:off x="1310437" y="461556"/>
              <a:ext cx="777670" cy="687729"/>
            </a:xfrm>
            <a:prstGeom prst="rect">
              <a:avLst/>
            </a:prstGeom>
          </p:spPr>
        </p:pic>
        <p:sp>
          <p:nvSpPr>
            <p:cNvPr id="9" name="object 9"/>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466344" y="748296"/>
              <a:ext cx="1002779" cy="857999"/>
            </a:xfrm>
            <a:prstGeom prst="rect">
              <a:avLst/>
            </a:prstGeom>
          </p:spPr>
        </p:pic>
        <p:sp>
          <p:nvSpPr>
            <p:cNvPr id="11" name="object 11"/>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23" name="object 23"/>
          <p:cNvSpPr txBox="1"/>
          <p:nvPr/>
        </p:nvSpPr>
        <p:spPr>
          <a:xfrm>
            <a:off x="10295381" y="6572504"/>
            <a:ext cx="1817370"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BEBEBE"/>
                </a:solidFill>
                <a:latin typeface="Calibri"/>
                <a:cs typeface="Calibri"/>
              </a:rPr>
              <a:t>Created</a:t>
            </a:r>
            <a:r>
              <a:rPr sz="1400" spc="-5" dirty="0">
                <a:solidFill>
                  <a:srgbClr val="BEBEBE"/>
                </a:solidFill>
                <a:latin typeface="Calibri"/>
                <a:cs typeface="Calibri"/>
              </a:rPr>
              <a:t> </a:t>
            </a:r>
            <a:r>
              <a:rPr sz="1400" spc="-10" dirty="0">
                <a:solidFill>
                  <a:srgbClr val="BEBEBE"/>
                </a:solidFill>
                <a:latin typeface="Calibri"/>
                <a:cs typeface="Calibri"/>
              </a:rPr>
              <a:t>by</a:t>
            </a:r>
            <a:r>
              <a:rPr sz="1400" spc="-5" dirty="0">
                <a:solidFill>
                  <a:srgbClr val="BEBEBE"/>
                </a:solidFill>
                <a:latin typeface="Calibri"/>
                <a:cs typeface="Calibri"/>
              </a:rPr>
              <a:t> </a:t>
            </a:r>
            <a:r>
              <a:rPr lang="en-IN" sz="1400" spc="-5" dirty="0">
                <a:solidFill>
                  <a:srgbClr val="BEBEBE"/>
                </a:solidFill>
                <a:latin typeface="Calibri"/>
                <a:cs typeface="Calibri"/>
              </a:rPr>
              <a:t>Praveen M</a:t>
            </a:r>
            <a:endParaRPr sz="1400" dirty="0">
              <a:latin typeface="Calibri"/>
              <a:cs typeface="Calibri"/>
            </a:endParaRPr>
          </a:p>
        </p:txBody>
      </p:sp>
      <p:sp>
        <p:nvSpPr>
          <p:cNvPr id="2" name="TextBox 1">
            <a:extLst>
              <a:ext uri="{FF2B5EF4-FFF2-40B4-BE49-F238E27FC236}">
                <a16:creationId xmlns:a16="http://schemas.microsoft.com/office/drawing/2014/main" id="{B5EF3157-D86F-0ADA-F02F-09587C95AF8E}"/>
              </a:ext>
            </a:extLst>
          </p:cNvPr>
          <p:cNvSpPr txBox="1"/>
          <p:nvPr/>
        </p:nvSpPr>
        <p:spPr>
          <a:xfrm>
            <a:off x="2231059" y="475487"/>
            <a:ext cx="8284541" cy="430887"/>
          </a:xfrm>
          <a:prstGeom prst="rect">
            <a:avLst/>
          </a:prstGeom>
          <a:noFill/>
        </p:spPr>
        <p:txBody>
          <a:bodyPr wrap="square" rtlCol="0">
            <a:spAutoFit/>
          </a:bodyPr>
          <a:lstStyle/>
          <a:p>
            <a:r>
              <a:rPr lang="en-US" sz="2200" b="1" dirty="0">
                <a:solidFill>
                  <a:schemeClr val="tx2"/>
                </a:solidFill>
              </a:rPr>
              <a:t>What kind of marketing campaigns, offers, and discounts we can run</a:t>
            </a:r>
            <a:endParaRPr lang="en-IN" sz="2200" b="1" dirty="0">
              <a:solidFill>
                <a:schemeClr val="tx2"/>
              </a:solidFill>
            </a:endParaRPr>
          </a:p>
        </p:txBody>
      </p:sp>
      <p:sp>
        <p:nvSpPr>
          <p:cNvPr id="3" name="TextBox 2">
            <a:extLst>
              <a:ext uri="{FF2B5EF4-FFF2-40B4-BE49-F238E27FC236}">
                <a16:creationId xmlns:a16="http://schemas.microsoft.com/office/drawing/2014/main" id="{464DE85A-863C-6D03-790B-9471C76FBBEF}"/>
              </a:ext>
            </a:extLst>
          </p:cNvPr>
          <p:cNvSpPr txBox="1"/>
          <p:nvPr/>
        </p:nvSpPr>
        <p:spPr>
          <a:xfrm>
            <a:off x="90314" y="1623714"/>
            <a:ext cx="6080821" cy="3416320"/>
          </a:xfrm>
          <a:prstGeom prst="rect">
            <a:avLst/>
          </a:prstGeom>
          <a:noFill/>
        </p:spPr>
        <p:txBody>
          <a:bodyPr wrap="square" rtlCol="0">
            <a:spAutoFit/>
          </a:bodyPr>
          <a:lstStyle/>
          <a:p>
            <a:pPr marL="342900" indent="-342900">
              <a:buFont typeface="Wingdings" panose="05000000000000000000" pitchFamily="2" charset="2"/>
              <a:buChar char="ü"/>
            </a:pPr>
            <a:r>
              <a:rPr lang="en-IN" b="0" i="0" dirty="0">
                <a:solidFill>
                  <a:schemeClr val="bg1">
                    <a:lumMod val="50000"/>
                  </a:schemeClr>
                </a:solidFill>
                <a:effectLst/>
                <a:latin typeface="Söhne"/>
              </a:rPr>
              <a:t>Targeted Digital Marketing Campaigns:</a:t>
            </a:r>
          </a:p>
          <a:p>
            <a:r>
              <a:rPr lang="en-US" b="0" i="0" dirty="0">
                <a:solidFill>
                  <a:schemeClr val="bg1">
                    <a:lumMod val="50000"/>
                  </a:schemeClr>
                </a:solidFill>
                <a:effectLst/>
                <a:latin typeface="+mj-lt"/>
              </a:rPr>
              <a:t>Leverage online platforms such as social media, search engine marketing, and display advertising to reach your target audience effectively.</a:t>
            </a:r>
            <a:endParaRPr lang="en-IN" b="0" i="0" dirty="0">
              <a:solidFill>
                <a:schemeClr val="bg1">
                  <a:lumMod val="50000"/>
                </a:schemeClr>
              </a:solidFill>
              <a:effectLst/>
              <a:latin typeface="+mj-lt"/>
            </a:endParaRPr>
          </a:p>
          <a:p>
            <a:pPr marL="342900" indent="-342900">
              <a:buFont typeface="Wingdings" panose="05000000000000000000" pitchFamily="2" charset="2"/>
              <a:buChar char="ü"/>
            </a:pPr>
            <a:r>
              <a:rPr lang="en-IN" b="0" i="0" dirty="0">
                <a:solidFill>
                  <a:schemeClr val="bg1">
                    <a:lumMod val="50000"/>
                  </a:schemeClr>
                </a:solidFill>
                <a:effectLst/>
                <a:latin typeface="Söhne"/>
              </a:rPr>
              <a:t>Bundling and Cross-Selling:</a:t>
            </a:r>
          </a:p>
          <a:p>
            <a:r>
              <a:rPr lang="en-US" b="0" i="0" dirty="0">
                <a:solidFill>
                  <a:schemeClr val="bg1">
                    <a:lumMod val="50000"/>
                  </a:schemeClr>
                </a:solidFill>
                <a:effectLst/>
                <a:latin typeface="Söhne"/>
              </a:rPr>
              <a:t>Bundle your product with complementary items or accessories to provide added value to customers</a:t>
            </a:r>
            <a:endParaRPr lang="en-IN" dirty="0">
              <a:solidFill>
                <a:schemeClr val="bg1">
                  <a:lumMod val="50000"/>
                </a:schemeClr>
              </a:solidFill>
              <a:latin typeface="Söhne"/>
            </a:endParaRPr>
          </a:p>
          <a:p>
            <a:pPr marL="342900" indent="-342900">
              <a:buFont typeface="Wingdings" panose="05000000000000000000" pitchFamily="2" charset="2"/>
              <a:buChar char="ü"/>
            </a:pPr>
            <a:r>
              <a:rPr lang="en-IN" b="0" i="0" dirty="0">
                <a:solidFill>
                  <a:schemeClr val="bg1">
                    <a:lumMod val="50000"/>
                  </a:schemeClr>
                </a:solidFill>
                <a:effectLst/>
                <a:latin typeface="+mj-lt"/>
              </a:rPr>
              <a:t>Loyalty Programs:</a:t>
            </a:r>
          </a:p>
          <a:p>
            <a:pPr marL="342900" indent="-342900">
              <a:buFont typeface="Wingdings" panose="05000000000000000000" pitchFamily="2" charset="2"/>
              <a:buChar char="ü"/>
            </a:pPr>
            <a:r>
              <a:rPr lang="en-IN" b="0" i="0" dirty="0">
                <a:solidFill>
                  <a:schemeClr val="bg1">
                    <a:lumMod val="50000"/>
                  </a:schemeClr>
                </a:solidFill>
                <a:effectLst/>
                <a:latin typeface="+mj-lt"/>
              </a:rPr>
              <a:t>Partnership Collaborations:</a:t>
            </a:r>
            <a:endParaRPr lang="en-IN" dirty="0">
              <a:solidFill>
                <a:schemeClr val="bg1">
                  <a:lumMod val="50000"/>
                </a:schemeClr>
              </a:solidFill>
              <a:latin typeface="+mj-lt"/>
            </a:endParaRPr>
          </a:p>
          <a:p>
            <a:r>
              <a:rPr lang="en-US" b="0" i="0" dirty="0">
                <a:solidFill>
                  <a:schemeClr val="bg1">
                    <a:lumMod val="50000"/>
                  </a:schemeClr>
                </a:solidFill>
                <a:effectLst/>
                <a:latin typeface="Söhne"/>
              </a:rPr>
              <a:t>Collaborate with other brands or businesses that align with your target audience and brand values.</a:t>
            </a:r>
            <a:endParaRPr lang="en-IN" b="0" i="0" dirty="0">
              <a:solidFill>
                <a:schemeClr val="bg1">
                  <a:lumMod val="50000"/>
                </a:schemeClr>
              </a:solidFill>
              <a:effectLst/>
              <a:latin typeface="Söhne"/>
            </a:endParaRPr>
          </a:p>
          <a:p>
            <a:endParaRPr lang="en-IN" dirty="0"/>
          </a:p>
        </p:txBody>
      </p:sp>
      <p:sp>
        <p:nvSpPr>
          <p:cNvPr id="18" name="TextBox 17">
            <a:extLst>
              <a:ext uri="{FF2B5EF4-FFF2-40B4-BE49-F238E27FC236}">
                <a16:creationId xmlns:a16="http://schemas.microsoft.com/office/drawing/2014/main" id="{F1B570EA-DC0E-2790-19C8-F45708056B68}"/>
              </a:ext>
            </a:extLst>
          </p:cNvPr>
          <p:cNvSpPr txBox="1"/>
          <p:nvPr/>
        </p:nvSpPr>
        <p:spPr>
          <a:xfrm>
            <a:off x="6477000" y="1524507"/>
            <a:ext cx="5624686" cy="1846659"/>
          </a:xfrm>
          <a:prstGeom prst="rect">
            <a:avLst/>
          </a:prstGeom>
          <a:noFill/>
        </p:spPr>
        <p:txBody>
          <a:bodyPr wrap="square" rtlCol="0">
            <a:spAutoFit/>
          </a:bodyPr>
          <a:lstStyle/>
          <a:p>
            <a:pPr marL="342900" indent="-342900">
              <a:buFont typeface="Wingdings" panose="05000000000000000000" pitchFamily="2" charset="2"/>
              <a:buChar char="ü"/>
            </a:pPr>
            <a:r>
              <a:rPr lang="en-US" sz="1900" b="0" i="0" dirty="0">
                <a:solidFill>
                  <a:schemeClr val="bg1">
                    <a:lumMod val="50000"/>
                  </a:schemeClr>
                </a:solidFill>
                <a:effectLst/>
                <a:latin typeface="+mj-lt"/>
              </a:rPr>
              <a:t>The survey results obtained by CodeX's Marketing team provide valuable insights into consumer preferences, perceptions, and expectations in the Indian market. These insights can effectively guide the company's marketing campaigns, offers, and discount strategies.</a:t>
            </a:r>
            <a:endParaRPr lang="en-IN" sz="1900" dirty="0">
              <a:solidFill>
                <a:schemeClr val="bg1">
                  <a:lumMod val="50000"/>
                </a:schemeClr>
              </a:solidFill>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object 10"/>
          <p:cNvGrpSpPr/>
          <p:nvPr/>
        </p:nvGrpSpPr>
        <p:grpSpPr>
          <a:xfrm>
            <a:off x="466344" y="461556"/>
            <a:ext cx="1621790" cy="1144905"/>
            <a:chOff x="466344" y="461556"/>
            <a:chExt cx="1621790" cy="1144905"/>
          </a:xfrm>
        </p:grpSpPr>
        <p:pic>
          <p:nvPicPr>
            <p:cNvPr id="11" name="object 11"/>
            <p:cNvPicPr/>
            <p:nvPr/>
          </p:nvPicPr>
          <p:blipFill>
            <a:blip r:embed="rId2" cstate="print"/>
            <a:stretch>
              <a:fillRect/>
            </a:stretch>
          </p:blipFill>
          <p:spPr>
            <a:xfrm>
              <a:off x="1310437" y="461556"/>
              <a:ext cx="777670" cy="687729"/>
            </a:xfrm>
            <a:prstGeom prst="rect">
              <a:avLst/>
            </a:prstGeom>
          </p:spPr>
        </p:pic>
        <p:sp>
          <p:nvSpPr>
            <p:cNvPr id="12" name="object 12"/>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466344" y="748296"/>
              <a:ext cx="1002779" cy="857999"/>
            </a:xfrm>
            <a:prstGeom prst="rect">
              <a:avLst/>
            </a:prstGeom>
          </p:spPr>
        </p:pic>
        <p:sp>
          <p:nvSpPr>
            <p:cNvPr id="14" name="object 14"/>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8" name="object 18"/>
          <p:cNvSpPr txBox="1">
            <a:spLocks noGrp="1"/>
          </p:cNvSpPr>
          <p:nvPr>
            <p:ph type="ftr" sz="quarter" idx="5"/>
          </p:nvPr>
        </p:nvSpPr>
        <p:spPr>
          <a:xfrm>
            <a:off x="10254819" y="6645303"/>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2" name="TextBox 1">
            <a:extLst>
              <a:ext uri="{FF2B5EF4-FFF2-40B4-BE49-F238E27FC236}">
                <a16:creationId xmlns:a16="http://schemas.microsoft.com/office/drawing/2014/main" id="{28C18A6F-DC20-0C53-9F5C-1307607585B0}"/>
              </a:ext>
            </a:extLst>
          </p:cNvPr>
          <p:cNvSpPr txBox="1"/>
          <p:nvPr/>
        </p:nvSpPr>
        <p:spPr>
          <a:xfrm>
            <a:off x="1360100" y="2133475"/>
            <a:ext cx="8610600" cy="1107996"/>
          </a:xfrm>
          <a:prstGeom prst="rect">
            <a:avLst/>
          </a:prstGeom>
          <a:noFill/>
        </p:spPr>
        <p:txBody>
          <a:bodyPr wrap="square" rtlCol="0">
            <a:spAutoFit/>
          </a:bodyPr>
          <a:lstStyle/>
          <a:p>
            <a:pPr marL="342900" indent="-342900">
              <a:buFont typeface="Wingdings" panose="05000000000000000000" pitchFamily="2" charset="2"/>
              <a:buChar char="ü"/>
            </a:pPr>
            <a:r>
              <a:rPr lang="en-IN" sz="2200" dirty="0">
                <a:solidFill>
                  <a:schemeClr val="bg1">
                    <a:lumMod val="50000"/>
                  </a:schemeClr>
                </a:solidFill>
              </a:rPr>
              <a:t>Our target audience for energy drinks should be young  adults and focused more students.</a:t>
            </a:r>
          </a:p>
          <a:p>
            <a:r>
              <a:rPr lang="en-IN" sz="2200" dirty="0">
                <a:solidFill>
                  <a:schemeClr val="bg1">
                    <a:lumMod val="50000"/>
                  </a:schemeClr>
                </a:solidFill>
              </a:rPr>
              <a:t>    They have active lifestyles and Higer energy requirements to support </a:t>
            </a:r>
          </a:p>
        </p:txBody>
      </p:sp>
      <p:sp>
        <p:nvSpPr>
          <p:cNvPr id="3" name="TextBox 2">
            <a:extLst>
              <a:ext uri="{FF2B5EF4-FFF2-40B4-BE49-F238E27FC236}">
                <a16:creationId xmlns:a16="http://schemas.microsoft.com/office/drawing/2014/main" id="{4EE88838-AB13-412A-32FD-5FE76A5FB510}"/>
              </a:ext>
            </a:extLst>
          </p:cNvPr>
          <p:cNvSpPr txBox="1"/>
          <p:nvPr/>
        </p:nvSpPr>
        <p:spPr>
          <a:xfrm>
            <a:off x="3150800" y="276890"/>
            <a:ext cx="5029200" cy="400110"/>
          </a:xfrm>
          <a:prstGeom prst="rect">
            <a:avLst/>
          </a:prstGeom>
          <a:noFill/>
        </p:spPr>
        <p:txBody>
          <a:bodyPr wrap="square" rtlCol="0">
            <a:spAutoFit/>
          </a:bodyPr>
          <a:lstStyle/>
          <a:p>
            <a:r>
              <a:rPr lang="en-US" sz="2000" b="1" dirty="0">
                <a:solidFill>
                  <a:srgbClr val="00B0F0"/>
                </a:solidFill>
              </a:rPr>
              <a:t>Who should be our target audience, and why</a:t>
            </a:r>
            <a:r>
              <a:rPr lang="en-US" dirty="0"/>
              <a: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1F000D-5E45-5243-DD7A-3908BAC6062A}"/>
              </a:ext>
            </a:extLst>
          </p:cNvPr>
          <p:cNvSpPr txBox="1"/>
          <p:nvPr/>
        </p:nvSpPr>
        <p:spPr>
          <a:xfrm>
            <a:off x="304800" y="935277"/>
            <a:ext cx="8991600" cy="5616922"/>
          </a:xfrm>
          <a:prstGeom prst="rect">
            <a:avLst/>
          </a:prstGeom>
          <a:noFill/>
        </p:spPr>
        <p:txBody>
          <a:bodyPr wrap="square" rtlCol="0">
            <a:spAutoFit/>
          </a:bodyPr>
          <a:lstStyle/>
          <a:p>
            <a:pPr marL="342900" indent="-342900">
              <a:buFont typeface="Wingdings" panose="05000000000000000000" pitchFamily="2" charset="2"/>
              <a:buChar char="ü"/>
            </a:pPr>
            <a:endParaRPr lang="en-US" sz="2200" b="0" i="0" dirty="0">
              <a:solidFill>
                <a:schemeClr val="bg1">
                  <a:lumMod val="50000"/>
                </a:schemeClr>
              </a:solidFill>
              <a:effectLst/>
              <a:latin typeface="Söhne"/>
            </a:endParaRPr>
          </a:p>
          <a:p>
            <a:pPr marL="342900" indent="-342900">
              <a:buFont typeface="Wingdings" panose="05000000000000000000" pitchFamily="2" charset="2"/>
              <a:buChar char="ü"/>
            </a:pPr>
            <a:endParaRPr lang="en-US" sz="2200" dirty="0">
              <a:solidFill>
                <a:schemeClr val="bg1">
                  <a:lumMod val="50000"/>
                </a:schemeClr>
              </a:solidFill>
              <a:latin typeface="Söhne"/>
            </a:endParaRPr>
          </a:p>
          <a:p>
            <a:pPr marL="342900" indent="-342900">
              <a:buFont typeface="Wingdings" panose="05000000000000000000" pitchFamily="2" charset="2"/>
              <a:buChar char="ü"/>
            </a:pPr>
            <a:r>
              <a:rPr lang="en-US" sz="2100" b="0" i="0" dirty="0">
                <a:solidFill>
                  <a:schemeClr val="bg1">
                    <a:lumMod val="50000"/>
                  </a:schemeClr>
                </a:solidFill>
                <a:effectLst/>
                <a:latin typeface="Söhne"/>
              </a:rPr>
              <a:t>Relevance and Alignment: Choose a brand ambassador who aligns with the values, target audience, and positioning of </a:t>
            </a:r>
            <a:r>
              <a:rPr lang="en-US" sz="2100" b="0" i="0" dirty="0" err="1">
                <a:solidFill>
                  <a:schemeClr val="bg1">
                    <a:lumMod val="50000"/>
                  </a:schemeClr>
                </a:solidFill>
                <a:effectLst/>
                <a:latin typeface="Söhne"/>
              </a:rPr>
              <a:t>CodeX</a:t>
            </a:r>
            <a:endParaRPr lang="en-US" sz="2100" b="0" i="0" dirty="0">
              <a:solidFill>
                <a:schemeClr val="bg1">
                  <a:lumMod val="50000"/>
                </a:schemeClr>
              </a:solidFill>
              <a:effectLst/>
              <a:latin typeface="Söhne"/>
            </a:endParaRPr>
          </a:p>
          <a:p>
            <a:pPr marL="342900" indent="-342900">
              <a:buFont typeface="Wingdings" panose="05000000000000000000" pitchFamily="2" charset="2"/>
              <a:buChar char="ü"/>
            </a:pPr>
            <a:r>
              <a:rPr lang="en-US" sz="2100" b="0" i="0" dirty="0">
                <a:solidFill>
                  <a:schemeClr val="bg1">
                    <a:lumMod val="50000"/>
                  </a:schemeClr>
                </a:solidFill>
                <a:effectLst/>
                <a:latin typeface="Söhne"/>
              </a:rPr>
              <a:t>Partnership Potential: </a:t>
            </a:r>
          </a:p>
          <a:p>
            <a:pPr marL="342900" indent="-342900">
              <a:buFont typeface="Wingdings" panose="05000000000000000000" pitchFamily="2" charset="2"/>
              <a:buChar char="ü"/>
            </a:pPr>
            <a:r>
              <a:rPr lang="en-US" sz="2100" b="0" i="0" dirty="0">
                <a:solidFill>
                  <a:schemeClr val="bg1">
                    <a:lumMod val="50000"/>
                  </a:schemeClr>
                </a:solidFill>
                <a:effectLst/>
                <a:latin typeface="Söhne"/>
              </a:rPr>
              <a:t>      Consider the potential for long-term partnerships with the brand ambassador.</a:t>
            </a:r>
          </a:p>
          <a:p>
            <a:pPr marL="342900" indent="-342900">
              <a:buFont typeface="Wingdings" panose="05000000000000000000" pitchFamily="2" charset="2"/>
              <a:buChar char="ü"/>
            </a:pPr>
            <a:r>
              <a:rPr lang="en-US" sz="2100" b="0" i="0" dirty="0">
                <a:solidFill>
                  <a:schemeClr val="bg1">
                    <a:lumMod val="50000"/>
                  </a:schemeClr>
                </a:solidFill>
                <a:effectLst/>
                <a:latin typeface="Söhne"/>
              </a:rPr>
              <a:t>Virat Kohli is one of the most popular and recognizable athletes in the world, especially in the realm of cricket. He has a massive fan following, both in India and globally, which makes him an appealing choice for companies looking to reach a large audience.</a:t>
            </a:r>
          </a:p>
          <a:p>
            <a:endParaRPr lang="en-US" sz="2100" dirty="0">
              <a:solidFill>
                <a:schemeClr val="bg1">
                  <a:lumMod val="50000"/>
                </a:schemeClr>
              </a:solidFill>
              <a:latin typeface="Söhne"/>
            </a:endParaRPr>
          </a:p>
          <a:p>
            <a:pPr marL="342900" indent="-342900">
              <a:buFont typeface="Wingdings" panose="05000000000000000000" pitchFamily="2" charset="2"/>
              <a:buChar char="ü"/>
            </a:pPr>
            <a:r>
              <a:rPr lang="en-US" sz="2100" b="0" i="0" dirty="0">
                <a:solidFill>
                  <a:srgbClr val="374151"/>
                </a:solidFill>
                <a:effectLst/>
                <a:latin typeface="Söhne"/>
              </a:rPr>
              <a:t> </a:t>
            </a:r>
            <a:r>
              <a:rPr lang="en-US" sz="2100" b="0" i="0" dirty="0">
                <a:solidFill>
                  <a:schemeClr val="bg1">
                    <a:lumMod val="50000"/>
                  </a:schemeClr>
                </a:solidFill>
                <a:effectLst/>
                <a:latin typeface="Söhne"/>
              </a:rPr>
              <a:t>As a brand ambassador, Kohli has a wide reach through various channels, including social media. He has a substantial presence on platforms like Instagram, Twitter, and Facebook, where he regularly engages with his followers. This extensive reach can significantly amplify a brand's message and increase its visibility.. </a:t>
            </a:r>
            <a:endParaRPr lang="en-IN" sz="2100" dirty="0">
              <a:solidFill>
                <a:schemeClr val="bg1">
                  <a:lumMod val="50000"/>
                </a:schemeClr>
              </a:solidFill>
            </a:endParaRPr>
          </a:p>
        </p:txBody>
      </p:sp>
      <p:sp>
        <p:nvSpPr>
          <p:cNvPr id="8" name="TextBox 7">
            <a:extLst>
              <a:ext uri="{FF2B5EF4-FFF2-40B4-BE49-F238E27FC236}">
                <a16:creationId xmlns:a16="http://schemas.microsoft.com/office/drawing/2014/main" id="{CF17B7E7-D667-5164-6950-74FC0E8B2168}"/>
              </a:ext>
            </a:extLst>
          </p:cNvPr>
          <p:cNvSpPr txBox="1"/>
          <p:nvPr/>
        </p:nvSpPr>
        <p:spPr>
          <a:xfrm>
            <a:off x="2653753" y="441621"/>
            <a:ext cx="5867400" cy="461665"/>
          </a:xfrm>
          <a:prstGeom prst="rect">
            <a:avLst/>
          </a:prstGeom>
          <a:noFill/>
        </p:spPr>
        <p:txBody>
          <a:bodyPr wrap="square" rtlCol="0">
            <a:spAutoFit/>
          </a:bodyPr>
          <a:lstStyle/>
          <a:p>
            <a:r>
              <a:rPr lang="en-US" sz="2400" b="1" dirty="0">
                <a:solidFill>
                  <a:schemeClr val="tx2">
                    <a:lumMod val="40000"/>
                    <a:lumOff val="60000"/>
                  </a:schemeClr>
                </a:solidFill>
              </a:rPr>
              <a:t>Who can be a brand ambassador, and why</a:t>
            </a:r>
            <a:endParaRPr lang="en-IN" sz="2200" b="1" dirty="0">
              <a:solidFill>
                <a:schemeClr val="tx2">
                  <a:lumMod val="40000"/>
                  <a:lumOff val="60000"/>
                </a:schemeClr>
              </a:solidFill>
            </a:endParaRPr>
          </a:p>
        </p:txBody>
      </p:sp>
      <p:grpSp>
        <p:nvGrpSpPr>
          <p:cNvPr id="9" name="object 10">
            <a:extLst>
              <a:ext uri="{FF2B5EF4-FFF2-40B4-BE49-F238E27FC236}">
                <a16:creationId xmlns:a16="http://schemas.microsoft.com/office/drawing/2014/main" id="{C54A90CD-1F71-38C5-BA53-C33AA89DD8E8}"/>
              </a:ext>
            </a:extLst>
          </p:cNvPr>
          <p:cNvGrpSpPr/>
          <p:nvPr/>
        </p:nvGrpSpPr>
        <p:grpSpPr>
          <a:xfrm>
            <a:off x="466344" y="461556"/>
            <a:ext cx="1438656" cy="1144905"/>
            <a:chOff x="466344" y="461556"/>
            <a:chExt cx="1621790" cy="1144905"/>
          </a:xfrm>
        </p:grpSpPr>
        <p:pic>
          <p:nvPicPr>
            <p:cNvPr id="10" name="object 11">
              <a:extLst>
                <a:ext uri="{FF2B5EF4-FFF2-40B4-BE49-F238E27FC236}">
                  <a16:creationId xmlns:a16="http://schemas.microsoft.com/office/drawing/2014/main" id="{D199EA9B-CE4C-10ED-778E-FDBC1AEE9131}"/>
                </a:ext>
              </a:extLst>
            </p:cNvPr>
            <p:cNvPicPr/>
            <p:nvPr/>
          </p:nvPicPr>
          <p:blipFill>
            <a:blip r:embed="rId2" cstate="print"/>
            <a:stretch>
              <a:fillRect/>
            </a:stretch>
          </p:blipFill>
          <p:spPr>
            <a:xfrm>
              <a:off x="1310437" y="461556"/>
              <a:ext cx="777670" cy="687729"/>
            </a:xfrm>
            <a:prstGeom prst="rect">
              <a:avLst/>
            </a:prstGeom>
          </p:spPr>
        </p:pic>
        <p:sp>
          <p:nvSpPr>
            <p:cNvPr id="11" name="object 12">
              <a:extLst>
                <a:ext uri="{FF2B5EF4-FFF2-40B4-BE49-F238E27FC236}">
                  <a16:creationId xmlns:a16="http://schemas.microsoft.com/office/drawing/2014/main" id="{6FFCC841-004A-AC7B-8CD2-10634CF81625}"/>
                </a:ext>
              </a:extLst>
            </p:cNvPr>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2" name="object 13">
              <a:extLst>
                <a:ext uri="{FF2B5EF4-FFF2-40B4-BE49-F238E27FC236}">
                  <a16:creationId xmlns:a16="http://schemas.microsoft.com/office/drawing/2014/main" id="{78A351E2-CACB-A2DD-8B76-69E9997F14AC}"/>
                </a:ext>
              </a:extLst>
            </p:cNvPr>
            <p:cNvPicPr/>
            <p:nvPr/>
          </p:nvPicPr>
          <p:blipFill>
            <a:blip r:embed="rId3" cstate="print"/>
            <a:stretch>
              <a:fillRect/>
            </a:stretch>
          </p:blipFill>
          <p:spPr>
            <a:xfrm>
              <a:off x="466344" y="748296"/>
              <a:ext cx="1002779" cy="857999"/>
            </a:xfrm>
            <a:prstGeom prst="rect">
              <a:avLst/>
            </a:prstGeom>
          </p:spPr>
        </p:pic>
        <p:sp>
          <p:nvSpPr>
            <p:cNvPr id="13" name="object 14">
              <a:extLst>
                <a:ext uri="{FF2B5EF4-FFF2-40B4-BE49-F238E27FC236}">
                  <a16:creationId xmlns:a16="http://schemas.microsoft.com/office/drawing/2014/main" id="{B3F47FC7-0319-AC5E-02C6-6B5D670330DF}"/>
                </a:ext>
              </a:extLst>
            </p:cNvPr>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pic>
        <p:nvPicPr>
          <p:cNvPr id="3" name="Picture 2">
            <a:extLst>
              <a:ext uri="{FF2B5EF4-FFF2-40B4-BE49-F238E27FC236}">
                <a16:creationId xmlns:a16="http://schemas.microsoft.com/office/drawing/2014/main" id="{48A7221E-16EF-02F3-5BC0-A2F0FF8214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6647" y="154219"/>
            <a:ext cx="2590800" cy="1990131"/>
          </a:xfrm>
          <a:prstGeom prst="rect">
            <a:avLst/>
          </a:prstGeom>
        </p:spPr>
      </p:pic>
    </p:spTree>
    <p:extLst>
      <p:ext uri="{BB962C8B-B14F-4D97-AF65-F5344CB8AC3E}">
        <p14:creationId xmlns:p14="http://schemas.microsoft.com/office/powerpoint/2010/main" val="2442822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F595D1-CE16-6061-DE9D-03B5EC90A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39029"/>
            <a:ext cx="10035265" cy="5790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2078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466344" y="461556"/>
            <a:ext cx="1621790" cy="1144905"/>
            <a:chOff x="466344" y="461556"/>
            <a:chExt cx="1621790" cy="1144905"/>
          </a:xfrm>
        </p:grpSpPr>
        <p:pic>
          <p:nvPicPr>
            <p:cNvPr id="4" name="object 4"/>
            <p:cNvPicPr/>
            <p:nvPr/>
          </p:nvPicPr>
          <p:blipFill>
            <a:blip r:embed="rId2" cstate="print"/>
            <a:stretch>
              <a:fillRect/>
            </a:stretch>
          </p:blipFill>
          <p:spPr>
            <a:xfrm>
              <a:off x="1310437" y="461556"/>
              <a:ext cx="777670" cy="687729"/>
            </a:xfrm>
            <a:prstGeom prst="rect">
              <a:avLst/>
            </a:prstGeom>
          </p:spPr>
        </p:pic>
        <p:sp>
          <p:nvSpPr>
            <p:cNvPr id="5" name="object 5"/>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6" name="object 6"/>
            <p:cNvPicPr/>
            <p:nvPr/>
          </p:nvPicPr>
          <p:blipFill>
            <a:blip r:embed="rId3" cstate="print"/>
            <a:stretch>
              <a:fillRect/>
            </a:stretch>
          </p:blipFill>
          <p:spPr>
            <a:xfrm>
              <a:off x="466344" y="748296"/>
              <a:ext cx="1002779" cy="857999"/>
            </a:xfrm>
            <a:prstGeom prst="rect">
              <a:avLst/>
            </a:prstGeom>
          </p:spPr>
        </p:pic>
        <p:sp>
          <p:nvSpPr>
            <p:cNvPr id="7" name="object 7"/>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8" name="object 8"/>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11" name="TextBox 10">
            <a:extLst>
              <a:ext uri="{FF2B5EF4-FFF2-40B4-BE49-F238E27FC236}">
                <a16:creationId xmlns:a16="http://schemas.microsoft.com/office/drawing/2014/main" id="{856F31CD-FAA2-4C68-879C-B1C0B3A866A8}"/>
              </a:ext>
            </a:extLst>
          </p:cNvPr>
          <p:cNvSpPr txBox="1"/>
          <p:nvPr/>
        </p:nvSpPr>
        <p:spPr>
          <a:xfrm>
            <a:off x="1828800" y="2438400"/>
            <a:ext cx="8001000" cy="1692771"/>
          </a:xfrm>
          <a:prstGeom prst="rect">
            <a:avLst/>
          </a:prstGeom>
          <a:noFill/>
        </p:spPr>
        <p:txBody>
          <a:bodyPr wrap="square" rtlCol="0">
            <a:spAutoFit/>
          </a:bodyPr>
          <a:lstStyle/>
          <a:p>
            <a:r>
              <a:rPr lang="en-IN" sz="4000" dirty="0"/>
              <a:t>                           </a:t>
            </a:r>
            <a:r>
              <a:rPr lang="en-IN" sz="4000" b="1" dirty="0">
                <a:solidFill>
                  <a:srgbClr val="FF0000"/>
                </a:solidFill>
              </a:rPr>
              <a:t>      </a:t>
            </a:r>
            <a:r>
              <a:rPr lang="en-IN" sz="5200" b="1" dirty="0">
                <a:solidFill>
                  <a:srgbClr val="FF0000"/>
                </a:solidFill>
              </a:rPr>
              <a:t>END</a:t>
            </a:r>
          </a:p>
          <a:p>
            <a:r>
              <a:rPr lang="en-IN" sz="5200" b="1" dirty="0">
                <a:solidFill>
                  <a:srgbClr val="FF0000"/>
                </a:solidFill>
              </a:rPr>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AutoShape 6">
            <a:extLst>
              <a:ext uri="{FF2B5EF4-FFF2-40B4-BE49-F238E27FC236}">
                <a16:creationId xmlns:a16="http://schemas.microsoft.com/office/drawing/2014/main" id="{AEF86FF5-ECB9-1DAD-3F0A-021E12E55587}"/>
              </a:ext>
            </a:extLst>
          </p:cNvPr>
          <p:cNvSpPr/>
          <p:nvPr/>
        </p:nvSpPr>
        <p:spPr>
          <a:xfrm>
            <a:off x="0" y="-240"/>
            <a:ext cx="4800600" cy="6849127"/>
          </a:xfrm>
          <a:prstGeom prst="rect">
            <a:avLst/>
          </a:prstGeom>
          <a:solidFill>
            <a:srgbClr val="A100FF"/>
          </a:solidFill>
          <a:ln>
            <a:solidFill>
              <a:srgbClr val="A100FF"/>
            </a:solidFill>
          </a:ln>
        </p:spPr>
        <p:txBody>
          <a:bodyPr/>
          <a:lstStyle/>
          <a:p>
            <a:endParaRPr lang="en-AU" dirty="0"/>
          </a:p>
        </p:txBody>
      </p:sp>
      <p:sp>
        <p:nvSpPr>
          <p:cNvPr id="9" name="object 9"/>
          <p:cNvSpPr txBox="1"/>
          <p:nvPr/>
        </p:nvSpPr>
        <p:spPr>
          <a:xfrm>
            <a:off x="475589" y="2950540"/>
            <a:ext cx="4055745" cy="443711"/>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chemeClr val="bg1"/>
                </a:solidFill>
              </a:rPr>
              <a:t>Primary Insights Question</a:t>
            </a:r>
            <a:endParaRPr sz="2800" dirty="0">
              <a:solidFill>
                <a:schemeClr val="bg1"/>
              </a:solidFill>
              <a:latin typeface="Tahoma"/>
              <a:cs typeface="Tahoma"/>
            </a:endParaRPr>
          </a:p>
        </p:txBody>
      </p:sp>
      <p:sp>
        <p:nvSpPr>
          <p:cNvPr id="10" name="object 10"/>
          <p:cNvSpPr/>
          <p:nvPr/>
        </p:nvSpPr>
        <p:spPr>
          <a:xfrm>
            <a:off x="501727" y="2379305"/>
            <a:ext cx="532130" cy="532130"/>
          </a:xfrm>
          <a:custGeom>
            <a:avLst/>
            <a:gdLst/>
            <a:ahLst/>
            <a:cxnLst/>
            <a:rect l="l" t="t" r="r" b="b"/>
            <a:pathLst>
              <a:path w="532130" h="532130">
                <a:moveTo>
                  <a:pt x="266073" y="0"/>
                </a:moveTo>
                <a:lnTo>
                  <a:pt x="265863" y="0"/>
                </a:lnTo>
                <a:lnTo>
                  <a:pt x="218014" y="4302"/>
                </a:lnTo>
                <a:lnTo>
                  <a:pt x="173038" y="16669"/>
                </a:lnTo>
                <a:lnTo>
                  <a:pt x="131631" y="36351"/>
                </a:lnTo>
                <a:lnTo>
                  <a:pt x="94538" y="62595"/>
                </a:lnTo>
                <a:lnTo>
                  <a:pt x="62508" y="94652"/>
                </a:lnTo>
                <a:lnTo>
                  <a:pt x="36289" y="131770"/>
                </a:lnTo>
                <a:lnTo>
                  <a:pt x="16631" y="173198"/>
                </a:lnTo>
                <a:lnTo>
                  <a:pt x="4283" y="218194"/>
                </a:lnTo>
                <a:lnTo>
                  <a:pt x="0" y="266009"/>
                </a:lnTo>
                <a:lnTo>
                  <a:pt x="4283" y="313824"/>
                </a:lnTo>
                <a:lnTo>
                  <a:pt x="16633" y="358828"/>
                </a:lnTo>
                <a:lnTo>
                  <a:pt x="36298" y="400268"/>
                </a:lnTo>
                <a:lnTo>
                  <a:pt x="62528" y="437395"/>
                </a:lnTo>
                <a:lnTo>
                  <a:pt x="94571" y="469456"/>
                </a:lnTo>
                <a:lnTo>
                  <a:pt x="131677" y="495700"/>
                </a:lnTo>
                <a:lnTo>
                  <a:pt x="173095" y="515376"/>
                </a:lnTo>
                <a:lnTo>
                  <a:pt x="218074" y="527733"/>
                </a:lnTo>
                <a:lnTo>
                  <a:pt x="265863" y="532019"/>
                </a:lnTo>
                <a:lnTo>
                  <a:pt x="313652" y="527733"/>
                </a:lnTo>
                <a:lnTo>
                  <a:pt x="358632" y="515376"/>
                </a:lnTo>
                <a:lnTo>
                  <a:pt x="400051" y="495700"/>
                </a:lnTo>
                <a:lnTo>
                  <a:pt x="437159" y="469456"/>
                </a:lnTo>
                <a:lnTo>
                  <a:pt x="469204" y="437395"/>
                </a:lnTo>
                <a:lnTo>
                  <a:pt x="495436" y="400268"/>
                </a:lnTo>
                <a:lnTo>
                  <a:pt x="505567" y="378921"/>
                </a:lnTo>
                <a:lnTo>
                  <a:pt x="254587" y="378921"/>
                </a:lnTo>
                <a:lnTo>
                  <a:pt x="254587" y="207297"/>
                </a:lnTo>
                <a:lnTo>
                  <a:pt x="202516" y="207297"/>
                </a:lnTo>
                <a:lnTo>
                  <a:pt x="202516" y="174973"/>
                </a:lnTo>
                <a:lnTo>
                  <a:pt x="206390" y="173888"/>
                </a:lnTo>
                <a:lnTo>
                  <a:pt x="209913" y="172802"/>
                </a:lnTo>
                <a:lnTo>
                  <a:pt x="222514" y="168460"/>
                </a:lnTo>
                <a:lnTo>
                  <a:pt x="228709" y="165950"/>
                </a:lnTo>
                <a:lnTo>
                  <a:pt x="234910" y="163300"/>
                </a:lnTo>
                <a:lnTo>
                  <a:pt x="241105" y="160784"/>
                </a:lnTo>
                <a:lnTo>
                  <a:pt x="247026" y="157685"/>
                </a:lnTo>
                <a:lnTo>
                  <a:pt x="253064" y="154586"/>
                </a:lnTo>
                <a:lnTo>
                  <a:pt x="256051" y="152951"/>
                </a:lnTo>
                <a:lnTo>
                  <a:pt x="259003" y="151230"/>
                </a:lnTo>
                <a:lnTo>
                  <a:pt x="262269" y="149531"/>
                </a:lnTo>
                <a:lnTo>
                  <a:pt x="265484" y="147663"/>
                </a:lnTo>
                <a:lnTo>
                  <a:pt x="271801" y="143595"/>
                </a:lnTo>
                <a:lnTo>
                  <a:pt x="275021" y="141727"/>
                </a:lnTo>
                <a:lnTo>
                  <a:pt x="278294" y="140023"/>
                </a:lnTo>
                <a:lnTo>
                  <a:pt x="499415" y="140023"/>
                </a:lnTo>
                <a:lnTo>
                  <a:pt x="495488" y="131750"/>
                </a:lnTo>
                <a:lnTo>
                  <a:pt x="469266" y="94623"/>
                </a:lnTo>
                <a:lnTo>
                  <a:pt x="437228" y="62562"/>
                </a:lnTo>
                <a:lnTo>
                  <a:pt x="400191" y="36351"/>
                </a:lnTo>
                <a:lnTo>
                  <a:pt x="358796" y="16669"/>
                </a:lnTo>
                <a:lnTo>
                  <a:pt x="313840" y="4302"/>
                </a:lnTo>
                <a:lnTo>
                  <a:pt x="266073" y="0"/>
                </a:lnTo>
                <a:close/>
              </a:path>
              <a:path w="532130" h="532130">
                <a:moveTo>
                  <a:pt x="499415" y="140023"/>
                </a:moveTo>
                <a:lnTo>
                  <a:pt x="295025" y="140023"/>
                </a:lnTo>
                <a:lnTo>
                  <a:pt x="295025" y="378921"/>
                </a:lnTo>
                <a:lnTo>
                  <a:pt x="505567" y="378921"/>
                </a:lnTo>
                <a:lnTo>
                  <a:pt x="515103" y="358828"/>
                </a:lnTo>
                <a:lnTo>
                  <a:pt x="527454" y="313824"/>
                </a:lnTo>
                <a:lnTo>
                  <a:pt x="531738" y="266009"/>
                </a:lnTo>
                <a:lnTo>
                  <a:pt x="527474" y="218185"/>
                </a:lnTo>
                <a:lnTo>
                  <a:pt x="515142" y="173191"/>
                </a:lnTo>
                <a:lnTo>
                  <a:pt x="499415" y="140023"/>
                </a:lnTo>
                <a:close/>
              </a:path>
              <a:path w="532130" h="532130">
                <a:moveTo>
                  <a:pt x="254587" y="185672"/>
                </a:moveTo>
                <a:lnTo>
                  <a:pt x="213530" y="204472"/>
                </a:lnTo>
                <a:lnTo>
                  <a:pt x="202516" y="207297"/>
                </a:lnTo>
                <a:lnTo>
                  <a:pt x="254587" y="207297"/>
                </a:lnTo>
                <a:lnTo>
                  <a:pt x="254587" y="185672"/>
                </a:lnTo>
                <a:close/>
              </a:path>
            </a:pathLst>
          </a:custGeom>
          <a:solidFill>
            <a:srgbClr val="FFFFFF"/>
          </a:solidFill>
        </p:spPr>
        <p:txBody>
          <a:bodyPr wrap="square" lIns="0" tIns="0" rIns="0" bIns="0" rtlCol="0"/>
          <a:lstStyle/>
          <a:p>
            <a:endParaRPr/>
          </a:p>
        </p:txBody>
      </p:sp>
      <p:sp>
        <p:nvSpPr>
          <p:cNvPr id="11" name="object 11"/>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3" name="TextBox 2">
            <a:extLst>
              <a:ext uri="{FF2B5EF4-FFF2-40B4-BE49-F238E27FC236}">
                <a16:creationId xmlns:a16="http://schemas.microsoft.com/office/drawing/2014/main" id="{1D46F793-CA14-D4B8-71DE-6FC32595F199}"/>
              </a:ext>
            </a:extLst>
          </p:cNvPr>
          <p:cNvSpPr txBox="1"/>
          <p:nvPr/>
        </p:nvSpPr>
        <p:spPr>
          <a:xfrm>
            <a:off x="6096000" y="553521"/>
            <a:ext cx="4572000" cy="5414431"/>
          </a:xfrm>
          <a:prstGeom prst="rect">
            <a:avLst/>
          </a:prstGeom>
          <a:noFill/>
        </p:spPr>
        <p:txBody>
          <a:bodyPr wrap="square" rtlCol="0">
            <a:spAutoFit/>
          </a:bodyPr>
          <a:lstStyle/>
          <a:p>
            <a:pPr marL="342900" indent="-342900">
              <a:lnSpc>
                <a:spcPct val="200000"/>
              </a:lnSpc>
              <a:buFont typeface="Wingdings" panose="05000000000000000000" pitchFamily="2" charset="2"/>
              <a:buChar char="ü"/>
            </a:pPr>
            <a:r>
              <a:rPr lang="en-IN" sz="2200" dirty="0">
                <a:solidFill>
                  <a:schemeClr val="tx2"/>
                </a:solidFill>
              </a:rPr>
              <a:t>Demographic Insights</a:t>
            </a:r>
          </a:p>
          <a:p>
            <a:pPr marL="342900" indent="-342900">
              <a:lnSpc>
                <a:spcPct val="200000"/>
              </a:lnSpc>
              <a:buFont typeface="Wingdings" panose="05000000000000000000" pitchFamily="2" charset="2"/>
              <a:buChar char="ü"/>
            </a:pPr>
            <a:r>
              <a:rPr lang="en-IN" sz="2200" dirty="0">
                <a:solidFill>
                  <a:schemeClr val="tx2"/>
                </a:solidFill>
              </a:rPr>
              <a:t>Consumer Preferences</a:t>
            </a:r>
          </a:p>
          <a:p>
            <a:pPr marL="342900" indent="-342900">
              <a:lnSpc>
                <a:spcPct val="200000"/>
              </a:lnSpc>
              <a:buFont typeface="Wingdings" panose="05000000000000000000" pitchFamily="2" charset="2"/>
              <a:buChar char="ü"/>
            </a:pPr>
            <a:r>
              <a:rPr lang="en-IN" sz="2200" dirty="0">
                <a:solidFill>
                  <a:schemeClr val="tx2"/>
                </a:solidFill>
              </a:rPr>
              <a:t>Competition Analysis</a:t>
            </a:r>
          </a:p>
          <a:p>
            <a:pPr marL="342900" indent="-342900">
              <a:lnSpc>
                <a:spcPct val="200000"/>
              </a:lnSpc>
              <a:buFont typeface="Wingdings" panose="05000000000000000000" pitchFamily="2" charset="2"/>
              <a:buChar char="ü"/>
            </a:pPr>
            <a:r>
              <a:rPr lang="en-US" sz="2200" dirty="0">
                <a:solidFill>
                  <a:schemeClr val="tx2"/>
                </a:solidFill>
              </a:rPr>
              <a:t>Marketing Channels and Brand Awareness</a:t>
            </a:r>
            <a:endParaRPr lang="en-IN" sz="2200" dirty="0">
              <a:solidFill>
                <a:schemeClr val="tx2"/>
              </a:solidFill>
            </a:endParaRPr>
          </a:p>
          <a:p>
            <a:pPr marL="342900" indent="-342900">
              <a:lnSpc>
                <a:spcPct val="200000"/>
              </a:lnSpc>
              <a:buFont typeface="Wingdings" panose="05000000000000000000" pitchFamily="2" charset="2"/>
              <a:buChar char="ü"/>
            </a:pPr>
            <a:r>
              <a:rPr lang="en-IN" sz="2200" dirty="0">
                <a:solidFill>
                  <a:schemeClr val="tx2"/>
                </a:solidFill>
              </a:rPr>
              <a:t>Brand Penetration:</a:t>
            </a:r>
          </a:p>
          <a:p>
            <a:pPr marL="342900" indent="-342900">
              <a:lnSpc>
                <a:spcPct val="200000"/>
              </a:lnSpc>
              <a:buFont typeface="Wingdings" panose="05000000000000000000" pitchFamily="2" charset="2"/>
              <a:buChar char="ü"/>
            </a:pPr>
            <a:r>
              <a:rPr lang="en-IN" sz="2200" dirty="0">
                <a:solidFill>
                  <a:schemeClr val="tx2"/>
                </a:solidFill>
              </a:rPr>
              <a:t>Purchase Behaviour</a:t>
            </a:r>
          </a:p>
          <a:p>
            <a:pPr marL="342900" indent="-342900">
              <a:lnSpc>
                <a:spcPct val="200000"/>
              </a:lnSpc>
              <a:buFont typeface="Wingdings" panose="05000000000000000000" pitchFamily="2" charset="2"/>
              <a:buChar char="ü"/>
            </a:pPr>
            <a:r>
              <a:rPr lang="en-IN" sz="2200" dirty="0">
                <a:solidFill>
                  <a:schemeClr val="tx2"/>
                </a:solidFill>
              </a:rPr>
              <a:t>Product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6397" y="1104391"/>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a:p>
        </p:txBody>
      </p:sp>
      <p:grpSp>
        <p:nvGrpSpPr>
          <p:cNvPr id="4" name="object 4"/>
          <p:cNvGrpSpPr/>
          <p:nvPr/>
        </p:nvGrpSpPr>
        <p:grpSpPr>
          <a:xfrm>
            <a:off x="466344" y="438978"/>
            <a:ext cx="1621790" cy="1144905"/>
            <a:chOff x="466344" y="461556"/>
            <a:chExt cx="1621790" cy="1144905"/>
          </a:xfrm>
        </p:grpSpPr>
        <p:pic>
          <p:nvPicPr>
            <p:cNvPr id="5" name="object 5"/>
            <p:cNvPicPr/>
            <p:nvPr/>
          </p:nvPicPr>
          <p:blipFill>
            <a:blip r:embed="rId2" cstate="print"/>
            <a:stretch>
              <a:fillRect/>
            </a:stretch>
          </p:blipFill>
          <p:spPr>
            <a:xfrm>
              <a:off x="1310437" y="461556"/>
              <a:ext cx="777670" cy="687729"/>
            </a:xfrm>
            <a:prstGeom prst="rect">
              <a:avLst/>
            </a:prstGeom>
          </p:spPr>
        </p:pic>
        <p:sp>
          <p:nvSpPr>
            <p:cNvPr id="6" name="object 6"/>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7" name="object 7"/>
            <p:cNvPicPr/>
            <p:nvPr/>
          </p:nvPicPr>
          <p:blipFill>
            <a:blip r:embed="rId3" cstate="print"/>
            <a:stretch>
              <a:fillRect/>
            </a:stretch>
          </p:blipFill>
          <p:spPr>
            <a:xfrm>
              <a:off x="466344" y="748296"/>
              <a:ext cx="1002779" cy="857999"/>
            </a:xfrm>
            <a:prstGeom prst="rect">
              <a:avLst/>
            </a:prstGeom>
          </p:spPr>
        </p:pic>
        <p:sp>
          <p:nvSpPr>
            <p:cNvPr id="8" name="object 8"/>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9" name="object 9"/>
          <p:cNvSpPr txBox="1"/>
          <p:nvPr/>
        </p:nvSpPr>
        <p:spPr>
          <a:xfrm>
            <a:off x="3498596" y="1215009"/>
            <a:ext cx="5417185" cy="566822"/>
          </a:xfrm>
          <a:prstGeom prst="rect">
            <a:avLst/>
          </a:prstGeom>
        </p:spPr>
        <p:txBody>
          <a:bodyPr vert="horz" wrap="square" lIns="0" tIns="12700" rIns="0" bIns="0" rtlCol="0">
            <a:spAutoFit/>
          </a:bodyPr>
          <a:lstStyle/>
          <a:p>
            <a:pPr marL="12700" marR="5080" algn="just">
              <a:lnSpc>
                <a:spcPct val="100000"/>
              </a:lnSpc>
              <a:spcBef>
                <a:spcPts val="100"/>
              </a:spcBef>
            </a:pPr>
            <a:r>
              <a:rPr sz="1800" b="1" spc="-5" dirty="0">
                <a:solidFill>
                  <a:srgbClr val="1D9A78"/>
                </a:solidFill>
                <a:latin typeface="Calibri"/>
                <a:cs typeface="Calibri"/>
              </a:rPr>
              <a:t>The majority </a:t>
            </a:r>
            <a:r>
              <a:rPr sz="1800" b="1" dirty="0">
                <a:solidFill>
                  <a:srgbClr val="1D9A78"/>
                </a:solidFill>
                <a:latin typeface="Calibri"/>
                <a:cs typeface="Calibri"/>
              </a:rPr>
              <a:t>of our </a:t>
            </a:r>
            <a:r>
              <a:rPr lang="en-IN" sz="1800" b="1" dirty="0">
                <a:solidFill>
                  <a:srgbClr val="1D9A78"/>
                </a:solidFill>
                <a:latin typeface="Calibri"/>
                <a:cs typeface="Calibri"/>
              </a:rPr>
              <a:t>male consume more energy drink </a:t>
            </a:r>
            <a:r>
              <a:rPr sz="1800" b="1" dirty="0">
                <a:solidFill>
                  <a:srgbClr val="1D9A78"/>
                </a:solidFill>
                <a:latin typeface="Calibri"/>
                <a:cs typeface="Calibri"/>
              </a:rPr>
              <a:t> </a:t>
            </a:r>
            <a:r>
              <a:rPr lang="en-IN" sz="1800" b="1" spc="-10" dirty="0">
                <a:solidFill>
                  <a:srgbClr val="A6A6A6"/>
                </a:solidFill>
                <a:latin typeface="Calibri"/>
                <a:cs typeface="Calibri"/>
              </a:rPr>
              <a:t>response</a:t>
            </a:r>
            <a:r>
              <a:rPr lang="en-IN" b="1" spc="-10" dirty="0">
                <a:solidFill>
                  <a:srgbClr val="A6A6A6"/>
                </a:solidFill>
                <a:latin typeface="Calibri"/>
                <a:cs typeface="Calibri"/>
              </a:rPr>
              <a:t> 60.12% male prefers energy drink more  </a:t>
            </a:r>
            <a:endParaRPr sz="1800" dirty="0">
              <a:latin typeface="Calibri"/>
              <a:cs typeface="Calibri"/>
            </a:endParaRPr>
          </a:p>
        </p:txBody>
      </p:sp>
      <p:sp>
        <p:nvSpPr>
          <p:cNvPr id="11" name="object 11"/>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10" name="object 10"/>
          <p:cNvSpPr txBox="1"/>
          <p:nvPr/>
        </p:nvSpPr>
        <p:spPr>
          <a:xfrm>
            <a:off x="3550158" y="5148198"/>
            <a:ext cx="5237480" cy="566822"/>
          </a:xfrm>
          <a:prstGeom prst="rect">
            <a:avLst/>
          </a:prstGeom>
        </p:spPr>
        <p:txBody>
          <a:bodyPr vert="horz" wrap="square" lIns="0" tIns="12700" rIns="0" bIns="0" rtlCol="0">
            <a:spAutoFit/>
          </a:bodyPr>
          <a:lstStyle/>
          <a:p>
            <a:pPr marL="12700" marR="5080" indent="137160">
              <a:lnSpc>
                <a:spcPct val="100000"/>
              </a:lnSpc>
              <a:spcBef>
                <a:spcPts val="100"/>
              </a:spcBef>
            </a:pPr>
            <a:r>
              <a:rPr sz="1800" b="1" dirty="0">
                <a:solidFill>
                  <a:srgbClr val="16527E"/>
                </a:solidFill>
                <a:latin typeface="Calibri"/>
                <a:cs typeface="Calibri"/>
              </a:rPr>
              <a:t> </a:t>
            </a:r>
            <a:r>
              <a:rPr sz="1800" b="1" spc="5" dirty="0">
                <a:solidFill>
                  <a:srgbClr val="16527E"/>
                </a:solidFill>
                <a:latin typeface="Calibri"/>
                <a:cs typeface="Calibri"/>
              </a:rPr>
              <a:t> </a:t>
            </a:r>
            <a:r>
              <a:rPr sz="1800" b="1" spc="-10" dirty="0">
                <a:solidFill>
                  <a:srgbClr val="16527E"/>
                </a:solidFill>
                <a:latin typeface="Calibri"/>
                <a:cs typeface="Calibri"/>
              </a:rPr>
              <a:t>different</a:t>
            </a:r>
            <a:r>
              <a:rPr sz="1800" b="1" spc="-20" dirty="0">
                <a:solidFill>
                  <a:srgbClr val="16527E"/>
                </a:solidFill>
                <a:latin typeface="Calibri"/>
                <a:cs typeface="Calibri"/>
              </a:rPr>
              <a:t> </a:t>
            </a:r>
            <a:r>
              <a:rPr lang="en-IN" b="1" spc="-5" dirty="0">
                <a:solidFill>
                  <a:srgbClr val="16527E"/>
                </a:solidFill>
                <a:latin typeface="Calibri"/>
                <a:cs typeface="Calibri"/>
              </a:rPr>
              <a:t>Gender </a:t>
            </a:r>
            <a:r>
              <a:rPr sz="1800" b="1" spc="-40" dirty="0">
                <a:solidFill>
                  <a:srgbClr val="16527E"/>
                </a:solidFill>
                <a:latin typeface="Calibri"/>
                <a:cs typeface="Calibri"/>
              </a:rPr>
              <a:t> </a:t>
            </a:r>
            <a:r>
              <a:rPr sz="1800" b="1" spc="-5" dirty="0">
                <a:solidFill>
                  <a:srgbClr val="16527E"/>
                </a:solidFill>
                <a:latin typeface="Calibri"/>
                <a:cs typeface="Calibri"/>
              </a:rPr>
              <a:t>through</a:t>
            </a:r>
            <a:r>
              <a:rPr sz="1800" b="1" spc="-40" dirty="0">
                <a:solidFill>
                  <a:srgbClr val="16527E"/>
                </a:solidFill>
                <a:latin typeface="Calibri"/>
                <a:cs typeface="Calibri"/>
              </a:rPr>
              <a:t> </a:t>
            </a:r>
            <a:r>
              <a:rPr sz="1800" b="1" dirty="0">
                <a:solidFill>
                  <a:srgbClr val="16527E"/>
                </a:solidFill>
                <a:latin typeface="Calibri"/>
                <a:cs typeface="Calibri"/>
              </a:rPr>
              <a:t>which</a:t>
            </a:r>
            <a:r>
              <a:rPr sz="1800" b="1" spc="-20" dirty="0">
                <a:solidFill>
                  <a:srgbClr val="16527E"/>
                </a:solidFill>
                <a:latin typeface="Calibri"/>
                <a:cs typeface="Calibri"/>
              </a:rPr>
              <a:t> </a:t>
            </a:r>
            <a:r>
              <a:rPr sz="1800" b="1" spc="-5" dirty="0">
                <a:solidFill>
                  <a:srgbClr val="16527E"/>
                </a:solidFill>
                <a:latin typeface="Calibri"/>
                <a:cs typeface="Calibri"/>
              </a:rPr>
              <a:t>we</a:t>
            </a:r>
            <a:r>
              <a:rPr lang="en-IN" sz="1800" b="1" spc="-5" dirty="0">
                <a:solidFill>
                  <a:srgbClr val="16527E"/>
                </a:solidFill>
                <a:latin typeface="Calibri"/>
                <a:cs typeface="Calibri"/>
              </a:rPr>
              <a:t> will consume more drink</a:t>
            </a:r>
            <a:r>
              <a:rPr sz="1800" b="1" spc="-30" dirty="0">
                <a:solidFill>
                  <a:srgbClr val="16527E"/>
                </a:solidFill>
                <a:latin typeface="Calibri"/>
                <a:cs typeface="Calibri"/>
              </a:rPr>
              <a:t> </a:t>
            </a:r>
            <a:r>
              <a:rPr sz="1800" b="1" spc="-5" dirty="0">
                <a:solidFill>
                  <a:srgbClr val="16527E"/>
                </a:solidFill>
                <a:latin typeface="Calibri"/>
                <a:cs typeface="Calibri"/>
              </a:rPr>
              <a:t>products?</a:t>
            </a:r>
            <a:endParaRPr sz="1800" dirty="0">
              <a:latin typeface="Calibri"/>
              <a:cs typeface="Calibri"/>
            </a:endParaRPr>
          </a:p>
        </p:txBody>
      </p:sp>
      <p:pic>
        <p:nvPicPr>
          <p:cNvPr id="13" name="Picture 12">
            <a:extLst>
              <a:ext uri="{FF2B5EF4-FFF2-40B4-BE49-F238E27FC236}">
                <a16:creationId xmlns:a16="http://schemas.microsoft.com/office/drawing/2014/main" id="{295625A0-8B98-1CCA-8991-A50293115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998" y="2527406"/>
            <a:ext cx="4350004" cy="2429214"/>
          </a:xfrm>
          <a:prstGeom prst="rect">
            <a:avLst/>
          </a:prstGeom>
        </p:spPr>
      </p:pic>
      <p:sp>
        <p:nvSpPr>
          <p:cNvPr id="2" name="TextBox 1">
            <a:extLst>
              <a:ext uri="{FF2B5EF4-FFF2-40B4-BE49-F238E27FC236}">
                <a16:creationId xmlns:a16="http://schemas.microsoft.com/office/drawing/2014/main" id="{C5C76078-8DCF-448A-8C5A-C96EA0CCDA3C}"/>
              </a:ext>
            </a:extLst>
          </p:cNvPr>
          <p:cNvSpPr txBox="1"/>
          <p:nvPr/>
        </p:nvSpPr>
        <p:spPr>
          <a:xfrm>
            <a:off x="4648200" y="334391"/>
            <a:ext cx="3733800" cy="430887"/>
          </a:xfrm>
          <a:prstGeom prst="rect">
            <a:avLst/>
          </a:prstGeom>
          <a:noFill/>
        </p:spPr>
        <p:txBody>
          <a:bodyPr wrap="square" rtlCol="0">
            <a:spAutoFit/>
          </a:bodyPr>
          <a:lstStyle/>
          <a:p>
            <a:r>
              <a:rPr lang="en-IN" sz="2200" b="1" dirty="0">
                <a:solidFill>
                  <a:schemeClr val="tx2">
                    <a:lumMod val="60000"/>
                    <a:lumOff val="40000"/>
                  </a:schemeClr>
                </a:solidFill>
              </a:rPr>
              <a:t>Demographic Insights:1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a:extLst>
              <a:ext uri="{FF2B5EF4-FFF2-40B4-BE49-F238E27FC236}">
                <a16:creationId xmlns:a16="http://schemas.microsoft.com/office/drawing/2014/main" id="{7E39446C-FC52-67AE-F7BE-4D011D51B425}"/>
              </a:ext>
            </a:extLst>
          </p:cNvPr>
          <p:cNvGrpSpPr/>
          <p:nvPr/>
        </p:nvGrpSpPr>
        <p:grpSpPr>
          <a:xfrm>
            <a:off x="0" y="685800"/>
            <a:ext cx="1621790" cy="1144905"/>
            <a:chOff x="466344" y="461556"/>
            <a:chExt cx="1621790" cy="1144905"/>
          </a:xfrm>
        </p:grpSpPr>
        <p:pic>
          <p:nvPicPr>
            <p:cNvPr id="5" name="object 5">
              <a:extLst>
                <a:ext uri="{FF2B5EF4-FFF2-40B4-BE49-F238E27FC236}">
                  <a16:creationId xmlns:a16="http://schemas.microsoft.com/office/drawing/2014/main" id="{8F4AB1D0-B44A-3BD5-D6EF-CA8674E01F65}"/>
                </a:ext>
              </a:extLst>
            </p:cNvPr>
            <p:cNvPicPr/>
            <p:nvPr/>
          </p:nvPicPr>
          <p:blipFill>
            <a:blip r:embed="rId3" cstate="print"/>
            <a:stretch>
              <a:fillRect/>
            </a:stretch>
          </p:blipFill>
          <p:spPr>
            <a:xfrm>
              <a:off x="1310437" y="461556"/>
              <a:ext cx="777670" cy="687729"/>
            </a:xfrm>
            <a:prstGeom prst="rect">
              <a:avLst/>
            </a:prstGeom>
          </p:spPr>
        </p:pic>
        <p:sp>
          <p:nvSpPr>
            <p:cNvPr id="6" name="object 6">
              <a:extLst>
                <a:ext uri="{FF2B5EF4-FFF2-40B4-BE49-F238E27FC236}">
                  <a16:creationId xmlns:a16="http://schemas.microsoft.com/office/drawing/2014/main" id="{01BC146B-0846-18D9-E825-1CA67DDA28B7}"/>
                </a:ext>
              </a:extLst>
            </p:cNvPr>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7" name="object 7">
              <a:extLst>
                <a:ext uri="{FF2B5EF4-FFF2-40B4-BE49-F238E27FC236}">
                  <a16:creationId xmlns:a16="http://schemas.microsoft.com/office/drawing/2014/main" id="{4791A868-86DA-8757-8869-4A3A9D3DA576}"/>
                </a:ext>
              </a:extLst>
            </p:cNvPr>
            <p:cNvPicPr/>
            <p:nvPr/>
          </p:nvPicPr>
          <p:blipFill>
            <a:blip r:embed="rId4" cstate="print"/>
            <a:stretch>
              <a:fillRect/>
            </a:stretch>
          </p:blipFill>
          <p:spPr>
            <a:xfrm>
              <a:off x="466344" y="748296"/>
              <a:ext cx="1002779" cy="857999"/>
            </a:xfrm>
            <a:prstGeom prst="rect">
              <a:avLst/>
            </a:prstGeom>
          </p:spPr>
        </p:pic>
        <p:sp>
          <p:nvSpPr>
            <p:cNvPr id="8" name="object 8">
              <a:extLst>
                <a:ext uri="{FF2B5EF4-FFF2-40B4-BE49-F238E27FC236}">
                  <a16:creationId xmlns:a16="http://schemas.microsoft.com/office/drawing/2014/main" id="{3045E024-0C8A-F7D4-E116-8F16D8F19B94}"/>
                </a:ext>
              </a:extLst>
            </p:cNvPr>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grpSp>
        <p:nvGrpSpPr>
          <p:cNvPr id="9" name="object 4">
            <a:extLst>
              <a:ext uri="{FF2B5EF4-FFF2-40B4-BE49-F238E27FC236}">
                <a16:creationId xmlns:a16="http://schemas.microsoft.com/office/drawing/2014/main" id="{C5156226-A1D0-D447-93F6-C7E472F0F11A}"/>
              </a:ext>
            </a:extLst>
          </p:cNvPr>
          <p:cNvGrpSpPr/>
          <p:nvPr/>
        </p:nvGrpSpPr>
        <p:grpSpPr>
          <a:xfrm>
            <a:off x="10134600" y="5038283"/>
            <a:ext cx="1621790" cy="1144905"/>
            <a:chOff x="466344" y="461556"/>
            <a:chExt cx="1621790" cy="1144905"/>
          </a:xfrm>
        </p:grpSpPr>
        <p:pic>
          <p:nvPicPr>
            <p:cNvPr id="10" name="object 5">
              <a:extLst>
                <a:ext uri="{FF2B5EF4-FFF2-40B4-BE49-F238E27FC236}">
                  <a16:creationId xmlns:a16="http://schemas.microsoft.com/office/drawing/2014/main" id="{D8B653E6-B7A5-5D7D-66BE-A60BB65BE731}"/>
                </a:ext>
              </a:extLst>
            </p:cNvPr>
            <p:cNvPicPr/>
            <p:nvPr/>
          </p:nvPicPr>
          <p:blipFill>
            <a:blip r:embed="rId3" cstate="print"/>
            <a:stretch>
              <a:fillRect/>
            </a:stretch>
          </p:blipFill>
          <p:spPr>
            <a:xfrm>
              <a:off x="1310437" y="461556"/>
              <a:ext cx="777670" cy="687729"/>
            </a:xfrm>
            <a:prstGeom prst="rect">
              <a:avLst/>
            </a:prstGeom>
          </p:spPr>
        </p:pic>
        <p:sp>
          <p:nvSpPr>
            <p:cNvPr id="11" name="object 6">
              <a:extLst>
                <a:ext uri="{FF2B5EF4-FFF2-40B4-BE49-F238E27FC236}">
                  <a16:creationId xmlns:a16="http://schemas.microsoft.com/office/drawing/2014/main" id="{EF0FB4A5-A7EC-EF0F-1A15-77901238EDE0}"/>
                </a:ext>
              </a:extLst>
            </p:cNvPr>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2" name="object 7">
              <a:extLst>
                <a:ext uri="{FF2B5EF4-FFF2-40B4-BE49-F238E27FC236}">
                  <a16:creationId xmlns:a16="http://schemas.microsoft.com/office/drawing/2014/main" id="{CA6B64C5-CCAA-E774-7FAA-D3ADB4C313C6}"/>
                </a:ext>
              </a:extLst>
            </p:cNvPr>
            <p:cNvPicPr/>
            <p:nvPr/>
          </p:nvPicPr>
          <p:blipFill>
            <a:blip r:embed="rId4" cstate="print"/>
            <a:stretch>
              <a:fillRect/>
            </a:stretch>
          </p:blipFill>
          <p:spPr>
            <a:xfrm>
              <a:off x="466344" y="748296"/>
              <a:ext cx="1002779" cy="857999"/>
            </a:xfrm>
            <a:prstGeom prst="rect">
              <a:avLst/>
            </a:prstGeom>
          </p:spPr>
        </p:pic>
        <p:sp>
          <p:nvSpPr>
            <p:cNvPr id="13" name="object 8">
              <a:extLst>
                <a:ext uri="{FF2B5EF4-FFF2-40B4-BE49-F238E27FC236}">
                  <a16:creationId xmlns:a16="http://schemas.microsoft.com/office/drawing/2014/main" id="{A8A38F5F-53B2-AA4F-9931-8850382BF588}"/>
                </a:ext>
              </a:extLst>
            </p:cNvPr>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5" name="TextBox 14">
            <a:extLst>
              <a:ext uri="{FF2B5EF4-FFF2-40B4-BE49-F238E27FC236}">
                <a16:creationId xmlns:a16="http://schemas.microsoft.com/office/drawing/2014/main" id="{44C81092-A9DF-8B1B-6A2D-68D44AC41346}"/>
              </a:ext>
            </a:extLst>
          </p:cNvPr>
          <p:cNvSpPr txBox="1"/>
          <p:nvPr/>
        </p:nvSpPr>
        <p:spPr>
          <a:xfrm>
            <a:off x="36351" y="128038"/>
            <a:ext cx="12155649" cy="430887"/>
          </a:xfrm>
          <a:prstGeom prst="rect">
            <a:avLst/>
          </a:prstGeom>
          <a:noFill/>
        </p:spPr>
        <p:txBody>
          <a:bodyPr wrap="square">
            <a:spAutoFit/>
          </a:bodyPr>
          <a:lstStyle/>
          <a:p>
            <a:r>
              <a:rPr lang="en-IN" sz="2200" spc="-10" dirty="0">
                <a:solidFill>
                  <a:schemeClr val="bg1">
                    <a:lumMod val="50000"/>
                  </a:schemeClr>
                </a:solidFill>
              </a:rPr>
              <a:t>B. Which age group prefer energy drink more? </a:t>
            </a:r>
            <a:endParaRPr lang="en-IN" sz="2200" dirty="0">
              <a:solidFill>
                <a:schemeClr val="bg1">
                  <a:lumMod val="50000"/>
                </a:schemeClr>
              </a:solidFill>
            </a:endParaRPr>
          </a:p>
        </p:txBody>
      </p:sp>
      <p:pic>
        <p:nvPicPr>
          <p:cNvPr id="20" name="Picture 19">
            <a:extLst>
              <a:ext uri="{FF2B5EF4-FFF2-40B4-BE49-F238E27FC236}">
                <a16:creationId xmlns:a16="http://schemas.microsoft.com/office/drawing/2014/main" id="{34ED6475-2E32-4D3B-0F21-2518502A41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300" y="1066688"/>
            <a:ext cx="4672424" cy="2895711"/>
          </a:xfrm>
          <a:prstGeom prst="rect">
            <a:avLst/>
          </a:prstGeom>
        </p:spPr>
      </p:pic>
      <p:sp>
        <p:nvSpPr>
          <p:cNvPr id="2" name="TextBox 1">
            <a:extLst>
              <a:ext uri="{FF2B5EF4-FFF2-40B4-BE49-F238E27FC236}">
                <a16:creationId xmlns:a16="http://schemas.microsoft.com/office/drawing/2014/main" id="{EC068079-DF29-8684-CD19-66242B03711D}"/>
              </a:ext>
            </a:extLst>
          </p:cNvPr>
          <p:cNvSpPr txBox="1"/>
          <p:nvPr/>
        </p:nvSpPr>
        <p:spPr>
          <a:xfrm>
            <a:off x="1136778" y="4475028"/>
            <a:ext cx="8845422" cy="1384995"/>
          </a:xfrm>
          <a:prstGeom prst="rect">
            <a:avLst/>
          </a:prstGeom>
          <a:noFill/>
        </p:spPr>
        <p:txBody>
          <a:bodyPr wrap="square" rtlCol="0">
            <a:spAutoFit/>
          </a:bodyPr>
          <a:lstStyle/>
          <a:p>
            <a:pPr marL="342900" indent="-342900">
              <a:buFont typeface="Wingdings" panose="05000000000000000000" pitchFamily="2" charset="2"/>
              <a:buChar char="ü"/>
            </a:pPr>
            <a:r>
              <a:rPr lang="en-US" sz="2100" b="0" i="0" dirty="0">
                <a:solidFill>
                  <a:schemeClr val="bg1">
                    <a:lumMod val="50000"/>
                  </a:schemeClr>
                </a:solidFill>
                <a:effectLst/>
                <a:latin typeface="+mj-lt"/>
              </a:rPr>
              <a:t>The age group of</a:t>
            </a:r>
            <a:r>
              <a:rPr lang="en-US" sz="2100" b="0" i="0" dirty="0">
                <a:solidFill>
                  <a:schemeClr val="accent2"/>
                </a:solidFill>
                <a:effectLst/>
                <a:latin typeface="+mj-lt"/>
              </a:rPr>
              <a:t> 19-30 </a:t>
            </a:r>
            <a:r>
              <a:rPr lang="en-US" sz="2100" b="0" i="0" dirty="0">
                <a:solidFill>
                  <a:schemeClr val="bg1">
                    <a:lumMod val="50000"/>
                  </a:schemeClr>
                </a:solidFill>
                <a:effectLst/>
                <a:latin typeface="+mj-lt"/>
              </a:rPr>
              <a:t>tends to show a higher preference for energy drinks due to their active lifestyles and need for an energy boost</a:t>
            </a:r>
          </a:p>
          <a:p>
            <a:pPr marL="342900" indent="-342900">
              <a:buFont typeface="Wingdings" panose="05000000000000000000" pitchFamily="2" charset="2"/>
              <a:buChar char="ü"/>
            </a:pPr>
            <a:r>
              <a:rPr lang="en-US" sz="2100" dirty="0">
                <a:solidFill>
                  <a:schemeClr val="accent2"/>
                </a:solidFill>
                <a:latin typeface="+mj-lt"/>
              </a:rPr>
              <a:t>Understanding this preference can help businesses target their marketing efforts effectively.</a:t>
            </a:r>
            <a:endParaRPr lang="en-IN" sz="2100" dirty="0">
              <a:solidFill>
                <a:schemeClr val="accent2"/>
              </a:solidFill>
              <a:latin typeface="+mj-lt"/>
            </a:endParaRPr>
          </a:p>
        </p:txBody>
      </p:sp>
      <p:sp>
        <p:nvSpPr>
          <p:cNvPr id="3" name="object 4">
            <a:extLst>
              <a:ext uri="{FF2B5EF4-FFF2-40B4-BE49-F238E27FC236}">
                <a16:creationId xmlns:a16="http://schemas.microsoft.com/office/drawing/2014/main" id="{8D1C4D58-FFF2-F0E7-B77C-455CF868CE76}"/>
              </a:ext>
            </a:extLst>
          </p:cNvPr>
          <p:cNvSpPr txBox="1">
            <a:spLocks noGrp="1"/>
          </p:cNvSpPr>
          <p:nvPr>
            <p:ph type="title"/>
          </p:nvPr>
        </p:nvSpPr>
        <p:spPr>
          <a:xfrm>
            <a:off x="1541639" y="1235036"/>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dirty="0"/>
          </a:p>
        </p:txBody>
      </p:sp>
      <p:sp>
        <p:nvSpPr>
          <p:cNvPr id="14" name="object 125">
            <a:extLst>
              <a:ext uri="{FF2B5EF4-FFF2-40B4-BE49-F238E27FC236}">
                <a16:creationId xmlns:a16="http://schemas.microsoft.com/office/drawing/2014/main" id="{85EC48F7-9C9A-4AE2-7D84-C77CC7866BA4}"/>
              </a:ext>
            </a:extLst>
          </p:cNvPr>
          <p:cNvSpPr txBox="1">
            <a:spLocks noGrp="1"/>
          </p:cNvSpPr>
          <p:nvPr>
            <p:ph type="ftr" sz="quarter" idx="5"/>
          </p:nvPr>
        </p:nvSpPr>
        <p:spPr>
          <a:xfrm>
            <a:off x="10295380" y="6675962"/>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Tree>
    <p:extLst>
      <p:ext uri="{BB962C8B-B14F-4D97-AF65-F5344CB8AC3E}">
        <p14:creationId xmlns:p14="http://schemas.microsoft.com/office/powerpoint/2010/main" val="317450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C468B7-34B9-3E7B-BCAE-E81C6CB55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82" y="1514792"/>
            <a:ext cx="5105400" cy="2687147"/>
          </a:xfrm>
          <a:prstGeom prst="rect">
            <a:avLst/>
          </a:prstGeom>
        </p:spPr>
      </p:pic>
      <p:sp>
        <p:nvSpPr>
          <p:cNvPr id="5" name="TextBox 4">
            <a:extLst>
              <a:ext uri="{FF2B5EF4-FFF2-40B4-BE49-F238E27FC236}">
                <a16:creationId xmlns:a16="http://schemas.microsoft.com/office/drawing/2014/main" id="{234A4DDB-1BE7-B4DE-B567-7F2CDAB3E9BC}"/>
              </a:ext>
            </a:extLst>
          </p:cNvPr>
          <p:cNvSpPr txBox="1"/>
          <p:nvPr/>
        </p:nvSpPr>
        <p:spPr>
          <a:xfrm>
            <a:off x="2590800" y="218701"/>
            <a:ext cx="6172200" cy="369332"/>
          </a:xfrm>
          <a:prstGeom prst="rect">
            <a:avLst/>
          </a:prstGeom>
          <a:noFill/>
        </p:spPr>
        <p:txBody>
          <a:bodyPr wrap="square" rtlCol="0">
            <a:spAutoFit/>
          </a:bodyPr>
          <a:lstStyle/>
          <a:p>
            <a:r>
              <a:rPr lang="en-IN" sz="1800" spc="-10" dirty="0">
                <a:solidFill>
                  <a:schemeClr val="bg1">
                    <a:lumMod val="50000"/>
                  </a:schemeClr>
                </a:solidFill>
              </a:rPr>
              <a:t>Which type of marketing reaches the most youth (15-30)?</a:t>
            </a:r>
            <a:endParaRPr lang="en-IN" dirty="0"/>
          </a:p>
        </p:txBody>
      </p:sp>
      <p:grpSp>
        <p:nvGrpSpPr>
          <p:cNvPr id="6" name="object 4">
            <a:extLst>
              <a:ext uri="{FF2B5EF4-FFF2-40B4-BE49-F238E27FC236}">
                <a16:creationId xmlns:a16="http://schemas.microsoft.com/office/drawing/2014/main" id="{E78796FC-9186-61B7-952F-AB52177EFCE5}"/>
              </a:ext>
            </a:extLst>
          </p:cNvPr>
          <p:cNvGrpSpPr/>
          <p:nvPr/>
        </p:nvGrpSpPr>
        <p:grpSpPr>
          <a:xfrm>
            <a:off x="133793" y="83313"/>
            <a:ext cx="1621790" cy="1144905"/>
            <a:chOff x="466344" y="461556"/>
            <a:chExt cx="1621790" cy="1144905"/>
          </a:xfrm>
        </p:grpSpPr>
        <p:pic>
          <p:nvPicPr>
            <p:cNvPr id="7" name="object 5">
              <a:extLst>
                <a:ext uri="{FF2B5EF4-FFF2-40B4-BE49-F238E27FC236}">
                  <a16:creationId xmlns:a16="http://schemas.microsoft.com/office/drawing/2014/main" id="{D878837D-5D6D-D485-6681-BB76B1D6C6A8}"/>
                </a:ext>
              </a:extLst>
            </p:cNvPr>
            <p:cNvPicPr/>
            <p:nvPr/>
          </p:nvPicPr>
          <p:blipFill>
            <a:blip r:embed="rId3" cstate="print"/>
            <a:stretch>
              <a:fillRect/>
            </a:stretch>
          </p:blipFill>
          <p:spPr>
            <a:xfrm>
              <a:off x="1310437" y="461556"/>
              <a:ext cx="777670" cy="687729"/>
            </a:xfrm>
            <a:prstGeom prst="rect">
              <a:avLst/>
            </a:prstGeom>
          </p:spPr>
        </p:pic>
        <p:sp>
          <p:nvSpPr>
            <p:cNvPr id="8" name="object 6">
              <a:extLst>
                <a:ext uri="{FF2B5EF4-FFF2-40B4-BE49-F238E27FC236}">
                  <a16:creationId xmlns:a16="http://schemas.microsoft.com/office/drawing/2014/main" id="{59F0511C-E322-147C-1F54-95695DBAF017}"/>
                </a:ext>
              </a:extLst>
            </p:cNvPr>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9" name="object 7">
              <a:extLst>
                <a:ext uri="{FF2B5EF4-FFF2-40B4-BE49-F238E27FC236}">
                  <a16:creationId xmlns:a16="http://schemas.microsoft.com/office/drawing/2014/main" id="{79D759D2-D21C-4BF6-AFD9-41F356D3B718}"/>
                </a:ext>
              </a:extLst>
            </p:cNvPr>
            <p:cNvPicPr/>
            <p:nvPr/>
          </p:nvPicPr>
          <p:blipFill>
            <a:blip r:embed="rId4" cstate="print"/>
            <a:stretch>
              <a:fillRect/>
            </a:stretch>
          </p:blipFill>
          <p:spPr>
            <a:xfrm>
              <a:off x="466344" y="748296"/>
              <a:ext cx="1002779" cy="857999"/>
            </a:xfrm>
            <a:prstGeom prst="rect">
              <a:avLst/>
            </a:prstGeom>
          </p:spPr>
        </p:pic>
        <p:sp>
          <p:nvSpPr>
            <p:cNvPr id="10" name="object 8">
              <a:extLst>
                <a:ext uri="{FF2B5EF4-FFF2-40B4-BE49-F238E27FC236}">
                  <a16:creationId xmlns:a16="http://schemas.microsoft.com/office/drawing/2014/main" id="{FA93949E-2A71-2C74-9B66-B59C5FCC4DF8}"/>
                </a:ext>
              </a:extLst>
            </p:cNvPr>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grpSp>
        <p:nvGrpSpPr>
          <p:cNvPr id="11" name="object 4">
            <a:extLst>
              <a:ext uri="{FF2B5EF4-FFF2-40B4-BE49-F238E27FC236}">
                <a16:creationId xmlns:a16="http://schemas.microsoft.com/office/drawing/2014/main" id="{C7F8B6C9-D2CD-01A8-18BA-48039D4EDC3D}"/>
              </a:ext>
            </a:extLst>
          </p:cNvPr>
          <p:cNvGrpSpPr/>
          <p:nvPr/>
        </p:nvGrpSpPr>
        <p:grpSpPr>
          <a:xfrm>
            <a:off x="10058400" y="4833724"/>
            <a:ext cx="1621790" cy="1144905"/>
            <a:chOff x="466344" y="461556"/>
            <a:chExt cx="1621790" cy="1144905"/>
          </a:xfrm>
        </p:grpSpPr>
        <p:pic>
          <p:nvPicPr>
            <p:cNvPr id="12" name="object 5">
              <a:extLst>
                <a:ext uri="{FF2B5EF4-FFF2-40B4-BE49-F238E27FC236}">
                  <a16:creationId xmlns:a16="http://schemas.microsoft.com/office/drawing/2014/main" id="{E149A2C6-01B2-1F7A-5736-00733F4D87C7}"/>
                </a:ext>
              </a:extLst>
            </p:cNvPr>
            <p:cNvPicPr/>
            <p:nvPr/>
          </p:nvPicPr>
          <p:blipFill>
            <a:blip r:embed="rId3" cstate="print"/>
            <a:stretch>
              <a:fillRect/>
            </a:stretch>
          </p:blipFill>
          <p:spPr>
            <a:xfrm>
              <a:off x="1310437" y="461556"/>
              <a:ext cx="777670" cy="687729"/>
            </a:xfrm>
            <a:prstGeom prst="rect">
              <a:avLst/>
            </a:prstGeom>
          </p:spPr>
        </p:pic>
        <p:sp>
          <p:nvSpPr>
            <p:cNvPr id="13" name="object 6">
              <a:extLst>
                <a:ext uri="{FF2B5EF4-FFF2-40B4-BE49-F238E27FC236}">
                  <a16:creationId xmlns:a16="http://schemas.microsoft.com/office/drawing/2014/main" id="{D61529BE-C98D-241B-83E4-DBFC78AD822F}"/>
                </a:ext>
              </a:extLst>
            </p:cNvPr>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4" name="object 7">
              <a:extLst>
                <a:ext uri="{FF2B5EF4-FFF2-40B4-BE49-F238E27FC236}">
                  <a16:creationId xmlns:a16="http://schemas.microsoft.com/office/drawing/2014/main" id="{43109334-863D-A3D7-084F-B35437379C38}"/>
                </a:ext>
              </a:extLst>
            </p:cNvPr>
            <p:cNvPicPr/>
            <p:nvPr/>
          </p:nvPicPr>
          <p:blipFill>
            <a:blip r:embed="rId4" cstate="print"/>
            <a:stretch>
              <a:fillRect/>
            </a:stretch>
          </p:blipFill>
          <p:spPr>
            <a:xfrm>
              <a:off x="466344" y="748296"/>
              <a:ext cx="1002779" cy="857999"/>
            </a:xfrm>
            <a:prstGeom prst="rect">
              <a:avLst/>
            </a:prstGeom>
          </p:spPr>
        </p:pic>
        <p:sp>
          <p:nvSpPr>
            <p:cNvPr id="15" name="object 8">
              <a:extLst>
                <a:ext uri="{FF2B5EF4-FFF2-40B4-BE49-F238E27FC236}">
                  <a16:creationId xmlns:a16="http://schemas.microsoft.com/office/drawing/2014/main" id="{55F7CC4E-F34B-E72D-C250-3E1607E9B0E9}"/>
                </a:ext>
              </a:extLst>
            </p:cNvPr>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6" name="TextBox 15">
            <a:extLst>
              <a:ext uri="{FF2B5EF4-FFF2-40B4-BE49-F238E27FC236}">
                <a16:creationId xmlns:a16="http://schemas.microsoft.com/office/drawing/2014/main" id="{A65E409C-F76F-D221-B6CB-F9167E7B6189}"/>
              </a:ext>
            </a:extLst>
          </p:cNvPr>
          <p:cNvSpPr txBox="1"/>
          <p:nvPr/>
        </p:nvSpPr>
        <p:spPr>
          <a:xfrm>
            <a:off x="749820" y="4579790"/>
            <a:ext cx="9460979" cy="923330"/>
          </a:xfrm>
          <a:prstGeom prst="rect">
            <a:avLst/>
          </a:prstGeom>
          <a:noFill/>
        </p:spPr>
        <p:txBody>
          <a:bodyPr wrap="square" rtlCol="0">
            <a:spAutoFit/>
          </a:bodyPr>
          <a:lstStyle/>
          <a:p>
            <a:r>
              <a:rPr lang="en-US" b="0" i="0" dirty="0">
                <a:solidFill>
                  <a:schemeClr val="bg1">
                    <a:lumMod val="50000"/>
                  </a:schemeClr>
                </a:solidFill>
                <a:effectLst/>
                <a:latin typeface="+mj-lt"/>
              </a:rPr>
              <a:t>To effectively reach the youth aged </a:t>
            </a:r>
            <a:r>
              <a:rPr lang="en-US" b="0" i="0" dirty="0">
                <a:solidFill>
                  <a:schemeClr val="accent6">
                    <a:lumMod val="75000"/>
                  </a:schemeClr>
                </a:solidFill>
                <a:effectLst/>
                <a:latin typeface="+mj-lt"/>
              </a:rPr>
              <a:t>15-30</a:t>
            </a:r>
            <a:r>
              <a:rPr lang="en-US" b="0" i="0" dirty="0">
                <a:solidFill>
                  <a:schemeClr val="bg1">
                    <a:lumMod val="50000"/>
                  </a:schemeClr>
                </a:solidFill>
                <a:effectLst/>
                <a:latin typeface="+mj-lt"/>
              </a:rPr>
              <a:t>, </a:t>
            </a:r>
            <a:r>
              <a:rPr lang="en-US" b="0" i="0" dirty="0">
                <a:solidFill>
                  <a:schemeClr val="bg2">
                    <a:lumMod val="25000"/>
                  </a:schemeClr>
                </a:solidFill>
                <a:effectLst/>
                <a:latin typeface="+mj-lt"/>
              </a:rPr>
              <a:t>online ads </a:t>
            </a:r>
            <a:r>
              <a:rPr lang="en-US" b="0" i="0" dirty="0">
                <a:solidFill>
                  <a:schemeClr val="bg1">
                    <a:lumMod val="50000"/>
                  </a:schemeClr>
                </a:solidFill>
                <a:effectLst/>
                <a:latin typeface="+mj-lt"/>
              </a:rPr>
              <a:t>and </a:t>
            </a:r>
            <a:r>
              <a:rPr lang="en-US" b="0" i="0" dirty="0">
                <a:solidFill>
                  <a:schemeClr val="bg2">
                    <a:lumMod val="25000"/>
                  </a:schemeClr>
                </a:solidFill>
                <a:effectLst/>
                <a:latin typeface="+mj-lt"/>
              </a:rPr>
              <a:t>TV commercial </a:t>
            </a:r>
            <a:r>
              <a:rPr lang="en-US" b="0" i="0" dirty="0">
                <a:solidFill>
                  <a:schemeClr val="bg1">
                    <a:lumMod val="50000"/>
                  </a:schemeClr>
                </a:solidFill>
                <a:effectLst/>
                <a:latin typeface="+mj-lt"/>
              </a:rPr>
              <a:t>marketing are highly impactful methods. Online ads capitalize on their digital engagement and  internet usage, while TV commercials </a:t>
            </a:r>
            <a:r>
              <a:rPr lang="en-US" b="0" i="0" dirty="0">
                <a:solidFill>
                  <a:schemeClr val="bg2">
                    <a:lumMod val="25000"/>
                  </a:schemeClr>
                </a:solidFill>
                <a:effectLst/>
                <a:latin typeface="+mj-lt"/>
              </a:rPr>
              <a:t>maximize their reach and engage with the youth effectively</a:t>
            </a:r>
            <a:endParaRPr lang="en-IN" dirty="0">
              <a:solidFill>
                <a:schemeClr val="bg2">
                  <a:lumMod val="25000"/>
                </a:schemeClr>
              </a:solidFill>
              <a:latin typeface="+mj-lt"/>
            </a:endParaRPr>
          </a:p>
        </p:txBody>
      </p:sp>
      <p:sp>
        <p:nvSpPr>
          <p:cNvPr id="19" name="object 4">
            <a:extLst>
              <a:ext uri="{FF2B5EF4-FFF2-40B4-BE49-F238E27FC236}">
                <a16:creationId xmlns:a16="http://schemas.microsoft.com/office/drawing/2014/main" id="{04CB58E9-6F50-0678-1BEB-5497992F4869}"/>
              </a:ext>
            </a:extLst>
          </p:cNvPr>
          <p:cNvSpPr txBox="1">
            <a:spLocks noGrp="1"/>
          </p:cNvSpPr>
          <p:nvPr>
            <p:ph type="title"/>
          </p:nvPr>
        </p:nvSpPr>
        <p:spPr>
          <a:xfrm>
            <a:off x="1170100" y="889406"/>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dirty="0"/>
          </a:p>
        </p:txBody>
      </p:sp>
      <p:pic>
        <p:nvPicPr>
          <p:cNvPr id="3" name="Picture 2">
            <a:extLst>
              <a:ext uri="{FF2B5EF4-FFF2-40B4-BE49-F238E27FC236}">
                <a16:creationId xmlns:a16="http://schemas.microsoft.com/office/drawing/2014/main" id="{46E34D1F-8EEE-2B2D-8171-D8FBFDDFBF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0" y="1451823"/>
            <a:ext cx="5587792" cy="2807842"/>
          </a:xfrm>
          <a:prstGeom prst="rect">
            <a:avLst/>
          </a:prstGeom>
        </p:spPr>
      </p:pic>
      <p:sp>
        <p:nvSpPr>
          <p:cNvPr id="18" name="object 125">
            <a:extLst>
              <a:ext uri="{FF2B5EF4-FFF2-40B4-BE49-F238E27FC236}">
                <a16:creationId xmlns:a16="http://schemas.microsoft.com/office/drawing/2014/main" id="{62695C89-711A-FC03-70FF-3DDB9F6D3D23}"/>
              </a:ext>
            </a:extLst>
          </p:cNvPr>
          <p:cNvSpPr txBox="1">
            <a:spLocks noGrp="1"/>
          </p:cNvSpPr>
          <p:nvPr>
            <p:ph type="ftr" sz="quarter" idx="5"/>
          </p:nvPr>
        </p:nvSpPr>
        <p:spPr>
          <a:xfrm>
            <a:off x="10295380" y="6675962"/>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Tree>
    <p:extLst>
      <p:ext uri="{BB962C8B-B14F-4D97-AF65-F5344CB8AC3E}">
        <p14:creationId xmlns:p14="http://schemas.microsoft.com/office/powerpoint/2010/main" val="25461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238371" y="765809"/>
            <a:ext cx="3667125" cy="574040"/>
          </a:xfrm>
          <a:prstGeom prst="rect">
            <a:avLst/>
          </a:prstGeom>
        </p:spPr>
        <p:txBody>
          <a:bodyPr vert="horz" wrap="square" lIns="0" tIns="12700" rIns="0" bIns="0" rtlCol="0">
            <a:spAutoFit/>
          </a:bodyPr>
          <a:lstStyle/>
          <a:p>
            <a:pPr marL="12700">
              <a:lnSpc>
                <a:spcPct val="100000"/>
              </a:lnSpc>
              <a:spcBef>
                <a:spcPts val="100"/>
              </a:spcBef>
            </a:pPr>
            <a:r>
              <a:rPr sz="3600" b="0" spc="-45" dirty="0">
                <a:solidFill>
                  <a:srgbClr val="FFFFFF"/>
                </a:solidFill>
                <a:latin typeface="Calibri"/>
                <a:cs typeface="Calibri"/>
              </a:rPr>
              <a:t>Atliq’s</a:t>
            </a:r>
            <a:r>
              <a:rPr sz="3600" b="0" spc="-55" dirty="0">
                <a:solidFill>
                  <a:srgbClr val="FFFFFF"/>
                </a:solidFill>
                <a:latin typeface="Calibri"/>
                <a:cs typeface="Calibri"/>
              </a:rPr>
              <a:t> </a:t>
            </a:r>
            <a:r>
              <a:rPr sz="3600" b="0" spc="-10" dirty="0">
                <a:solidFill>
                  <a:srgbClr val="FFFFFF"/>
                </a:solidFill>
                <a:latin typeface="Calibri"/>
                <a:cs typeface="Calibri"/>
              </a:rPr>
              <a:t>Product</a:t>
            </a:r>
            <a:r>
              <a:rPr sz="3600" b="0" spc="-55" dirty="0">
                <a:solidFill>
                  <a:srgbClr val="FFFFFF"/>
                </a:solidFill>
                <a:latin typeface="Calibri"/>
                <a:cs typeface="Calibri"/>
              </a:rPr>
              <a:t> </a:t>
            </a:r>
            <a:r>
              <a:rPr sz="3600" b="0" dirty="0">
                <a:solidFill>
                  <a:srgbClr val="FFFFFF"/>
                </a:solidFill>
                <a:latin typeface="Calibri"/>
                <a:cs typeface="Calibri"/>
              </a:rPr>
              <a:t>lines</a:t>
            </a:r>
            <a:endParaRPr sz="3600" dirty="0">
              <a:latin typeface="Calibri"/>
              <a:cs typeface="Calibri"/>
            </a:endParaRPr>
          </a:p>
        </p:txBody>
      </p:sp>
      <p:sp>
        <p:nvSpPr>
          <p:cNvPr id="12" name="object 12"/>
          <p:cNvSpPr txBox="1"/>
          <p:nvPr/>
        </p:nvSpPr>
        <p:spPr>
          <a:xfrm>
            <a:off x="1656588" y="2400223"/>
            <a:ext cx="1026160" cy="512445"/>
          </a:xfrm>
          <a:prstGeom prst="rect">
            <a:avLst/>
          </a:prstGeom>
        </p:spPr>
        <p:txBody>
          <a:bodyPr vert="horz" wrap="square" lIns="0" tIns="36830" rIns="0" bIns="0" rtlCol="0">
            <a:spAutoFit/>
          </a:bodyPr>
          <a:lstStyle/>
          <a:p>
            <a:pPr algn="ctr">
              <a:lnSpc>
                <a:spcPct val="100000"/>
              </a:lnSpc>
              <a:spcBef>
                <a:spcPts val="290"/>
              </a:spcBef>
            </a:pPr>
            <a:r>
              <a:rPr sz="2400" spc="-5" dirty="0">
                <a:solidFill>
                  <a:srgbClr val="FFFFFF"/>
                </a:solidFill>
                <a:latin typeface="Calibri"/>
                <a:cs typeface="Calibri"/>
              </a:rPr>
              <a:t>PC</a:t>
            </a:r>
            <a:endParaRPr sz="2400">
              <a:latin typeface="Calibri"/>
              <a:cs typeface="Calibri"/>
            </a:endParaRPr>
          </a:p>
        </p:txBody>
      </p:sp>
      <p:grpSp>
        <p:nvGrpSpPr>
          <p:cNvPr id="120" name="object 120"/>
          <p:cNvGrpSpPr/>
          <p:nvPr/>
        </p:nvGrpSpPr>
        <p:grpSpPr>
          <a:xfrm>
            <a:off x="226697" y="341631"/>
            <a:ext cx="1621790" cy="1144905"/>
            <a:chOff x="466344" y="461556"/>
            <a:chExt cx="1621790" cy="1144905"/>
          </a:xfrm>
        </p:grpSpPr>
        <p:pic>
          <p:nvPicPr>
            <p:cNvPr id="121" name="object 121"/>
            <p:cNvPicPr/>
            <p:nvPr/>
          </p:nvPicPr>
          <p:blipFill>
            <a:blip r:embed="rId2" cstate="print"/>
            <a:stretch>
              <a:fillRect/>
            </a:stretch>
          </p:blipFill>
          <p:spPr>
            <a:xfrm>
              <a:off x="1310437" y="461556"/>
              <a:ext cx="777670" cy="687729"/>
            </a:xfrm>
            <a:prstGeom prst="rect">
              <a:avLst/>
            </a:prstGeom>
          </p:spPr>
        </p:pic>
        <p:sp>
          <p:nvSpPr>
            <p:cNvPr id="122" name="object 122"/>
            <p:cNvSpPr/>
            <p:nvPr/>
          </p:nvSpPr>
          <p:spPr>
            <a:xfrm>
              <a:off x="1325880" y="475487"/>
              <a:ext cx="698500" cy="609600"/>
            </a:xfrm>
            <a:custGeom>
              <a:avLst/>
              <a:gdLst/>
              <a:ahLst/>
              <a:cxnLst/>
              <a:rect l="l" t="t" r="r" b="b"/>
              <a:pathLst>
                <a:path w="698500" h="609600">
                  <a:moveTo>
                    <a:pt x="0" y="304800"/>
                  </a:moveTo>
                  <a:lnTo>
                    <a:pt x="152400" y="0"/>
                  </a:lnTo>
                  <a:lnTo>
                    <a:pt x="545592" y="0"/>
                  </a:lnTo>
                  <a:lnTo>
                    <a:pt x="697992" y="304800"/>
                  </a:lnTo>
                  <a:lnTo>
                    <a:pt x="545592" y="609600"/>
                  </a:lnTo>
                  <a:lnTo>
                    <a:pt x="152400" y="609600"/>
                  </a:lnTo>
                  <a:lnTo>
                    <a:pt x="0" y="304800"/>
                  </a:lnTo>
                  <a:close/>
                </a:path>
              </a:pathLst>
            </a:custGeom>
            <a:ln w="12700">
              <a:solidFill>
                <a:srgbClr val="1D9A78"/>
              </a:solidFill>
            </a:ln>
          </p:spPr>
          <p:txBody>
            <a:bodyPr wrap="square" lIns="0" tIns="0" rIns="0" bIns="0" rtlCol="0"/>
            <a:lstStyle/>
            <a:p>
              <a:endParaRPr/>
            </a:p>
          </p:txBody>
        </p:sp>
        <p:pic>
          <p:nvPicPr>
            <p:cNvPr id="123" name="object 123"/>
            <p:cNvPicPr/>
            <p:nvPr/>
          </p:nvPicPr>
          <p:blipFill>
            <a:blip r:embed="rId3" cstate="print"/>
            <a:stretch>
              <a:fillRect/>
            </a:stretch>
          </p:blipFill>
          <p:spPr>
            <a:xfrm>
              <a:off x="466344" y="748296"/>
              <a:ext cx="1002779" cy="857999"/>
            </a:xfrm>
            <a:prstGeom prst="rect">
              <a:avLst/>
            </a:prstGeom>
          </p:spPr>
        </p:pic>
        <p:sp>
          <p:nvSpPr>
            <p:cNvPr id="124" name="object 124"/>
            <p:cNvSpPr/>
            <p:nvPr/>
          </p:nvSpPr>
          <p:spPr>
            <a:xfrm>
              <a:off x="499872" y="780287"/>
              <a:ext cx="887094" cy="744220"/>
            </a:xfrm>
            <a:custGeom>
              <a:avLst/>
              <a:gdLst/>
              <a:ahLst/>
              <a:cxnLst/>
              <a:rect l="l" t="t" r="r" b="b"/>
              <a:pathLst>
                <a:path w="887094" h="744219">
                  <a:moveTo>
                    <a:pt x="0" y="371856"/>
                  </a:moveTo>
                  <a:lnTo>
                    <a:pt x="185928" y="0"/>
                  </a:lnTo>
                  <a:lnTo>
                    <a:pt x="701040" y="0"/>
                  </a:lnTo>
                  <a:lnTo>
                    <a:pt x="886968" y="371856"/>
                  </a:lnTo>
                  <a:lnTo>
                    <a:pt x="701040" y="743712"/>
                  </a:lnTo>
                  <a:lnTo>
                    <a:pt x="185928" y="743712"/>
                  </a:lnTo>
                  <a:lnTo>
                    <a:pt x="0" y="371856"/>
                  </a:lnTo>
                  <a:close/>
                </a:path>
              </a:pathLst>
            </a:custGeom>
            <a:ln w="12700">
              <a:solidFill>
                <a:srgbClr val="1D9A78"/>
              </a:solidFill>
            </a:ln>
          </p:spPr>
          <p:txBody>
            <a:bodyPr wrap="square" lIns="0" tIns="0" rIns="0" bIns="0" rtlCol="0"/>
            <a:lstStyle/>
            <a:p>
              <a:endParaRPr/>
            </a:p>
          </p:txBody>
        </p:sp>
      </p:grpSp>
      <p:sp>
        <p:nvSpPr>
          <p:cNvPr id="125" name="object 125"/>
          <p:cNvSpPr txBox="1">
            <a:spLocks noGrp="1"/>
          </p:cNvSpPr>
          <p:nvPr>
            <p:ph type="ftr" sz="quarter" idx="5"/>
          </p:nvPr>
        </p:nvSpPr>
        <p:spPr>
          <a:xfrm>
            <a:off x="10295380" y="6675962"/>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126" name="TextBox 125">
            <a:extLst>
              <a:ext uri="{FF2B5EF4-FFF2-40B4-BE49-F238E27FC236}">
                <a16:creationId xmlns:a16="http://schemas.microsoft.com/office/drawing/2014/main" id="{EB5E2069-DEA3-DC0A-018E-DBA8A7231F72}"/>
              </a:ext>
            </a:extLst>
          </p:cNvPr>
          <p:cNvSpPr txBox="1"/>
          <p:nvPr/>
        </p:nvSpPr>
        <p:spPr>
          <a:xfrm>
            <a:off x="2197531" y="609600"/>
            <a:ext cx="8097849" cy="769441"/>
          </a:xfrm>
          <a:prstGeom prst="rect">
            <a:avLst/>
          </a:prstGeom>
          <a:noFill/>
        </p:spPr>
        <p:txBody>
          <a:bodyPr wrap="square" rtlCol="0">
            <a:spAutoFit/>
          </a:bodyPr>
          <a:lstStyle/>
          <a:p>
            <a:r>
              <a:rPr lang="en-IN" sz="2200" dirty="0">
                <a:solidFill>
                  <a:schemeClr val="bg1">
                    <a:lumMod val="50000"/>
                  </a:schemeClr>
                </a:solidFill>
              </a:rPr>
              <a:t>What are the preferred ingredients of energy drink among respondents?</a:t>
            </a:r>
          </a:p>
        </p:txBody>
      </p:sp>
      <p:pic>
        <p:nvPicPr>
          <p:cNvPr id="130" name="Picture 129">
            <a:extLst>
              <a:ext uri="{FF2B5EF4-FFF2-40B4-BE49-F238E27FC236}">
                <a16:creationId xmlns:a16="http://schemas.microsoft.com/office/drawing/2014/main" id="{4B717B1E-D66C-CB73-5EC1-90FA69AA7A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84772"/>
            <a:ext cx="4612741" cy="3438805"/>
          </a:xfrm>
          <a:prstGeom prst="rect">
            <a:avLst/>
          </a:prstGeom>
        </p:spPr>
      </p:pic>
      <p:sp>
        <p:nvSpPr>
          <p:cNvPr id="3" name="TextBox 2">
            <a:extLst>
              <a:ext uri="{FF2B5EF4-FFF2-40B4-BE49-F238E27FC236}">
                <a16:creationId xmlns:a16="http://schemas.microsoft.com/office/drawing/2014/main" id="{D5D23B5F-D89A-8424-4AEA-47815E24BCF7}"/>
              </a:ext>
            </a:extLst>
          </p:cNvPr>
          <p:cNvSpPr txBox="1"/>
          <p:nvPr/>
        </p:nvSpPr>
        <p:spPr>
          <a:xfrm>
            <a:off x="4187805" y="0"/>
            <a:ext cx="6096000" cy="461665"/>
          </a:xfrm>
          <a:prstGeom prst="rect">
            <a:avLst/>
          </a:prstGeom>
          <a:solidFill>
            <a:schemeClr val="bg1"/>
          </a:solidFill>
        </p:spPr>
        <p:txBody>
          <a:bodyPr wrap="square">
            <a:spAutoFit/>
          </a:bodyPr>
          <a:lstStyle/>
          <a:p>
            <a:r>
              <a:rPr lang="en-IN" sz="2400" b="1" dirty="0">
                <a:solidFill>
                  <a:schemeClr val="tx2">
                    <a:lumMod val="60000"/>
                    <a:lumOff val="40000"/>
                  </a:schemeClr>
                </a:solidFill>
              </a:rPr>
              <a:t>Consumer Preferences:2</a:t>
            </a:r>
          </a:p>
        </p:txBody>
      </p:sp>
      <p:sp>
        <p:nvSpPr>
          <p:cNvPr id="6" name="object 4">
            <a:extLst>
              <a:ext uri="{FF2B5EF4-FFF2-40B4-BE49-F238E27FC236}">
                <a16:creationId xmlns:a16="http://schemas.microsoft.com/office/drawing/2014/main" id="{AA03C05D-885E-10CD-5E2C-BA0BEB0BA95B}"/>
              </a:ext>
            </a:extLst>
          </p:cNvPr>
          <p:cNvSpPr txBox="1">
            <a:spLocks/>
          </p:cNvSpPr>
          <p:nvPr/>
        </p:nvSpPr>
        <p:spPr>
          <a:xfrm>
            <a:off x="5790891" y="1042295"/>
            <a:ext cx="1444914" cy="512444"/>
          </a:xfrm>
          <a:prstGeom prst="rect">
            <a:avLst/>
          </a:prstGeom>
        </p:spPr>
        <p:txBody>
          <a:bodyPr vert="horz" wrap="square" lIns="0" tIns="13335" rIns="0" bIns="0" rtlCol="0">
            <a:spAutoFit/>
          </a:bodyPr>
          <a:lstStyle>
            <a:lvl1pPr>
              <a:defRPr sz="2800" b="1" i="0">
                <a:solidFill>
                  <a:srgbClr val="A6A6A6"/>
                </a:solidFill>
                <a:latin typeface="Calibri"/>
                <a:ea typeface="+mj-ea"/>
                <a:cs typeface="Calibri"/>
              </a:defRPr>
            </a:lvl1pPr>
          </a:lstStyle>
          <a:p>
            <a:pPr marL="12700">
              <a:spcBef>
                <a:spcPts val="105"/>
              </a:spcBef>
            </a:pPr>
            <a:r>
              <a:rPr lang="en-IN" sz="3200" kern="0" spc="-5" dirty="0">
                <a:solidFill>
                  <a:srgbClr val="1D9A78"/>
                </a:solidFill>
              </a:rPr>
              <a:t>Insights</a:t>
            </a:r>
            <a:endParaRPr lang="en-IN" sz="3200" kern="0" dirty="0"/>
          </a:p>
        </p:txBody>
      </p:sp>
      <p:sp>
        <p:nvSpPr>
          <p:cNvPr id="7" name="TextBox 6">
            <a:extLst>
              <a:ext uri="{FF2B5EF4-FFF2-40B4-BE49-F238E27FC236}">
                <a16:creationId xmlns:a16="http://schemas.microsoft.com/office/drawing/2014/main" id="{D30CB8B9-CE86-4B01-508E-11AC3328F5A3}"/>
              </a:ext>
            </a:extLst>
          </p:cNvPr>
          <p:cNvSpPr txBox="1"/>
          <p:nvPr/>
        </p:nvSpPr>
        <p:spPr>
          <a:xfrm>
            <a:off x="2590800" y="5453942"/>
            <a:ext cx="7239000" cy="946858"/>
          </a:xfrm>
          <a:prstGeom prst="rect">
            <a:avLst/>
          </a:prstGeom>
          <a:noFill/>
        </p:spPr>
        <p:txBody>
          <a:bodyPr wrap="square" rtlCol="0">
            <a:spAutoFit/>
          </a:bodyPr>
          <a:lstStyle/>
          <a:p>
            <a:r>
              <a:rPr lang="en-US" b="0" i="0" dirty="0">
                <a:solidFill>
                  <a:schemeClr val="bg1">
                    <a:lumMod val="50000"/>
                  </a:schemeClr>
                </a:solidFill>
                <a:effectLst/>
                <a:latin typeface="+mj-lt"/>
              </a:rPr>
              <a:t>These insights highlight the importance of </a:t>
            </a:r>
            <a:r>
              <a:rPr lang="en-US" sz="1900" b="0" i="0" dirty="0">
                <a:solidFill>
                  <a:srgbClr val="0070C0"/>
                </a:solidFill>
                <a:effectLst/>
                <a:latin typeface="+mj-lt"/>
              </a:rPr>
              <a:t>caffeine 40% and vitamins 25% </a:t>
            </a:r>
            <a:r>
              <a:rPr lang="en-US" b="0" i="0" dirty="0">
                <a:solidFill>
                  <a:schemeClr val="bg1">
                    <a:lumMod val="50000"/>
                  </a:schemeClr>
                </a:solidFill>
                <a:effectLst/>
                <a:latin typeface="+mj-lt"/>
              </a:rPr>
              <a:t>in energy drinks, while indicating a potential shift</a:t>
            </a:r>
            <a:r>
              <a:rPr lang="en-US" b="0" i="0" dirty="0">
                <a:solidFill>
                  <a:srgbClr val="0070C0"/>
                </a:solidFill>
                <a:effectLst/>
                <a:latin typeface="+mj-lt"/>
              </a:rPr>
              <a:t> towards reduced sugar </a:t>
            </a:r>
            <a:r>
              <a:rPr lang="en-US" b="0" i="0" dirty="0">
                <a:solidFill>
                  <a:schemeClr val="bg1">
                    <a:lumMod val="50000"/>
                  </a:schemeClr>
                </a:solidFill>
                <a:effectLst/>
                <a:latin typeface="+mj-lt"/>
              </a:rPr>
              <a:t>content and a lesser emphasis on guarana among respondents</a:t>
            </a:r>
            <a:endParaRPr lang="en-IN" dirty="0">
              <a:solidFill>
                <a:schemeClr val="bg1">
                  <a:lumMod val="50000"/>
                </a:schemeClr>
              </a:solidFill>
              <a:latin typeface="+mj-lt"/>
            </a:endParaRPr>
          </a:p>
        </p:txBody>
      </p:sp>
      <p:pic>
        <p:nvPicPr>
          <p:cNvPr id="9" name="Picture 8">
            <a:extLst>
              <a:ext uri="{FF2B5EF4-FFF2-40B4-BE49-F238E27FC236}">
                <a16:creationId xmlns:a16="http://schemas.microsoft.com/office/drawing/2014/main" id="{4B02C8FF-A314-4F94-26FF-92453646CD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0" y="1792196"/>
            <a:ext cx="5029200" cy="33313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799157-7AC2-17C0-F8EE-ADDD49B6E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524000"/>
            <a:ext cx="4610743" cy="3267531"/>
          </a:xfrm>
          <a:prstGeom prst="rect">
            <a:avLst/>
          </a:prstGeom>
        </p:spPr>
      </p:pic>
      <p:sp>
        <p:nvSpPr>
          <p:cNvPr id="6" name="object 4">
            <a:extLst>
              <a:ext uri="{FF2B5EF4-FFF2-40B4-BE49-F238E27FC236}">
                <a16:creationId xmlns:a16="http://schemas.microsoft.com/office/drawing/2014/main" id="{0257617A-A656-E97A-2C1D-2BD57C9B013B}"/>
              </a:ext>
            </a:extLst>
          </p:cNvPr>
          <p:cNvSpPr txBox="1">
            <a:spLocks noGrp="1"/>
          </p:cNvSpPr>
          <p:nvPr>
            <p:ph type="title"/>
          </p:nvPr>
        </p:nvSpPr>
        <p:spPr>
          <a:xfrm>
            <a:off x="838200" y="838200"/>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dirty="0"/>
          </a:p>
        </p:txBody>
      </p:sp>
      <p:sp>
        <p:nvSpPr>
          <p:cNvPr id="7" name="TextBox 6">
            <a:extLst>
              <a:ext uri="{FF2B5EF4-FFF2-40B4-BE49-F238E27FC236}">
                <a16:creationId xmlns:a16="http://schemas.microsoft.com/office/drawing/2014/main" id="{B16AED98-5D4D-AF4A-8EDE-D501AB48B555}"/>
              </a:ext>
            </a:extLst>
          </p:cNvPr>
          <p:cNvSpPr txBox="1"/>
          <p:nvPr/>
        </p:nvSpPr>
        <p:spPr>
          <a:xfrm>
            <a:off x="2362200" y="152400"/>
            <a:ext cx="8153400" cy="430887"/>
          </a:xfrm>
          <a:prstGeom prst="rect">
            <a:avLst/>
          </a:prstGeom>
          <a:noFill/>
        </p:spPr>
        <p:txBody>
          <a:bodyPr wrap="square" rtlCol="0">
            <a:spAutoFit/>
          </a:bodyPr>
          <a:lstStyle/>
          <a:p>
            <a:r>
              <a:rPr lang="en-US" sz="2200" dirty="0">
                <a:solidFill>
                  <a:schemeClr val="bg1">
                    <a:lumMod val="50000"/>
                  </a:schemeClr>
                </a:solidFill>
              </a:rPr>
              <a:t>What packaging preferences do respondents have for energy drinks?</a:t>
            </a:r>
            <a:endParaRPr lang="en-IN" sz="2200" dirty="0">
              <a:solidFill>
                <a:schemeClr val="bg1">
                  <a:lumMod val="50000"/>
                </a:schemeClr>
              </a:solidFill>
            </a:endParaRPr>
          </a:p>
        </p:txBody>
      </p:sp>
      <p:sp>
        <p:nvSpPr>
          <p:cNvPr id="8" name="object 2">
            <a:extLst>
              <a:ext uri="{FF2B5EF4-FFF2-40B4-BE49-F238E27FC236}">
                <a16:creationId xmlns:a16="http://schemas.microsoft.com/office/drawing/2014/main" id="{EC76A8A8-5E6B-F26E-0B67-75C2C5405345}"/>
              </a:ext>
            </a:extLst>
          </p:cNvPr>
          <p:cNvSpPr/>
          <p:nvPr/>
        </p:nvSpPr>
        <p:spPr>
          <a:xfrm>
            <a:off x="152400" y="247332"/>
            <a:ext cx="1124585" cy="847725"/>
          </a:xfrm>
          <a:custGeom>
            <a:avLst/>
            <a:gdLst/>
            <a:ahLst/>
            <a:cxnLst/>
            <a:rect l="l" t="t" r="r" b="b"/>
            <a:pathLst>
              <a:path w="1124585" h="847725">
                <a:moveTo>
                  <a:pt x="191576" y="847343"/>
                </a:moveTo>
                <a:lnTo>
                  <a:pt x="150288" y="824102"/>
                </a:lnTo>
                <a:lnTo>
                  <a:pt x="66756" y="679608"/>
                </a:lnTo>
                <a:lnTo>
                  <a:pt x="23861" y="605408"/>
                </a:lnTo>
                <a:lnTo>
                  <a:pt x="8058" y="578072"/>
                </a:lnTo>
                <a:lnTo>
                  <a:pt x="5800" y="574166"/>
                </a:lnTo>
                <a:lnTo>
                  <a:pt x="1450" y="562808"/>
                </a:lnTo>
                <a:lnTo>
                  <a:pt x="0" y="550163"/>
                </a:lnTo>
                <a:lnTo>
                  <a:pt x="1450" y="537519"/>
                </a:lnTo>
                <a:lnTo>
                  <a:pt x="5800" y="526161"/>
                </a:lnTo>
                <a:lnTo>
                  <a:pt x="89332" y="381666"/>
                </a:lnTo>
                <a:lnTo>
                  <a:pt x="132227" y="307466"/>
                </a:lnTo>
                <a:lnTo>
                  <a:pt x="148031" y="280130"/>
                </a:lnTo>
                <a:lnTo>
                  <a:pt x="150288" y="276225"/>
                </a:lnTo>
                <a:lnTo>
                  <a:pt x="157466" y="267128"/>
                </a:lnTo>
                <a:lnTo>
                  <a:pt x="167708" y="259746"/>
                </a:lnTo>
                <a:lnTo>
                  <a:pt x="179561" y="254793"/>
                </a:lnTo>
                <a:lnTo>
                  <a:pt x="191576" y="252983"/>
                </a:lnTo>
                <a:lnTo>
                  <a:pt x="358640" y="252983"/>
                </a:lnTo>
                <a:lnTo>
                  <a:pt x="444430" y="252983"/>
                </a:lnTo>
                <a:lnTo>
                  <a:pt x="476036" y="252983"/>
                </a:lnTo>
                <a:lnTo>
                  <a:pt x="480552" y="252983"/>
                </a:lnTo>
                <a:lnTo>
                  <a:pt x="492080" y="254793"/>
                </a:lnTo>
                <a:lnTo>
                  <a:pt x="605359" y="420719"/>
                </a:lnTo>
                <a:lnTo>
                  <a:pt x="648254" y="494919"/>
                </a:lnTo>
                <a:lnTo>
                  <a:pt x="664057" y="522255"/>
                </a:lnTo>
                <a:lnTo>
                  <a:pt x="666315" y="526161"/>
                </a:lnTo>
                <a:lnTo>
                  <a:pt x="670186" y="537519"/>
                </a:lnTo>
                <a:lnTo>
                  <a:pt x="671477" y="550163"/>
                </a:lnTo>
                <a:lnTo>
                  <a:pt x="670186" y="562808"/>
                </a:lnTo>
                <a:lnTo>
                  <a:pt x="666315" y="574166"/>
                </a:lnTo>
                <a:lnTo>
                  <a:pt x="582782" y="718661"/>
                </a:lnTo>
                <a:lnTo>
                  <a:pt x="539888" y="792861"/>
                </a:lnTo>
                <a:lnTo>
                  <a:pt x="514170" y="833199"/>
                </a:lnTo>
                <a:lnTo>
                  <a:pt x="480552" y="847343"/>
                </a:lnTo>
                <a:lnTo>
                  <a:pt x="191576" y="847343"/>
                </a:lnTo>
                <a:close/>
              </a:path>
              <a:path w="1124585" h="847725">
                <a:moveTo>
                  <a:pt x="733358" y="486155"/>
                </a:moveTo>
                <a:lnTo>
                  <a:pt x="699716" y="467232"/>
                </a:lnTo>
                <a:lnTo>
                  <a:pt x="631646" y="349023"/>
                </a:lnTo>
                <a:lnTo>
                  <a:pt x="596692" y="288321"/>
                </a:lnTo>
                <a:lnTo>
                  <a:pt x="583814" y="265957"/>
                </a:lnTo>
                <a:lnTo>
                  <a:pt x="581974" y="262763"/>
                </a:lnTo>
                <a:lnTo>
                  <a:pt x="578423" y="253432"/>
                </a:lnTo>
                <a:lnTo>
                  <a:pt x="577240" y="243077"/>
                </a:lnTo>
                <a:lnTo>
                  <a:pt x="578423" y="232723"/>
                </a:lnTo>
                <a:lnTo>
                  <a:pt x="581974" y="223392"/>
                </a:lnTo>
                <a:lnTo>
                  <a:pt x="650043" y="105183"/>
                </a:lnTo>
                <a:lnTo>
                  <a:pt x="684998" y="44481"/>
                </a:lnTo>
                <a:lnTo>
                  <a:pt x="697876" y="22117"/>
                </a:lnTo>
                <a:lnTo>
                  <a:pt x="699716" y="18923"/>
                </a:lnTo>
                <a:lnTo>
                  <a:pt x="705560" y="11519"/>
                </a:lnTo>
                <a:lnTo>
                  <a:pt x="713903" y="5508"/>
                </a:lnTo>
                <a:lnTo>
                  <a:pt x="723563" y="1474"/>
                </a:lnTo>
                <a:lnTo>
                  <a:pt x="733358" y="0"/>
                </a:lnTo>
                <a:lnTo>
                  <a:pt x="869504" y="0"/>
                </a:lnTo>
                <a:lnTo>
                  <a:pt x="939417" y="0"/>
                </a:lnTo>
                <a:lnTo>
                  <a:pt x="965174" y="0"/>
                </a:lnTo>
                <a:lnTo>
                  <a:pt x="968854" y="0"/>
                </a:lnTo>
                <a:lnTo>
                  <a:pt x="978256" y="1474"/>
                </a:lnTo>
                <a:lnTo>
                  <a:pt x="987777" y="5508"/>
                </a:lnTo>
                <a:lnTo>
                  <a:pt x="996250" y="11519"/>
                </a:lnTo>
                <a:lnTo>
                  <a:pt x="1002509" y="18923"/>
                </a:lnTo>
                <a:lnTo>
                  <a:pt x="1070571" y="137132"/>
                </a:lnTo>
                <a:lnTo>
                  <a:pt x="1105522" y="197834"/>
                </a:lnTo>
                <a:lnTo>
                  <a:pt x="1118398" y="220198"/>
                </a:lnTo>
                <a:lnTo>
                  <a:pt x="1120238" y="223392"/>
                </a:lnTo>
                <a:lnTo>
                  <a:pt x="1123381" y="232723"/>
                </a:lnTo>
                <a:lnTo>
                  <a:pt x="1124429" y="243077"/>
                </a:lnTo>
                <a:lnTo>
                  <a:pt x="1123381" y="253432"/>
                </a:lnTo>
                <a:lnTo>
                  <a:pt x="1120238" y="262763"/>
                </a:lnTo>
                <a:lnTo>
                  <a:pt x="1052176" y="380972"/>
                </a:lnTo>
                <a:lnTo>
                  <a:pt x="1017225" y="441674"/>
                </a:lnTo>
                <a:lnTo>
                  <a:pt x="1004348" y="464038"/>
                </a:lnTo>
                <a:lnTo>
                  <a:pt x="968854" y="486155"/>
                </a:lnTo>
                <a:lnTo>
                  <a:pt x="733358" y="486155"/>
                </a:lnTo>
                <a:close/>
              </a:path>
            </a:pathLst>
          </a:custGeom>
          <a:ln w="28575">
            <a:solidFill>
              <a:srgbClr val="1D9A78"/>
            </a:solidFill>
          </a:ln>
        </p:spPr>
        <p:txBody>
          <a:bodyPr wrap="square" lIns="0" tIns="0" rIns="0" bIns="0" rtlCol="0"/>
          <a:lstStyle/>
          <a:p>
            <a:endParaRPr/>
          </a:p>
        </p:txBody>
      </p:sp>
      <p:sp>
        <p:nvSpPr>
          <p:cNvPr id="9" name="TextBox 8">
            <a:extLst>
              <a:ext uri="{FF2B5EF4-FFF2-40B4-BE49-F238E27FC236}">
                <a16:creationId xmlns:a16="http://schemas.microsoft.com/office/drawing/2014/main" id="{02814C35-C7A3-B108-E585-95484D60B007}"/>
              </a:ext>
            </a:extLst>
          </p:cNvPr>
          <p:cNvSpPr txBox="1"/>
          <p:nvPr/>
        </p:nvSpPr>
        <p:spPr>
          <a:xfrm>
            <a:off x="1600201" y="5105400"/>
            <a:ext cx="8534400" cy="1446550"/>
          </a:xfrm>
          <a:prstGeom prst="rect">
            <a:avLst/>
          </a:prstGeom>
          <a:noFill/>
        </p:spPr>
        <p:txBody>
          <a:bodyPr wrap="square" rtlCol="0">
            <a:spAutoFit/>
          </a:bodyPr>
          <a:lstStyle/>
          <a:p>
            <a:pPr marL="342900" indent="-342900">
              <a:buFont typeface="Wingdings" panose="05000000000000000000" pitchFamily="2" charset="2"/>
              <a:buChar char="ü"/>
            </a:pPr>
            <a:r>
              <a:rPr lang="en-IN" sz="2200" dirty="0">
                <a:solidFill>
                  <a:schemeClr val="bg1">
                    <a:lumMod val="50000"/>
                  </a:schemeClr>
                </a:solidFill>
              </a:rPr>
              <a:t>Energy drink preference among respondents id Approximately 40% of respondents  </a:t>
            </a:r>
            <a:r>
              <a:rPr lang="en-IN" sz="2200" dirty="0">
                <a:solidFill>
                  <a:schemeClr val="accent2"/>
                </a:solidFill>
              </a:rPr>
              <a:t>compact and portable </a:t>
            </a:r>
            <a:r>
              <a:rPr lang="en-IN" sz="2200" dirty="0">
                <a:solidFill>
                  <a:schemeClr val="bg1">
                    <a:lumMod val="50000"/>
                  </a:schemeClr>
                </a:solidFill>
              </a:rPr>
              <a:t>and 30%  </a:t>
            </a:r>
            <a:r>
              <a:rPr lang="en-IN" sz="2200" dirty="0">
                <a:solidFill>
                  <a:schemeClr val="accent2"/>
                </a:solidFill>
              </a:rPr>
              <a:t>innovative bottle design </a:t>
            </a:r>
            <a:r>
              <a:rPr lang="en-IN" sz="2200" dirty="0">
                <a:solidFill>
                  <a:schemeClr val="bg1">
                    <a:lumMod val="50000"/>
                  </a:schemeClr>
                </a:solidFill>
              </a:rPr>
              <a:t>highly respondents customers </a:t>
            </a:r>
          </a:p>
          <a:p>
            <a:pPr marL="342900" indent="-342900">
              <a:buFont typeface="Wingdings" panose="05000000000000000000" pitchFamily="2" charset="2"/>
              <a:buChar char="ü"/>
            </a:pPr>
            <a:r>
              <a:rPr lang="en-IN" sz="2200" dirty="0">
                <a:solidFill>
                  <a:schemeClr val="bg1">
                    <a:lumMod val="50000"/>
                  </a:schemeClr>
                </a:solidFill>
              </a:rPr>
              <a:t>Eco-friendly design was quit low by 10% of respondents</a:t>
            </a:r>
          </a:p>
        </p:txBody>
      </p:sp>
      <p:sp>
        <p:nvSpPr>
          <p:cNvPr id="2" name="object 125">
            <a:extLst>
              <a:ext uri="{FF2B5EF4-FFF2-40B4-BE49-F238E27FC236}">
                <a16:creationId xmlns:a16="http://schemas.microsoft.com/office/drawing/2014/main" id="{E6A7F841-B863-A8A5-54EF-0B1C700EB691}"/>
              </a:ext>
            </a:extLst>
          </p:cNvPr>
          <p:cNvSpPr txBox="1">
            <a:spLocks noGrp="1"/>
          </p:cNvSpPr>
          <p:nvPr>
            <p:ph type="ftr" sz="quarter" idx="5"/>
          </p:nvPr>
        </p:nvSpPr>
        <p:spPr>
          <a:xfrm>
            <a:off x="10295380" y="6675962"/>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Tree>
    <p:extLst>
      <p:ext uri="{BB962C8B-B14F-4D97-AF65-F5344CB8AC3E}">
        <p14:creationId xmlns:p14="http://schemas.microsoft.com/office/powerpoint/2010/main" val="421284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9415" y="378509"/>
            <a:ext cx="1124585" cy="847725"/>
          </a:xfrm>
          <a:custGeom>
            <a:avLst/>
            <a:gdLst/>
            <a:ahLst/>
            <a:cxnLst/>
            <a:rect l="l" t="t" r="r" b="b"/>
            <a:pathLst>
              <a:path w="1124585" h="847725">
                <a:moveTo>
                  <a:pt x="191576" y="847343"/>
                </a:moveTo>
                <a:lnTo>
                  <a:pt x="150288" y="824102"/>
                </a:lnTo>
                <a:lnTo>
                  <a:pt x="66756" y="679608"/>
                </a:lnTo>
                <a:lnTo>
                  <a:pt x="23861" y="605408"/>
                </a:lnTo>
                <a:lnTo>
                  <a:pt x="8058" y="578072"/>
                </a:lnTo>
                <a:lnTo>
                  <a:pt x="5800" y="574166"/>
                </a:lnTo>
                <a:lnTo>
                  <a:pt x="1450" y="562808"/>
                </a:lnTo>
                <a:lnTo>
                  <a:pt x="0" y="550163"/>
                </a:lnTo>
                <a:lnTo>
                  <a:pt x="1450" y="537519"/>
                </a:lnTo>
                <a:lnTo>
                  <a:pt x="5800" y="526161"/>
                </a:lnTo>
                <a:lnTo>
                  <a:pt x="89332" y="381666"/>
                </a:lnTo>
                <a:lnTo>
                  <a:pt x="132227" y="307466"/>
                </a:lnTo>
                <a:lnTo>
                  <a:pt x="148031" y="280130"/>
                </a:lnTo>
                <a:lnTo>
                  <a:pt x="150288" y="276225"/>
                </a:lnTo>
                <a:lnTo>
                  <a:pt x="157466" y="267128"/>
                </a:lnTo>
                <a:lnTo>
                  <a:pt x="167708" y="259746"/>
                </a:lnTo>
                <a:lnTo>
                  <a:pt x="179561" y="254793"/>
                </a:lnTo>
                <a:lnTo>
                  <a:pt x="191576" y="252983"/>
                </a:lnTo>
                <a:lnTo>
                  <a:pt x="358640" y="252983"/>
                </a:lnTo>
                <a:lnTo>
                  <a:pt x="444430" y="252983"/>
                </a:lnTo>
                <a:lnTo>
                  <a:pt x="476036" y="252983"/>
                </a:lnTo>
                <a:lnTo>
                  <a:pt x="480552" y="252983"/>
                </a:lnTo>
                <a:lnTo>
                  <a:pt x="492080" y="254793"/>
                </a:lnTo>
                <a:lnTo>
                  <a:pt x="605359" y="420719"/>
                </a:lnTo>
                <a:lnTo>
                  <a:pt x="648254" y="494919"/>
                </a:lnTo>
                <a:lnTo>
                  <a:pt x="664057" y="522255"/>
                </a:lnTo>
                <a:lnTo>
                  <a:pt x="666315" y="526161"/>
                </a:lnTo>
                <a:lnTo>
                  <a:pt x="670186" y="537519"/>
                </a:lnTo>
                <a:lnTo>
                  <a:pt x="671477" y="550163"/>
                </a:lnTo>
                <a:lnTo>
                  <a:pt x="670186" y="562808"/>
                </a:lnTo>
                <a:lnTo>
                  <a:pt x="666315" y="574166"/>
                </a:lnTo>
                <a:lnTo>
                  <a:pt x="582782" y="718661"/>
                </a:lnTo>
                <a:lnTo>
                  <a:pt x="539888" y="792861"/>
                </a:lnTo>
                <a:lnTo>
                  <a:pt x="514170" y="833199"/>
                </a:lnTo>
                <a:lnTo>
                  <a:pt x="480552" y="847343"/>
                </a:lnTo>
                <a:lnTo>
                  <a:pt x="191576" y="847343"/>
                </a:lnTo>
                <a:close/>
              </a:path>
              <a:path w="1124585" h="847725">
                <a:moveTo>
                  <a:pt x="733358" y="486155"/>
                </a:moveTo>
                <a:lnTo>
                  <a:pt x="699716" y="467232"/>
                </a:lnTo>
                <a:lnTo>
                  <a:pt x="631646" y="349023"/>
                </a:lnTo>
                <a:lnTo>
                  <a:pt x="596692" y="288321"/>
                </a:lnTo>
                <a:lnTo>
                  <a:pt x="583814" y="265957"/>
                </a:lnTo>
                <a:lnTo>
                  <a:pt x="581974" y="262763"/>
                </a:lnTo>
                <a:lnTo>
                  <a:pt x="578423" y="253432"/>
                </a:lnTo>
                <a:lnTo>
                  <a:pt x="577240" y="243077"/>
                </a:lnTo>
                <a:lnTo>
                  <a:pt x="578423" y="232723"/>
                </a:lnTo>
                <a:lnTo>
                  <a:pt x="581974" y="223392"/>
                </a:lnTo>
                <a:lnTo>
                  <a:pt x="650043" y="105183"/>
                </a:lnTo>
                <a:lnTo>
                  <a:pt x="684998" y="44481"/>
                </a:lnTo>
                <a:lnTo>
                  <a:pt x="697876" y="22117"/>
                </a:lnTo>
                <a:lnTo>
                  <a:pt x="699716" y="18923"/>
                </a:lnTo>
                <a:lnTo>
                  <a:pt x="705560" y="11519"/>
                </a:lnTo>
                <a:lnTo>
                  <a:pt x="713903" y="5508"/>
                </a:lnTo>
                <a:lnTo>
                  <a:pt x="723563" y="1474"/>
                </a:lnTo>
                <a:lnTo>
                  <a:pt x="733358" y="0"/>
                </a:lnTo>
                <a:lnTo>
                  <a:pt x="869504" y="0"/>
                </a:lnTo>
                <a:lnTo>
                  <a:pt x="939417" y="0"/>
                </a:lnTo>
                <a:lnTo>
                  <a:pt x="965174" y="0"/>
                </a:lnTo>
                <a:lnTo>
                  <a:pt x="968854" y="0"/>
                </a:lnTo>
                <a:lnTo>
                  <a:pt x="978256" y="1474"/>
                </a:lnTo>
                <a:lnTo>
                  <a:pt x="987777" y="5508"/>
                </a:lnTo>
                <a:lnTo>
                  <a:pt x="996250" y="11519"/>
                </a:lnTo>
                <a:lnTo>
                  <a:pt x="1002509" y="18923"/>
                </a:lnTo>
                <a:lnTo>
                  <a:pt x="1070571" y="137132"/>
                </a:lnTo>
                <a:lnTo>
                  <a:pt x="1105522" y="197834"/>
                </a:lnTo>
                <a:lnTo>
                  <a:pt x="1118398" y="220198"/>
                </a:lnTo>
                <a:lnTo>
                  <a:pt x="1120238" y="223392"/>
                </a:lnTo>
                <a:lnTo>
                  <a:pt x="1123381" y="232723"/>
                </a:lnTo>
                <a:lnTo>
                  <a:pt x="1124429" y="243077"/>
                </a:lnTo>
                <a:lnTo>
                  <a:pt x="1123381" y="253432"/>
                </a:lnTo>
                <a:lnTo>
                  <a:pt x="1120238" y="262763"/>
                </a:lnTo>
                <a:lnTo>
                  <a:pt x="1052176" y="380972"/>
                </a:lnTo>
                <a:lnTo>
                  <a:pt x="1017225" y="441674"/>
                </a:lnTo>
                <a:lnTo>
                  <a:pt x="1004348" y="464038"/>
                </a:lnTo>
                <a:lnTo>
                  <a:pt x="968854" y="486155"/>
                </a:lnTo>
                <a:lnTo>
                  <a:pt x="733358" y="486155"/>
                </a:lnTo>
                <a:close/>
              </a:path>
            </a:pathLst>
          </a:custGeom>
          <a:ln w="28575">
            <a:solidFill>
              <a:srgbClr val="1D9A78"/>
            </a:solidFill>
          </a:ln>
        </p:spPr>
        <p:txBody>
          <a:bodyPr wrap="square" lIns="0" tIns="0" rIns="0" bIns="0" rtlCol="0"/>
          <a:lstStyle/>
          <a:p>
            <a:endParaRPr/>
          </a:p>
        </p:txBody>
      </p:sp>
      <p:sp>
        <p:nvSpPr>
          <p:cNvPr id="10" name="object 10"/>
          <p:cNvSpPr txBox="1">
            <a:spLocks noGrp="1"/>
          </p:cNvSpPr>
          <p:nvPr>
            <p:ph type="ftr" sz="quarter" idx="5"/>
          </p:nvPr>
        </p:nvSpPr>
        <p:spPr>
          <a:xfrm>
            <a:off x="10295381" y="6617081"/>
            <a:ext cx="1817370" cy="182038"/>
          </a:xfrm>
          <a:prstGeom prst="rect">
            <a:avLst/>
          </a:prstGeom>
        </p:spPr>
        <p:txBody>
          <a:bodyPr vert="horz" wrap="square" lIns="0" tIns="0" rIns="0" bIns="0" rtlCol="0">
            <a:spAutoFit/>
          </a:bodyPr>
          <a:lstStyle/>
          <a:p>
            <a:pPr marL="12700">
              <a:lnSpc>
                <a:spcPts val="1435"/>
              </a:lnSpc>
            </a:pPr>
            <a:r>
              <a:rPr spc="-10" dirty="0"/>
              <a:t>Created</a:t>
            </a:r>
            <a:r>
              <a:rPr spc="-5" dirty="0"/>
              <a:t> </a:t>
            </a:r>
            <a:r>
              <a:rPr spc="-10" dirty="0"/>
              <a:t>by</a:t>
            </a:r>
            <a:r>
              <a:rPr spc="-5" dirty="0"/>
              <a:t> </a:t>
            </a:r>
            <a:r>
              <a:rPr lang="en-IN" spc="-5" dirty="0"/>
              <a:t>Praveen M</a:t>
            </a:r>
            <a:endParaRPr spc="-10" dirty="0"/>
          </a:p>
        </p:txBody>
      </p:sp>
      <p:sp>
        <p:nvSpPr>
          <p:cNvPr id="3" name="TextBox 2">
            <a:extLst>
              <a:ext uri="{FF2B5EF4-FFF2-40B4-BE49-F238E27FC236}">
                <a16:creationId xmlns:a16="http://schemas.microsoft.com/office/drawing/2014/main" id="{A6ED6C8B-780E-67D3-00C8-20ACB9998188}"/>
              </a:ext>
            </a:extLst>
          </p:cNvPr>
          <p:cNvSpPr txBox="1"/>
          <p:nvPr/>
        </p:nvSpPr>
        <p:spPr>
          <a:xfrm>
            <a:off x="1524000" y="1025287"/>
            <a:ext cx="6096000" cy="369332"/>
          </a:xfrm>
          <a:prstGeom prst="rect">
            <a:avLst/>
          </a:prstGeom>
          <a:noFill/>
        </p:spPr>
        <p:txBody>
          <a:bodyPr wrap="square">
            <a:spAutoFit/>
          </a:bodyPr>
          <a:lstStyle/>
          <a:p>
            <a:r>
              <a:rPr lang="en-US" dirty="0"/>
              <a:t> </a:t>
            </a:r>
            <a:r>
              <a:rPr lang="en-US" dirty="0">
                <a:solidFill>
                  <a:schemeClr val="bg1">
                    <a:lumMod val="50000"/>
                  </a:schemeClr>
                </a:solidFill>
              </a:rPr>
              <a:t>Who are the current market leaders</a:t>
            </a:r>
            <a:r>
              <a:rPr lang="en-US" dirty="0"/>
              <a:t>?</a:t>
            </a:r>
            <a:endParaRPr lang="en-IN" dirty="0"/>
          </a:p>
        </p:txBody>
      </p:sp>
      <p:sp>
        <p:nvSpPr>
          <p:cNvPr id="7" name="TextBox 6">
            <a:extLst>
              <a:ext uri="{FF2B5EF4-FFF2-40B4-BE49-F238E27FC236}">
                <a16:creationId xmlns:a16="http://schemas.microsoft.com/office/drawing/2014/main" id="{6FDAFA47-B1D2-C448-5A7F-C45BC6EB8A2E}"/>
              </a:ext>
            </a:extLst>
          </p:cNvPr>
          <p:cNvSpPr txBox="1"/>
          <p:nvPr/>
        </p:nvSpPr>
        <p:spPr>
          <a:xfrm>
            <a:off x="3048000" y="88035"/>
            <a:ext cx="6096000" cy="430887"/>
          </a:xfrm>
          <a:prstGeom prst="rect">
            <a:avLst/>
          </a:prstGeom>
          <a:noFill/>
        </p:spPr>
        <p:txBody>
          <a:bodyPr wrap="square">
            <a:spAutoFit/>
          </a:bodyPr>
          <a:lstStyle/>
          <a:p>
            <a:pPr algn="ctr"/>
            <a:r>
              <a:rPr lang="en-IN" dirty="0"/>
              <a:t>. </a:t>
            </a:r>
            <a:r>
              <a:rPr lang="en-IN" sz="2200" b="1" dirty="0">
                <a:solidFill>
                  <a:schemeClr val="tx2">
                    <a:lumMod val="60000"/>
                    <a:lumOff val="40000"/>
                  </a:schemeClr>
                </a:solidFill>
              </a:rPr>
              <a:t>Competition Analysis:3</a:t>
            </a:r>
          </a:p>
        </p:txBody>
      </p:sp>
      <p:sp>
        <p:nvSpPr>
          <p:cNvPr id="4" name="object 4">
            <a:extLst>
              <a:ext uri="{FF2B5EF4-FFF2-40B4-BE49-F238E27FC236}">
                <a16:creationId xmlns:a16="http://schemas.microsoft.com/office/drawing/2014/main" id="{C2151A36-0BFA-F5E4-429E-BD3662DB56E5}"/>
              </a:ext>
            </a:extLst>
          </p:cNvPr>
          <p:cNvSpPr txBox="1">
            <a:spLocks noGrp="1"/>
          </p:cNvSpPr>
          <p:nvPr>
            <p:ph type="title"/>
          </p:nvPr>
        </p:nvSpPr>
        <p:spPr>
          <a:xfrm>
            <a:off x="1162571" y="1394619"/>
            <a:ext cx="132778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1D9A78"/>
                </a:solidFill>
              </a:rPr>
              <a:t>Insights</a:t>
            </a:r>
            <a:endParaRPr sz="3200" dirty="0"/>
          </a:p>
        </p:txBody>
      </p:sp>
      <p:pic>
        <p:nvPicPr>
          <p:cNvPr id="6" name="Picture 5">
            <a:extLst>
              <a:ext uri="{FF2B5EF4-FFF2-40B4-BE49-F238E27FC236}">
                <a16:creationId xmlns:a16="http://schemas.microsoft.com/office/drawing/2014/main" id="{F734CDB4-4EDF-AA3E-E21D-314D9CAFC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651476"/>
            <a:ext cx="4243639" cy="3224376"/>
          </a:xfrm>
          <a:prstGeom prst="rect">
            <a:avLst/>
          </a:prstGeom>
        </p:spPr>
      </p:pic>
      <p:sp>
        <p:nvSpPr>
          <p:cNvPr id="5" name="TextBox 4">
            <a:extLst>
              <a:ext uri="{FF2B5EF4-FFF2-40B4-BE49-F238E27FC236}">
                <a16:creationId xmlns:a16="http://schemas.microsoft.com/office/drawing/2014/main" id="{D639F0E7-EBEB-BBD0-89A6-DE1047DF3DAE}"/>
              </a:ext>
            </a:extLst>
          </p:cNvPr>
          <p:cNvSpPr txBox="1"/>
          <p:nvPr/>
        </p:nvSpPr>
        <p:spPr>
          <a:xfrm>
            <a:off x="2895600" y="5206524"/>
            <a:ext cx="7620000" cy="1446550"/>
          </a:xfrm>
          <a:prstGeom prst="rect">
            <a:avLst/>
          </a:prstGeom>
          <a:noFill/>
        </p:spPr>
        <p:txBody>
          <a:bodyPr wrap="square" rtlCol="0">
            <a:spAutoFit/>
          </a:bodyPr>
          <a:lstStyle/>
          <a:p>
            <a:pPr marL="342900" indent="-342900">
              <a:buFont typeface="Wingdings" panose="05000000000000000000" pitchFamily="2" charset="2"/>
              <a:buChar char="ü"/>
            </a:pPr>
            <a:r>
              <a:rPr lang="en-IN" sz="2200" dirty="0">
                <a:solidFill>
                  <a:schemeClr val="bg1">
                    <a:lumMod val="50000"/>
                  </a:schemeClr>
                </a:solidFill>
              </a:rPr>
              <a:t>Cola-</a:t>
            </a:r>
            <a:r>
              <a:rPr lang="en-IN" sz="2200" dirty="0" err="1">
                <a:solidFill>
                  <a:schemeClr val="bg1">
                    <a:lumMod val="50000"/>
                  </a:schemeClr>
                </a:solidFill>
              </a:rPr>
              <a:t>Coka</a:t>
            </a:r>
            <a:r>
              <a:rPr lang="en-IN" sz="2200" dirty="0">
                <a:solidFill>
                  <a:schemeClr val="bg1">
                    <a:lumMod val="50000"/>
                  </a:schemeClr>
                </a:solidFill>
              </a:rPr>
              <a:t>   hold the 1</a:t>
            </a:r>
            <a:r>
              <a:rPr lang="en-IN" sz="2200" baseline="30000" dirty="0">
                <a:solidFill>
                  <a:schemeClr val="bg1">
                    <a:lumMod val="50000"/>
                  </a:schemeClr>
                </a:solidFill>
              </a:rPr>
              <a:t>st</a:t>
            </a:r>
            <a:r>
              <a:rPr lang="en-IN" sz="2200" dirty="0">
                <a:solidFill>
                  <a:schemeClr val="bg1">
                    <a:lumMod val="50000"/>
                  </a:schemeClr>
                </a:solidFill>
              </a:rPr>
              <a:t> position of the current market leaders with 25% and  followed by Bapsi 2st position  21% market share  </a:t>
            </a:r>
          </a:p>
          <a:p>
            <a:pPr marL="342900" indent="-342900">
              <a:buFont typeface="Wingdings" panose="05000000000000000000" pitchFamily="2" charset="2"/>
              <a:buChar char="ü"/>
            </a:pPr>
            <a:r>
              <a:rPr lang="en-IN" sz="2200" dirty="0">
                <a:solidFill>
                  <a:schemeClr val="bg1">
                    <a:lumMod val="50000"/>
                  </a:schemeClr>
                </a:solidFill>
              </a:rPr>
              <a:t>codex is 5</a:t>
            </a:r>
            <a:r>
              <a:rPr lang="en-IN" sz="2200" baseline="30000" dirty="0">
                <a:solidFill>
                  <a:schemeClr val="bg1">
                    <a:lumMod val="50000"/>
                  </a:schemeClr>
                </a:solidFill>
              </a:rPr>
              <a:t>th </a:t>
            </a:r>
            <a:r>
              <a:rPr lang="en-IN" sz="2200" dirty="0">
                <a:solidFill>
                  <a:schemeClr val="bg1">
                    <a:lumMod val="50000"/>
                  </a:schemeClr>
                </a:solidFill>
              </a:rPr>
              <a:t> position respondents   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3350</TotalTime>
  <Words>1491</Words>
  <Application>Microsoft Office PowerPoint</Application>
  <PresentationFormat>Widescreen</PresentationFormat>
  <Paragraphs>179</Paragraphs>
  <Slides>27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Bahnschrift Condensed</vt:lpstr>
      <vt:lpstr>Calibri</vt:lpstr>
      <vt:lpstr>Helvetica</vt:lpstr>
      <vt:lpstr>Söhne</vt:lpstr>
      <vt:lpstr>Tahoma</vt:lpstr>
      <vt:lpstr>Wingdings</vt:lpstr>
      <vt:lpstr>Office Theme</vt:lpstr>
      <vt:lpstr>PowerPoint Presentation</vt:lpstr>
      <vt:lpstr>PowerPoint Presentation</vt:lpstr>
      <vt:lpstr>PowerPoint Presentation</vt:lpstr>
      <vt:lpstr>Insights</vt:lpstr>
      <vt:lpstr>Insights</vt:lpstr>
      <vt:lpstr>Insights</vt:lpstr>
      <vt:lpstr>Atliq’s Product lines</vt:lpstr>
      <vt:lpstr>Insights</vt:lpstr>
      <vt:lpstr>Insights</vt:lpstr>
      <vt:lpstr>Insights</vt:lpstr>
      <vt:lpstr>PowerPoint Presentation</vt:lpstr>
      <vt:lpstr>PowerPoint Presentation</vt:lpstr>
      <vt:lpstr> Brand Penetration: 5:</vt:lpstr>
      <vt:lpstr>Which cities do we need to focus more on?</vt:lpstr>
      <vt:lpstr>PowerPoint Presentation</vt:lpstr>
      <vt:lpstr>PowerPoint Presentation</vt:lpstr>
      <vt:lpstr>PowerPoint Presentation</vt:lpstr>
      <vt:lpstr>PowerPoint Presentation</vt:lpstr>
      <vt:lpstr>PowerPoint Presentation</vt:lpstr>
      <vt:lpstr>Insights</vt:lpstr>
      <vt:lpstr>Recommendations : 1</vt:lpstr>
      <vt:lpstr>OUTPUT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M</dc:creator>
  <cp:lastModifiedBy>PRAVEEN M</cp:lastModifiedBy>
  <cp:revision>19</cp:revision>
  <dcterms:created xsi:type="dcterms:W3CDTF">2023-06-24T12:00:50Z</dcterms:created>
  <dcterms:modified xsi:type="dcterms:W3CDTF">2023-07-05T14:26:22Z</dcterms:modified>
</cp:coreProperties>
</file>