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td\Downloads\sql%20challege%20course\code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td\Downloads\sql%20challege%20course\code%20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ametd\Downloads\sql%20challege%20course\code%204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 of unq_product</a:t>
            </a:r>
          </a:p>
        </c:rich>
      </c:tx>
      <c:layout>
        <c:manualLayout>
          <c:xMode val="edge"/>
          <c:yMode val="edge"/>
          <c:x val="1.2074357214534997E-2"/>
          <c:y val="4.41175448875755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650565944881889"/>
          <c:y val="0.14467967859992131"/>
          <c:w val="0.54136368110236222"/>
          <c:h val="0.812045471699958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6D-4BD5-9460-6E01EFF5C7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6D-4BD5-9460-6E01EFF5C7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6D-4BD5-9460-6E01EFF5C7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6D-4BD5-9460-6E01EFF5C70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2020Vs 2021</c:v>
                </c:pt>
                <c:pt idx="1">
                  <c:v>unq_prd_2020</c:v>
                </c:pt>
                <c:pt idx="2">
                  <c:v>unq_2021_product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</c:v>
                </c:pt>
                <c:pt idx="1">
                  <c:v>245</c:v>
                </c:pt>
                <c:pt idx="2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D2-4C87-83D0-6043D21C7CC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2.6403783849339255E-3"/>
          <c:y val="0.76994187773348333"/>
          <c:w val="0.34001541953256292"/>
          <c:h val="0.2268082871355192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7000">
          <a:schemeClr val="accent1">
            <a:lumMod val="5000"/>
            <a:lumOff val="95000"/>
            <a:alpha val="89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code3!$B$1</c:f>
              <c:strCache>
                <c:ptCount val="1"/>
                <c:pt idx="0">
                  <c:v>prd_cnt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code3!$A$2:$A$7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code3!$B$2:$B$7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AF-4D4A-B03F-9AEC8CA7DC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57099487"/>
        <c:axId val="457116543"/>
      </c:barChart>
      <c:catAx>
        <c:axId val="457099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116543"/>
        <c:crosses val="autoZero"/>
        <c:auto val="1"/>
        <c:lblAlgn val="ctr"/>
        <c:lblOffset val="100"/>
        <c:noMultiLvlLbl val="0"/>
      </c:catAx>
      <c:valAx>
        <c:axId val="457116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sum of product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099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difference</a:t>
            </a:r>
          </a:p>
        </c:rich>
      </c:tx>
      <c:layout>
        <c:manualLayout>
          <c:xMode val="edge"/>
          <c:yMode val="edge"/>
          <c:x val="0.40393744531933506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'code 4'!$D$2:$D$7</c:f>
              <c:numCache>
                <c:formatCode>General</c:formatCode>
                <c:ptCount val="6"/>
                <c:pt idx="0">
                  <c:v>16</c:v>
                </c:pt>
                <c:pt idx="1">
                  <c:v>34</c:v>
                </c:pt>
                <c:pt idx="2">
                  <c:v>16</c:v>
                </c:pt>
                <c:pt idx="3">
                  <c:v>5</c:v>
                </c:pt>
                <c:pt idx="4">
                  <c:v>15</c:v>
                </c:pt>
                <c:pt idx="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D4-4E9E-A403-A2BD936AC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521519"/>
        <c:axId val="308528175"/>
      </c:lineChart>
      <c:catAx>
        <c:axId val="308521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28175"/>
        <c:crosses val="autoZero"/>
        <c:auto val="1"/>
        <c:lblAlgn val="ctr"/>
        <c:lblOffset val="100"/>
        <c:noMultiLvlLbl val="0"/>
      </c:catAx>
      <c:valAx>
        <c:axId val="30852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21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'code 4'!$A$2:$A$7</cx:f>
        <cx:lvl ptCount="6">
          <cx:pt idx="0">Notebook</cx:pt>
          <cx:pt idx="1">Accessories</cx:pt>
          <cx:pt idx="2">Peripherals</cx:pt>
          <cx:pt idx="3">Storage</cx:pt>
          <cx:pt idx="4">Desktop</cx:pt>
          <cx:pt idx="5">Networking</cx:pt>
        </cx:lvl>
      </cx:strDim>
      <cx:numDim type="val">
        <cx:f>'code 4'!$B$2:$B$7</cx:f>
        <cx:lvl ptCount="6" formatCode="General">
          <cx:pt idx="0">92</cx:pt>
          <cx:pt idx="1">69</cx:pt>
          <cx:pt idx="2">59</cx:pt>
          <cx:pt idx="3">12</cx:pt>
          <cx:pt idx="4">7</cx:pt>
          <cx:pt idx="5">6</cx:pt>
        </cx:lvl>
      </cx:numDim>
    </cx:data>
    <cx:data id="1">
      <cx:strDim type="cat">
        <cx:f>'code 4'!$A$2:$A$7</cx:f>
        <cx:lvl ptCount="6">
          <cx:pt idx="0">Notebook</cx:pt>
          <cx:pt idx="1">Accessories</cx:pt>
          <cx:pt idx="2">Peripherals</cx:pt>
          <cx:pt idx="3">Storage</cx:pt>
          <cx:pt idx="4">Desktop</cx:pt>
          <cx:pt idx="5">Networking</cx:pt>
        </cx:lvl>
      </cx:strDim>
      <cx:numDim type="val">
        <cx:f>'code 4'!$C$2:$C$7</cx:f>
        <cx:lvl ptCount="6" formatCode="General">
          <cx:pt idx="0">108</cx:pt>
          <cx:pt idx="1">103</cx:pt>
          <cx:pt idx="2">75</cx:pt>
          <cx:pt idx="3">17</cx:pt>
          <cx:pt idx="4">22</cx:pt>
          <cx:pt idx="5">9</cx:pt>
        </cx:lvl>
      </cx:numDim>
    </cx:data>
    <cx:data id="2">
      <cx:strDim type="cat">
        <cx:f>'code 4'!$A$2:$A$7</cx:f>
        <cx:lvl ptCount="6">
          <cx:pt idx="0">Notebook</cx:pt>
          <cx:pt idx="1">Accessories</cx:pt>
          <cx:pt idx="2">Peripherals</cx:pt>
          <cx:pt idx="3">Storage</cx:pt>
          <cx:pt idx="4">Desktop</cx:pt>
          <cx:pt idx="5">Networking</cx:pt>
        </cx:lvl>
      </cx:strDim>
      <cx:numDim type="val">
        <cx:f>'code 4'!$D$2:$D$7</cx:f>
        <cx:lvl ptCount="6" formatCode="General">
          <cx:pt idx="0">16</cx:pt>
          <cx:pt idx="1">34</cx:pt>
          <cx:pt idx="2">16</cx:pt>
          <cx:pt idx="3">5</cx:pt>
          <cx:pt idx="4">15</cx:pt>
          <cx:pt idx="5">3</cx:pt>
        </cx:lvl>
      </cx:numDim>
    </cx:data>
    <cx:data id="3">
      <cx:strDim type="cat">
        <cx:f>'code 4'!$A$2:$A$7</cx:f>
        <cx:lvl ptCount="6">
          <cx:pt idx="0">Notebook</cx:pt>
          <cx:pt idx="1">Accessories</cx:pt>
          <cx:pt idx="2">Peripherals</cx:pt>
          <cx:pt idx="3">Storage</cx:pt>
          <cx:pt idx="4">Desktop</cx:pt>
          <cx:pt idx="5">Networking</cx:pt>
        </cx:lvl>
      </cx:strDim>
      <cx:numDim type="val">
        <cx:f>'code 4'!$E$2:$E$7</cx:f>
        <cx:lvl ptCount="6" formatCode="General"/>
      </cx:numDim>
    </cx:data>
  </cx:chartData>
  <cx:chart>
    <cx:title pos="t" align="ctr" overlay="0"/>
    <cx:plotArea>
      <cx:plotAreaRegion>
        <cx:series layoutId="clusteredColumn" uniqueId="{C6F5ADAA-11B6-46FF-8360-D9B10F7B1925}" formatIdx="0">
          <cx:tx>
            <cx:txData>
              <cx:f>'code 4'!$B$1</cx:f>
              <cx:v>prd_count_2020</cx:v>
            </cx:txData>
          </cx:tx>
          <cx:dataId val="0"/>
          <cx:layoutPr>
            <cx:aggregation/>
          </cx:layoutPr>
          <cx:axisId val="1"/>
        </cx:series>
        <cx:series layoutId="paretoLine" ownerIdx="0" uniqueId="{983F7976-E819-48C0-8794-F70D60A52A5E}" formatIdx="1">
          <cx:axisId val="2"/>
        </cx:series>
        <cx:series layoutId="clusteredColumn" hidden="1" uniqueId="{A5106D50-FD97-44C2-863F-E8EAA82C385A}" formatIdx="2">
          <cx:tx>
            <cx:txData>
              <cx:f>'code 4'!$C$1</cx:f>
              <cx:v>prd_count_2021</cx:v>
            </cx:txData>
          </cx:tx>
          <cx:dataId val="1"/>
          <cx:layoutPr>
            <cx:aggregation/>
          </cx:layoutPr>
          <cx:axisId val="1"/>
        </cx:series>
        <cx:series layoutId="paretoLine" ownerIdx="2" uniqueId="{047AD1E4-1EE4-48A7-88AE-B09A216C7D44}" formatIdx="3">
          <cx:axisId val="2"/>
        </cx:series>
        <cx:series layoutId="clusteredColumn" hidden="1" uniqueId="{3FBD290D-877A-4765-9332-ABC86420D59C}" formatIdx="4">
          <cx:tx>
            <cx:txData>
              <cx:v>diffrence</cx:v>
            </cx:txData>
          </cx:tx>
          <cx:dataId val="2"/>
          <cx:layoutPr>
            <cx:aggregation/>
          </cx:layoutPr>
          <cx:axisId val="1"/>
        </cx:series>
        <cx:series layoutId="paretoLine" ownerIdx="4" uniqueId="{3C5FCC11-D323-432A-9C1F-DCF3AC43B0CF}" formatIdx="5">
          <cx:axisId val="2"/>
        </cx:series>
        <cx:series layoutId="clusteredColumn" hidden="1" uniqueId="{0E1DC0C2-5DB9-4FFD-B744-413BAA5F3E88}" formatIdx="6">
          <cx:tx>
            <cx:txData>
              <cx:v>Column1</cx:v>
            </cx:txData>
          </cx:tx>
          <cx:dataId val="3"/>
          <cx:layoutPr>
            <cx:aggregation/>
          </cx:layoutPr>
          <cx:axisId val="1"/>
        </cx:series>
        <cx:series layoutId="paretoLine" ownerIdx="6" uniqueId="{1FDDE05B-D12F-4676-A5AD-F9B43EF53225}" formatIdx="7">
          <cx:axisId val="2"/>
        </cx:series>
      </cx:plotAreaRegion>
      <cx:axis id="0">
        <cx:catScaling gapWidth="0"/>
        <cx:tickLabels/>
      </cx:axis>
      <cx:axis id="1">
        <cx:valScaling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1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64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62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51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992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27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5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648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5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9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6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8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0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8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99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F1A306-09FF-440E-AE58-85B1B0B53C6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760AEB-0C70-4276-842D-BBD1680E0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532BE-ADA7-6E42-1D1D-FBC0B204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44" y="735605"/>
            <a:ext cx="9342081" cy="2206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27D64-16F6-5F54-D74B-847F71D2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88" y="8775119"/>
            <a:ext cx="3355911" cy="854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628163-8889-83F8-E2E1-8C37F090A27B}"/>
              </a:ext>
            </a:extLst>
          </p:cNvPr>
          <p:cNvSpPr txBox="1"/>
          <p:nvPr/>
        </p:nvSpPr>
        <p:spPr>
          <a:xfrm>
            <a:off x="4456922" y="3132526"/>
            <a:ext cx="4040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Praveen M</a:t>
            </a:r>
          </a:p>
        </p:txBody>
      </p:sp>
    </p:spTree>
    <p:extLst>
      <p:ext uri="{BB962C8B-B14F-4D97-AF65-F5344CB8AC3E}">
        <p14:creationId xmlns:p14="http://schemas.microsoft.com/office/powerpoint/2010/main" val="11234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0542D-B65E-C525-80D2-C2FA60D6D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97" y="1427583"/>
            <a:ext cx="5498931" cy="462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8386-6B7D-4410-54FC-365173396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41" y="1427583"/>
            <a:ext cx="4526562" cy="377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1AC5EF-F372-F8F1-498D-ADF08F278284}"/>
              </a:ext>
            </a:extLst>
          </p:cNvPr>
          <p:cNvSpPr txBox="1"/>
          <p:nvPr/>
        </p:nvSpPr>
        <p:spPr>
          <a:xfrm>
            <a:off x="11663265" y="3198167"/>
            <a:ext cx="3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8725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DC1032-373A-5045-6D56-2FA5D35E8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2130878"/>
            <a:ext cx="7032598" cy="390048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278668-0920-FC8F-9015-7A445B938EAA}"/>
              </a:ext>
            </a:extLst>
          </p:cNvPr>
          <p:cNvSpPr txBox="1"/>
          <p:nvPr/>
        </p:nvSpPr>
        <p:spPr>
          <a:xfrm>
            <a:off x="11591925" y="3167390"/>
            <a:ext cx="5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D9DE6-D1DC-ACD5-D818-6839319E9DD8}"/>
              </a:ext>
            </a:extLst>
          </p:cNvPr>
          <p:cNvSpPr txBox="1"/>
          <p:nvPr/>
        </p:nvSpPr>
        <p:spPr>
          <a:xfrm>
            <a:off x="6680718" y="1138335"/>
            <a:ext cx="313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The retailer channel has more gross sales at 73.22%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3F677-E16C-2962-F493-4573C06BEB83}"/>
              </a:ext>
            </a:extLst>
          </p:cNvPr>
          <p:cNvSpPr txBox="1"/>
          <p:nvPr/>
        </p:nvSpPr>
        <p:spPr>
          <a:xfrm>
            <a:off x="1063690" y="1670180"/>
            <a:ext cx="1352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8612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A1364-09AE-B957-F938-33928C652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099388"/>
            <a:ext cx="6885735" cy="3987087"/>
          </a:xfrm>
          <a:prstGeom prst="rect">
            <a:avLst/>
          </a:prstGeom>
          <a:effectLst>
            <a:outerShdw blurRad="50800" dist="635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BBFFD-A4BC-EBF9-DC61-7DCAE5D9F6C4}"/>
              </a:ext>
            </a:extLst>
          </p:cNvPr>
          <p:cNvSpPr txBox="1"/>
          <p:nvPr/>
        </p:nvSpPr>
        <p:spPr>
          <a:xfrm>
            <a:off x="11544300" y="3198167"/>
            <a:ext cx="48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78917-74E4-FCA7-A1F1-5286090471C2}"/>
              </a:ext>
            </a:extLst>
          </p:cNvPr>
          <p:cNvSpPr txBox="1"/>
          <p:nvPr/>
        </p:nvSpPr>
        <p:spPr>
          <a:xfrm>
            <a:off x="6802016" y="653143"/>
            <a:ext cx="3760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AQ pen drive 2 in 1(N and S)AQ Gamers  Ms(P and A) Digit PC these or product or most sold quantity in each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7DF2A-1364-B3E9-9153-2C78D31588B8}"/>
              </a:ext>
            </a:extLst>
          </p:cNvPr>
          <p:cNvSpPr txBox="1"/>
          <p:nvPr/>
        </p:nvSpPr>
        <p:spPr>
          <a:xfrm>
            <a:off x="1026367" y="1253307"/>
            <a:ext cx="1716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4466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80CFE0-9F9A-0B0F-DFF0-A6541D04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365125"/>
            <a:ext cx="10961915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BEC09-E11E-CBE2-D1AA-BAEE9829C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10126437" cy="446168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company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one of the leading computer hardware producers in India..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management noticed that they do not get enough insights to make quick and smart data-informed decisions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10 hoc request for which the company needs insight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 SQL query to answer these request. Convert it into Visualization and present the insight to the top level management or Product owner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92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383E3-83B0-8676-D9B1-9115C8A5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94" y="3448050"/>
            <a:ext cx="3343456" cy="2524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263044-224D-ADF2-3BD4-DC4743CF7E59}"/>
              </a:ext>
            </a:extLst>
          </p:cNvPr>
          <p:cNvSpPr/>
          <p:nvPr/>
        </p:nvSpPr>
        <p:spPr>
          <a:xfrm>
            <a:off x="5338762" y="1581149"/>
            <a:ext cx="4638675" cy="150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456E1-0722-5AEE-BEC3-5BA09B419577}"/>
              </a:ext>
            </a:extLst>
          </p:cNvPr>
          <p:cNvSpPr txBox="1"/>
          <p:nvPr/>
        </p:nvSpPr>
        <p:spPr>
          <a:xfrm>
            <a:off x="5338762" y="1733460"/>
            <a:ext cx="4457700" cy="1292662"/>
          </a:xfrm>
          <a:prstGeom prst="rect">
            <a:avLst/>
          </a:prstGeom>
          <a:noFill/>
          <a:effectLst>
            <a:outerShdw blurRad="50800" dist="50800" dir="5400000" sx="98000" sy="98000" algn="ctr" rotWithShape="0">
              <a:schemeClr val="bg2">
                <a:alpha val="74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/>
                </a:solidFill>
              </a:rPr>
              <a:t>Request:</a:t>
            </a:r>
          </a:p>
          <a:p>
            <a:r>
              <a:rPr lang="en-IN" b="1" dirty="0"/>
              <a:t>Provide the of markets in which customer “Atliq Excusive” operates its business the APAC region…..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41C19-DF09-75A6-EEDF-F8793139C4D5}"/>
              </a:ext>
            </a:extLst>
          </p:cNvPr>
          <p:cNvSpPr txBox="1"/>
          <p:nvPr/>
        </p:nvSpPr>
        <p:spPr>
          <a:xfrm>
            <a:off x="11649075" y="315566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76DE3-22D4-C91A-D4D0-8AD2505744D9}"/>
              </a:ext>
            </a:extLst>
          </p:cNvPr>
          <p:cNvSpPr txBox="1"/>
          <p:nvPr/>
        </p:nvSpPr>
        <p:spPr>
          <a:xfrm>
            <a:off x="952500" y="2771090"/>
            <a:ext cx="154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3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0513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3D76E70-B8CA-5DFD-9CCF-A4380C1C04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361491"/>
              </p:ext>
            </p:extLst>
          </p:nvPr>
        </p:nvGraphicFramePr>
        <p:xfrm>
          <a:off x="7123095" y="3475166"/>
          <a:ext cx="3941245" cy="2590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C8E99ED-FBA1-D496-7252-5F0BAF1C7EE8}"/>
              </a:ext>
            </a:extLst>
          </p:cNvPr>
          <p:cNvSpPr/>
          <p:nvPr/>
        </p:nvSpPr>
        <p:spPr>
          <a:xfrm>
            <a:off x="838206" y="742092"/>
            <a:ext cx="3314700" cy="1754327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That 89 new product have been included in the inventory for the 2021 fiscal year the percentage of rise </a:t>
            </a:r>
            <a:r>
              <a:rPr lang="en-IN" b="1" dirty="0">
                <a:solidFill>
                  <a:schemeClr val="tx1"/>
                </a:solidFill>
                <a:highlight>
                  <a:srgbClr val="00FF00"/>
                </a:highlight>
              </a:rPr>
              <a:t>in </a:t>
            </a:r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highlight>
                  <a:srgbClr val="00FF00"/>
                </a:highlight>
              </a:rPr>
              <a:t>36.33</a:t>
            </a:r>
            <a:endParaRPr lang="en-IN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7549D-8236-AA67-06F6-B33F84A85F39}"/>
              </a:ext>
            </a:extLst>
          </p:cNvPr>
          <p:cNvSpPr txBox="1"/>
          <p:nvPr/>
        </p:nvSpPr>
        <p:spPr>
          <a:xfrm>
            <a:off x="11610975" y="3213556"/>
            <a:ext cx="58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899B3E-865E-E855-4A9E-BF7555A5B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6" y="3979046"/>
            <a:ext cx="4029637" cy="1754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A1A473-5E1B-F8F7-CA10-692E03C72A51}"/>
              </a:ext>
            </a:extLst>
          </p:cNvPr>
          <p:cNvSpPr txBox="1"/>
          <p:nvPr/>
        </p:nvSpPr>
        <p:spPr>
          <a:xfrm>
            <a:off x="7458075" y="2905125"/>
            <a:ext cx="127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Request:2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B2CB5-BAA8-AEB0-FBF2-E88BC774B4EF}"/>
              </a:ext>
            </a:extLst>
          </p:cNvPr>
          <p:cNvSpPr txBox="1"/>
          <p:nvPr/>
        </p:nvSpPr>
        <p:spPr>
          <a:xfrm>
            <a:off x="838206" y="3475166"/>
            <a:ext cx="1390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0106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41327CE-5F41-A3A9-953D-E32B22D5F4A2}"/>
              </a:ext>
            </a:extLst>
          </p:cNvPr>
          <p:cNvSpPr/>
          <p:nvPr/>
        </p:nvSpPr>
        <p:spPr>
          <a:xfrm>
            <a:off x="7203137" y="1098703"/>
            <a:ext cx="4132879" cy="2169015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3.Provide a Report with all the unique product count for each segment sort them in descending order of product count</a:t>
            </a:r>
            <a:br>
              <a:rPr lang="en-IN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output:</a:t>
            </a:r>
          </a:p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Segment</a:t>
            </a:r>
          </a:p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EBC09-54AF-390B-7C78-66B00181C9D4}"/>
              </a:ext>
            </a:extLst>
          </p:cNvPr>
          <p:cNvSpPr txBox="1"/>
          <p:nvPr/>
        </p:nvSpPr>
        <p:spPr>
          <a:xfrm>
            <a:off x="11601450" y="3167390"/>
            <a:ext cx="44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F529B-1BCA-55E5-50FA-DC7D549A77AE}"/>
              </a:ext>
            </a:extLst>
          </p:cNvPr>
          <p:cNvSpPr txBox="1"/>
          <p:nvPr/>
        </p:nvSpPr>
        <p:spPr>
          <a:xfrm>
            <a:off x="8258175" y="666750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Request:3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8CF8F-6847-0AEB-704C-07B8B223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4" y="3429000"/>
            <a:ext cx="2894922" cy="2810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018B93-80F5-8CD4-D870-F0E768BA97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667860"/>
              </p:ext>
            </p:extLst>
          </p:nvPr>
        </p:nvGraphicFramePr>
        <p:xfrm>
          <a:off x="6764016" y="33540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19E44F-BFE1-9D75-6DB6-786B68068E93}"/>
              </a:ext>
            </a:extLst>
          </p:cNvPr>
          <p:cNvSpPr txBox="1"/>
          <p:nvPr/>
        </p:nvSpPr>
        <p:spPr>
          <a:xfrm>
            <a:off x="1007706" y="2895601"/>
            <a:ext cx="124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10768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71C582-1DAB-6A7D-A098-9D13308EA8AB}"/>
              </a:ext>
            </a:extLst>
          </p:cNvPr>
          <p:cNvSpPr txBox="1"/>
          <p:nvPr/>
        </p:nvSpPr>
        <p:spPr>
          <a:xfrm>
            <a:off x="748788" y="819350"/>
            <a:ext cx="47212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B0F0"/>
                </a:solidFill>
              </a:rPr>
              <a:t>Insights;</a:t>
            </a:r>
          </a:p>
          <a:p>
            <a:pPr marL="285744" indent="-285744">
              <a:buFont typeface="Wingdings" panose="05000000000000000000" pitchFamily="2" charset="2"/>
              <a:buChar char="v"/>
            </a:pPr>
            <a:r>
              <a:rPr lang="en-IN" sz="2000" dirty="0"/>
              <a:t>4. In the fiscal year of 2021 most new product have been included in the accessories segment with 34 products……..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47B86-B4EA-F2C3-5E15-DA57323C2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3" y="3472393"/>
            <a:ext cx="5153237" cy="2466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0E6014-F962-4D29-7E21-089CB401B593}"/>
              </a:ext>
            </a:extLst>
          </p:cNvPr>
          <p:cNvSpPr txBox="1"/>
          <p:nvPr/>
        </p:nvSpPr>
        <p:spPr>
          <a:xfrm>
            <a:off x="942763" y="3057525"/>
            <a:ext cx="159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output</a:t>
            </a:r>
            <a:endParaRPr lang="en-IN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64585F4C-38C3-D88C-BCE6-49613B9183B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71909563"/>
                  </p:ext>
                </p:extLst>
              </p:nvPr>
            </p:nvGraphicFramePr>
            <p:xfrm>
              <a:off x="6677237" y="334361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64585F4C-38C3-D88C-BCE6-49613B9183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7237" y="3343611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AE89C4B-5786-D530-954A-A7A06D42E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501883"/>
              </p:ext>
            </p:extLst>
          </p:nvPr>
        </p:nvGraphicFramePr>
        <p:xfrm>
          <a:off x="6674512" y="7144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C25AAA-8532-3A55-8208-F99C51B515CE}"/>
              </a:ext>
            </a:extLst>
          </p:cNvPr>
          <p:cNvSpPr txBox="1"/>
          <p:nvPr/>
        </p:nvSpPr>
        <p:spPr>
          <a:xfrm>
            <a:off x="11594386" y="3167390"/>
            <a:ext cx="46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6174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B12CB55-3D02-8869-2150-AFEF827B8A41}"/>
              </a:ext>
            </a:extLst>
          </p:cNvPr>
          <p:cNvSpPr/>
          <p:nvPr/>
        </p:nvSpPr>
        <p:spPr>
          <a:xfrm>
            <a:off x="8528180" y="3429000"/>
            <a:ext cx="1296955" cy="123630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240.5</a:t>
            </a:r>
          </a:p>
          <a:p>
            <a:pPr algn="ctr"/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5416FAC-89A5-F2AA-39C5-B8DD075CCA95}"/>
              </a:ext>
            </a:extLst>
          </p:cNvPr>
          <p:cNvSpPr/>
          <p:nvPr/>
        </p:nvSpPr>
        <p:spPr>
          <a:xfrm>
            <a:off x="9251767" y="3881542"/>
            <a:ext cx="1104900" cy="108235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0.892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4E772-DEBD-ADE8-CB14-80B9D372699B}"/>
              </a:ext>
            </a:extLst>
          </p:cNvPr>
          <p:cNvSpPr txBox="1"/>
          <p:nvPr/>
        </p:nvSpPr>
        <p:spPr>
          <a:xfrm>
            <a:off x="8168376" y="4544015"/>
            <a:ext cx="70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6CBDB-ECF7-92D1-6E59-5E91980176A5}"/>
              </a:ext>
            </a:extLst>
          </p:cNvPr>
          <p:cNvSpPr txBox="1"/>
          <p:nvPr/>
        </p:nvSpPr>
        <p:spPr>
          <a:xfrm>
            <a:off x="9554160" y="4991927"/>
            <a:ext cx="68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2020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30B56B9-8617-1475-C888-88EE91CF9191}"/>
              </a:ext>
            </a:extLst>
          </p:cNvPr>
          <p:cNvSpPr/>
          <p:nvPr/>
        </p:nvSpPr>
        <p:spPr>
          <a:xfrm>
            <a:off x="9251768" y="2668555"/>
            <a:ext cx="498729" cy="732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7F2BA-2628-42D8-37E9-4A1E3798B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5" y="2174033"/>
            <a:ext cx="5488953" cy="4010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C0705-A2BA-BC42-9E15-A6CB49520C70}"/>
              </a:ext>
            </a:extLst>
          </p:cNvPr>
          <p:cNvSpPr txBox="1"/>
          <p:nvPr/>
        </p:nvSpPr>
        <p:spPr>
          <a:xfrm>
            <a:off x="905070" y="1584258"/>
            <a:ext cx="147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B25F0-BEE2-9925-DC5D-60C4D50579FD}"/>
              </a:ext>
            </a:extLst>
          </p:cNvPr>
          <p:cNvSpPr txBox="1"/>
          <p:nvPr/>
        </p:nvSpPr>
        <p:spPr>
          <a:xfrm>
            <a:off x="8020224" y="2930359"/>
            <a:ext cx="99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Insights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A8DA1-5A53-1140-07E9-188F2D2508DE}"/>
              </a:ext>
            </a:extLst>
          </p:cNvPr>
          <p:cNvSpPr txBox="1"/>
          <p:nvPr/>
        </p:nvSpPr>
        <p:spPr>
          <a:xfrm>
            <a:off x="6876661" y="886408"/>
            <a:ext cx="31817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</a:rPr>
              <a:t>AQ Home </a:t>
            </a:r>
            <a:r>
              <a:rPr lang="en-IN" dirty="0" err="1">
                <a:solidFill>
                  <a:schemeClr val="accent3"/>
                </a:solidFill>
              </a:rPr>
              <a:t>Allin</a:t>
            </a:r>
            <a:r>
              <a:rPr lang="en-IN" dirty="0">
                <a:solidFill>
                  <a:schemeClr val="accent3"/>
                </a:solidFill>
              </a:rPr>
              <a:t> 1 gen 2 Product code : A6120110206 has highest manufacturing cost of $ 240.53 </a:t>
            </a:r>
          </a:p>
          <a:p>
            <a:r>
              <a:rPr lang="en-IN" dirty="0">
                <a:solidFill>
                  <a:schemeClr val="accent3"/>
                </a:solidFill>
              </a:rPr>
              <a:t>AQ master wired</a:t>
            </a:r>
          </a:p>
          <a:p>
            <a:r>
              <a:rPr lang="en-IN" dirty="0">
                <a:solidFill>
                  <a:schemeClr val="accent3"/>
                </a:solidFill>
              </a:rPr>
              <a:t>x1Ms product code: 2118150101 has the lowest manufacturing cost of $ 0.89..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3987D-1EC0-D75B-B3A6-B520FF4A4660}"/>
              </a:ext>
            </a:extLst>
          </p:cNvPr>
          <p:cNvSpPr txBox="1"/>
          <p:nvPr/>
        </p:nvSpPr>
        <p:spPr>
          <a:xfrm>
            <a:off x="11728579" y="3202832"/>
            <a:ext cx="261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4561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0A687-C5B8-0564-D02E-E7543D224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2562226"/>
            <a:ext cx="6272212" cy="341471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1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1D913-AA70-7591-1401-B903E845CFFC}"/>
              </a:ext>
            </a:extLst>
          </p:cNvPr>
          <p:cNvSpPr txBox="1"/>
          <p:nvPr/>
        </p:nvSpPr>
        <p:spPr>
          <a:xfrm>
            <a:off x="819151" y="2038350"/>
            <a:ext cx="195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2F894-49D6-1416-1FD8-A852D95245FC}"/>
              </a:ext>
            </a:extLst>
          </p:cNvPr>
          <p:cNvSpPr txBox="1"/>
          <p:nvPr/>
        </p:nvSpPr>
        <p:spPr>
          <a:xfrm>
            <a:off x="11649075" y="3198167"/>
            <a:ext cx="46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45495-C510-A712-397D-554D9D6AEAE3}"/>
              </a:ext>
            </a:extLst>
          </p:cNvPr>
          <p:cNvSpPr txBox="1"/>
          <p:nvPr/>
        </p:nvSpPr>
        <p:spPr>
          <a:xfrm>
            <a:off x="7931020" y="1502229"/>
            <a:ext cx="2827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B0F0"/>
                </a:solidFill>
              </a:rPr>
              <a:t>Flipkart is highest average discount percentage 0.3803</a:t>
            </a:r>
          </a:p>
        </p:txBody>
      </p:sp>
    </p:spTree>
    <p:extLst>
      <p:ext uri="{BB962C8B-B14F-4D97-AF65-F5344CB8AC3E}">
        <p14:creationId xmlns:p14="http://schemas.microsoft.com/office/powerpoint/2010/main" val="272950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CAE845-9FF3-02B2-6630-1D4FAE1B9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95" y="2802430"/>
            <a:ext cx="4591849" cy="308478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1B1FF9-8768-9701-DFC9-FCA67C0BE81C}"/>
              </a:ext>
            </a:extLst>
          </p:cNvPr>
          <p:cNvSpPr/>
          <p:nvPr/>
        </p:nvSpPr>
        <p:spPr>
          <a:xfrm>
            <a:off x="8007726" y="700426"/>
            <a:ext cx="3282632" cy="1563796"/>
          </a:xfrm>
          <a:prstGeom prst="wedgeRoundRectCallou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 which first quarter of the fiscal year 2020 maximum quantity has been sold with 7.01M Sold Quantity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A9A8C-56ED-6866-4C69-2C9C804F0E3D}"/>
              </a:ext>
            </a:extLst>
          </p:cNvPr>
          <p:cNvSpPr txBox="1"/>
          <p:nvPr/>
        </p:nvSpPr>
        <p:spPr>
          <a:xfrm>
            <a:off x="10443382" y="3297065"/>
            <a:ext cx="70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7.0M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211811-207C-90A7-534A-7FBC032718D4}"/>
              </a:ext>
            </a:extLst>
          </p:cNvPr>
          <p:cNvSpPr txBox="1"/>
          <p:nvPr/>
        </p:nvSpPr>
        <p:spPr>
          <a:xfrm>
            <a:off x="9616085" y="3473540"/>
            <a:ext cx="55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6.6M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A3A6E-54D4-AF9D-FDA1-C9D57F64AAF2}"/>
              </a:ext>
            </a:extLst>
          </p:cNvPr>
          <p:cNvSpPr txBox="1"/>
          <p:nvPr/>
        </p:nvSpPr>
        <p:spPr>
          <a:xfrm>
            <a:off x="8679710" y="3826359"/>
            <a:ext cx="594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5.0M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C5BF8-407F-32B2-E1DB-A143FB904D89}"/>
              </a:ext>
            </a:extLst>
          </p:cNvPr>
          <p:cNvSpPr txBox="1"/>
          <p:nvPr/>
        </p:nvSpPr>
        <p:spPr>
          <a:xfrm>
            <a:off x="7777758" y="4438126"/>
            <a:ext cx="64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2.1M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EF180-4C07-B51F-AC9A-4CC0A33B3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18" y="2758896"/>
            <a:ext cx="5699827" cy="3171848"/>
          </a:xfrm>
          <a:prstGeom prst="rect">
            <a:avLst/>
          </a:prstGeom>
          <a:effectLst>
            <a:outerShdw blurRad="50800" dist="50800" dir="5400000" algn="ctr" rotWithShape="0">
              <a:schemeClr val="accent5">
                <a:alpha val="82000"/>
              </a:scheme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E9EFC3-255E-E3E3-0CA9-D7A339CC04AB}"/>
              </a:ext>
            </a:extLst>
          </p:cNvPr>
          <p:cNvSpPr txBox="1"/>
          <p:nvPr/>
        </p:nvSpPr>
        <p:spPr>
          <a:xfrm>
            <a:off x="871417" y="2388637"/>
            <a:ext cx="93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26A7F-0686-9B43-9C12-8B10C92F3BA8}"/>
              </a:ext>
            </a:extLst>
          </p:cNvPr>
          <p:cNvSpPr txBox="1"/>
          <p:nvPr/>
        </p:nvSpPr>
        <p:spPr>
          <a:xfrm>
            <a:off x="11660249" y="3173954"/>
            <a:ext cx="44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83930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891</TotalTime>
  <Words>316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Times New Roman</vt:lpstr>
      <vt:lpstr>Wingdings</vt:lpstr>
      <vt:lpstr>Organic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M</dc:creator>
  <cp:lastModifiedBy>PRAVEEN M</cp:lastModifiedBy>
  <cp:revision>10</cp:revision>
  <dcterms:created xsi:type="dcterms:W3CDTF">2023-01-20T08:12:16Z</dcterms:created>
  <dcterms:modified xsi:type="dcterms:W3CDTF">2023-01-31T15:02:11Z</dcterms:modified>
</cp:coreProperties>
</file>