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5" r:id="rId7"/>
    <p:sldId id="266" r:id="rId9"/>
    <p:sldId id="267" r:id="rId10"/>
    <p:sldId id="261" r:id="rId11"/>
    <p:sldId id="268" r:id="rId12"/>
    <p:sldId id="263" r:id="rId13"/>
    <p:sldId id="269" r:id="rId14"/>
    <p:sldId id="270" r:id="rId15"/>
    <p:sldId id="271" r:id="rId16"/>
    <p:sldId id="272" r:id="rId17"/>
    <p:sldId id="274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2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906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DCD57-DB9E-4D78-B9EB-D2E4E7EFF0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975A-2C0A-43D3-90B1-F58F089CE9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A511-9960-40C2-BD4C-C70F07B1F52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382000" y="485722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C1C8801-7A8D-4E4C-A2EA-FFF66C172B23}" type="slidenum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7" y="171517"/>
            <a:ext cx="1035887" cy="278893"/>
          </a:xfrm>
          <a:prstGeom prst="rect">
            <a:avLst/>
          </a:prstGeom>
        </p:spPr>
      </p:pic>
      <p:sp>
        <p:nvSpPr>
          <p:cNvPr id="5" name="Round Single Corner Rectangle 4"/>
          <p:cNvSpPr/>
          <p:nvPr userDrawn="1"/>
        </p:nvSpPr>
        <p:spPr>
          <a:xfrm flipV="1">
            <a:off x="0" y="0"/>
            <a:ext cx="7620000" cy="628650"/>
          </a:xfrm>
          <a:prstGeom prst="round1Rect">
            <a:avLst>
              <a:gd name="adj" fmla="val 50000"/>
            </a:avLst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04BD-1887-441F-8A35-FA30626092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F6DB-3F6B-449A-A268-1980AAC0AD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5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7028" y="2035531"/>
            <a:ext cx="8080262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SMARTBUY</a:t>
            </a:r>
            <a:endParaRPr lang="en-US" sz="5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10 Mockups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prepared by </a:t>
            </a:r>
            <a:endParaRPr lang="en-IN" alt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 collaboratively with designer.</a:t>
            </a:r>
            <a:endParaRPr lang="en-IN" alt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Single Corner Rectangle 4"/>
          <p:cNvSpPr/>
          <p:nvPr/>
        </p:nvSpPr>
        <p:spPr>
          <a:xfrm flipH="1">
            <a:off x="7391399" y="4295237"/>
            <a:ext cx="1752596" cy="8382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4549100"/>
            <a:ext cx="1305720" cy="468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361951"/>
            <a:ext cx="1260475" cy="41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3350"/>
            <a:ext cx="1077120" cy="38665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0" y="-19050"/>
            <a:ext cx="7620000" cy="6858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Carrier Order list screen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66750"/>
            <a:ext cx="9143999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0" y="2038350"/>
            <a:ext cx="457200" cy="228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2038350"/>
            <a:ext cx="990600" cy="228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068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Carrier Change Request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6668" t="7434" r="4071"/>
          <a:stretch>
            <a:fillRect/>
          </a:stretch>
        </p:blipFill>
        <p:spPr bwMode="auto">
          <a:xfrm>
            <a:off x="42587" y="766487"/>
            <a:ext cx="9058829" cy="3610526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13898" y="1299950"/>
            <a:ext cx="2238233" cy="409433"/>
          </a:xfrm>
          <a:prstGeom prst="wedgeRoundRectCallout">
            <a:avLst>
              <a:gd name="adj1" fmla="val 69052"/>
              <a:gd name="adj2" fmla="val 1315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Carrier can request for change by suggesting a new delivery window or change in gallons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306851"/>
            <a:ext cx="8991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Dispatcher runs Optimizer in Hedge Mode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Configure And Run Optimizer in Hedge Mode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 t="13389" b="14374"/>
          <a:stretch>
            <a:fillRect/>
          </a:stretch>
        </p:blipFill>
        <p:spPr bwMode="auto">
          <a:xfrm>
            <a:off x="0" y="666750"/>
            <a:ext cx="9143999" cy="447675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1" y="748920"/>
            <a:ext cx="1869743" cy="305371"/>
          </a:xfrm>
          <a:prstGeom prst="wedgeRoundRectCallout">
            <a:avLst>
              <a:gd name="adj1" fmla="val 61505"/>
              <a:gd name="adj2" fmla="val 390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Optimizer can be run in 3 modes. 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2057400" y="3409950"/>
            <a:ext cx="1295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3638550"/>
            <a:ext cx="990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63855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Hedge Mode Results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 t="13617"/>
          <a:stretch>
            <a:fillRect/>
          </a:stretch>
        </p:blipFill>
        <p:spPr bwMode="auto">
          <a:xfrm>
            <a:off x="0" y="1276350"/>
            <a:ext cx="9144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" y="666750"/>
            <a:ext cx="1828799" cy="1219200"/>
          </a:xfrm>
          <a:prstGeom prst="wedgeRoundRectCallout">
            <a:avLst>
              <a:gd name="adj1" fmla="val 23369"/>
              <a:gd name="adj2" fmla="val -51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When optimizer is run in hedge mode, it will compute the Global Gallons and 3</a:t>
            </a:r>
            <a:r>
              <a:rPr lang="en-IN" sz="1000" baseline="30000" dirty="0" smtClean="0"/>
              <a:t>rd</a:t>
            </a:r>
            <a:r>
              <a:rPr lang="en-IN" sz="1000" dirty="0" smtClean="0"/>
              <a:t> Party Gallons.  Global Gallons will be the basis to ‘Unwind the Hedge”. The status will be in pre- assigned</a:t>
            </a:r>
            <a:endParaRPr lang="en-US" sz="1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40739" y="636325"/>
            <a:ext cx="2238233" cy="305371"/>
          </a:xfrm>
          <a:prstGeom prst="wedgeRoundRectCallout">
            <a:avLst>
              <a:gd name="adj1" fmla="val 70426"/>
              <a:gd name="adj2" fmla="val 5056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Clicking on Hedge Report link, a report  in a popup will be shown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350" y="2033905"/>
            <a:ext cx="83699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Global Unwinds the Hedge or put the Hedge Back as per the Hedge Report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3350"/>
            <a:ext cx="1077120" cy="38665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0" y="-19050"/>
            <a:ext cx="7620000" cy="6858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Unhedged Gallons Report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 b="40425"/>
          <a:stretch>
            <a:fillRect/>
          </a:stretch>
        </p:blipFill>
        <p:spPr bwMode="auto">
          <a:xfrm>
            <a:off x="203971" y="666750"/>
            <a:ext cx="8736057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70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Unhedged Gallons Maintenance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20550" t="11800" r="13876" b="6246"/>
          <a:stretch>
            <a:fillRect/>
          </a:stretch>
        </p:blipFill>
        <p:spPr bwMode="auto">
          <a:xfrm>
            <a:off x="747424" y="809725"/>
            <a:ext cx="7621859" cy="3953955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1651378" y="1404012"/>
            <a:ext cx="2238233" cy="305371"/>
          </a:xfrm>
          <a:prstGeom prst="wedgeRoundRectCallout">
            <a:avLst>
              <a:gd name="adj1" fmla="val 16613"/>
              <a:gd name="adj2" fmla="val 349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Global user will input the unwind hedge or Hedge 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72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Unhedged Gallons History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 l="6767" t="19694" r="7102"/>
          <a:stretch>
            <a:fillRect/>
          </a:stretch>
        </p:blipFill>
        <p:spPr bwMode="auto">
          <a:xfrm>
            <a:off x="14637" y="808011"/>
            <a:ext cx="9114729" cy="352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964073" y="3333750"/>
            <a:ext cx="2417927" cy="821994"/>
          </a:xfrm>
          <a:prstGeom prst="wedgeRoundRectCallout">
            <a:avLst>
              <a:gd name="adj1" fmla="val -53949"/>
              <a:gd name="adj2" fmla="val -142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In this illustration, Initial balance was zero and at 2.00pm, Global has </a:t>
            </a:r>
            <a:r>
              <a:rPr lang="en-IN" sz="1000" dirty="0" err="1" smtClean="0"/>
              <a:t>unwinded</a:t>
            </a:r>
            <a:r>
              <a:rPr lang="en-IN" sz="1000" dirty="0" smtClean="0"/>
              <a:t> hedge for 200,000 gallons and at 6.00pm, hedged </a:t>
            </a:r>
            <a:r>
              <a:rPr lang="en-IN" sz="1000" dirty="0" err="1" smtClean="0"/>
              <a:t>backj</a:t>
            </a:r>
            <a:r>
              <a:rPr lang="en-IN" sz="1000" dirty="0" smtClean="0"/>
              <a:t> 50,000. The balance can be seen as 150,000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430" y="2033905"/>
            <a:ext cx="7705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Optimizer Runs in End Of Day &amp; NYMEX Real-time Mode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_Drive_Rajasekhar\New KRS\Smartbuy\April 20\Forecast Historical.jpg"/>
          <p:cNvPicPr>
            <a:picLocks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9050" y="590551"/>
            <a:ext cx="9124950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3350"/>
            <a:ext cx="1077120" cy="38665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0" y="-19050"/>
            <a:ext cx="7620000" cy="6858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Tank </a:t>
            </a:r>
            <a:r>
              <a:rPr lang="en-US" sz="2400" dirty="0" err="1" smtClean="0">
                <a:solidFill>
                  <a:schemeClr val="bg1"/>
                </a:solidFill>
              </a:rPr>
              <a:t>Runout</a:t>
            </a:r>
            <a:r>
              <a:rPr lang="en-US" sz="2400" dirty="0" smtClean="0">
                <a:solidFill>
                  <a:schemeClr val="bg1"/>
                </a:solidFill>
              </a:rPr>
              <a:t> Dashboard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66800" y="819150"/>
            <a:ext cx="1524000" cy="381000"/>
          </a:xfrm>
          <a:prstGeom prst="wedgeRoundRectCallout">
            <a:avLst>
              <a:gd name="adj1" fmla="val 185211"/>
              <a:gd name="adj2" fmla="val 1668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Ullage</a:t>
            </a:r>
            <a:r>
              <a:rPr lang="en-US" sz="900" dirty="0" smtClean="0"/>
              <a:t> = Working capacity – End of  day level.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Configure and Run Optimizer in Real Mode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 t="12727" b="14241"/>
          <a:stretch>
            <a:fillRect/>
          </a:stretch>
        </p:blipFill>
        <p:spPr bwMode="auto">
          <a:xfrm>
            <a:off x="0" y="590550"/>
            <a:ext cx="9144000" cy="42672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818865" y="851277"/>
            <a:ext cx="2238233" cy="305371"/>
          </a:xfrm>
          <a:prstGeom prst="wedgeRoundRectCallout">
            <a:avLst>
              <a:gd name="adj1" fmla="val 54418"/>
              <a:gd name="adj2" fmla="val 262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Optimizer is run in </a:t>
            </a:r>
            <a:r>
              <a:rPr lang="en-IN" sz="1000" dirty="0" err="1" smtClean="0"/>
              <a:t>Nymex</a:t>
            </a:r>
            <a:r>
              <a:rPr lang="en-IN" sz="1000" dirty="0" smtClean="0"/>
              <a:t> real time mode 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3028950"/>
            <a:ext cx="12954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3028950"/>
            <a:ext cx="2238233" cy="305371"/>
          </a:xfrm>
          <a:prstGeom prst="wedgeRoundRectCallout">
            <a:avLst>
              <a:gd name="adj1" fmla="val 63340"/>
              <a:gd name="adj2" fmla="val 626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Here the user can configure in which statuses orders can be optimized.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2057400" y="3409950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 Optimizedorder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0550"/>
            <a:ext cx="9143999" cy="45529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3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Optimized Orders – End Of Day &amp; </a:t>
            </a:r>
            <a:r>
              <a:rPr lang="en-US" sz="2400" dirty="0" err="1" smtClean="0">
                <a:solidFill>
                  <a:schemeClr val="bg1"/>
                </a:solidFill>
              </a:rPr>
              <a:t>Nymex</a:t>
            </a:r>
            <a:r>
              <a:rPr lang="en-US" sz="2400" dirty="0" smtClean="0">
                <a:solidFill>
                  <a:schemeClr val="bg1"/>
                </a:solidFill>
              </a:rPr>
              <a:t> Real Mode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743200" y="590550"/>
            <a:ext cx="2743200" cy="609600"/>
          </a:xfrm>
          <a:prstGeom prst="wedgeRoundRectCallout">
            <a:avLst>
              <a:gd name="adj1" fmla="val 16971"/>
              <a:gd name="adj2" fmla="val 47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err="1" smtClean="0"/>
              <a:t>Nymex</a:t>
            </a:r>
            <a:r>
              <a:rPr lang="en-IN" sz="1000" dirty="0" smtClean="0"/>
              <a:t> real time mode is run at 10am next day to gain on the changing prices and Supplier &amp; Terminal combination will be re assigned  till the order status is in </a:t>
            </a:r>
            <a:r>
              <a:rPr lang="en-IN" sz="1000" dirty="0" err="1" smtClean="0"/>
              <a:t>Enroute</a:t>
            </a:r>
            <a:r>
              <a:rPr lang="en-IN" sz="1000" dirty="0" smtClean="0"/>
              <a:t> to terminal status. 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2400" y="895350"/>
            <a:ext cx="1828799" cy="910988"/>
          </a:xfrm>
          <a:prstGeom prst="wedgeRoundRectCallout">
            <a:avLst>
              <a:gd name="adj1" fmla="val 23369"/>
              <a:gd name="adj2" fmla="val -51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When optimizer is run in End Of Day mode, the status will be  changed to assigned. Carriers will be assigned with supply point. 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Hedge Report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1 Optimizedorder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0550"/>
            <a:ext cx="9144000" cy="4114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Optimized Orders – En- Route To Terminal Popup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2 other Options_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" y="886927"/>
            <a:ext cx="9143997" cy="329344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905768" y="2876551"/>
            <a:ext cx="2238233" cy="695752"/>
          </a:xfrm>
          <a:prstGeom prst="wedgeRoundRectCallout">
            <a:avLst>
              <a:gd name="adj1" fmla="val -90094"/>
              <a:gd name="adj2" fmla="val -243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In the En-route to terminal status, supply point can be changed to another point within the port  geography.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Optimized Orders – Lifted- Popup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2 other Options_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886927"/>
            <a:ext cx="9143999" cy="329344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619163" y="2458301"/>
            <a:ext cx="2238233" cy="305371"/>
          </a:xfrm>
          <a:prstGeom prst="wedgeRoundRectCallout">
            <a:avLst>
              <a:gd name="adj1" fmla="val -63875"/>
              <a:gd name="adj2" fmla="val 81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In the lifted status, supplier point cannot be changed.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7068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Carrier Status Update – En-route To Terminal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83154" y="1162042"/>
            <a:ext cx="8977693" cy="3450431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275462" y="716508"/>
            <a:ext cx="2238233" cy="470848"/>
          </a:xfrm>
          <a:prstGeom prst="wedgeRoundRectCallout">
            <a:avLst>
              <a:gd name="adj1" fmla="val -83387"/>
              <a:gd name="adj2" fmla="val 225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Carrier updates his status starting with En-route to terminal  to next  statuses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068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Carrier Status Update - Lifted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88902" y="1162042"/>
            <a:ext cx="8977691" cy="345043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068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Carrier Status Update - Delivered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83155" y="1162043"/>
            <a:ext cx="8977691" cy="345043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5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Configure Forecast Over Ride Profile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13809" t="13495" r="13963"/>
          <a:stretch>
            <a:fillRect/>
          </a:stretch>
        </p:blipFill>
        <p:spPr bwMode="auto">
          <a:xfrm>
            <a:off x="343038" y="768449"/>
            <a:ext cx="8457924" cy="389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ular Callout 8"/>
          <p:cNvSpPr/>
          <p:nvPr/>
        </p:nvSpPr>
        <p:spPr>
          <a:xfrm>
            <a:off x="910987" y="727028"/>
            <a:ext cx="1612899" cy="1006522"/>
          </a:xfrm>
          <a:prstGeom prst="wedgeRoundRectCallout">
            <a:avLst>
              <a:gd name="adj1" fmla="val 72461"/>
              <a:gd name="adj2" fmla="val 31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Configure Forecast Over Ride Profile (Surge in Demand). This Profile will be assigned at site level which will override the generic Forecast profile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5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Forecast Over Ride Profile – List Screen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3698" t="15376" r="25473" b="28417"/>
          <a:stretch>
            <a:fillRect/>
          </a:stretch>
        </p:blipFill>
        <p:spPr bwMode="auto">
          <a:xfrm>
            <a:off x="107930" y="945559"/>
            <a:ext cx="8928140" cy="325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3350"/>
            <a:ext cx="1077120" cy="38665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0" y="-19050"/>
            <a:ext cx="7620000" cy="6858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Dispatcher View Of List Screen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66750"/>
            <a:ext cx="9144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638800" y="285750"/>
            <a:ext cx="1524000" cy="838200"/>
          </a:xfrm>
          <a:prstGeom prst="wedgeRoundRectCallout">
            <a:avLst>
              <a:gd name="adj1" fmla="val -43754"/>
              <a:gd name="adj2" fmla="val 222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When the cost goes up there is red up arrow, when the cost goes down there is a green down arrow</a:t>
            </a:r>
            <a:endParaRPr lang="en-US" sz="9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0" y="1352550"/>
            <a:ext cx="685800" cy="1219200"/>
          </a:xfrm>
          <a:prstGeom prst="wedgeRoundRectCallout">
            <a:avLst>
              <a:gd name="adj1" fmla="val 231830"/>
              <a:gd name="adj2" fmla="val 166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For Manual and Scheduled orders, there will not be </a:t>
            </a:r>
            <a:r>
              <a:rPr lang="en-US" sz="900" dirty="0" err="1" smtClean="0"/>
              <a:t>runout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547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Configure Forecast Profile</a:t>
            </a:r>
            <a:r>
              <a:rPr lang="en-US" sz="2800" smtClean="0">
                <a:solidFill>
                  <a:schemeClr val="bg1"/>
                </a:solidFill>
              </a:rPr>
              <a:t>– Assign </a:t>
            </a:r>
            <a:r>
              <a:rPr lang="en-US" sz="2800" dirty="0" smtClean="0">
                <a:solidFill>
                  <a:schemeClr val="bg1"/>
                </a:solidFill>
              </a:rPr>
              <a:t>Forecast Over Ride Profile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8471" y="817958"/>
            <a:ext cx="8467058" cy="403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ular Callout 8"/>
          <p:cNvSpPr/>
          <p:nvPr/>
        </p:nvSpPr>
        <p:spPr>
          <a:xfrm>
            <a:off x="938284" y="860094"/>
            <a:ext cx="1612899" cy="611119"/>
          </a:xfrm>
          <a:prstGeom prst="wedgeRoundRectCallout">
            <a:avLst>
              <a:gd name="adj1" fmla="val 98693"/>
              <a:gd name="adj2" fmla="val 51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Configure Forecast Profile and Forecast Over Ride Profile is assigned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3350"/>
            <a:ext cx="1077120" cy="38665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0" y="-19050"/>
            <a:ext cx="7620000" cy="6858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Dispatch Group Maintenance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66750"/>
            <a:ext cx="9143999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33400" y="2190750"/>
            <a:ext cx="2238233" cy="305371"/>
          </a:xfrm>
          <a:prstGeom prst="wedgeRoundRectCallout">
            <a:avLst>
              <a:gd name="adj1" fmla="val 54888"/>
              <a:gd name="adj2" fmla="val 203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Multiple dispatcher can be assigned to a dispatch group.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Site Profiling  - Assign Dispatch Group And Forecast Override Profile, Setting Up Minimum &amp; Maximum Trucker Load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t="15319"/>
          <a:stretch>
            <a:fillRect/>
          </a:stretch>
        </p:blipFill>
        <p:spPr bwMode="auto">
          <a:xfrm>
            <a:off x="0" y="590550"/>
            <a:ext cx="9144000" cy="4188805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0" y="590550"/>
            <a:ext cx="1715433" cy="435533"/>
          </a:xfrm>
          <a:prstGeom prst="wedgeRoundRectCallout">
            <a:avLst>
              <a:gd name="adj1" fmla="val 6560"/>
              <a:gd name="adj2" fmla="val 126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Dispatch group is assigned to a  site.</a:t>
            </a:r>
            <a:endParaRPr lang="en-US" sz="1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902054" y="1657350"/>
            <a:ext cx="1241946" cy="457201"/>
          </a:xfrm>
          <a:prstGeom prst="wedgeRoundRectCallout">
            <a:avLst>
              <a:gd name="adj1" fmla="val -205525"/>
              <a:gd name="adj2" fmla="val -25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Surge  In Demand Forecast Override profile is assigned.</a:t>
            </a: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0" y="1352550"/>
            <a:ext cx="914400" cy="2133600"/>
          </a:xfrm>
          <a:prstGeom prst="wedgeRoundRectCallout">
            <a:avLst>
              <a:gd name="adj1" fmla="val 51063"/>
              <a:gd name="adj2" fmla="val 702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Minimum and Maximum load size a trucker can carry is setup. If the load  is below the minimum, Penalty per load  will be charged by the trucker.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9" b="12898"/>
          <a:stretch>
            <a:fillRect/>
          </a:stretch>
        </p:blipFill>
        <p:spPr bwMode="auto">
          <a:xfrm>
            <a:off x="1" y="666750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Product Mapping – List Screen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8" t="14107" r="144" b="42485"/>
          <a:stretch>
            <a:fillRect/>
          </a:stretch>
        </p:blipFill>
        <p:spPr bwMode="auto">
          <a:xfrm>
            <a:off x="0" y="819150"/>
            <a:ext cx="9144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Product Mapping – Maintenance Screen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Site Profiling – Site Products Tab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9147" b="10360"/>
          <a:stretch>
            <a:fillRect/>
          </a:stretch>
        </p:blipFill>
        <p:spPr>
          <a:xfrm>
            <a:off x="0" y="590550"/>
            <a:ext cx="9144000" cy="45529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Site Profiling – Tank Tab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9259"/>
          <a:stretch>
            <a:fillRect/>
          </a:stretch>
        </p:blipFill>
        <p:spPr>
          <a:xfrm>
            <a:off x="0" y="590550"/>
            <a:ext cx="9144000" cy="45529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3350"/>
            <a:ext cx="1077120" cy="38665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0" y="-19050"/>
            <a:ext cx="7620000" cy="6858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Dispatcher View Of List Screen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666750"/>
            <a:ext cx="9144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-76200" y="1047750"/>
            <a:ext cx="1295400" cy="838200"/>
          </a:xfrm>
          <a:prstGeom prst="wedgeRoundRectCallout">
            <a:avLst>
              <a:gd name="adj1" fmla="val 439"/>
              <a:gd name="adj2" fmla="val 170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dispatcher will see all sites sorted by run out date/time.  Sites without orders will be in the list too</a:t>
            </a:r>
            <a:endParaRPr lang="en-US" sz="9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48000" y="4305300"/>
            <a:ext cx="2362200" cy="838200"/>
          </a:xfrm>
          <a:prstGeom prst="wedgeRoundRectCallout">
            <a:avLst>
              <a:gd name="adj1" fmla="val -31997"/>
              <a:gd name="adj2" fmla="val -13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When a file is received from insite360, </a:t>
            </a:r>
            <a:r>
              <a:rPr lang="en-US" sz="900" dirty="0" err="1" smtClean="0"/>
              <a:t>runout</a:t>
            </a:r>
            <a:r>
              <a:rPr lang="en-US" sz="900" dirty="0" smtClean="0"/>
              <a:t> time is computed  for all the sites we get a inventory reading for,  even for the sites which the  </a:t>
            </a:r>
            <a:r>
              <a:rPr lang="en-US" sz="900" dirty="0" err="1" smtClean="0"/>
              <a:t>runout</a:t>
            </a:r>
            <a:r>
              <a:rPr lang="en-US" sz="900" dirty="0" smtClean="0"/>
              <a:t> time is outside the window on the order generation </a:t>
            </a:r>
            <a:r>
              <a:rPr lang="en-US" sz="900" dirty="0" err="1" smtClean="0"/>
              <a:t>config</a:t>
            </a:r>
            <a:r>
              <a:rPr lang="en-US" sz="900" dirty="0" smtClean="0"/>
              <a:t> screen</a:t>
            </a:r>
            <a:endParaRPr lang="en-US" sz="9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447800" y="4305300"/>
            <a:ext cx="1524000" cy="838200"/>
          </a:xfrm>
          <a:prstGeom prst="wedgeRoundRectCallout">
            <a:avLst>
              <a:gd name="adj1" fmla="val -29817"/>
              <a:gd name="adj2" fmla="val -119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Sites without Tank Monitors (insite360) DOS/DTW  only the name of the site and the primary carrier would be displayed</a:t>
            </a:r>
            <a:endParaRPr lang="en-US" sz="9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781800" y="4305300"/>
            <a:ext cx="1524000" cy="838200"/>
          </a:xfrm>
          <a:prstGeom prst="wedgeRoundRectCallout">
            <a:avLst>
              <a:gd name="adj1" fmla="val 23416"/>
              <a:gd name="adj2" fmla="val -101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For the sites with no orders, edit icon will replaced by + add icon. Clicking on add will open order entry screen</a:t>
            </a:r>
            <a:endParaRPr lang="en-US" sz="9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362200" y="1276350"/>
            <a:ext cx="1295400" cy="685800"/>
          </a:xfrm>
          <a:prstGeom prst="wedgeRoundRectCallout">
            <a:avLst>
              <a:gd name="adj1" fmla="val 9364"/>
              <a:gd name="adj2" fmla="val 947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To view the orders filtered by sites  running out in next 18.00 hrs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30576"/>
            <a:ext cx="914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Dispatcher generates orders using </a:t>
            </a:r>
            <a:endParaRPr lang="en-US" sz="3200" dirty="0" smtClean="0">
              <a:solidFill>
                <a:srgbClr val="002060"/>
              </a:solidFill>
            </a:endParaRP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“</a:t>
            </a:r>
            <a:r>
              <a:rPr lang="en-US" sz="3200" b="1" dirty="0" smtClean="0">
                <a:solidFill>
                  <a:srgbClr val="002060"/>
                </a:solidFill>
              </a:rPr>
              <a:t>Order Generation Configuration</a:t>
            </a:r>
            <a:r>
              <a:rPr lang="en-US" sz="3200" dirty="0" smtClean="0">
                <a:solidFill>
                  <a:srgbClr val="002060"/>
                </a:solidFill>
              </a:rPr>
              <a:t>” screen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728" y="122830"/>
            <a:ext cx="706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Order Generation Configuration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18726" t="13573" r="13412"/>
          <a:stretch>
            <a:fillRect/>
          </a:stretch>
        </p:blipFill>
        <p:spPr bwMode="auto">
          <a:xfrm>
            <a:off x="731114" y="792869"/>
            <a:ext cx="7681775" cy="402861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687403" y="438150"/>
            <a:ext cx="2169994" cy="769676"/>
          </a:xfrm>
          <a:prstGeom prst="wedgeRoundRectCallout">
            <a:avLst>
              <a:gd name="adj1" fmla="val -85726"/>
              <a:gd name="adj2" fmla="val 40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When checked, the saved configuration will run automatically when Insite360  file is received and processed. No manual intervention is required</a:t>
            </a:r>
            <a:endParaRPr lang="en-US" sz="1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" y="665328"/>
            <a:ext cx="1187355" cy="1982622"/>
          </a:xfrm>
          <a:prstGeom prst="wedgeRoundRectCallout">
            <a:avLst>
              <a:gd name="adj1" fmla="val 61320"/>
              <a:gd name="adj2" fmla="val 18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When  </a:t>
            </a:r>
            <a:r>
              <a:rPr lang="en-US" sz="1000" dirty="0" err="1" smtClean="0"/>
              <a:t>runout</a:t>
            </a:r>
            <a:r>
              <a:rPr lang="en-US" sz="1000" dirty="0" smtClean="0"/>
              <a:t> volume is forecasted, the volume will be truncated to the value entered in this text box. If the </a:t>
            </a:r>
            <a:r>
              <a:rPr lang="en-US" sz="1000" dirty="0" err="1" smtClean="0"/>
              <a:t>runout</a:t>
            </a:r>
            <a:r>
              <a:rPr lang="en-US" sz="1000" dirty="0" smtClean="0"/>
              <a:t> is predicted  to be 2182, this will be truncated to 2nearest 100 i.e. 2100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656394" y="1279478"/>
            <a:ext cx="1487606" cy="1292272"/>
          </a:xfrm>
          <a:prstGeom prst="wedgeRoundRectCallout">
            <a:avLst>
              <a:gd name="adj1" fmla="val -67367"/>
              <a:gd name="adj2" fmla="val 1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System proposed changes on </a:t>
            </a:r>
            <a:r>
              <a:rPr lang="en-IN" sz="1000" dirty="0" err="1" smtClean="0"/>
              <a:t>gallonage</a:t>
            </a:r>
            <a:r>
              <a:rPr lang="en-IN" sz="1000" dirty="0" smtClean="0"/>
              <a:t> should be made only if there is an overall change of +/-500 gallons or more at a product level or over all load level.</a:t>
            </a:r>
            <a:endParaRPr lang="en-US" sz="1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41444" y="4372400"/>
            <a:ext cx="2238233" cy="305371"/>
          </a:xfrm>
          <a:prstGeom prst="wedgeRoundRectCallout">
            <a:avLst>
              <a:gd name="adj1" fmla="val 14174"/>
              <a:gd name="adj2" fmla="val -33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Most  terminals have a minimum </a:t>
            </a:r>
            <a:r>
              <a:rPr lang="en-IN" sz="1000" dirty="0" err="1" smtClean="0"/>
              <a:t>gallonage</a:t>
            </a:r>
            <a:r>
              <a:rPr lang="en-IN" sz="1000" dirty="0" smtClean="0"/>
              <a:t> that can be lifted by product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History Popup When Clicked On History Icon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 l="12668" r="12969"/>
          <a:stretch>
            <a:fillRect/>
          </a:stretch>
        </p:blipFill>
        <p:spPr bwMode="auto">
          <a:xfrm>
            <a:off x="677881" y="848893"/>
            <a:ext cx="7788238" cy="344571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409575" y="2653030"/>
            <a:ext cx="2238375" cy="882650"/>
          </a:xfrm>
          <a:prstGeom prst="wedgeRoundRectCallout">
            <a:avLst>
              <a:gd name="adj1" fmla="val 71985"/>
              <a:gd name="adj2" fmla="val -110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smtClean="0"/>
              <a:t>Here, the order has been through 2 changes which can be seen as 2 separate entries.</a:t>
            </a:r>
            <a:endParaRPr 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3350"/>
            <a:ext cx="1077120" cy="38665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0" y="-19050"/>
            <a:ext cx="7620000" cy="6858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Edit Order Screen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 t="10213" b="11489"/>
          <a:stretch>
            <a:fillRect/>
          </a:stretch>
        </p:blipFill>
        <p:spPr bwMode="auto">
          <a:xfrm>
            <a:off x="0" y="666750"/>
            <a:ext cx="9143999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4842" y="4829176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6179C94-CC6A-4AE6-B8A6-EEDDA1E90A0F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745" y="2033905"/>
            <a:ext cx="7637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Carrier either accepts or requests for changes through Carrier Order List screen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4705</Words>
  <Application>WPS Presentation</Application>
  <PresentationFormat>On-screen Show (16:9)</PresentationFormat>
  <Paragraphs>197</Paragraphs>
  <Slides>36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</dc:creator>
  <cp:lastModifiedBy>praveen nambiar</cp:lastModifiedBy>
  <cp:revision>34</cp:revision>
  <dcterms:created xsi:type="dcterms:W3CDTF">2016-04-20T13:09:00Z</dcterms:created>
  <dcterms:modified xsi:type="dcterms:W3CDTF">2019-07-11T13:06:57Z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