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6"/>
  </p:notesMasterIdLst>
  <p:sldIdLst>
    <p:sldId id="258" r:id="rId4"/>
    <p:sldId id="294" r:id="rId5"/>
    <p:sldId id="262" r:id="rId7"/>
    <p:sldId id="308" r:id="rId8"/>
    <p:sldId id="310" r:id="rId9"/>
    <p:sldId id="309" r:id="rId10"/>
    <p:sldId id="263" r:id="rId11"/>
    <p:sldId id="281" r:id="rId12"/>
    <p:sldId id="283" r:id="rId13"/>
    <p:sldId id="280" r:id="rId14"/>
    <p:sldId id="274" r:id="rId15"/>
    <p:sldId id="275" r:id="rId16"/>
    <p:sldId id="284" r:id="rId17"/>
    <p:sldId id="285" r:id="rId18"/>
    <p:sldId id="282" r:id="rId19"/>
    <p:sldId id="266" r:id="rId20"/>
    <p:sldId id="286" r:id="rId21"/>
    <p:sldId id="270" r:id="rId22"/>
    <p:sldId id="264" r:id="rId23"/>
    <p:sldId id="272" r:id="rId24"/>
    <p:sldId id="307" r:id="rId25"/>
    <p:sldId id="305" r:id="rId26"/>
    <p:sldId id="306" r:id="rId27"/>
    <p:sldId id="268" r:id="rId28"/>
    <p:sldId id="298" r:id="rId29"/>
    <p:sldId id="299" r:id="rId30"/>
    <p:sldId id="295" r:id="rId31"/>
    <p:sldId id="296" r:id="rId32"/>
    <p:sldId id="297" r:id="rId33"/>
    <p:sldId id="302" r:id="rId34"/>
    <p:sldId id="303" r:id="rId35"/>
    <p:sldId id="311" r:id="rId36"/>
    <p:sldId id="304" r:id="rId37"/>
    <p:sldId id="27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1.xml"/><Relationship Id="rId39" Type="http://schemas.openxmlformats.org/officeDocument/2006/relationships/presProps" Target="presProps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A57FC-7E1B-4E82-8E4D-CCD2892C4AA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98465-D110-4A0F-9AE6-7740C4297B2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>
                <a:solidFill>
                  <a:prstClr val="black"/>
                </a:solidFill>
              </a:rPr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>
                <a:solidFill>
                  <a:prstClr val="black"/>
                </a:solidFill>
              </a:rPr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>
                <a:solidFill>
                  <a:prstClr val="black"/>
                </a:solidFill>
              </a:rPr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>
                <a:solidFill>
                  <a:prstClr val="black"/>
                </a:solidFill>
              </a:rPr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>
                <a:solidFill>
                  <a:prstClr val="black"/>
                </a:solidFill>
              </a:rPr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>
                <a:solidFill>
                  <a:prstClr val="black"/>
                </a:solidFill>
              </a:rPr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>
                <a:solidFill>
                  <a:prstClr val="black"/>
                </a:solidFill>
              </a:rPr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>
                <a:solidFill>
                  <a:prstClr val="black"/>
                </a:solidFill>
              </a:rPr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>
                <a:solidFill>
                  <a:prstClr val="black"/>
                </a:solidFill>
              </a:rPr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>
                <a:solidFill>
                  <a:prstClr val="black"/>
                </a:solidFill>
              </a:rPr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>
                <a:solidFill>
                  <a:prstClr val="black"/>
                </a:solidFill>
              </a:rPr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>
                <a:solidFill>
                  <a:prstClr val="black"/>
                </a:solidFill>
              </a:rPr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>
                <a:solidFill>
                  <a:prstClr val="black"/>
                </a:solidFill>
              </a:rPr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>
                <a:solidFill>
                  <a:prstClr val="black"/>
                </a:solidFill>
              </a:rPr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>
                <a:solidFill>
                  <a:prstClr val="black"/>
                </a:solidFill>
              </a:rPr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>
                <a:solidFill>
                  <a:prstClr val="black"/>
                </a:solidFill>
              </a:rPr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>
                <a:solidFill>
                  <a:prstClr val="black"/>
                </a:solidFill>
              </a:rPr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>
                <a:solidFill>
                  <a:prstClr val="black"/>
                </a:solidFill>
              </a:rPr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>
                <a:solidFill>
                  <a:prstClr val="black"/>
                </a:solidFill>
              </a:rPr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>
                <a:solidFill>
                  <a:prstClr val="black"/>
                </a:solidFill>
              </a:rPr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>
                <a:solidFill>
                  <a:prstClr val="black"/>
                </a:solidFill>
              </a:rPr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>
                <a:solidFill>
                  <a:prstClr val="black"/>
                </a:solidFill>
              </a:rPr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>
                <a:solidFill>
                  <a:prstClr val="black"/>
                </a:solidFill>
              </a:rPr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>
                <a:solidFill>
                  <a:prstClr val="black"/>
                </a:solidFill>
              </a:rPr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>
                <a:solidFill>
                  <a:prstClr val="black"/>
                </a:solidFill>
              </a:rPr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>
                <a:solidFill>
                  <a:prstClr val="black"/>
                </a:solidFill>
              </a:rPr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>
                <a:solidFill>
                  <a:prstClr val="black"/>
                </a:solidFill>
              </a:rPr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>
                <a:solidFill>
                  <a:prstClr val="black"/>
                </a:solidFill>
              </a:rPr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>
                <a:solidFill>
                  <a:prstClr val="black"/>
                </a:solidFill>
              </a:rPr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>
                <a:solidFill>
                  <a:prstClr val="black"/>
                </a:solidFill>
              </a:rPr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>
                <a:solidFill>
                  <a:prstClr val="black"/>
                </a:solidFill>
              </a:rPr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>
                <a:solidFill>
                  <a:prstClr val="black"/>
                </a:solidFill>
              </a:rPr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8382000" y="6476305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C1C8801-7A8D-4E4C-A2EA-FFF66C172B23}" type="slidenum">
              <a:rPr lang="en-US" sz="14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ru-RU" sz="14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56" y="228689"/>
            <a:ext cx="1035887" cy="371857"/>
          </a:xfrm>
          <a:prstGeom prst="rect">
            <a:avLst/>
          </a:prstGeom>
        </p:spPr>
      </p:pic>
      <p:sp>
        <p:nvSpPr>
          <p:cNvPr id="5" name="Round Single Corner Rectangle 4"/>
          <p:cNvSpPr/>
          <p:nvPr userDrawn="1"/>
        </p:nvSpPr>
        <p:spPr>
          <a:xfrm flipV="1">
            <a:off x="0" y="0"/>
            <a:ext cx="7620000" cy="838200"/>
          </a:xfrm>
          <a:prstGeom prst="round1Rect">
            <a:avLst>
              <a:gd name="adj" fmla="val 50000"/>
            </a:avLst>
          </a:prstGeom>
          <a:solidFill>
            <a:srgbClr val="005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6F82-BDD7-4B69-8E51-600AA17E038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D8C7-AB5F-48F2-BD22-25D2F84284D1}" type="slidenum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6F82-BDD7-4B69-8E51-600AA17E038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D8C7-AB5F-48F2-BD22-25D2F84284D1}" type="slidenum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005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9144000" cy="134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pic>
        <p:nvPicPr>
          <p:cNvPr id="9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32660" y="495560"/>
            <a:ext cx="1507708" cy="42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8382000" y="6476305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C1C8801-7A8D-4E4C-A2EA-FFF66C172B23}" type="slidenum">
              <a:rPr lang="en-US" sz="14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ru-RU" sz="14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56" y="228689"/>
            <a:ext cx="1035887" cy="371857"/>
          </a:xfrm>
          <a:prstGeom prst="rect">
            <a:avLst/>
          </a:prstGeom>
        </p:spPr>
      </p:pic>
      <p:sp>
        <p:nvSpPr>
          <p:cNvPr id="5" name="Round Single Corner Rectangle 4"/>
          <p:cNvSpPr/>
          <p:nvPr userDrawn="1"/>
        </p:nvSpPr>
        <p:spPr>
          <a:xfrm flipV="1">
            <a:off x="0" y="0"/>
            <a:ext cx="7620000" cy="838200"/>
          </a:xfrm>
          <a:prstGeom prst="round1Rect">
            <a:avLst>
              <a:gd name="adj" fmla="val 50000"/>
            </a:avLst>
          </a:prstGeom>
          <a:solidFill>
            <a:srgbClr val="005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6F82-BDD7-4B69-8E51-600AA17E038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D8C7-AB5F-48F2-BD22-25D2F84284D1}" type="slidenum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6F82-BDD7-4B69-8E51-600AA17E038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D8C7-AB5F-48F2-BD22-25D2F84284D1}" type="slidenum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6F82-BDD7-4B69-8E51-600AA17E038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D8C7-AB5F-48F2-BD22-25D2F84284D1}" type="slidenum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6F82-BDD7-4B69-8E51-600AA17E038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D8C7-AB5F-48F2-BD22-25D2F84284D1}" type="slidenum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6F82-BDD7-4B69-8E51-600AA17E038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D8C7-AB5F-48F2-BD22-25D2F84284D1}" type="slidenum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6F82-BDD7-4B69-8E51-600AA17E038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D8C7-AB5F-48F2-BD22-25D2F84284D1}" type="slidenum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6F82-BDD7-4B69-8E51-600AA17E038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D8C7-AB5F-48F2-BD22-25D2F84284D1}" type="slidenum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6F82-BDD7-4B69-8E51-600AA17E038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D8C7-AB5F-48F2-BD22-25D2F84284D1}" type="slidenum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6F82-BDD7-4B69-8E51-600AA17E038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D8C7-AB5F-48F2-BD22-25D2F84284D1}" type="slidenum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6F82-BDD7-4B69-8E51-600AA17E038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D8C7-AB5F-48F2-BD22-25D2F84284D1}" type="slidenum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6F82-BDD7-4B69-8E51-600AA17E038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D8C7-AB5F-48F2-BD22-25D2F84284D1}" type="slidenum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005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9144000" cy="134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pic>
        <p:nvPicPr>
          <p:cNvPr id="9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32660" y="495560"/>
            <a:ext cx="1507708" cy="42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6F82-BDD7-4B69-8E51-600AA17E038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D8C7-AB5F-48F2-BD22-25D2F84284D1}" type="slidenum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6F82-BDD7-4B69-8E51-600AA17E038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D8C7-AB5F-48F2-BD22-25D2F84284D1}" type="slidenum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6F82-BDD7-4B69-8E51-600AA17E038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D8C7-AB5F-48F2-BD22-25D2F84284D1}" type="slidenum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6F82-BDD7-4B69-8E51-600AA17E038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D8C7-AB5F-48F2-BD22-25D2F84284D1}" type="slidenum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6F82-BDD7-4B69-8E51-600AA17E038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D8C7-AB5F-48F2-BD22-25D2F84284D1}" type="slidenum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6F82-BDD7-4B69-8E51-600AA17E038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D8C7-AB5F-48F2-BD22-25D2F84284D1}" type="slidenum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6F82-BDD7-4B69-8E51-600AA17E038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D8C7-AB5F-48F2-BD22-25D2F84284D1}" type="slidenum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D6F82-BDD7-4B69-8E51-600AA17E038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0D8C7-AB5F-48F2-BD22-25D2F84284D1}" type="slidenum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D6F82-BDD7-4B69-8E51-600AA17E038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0D8C7-AB5F-48F2-BD22-25D2F84284D1}" type="slidenum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png"/><Relationship Id="rId8" Type="http://schemas.openxmlformats.org/officeDocument/2006/relationships/image" Target="../media/image33.png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1" Type="http://schemas.openxmlformats.org/officeDocument/2006/relationships/notesSlide" Target="../notesSlides/notesSlide23.xml"/><Relationship Id="rId10" Type="http://schemas.openxmlformats.org/officeDocument/2006/relationships/slideLayout" Target="../slideLayouts/slideLayout13.xml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8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D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028" y="2743417"/>
            <a:ext cx="8080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SmartBuy Mobile App for Drivers</a:t>
            </a:r>
            <a:endParaRPr lang="en-US" sz="5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 Single Corner Rectangle 4"/>
          <p:cNvSpPr/>
          <p:nvPr/>
        </p:nvSpPr>
        <p:spPr>
          <a:xfrm flipH="1">
            <a:off x="7391399" y="6019801"/>
            <a:ext cx="1752596" cy="838200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885" y="6273664"/>
            <a:ext cx="1305720" cy="46872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Box 3"/>
          <p:cNvSpPr txBox="1">
            <a:spLocks noChangeArrowheads="1"/>
          </p:cNvSpPr>
          <p:nvPr/>
        </p:nvSpPr>
        <p:spPr bwMode="auto">
          <a:xfrm>
            <a:off x="103720" y="152400"/>
            <a:ext cx="85344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Notifications  - Wrong Location</a:t>
            </a:r>
            <a:endParaRPr lang="en-US" altLang="en-US" sz="30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841250"/>
            <a:ext cx="2832066" cy="6072184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6248400" y="1600200"/>
            <a:ext cx="2895600" cy="2157412"/>
          </a:xfrm>
          <a:prstGeom prst="wedgeEllipseCallout">
            <a:avLst>
              <a:gd name="adj1" fmla="val -82742"/>
              <a:gd name="adj2" fmla="val 67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 will be given if driver is at wrong terminal. Similar alert if driver is at wrong site.</a:t>
            </a:r>
            <a:endParaRPr lang="en-US" dirty="0" smtClean="0"/>
          </a:p>
        </p:txBody>
      </p:sp>
      <p:sp>
        <p:nvSpPr>
          <p:cNvPr id="5" name="Oval Callout 4"/>
          <p:cNvSpPr/>
          <p:nvPr/>
        </p:nvSpPr>
        <p:spPr>
          <a:xfrm>
            <a:off x="-37531" y="3352800"/>
            <a:ext cx="2895600" cy="1392364"/>
          </a:xfrm>
          <a:prstGeom prst="wedgeEllipseCallout">
            <a:avLst>
              <a:gd name="adj1" fmla="val 63370"/>
              <a:gd name="adj2" fmla="val 325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checked, alerts will not be displayed  for this location.</a:t>
            </a: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Box 3"/>
          <p:cNvSpPr txBox="1">
            <a:spLocks noChangeArrowheads="1"/>
          </p:cNvSpPr>
          <p:nvPr/>
        </p:nvSpPr>
        <p:spPr bwMode="auto">
          <a:xfrm>
            <a:off x="103720" y="152400"/>
            <a:ext cx="85344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List – Status Update-Wait times</a:t>
            </a:r>
            <a:endParaRPr lang="en-US" altLang="en-US" sz="30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841249"/>
            <a:ext cx="2813177" cy="6031683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6169237" y="2362200"/>
            <a:ext cx="2487080" cy="762000"/>
          </a:xfrm>
          <a:prstGeom prst="wedgeEllipseCallout">
            <a:avLst>
              <a:gd name="adj1" fmla="val -89708"/>
              <a:gd name="adj2" fmla="val 1181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Information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Box 3"/>
          <p:cNvSpPr txBox="1">
            <a:spLocks noChangeArrowheads="1"/>
          </p:cNvSpPr>
          <p:nvPr/>
        </p:nvSpPr>
        <p:spPr bwMode="auto">
          <a:xfrm>
            <a:off x="103720" y="152400"/>
            <a:ext cx="85344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List – Status Update- Lifted</a:t>
            </a:r>
            <a:endParaRPr lang="en-US" altLang="en-US" sz="30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841248"/>
            <a:ext cx="2813177" cy="6031685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6151040" y="4114800"/>
            <a:ext cx="2487080" cy="762000"/>
          </a:xfrm>
          <a:prstGeom prst="wedgeEllipseCallout">
            <a:avLst>
              <a:gd name="adj1" fmla="val -76538"/>
              <a:gd name="adj2" fmla="val 411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Tap  to take BOL picture</a:t>
            </a: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6151040" y="1034278"/>
            <a:ext cx="2822360" cy="2362200"/>
          </a:xfrm>
          <a:prstGeom prst="wedgeEllipseCallout">
            <a:avLst>
              <a:gd name="adj1" fmla="val -81555"/>
              <a:gd name="adj2" fmla="val 30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Lift Start and End times will be defaulted. BOL numbers can be defaulted if G3 interface exists. Driver can override the above values.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Box 3"/>
          <p:cNvSpPr txBox="1">
            <a:spLocks noChangeArrowheads="1"/>
          </p:cNvSpPr>
          <p:nvPr/>
        </p:nvSpPr>
        <p:spPr bwMode="auto">
          <a:xfrm>
            <a:off x="103720" y="152400"/>
            <a:ext cx="85344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List</a:t>
            </a:r>
            <a:endParaRPr lang="en-US" altLang="en-US" sz="30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826316"/>
            <a:ext cx="2813175" cy="6031680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6172200" y="1371600"/>
            <a:ext cx="2590800" cy="1219200"/>
          </a:xfrm>
          <a:prstGeom prst="wedgeEllipseCallout">
            <a:avLst>
              <a:gd name="adj1" fmla="val -75675"/>
              <a:gd name="adj2" fmla="val 788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is partially lifted. Tap to enter next lift information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Box 3"/>
          <p:cNvSpPr txBox="1">
            <a:spLocks noChangeArrowheads="1"/>
          </p:cNvSpPr>
          <p:nvPr/>
        </p:nvSpPr>
        <p:spPr bwMode="auto">
          <a:xfrm>
            <a:off x="103720" y="152400"/>
            <a:ext cx="85344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List</a:t>
            </a:r>
            <a:endParaRPr lang="en-US" altLang="en-US" sz="30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826317"/>
            <a:ext cx="2813175" cy="6031678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6172200" y="1371600"/>
            <a:ext cx="2590800" cy="1219200"/>
          </a:xfrm>
          <a:prstGeom prst="wedgeEllipseCallout">
            <a:avLst>
              <a:gd name="adj1" fmla="val -75675"/>
              <a:gd name="adj2" fmla="val 788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Fully lifted order. Tap to enter delivery information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841249"/>
            <a:ext cx="2813177" cy="6031683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6151040" y="2057400"/>
            <a:ext cx="2840560" cy="1981200"/>
          </a:xfrm>
          <a:prstGeom prst="wedgeEllipseCallout">
            <a:avLst>
              <a:gd name="adj1" fmla="val -81889"/>
              <a:gd name="adj2" fmla="val 657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order is multi stop, after lifting at all terminals, driver will be prompted o select site he is headed to.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3720" y="152400"/>
            <a:ext cx="85344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 Information</a:t>
            </a:r>
            <a:endParaRPr lang="en-US" altLang="en-US" sz="30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Box 3"/>
          <p:cNvSpPr txBox="1">
            <a:spLocks noChangeArrowheads="1"/>
          </p:cNvSpPr>
          <p:nvPr/>
        </p:nvSpPr>
        <p:spPr bwMode="auto">
          <a:xfrm>
            <a:off x="103720" y="152400"/>
            <a:ext cx="85344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List – Status Update- Delivered</a:t>
            </a:r>
            <a:endParaRPr lang="en-US" altLang="en-US" sz="30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841249"/>
            <a:ext cx="2832068" cy="6072186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6019800" y="2133600"/>
            <a:ext cx="2839802" cy="1828800"/>
          </a:xfrm>
          <a:prstGeom prst="wedgeEllipseCallout">
            <a:avLst>
              <a:gd name="adj1" fmla="val -71103"/>
              <a:gd name="adj2" fmla="val 463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and end times, quantities will be defaulted. Driver will have ability to override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Box 3"/>
          <p:cNvSpPr txBox="1">
            <a:spLocks noChangeArrowheads="1"/>
          </p:cNvSpPr>
          <p:nvPr/>
        </p:nvSpPr>
        <p:spPr bwMode="auto">
          <a:xfrm>
            <a:off x="103720" y="152400"/>
            <a:ext cx="85344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List – Status Update- Delivered</a:t>
            </a:r>
            <a:endParaRPr lang="en-US" altLang="en-US" sz="30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841249"/>
            <a:ext cx="2832067" cy="6072186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6096000" y="1676400"/>
            <a:ext cx="2839802" cy="1367051"/>
          </a:xfrm>
          <a:prstGeom prst="wedgeEllipseCallout">
            <a:avLst>
              <a:gd name="adj1" fmla="val -71103"/>
              <a:gd name="adj2" fmla="val 463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multi stop orders, tap to enter second delivery details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Box 3"/>
          <p:cNvSpPr txBox="1">
            <a:spLocks noChangeArrowheads="1"/>
          </p:cNvSpPr>
          <p:nvPr/>
        </p:nvSpPr>
        <p:spPr bwMode="auto">
          <a:xfrm>
            <a:off x="103720" y="152400"/>
            <a:ext cx="85344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Past Orders</a:t>
            </a:r>
            <a:endParaRPr lang="en-US" altLang="en-US" sz="30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841251"/>
            <a:ext cx="2832066" cy="607218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Box 3"/>
          <p:cNvSpPr txBox="1">
            <a:spLocks noChangeArrowheads="1"/>
          </p:cNvSpPr>
          <p:nvPr/>
        </p:nvSpPr>
        <p:spPr bwMode="auto">
          <a:xfrm>
            <a:off x="103720" y="152400"/>
            <a:ext cx="85344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Notifications</a:t>
            </a:r>
            <a:endParaRPr lang="en-US" altLang="en-US" sz="30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841249"/>
            <a:ext cx="2832067" cy="6072186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6248400" y="2634258"/>
            <a:ext cx="2667000" cy="1219200"/>
          </a:xfrm>
          <a:prstGeom prst="wedgeEllipseCallout">
            <a:avLst>
              <a:gd name="adj1" fmla="val -82742"/>
              <a:gd name="adj2" fmla="val 67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 will get notified of any new orders and changes</a:t>
            </a: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Box 3"/>
          <p:cNvSpPr txBox="1">
            <a:spLocks noChangeArrowheads="1"/>
          </p:cNvSpPr>
          <p:nvPr/>
        </p:nvSpPr>
        <p:spPr bwMode="auto">
          <a:xfrm>
            <a:off x="103720" y="152400"/>
            <a:ext cx="85344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Screen</a:t>
            </a:r>
            <a:endParaRPr lang="en-US" altLang="en-US" sz="30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838199"/>
            <a:ext cx="2887599" cy="6191250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5632579" y="1905000"/>
            <a:ext cx="3429000" cy="2667000"/>
          </a:xfrm>
          <a:prstGeom prst="wedgeEllipseCallout">
            <a:avLst>
              <a:gd name="adj1" fmla="val -60025"/>
              <a:gd name="adj2" fmla="val 19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will prompt for credentials first time. Subsequent times system remembers and validates credentials each time the driver launches the app.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Box 3"/>
          <p:cNvSpPr txBox="1">
            <a:spLocks noChangeArrowheads="1"/>
          </p:cNvSpPr>
          <p:nvPr/>
        </p:nvSpPr>
        <p:spPr bwMode="auto">
          <a:xfrm>
            <a:off x="103720" y="152400"/>
            <a:ext cx="85344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Notifications Menu</a:t>
            </a:r>
            <a:endParaRPr lang="en-US" altLang="en-US" sz="30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841250"/>
            <a:ext cx="2832067" cy="6072184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6400800" y="1524000"/>
            <a:ext cx="2362200" cy="914400"/>
          </a:xfrm>
          <a:prstGeom prst="wedgeEllipseCallout">
            <a:avLst>
              <a:gd name="adj1" fmla="val -101965"/>
              <a:gd name="adj2" fmla="val 171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Opens order details screen when tapped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Box 3"/>
          <p:cNvSpPr txBox="1">
            <a:spLocks noChangeArrowheads="1"/>
          </p:cNvSpPr>
          <p:nvPr/>
        </p:nvSpPr>
        <p:spPr bwMode="auto">
          <a:xfrm>
            <a:off x="103720" y="152400"/>
            <a:ext cx="85344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</a:t>
            </a:r>
            <a:endParaRPr lang="en-US" altLang="en-US" sz="30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838200"/>
            <a:ext cx="2832067" cy="607218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Box 3"/>
          <p:cNvSpPr txBox="1">
            <a:spLocks noChangeArrowheads="1"/>
          </p:cNvSpPr>
          <p:nvPr/>
        </p:nvSpPr>
        <p:spPr bwMode="auto">
          <a:xfrm>
            <a:off x="103720" y="152400"/>
            <a:ext cx="85344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Profile</a:t>
            </a:r>
            <a:endParaRPr lang="en-US" altLang="en-US" sz="30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838200"/>
            <a:ext cx="2832068" cy="6072186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6400800" y="1915236"/>
            <a:ext cx="2355979" cy="1333500"/>
          </a:xfrm>
          <a:prstGeom prst="wedgeEllipseCallout">
            <a:avLst>
              <a:gd name="adj1" fmla="val -110308"/>
              <a:gd name="adj2" fmla="val 71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 can add image to his profile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Box 3"/>
          <p:cNvSpPr txBox="1">
            <a:spLocks noChangeArrowheads="1"/>
          </p:cNvSpPr>
          <p:nvPr/>
        </p:nvSpPr>
        <p:spPr bwMode="auto">
          <a:xfrm>
            <a:off x="103720" y="152400"/>
            <a:ext cx="85344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Profile</a:t>
            </a:r>
            <a:endParaRPr lang="en-US" altLang="en-US" sz="30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838200"/>
            <a:ext cx="2832067" cy="6072186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6282141" y="1944806"/>
            <a:ext cx="2355979" cy="1333500"/>
          </a:xfrm>
          <a:prstGeom prst="wedgeEllipseCallout">
            <a:avLst>
              <a:gd name="adj1" fmla="val -110308"/>
              <a:gd name="adj2" fmla="val 71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 can change image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Box 3"/>
          <p:cNvSpPr txBox="1">
            <a:spLocks noChangeArrowheads="1"/>
          </p:cNvSpPr>
          <p:nvPr/>
        </p:nvSpPr>
        <p:spPr bwMode="auto">
          <a:xfrm>
            <a:off x="103720" y="152400"/>
            <a:ext cx="85344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 - Status</a:t>
            </a:r>
            <a:endParaRPr lang="en-US" altLang="en-US" sz="30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1219200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600"/>
            <a:ext cx="773668" cy="7736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90800"/>
            <a:ext cx="767347" cy="7673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9" y="4648200"/>
            <a:ext cx="762000" cy="76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13" y="3276600"/>
            <a:ext cx="762000" cy="76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69" y="1973912"/>
            <a:ext cx="769288" cy="769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962400"/>
            <a:ext cx="725678" cy="7256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39" y="5334000"/>
            <a:ext cx="712829" cy="71282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76400" y="1498841"/>
            <a:ext cx="34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Indicates that order is New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76399" y="2145268"/>
            <a:ext cx="449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Tap to </a:t>
            </a:r>
            <a:r>
              <a:rPr lang="en-US" dirty="0" smtClean="0"/>
              <a:t>change status to Enroute to Terminal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28861" y="2831068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Indicates that truck is Enroute to Terminal. Tap to enter Wait or Lift information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76400" y="34290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Partially Lifted. Tap  to enter more lift information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77537" y="41148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Tap  to launch camera to take BOL picture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676400" y="48006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Lifted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76400" y="54864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Partially Delivered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49" y="5994484"/>
            <a:ext cx="712829" cy="71282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476500" y="6146884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Delivered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74" y="5996927"/>
            <a:ext cx="712829" cy="71282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Box 3"/>
          <p:cNvSpPr txBox="1">
            <a:spLocks noChangeArrowheads="1"/>
          </p:cNvSpPr>
          <p:nvPr/>
        </p:nvSpPr>
        <p:spPr bwMode="auto">
          <a:xfrm>
            <a:off x="103720" y="152400"/>
            <a:ext cx="85344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Drivers Location</a:t>
            </a:r>
            <a:endParaRPr lang="en-US" altLang="en-US" sz="30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790700"/>
            <a:ext cx="9144000" cy="3276600"/>
          </a:xfrm>
          <a:prstGeom prst="rect">
            <a:avLst/>
          </a:prstGeom>
          <a:noFill/>
        </p:spPr>
      </p:pic>
      <p:sp>
        <p:nvSpPr>
          <p:cNvPr id="4" name="Oval Callout 3"/>
          <p:cNvSpPr/>
          <p:nvPr/>
        </p:nvSpPr>
        <p:spPr>
          <a:xfrm>
            <a:off x="2590800" y="1066800"/>
            <a:ext cx="2667000" cy="1338409"/>
          </a:xfrm>
          <a:prstGeom prst="wedgeEllipseCallout">
            <a:avLst>
              <a:gd name="adj1" fmla="val -68157"/>
              <a:gd name="adj2" fmla="val 311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By clicking on ‘Trace Route’ the user can view the time and location of the driver at any given point in time between the start time and the delivery time</a:t>
            </a:r>
            <a:endParaRPr lang="en-US" sz="12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Box 3"/>
          <p:cNvSpPr txBox="1">
            <a:spLocks noChangeArrowheads="1"/>
          </p:cNvSpPr>
          <p:nvPr/>
        </p:nvSpPr>
        <p:spPr bwMode="auto">
          <a:xfrm>
            <a:off x="103720" y="152400"/>
            <a:ext cx="85344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Load By Route</a:t>
            </a:r>
            <a:endParaRPr lang="en-US" altLang="en-US" sz="30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790700"/>
            <a:ext cx="9144000" cy="3276600"/>
          </a:xfrm>
          <a:prstGeom prst="rect">
            <a:avLst/>
          </a:prstGeom>
          <a:noFill/>
        </p:spPr>
      </p:pic>
      <p:sp>
        <p:nvSpPr>
          <p:cNvPr id="4" name="Oval Callout 3"/>
          <p:cNvSpPr/>
          <p:nvPr/>
        </p:nvSpPr>
        <p:spPr>
          <a:xfrm>
            <a:off x="6477000" y="1524000"/>
            <a:ext cx="2057400" cy="1643209"/>
          </a:xfrm>
          <a:prstGeom prst="wedgeEllipseCallout">
            <a:avLst>
              <a:gd name="adj1" fmla="val -68157"/>
              <a:gd name="adj2" fmla="val 311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By clicking on the dots the user can view the time and location of the truck. This is to track the route and the time taken by the driver.</a:t>
            </a:r>
            <a:endParaRPr lang="en-US" sz="1200" dirty="0"/>
          </a:p>
        </p:txBody>
      </p:sp>
      <p:sp>
        <p:nvSpPr>
          <p:cNvPr id="5" name="Oval Callout 4"/>
          <p:cNvSpPr/>
          <p:nvPr/>
        </p:nvSpPr>
        <p:spPr>
          <a:xfrm>
            <a:off x="990600" y="2133600"/>
            <a:ext cx="1600200" cy="805009"/>
          </a:xfrm>
          <a:prstGeom prst="wedgeEllipseCallout">
            <a:avLst>
              <a:gd name="adj1" fmla="val 22692"/>
              <a:gd name="adj2" fmla="val 1157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This orange dots show deviation </a:t>
            </a:r>
            <a:endParaRPr lang="en-US" sz="12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Box 3"/>
          <p:cNvSpPr txBox="1">
            <a:spLocks noChangeArrowheads="1"/>
          </p:cNvSpPr>
          <p:nvPr/>
        </p:nvSpPr>
        <p:spPr bwMode="auto">
          <a:xfrm>
            <a:off x="103720" y="152400"/>
            <a:ext cx="8534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 Global User Generates Driver’s Performance Report</a:t>
            </a:r>
            <a:endParaRPr lang="en-US" altLang="en-US" sz="20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193" y="1219200"/>
            <a:ext cx="7609214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0" y="3124200"/>
            <a:ext cx="1600200" cy="1643209"/>
          </a:xfrm>
          <a:prstGeom prst="wedgeEllipseCallout">
            <a:avLst>
              <a:gd name="adj1" fmla="val 64969"/>
              <a:gd name="adj2" fmla="val -417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The Global user can select a single driver, multiple drivers or all the drivers to view the performance</a:t>
            </a:r>
            <a:endParaRPr lang="en-US" sz="1200" dirty="0"/>
          </a:p>
        </p:txBody>
      </p:sp>
      <p:sp>
        <p:nvSpPr>
          <p:cNvPr id="5" name="Oval Callout 4"/>
          <p:cNvSpPr/>
          <p:nvPr/>
        </p:nvSpPr>
        <p:spPr>
          <a:xfrm>
            <a:off x="5791199" y="2209800"/>
            <a:ext cx="2509207" cy="1338409"/>
          </a:xfrm>
          <a:prstGeom prst="wedgeEllipseCallout">
            <a:avLst>
              <a:gd name="adj1" fmla="val -61842"/>
              <a:gd name="adj2" fmla="val -31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The Global User can look at the drivers performance report by the time taken by the driver to load, deliver the load and the total trip time</a:t>
            </a:r>
            <a:endParaRPr lang="en-US" sz="1200" dirty="0"/>
          </a:p>
        </p:txBody>
      </p:sp>
      <p:sp>
        <p:nvSpPr>
          <p:cNvPr id="6" name="Oval Callout 5"/>
          <p:cNvSpPr/>
          <p:nvPr/>
        </p:nvSpPr>
        <p:spPr>
          <a:xfrm>
            <a:off x="2133600" y="762000"/>
            <a:ext cx="1600200" cy="1719409"/>
          </a:xfrm>
          <a:prstGeom prst="wedgeEllipseCallout">
            <a:avLst>
              <a:gd name="adj1" fmla="val 22741"/>
              <a:gd name="adj2" fmla="val 1443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The drivers column is a hyper link. When clicked we can view the orders of that particular driver </a:t>
            </a:r>
            <a:endParaRPr lang="en-US" sz="12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Box 3"/>
          <p:cNvSpPr txBox="1">
            <a:spLocks noChangeArrowheads="1"/>
          </p:cNvSpPr>
          <p:nvPr/>
        </p:nvSpPr>
        <p:spPr bwMode="auto">
          <a:xfrm>
            <a:off x="103720" y="152400"/>
            <a:ext cx="8534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 Carrier generates the Driver’s Performance Report  </a:t>
            </a:r>
            <a:endParaRPr lang="en-US" altLang="en-US" sz="20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2720" y="990954"/>
            <a:ext cx="7608231" cy="5485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6324600" y="1447800"/>
            <a:ext cx="2133600" cy="1905000"/>
          </a:xfrm>
          <a:prstGeom prst="wedgeEllipseCallout">
            <a:avLst>
              <a:gd name="adj1" fmla="val -68560"/>
              <a:gd name="adj2" fmla="val 17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The carrier can look at the drivers performance report by the time taken by the driver to load, deliver the load and the total trip time</a:t>
            </a:r>
            <a:endParaRPr lang="en-US" sz="1200" dirty="0"/>
          </a:p>
        </p:txBody>
      </p:sp>
      <p:sp>
        <p:nvSpPr>
          <p:cNvPr id="7" name="Oval Callout 6"/>
          <p:cNvSpPr/>
          <p:nvPr/>
        </p:nvSpPr>
        <p:spPr>
          <a:xfrm>
            <a:off x="0" y="3124200"/>
            <a:ext cx="1600200" cy="1643209"/>
          </a:xfrm>
          <a:prstGeom prst="wedgeEllipseCallout">
            <a:avLst>
              <a:gd name="adj1" fmla="val 57759"/>
              <a:gd name="adj2" fmla="val -51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The career can select a single driver, multiple drivers or all the drivers to view the performance</a:t>
            </a:r>
            <a:endParaRPr lang="en-US" sz="1200" dirty="0"/>
          </a:p>
        </p:txBody>
      </p:sp>
      <p:sp>
        <p:nvSpPr>
          <p:cNvPr id="8" name="Oval Callout 7"/>
          <p:cNvSpPr/>
          <p:nvPr/>
        </p:nvSpPr>
        <p:spPr>
          <a:xfrm>
            <a:off x="2438400" y="838200"/>
            <a:ext cx="1600200" cy="1719409"/>
          </a:xfrm>
          <a:prstGeom prst="wedgeEllipseCallout">
            <a:avLst>
              <a:gd name="adj1" fmla="val 18675"/>
              <a:gd name="adj2" fmla="val 130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drivers column is a hyper link. When clicked we can view the orders of that particular driver </a:t>
            </a:r>
            <a:endParaRPr lang="en-US" sz="12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93" y="1752600"/>
            <a:ext cx="9009483" cy="4124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6477000" y="1083395"/>
            <a:ext cx="2057400" cy="1338409"/>
          </a:xfrm>
          <a:prstGeom prst="wedgeEllipseCallout">
            <a:avLst>
              <a:gd name="adj1" fmla="val -61603"/>
              <a:gd name="adj2" fmla="val 985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The user can see the particular driver’s order details here for the  selected period  in the previous screen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228600"/>
            <a:ext cx="382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Driver’s Detailed Report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Box 3"/>
          <p:cNvSpPr txBox="1">
            <a:spLocks noChangeArrowheads="1"/>
          </p:cNvSpPr>
          <p:nvPr/>
        </p:nvSpPr>
        <p:spPr bwMode="auto">
          <a:xfrm>
            <a:off x="103720" y="152400"/>
            <a:ext cx="85344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List</a:t>
            </a:r>
            <a:endParaRPr lang="en-US" altLang="en-US" sz="30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826316"/>
            <a:ext cx="2813176" cy="6031680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6084851" y="1371600"/>
            <a:ext cx="2590800" cy="1219200"/>
          </a:xfrm>
          <a:prstGeom prst="wedgeEllipseCallout">
            <a:avLst>
              <a:gd name="adj1" fmla="val -76728"/>
              <a:gd name="adj2" fmla="val 106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Tapping on order will take user to order details screen 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Box 3"/>
          <p:cNvSpPr txBox="1">
            <a:spLocks noChangeArrowheads="1"/>
          </p:cNvSpPr>
          <p:nvPr/>
        </p:nvSpPr>
        <p:spPr bwMode="auto">
          <a:xfrm>
            <a:off x="103720" y="152400"/>
            <a:ext cx="85344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Data - Terminals</a:t>
            </a:r>
            <a:endParaRPr lang="en-US" altLang="en-US" sz="30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25" y="1066800"/>
            <a:ext cx="910234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Callout 7"/>
          <p:cNvSpPr/>
          <p:nvPr/>
        </p:nvSpPr>
        <p:spPr>
          <a:xfrm>
            <a:off x="6553200" y="1447800"/>
            <a:ext cx="2438400" cy="1371600"/>
          </a:xfrm>
          <a:prstGeom prst="wedgeEllipseCallout">
            <a:avLst>
              <a:gd name="adj1" fmla="val -46083"/>
              <a:gd name="adj2" fmla="val 1798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Lat</a:t>
            </a:r>
            <a:r>
              <a:rPr lang="en-US" dirty="0" smtClean="0"/>
              <a:t> long values will be defaulted and can be overridden</a:t>
            </a:r>
            <a:endParaRPr lang="en-US" dirty="0"/>
          </a:p>
        </p:txBody>
      </p:sp>
      <p:sp>
        <p:nvSpPr>
          <p:cNvPr id="11" name="Oval Callout 10"/>
          <p:cNvSpPr/>
          <p:nvPr/>
        </p:nvSpPr>
        <p:spPr>
          <a:xfrm>
            <a:off x="6019800" y="5410200"/>
            <a:ext cx="2920621" cy="1371600"/>
          </a:xfrm>
          <a:prstGeom prst="wedgeEllipseCallout">
            <a:avLst>
              <a:gd name="adj1" fmla="val -42214"/>
              <a:gd name="adj2" fmla="val -619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Geofencing</a:t>
            </a:r>
            <a:r>
              <a:rPr lang="en-US" dirty="0" smtClean="0"/>
              <a:t> radius  specified here will override the value in Global settings</a:t>
            </a: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Box 3"/>
          <p:cNvSpPr txBox="1">
            <a:spLocks noChangeArrowheads="1"/>
          </p:cNvSpPr>
          <p:nvPr/>
        </p:nvSpPr>
        <p:spPr bwMode="auto">
          <a:xfrm>
            <a:off x="103720" y="152400"/>
            <a:ext cx="85344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Data - Sites</a:t>
            </a:r>
            <a:endParaRPr lang="en-US" altLang="en-US" sz="30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720" y="914400"/>
            <a:ext cx="8887879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Callout 7"/>
          <p:cNvSpPr/>
          <p:nvPr/>
        </p:nvSpPr>
        <p:spPr>
          <a:xfrm>
            <a:off x="228600" y="3771900"/>
            <a:ext cx="2438400" cy="1371600"/>
          </a:xfrm>
          <a:prstGeom prst="wedgeEllipseCallout">
            <a:avLst>
              <a:gd name="adj1" fmla="val 50186"/>
              <a:gd name="adj2" fmla="val 106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Lat</a:t>
            </a:r>
            <a:r>
              <a:rPr lang="en-US" dirty="0" smtClean="0"/>
              <a:t> long values will be defaulted and can be overridden</a:t>
            </a:r>
            <a:endParaRPr lang="en-US" dirty="0"/>
          </a:p>
        </p:txBody>
      </p:sp>
      <p:sp>
        <p:nvSpPr>
          <p:cNvPr id="11" name="Oval Callout 10"/>
          <p:cNvSpPr/>
          <p:nvPr/>
        </p:nvSpPr>
        <p:spPr>
          <a:xfrm>
            <a:off x="6072115" y="3352800"/>
            <a:ext cx="2920621" cy="1371600"/>
          </a:xfrm>
          <a:prstGeom prst="wedgeEllipseCallout">
            <a:avLst>
              <a:gd name="adj1" fmla="val -106233"/>
              <a:gd name="adj2" fmla="val 1648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Geo-fencing radius  specified here will override the value in Global settings</a:t>
            </a: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Box 3"/>
          <p:cNvSpPr txBox="1">
            <a:spLocks noChangeArrowheads="1"/>
          </p:cNvSpPr>
          <p:nvPr/>
        </p:nvSpPr>
        <p:spPr bwMode="auto">
          <a:xfrm>
            <a:off x="103720" y="152400"/>
            <a:ext cx="85344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Data – Sites</a:t>
            </a:r>
            <a:endParaRPr lang="en-US" altLang="en-US" sz="30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720" y="1364297"/>
            <a:ext cx="8887879" cy="4815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Callout 7"/>
          <p:cNvSpPr/>
          <p:nvPr/>
        </p:nvSpPr>
        <p:spPr>
          <a:xfrm>
            <a:off x="5315803" y="5029200"/>
            <a:ext cx="3657599" cy="1676400"/>
          </a:xfrm>
          <a:prstGeom prst="wedgeEllipseCallout">
            <a:avLst>
              <a:gd name="adj1" fmla="val -12873"/>
              <a:gd name="adj2" fmla="val -997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 branded sites, PIN number can be entered and saved for each supplier terminal combination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20" y="1371600"/>
            <a:ext cx="8001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 Box 3"/>
          <p:cNvSpPr txBox="1">
            <a:spLocks noChangeArrowheads="1"/>
          </p:cNvSpPr>
          <p:nvPr/>
        </p:nvSpPr>
        <p:spPr bwMode="auto">
          <a:xfrm>
            <a:off x="103720" y="152400"/>
            <a:ext cx="85344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Settings </a:t>
            </a:r>
            <a:endParaRPr lang="en-US" altLang="en-US" sz="30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1" y="990600"/>
            <a:ext cx="2362199" cy="1579602"/>
          </a:xfrm>
          <a:prstGeom prst="wedgeEllipseCallout">
            <a:avLst>
              <a:gd name="adj1" fmla="val 49874"/>
              <a:gd name="adj2" fmla="val 90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Geo-fencing radius specified here will be used as default values.</a:t>
            </a: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03680" y="114210"/>
            <a:ext cx="8534160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FFFFFF"/>
                </a:solidFill>
                <a:latin typeface="Arial" panose="020B0604020202020204"/>
              </a:rPr>
              <a:t>Integrations</a:t>
            </a:r>
            <a:endParaRPr lang="en-US" sz="3000" strike="noStrike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-7961" y="2362200"/>
            <a:ext cx="8610120" cy="25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/>
          <a:lstStyle/>
          <a:p>
            <a:pPr algn="ctr">
              <a:lnSpc>
                <a:spcPct val="100000"/>
              </a:lnSpc>
            </a:pPr>
            <a:r>
              <a:rPr lang="en-US" sz="6600" strike="noStrike" dirty="0" smtClean="0">
                <a:solidFill>
                  <a:srgbClr val="005DAB"/>
                </a:solidFill>
                <a:latin typeface="Arial" panose="020B0604020202020204"/>
              </a:rPr>
              <a:t>Q&amp;A</a:t>
            </a:r>
            <a:endParaRPr lang="en-US" sz="6600" strike="noStrike" dirty="0" smtClean="0">
              <a:solidFill>
                <a:srgbClr val="005DAB"/>
              </a:solid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en-US" sz="6600" dirty="0">
              <a:solidFill>
                <a:srgbClr val="005DAB"/>
              </a:solid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en-US" sz="6600" strike="noStrike" dirty="0" smtClean="0">
              <a:solidFill>
                <a:srgbClr val="005DAB"/>
              </a:solid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6600" strike="noStrike" dirty="0" smtClean="0">
                <a:solidFill>
                  <a:srgbClr val="005DAB"/>
                </a:solidFill>
                <a:latin typeface="Arial" panose="020B0604020202020204"/>
              </a:rPr>
              <a:t>Thank </a:t>
            </a:r>
            <a:r>
              <a:rPr lang="en-US" sz="6600" strike="noStrike" dirty="0">
                <a:solidFill>
                  <a:srgbClr val="005DAB"/>
                </a:solidFill>
                <a:latin typeface="Arial" panose="020B0604020202020204"/>
              </a:rPr>
              <a:t>You.</a:t>
            </a:r>
            <a:endParaRPr sz="3200" dirty="0"/>
          </a:p>
        </p:txBody>
      </p:sp>
      <p:pic>
        <p:nvPicPr>
          <p:cNvPr id="6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3200400" y="817560"/>
            <a:ext cx="2062440" cy="93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Box 3"/>
          <p:cNvSpPr txBox="1">
            <a:spLocks noChangeArrowheads="1"/>
          </p:cNvSpPr>
          <p:nvPr/>
        </p:nvSpPr>
        <p:spPr bwMode="auto">
          <a:xfrm>
            <a:off x="103720" y="152400"/>
            <a:ext cx="85344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List</a:t>
            </a:r>
            <a:endParaRPr lang="en-US" altLang="en-US" sz="30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826316"/>
            <a:ext cx="2813175" cy="6031680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5943600" y="990600"/>
            <a:ext cx="2895600" cy="1219200"/>
          </a:xfrm>
          <a:prstGeom prst="wedgeEllipseCallout">
            <a:avLst>
              <a:gd name="adj1" fmla="val -67773"/>
              <a:gd name="adj2" fmla="val 989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order is swiped left, icons for tank levels and PIN are available.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Box 3"/>
          <p:cNvSpPr txBox="1">
            <a:spLocks noChangeArrowheads="1"/>
          </p:cNvSpPr>
          <p:nvPr/>
        </p:nvSpPr>
        <p:spPr bwMode="auto">
          <a:xfrm>
            <a:off x="103720" y="152400"/>
            <a:ext cx="85344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 details</a:t>
            </a:r>
            <a:endParaRPr lang="en-US" altLang="en-US" sz="30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826316"/>
            <a:ext cx="2813175" cy="603168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Box 3"/>
          <p:cNvSpPr txBox="1">
            <a:spLocks noChangeArrowheads="1"/>
          </p:cNvSpPr>
          <p:nvPr/>
        </p:nvSpPr>
        <p:spPr bwMode="auto">
          <a:xfrm>
            <a:off x="103720" y="152400"/>
            <a:ext cx="85344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Tank Levels</a:t>
            </a:r>
            <a:endParaRPr lang="en-US" altLang="en-US" sz="30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826316"/>
            <a:ext cx="2813175" cy="6031680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5867400" y="1066800"/>
            <a:ext cx="3124199" cy="1676400"/>
          </a:xfrm>
          <a:prstGeom prst="wedgeEllipseCallout">
            <a:avLst>
              <a:gd name="adj1" fmla="val -63186"/>
              <a:gd name="adj2" fmla="val 660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Ullage</a:t>
            </a:r>
            <a:r>
              <a:rPr lang="en-US" dirty="0" smtClean="0"/>
              <a:t> values are real time assuming a interface to </a:t>
            </a:r>
            <a:r>
              <a:rPr lang="en-US" dirty="0" err="1" smtClean="0"/>
              <a:t>insite</a:t>
            </a:r>
            <a:r>
              <a:rPr lang="en-US" dirty="0" smtClean="0"/>
              <a:t> 360 exists to provide real time tank levels</a:t>
            </a: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5987955" y="4114800"/>
            <a:ext cx="3124199" cy="838200"/>
          </a:xfrm>
          <a:prstGeom prst="wedgeEllipseCallout">
            <a:avLst>
              <a:gd name="adj1" fmla="val -69738"/>
              <a:gd name="adj2" fmla="val -1203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+/- shows difference of </a:t>
            </a:r>
            <a:r>
              <a:rPr lang="en-US" dirty="0" err="1" smtClean="0"/>
              <a:t>Ullage</a:t>
            </a:r>
            <a:r>
              <a:rPr lang="en-US" dirty="0" smtClean="0"/>
              <a:t> &amp; ordered </a:t>
            </a:r>
            <a:r>
              <a:rPr lang="en-US" dirty="0" err="1" smtClean="0"/>
              <a:t>Qty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Box 3"/>
          <p:cNvSpPr txBox="1">
            <a:spLocks noChangeArrowheads="1"/>
          </p:cNvSpPr>
          <p:nvPr/>
        </p:nvSpPr>
        <p:spPr bwMode="auto">
          <a:xfrm>
            <a:off x="103720" y="152400"/>
            <a:ext cx="85344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Details</a:t>
            </a:r>
            <a:endParaRPr lang="en-US" altLang="en-US" sz="30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841249"/>
            <a:ext cx="2832067" cy="6072186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6248400" y="3990109"/>
            <a:ext cx="2057400" cy="609600"/>
          </a:xfrm>
          <a:prstGeom prst="wedgeEllipseCallout">
            <a:avLst>
              <a:gd name="adj1" fmla="val -141103"/>
              <a:gd name="adj2" fmla="val 243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Tap to Start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Box 3"/>
          <p:cNvSpPr txBox="1">
            <a:spLocks noChangeArrowheads="1"/>
          </p:cNvSpPr>
          <p:nvPr/>
        </p:nvSpPr>
        <p:spPr bwMode="auto">
          <a:xfrm>
            <a:off x="103720" y="152400"/>
            <a:ext cx="85344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 Update - Started</a:t>
            </a:r>
            <a:endParaRPr lang="en-US" altLang="en-US" sz="30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841249"/>
            <a:ext cx="2832067" cy="6072186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6000466" y="2480720"/>
            <a:ext cx="3124200" cy="1396622"/>
          </a:xfrm>
          <a:prstGeom prst="wedgeEllipseCallout">
            <a:avLst>
              <a:gd name="adj1" fmla="val -68587"/>
              <a:gd name="adj2" fmla="val 606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multi lift order, User is prompted to enter terminal he is headed to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Box 3"/>
          <p:cNvSpPr txBox="1">
            <a:spLocks noChangeArrowheads="1"/>
          </p:cNvSpPr>
          <p:nvPr/>
        </p:nvSpPr>
        <p:spPr bwMode="auto">
          <a:xfrm>
            <a:off x="103720" y="152400"/>
            <a:ext cx="85344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List</a:t>
            </a:r>
            <a:endParaRPr lang="en-US" altLang="en-US" sz="30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826316"/>
            <a:ext cx="2813175" cy="6031680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6047320" y="1219200"/>
            <a:ext cx="2590800" cy="1219200"/>
          </a:xfrm>
          <a:prstGeom prst="wedgeEllipseCallout">
            <a:avLst>
              <a:gd name="adj1" fmla="val -73041"/>
              <a:gd name="adj2" fmla="val 94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Tap to enter wait or lift information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3913</Words>
  <Application>WPS Presentation</Application>
  <PresentationFormat>On-screen Show (4:3)</PresentationFormat>
  <Paragraphs>169</Paragraphs>
  <Slides>34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Arial</vt:lpstr>
      <vt:lpstr>1_Office Theme</vt:lpstr>
      <vt:lpstr>2_Office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Manasa</dc:creator>
  <cp:lastModifiedBy>praveen nambiar</cp:lastModifiedBy>
  <cp:revision>70</cp:revision>
  <dcterms:created xsi:type="dcterms:W3CDTF">2016-08-01T13:04:00Z</dcterms:created>
  <dcterms:modified xsi:type="dcterms:W3CDTF">2019-07-11T12:25:23Z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