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71" r:id="rId3"/>
    <p:sldId id="258" r:id="rId4"/>
    <p:sldId id="257" r:id="rId5"/>
    <p:sldId id="274" r:id="rId6"/>
    <p:sldId id="282" r:id="rId7"/>
    <p:sldId id="286" r:id="rId8"/>
    <p:sldId id="296" r:id="rId9"/>
    <p:sldId id="285" r:id="rId10"/>
    <p:sldId id="272" r:id="rId11"/>
    <p:sldId id="280" r:id="rId12"/>
    <p:sldId id="283" r:id="rId13"/>
    <p:sldId id="284" r:id="rId14"/>
    <p:sldId id="276" r:id="rId15"/>
    <p:sldId id="293" r:id="rId16"/>
    <p:sldId id="291" r:id="rId17"/>
    <p:sldId id="288" r:id="rId18"/>
    <p:sldId id="289" r:id="rId19"/>
    <p:sldId id="287" r:id="rId20"/>
    <p:sldId id="297" r:id="rId21"/>
    <p:sldId id="281" r:id="rId22"/>
    <p:sldId id="277" r:id="rId23"/>
    <p:sldId id="290" r:id="rId24"/>
    <p:sldId id="294"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332FE-1325-FDF6-3178-C7CBEB0AF9AE}" v="904" dt="2024-10-03T18:31:10.795"/>
    <p1510:client id="{44545B30-411D-0D88-2F15-419931FCA3DA}" v="42" dt="2024-10-03T13:46:13.172"/>
    <p1510:client id="{56C4537F-8FFA-4B79-9681-446A377915D2}" v="51" dt="2024-10-03T17:50:03.968"/>
    <p1510:client id="{680D8A8C-EA6E-4081-8B42-531C16127D09}" v="767" dt="2024-10-03T16:25:30.515"/>
    <p1510:client id="{691219FD-75F9-7D50-ABA4-7A310E2FA004}" v="4" dt="2024-10-04T01:44:21.773"/>
    <p1510:client id="{8313B889-8AF7-4071-940E-25CB7CEFA491}" v="9" dt="2024-10-03T07:26:11.767"/>
    <p1510:client id="{93FAB67F-356E-D06C-3FFA-416F565810E5}" v="147" dt="2024-10-03T07:48:22.769"/>
    <p1510:client id="{FE3F3701-F330-4C0B-8B03-8EE5CF46D754}" v="183" dt="2024-10-03T07:49:12.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DD0FB-3376-4843-A291-AE472E04C5EB}"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59E0FCA9-D19A-4540-B84F-B8B1D7195C71}">
      <dgm:prSet/>
      <dgm:spPr/>
      <dgm:t>
        <a:bodyPr/>
        <a:lstStyle/>
        <a:p>
          <a:pPr>
            <a:lnSpc>
              <a:spcPct val="100000"/>
            </a:lnSpc>
          </a:pPr>
          <a:r>
            <a:rPr lang="en-US" b="1">
              <a:solidFill>
                <a:schemeClr val="bg1"/>
              </a:solidFill>
              <a:latin typeface="Calibri"/>
              <a:ea typeface="Calibri"/>
              <a:cs typeface="Calibri"/>
            </a:rPr>
            <a:t>Before Balancing (First Image)</a:t>
          </a:r>
          <a:r>
            <a:rPr lang="en-US">
              <a:solidFill>
                <a:schemeClr val="bg1"/>
              </a:solidFill>
              <a:latin typeface="Calibri"/>
              <a:ea typeface="Calibri"/>
              <a:cs typeface="Calibri"/>
            </a:rPr>
            <a:t>: The box plot of polarity values for each sentiment category shows that the </a:t>
          </a:r>
          <a:r>
            <a:rPr lang="en-US" b="1">
              <a:solidFill>
                <a:schemeClr val="bg1"/>
              </a:solidFill>
              <a:latin typeface="Calibri"/>
              <a:ea typeface="Calibri"/>
              <a:cs typeface="Calibri"/>
            </a:rPr>
            <a:t>neutral sentiment</a:t>
          </a:r>
          <a:r>
            <a:rPr lang="en-US">
              <a:solidFill>
                <a:schemeClr val="bg1"/>
              </a:solidFill>
              <a:latin typeface="Calibri"/>
              <a:ea typeface="Calibri"/>
              <a:cs typeface="Calibri"/>
            </a:rPr>
            <a:t> is centered around 0, while </a:t>
          </a:r>
          <a:r>
            <a:rPr lang="en-US" b="1">
              <a:solidFill>
                <a:schemeClr val="bg1"/>
              </a:solidFill>
              <a:latin typeface="Calibri"/>
              <a:ea typeface="Calibri"/>
              <a:cs typeface="Calibri"/>
            </a:rPr>
            <a:t>negative sentiment</a:t>
          </a:r>
          <a:r>
            <a:rPr lang="en-US">
              <a:solidFill>
                <a:schemeClr val="bg1"/>
              </a:solidFill>
              <a:latin typeface="Calibri"/>
              <a:ea typeface="Calibri"/>
              <a:cs typeface="Calibri"/>
            </a:rPr>
            <a:t> is skewed towards lower values, and </a:t>
          </a:r>
          <a:r>
            <a:rPr lang="en-US" b="1">
              <a:solidFill>
                <a:schemeClr val="bg1"/>
              </a:solidFill>
              <a:latin typeface="Calibri"/>
              <a:ea typeface="Calibri"/>
              <a:cs typeface="Calibri"/>
            </a:rPr>
            <a:t>positive sentiment</a:t>
          </a:r>
          <a:r>
            <a:rPr lang="en-US">
              <a:solidFill>
                <a:schemeClr val="bg1"/>
              </a:solidFill>
              <a:latin typeface="Calibri"/>
              <a:ea typeface="Calibri"/>
              <a:cs typeface="Calibri"/>
            </a:rPr>
            <a:t> towards higher values. There are visible outliers, especially in the positive and negative sentiments, indicating variability in the data. </a:t>
          </a:r>
        </a:p>
      </dgm:t>
    </dgm:pt>
    <dgm:pt modelId="{67A17A61-A063-44C7-B9D0-F75B1E8162E2}" type="parTrans" cxnId="{E5EC6F45-FD50-47D5-84F3-AFD18C5D1022}">
      <dgm:prSet/>
      <dgm:spPr/>
      <dgm:t>
        <a:bodyPr/>
        <a:lstStyle/>
        <a:p>
          <a:endParaRPr lang="en-US"/>
        </a:p>
      </dgm:t>
    </dgm:pt>
    <dgm:pt modelId="{2E8FE45E-00E4-4EDD-BB0E-C9205781258E}" type="sibTrans" cxnId="{E5EC6F45-FD50-47D5-84F3-AFD18C5D1022}">
      <dgm:prSet/>
      <dgm:spPr/>
      <dgm:t>
        <a:bodyPr/>
        <a:lstStyle/>
        <a:p>
          <a:endParaRPr lang="en-US"/>
        </a:p>
      </dgm:t>
    </dgm:pt>
    <dgm:pt modelId="{1AFEFBE5-576B-4DAA-9B19-7CB27E202564}">
      <dgm:prSet/>
      <dgm:spPr/>
      <dgm:t>
        <a:bodyPr/>
        <a:lstStyle/>
        <a:p>
          <a:pPr>
            <a:lnSpc>
              <a:spcPct val="100000"/>
            </a:lnSpc>
          </a:pPr>
          <a:r>
            <a:rPr lang="en-US" b="1">
              <a:solidFill>
                <a:schemeClr val="bg1"/>
              </a:solidFill>
              <a:latin typeface="Calibri"/>
              <a:ea typeface="Calibri"/>
              <a:cs typeface="Calibri"/>
            </a:rPr>
            <a:t>After Balancing (Second Image)</a:t>
          </a:r>
          <a:r>
            <a:rPr lang="en-US">
              <a:solidFill>
                <a:schemeClr val="bg1"/>
              </a:solidFill>
              <a:latin typeface="Calibri"/>
              <a:ea typeface="Calibri"/>
              <a:cs typeface="Calibri"/>
            </a:rPr>
            <a:t>: After balancing, the box plot still shows similar polarity distributions across neutral, negative, and positive sentiments. However, the number of outliers appears more evenly distributed, and the polarity ranges remain consistent, ensuring more balanced representation of sentiments.</a:t>
          </a:r>
        </a:p>
      </dgm:t>
    </dgm:pt>
    <dgm:pt modelId="{27870368-2519-4F42-A2D8-F792A6BA4042}" type="parTrans" cxnId="{3B094152-FB44-4325-9E85-58C72AB7BC70}">
      <dgm:prSet/>
      <dgm:spPr/>
      <dgm:t>
        <a:bodyPr/>
        <a:lstStyle/>
        <a:p>
          <a:endParaRPr lang="en-US"/>
        </a:p>
      </dgm:t>
    </dgm:pt>
    <dgm:pt modelId="{2CB6DB04-C0F6-4E56-8A27-D81105779265}" type="sibTrans" cxnId="{3B094152-FB44-4325-9E85-58C72AB7BC70}">
      <dgm:prSet/>
      <dgm:spPr/>
      <dgm:t>
        <a:bodyPr/>
        <a:lstStyle/>
        <a:p>
          <a:endParaRPr lang="en-US"/>
        </a:p>
      </dgm:t>
    </dgm:pt>
    <dgm:pt modelId="{0709E713-D5F7-4C16-81E1-BF362871F5E1}" type="pres">
      <dgm:prSet presAssocID="{EEBDD0FB-3376-4843-A291-AE472E04C5EB}" presName="root" presStyleCnt="0">
        <dgm:presLayoutVars>
          <dgm:dir/>
          <dgm:resizeHandles val="exact"/>
        </dgm:presLayoutVars>
      </dgm:prSet>
      <dgm:spPr/>
    </dgm:pt>
    <dgm:pt modelId="{581B01EE-325B-4DA7-A54B-D34C286CAEC2}" type="pres">
      <dgm:prSet presAssocID="{59E0FCA9-D19A-4540-B84F-B8B1D7195C71}" presName="compNode" presStyleCnt="0"/>
      <dgm:spPr/>
    </dgm:pt>
    <dgm:pt modelId="{F8605AE3-86FE-4226-B743-FAA518B36AF5}" type="pres">
      <dgm:prSet presAssocID="{59E0FCA9-D19A-4540-B84F-B8B1D7195C71}" presName="bgRect" presStyleLbl="bgShp" presStyleIdx="0" presStyleCnt="2"/>
      <dgm:spPr/>
    </dgm:pt>
    <dgm:pt modelId="{296F0C8C-EFB8-4D4B-8978-D08E7A9B92B3}" type="pres">
      <dgm:prSet presAssocID="{59E0FCA9-D19A-4540-B84F-B8B1D7195C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3B34CE61-839F-4483-A0B2-5C474B2DEC8B}" type="pres">
      <dgm:prSet presAssocID="{59E0FCA9-D19A-4540-B84F-B8B1D7195C71}" presName="spaceRect" presStyleCnt="0"/>
      <dgm:spPr/>
    </dgm:pt>
    <dgm:pt modelId="{46159278-0AB1-41AE-ADDE-3530A3ED4F8D}" type="pres">
      <dgm:prSet presAssocID="{59E0FCA9-D19A-4540-B84F-B8B1D7195C71}" presName="parTx" presStyleLbl="revTx" presStyleIdx="0" presStyleCnt="2">
        <dgm:presLayoutVars>
          <dgm:chMax val="0"/>
          <dgm:chPref val="0"/>
        </dgm:presLayoutVars>
      </dgm:prSet>
      <dgm:spPr/>
    </dgm:pt>
    <dgm:pt modelId="{7A15E912-15BD-442A-A52C-C5D35E65C5E0}" type="pres">
      <dgm:prSet presAssocID="{2E8FE45E-00E4-4EDD-BB0E-C9205781258E}" presName="sibTrans" presStyleCnt="0"/>
      <dgm:spPr/>
    </dgm:pt>
    <dgm:pt modelId="{767FA915-4B64-491A-BF0A-5ADE3004011F}" type="pres">
      <dgm:prSet presAssocID="{1AFEFBE5-576B-4DAA-9B19-7CB27E202564}" presName="compNode" presStyleCnt="0"/>
      <dgm:spPr/>
    </dgm:pt>
    <dgm:pt modelId="{D575BA05-ADE9-4AB4-9333-7C38BC946DD2}" type="pres">
      <dgm:prSet presAssocID="{1AFEFBE5-576B-4DAA-9B19-7CB27E202564}" presName="bgRect" presStyleLbl="bgShp" presStyleIdx="1" presStyleCnt="2"/>
      <dgm:spPr/>
    </dgm:pt>
    <dgm:pt modelId="{A04AE2D1-25C2-4CA3-A3DB-7D48DD6A70F9}" type="pres">
      <dgm:prSet presAssocID="{1AFEFBE5-576B-4DAA-9B19-7CB27E2025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6B6472BB-B1B7-4BE6-8687-0AFDDE23D14E}" type="pres">
      <dgm:prSet presAssocID="{1AFEFBE5-576B-4DAA-9B19-7CB27E202564}" presName="spaceRect" presStyleCnt="0"/>
      <dgm:spPr/>
    </dgm:pt>
    <dgm:pt modelId="{78C14C7C-61FB-4717-95BA-4AECC4B4C493}" type="pres">
      <dgm:prSet presAssocID="{1AFEFBE5-576B-4DAA-9B19-7CB27E202564}" presName="parTx" presStyleLbl="revTx" presStyleIdx="1" presStyleCnt="2">
        <dgm:presLayoutVars>
          <dgm:chMax val="0"/>
          <dgm:chPref val="0"/>
        </dgm:presLayoutVars>
      </dgm:prSet>
      <dgm:spPr/>
    </dgm:pt>
  </dgm:ptLst>
  <dgm:cxnLst>
    <dgm:cxn modelId="{E5EC6F45-FD50-47D5-84F3-AFD18C5D1022}" srcId="{EEBDD0FB-3376-4843-A291-AE472E04C5EB}" destId="{59E0FCA9-D19A-4540-B84F-B8B1D7195C71}" srcOrd="0" destOrd="0" parTransId="{67A17A61-A063-44C7-B9D0-F75B1E8162E2}" sibTransId="{2E8FE45E-00E4-4EDD-BB0E-C9205781258E}"/>
    <dgm:cxn modelId="{3B094152-FB44-4325-9E85-58C72AB7BC70}" srcId="{EEBDD0FB-3376-4843-A291-AE472E04C5EB}" destId="{1AFEFBE5-576B-4DAA-9B19-7CB27E202564}" srcOrd="1" destOrd="0" parTransId="{27870368-2519-4F42-A2D8-F792A6BA4042}" sibTransId="{2CB6DB04-C0F6-4E56-8A27-D81105779265}"/>
    <dgm:cxn modelId="{20734797-9F7B-4C65-901A-81E241410A0A}" type="presOf" srcId="{EEBDD0FB-3376-4843-A291-AE472E04C5EB}" destId="{0709E713-D5F7-4C16-81E1-BF362871F5E1}" srcOrd="0" destOrd="0" presId="urn:microsoft.com/office/officeart/2018/2/layout/IconVerticalSolidList"/>
    <dgm:cxn modelId="{BE0B449A-24F7-4F5B-813E-0740232C52A4}" type="presOf" srcId="{59E0FCA9-D19A-4540-B84F-B8B1D7195C71}" destId="{46159278-0AB1-41AE-ADDE-3530A3ED4F8D}" srcOrd="0" destOrd="0" presId="urn:microsoft.com/office/officeart/2018/2/layout/IconVerticalSolidList"/>
    <dgm:cxn modelId="{EADDF4D5-78BE-431F-9BB5-6B7A78393AE0}" type="presOf" srcId="{1AFEFBE5-576B-4DAA-9B19-7CB27E202564}" destId="{78C14C7C-61FB-4717-95BA-4AECC4B4C493}" srcOrd="0" destOrd="0" presId="urn:microsoft.com/office/officeart/2018/2/layout/IconVerticalSolidList"/>
    <dgm:cxn modelId="{2903A415-45CE-45B4-86E2-59E23F8E2BC1}" type="presParOf" srcId="{0709E713-D5F7-4C16-81E1-BF362871F5E1}" destId="{581B01EE-325B-4DA7-A54B-D34C286CAEC2}" srcOrd="0" destOrd="0" presId="urn:microsoft.com/office/officeart/2018/2/layout/IconVerticalSolidList"/>
    <dgm:cxn modelId="{9798A18C-543F-45B4-853D-02CBCCBD2559}" type="presParOf" srcId="{581B01EE-325B-4DA7-A54B-D34C286CAEC2}" destId="{F8605AE3-86FE-4226-B743-FAA518B36AF5}" srcOrd="0" destOrd="0" presId="urn:microsoft.com/office/officeart/2018/2/layout/IconVerticalSolidList"/>
    <dgm:cxn modelId="{E0216AC1-6B9C-4774-BD1A-CBE5C2CC89C8}" type="presParOf" srcId="{581B01EE-325B-4DA7-A54B-D34C286CAEC2}" destId="{296F0C8C-EFB8-4D4B-8978-D08E7A9B92B3}" srcOrd="1" destOrd="0" presId="urn:microsoft.com/office/officeart/2018/2/layout/IconVerticalSolidList"/>
    <dgm:cxn modelId="{D53E4D09-08FB-4250-BC24-6E17F59F812E}" type="presParOf" srcId="{581B01EE-325B-4DA7-A54B-D34C286CAEC2}" destId="{3B34CE61-839F-4483-A0B2-5C474B2DEC8B}" srcOrd="2" destOrd="0" presId="urn:microsoft.com/office/officeart/2018/2/layout/IconVerticalSolidList"/>
    <dgm:cxn modelId="{0028C867-7E5F-42DF-8929-8042EC47CDD5}" type="presParOf" srcId="{581B01EE-325B-4DA7-A54B-D34C286CAEC2}" destId="{46159278-0AB1-41AE-ADDE-3530A3ED4F8D}" srcOrd="3" destOrd="0" presId="urn:microsoft.com/office/officeart/2018/2/layout/IconVerticalSolidList"/>
    <dgm:cxn modelId="{565753B9-A98A-45CD-8F14-4114BC1359F7}" type="presParOf" srcId="{0709E713-D5F7-4C16-81E1-BF362871F5E1}" destId="{7A15E912-15BD-442A-A52C-C5D35E65C5E0}" srcOrd="1" destOrd="0" presId="urn:microsoft.com/office/officeart/2018/2/layout/IconVerticalSolidList"/>
    <dgm:cxn modelId="{0D01B7F9-231D-45EB-BD85-CE8606B2B646}" type="presParOf" srcId="{0709E713-D5F7-4C16-81E1-BF362871F5E1}" destId="{767FA915-4B64-491A-BF0A-5ADE3004011F}" srcOrd="2" destOrd="0" presId="urn:microsoft.com/office/officeart/2018/2/layout/IconVerticalSolidList"/>
    <dgm:cxn modelId="{BACE0612-6C75-4286-A23E-0E7FB1A5894B}" type="presParOf" srcId="{767FA915-4B64-491A-BF0A-5ADE3004011F}" destId="{D575BA05-ADE9-4AB4-9333-7C38BC946DD2}" srcOrd="0" destOrd="0" presId="urn:microsoft.com/office/officeart/2018/2/layout/IconVerticalSolidList"/>
    <dgm:cxn modelId="{B357680A-FF94-4B8F-B0B9-5863010B908A}" type="presParOf" srcId="{767FA915-4B64-491A-BF0A-5ADE3004011F}" destId="{A04AE2D1-25C2-4CA3-A3DB-7D48DD6A70F9}" srcOrd="1" destOrd="0" presId="urn:microsoft.com/office/officeart/2018/2/layout/IconVerticalSolidList"/>
    <dgm:cxn modelId="{E9F25432-8EC7-4DEE-9333-F199F55FA26C}" type="presParOf" srcId="{767FA915-4B64-491A-BF0A-5ADE3004011F}" destId="{6B6472BB-B1B7-4BE6-8687-0AFDDE23D14E}" srcOrd="2" destOrd="0" presId="urn:microsoft.com/office/officeart/2018/2/layout/IconVerticalSolidList"/>
    <dgm:cxn modelId="{F1ECE323-2F72-468F-A09B-A75341AA0EB1}" type="presParOf" srcId="{767FA915-4B64-491A-BF0A-5ADE3004011F}" destId="{78C14C7C-61FB-4717-95BA-4AECC4B4C49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05AE3-86FE-4226-B743-FAA518B36AF5}">
      <dsp:nvSpPr>
        <dsp:cNvPr id="0" name=""/>
        <dsp:cNvSpPr/>
      </dsp:nvSpPr>
      <dsp:spPr>
        <a:xfrm>
          <a:off x="0" y="347402"/>
          <a:ext cx="10331938" cy="84830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F0C8C-EFB8-4D4B-8978-D08E7A9B92B3}">
      <dsp:nvSpPr>
        <dsp:cNvPr id="0" name=""/>
        <dsp:cNvSpPr/>
      </dsp:nvSpPr>
      <dsp:spPr>
        <a:xfrm>
          <a:off x="256613" y="538272"/>
          <a:ext cx="466570" cy="466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159278-0AB1-41AE-ADDE-3530A3ED4F8D}">
      <dsp:nvSpPr>
        <dsp:cNvPr id="0" name=""/>
        <dsp:cNvSpPr/>
      </dsp:nvSpPr>
      <dsp:spPr>
        <a:xfrm>
          <a:off x="979797" y="347402"/>
          <a:ext cx="9352140" cy="84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79" tIns="89779" rIns="89779" bIns="89779" numCol="1" spcCol="1270" anchor="ctr" anchorCtr="0">
          <a:noAutofit/>
        </a:bodyPr>
        <a:lstStyle/>
        <a:p>
          <a:pPr marL="0" lvl="0" indent="0" algn="l" defTabSz="622300">
            <a:lnSpc>
              <a:spcPct val="100000"/>
            </a:lnSpc>
            <a:spcBef>
              <a:spcPct val="0"/>
            </a:spcBef>
            <a:spcAft>
              <a:spcPct val="35000"/>
            </a:spcAft>
            <a:buNone/>
          </a:pPr>
          <a:r>
            <a:rPr lang="en-US" sz="1400" b="1" kern="1200">
              <a:solidFill>
                <a:schemeClr val="bg1"/>
              </a:solidFill>
              <a:latin typeface="Calibri"/>
              <a:ea typeface="Calibri"/>
              <a:cs typeface="Calibri"/>
            </a:rPr>
            <a:t>Before Balancing (First Image)</a:t>
          </a:r>
          <a:r>
            <a:rPr lang="en-US" sz="1400" kern="1200">
              <a:solidFill>
                <a:schemeClr val="bg1"/>
              </a:solidFill>
              <a:latin typeface="Calibri"/>
              <a:ea typeface="Calibri"/>
              <a:cs typeface="Calibri"/>
            </a:rPr>
            <a:t>: The box plot of polarity values for each sentiment category shows that the </a:t>
          </a:r>
          <a:r>
            <a:rPr lang="en-US" sz="1400" b="1" kern="1200">
              <a:solidFill>
                <a:schemeClr val="bg1"/>
              </a:solidFill>
              <a:latin typeface="Calibri"/>
              <a:ea typeface="Calibri"/>
              <a:cs typeface="Calibri"/>
            </a:rPr>
            <a:t>neutral sentiment</a:t>
          </a:r>
          <a:r>
            <a:rPr lang="en-US" sz="1400" kern="1200">
              <a:solidFill>
                <a:schemeClr val="bg1"/>
              </a:solidFill>
              <a:latin typeface="Calibri"/>
              <a:ea typeface="Calibri"/>
              <a:cs typeface="Calibri"/>
            </a:rPr>
            <a:t> is centered around 0, while </a:t>
          </a:r>
          <a:r>
            <a:rPr lang="en-US" sz="1400" b="1" kern="1200">
              <a:solidFill>
                <a:schemeClr val="bg1"/>
              </a:solidFill>
              <a:latin typeface="Calibri"/>
              <a:ea typeface="Calibri"/>
              <a:cs typeface="Calibri"/>
            </a:rPr>
            <a:t>negative sentiment</a:t>
          </a:r>
          <a:r>
            <a:rPr lang="en-US" sz="1400" kern="1200">
              <a:solidFill>
                <a:schemeClr val="bg1"/>
              </a:solidFill>
              <a:latin typeface="Calibri"/>
              <a:ea typeface="Calibri"/>
              <a:cs typeface="Calibri"/>
            </a:rPr>
            <a:t> is skewed towards lower values, and </a:t>
          </a:r>
          <a:r>
            <a:rPr lang="en-US" sz="1400" b="1" kern="1200">
              <a:solidFill>
                <a:schemeClr val="bg1"/>
              </a:solidFill>
              <a:latin typeface="Calibri"/>
              <a:ea typeface="Calibri"/>
              <a:cs typeface="Calibri"/>
            </a:rPr>
            <a:t>positive sentiment</a:t>
          </a:r>
          <a:r>
            <a:rPr lang="en-US" sz="1400" kern="1200">
              <a:solidFill>
                <a:schemeClr val="bg1"/>
              </a:solidFill>
              <a:latin typeface="Calibri"/>
              <a:ea typeface="Calibri"/>
              <a:cs typeface="Calibri"/>
            </a:rPr>
            <a:t> towards higher values. There are visible outliers, especially in the positive and negative sentiments, indicating variability in the data. </a:t>
          </a:r>
        </a:p>
      </dsp:txBody>
      <dsp:txXfrm>
        <a:off x="979797" y="347402"/>
        <a:ext cx="9352140" cy="848309"/>
      </dsp:txXfrm>
    </dsp:sp>
    <dsp:sp modelId="{D575BA05-ADE9-4AB4-9333-7C38BC946DD2}">
      <dsp:nvSpPr>
        <dsp:cNvPr id="0" name=""/>
        <dsp:cNvSpPr/>
      </dsp:nvSpPr>
      <dsp:spPr>
        <a:xfrm>
          <a:off x="0" y="1389611"/>
          <a:ext cx="10331938" cy="84830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AE2D1-25C2-4CA3-A3DB-7D48DD6A70F9}">
      <dsp:nvSpPr>
        <dsp:cNvPr id="0" name=""/>
        <dsp:cNvSpPr/>
      </dsp:nvSpPr>
      <dsp:spPr>
        <a:xfrm>
          <a:off x="256613" y="1580480"/>
          <a:ext cx="466570" cy="466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14C7C-61FB-4717-95BA-4AECC4B4C493}">
      <dsp:nvSpPr>
        <dsp:cNvPr id="0" name=""/>
        <dsp:cNvSpPr/>
      </dsp:nvSpPr>
      <dsp:spPr>
        <a:xfrm>
          <a:off x="979797" y="1389611"/>
          <a:ext cx="9352140" cy="84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79" tIns="89779" rIns="89779" bIns="89779" numCol="1" spcCol="1270" anchor="ctr" anchorCtr="0">
          <a:noAutofit/>
        </a:bodyPr>
        <a:lstStyle/>
        <a:p>
          <a:pPr marL="0" lvl="0" indent="0" algn="l" defTabSz="622300">
            <a:lnSpc>
              <a:spcPct val="100000"/>
            </a:lnSpc>
            <a:spcBef>
              <a:spcPct val="0"/>
            </a:spcBef>
            <a:spcAft>
              <a:spcPct val="35000"/>
            </a:spcAft>
            <a:buNone/>
          </a:pPr>
          <a:r>
            <a:rPr lang="en-US" sz="1400" b="1" kern="1200">
              <a:solidFill>
                <a:schemeClr val="bg1"/>
              </a:solidFill>
              <a:latin typeface="Calibri"/>
              <a:ea typeface="Calibri"/>
              <a:cs typeface="Calibri"/>
            </a:rPr>
            <a:t>After Balancing (Second Image)</a:t>
          </a:r>
          <a:r>
            <a:rPr lang="en-US" sz="1400" kern="1200">
              <a:solidFill>
                <a:schemeClr val="bg1"/>
              </a:solidFill>
              <a:latin typeface="Calibri"/>
              <a:ea typeface="Calibri"/>
              <a:cs typeface="Calibri"/>
            </a:rPr>
            <a:t>: After balancing, the box plot still shows similar polarity distributions across neutral, negative, and positive sentiments. However, the number of outliers appears more evenly distributed, and the polarity ranges remain consistent, ensuring more balanced representation of sentiments.</a:t>
          </a:r>
        </a:p>
      </dsp:txBody>
      <dsp:txXfrm>
        <a:off x="979797" y="1389611"/>
        <a:ext cx="9352140" cy="8483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56458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40973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9470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7464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72957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979284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42893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506081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54268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10797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14860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61368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F683-AD78-48D9-BB4E-BD8433A6C436}"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78027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42042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08134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79772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410649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B2F683-AD78-48D9-BB4E-BD8433A6C436}" type="datetimeFigureOut">
              <a:rPr lang="en-US" smtClean="0"/>
              <a:t>10/4/2024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BDB17E-DF98-49D5-A8DC-20D1AE4EF5C8}" type="slidenum">
              <a:rPr lang="en-US" smtClean="0"/>
              <a:t>‹#›</a:t>
            </a:fld>
            <a:endParaRPr lang="en-US"/>
          </a:p>
        </p:txBody>
      </p:sp>
    </p:spTree>
    <p:extLst>
      <p:ext uri="{BB962C8B-B14F-4D97-AF65-F5344CB8AC3E}">
        <p14:creationId xmlns:p14="http://schemas.microsoft.com/office/powerpoint/2010/main" val="1976542656"/>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2.jpeg"/><Relationship Id="rId2"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8016871" y="975772"/>
            <a:ext cx="3352375" cy="3066507"/>
          </a:xfrm>
        </p:spPr>
        <p:txBody>
          <a:bodyPr vert="horz" lIns="91440" tIns="45720" rIns="91440" bIns="45720" rtlCol="0">
            <a:normAutofit/>
          </a:bodyPr>
          <a:lstStyle/>
          <a:p>
            <a:pPr>
              <a:lnSpc>
                <a:spcPct val="90000"/>
              </a:lnSpc>
            </a:pPr>
            <a:r>
              <a:rPr lang="en-US" sz="3400" b="1" i="0" u="none" strike="noStrike">
                <a:effectLst/>
                <a:latin typeface="Calibri"/>
                <a:ea typeface="Calibri"/>
                <a:cs typeface="Calibri"/>
              </a:rPr>
              <a:t>Financial News Sentiment Analysis Using Natural Language Processing (NLP)</a:t>
            </a:r>
            <a:r>
              <a:rPr lang="en-US" sz="3400" b="1" i="0">
                <a:effectLst/>
                <a:latin typeface="Calibri"/>
                <a:ea typeface="Calibri"/>
                <a:cs typeface="Calibri"/>
              </a:rPr>
              <a:t>​</a:t>
            </a:r>
            <a:endParaRPr lang="en-US" sz="3400" b="1">
              <a:latin typeface="Calibri"/>
              <a:ea typeface="Calibri"/>
              <a:cs typeface="Calibri"/>
            </a:endParaRPr>
          </a:p>
        </p:txBody>
      </p:sp>
      <p:sp>
        <p:nvSpPr>
          <p:cNvPr id="3" name="Subtitle 2">
            <a:extLst>
              <a:ext uri="{FF2B5EF4-FFF2-40B4-BE49-F238E27FC236}">
                <a16:creationId xmlns:a16="http://schemas.microsoft.com/office/drawing/2014/main" id="{9B488A55-332F-4EEA-B085-69E45470A86C}"/>
              </a:ext>
            </a:extLst>
          </p:cNvPr>
          <p:cNvSpPr>
            <a:spLocks noGrp="1"/>
          </p:cNvSpPr>
          <p:nvPr>
            <p:ph type="subTitle" idx="1"/>
          </p:nvPr>
        </p:nvSpPr>
        <p:spPr>
          <a:xfrm>
            <a:off x="8191925" y="4588329"/>
            <a:ext cx="3352375" cy="1621508"/>
          </a:xfrm>
        </p:spPr>
        <p:txBody>
          <a:bodyPr>
            <a:normAutofit fontScale="92500" lnSpcReduction="20000"/>
          </a:bodyPr>
          <a:lstStyle/>
          <a:p>
            <a:r>
              <a:rPr lang="en-US" sz="1800" b="1">
                <a:solidFill>
                  <a:schemeClr val="tx1"/>
                </a:solidFill>
                <a:latin typeface="Calibri"/>
                <a:ea typeface="Calibri"/>
                <a:cs typeface="Calibri"/>
              </a:rPr>
              <a:t>GT_3 Members : </a:t>
            </a:r>
            <a:endParaRPr lang="en-US" sz="1800">
              <a:solidFill>
                <a:schemeClr val="tx1"/>
              </a:solidFill>
              <a:latin typeface="Calibri"/>
              <a:ea typeface="Calibri"/>
              <a:cs typeface="Calibri"/>
            </a:endParaRPr>
          </a:p>
          <a:p>
            <a:r>
              <a:rPr lang="en-US" sz="1200" b="1">
                <a:solidFill>
                  <a:schemeClr val="tx1"/>
                </a:solidFill>
                <a:latin typeface="Calibri"/>
                <a:ea typeface="Calibri"/>
                <a:cs typeface="Calibri"/>
              </a:rPr>
              <a:t>Praveen Vardhan Raju </a:t>
            </a:r>
          </a:p>
          <a:p>
            <a:r>
              <a:rPr lang="en-US" sz="1200" b="1">
                <a:solidFill>
                  <a:schemeClr val="tx1"/>
                </a:solidFill>
                <a:latin typeface="Calibri"/>
                <a:ea typeface="Calibri"/>
                <a:cs typeface="Calibri"/>
              </a:rPr>
              <a:t>ANISH REDDY</a:t>
            </a:r>
          </a:p>
          <a:p>
            <a:r>
              <a:rPr lang="en-US" sz="1200" b="1">
                <a:solidFill>
                  <a:schemeClr val="tx1"/>
                </a:solidFill>
                <a:latin typeface="Calibri"/>
                <a:ea typeface="Calibri"/>
                <a:cs typeface="Calibri"/>
              </a:rPr>
              <a:t>HARISH REDDY YANNAM</a:t>
            </a:r>
          </a:p>
          <a:p>
            <a:pPr algn="l"/>
            <a:r>
              <a:rPr lang="en-US" sz="1200" b="1">
                <a:solidFill>
                  <a:schemeClr val="tx1"/>
                </a:solidFill>
                <a:latin typeface="Calibri"/>
                <a:ea typeface="Calibri"/>
                <a:cs typeface="Calibri"/>
              </a:rPr>
              <a:t>JASWANTHI</a:t>
            </a:r>
          </a:p>
          <a:p>
            <a:r>
              <a:rPr lang="en-US" sz="1200" b="1">
                <a:solidFill>
                  <a:schemeClr val="tx1"/>
                </a:solidFill>
                <a:latin typeface="Calibri"/>
                <a:ea typeface="Calibri"/>
                <a:cs typeface="Calibri"/>
              </a:rPr>
              <a:t>ALEKHYA</a:t>
            </a:r>
            <a:endParaRPr lang="en-US" sz="1200">
              <a:solidFill>
                <a:schemeClr val="tx1"/>
              </a:solidFill>
            </a:endParaRPr>
          </a:p>
        </p:txBody>
      </p:sp>
      <p:sp>
        <p:nvSpPr>
          <p:cNvPr id="11" name="Rectangle 10">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A diagram of different colored circles with different expressions&#10;&#10;Description automatically generated">
            <a:extLst>
              <a:ext uri="{FF2B5EF4-FFF2-40B4-BE49-F238E27FC236}">
                <a16:creationId xmlns:a16="http://schemas.microsoft.com/office/drawing/2014/main" id="{4296B71B-F264-71D0-0B32-4B149093A2E4}"/>
              </a:ext>
            </a:extLst>
          </p:cNvPr>
          <p:cNvPicPr>
            <a:picLocks noChangeAspect="1"/>
          </p:cNvPicPr>
          <p:nvPr/>
        </p:nvPicPr>
        <p:blipFill>
          <a:blip r:embed="rId3"/>
          <a:stretch>
            <a:fillRect/>
          </a:stretch>
        </p:blipFill>
        <p:spPr>
          <a:xfrm>
            <a:off x="643854" y="1077269"/>
            <a:ext cx="6270662" cy="4702996"/>
          </a:xfrm>
          <a:prstGeom prst="rect">
            <a:avLst/>
          </a:prstGeom>
          <a:effectLst/>
        </p:spPr>
      </p:pic>
    </p:spTree>
    <p:extLst>
      <p:ext uri="{BB962C8B-B14F-4D97-AF65-F5344CB8AC3E}">
        <p14:creationId xmlns:p14="http://schemas.microsoft.com/office/powerpoint/2010/main" val="324979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B52B-863C-2F95-9742-700A01C873F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FB20552-7252-77BD-0CC4-CFCF73A293C0}"/>
              </a:ext>
            </a:extLst>
          </p:cNvPr>
          <p:cNvSpPr>
            <a:spLocks noGrp="1"/>
          </p:cNvSpPr>
          <p:nvPr/>
        </p:nvSpPr>
        <p:spPr>
          <a:xfrm>
            <a:off x="866512" y="244291"/>
            <a:ext cx="10147661" cy="6451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a:latin typeface="Calibri"/>
                <a:ea typeface="Calibri"/>
                <a:cs typeface="Times New Roman"/>
                <a:sym typeface="+mn-ea"/>
              </a:rPr>
              <a:t>Data visualization</a:t>
            </a:r>
            <a:endParaRPr lang="en-IN" sz="3200" b="1">
              <a:latin typeface="Calibri"/>
              <a:ea typeface="Calibri"/>
              <a:cs typeface="Times New Roman"/>
            </a:endParaRPr>
          </a:p>
        </p:txBody>
      </p:sp>
      <p:sp>
        <p:nvSpPr>
          <p:cNvPr id="9" name="TextBox 4">
            <a:extLst>
              <a:ext uri="{FF2B5EF4-FFF2-40B4-BE49-F238E27FC236}">
                <a16:creationId xmlns:a16="http://schemas.microsoft.com/office/drawing/2014/main" id="{BAD9F423-A55A-5F11-8ABE-8A3EA88A48B2}"/>
              </a:ext>
            </a:extLst>
          </p:cNvPr>
          <p:cNvSpPr txBox="1"/>
          <p:nvPr/>
        </p:nvSpPr>
        <p:spPr>
          <a:xfrm>
            <a:off x="2577465" y="4791404"/>
            <a:ext cx="10046471" cy="430887"/>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a:latin typeface="Calibri"/>
                <a:ea typeface="Calibri"/>
                <a:cs typeface="Times New Roman"/>
              </a:rPr>
              <a:t>These are the most common words in the Given Message data</a:t>
            </a:r>
            <a:endParaRPr lang="en-IN" sz="2200">
              <a:latin typeface="Calibri"/>
              <a:ea typeface="Calibri"/>
              <a:cs typeface="Times New Roman"/>
            </a:endParaRPr>
          </a:p>
        </p:txBody>
      </p:sp>
      <p:pic>
        <p:nvPicPr>
          <p:cNvPr id="10" name="Picture 9">
            <a:extLst>
              <a:ext uri="{FF2B5EF4-FFF2-40B4-BE49-F238E27FC236}">
                <a16:creationId xmlns:a16="http://schemas.microsoft.com/office/drawing/2014/main" id="{FE1D9F11-1F9F-4073-0006-6E19E403E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865" y="961708"/>
            <a:ext cx="7524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EBFE1E-0AE2-F0AB-8BBB-30B450012821}"/>
              </a:ext>
            </a:extLst>
          </p:cNvPr>
          <p:cNvSpPr>
            <a:spLocks noChangeArrowheads="1"/>
          </p:cNvSpPr>
          <p:nvPr/>
        </p:nvSpPr>
        <p:spPr bwMode="auto">
          <a:xfrm>
            <a:off x="1818640" y="5542349"/>
            <a:ext cx="93167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a:ln>
                  <a:noFill/>
                </a:ln>
                <a:effectLst/>
                <a:latin typeface="Calibri"/>
                <a:ea typeface="Calibri"/>
                <a:cs typeface="Times New Roman"/>
              </a:rPr>
              <a:t>Creating word clouds for positive, negative, and neutral sentiments, showcasing the most prominent terms after the removal of </a:t>
            </a:r>
            <a:r>
              <a:rPr kumimoji="0" lang="en-US" altLang="en-US" sz="2000" b="0" i="0" u="none" strike="noStrike" cap="none" normalizeH="0" baseline="0" err="1">
                <a:ln>
                  <a:noFill/>
                </a:ln>
                <a:effectLst/>
                <a:latin typeface="Calibri"/>
                <a:ea typeface="Calibri"/>
                <a:cs typeface="Times New Roman"/>
              </a:rPr>
              <a:t>stopwords</a:t>
            </a:r>
            <a:r>
              <a:rPr kumimoji="0" lang="en-US" altLang="en-US" sz="2000" b="0" i="0" u="none" strike="noStrike" cap="none" normalizeH="0" baseline="0">
                <a:ln>
                  <a:noFill/>
                </a:ln>
                <a:effectLst/>
                <a:latin typeface="Calibri"/>
                <a:ea typeface="Calibri"/>
                <a:cs typeface="Times New Roman"/>
              </a:rPr>
              <a:t> .</a:t>
            </a:r>
            <a:endParaRPr lang="en-US" altLang="en-US" sz="2000" b="0" i="0" u="none" strike="noStrike" cap="none" normalizeH="0" baseline="0">
              <a:ln>
                <a:noFill/>
              </a:ln>
              <a:effectLst/>
              <a:latin typeface="Calibri"/>
              <a:ea typeface="Calibri"/>
              <a:cs typeface="Times New Roman"/>
            </a:endParaRPr>
          </a:p>
        </p:txBody>
      </p:sp>
    </p:spTree>
    <p:extLst>
      <p:ext uri="{BB962C8B-B14F-4D97-AF65-F5344CB8AC3E}">
        <p14:creationId xmlns:p14="http://schemas.microsoft.com/office/powerpoint/2010/main" val="168242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213B0-E1C1-95A6-92D1-9971D02D854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7B2034D9-2404-61F4-FF9F-765A7FEA05B7}"/>
              </a:ext>
            </a:extLst>
          </p:cNvPr>
          <p:cNvSpPr txBox="1"/>
          <p:nvPr/>
        </p:nvSpPr>
        <p:spPr>
          <a:xfrm>
            <a:off x="2061751" y="4537226"/>
            <a:ext cx="9510489" cy="180049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100" b="1">
                <a:latin typeface="Calibri"/>
                <a:ea typeface="Calibri"/>
                <a:cs typeface="Times New Roman"/>
              </a:rPr>
              <a:t>Positive Sentiment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effectLst/>
                <a:latin typeface="Calibri"/>
                <a:ea typeface="Calibri"/>
                <a:cs typeface="Times New Roman"/>
              </a:rPr>
              <a:t>Creating word clouds for Positive sentiment Data and showcasing the most prominent terms both before and after the removal of </a:t>
            </a:r>
            <a:r>
              <a:rPr kumimoji="0" lang="en-US" altLang="en-US" sz="1800" b="0" i="0" u="none" strike="noStrike" cap="none" normalizeH="0" baseline="0" err="1">
                <a:ln>
                  <a:noFill/>
                </a:ln>
                <a:effectLst/>
                <a:latin typeface="Calibri"/>
                <a:ea typeface="Calibri"/>
                <a:cs typeface="Times New Roman"/>
              </a:rPr>
              <a:t>stopwords</a:t>
            </a:r>
            <a:r>
              <a:rPr kumimoji="0" lang="en-US" altLang="en-US" sz="1800" b="0" i="0" u="none" strike="noStrike" cap="none" normalizeH="0" baseline="0">
                <a:ln>
                  <a:noFill/>
                </a:ln>
                <a:effectLst/>
                <a:latin typeface="Calibri"/>
                <a:ea typeface="Calibri"/>
                <a:cs typeface="Times New Roman"/>
              </a:rPr>
              <a:t>.</a:t>
            </a:r>
            <a:endParaRPr lang="en-US" altLang="en-US" sz="1800" b="0" i="0" u="none" strike="noStrike" cap="none" normalizeH="0" baseline="0">
              <a:ln>
                <a:noFill/>
              </a:ln>
              <a:effectLst/>
              <a:latin typeface="Calibri"/>
              <a:ea typeface="Calibri"/>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Calibri"/>
              <a:ea typeface="Calibri"/>
              <a:cs typeface="Times New Roman" panose="02020603050405020304" pitchFamily="18" charset="0"/>
            </a:endParaRPr>
          </a:p>
          <a:p>
            <a:endParaRPr lang="en-IN">
              <a:latin typeface="Calibri"/>
              <a:ea typeface="Calibri"/>
              <a:cs typeface="Times New Roman" panose="02020603050405020304" pitchFamily="18" charset="0"/>
            </a:endParaRPr>
          </a:p>
          <a:p>
            <a:pPr marL="285750" indent="-285750">
              <a:buFont typeface="Arial" panose="020B0604020202020204" pitchFamily="34" charset="0"/>
              <a:buChar char="•"/>
            </a:pPr>
            <a:endParaRPr lang="en-IN">
              <a:latin typeface="Calibri"/>
              <a:ea typeface="Calibri"/>
              <a:cs typeface="Times New Roman" panose="02020603050405020304" pitchFamily="18" charset="0"/>
            </a:endParaRPr>
          </a:p>
        </p:txBody>
      </p:sp>
      <p:pic>
        <p:nvPicPr>
          <p:cNvPr id="4" name="Picture 3">
            <a:extLst>
              <a:ext uri="{FF2B5EF4-FFF2-40B4-BE49-F238E27FC236}">
                <a16:creationId xmlns:a16="http://schemas.microsoft.com/office/drawing/2014/main" id="{0EE76307-D723-4148-5F81-4DF9380FB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92" y="1137083"/>
            <a:ext cx="11551920" cy="290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6D08-4C34-4C5A-A5E1-FCB3706D562C}"/>
            </a:ext>
          </a:extLst>
        </p:cNvPr>
        <p:cNvGrpSpPr/>
        <p:nvPr/>
      </p:nvGrpSpPr>
      <p:grpSpPr>
        <a:xfrm>
          <a:off x="0" y="0"/>
          <a:ext cx="0" cy="0"/>
          <a:chOff x="0" y="0"/>
          <a:chExt cx="0" cy="0"/>
        </a:xfrm>
      </p:grpSpPr>
      <p:sp>
        <p:nvSpPr>
          <p:cNvPr id="7" name="TextBox 3">
            <a:extLst>
              <a:ext uri="{FF2B5EF4-FFF2-40B4-BE49-F238E27FC236}">
                <a16:creationId xmlns:a16="http://schemas.microsoft.com/office/drawing/2014/main" id="{7B2034D9-2404-61F4-FF9F-765A7FEA05B7}"/>
              </a:ext>
            </a:extLst>
          </p:cNvPr>
          <p:cNvSpPr txBox="1"/>
          <p:nvPr/>
        </p:nvSpPr>
        <p:spPr>
          <a:xfrm>
            <a:off x="1100968" y="4106530"/>
            <a:ext cx="9510489" cy="180049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100" b="1">
                <a:latin typeface="Calibri"/>
                <a:ea typeface="Calibri"/>
                <a:cs typeface="Times New Roman"/>
              </a:rPr>
              <a:t>Negative Sentiment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effectLst/>
                <a:latin typeface="Calibri"/>
                <a:ea typeface="Calibri"/>
                <a:cs typeface="Times New Roman"/>
              </a:rPr>
              <a:t>Creating word clouds for </a:t>
            </a:r>
            <a:r>
              <a:rPr lang="en-US" altLang="en-US">
                <a:latin typeface="Calibri"/>
                <a:ea typeface="Calibri"/>
                <a:cs typeface="Times New Roman"/>
              </a:rPr>
              <a:t>Negative</a:t>
            </a:r>
            <a:r>
              <a:rPr kumimoji="0" lang="en-US" altLang="en-US" sz="1800" b="0" i="0" u="none" strike="noStrike" cap="none" normalizeH="0" baseline="0">
                <a:ln>
                  <a:noFill/>
                </a:ln>
                <a:effectLst/>
                <a:latin typeface="Calibri"/>
                <a:ea typeface="Calibri"/>
                <a:cs typeface="Times New Roman"/>
              </a:rPr>
              <a:t> sentiment Data and showcasing the most prominent terms both before and after the removal of </a:t>
            </a:r>
            <a:r>
              <a:rPr kumimoji="0" lang="en-US" altLang="en-US" sz="1800" b="0" i="0" u="none" strike="noStrike" cap="none" normalizeH="0" baseline="0" err="1">
                <a:ln>
                  <a:noFill/>
                </a:ln>
                <a:effectLst/>
                <a:latin typeface="Calibri"/>
                <a:ea typeface="Calibri"/>
                <a:cs typeface="Times New Roman"/>
              </a:rPr>
              <a:t>stopwords</a:t>
            </a:r>
            <a:r>
              <a:rPr kumimoji="0" lang="en-US" altLang="en-US" sz="1800" b="0" i="0" u="none" strike="noStrike" cap="none" normalizeH="0" baseline="0">
                <a:ln>
                  <a:noFill/>
                </a:ln>
                <a:effectLst/>
                <a:latin typeface="Calibri"/>
                <a:ea typeface="Calibri"/>
                <a:cs typeface="Times New Roman"/>
              </a:rPr>
              <a:t>.</a:t>
            </a:r>
            <a:endParaRPr lang="en-US" altLang="en-US" sz="1800" b="0" i="0" u="none" strike="noStrike" cap="none" normalizeH="0" baseline="0">
              <a:ln>
                <a:noFill/>
              </a:ln>
              <a:effectLst/>
              <a:latin typeface="Calibri"/>
              <a:ea typeface="Calibri"/>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i="0" u="none" strike="noStrike" cap="none" normalizeH="0" baseline="0">
              <a:ln>
                <a:noFill/>
              </a:ln>
              <a:effectLst/>
              <a:latin typeface="Calibri"/>
              <a:ea typeface="Calibri"/>
              <a:cs typeface="Times New Roman" panose="02020603050405020304" pitchFamily="18" charset="0"/>
            </a:endParaRPr>
          </a:p>
          <a:p>
            <a:endParaRPr lang="en-IN">
              <a:latin typeface="Calibri"/>
              <a:ea typeface="Calibri"/>
              <a:cs typeface="Times New Roman" panose="02020603050405020304" pitchFamily="18" charset="0"/>
            </a:endParaRPr>
          </a:p>
          <a:p>
            <a:pPr marL="285750" indent="-285750">
              <a:buFont typeface="Arial" panose="020B0604020202020204" pitchFamily="34" charset="0"/>
              <a:buChar char="•"/>
            </a:pPr>
            <a:endParaRPr lang="en-IN">
              <a:latin typeface="Calibri"/>
              <a:ea typeface="Calibri"/>
              <a:cs typeface="Times New Roman" panose="02020603050405020304" pitchFamily="18" charset="0"/>
            </a:endParaRPr>
          </a:p>
        </p:txBody>
      </p:sp>
      <p:pic>
        <p:nvPicPr>
          <p:cNvPr id="8" name="Picture 7">
            <a:extLst>
              <a:ext uri="{FF2B5EF4-FFF2-40B4-BE49-F238E27FC236}">
                <a16:creationId xmlns:a16="http://schemas.microsoft.com/office/drawing/2014/main" id="{DEBE0306-4ABF-ADDF-8063-41C11574A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60" y="779470"/>
            <a:ext cx="11277600" cy="283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57ACF-7D96-BF9D-2AFE-E444899F7F6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6780713-350A-A45E-ECA9-F2EF96679246}"/>
              </a:ext>
            </a:extLst>
          </p:cNvPr>
          <p:cNvSpPr txBox="1">
            <a:spLocks/>
          </p:cNvSpPr>
          <p:nvPr/>
        </p:nvSpPr>
        <p:spPr>
          <a:xfrm>
            <a:off x="1080139" y="1635709"/>
            <a:ext cx="8509338" cy="7987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a:p>
        </p:txBody>
      </p:sp>
      <p:pic>
        <p:nvPicPr>
          <p:cNvPr id="5" name="Picture 4" descr="A blue squares with white text&#10;&#10;Description automatically generated">
            <a:extLst>
              <a:ext uri="{FF2B5EF4-FFF2-40B4-BE49-F238E27FC236}">
                <a16:creationId xmlns:a16="http://schemas.microsoft.com/office/drawing/2014/main" id="{6F768C16-C322-2A08-11A5-39D37578F077}"/>
              </a:ext>
            </a:extLst>
          </p:cNvPr>
          <p:cNvPicPr>
            <a:picLocks noChangeAspect="1"/>
          </p:cNvPicPr>
          <p:nvPr/>
        </p:nvPicPr>
        <p:blipFill>
          <a:blip r:embed="rId2"/>
          <a:stretch>
            <a:fillRect/>
          </a:stretch>
        </p:blipFill>
        <p:spPr>
          <a:xfrm>
            <a:off x="5476392" y="592171"/>
            <a:ext cx="4607478" cy="3931064"/>
          </a:xfrm>
          <a:prstGeom prst="rect">
            <a:avLst/>
          </a:prstGeom>
        </p:spPr>
      </p:pic>
      <p:sp>
        <p:nvSpPr>
          <p:cNvPr id="9" name="TextBox 8">
            <a:extLst>
              <a:ext uri="{FF2B5EF4-FFF2-40B4-BE49-F238E27FC236}">
                <a16:creationId xmlns:a16="http://schemas.microsoft.com/office/drawing/2014/main" id="{3654E5B6-A5CE-B4B9-27A7-E0F61FDD0376}"/>
              </a:ext>
            </a:extLst>
          </p:cNvPr>
          <p:cNvSpPr txBox="1"/>
          <p:nvPr/>
        </p:nvSpPr>
        <p:spPr>
          <a:xfrm>
            <a:off x="541127" y="662774"/>
            <a:ext cx="458167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ea typeface="+mn-lt"/>
                <a:cs typeface="+mn-lt"/>
              </a:rPr>
              <a:t>Confusion Matrix Summary (Sentiment Analysis)</a:t>
            </a:r>
            <a:endParaRPr lang="en-US" sz="1600">
              <a:latin typeface="Calibri"/>
              <a:ea typeface="Calibri"/>
              <a:cs typeface="Calibri"/>
            </a:endParaRPr>
          </a:p>
          <a:p>
            <a:endParaRPr lang="en-US" sz="1600" b="1">
              <a:latin typeface="Calibri"/>
              <a:ea typeface="+mn-lt"/>
              <a:cs typeface="+mn-lt"/>
            </a:endParaRPr>
          </a:p>
          <a:p>
            <a:pPr marL="285750" indent="-285750">
              <a:buFont typeface="Arial"/>
              <a:buChar char="•"/>
            </a:pPr>
            <a:r>
              <a:rPr lang="en-US" sz="1600" b="1">
                <a:latin typeface="Calibri"/>
                <a:ea typeface="+mn-lt"/>
                <a:cs typeface="+mn-lt"/>
              </a:rPr>
              <a:t>Negative Class:</a:t>
            </a:r>
            <a:endParaRPr lang="en-US" sz="1600">
              <a:latin typeface="Calibri"/>
              <a:ea typeface="Calibri"/>
              <a:cs typeface="Calibri"/>
            </a:endParaRPr>
          </a:p>
          <a:p>
            <a:pPr marL="742950" lvl="1" indent="-285750">
              <a:buFont typeface="Arial"/>
              <a:buChar char="•"/>
            </a:pPr>
            <a:r>
              <a:rPr lang="en-US" sz="1600">
                <a:latin typeface="Calibri"/>
                <a:ea typeface="+mn-lt"/>
                <a:cs typeface="+mn-lt"/>
              </a:rPr>
              <a:t>Correct: 57</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Neutral: 34</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Positive: 27</a:t>
            </a:r>
            <a:endParaRPr lang="en-US" sz="1600">
              <a:latin typeface="Calibri"/>
              <a:ea typeface="Calibri"/>
              <a:cs typeface="Calibri"/>
            </a:endParaRPr>
          </a:p>
          <a:p>
            <a:pPr marL="285750" indent="-285750">
              <a:buFont typeface="Arial"/>
              <a:buChar char="•"/>
            </a:pPr>
            <a:r>
              <a:rPr lang="en-US" sz="1600" b="1">
                <a:latin typeface="Calibri"/>
                <a:ea typeface="+mn-lt"/>
                <a:cs typeface="+mn-lt"/>
              </a:rPr>
              <a:t>Neutral Class:</a:t>
            </a:r>
            <a:endParaRPr lang="en-US" sz="1600">
              <a:latin typeface="Calibri"/>
              <a:ea typeface="Calibri"/>
              <a:cs typeface="Calibri"/>
            </a:endParaRPr>
          </a:p>
          <a:p>
            <a:pPr marL="742950" lvl="1" indent="-285750">
              <a:buFont typeface="Arial"/>
              <a:buChar char="•"/>
            </a:pPr>
            <a:r>
              <a:rPr lang="en-US" sz="1600">
                <a:latin typeface="Calibri"/>
                <a:ea typeface="+mn-lt"/>
                <a:cs typeface="+mn-lt"/>
              </a:rPr>
              <a:t>Correct: 434</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Negative: 34</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Positive: 80</a:t>
            </a:r>
            <a:endParaRPr lang="en-US" sz="1600">
              <a:latin typeface="Calibri"/>
              <a:ea typeface="Calibri"/>
              <a:cs typeface="Calibri"/>
            </a:endParaRPr>
          </a:p>
          <a:p>
            <a:pPr marL="285750" indent="-285750">
              <a:buFont typeface="Arial"/>
              <a:buChar char="•"/>
            </a:pPr>
            <a:r>
              <a:rPr lang="en-US" sz="1600" b="1">
                <a:latin typeface="Calibri"/>
                <a:ea typeface="+mn-lt"/>
                <a:cs typeface="+mn-lt"/>
              </a:rPr>
              <a:t>Positive Class:</a:t>
            </a:r>
            <a:endParaRPr lang="en-US" sz="1600">
              <a:latin typeface="Calibri"/>
              <a:ea typeface="Calibri"/>
              <a:cs typeface="Calibri"/>
            </a:endParaRPr>
          </a:p>
          <a:p>
            <a:pPr marL="742950" lvl="1" indent="-285750">
              <a:buFont typeface="Arial"/>
              <a:buChar char="•"/>
            </a:pPr>
            <a:r>
              <a:rPr lang="en-US" sz="1600">
                <a:latin typeface="Calibri"/>
                <a:ea typeface="+mn-lt"/>
                <a:cs typeface="+mn-lt"/>
              </a:rPr>
              <a:t>Correct: 167</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Neutral: 112</a:t>
            </a:r>
            <a:endParaRPr lang="en-US" sz="1600">
              <a:latin typeface="Calibri"/>
              <a:ea typeface="Calibri"/>
              <a:cs typeface="Calibri"/>
            </a:endParaRPr>
          </a:p>
          <a:p>
            <a:pPr marL="742950" lvl="1" indent="-285750">
              <a:buFont typeface="Arial"/>
              <a:buChar char="•"/>
            </a:pPr>
            <a:r>
              <a:rPr lang="en-US" sz="1600">
                <a:latin typeface="Calibri"/>
                <a:ea typeface="+mn-lt"/>
                <a:cs typeface="+mn-lt"/>
              </a:rPr>
              <a:t>Misclassified as Negative: 24</a:t>
            </a:r>
            <a:endParaRPr lang="en-US" sz="1600">
              <a:latin typeface="Calibri"/>
              <a:ea typeface="Calibri"/>
              <a:cs typeface="Calibri"/>
            </a:endParaRPr>
          </a:p>
          <a:p>
            <a:pPr algn="l"/>
            <a:endParaRPr lang="en-US" sz="1600">
              <a:latin typeface="Calibri"/>
              <a:ea typeface="Calibri"/>
              <a:cs typeface="Calibri"/>
            </a:endParaRPr>
          </a:p>
        </p:txBody>
      </p:sp>
    </p:spTree>
    <p:extLst>
      <p:ext uri="{BB962C8B-B14F-4D97-AF65-F5344CB8AC3E}">
        <p14:creationId xmlns:p14="http://schemas.microsoft.com/office/powerpoint/2010/main" val="134520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243B6-DE67-9EE0-322C-ACB45FA3CFF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17C72B82-0FC6-3A51-7191-8EF393753586}"/>
              </a:ext>
            </a:extLst>
          </p:cNvPr>
          <p:cNvSpPr/>
          <p:nvPr/>
        </p:nvSpPr>
        <p:spPr>
          <a:xfrm>
            <a:off x="1484311" y="685800"/>
            <a:ext cx="10018713" cy="1752599"/>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spcBef>
                <a:spcPct val="0"/>
              </a:spcBef>
              <a:spcAft>
                <a:spcPts val="600"/>
              </a:spcAft>
            </a:pPr>
            <a:r>
              <a:rPr lang="en-US" sz="4000">
                <a:ln w="3175" cmpd="sng">
                  <a:noFill/>
                </a:ln>
                <a:solidFill>
                  <a:schemeClr val="tx1"/>
                </a:solidFill>
                <a:latin typeface="+mj-lt"/>
                <a:ea typeface="+mj-ea"/>
                <a:cs typeface="+mj-cs"/>
              </a:rPr>
              <a:t>Model Training and Validation </a:t>
            </a:r>
            <a:endParaRPr lang="en-US">
              <a:ea typeface="+mj-ea"/>
              <a:cs typeface="+mj-cs"/>
            </a:endParaRPr>
          </a:p>
        </p:txBody>
      </p:sp>
      <p:sp>
        <p:nvSpPr>
          <p:cNvPr id="9" name="TextBox 6">
            <a:extLst>
              <a:ext uri="{FF2B5EF4-FFF2-40B4-BE49-F238E27FC236}">
                <a16:creationId xmlns:a16="http://schemas.microsoft.com/office/drawing/2014/main" id="{2B8EBC0F-1CC2-4082-6C0A-1255D8D85796}"/>
              </a:ext>
            </a:extLst>
          </p:cNvPr>
          <p:cNvSpPr txBox="1"/>
          <p:nvPr/>
        </p:nvSpPr>
        <p:spPr>
          <a:xfrm>
            <a:off x="1484310" y="2666999"/>
            <a:ext cx="10018713" cy="3124201"/>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20000"/>
              </a:spcBef>
              <a:spcAft>
                <a:spcPts val="600"/>
              </a:spcAft>
              <a:buClr>
                <a:srgbClr val="860D4C"/>
              </a:buClr>
              <a:buSzPct val="145000"/>
              <a:buFont typeface="Arial"/>
              <a:buChar char="•"/>
            </a:pPr>
            <a:r>
              <a:rPr lang="en-US"/>
              <a:t>Logistic Regression</a:t>
            </a:r>
          </a:p>
          <a:p>
            <a:pPr>
              <a:spcBef>
                <a:spcPct val="20000"/>
              </a:spcBef>
              <a:spcAft>
                <a:spcPts val="600"/>
              </a:spcAft>
              <a:buClr>
                <a:srgbClr val="860D4C"/>
              </a:buClr>
              <a:buSzPct val="145000"/>
              <a:buFont typeface="Arial"/>
              <a:buChar char="•"/>
            </a:pPr>
            <a:r>
              <a:rPr lang="en-US"/>
              <a:t>Random Forest Classifier</a:t>
            </a:r>
          </a:p>
          <a:p>
            <a:pPr>
              <a:spcBef>
                <a:spcPct val="20000"/>
              </a:spcBef>
              <a:spcAft>
                <a:spcPts val="600"/>
              </a:spcAft>
              <a:buClr>
                <a:srgbClr val="860D4C"/>
              </a:buClr>
              <a:buSzPct val="145000"/>
              <a:buFont typeface="Arial"/>
              <a:buChar char="•"/>
            </a:pPr>
            <a:r>
              <a:rPr lang="en-US"/>
              <a:t>Decision Tree Classifier</a:t>
            </a:r>
          </a:p>
          <a:p>
            <a:pPr>
              <a:spcBef>
                <a:spcPct val="20000"/>
              </a:spcBef>
              <a:spcAft>
                <a:spcPts val="600"/>
              </a:spcAft>
              <a:buClr>
                <a:srgbClr val="860D4C"/>
              </a:buClr>
              <a:buSzPct val="145000"/>
              <a:buFont typeface="Arial"/>
              <a:buChar char="•"/>
            </a:pPr>
            <a:r>
              <a:rPr lang="en-US" err="1"/>
              <a:t>Xgboost</a:t>
            </a:r>
            <a:r>
              <a:rPr lang="en-US"/>
              <a:t> Classifier</a:t>
            </a:r>
          </a:p>
          <a:p>
            <a:pPr>
              <a:spcBef>
                <a:spcPct val="20000"/>
              </a:spcBef>
              <a:spcAft>
                <a:spcPts val="600"/>
              </a:spcAft>
              <a:buClr>
                <a:srgbClr val="860D4C"/>
              </a:buClr>
              <a:buSzPct val="145000"/>
              <a:buFont typeface="Arial"/>
              <a:buChar char="•"/>
            </a:pPr>
            <a:r>
              <a:rPr lang="en-US"/>
              <a:t>LSTM with </a:t>
            </a:r>
            <a:r>
              <a:rPr lang="en-US" err="1"/>
              <a:t>GloVe</a:t>
            </a:r>
          </a:p>
          <a:p>
            <a:pPr>
              <a:spcBef>
                <a:spcPct val="20000"/>
              </a:spcBef>
              <a:spcAft>
                <a:spcPts val="600"/>
              </a:spcAft>
              <a:buClr>
                <a:srgbClr val="860D4C"/>
              </a:buClr>
              <a:buSzPct val="145000"/>
              <a:buFont typeface="Arial"/>
              <a:buChar char="•"/>
            </a:pPr>
            <a:r>
              <a:rPr lang="en-US"/>
              <a:t>LSTM with Word2Vec</a:t>
            </a:r>
          </a:p>
          <a:p>
            <a:pPr>
              <a:spcBef>
                <a:spcPct val="20000"/>
              </a:spcBef>
              <a:spcAft>
                <a:spcPts val="600"/>
              </a:spcAft>
              <a:buClr>
                <a:srgbClr val="860D4C"/>
              </a:buClr>
              <a:buSzPct val="145000"/>
              <a:buFont typeface="Arial"/>
              <a:buChar char="•"/>
            </a:pPr>
            <a:endParaRPr lang="en-US"/>
          </a:p>
        </p:txBody>
      </p:sp>
    </p:spTree>
    <p:extLst>
      <p:ext uri="{BB962C8B-B14F-4D97-AF65-F5344CB8AC3E}">
        <p14:creationId xmlns:p14="http://schemas.microsoft.com/office/powerpoint/2010/main" val="416646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a:extLst>
            <a:ext uri="{FF2B5EF4-FFF2-40B4-BE49-F238E27FC236}">
              <a16:creationId xmlns:a16="http://schemas.microsoft.com/office/drawing/2014/main" id="{8430AA1E-EB2B-AD0B-12CE-4AEFA8278D9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6" name="Picture 15">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4" name="Rectangle 23">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itle 1">
            <a:extLst>
              <a:ext uri="{FF2B5EF4-FFF2-40B4-BE49-F238E27FC236}">
                <a16:creationId xmlns:a16="http://schemas.microsoft.com/office/drawing/2014/main" id="{457D37AD-EEDA-01E6-29AE-DC1A269DA01F}"/>
              </a:ext>
            </a:extLst>
          </p:cNvPr>
          <p:cNvSpPr>
            <a:spLocks noGrp="1"/>
          </p:cNvSpPr>
          <p:nvPr/>
        </p:nvSpPr>
        <p:spPr>
          <a:xfrm>
            <a:off x="646111" y="452718"/>
            <a:ext cx="9404723" cy="1400530"/>
          </a:xfrm>
          <a:prstGeom prst="rect">
            <a:avLst/>
          </a:prstGeom>
        </p:spPr>
        <p:txBody>
          <a:bodyPr vert="horz" lIns="91440" tIns="45720" rIns="91440" bIns="45720" rtlCol="0" anchor="t">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4200">
                <a:solidFill>
                  <a:schemeClr val="tx2"/>
                </a:solidFill>
                <a:latin typeface="Calibri"/>
                <a:ea typeface="Calibri"/>
                <a:cs typeface="Calibri"/>
              </a:rPr>
              <a:t>Logistic Regression</a:t>
            </a:r>
          </a:p>
        </p:txBody>
      </p:sp>
      <p:sp>
        <p:nvSpPr>
          <p:cNvPr id="26" name="Rectangle 25">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C4E5CEE-B523-EEF7-87A5-EA3654637DFC}"/>
              </a:ext>
            </a:extLst>
          </p:cNvPr>
          <p:cNvSpPr txBox="1">
            <a:spLocks/>
          </p:cNvSpPr>
          <p:nvPr/>
        </p:nvSpPr>
        <p:spPr>
          <a:xfrm>
            <a:off x="650529" y="1268831"/>
            <a:ext cx="10128192" cy="2461656"/>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latin typeface="Calibri"/>
                <a:ea typeface="+mn-lt"/>
                <a:cs typeface="+mn-lt"/>
              </a:rPr>
              <a:t>The Logistic Regression model is popular for text sentiment analysis due to its simplicity and efficiency in handling binary and multiclass tasks. It performs well in classifying sentiments, though tuning could improve detection of less frequent categories.</a:t>
            </a:r>
            <a:endParaRPr lang="en-US" sz="1400">
              <a:latin typeface="Calibri"/>
              <a:ea typeface="Calibri"/>
              <a:cs typeface="Calibri"/>
            </a:endParaRPr>
          </a:p>
          <a:p>
            <a:endParaRPr lang="en-US" sz="1400">
              <a:latin typeface="Calibri"/>
              <a:ea typeface="Calibri"/>
              <a:cs typeface="Calibri"/>
            </a:endParaRPr>
          </a:p>
          <a:p>
            <a:r>
              <a:rPr lang="en-US" sz="1400">
                <a:latin typeface="Calibri"/>
                <a:ea typeface="Calibri"/>
                <a:cs typeface="Calibri"/>
              </a:rPr>
              <a:t>Model Performance:</a:t>
            </a:r>
          </a:p>
          <a:p>
            <a:pPr marL="285750" indent="-285750">
              <a:buFont typeface="Arial"/>
              <a:buChar char="•"/>
            </a:pPr>
            <a:r>
              <a:rPr lang="en-US" sz="1400" b="1">
                <a:latin typeface="Calibri"/>
                <a:ea typeface="+mn-lt"/>
                <a:cs typeface="+mn-lt"/>
              </a:rPr>
              <a:t>Accuracy</a:t>
            </a:r>
            <a:r>
              <a:rPr lang="en-US" sz="1400">
                <a:latin typeface="Calibri"/>
                <a:ea typeface="+mn-lt"/>
                <a:cs typeface="+mn-lt"/>
              </a:rPr>
              <a:t>: 77.4%</a:t>
            </a:r>
            <a:endParaRPr lang="en-US" sz="1400">
              <a:latin typeface="Calibri"/>
              <a:ea typeface="Calibri"/>
              <a:cs typeface="Calibri"/>
            </a:endParaRPr>
          </a:p>
          <a:p>
            <a:pPr marL="285750" indent="-285750">
              <a:buFont typeface="Arial"/>
              <a:buChar char="•"/>
            </a:pPr>
            <a:r>
              <a:rPr lang="en-US" sz="1400" b="1">
                <a:latin typeface="Calibri"/>
                <a:ea typeface="+mn-lt"/>
                <a:cs typeface="+mn-lt"/>
              </a:rPr>
              <a:t>Class 0</a:t>
            </a:r>
            <a:r>
              <a:rPr lang="en-US" sz="1400">
                <a:latin typeface="Calibri"/>
                <a:ea typeface="+mn-lt"/>
                <a:cs typeface="+mn-lt"/>
              </a:rPr>
              <a:t>: Precision: 0.79, Recall: 0.53</a:t>
            </a:r>
          </a:p>
          <a:p>
            <a:pPr marL="285750" indent="-285750">
              <a:buFont typeface="Arial"/>
              <a:buChar char="•"/>
            </a:pPr>
            <a:r>
              <a:rPr lang="en-US" sz="1400" b="1">
                <a:latin typeface="Calibri"/>
                <a:ea typeface="+mn-lt"/>
                <a:cs typeface="+mn-lt"/>
              </a:rPr>
              <a:t>Class 1</a:t>
            </a:r>
            <a:r>
              <a:rPr lang="en-US" sz="1400">
                <a:latin typeface="Calibri"/>
                <a:ea typeface="+mn-lt"/>
                <a:cs typeface="+mn-lt"/>
              </a:rPr>
              <a:t>: Precision: 0.77, Recall: 0.90 (Strong performance)</a:t>
            </a:r>
            <a:endParaRPr lang="en-US" sz="1400">
              <a:latin typeface="Calibri"/>
              <a:ea typeface="Calibri"/>
              <a:cs typeface="Calibri"/>
            </a:endParaRPr>
          </a:p>
          <a:p>
            <a:pPr marL="285750" indent="-285750">
              <a:buFont typeface="Arial"/>
              <a:buChar char="•"/>
            </a:pPr>
            <a:r>
              <a:rPr lang="en-US" sz="1400" b="1">
                <a:latin typeface="Calibri"/>
                <a:ea typeface="+mn-lt"/>
                <a:cs typeface="+mn-lt"/>
              </a:rPr>
              <a:t>Class 2</a:t>
            </a:r>
            <a:r>
              <a:rPr lang="en-US" sz="1400">
                <a:latin typeface="Calibri"/>
                <a:ea typeface="+mn-lt"/>
                <a:cs typeface="+mn-lt"/>
              </a:rPr>
              <a:t>: Precision: 0.78, Recall: 0.61</a:t>
            </a:r>
            <a:endParaRPr lang="en-US" sz="1400">
              <a:latin typeface="Calibri"/>
              <a:ea typeface="Calibri"/>
              <a:cs typeface="Calibri"/>
            </a:endParaRPr>
          </a:p>
          <a:p>
            <a:pPr marL="285750" indent="-285750">
              <a:buFont typeface="Arial"/>
              <a:buChar char="•"/>
            </a:pPr>
            <a:r>
              <a:rPr lang="en-US" sz="1400" b="1">
                <a:latin typeface="Calibri"/>
                <a:ea typeface="+mn-lt"/>
                <a:cs typeface="+mn-lt"/>
              </a:rPr>
              <a:t>Macro Avg</a:t>
            </a:r>
            <a:r>
              <a:rPr lang="en-US" sz="1400">
                <a:latin typeface="Calibri"/>
                <a:ea typeface="+mn-lt"/>
                <a:cs typeface="+mn-lt"/>
              </a:rPr>
              <a:t>: Precision: 0.78, Recall: 0.68</a:t>
            </a:r>
            <a:endParaRPr lang="en-US" sz="1400">
              <a:latin typeface="Calibri"/>
              <a:ea typeface="Calibri"/>
              <a:cs typeface="Calibri"/>
            </a:endParaRPr>
          </a:p>
          <a:p>
            <a:pPr marL="285750" indent="-285750">
              <a:buFont typeface="Arial"/>
              <a:buChar char="•"/>
            </a:pPr>
            <a:r>
              <a:rPr lang="en-US" sz="1400" b="1">
                <a:latin typeface="Calibri"/>
                <a:ea typeface="+mn-lt"/>
                <a:cs typeface="+mn-lt"/>
              </a:rPr>
              <a:t>Weighted Avg</a:t>
            </a:r>
            <a:r>
              <a:rPr lang="en-US" sz="1400">
                <a:latin typeface="Calibri"/>
                <a:ea typeface="+mn-lt"/>
                <a:cs typeface="+mn-lt"/>
              </a:rPr>
              <a:t>: Precision: 0.78, Recall: 0.77</a:t>
            </a:r>
            <a:endParaRPr lang="en-US" sz="1400">
              <a:latin typeface="Calibri"/>
              <a:ea typeface="Calibri"/>
              <a:cs typeface="Calibri"/>
            </a:endParaRPr>
          </a:p>
          <a:p>
            <a:endParaRPr lang="en-US" sz="1400">
              <a:latin typeface="Calibri"/>
              <a:ea typeface="Calibri"/>
              <a:cs typeface="Calibri"/>
            </a:endParaRPr>
          </a:p>
          <a:p>
            <a:pPr>
              <a:spcBef>
                <a:spcPts val="1000"/>
              </a:spcBef>
            </a:pPr>
            <a:endParaRPr lang="en-US" sz="1400">
              <a:latin typeface="Calibri"/>
              <a:ea typeface="Calibri"/>
              <a:cs typeface="Calibri"/>
            </a:endParaRPr>
          </a:p>
        </p:txBody>
      </p:sp>
      <p:sp>
        <p:nvSpPr>
          <p:cNvPr id="7" name="Title 1">
            <a:extLst>
              <a:ext uri="{FF2B5EF4-FFF2-40B4-BE49-F238E27FC236}">
                <a16:creationId xmlns:a16="http://schemas.microsoft.com/office/drawing/2014/main" id="{2BA3E216-14AD-440B-8A3F-4F63FBDE4E89}"/>
              </a:ext>
            </a:extLst>
          </p:cNvPr>
          <p:cNvSpPr txBox="1">
            <a:spLocks/>
          </p:cNvSpPr>
          <p:nvPr/>
        </p:nvSpPr>
        <p:spPr>
          <a:xfrm>
            <a:off x="1107493" y="800100"/>
            <a:ext cx="4988507" cy="693667"/>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3200"/>
          </a:p>
        </p:txBody>
      </p:sp>
      <p:sp>
        <p:nvSpPr>
          <p:cNvPr id="9" name="TextBox 2">
            <a:extLst>
              <a:ext uri="{FF2B5EF4-FFF2-40B4-BE49-F238E27FC236}">
                <a16:creationId xmlns:a16="http://schemas.microsoft.com/office/drawing/2014/main" id="{D009B41B-96AD-5470-53AD-F55B9F07257F}"/>
              </a:ext>
            </a:extLst>
          </p:cNvPr>
          <p:cNvSpPr txBox="1"/>
          <p:nvPr/>
        </p:nvSpPr>
        <p:spPr>
          <a:xfrm>
            <a:off x="650401" y="4068676"/>
            <a:ext cx="3229199" cy="7232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a:t>Model Accuracy Value:</a:t>
            </a:r>
          </a:p>
          <a:p>
            <a:pPr>
              <a:spcAft>
                <a:spcPts val="600"/>
              </a:spcAft>
            </a:pPr>
            <a:endParaRPr lang="en-US"/>
          </a:p>
        </p:txBody>
      </p:sp>
      <p:pic>
        <p:nvPicPr>
          <p:cNvPr id="2" name="Picture 1" descr="A screenshot of a computer&#10;&#10;Description automatically generated">
            <a:extLst>
              <a:ext uri="{FF2B5EF4-FFF2-40B4-BE49-F238E27FC236}">
                <a16:creationId xmlns:a16="http://schemas.microsoft.com/office/drawing/2014/main" id="{1A488D73-A290-2CEA-8E2F-61471A3A82B7}"/>
              </a:ext>
            </a:extLst>
          </p:cNvPr>
          <p:cNvPicPr>
            <a:picLocks noChangeAspect="1"/>
          </p:cNvPicPr>
          <p:nvPr/>
        </p:nvPicPr>
        <p:blipFill>
          <a:blip r:embed="rId6"/>
          <a:stretch>
            <a:fillRect/>
          </a:stretch>
        </p:blipFill>
        <p:spPr>
          <a:xfrm>
            <a:off x="4538870" y="4070142"/>
            <a:ext cx="5068957" cy="2339976"/>
          </a:xfrm>
          <a:prstGeom prst="rect">
            <a:avLst/>
          </a:prstGeom>
        </p:spPr>
      </p:pic>
    </p:spTree>
    <p:extLst>
      <p:ext uri="{BB962C8B-B14F-4D97-AF65-F5344CB8AC3E}">
        <p14:creationId xmlns:p14="http://schemas.microsoft.com/office/powerpoint/2010/main" val="99574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a:extLst>
            <a:ext uri="{FF2B5EF4-FFF2-40B4-BE49-F238E27FC236}">
              <a16:creationId xmlns:a16="http://schemas.microsoft.com/office/drawing/2014/main" id="{E22A564B-31E8-A391-5A17-751AE3ECD8D6}"/>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0" name="Picture 19">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8" name="Rectangle 27">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BA80EE6C-8BEF-29F0-2E28-10AD9C113828}"/>
              </a:ext>
            </a:extLst>
          </p:cNvPr>
          <p:cNvSpPr>
            <a:spLocks noGrp="1"/>
          </p:cNvSpPr>
          <p:nvPr/>
        </p:nvSpPr>
        <p:spPr>
          <a:xfrm>
            <a:off x="648929" y="629266"/>
            <a:ext cx="4944152" cy="162232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Aft>
                <a:spcPts val="600"/>
              </a:spcAft>
            </a:pPr>
            <a:r>
              <a:rPr lang="en-US" sz="3600">
                <a:solidFill>
                  <a:schemeClr val="tx2"/>
                </a:solidFill>
              </a:rPr>
              <a:t>XGBoost for Financial News Sentiment Analysis</a:t>
            </a:r>
          </a:p>
        </p:txBody>
      </p:sp>
      <p:sp>
        <p:nvSpPr>
          <p:cNvPr id="12" name="Content Placeholder 2">
            <a:extLst>
              <a:ext uri="{FF2B5EF4-FFF2-40B4-BE49-F238E27FC236}">
                <a16:creationId xmlns:a16="http://schemas.microsoft.com/office/drawing/2014/main" id="{1BDAB4B4-F2EB-D181-FD51-A802F6874695}"/>
              </a:ext>
            </a:extLst>
          </p:cNvPr>
          <p:cNvSpPr>
            <a:spLocks noGrp="1"/>
          </p:cNvSpPr>
          <p:nvPr/>
        </p:nvSpPr>
        <p:spPr>
          <a:xfrm>
            <a:off x="648930" y="2438400"/>
            <a:ext cx="4944151" cy="3785419"/>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90000"/>
              </a:lnSpc>
              <a:spcBef>
                <a:spcPts val="1000"/>
              </a:spcBef>
              <a:spcAft>
                <a:spcPts val="0"/>
              </a:spcAft>
              <a:buClr>
                <a:schemeClr val="accent1">
                  <a:lumMod val="60000"/>
                  <a:lumOff val="40000"/>
                </a:schemeClr>
              </a:buClr>
              <a:buSzPct val="80000"/>
              <a:buFont typeface="Wingdings 3" charset="2"/>
              <a:buChar char=""/>
            </a:pPr>
            <a:endParaRPr lang="en-US" sz="1300" dirty="0">
              <a:latin typeface="+mj-lt"/>
              <a:ea typeface="+mj-ea"/>
              <a:cs typeface="+mj-cs"/>
            </a:endParaRP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err="1">
                <a:latin typeface="+mj-lt"/>
                <a:ea typeface="+mj-ea"/>
                <a:cs typeface="+mj-cs"/>
              </a:rPr>
              <a:t>XGBoost</a:t>
            </a:r>
            <a:r>
              <a:rPr lang="en-US" sz="1300" dirty="0">
                <a:latin typeface="+mj-lt"/>
                <a:ea typeface="+mj-ea"/>
                <a:cs typeface="+mj-cs"/>
              </a:rPr>
              <a:t> is a powerful ensemble algorithm that improves sentiment classification by building decision trees iteratively, correcting errors at each step. This gradient boosting approach creates a more accurate and robust model for financial news sentiment analysis.</a:t>
            </a: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Model Performance:</a:t>
            </a: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Accuracy: 76.3%</a:t>
            </a: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Class 1: Precision: 0.76, Recall: 0.92 (Best performance)</a:t>
            </a: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Macro Avg: Precision: 0.77, Recall: 0.67</a:t>
            </a:r>
          </a:p>
          <a:p>
            <a:pPr indent="0"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Key Feature:</a:t>
            </a:r>
          </a:p>
          <a:p>
            <a:pPr algn="just">
              <a:lnSpc>
                <a:spcPct val="90000"/>
              </a:lnSpc>
              <a:spcBef>
                <a:spcPts val="1000"/>
              </a:spcBef>
              <a:spcAft>
                <a:spcPts val="0"/>
              </a:spcAft>
              <a:buClr>
                <a:schemeClr val="accent1">
                  <a:lumMod val="60000"/>
                  <a:lumOff val="40000"/>
                </a:schemeClr>
              </a:buClr>
              <a:buSzPct val="80000"/>
              <a:buFont typeface="Wingdings 3" charset="2"/>
              <a:buChar char=""/>
            </a:pPr>
            <a:r>
              <a:rPr lang="en-US" sz="1300" dirty="0">
                <a:latin typeface="+mj-lt"/>
                <a:ea typeface="+mj-ea"/>
                <a:cs typeface="+mj-cs"/>
              </a:rPr>
              <a:t>Gradient Boosting improves accuracy by learning from errors with each tree.</a:t>
            </a:r>
          </a:p>
          <a:p>
            <a:pPr marL="0" indent="0" algn="just">
              <a:lnSpc>
                <a:spcPct val="90000"/>
              </a:lnSpc>
              <a:spcBef>
                <a:spcPts val="1000"/>
              </a:spcBef>
              <a:spcAft>
                <a:spcPts val="0"/>
              </a:spcAft>
              <a:buClr>
                <a:schemeClr val="accent1">
                  <a:lumMod val="60000"/>
                  <a:lumOff val="40000"/>
                </a:schemeClr>
              </a:buClr>
              <a:buSzPct val="80000"/>
              <a:buFont typeface="Wingdings 3" charset="2"/>
              <a:buChar char=""/>
            </a:pPr>
            <a:endParaRPr lang="en-US" sz="1300" dirty="0">
              <a:latin typeface="+mj-lt"/>
              <a:ea typeface="+mj-ea"/>
              <a:cs typeface="+mj-cs"/>
            </a:endParaRPr>
          </a:p>
        </p:txBody>
      </p:sp>
      <p:sp>
        <p:nvSpPr>
          <p:cNvPr id="30" name="Rectangle 29">
            <a:extLst>
              <a:ext uri="{FF2B5EF4-FFF2-40B4-BE49-F238E27FC236}">
                <a16:creationId xmlns:a16="http://schemas.microsoft.com/office/drawing/2014/main" id="{F9A68B8C-67C4-4784-9441-B95339A4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9">
            <a:extLst>
              <a:ext uri="{FF2B5EF4-FFF2-40B4-BE49-F238E27FC236}">
                <a16:creationId xmlns:a16="http://schemas.microsoft.com/office/drawing/2014/main" id="{6DFB8680-9A26-4A4C-A832-04A775617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 code&#10;&#10;Description automatically generated">
            <a:extLst>
              <a:ext uri="{FF2B5EF4-FFF2-40B4-BE49-F238E27FC236}">
                <a16:creationId xmlns:a16="http://schemas.microsoft.com/office/drawing/2014/main" id="{D589B24F-3ACB-653C-2D91-4F8066F4DC6B}"/>
              </a:ext>
            </a:extLst>
          </p:cNvPr>
          <p:cNvPicPr>
            <a:picLocks noChangeAspect="1"/>
          </p:cNvPicPr>
          <p:nvPr/>
        </p:nvPicPr>
        <p:blipFill>
          <a:blip r:embed="rId7"/>
          <a:stretch>
            <a:fillRect/>
          </a:stretch>
        </p:blipFill>
        <p:spPr>
          <a:xfrm>
            <a:off x="7060689" y="2344458"/>
            <a:ext cx="4163991" cy="2019535"/>
          </a:xfrm>
          <a:prstGeom prst="rect">
            <a:avLst/>
          </a:prstGeom>
          <a:effectLst/>
        </p:spPr>
      </p:pic>
      <p:sp>
        <p:nvSpPr>
          <p:cNvPr id="34" name="Rectangle 33">
            <a:extLst>
              <a:ext uri="{FF2B5EF4-FFF2-40B4-BE49-F238E27FC236}">
                <a16:creationId xmlns:a16="http://schemas.microsoft.com/office/drawing/2014/main" id="{A8CDC55A-4A43-4322-8EAD-FDBBC0B61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132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52D18-289B-467E-071C-0F8A45024020}"/>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96D2E79-0FE4-BF21-91BB-ED94F5CD9D67}"/>
              </a:ext>
            </a:extLst>
          </p:cNvPr>
          <p:cNvSpPr>
            <a:spLocks noGrp="1"/>
          </p:cNvSpPr>
          <p:nvPr/>
        </p:nvSpPr>
        <p:spPr>
          <a:xfrm>
            <a:off x="1251057" y="598508"/>
            <a:ext cx="4988507" cy="693667"/>
          </a:xfrm>
          <a:prstGeom prst="rect">
            <a:avLst/>
          </a:prstGeom>
          <a:effectLst/>
        </p:spPr>
        <p:txBody>
          <a:bodyPr vert="horz" lIns="91440" tIns="45720" rIns="91440" bIns="45720" rtlCol="0" anchor="t">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a:latin typeface="Calibri"/>
                <a:ea typeface="+mj-lt"/>
                <a:cs typeface="+mj-lt"/>
              </a:rPr>
              <a:t>Support Vector Machine</a:t>
            </a:r>
            <a:endParaRPr lang="en-US">
              <a:latin typeface="Calibri"/>
              <a:ea typeface="Calibri"/>
              <a:cs typeface="Calibri"/>
            </a:endParaRPr>
          </a:p>
        </p:txBody>
      </p:sp>
      <p:sp>
        <p:nvSpPr>
          <p:cNvPr id="10" name="Title 1">
            <a:extLst>
              <a:ext uri="{FF2B5EF4-FFF2-40B4-BE49-F238E27FC236}">
                <a16:creationId xmlns:a16="http://schemas.microsoft.com/office/drawing/2014/main" id="{476F5356-4633-95AB-C7A6-4B6AB3F629C3}"/>
              </a:ext>
            </a:extLst>
          </p:cNvPr>
          <p:cNvSpPr txBox="1">
            <a:spLocks/>
          </p:cNvSpPr>
          <p:nvPr/>
        </p:nvSpPr>
        <p:spPr>
          <a:xfrm>
            <a:off x="1351643" y="1710282"/>
            <a:ext cx="8677029" cy="1501067"/>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a:buChar char="•"/>
            </a:pPr>
            <a:r>
              <a:rPr lang="en-US" b="1">
                <a:ea typeface="+mn-lt"/>
                <a:cs typeface="+mn-lt"/>
              </a:rPr>
              <a:t>SVM</a:t>
            </a:r>
            <a:r>
              <a:rPr lang="en-US">
                <a:ea typeface="+mn-lt"/>
                <a:cs typeface="+mn-lt"/>
              </a:rPr>
              <a:t> </a:t>
            </a:r>
            <a:r>
              <a:rPr lang="en-US" sz="1800">
                <a:ea typeface="+mn-lt"/>
                <a:cs typeface="+mn-lt"/>
              </a:rPr>
              <a:t>classifies financial news into </a:t>
            </a:r>
            <a:r>
              <a:rPr lang="en-US" sz="1800" b="1">
                <a:ea typeface="+mn-lt"/>
                <a:cs typeface="+mn-lt"/>
              </a:rPr>
              <a:t>positive</a:t>
            </a:r>
            <a:r>
              <a:rPr lang="en-US" sz="1800">
                <a:ea typeface="+mn-lt"/>
                <a:cs typeface="+mn-lt"/>
              </a:rPr>
              <a:t>, </a:t>
            </a:r>
            <a:r>
              <a:rPr lang="en-US" sz="1800" b="1">
                <a:ea typeface="+mn-lt"/>
                <a:cs typeface="+mn-lt"/>
              </a:rPr>
              <a:t>negative</a:t>
            </a:r>
            <a:r>
              <a:rPr lang="en-US" sz="1800">
                <a:ea typeface="+mn-lt"/>
                <a:cs typeface="+mn-lt"/>
              </a:rPr>
              <a:t>, or </a:t>
            </a:r>
            <a:r>
              <a:rPr lang="en-US" sz="1800" b="1">
                <a:ea typeface="+mn-lt"/>
                <a:cs typeface="+mn-lt"/>
              </a:rPr>
              <a:t>neutral</a:t>
            </a:r>
            <a:r>
              <a:rPr lang="en-US" sz="1800">
                <a:ea typeface="+mn-lt"/>
                <a:cs typeface="+mn-lt"/>
              </a:rPr>
              <a:t> sentiments.</a:t>
            </a:r>
            <a:endParaRPr lang="en-US"/>
          </a:p>
          <a:p>
            <a:pPr marL="285750" indent="-285750" algn="just">
              <a:lnSpc>
                <a:spcPct val="150000"/>
              </a:lnSpc>
              <a:buFont typeface="Arial"/>
              <a:buChar char="•"/>
            </a:pPr>
            <a:r>
              <a:rPr lang="en-US">
                <a:ea typeface="+mn-lt"/>
                <a:cs typeface="+mn-lt"/>
              </a:rPr>
              <a:t>It finds</a:t>
            </a:r>
            <a:r>
              <a:rPr lang="en-US" sz="1800">
                <a:ea typeface="+mn-lt"/>
                <a:cs typeface="+mn-lt"/>
              </a:rPr>
              <a:t> the </a:t>
            </a:r>
            <a:r>
              <a:rPr lang="en-US" b="1">
                <a:ea typeface="+mn-lt"/>
                <a:cs typeface="+mn-lt"/>
              </a:rPr>
              <a:t>optimal hyperplane</a:t>
            </a:r>
            <a:r>
              <a:rPr lang="en-US">
                <a:ea typeface="+mn-lt"/>
                <a:cs typeface="+mn-lt"/>
              </a:rPr>
              <a:t> </a:t>
            </a:r>
            <a:r>
              <a:rPr lang="en-US" sz="1800">
                <a:ea typeface="+mn-lt"/>
                <a:cs typeface="+mn-lt"/>
              </a:rPr>
              <a:t>to </a:t>
            </a:r>
            <a:r>
              <a:rPr lang="en-US">
                <a:ea typeface="+mn-lt"/>
                <a:cs typeface="+mn-lt"/>
              </a:rPr>
              <a:t>separate sentiment classes</a:t>
            </a:r>
            <a:r>
              <a:rPr lang="en-US" sz="1800">
                <a:ea typeface="+mn-lt"/>
                <a:cs typeface="+mn-lt"/>
              </a:rPr>
              <a:t>.</a:t>
            </a:r>
            <a:endParaRPr lang="en-US">
              <a:ea typeface="+mn-lt"/>
              <a:cs typeface="+mn-lt"/>
            </a:endParaRPr>
          </a:p>
          <a:p>
            <a:pPr marL="285750" indent="-285750" algn="just">
              <a:lnSpc>
                <a:spcPct val="150000"/>
              </a:lnSpc>
              <a:buFont typeface="Arial"/>
              <a:buChar char="•"/>
            </a:pPr>
            <a:r>
              <a:rPr lang="en-US">
                <a:ea typeface="+mn-lt"/>
                <a:cs typeface="+mn-lt"/>
              </a:rPr>
              <a:t>Captures</a:t>
            </a:r>
            <a:r>
              <a:rPr lang="en-US" sz="1800">
                <a:ea typeface="+mn-lt"/>
                <a:cs typeface="+mn-lt"/>
              </a:rPr>
              <a:t> </a:t>
            </a:r>
            <a:r>
              <a:rPr lang="en-US" sz="1800" b="1">
                <a:ea typeface="+mn-lt"/>
                <a:cs typeface="+mn-lt"/>
              </a:rPr>
              <a:t>complex </a:t>
            </a:r>
            <a:r>
              <a:rPr lang="en-US" b="1">
                <a:ea typeface="+mn-lt"/>
                <a:cs typeface="+mn-lt"/>
              </a:rPr>
              <a:t>word-sentiment </a:t>
            </a:r>
            <a:r>
              <a:rPr lang="en-US" sz="1800" b="1">
                <a:ea typeface="+mn-lt"/>
                <a:cs typeface="+mn-lt"/>
              </a:rPr>
              <a:t>relationships</a:t>
            </a:r>
            <a:r>
              <a:rPr lang="en-US" sz="1800">
                <a:ea typeface="+mn-lt"/>
                <a:cs typeface="+mn-lt"/>
              </a:rPr>
              <a:t> </a:t>
            </a:r>
            <a:r>
              <a:rPr lang="en-US">
                <a:ea typeface="+mn-lt"/>
                <a:cs typeface="+mn-lt"/>
              </a:rPr>
              <a:t>with </a:t>
            </a:r>
            <a:r>
              <a:rPr lang="en-US" sz="1800">
                <a:ea typeface="+mn-lt"/>
                <a:cs typeface="+mn-lt"/>
              </a:rPr>
              <a:t>clear </a:t>
            </a:r>
            <a:r>
              <a:rPr lang="en-US">
                <a:ea typeface="+mn-lt"/>
                <a:cs typeface="+mn-lt"/>
              </a:rPr>
              <a:t>separation</a:t>
            </a:r>
            <a:r>
              <a:rPr lang="en-US" sz="1800">
                <a:ea typeface="+mn-lt"/>
                <a:cs typeface="+mn-lt"/>
              </a:rPr>
              <a:t>.</a:t>
            </a:r>
            <a:endParaRPr lang="en-US">
              <a:ea typeface="+mn-lt"/>
              <a:cs typeface="+mn-lt"/>
            </a:endParaRPr>
          </a:p>
          <a:p>
            <a:pPr marL="285750" indent="-285750" algn="just">
              <a:lnSpc>
                <a:spcPct val="150000"/>
              </a:lnSpc>
              <a:buFont typeface="Arial"/>
              <a:buChar char="•"/>
            </a:pPr>
            <a:r>
              <a:rPr lang="en-US">
                <a:ea typeface="+mn-lt"/>
                <a:cs typeface="+mn-lt"/>
              </a:rPr>
              <a:t>Accurately predicts </a:t>
            </a:r>
            <a:r>
              <a:rPr lang="en-US" sz="1800">
                <a:ea typeface="+mn-lt"/>
                <a:cs typeface="+mn-lt"/>
              </a:rPr>
              <a:t>sentiment, providing insights into </a:t>
            </a:r>
            <a:r>
              <a:rPr lang="en-US" sz="1800" b="1">
                <a:ea typeface="+mn-lt"/>
                <a:cs typeface="+mn-lt"/>
              </a:rPr>
              <a:t>market trends</a:t>
            </a:r>
            <a:r>
              <a:rPr lang="en-US" sz="1800">
                <a:ea typeface="+mn-lt"/>
                <a:cs typeface="+mn-lt"/>
              </a:rPr>
              <a:t>.</a:t>
            </a:r>
            <a:endParaRPr lang="en-US">
              <a:ea typeface="+mn-lt"/>
              <a:cs typeface="+mn-lt"/>
            </a:endParaRPr>
          </a:p>
          <a:p>
            <a:pPr marL="285750" indent="-285750" algn="just">
              <a:lnSpc>
                <a:spcPct val="150000"/>
              </a:lnSpc>
              <a:buFont typeface="Arial"/>
              <a:buChar char="•"/>
            </a:pPr>
            <a:endParaRPr lang="en-US" sz="1800">
              <a:latin typeface="Century Gothic"/>
              <a:ea typeface="Calibri"/>
              <a:cs typeface="Calibri"/>
            </a:endParaRPr>
          </a:p>
        </p:txBody>
      </p:sp>
      <p:sp>
        <p:nvSpPr>
          <p:cNvPr id="12" name="Title 1">
            <a:extLst>
              <a:ext uri="{FF2B5EF4-FFF2-40B4-BE49-F238E27FC236}">
                <a16:creationId xmlns:a16="http://schemas.microsoft.com/office/drawing/2014/main" id="{EFF72402-D3FE-CCAA-056B-9CCFFDA5B251}"/>
              </a:ext>
            </a:extLst>
          </p:cNvPr>
          <p:cNvSpPr txBox="1">
            <a:spLocks/>
          </p:cNvSpPr>
          <p:nvPr/>
        </p:nvSpPr>
        <p:spPr>
          <a:xfrm>
            <a:off x="1353499" y="4124955"/>
            <a:ext cx="2649167" cy="601334"/>
          </a:xfrm>
          <a:prstGeom prst="rect">
            <a:avLst/>
          </a:prstGeom>
          <a:noFill/>
          <a:ln>
            <a:noFill/>
          </a:ln>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0"/>
              </a:spcBef>
            </a:pPr>
            <a:r>
              <a:rPr lang="en-US" sz="1800">
                <a:solidFill>
                  <a:srgbClr val="FFFFFF"/>
                </a:solidFill>
                <a:latin typeface="Corbel"/>
                <a:ea typeface="Calibri"/>
                <a:cs typeface="Calibri"/>
              </a:rPr>
              <a:t>Model Accuracy Value:</a:t>
            </a:r>
          </a:p>
          <a:p>
            <a:pPr>
              <a:spcBef>
                <a:spcPts val="0"/>
              </a:spcBef>
            </a:pPr>
            <a:endParaRPr lang="en-US" sz="1800">
              <a:solidFill>
                <a:srgbClr val="FFFFFF"/>
              </a:solidFill>
              <a:latin typeface="Corbel"/>
              <a:ea typeface="Calibri"/>
              <a:cs typeface="Calibri"/>
            </a:endParaRPr>
          </a:p>
        </p:txBody>
      </p:sp>
      <p:pic>
        <p:nvPicPr>
          <p:cNvPr id="14" name="Picture 13" descr="A screenshot of a computer&#10;&#10;Description automatically generated">
            <a:extLst>
              <a:ext uri="{FF2B5EF4-FFF2-40B4-BE49-F238E27FC236}">
                <a16:creationId xmlns:a16="http://schemas.microsoft.com/office/drawing/2014/main" id="{7A2199C1-DFEC-648D-C9A8-3F5C853B3773}"/>
              </a:ext>
            </a:extLst>
          </p:cNvPr>
          <p:cNvPicPr>
            <a:picLocks noChangeAspect="1"/>
          </p:cNvPicPr>
          <p:nvPr/>
        </p:nvPicPr>
        <p:blipFill>
          <a:blip r:embed="rId2"/>
          <a:stretch>
            <a:fillRect/>
          </a:stretch>
        </p:blipFill>
        <p:spPr>
          <a:xfrm>
            <a:off x="5013739" y="3905387"/>
            <a:ext cx="4848087" cy="2492790"/>
          </a:xfrm>
          <a:prstGeom prst="rect">
            <a:avLst/>
          </a:prstGeom>
        </p:spPr>
      </p:pic>
    </p:spTree>
    <p:extLst>
      <p:ext uri="{BB962C8B-B14F-4D97-AF65-F5344CB8AC3E}">
        <p14:creationId xmlns:p14="http://schemas.microsoft.com/office/powerpoint/2010/main" val="231515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81ED6-6BD2-1D42-18F9-74E92391EFD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59FEEF1-B5EE-AA2D-DC54-CA946E0CE6EE}"/>
              </a:ext>
            </a:extLst>
          </p:cNvPr>
          <p:cNvSpPr>
            <a:spLocks noGrp="1"/>
          </p:cNvSpPr>
          <p:nvPr/>
        </p:nvSpPr>
        <p:spPr>
          <a:xfrm>
            <a:off x="340138" y="1104"/>
            <a:ext cx="6517631" cy="1248281"/>
          </a:xfrm>
          <a:prstGeom prst="rect">
            <a:avLst/>
          </a:prstGeom>
          <a:effectLst/>
        </p:spPr>
        <p:txBody>
          <a:bodyPr vert="horz" lIns="91440" tIns="45720" rIns="91440" bIns="45720" rtlCol="0" anchor="ctr">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a:latin typeface="Calibri"/>
                <a:ea typeface="Calibri"/>
                <a:cs typeface="Calibri"/>
              </a:rPr>
              <a:t>Random Forest Classifier</a:t>
            </a:r>
          </a:p>
        </p:txBody>
      </p:sp>
      <p:sp>
        <p:nvSpPr>
          <p:cNvPr id="8" name="Title 1">
            <a:extLst>
              <a:ext uri="{FF2B5EF4-FFF2-40B4-BE49-F238E27FC236}">
                <a16:creationId xmlns:a16="http://schemas.microsoft.com/office/drawing/2014/main" id="{08E7041A-75AB-5B4D-C590-7E8ED4B3DB75}"/>
              </a:ext>
            </a:extLst>
          </p:cNvPr>
          <p:cNvSpPr txBox="1">
            <a:spLocks/>
          </p:cNvSpPr>
          <p:nvPr/>
        </p:nvSpPr>
        <p:spPr>
          <a:xfrm>
            <a:off x="1193431" y="1121281"/>
            <a:ext cx="8388025" cy="3168007"/>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600" dirty="0">
                <a:latin typeface="Calibri"/>
                <a:ea typeface="+mn-lt"/>
                <a:cs typeface="+mn-lt"/>
              </a:rPr>
              <a:t>Random Forest builds multiple decision trees to classify financial news as positive, negative, or neutral, improving accuracy by reducing overfitting.</a:t>
            </a:r>
            <a:endParaRPr lang="en-US" dirty="0">
              <a:latin typeface="Calibri"/>
              <a:ea typeface="+mn-lt"/>
              <a:cs typeface="+mn-lt"/>
            </a:endParaRPr>
          </a:p>
          <a:p>
            <a:pPr algn="just"/>
            <a:endParaRPr lang="en-US" sz="1600" dirty="0">
              <a:latin typeface="Century Gothic"/>
              <a:ea typeface="Calibri"/>
              <a:cs typeface="Calibri"/>
            </a:endParaRPr>
          </a:p>
          <a:p>
            <a:pPr algn="just"/>
            <a:r>
              <a:rPr lang="en-US" dirty="0">
                <a:latin typeface="Calibri"/>
                <a:ea typeface="Calibri"/>
                <a:cs typeface="Calibri"/>
              </a:rPr>
              <a:t>Model Performance:</a:t>
            </a:r>
          </a:p>
          <a:p>
            <a:pPr marL="285750" indent="-285750" algn="just">
              <a:buFont typeface="Arial"/>
              <a:buChar char="•"/>
            </a:pPr>
            <a:r>
              <a:rPr lang="en-US" sz="1600" b="1" dirty="0">
                <a:latin typeface="Calibri"/>
                <a:ea typeface="+mn-lt"/>
                <a:cs typeface="+mn-lt"/>
              </a:rPr>
              <a:t>Accuracy</a:t>
            </a:r>
            <a:r>
              <a:rPr lang="en-US" sz="1600" dirty="0">
                <a:latin typeface="Calibri"/>
                <a:ea typeface="+mn-lt"/>
                <a:cs typeface="+mn-lt"/>
              </a:rPr>
              <a:t>: 72.5%</a:t>
            </a:r>
            <a:endParaRPr lang="en-US" dirty="0">
              <a:latin typeface="Calibri"/>
              <a:ea typeface="Calibri"/>
              <a:cs typeface="Calibri"/>
            </a:endParaRPr>
          </a:p>
          <a:p>
            <a:pPr marL="285750" indent="-285750" algn="just">
              <a:buFont typeface="Arial"/>
              <a:buChar char="•"/>
            </a:pPr>
            <a:r>
              <a:rPr lang="en-US" sz="1600" b="1" dirty="0">
                <a:latin typeface="Calibri"/>
                <a:ea typeface="+mn-lt"/>
                <a:cs typeface="+mn-lt"/>
              </a:rPr>
              <a:t>Class 1</a:t>
            </a:r>
            <a:r>
              <a:rPr lang="en-US" sz="1600" dirty="0">
                <a:latin typeface="Calibri"/>
                <a:ea typeface="+mn-lt"/>
                <a:cs typeface="+mn-lt"/>
              </a:rPr>
              <a:t>: Precision: 0.75, Recall: 0.89 (Best performance)</a:t>
            </a:r>
            <a:endParaRPr lang="en-US" dirty="0">
              <a:latin typeface="Calibri"/>
              <a:ea typeface="Calibri"/>
              <a:cs typeface="Calibri"/>
            </a:endParaRPr>
          </a:p>
          <a:p>
            <a:pPr marL="285750" indent="-285750" algn="just">
              <a:buFont typeface="Arial"/>
              <a:buChar char="•"/>
            </a:pPr>
            <a:r>
              <a:rPr lang="en-US" sz="1600" b="1" dirty="0">
                <a:latin typeface="Calibri"/>
                <a:ea typeface="+mn-lt"/>
                <a:cs typeface="+mn-lt"/>
              </a:rPr>
              <a:t>Macro Avg</a:t>
            </a:r>
            <a:r>
              <a:rPr lang="en-US" sz="1600" dirty="0">
                <a:latin typeface="Calibri"/>
                <a:ea typeface="+mn-lt"/>
                <a:cs typeface="+mn-lt"/>
              </a:rPr>
              <a:t>: Precision: 0.69, Recall: 0.64</a:t>
            </a:r>
            <a:endParaRPr lang="en-US" dirty="0">
              <a:latin typeface="Calibri"/>
              <a:ea typeface="Calibri"/>
              <a:cs typeface="Calibri"/>
            </a:endParaRPr>
          </a:p>
          <a:p>
            <a:pPr algn="just"/>
            <a:endParaRPr lang="en-US" sz="1600" dirty="0">
              <a:latin typeface="Calibri"/>
              <a:ea typeface="+mn-lt"/>
              <a:cs typeface="+mn-lt"/>
            </a:endParaRPr>
          </a:p>
          <a:p>
            <a:pPr algn="just"/>
            <a:r>
              <a:rPr lang="en-US" sz="1600" b="1" dirty="0">
                <a:latin typeface="Calibri"/>
                <a:ea typeface="+mn-lt"/>
                <a:cs typeface="+mn-lt"/>
              </a:rPr>
              <a:t>Key Features</a:t>
            </a:r>
            <a:r>
              <a:rPr lang="en-US" sz="1600" dirty="0">
                <a:latin typeface="Calibri"/>
                <a:ea typeface="+mn-lt"/>
                <a:cs typeface="+mn-lt"/>
              </a:rPr>
              <a:t>:</a:t>
            </a:r>
            <a:endParaRPr lang="en-US" dirty="0">
              <a:latin typeface="Calibri"/>
              <a:ea typeface="+mn-lt"/>
              <a:cs typeface="+mn-lt"/>
            </a:endParaRPr>
          </a:p>
          <a:p>
            <a:pPr marL="285750" indent="-285750" algn="just">
              <a:buFont typeface="Arial"/>
              <a:buChar char="•"/>
            </a:pPr>
            <a:r>
              <a:rPr lang="en-US" sz="1600" b="1" dirty="0">
                <a:latin typeface="Calibri"/>
                <a:ea typeface="+mn-lt"/>
                <a:cs typeface="+mn-lt"/>
              </a:rPr>
              <a:t>Ensemble Learning</a:t>
            </a:r>
            <a:r>
              <a:rPr lang="en-US" sz="1600" dirty="0">
                <a:latin typeface="Calibri"/>
                <a:ea typeface="+mn-lt"/>
                <a:cs typeface="+mn-lt"/>
              </a:rPr>
              <a:t> for enhanced accuracy</a:t>
            </a:r>
            <a:endParaRPr lang="en-US" dirty="0">
              <a:latin typeface="Calibri"/>
              <a:ea typeface="Calibri"/>
              <a:cs typeface="Calibri"/>
            </a:endParaRPr>
          </a:p>
          <a:p>
            <a:pPr marL="285750" indent="-285750" algn="just">
              <a:buFont typeface="Arial"/>
              <a:buChar char="•"/>
            </a:pPr>
            <a:r>
              <a:rPr lang="en-US" sz="1600" b="1" dirty="0">
                <a:latin typeface="Calibri"/>
                <a:ea typeface="+mn-lt"/>
                <a:cs typeface="+mn-lt"/>
              </a:rPr>
              <a:t>Feature Importance</a:t>
            </a:r>
            <a:r>
              <a:rPr lang="en-US" sz="1600" dirty="0">
                <a:latin typeface="Calibri"/>
                <a:ea typeface="+mn-lt"/>
                <a:cs typeface="+mn-lt"/>
              </a:rPr>
              <a:t> for identifying key words</a:t>
            </a:r>
            <a:endParaRPr lang="en-US" dirty="0">
              <a:latin typeface="Calibri"/>
              <a:ea typeface="Calibri"/>
              <a:cs typeface="Calibri"/>
            </a:endParaRPr>
          </a:p>
          <a:p>
            <a:pPr marL="285750" indent="-285750" algn="just">
              <a:buFont typeface="Arial"/>
              <a:buChar char="•"/>
            </a:pPr>
            <a:r>
              <a:rPr lang="en-US" sz="1600" b="1" dirty="0">
                <a:latin typeface="Calibri"/>
                <a:ea typeface="+mn-lt"/>
                <a:cs typeface="+mn-lt"/>
              </a:rPr>
              <a:t>Robustness</a:t>
            </a:r>
            <a:r>
              <a:rPr lang="en-US" sz="1600" dirty="0">
                <a:latin typeface="Calibri"/>
                <a:ea typeface="+mn-lt"/>
                <a:cs typeface="+mn-lt"/>
              </a:rPr>
              <a:t> against noise and complex data</a:t>
            </a:r>
            <a:endParaRPr lang="en-US" dirty="0">
              <a:latin typeface="Calibri"/>
              <a:ea typeface="+mn-lt"/>
              <a:cs typeface="+mn-lt"/>
            </a:endParaRPr>
          </a:p>
          <a:p>
            <a:pPr algn="just">
              <a:lnSpc>
                <a:spcPct val="90000"/>
              </a:lnSpc>
              <a:spcBef>
                <a:spcPct val="20000"/>
              </a:spcBef>
              <a:spcAft>
                <a:spcPts val="600"/>
              </a:spcAft>
            </a:pPr>
            <a:endParaRPr lang="en-US" sz="1600" dirty="0">
              <a:latin typeface="Calibri"/>
              <a:ea typeface="Calibri"/>
              <a:cs typeface="Calibri"/>
            </a:endParaRPr>
          </a:p>
        </p:txBody>
      </p:sp>
      <p:sp>
        <p:nvSpPr>
          <p:cNvPr id="9" name="Title 1">
            <a:extLst>
              <a:ext uri="{FF2B5EF4-FFF2-40B4-BE49-F238E27FC236}">
                <a16:creationId xmlns:a16="http://schemas.microsoft.com/office/drawing/2014/main" id="{6A4C0E23-1BD7-53B3-3498-EE3BD67D321B}"/>
              </a:ext>
            </a:extLst>
          </p:cNvPr>
          <p:cNvSpPr txBox="1">
            <a:spLocks/>
          </p:cNvSpPr>
          <p:nvPr/>
        </p:nvSpPr>
        <p:spPr>
          <a:xfrm>
            <a:off x="2237041" y="4476083"/>
            <a:ext cx="2717738" cy="601334"/>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0"/>
              </a:spcBef>
              <a:spcAft>
                <a:spcPts val="600"/>
              </a:spcAft>
            </a:pPr>
            <a:r>
              <a:rPr lang="en-US" sz="1800">
                <a:latin typeface="Calibri"/>
                <a:ea typeface="Calibri"/>
                <a:cs typeface="Calibri"/>
              </a:rPr>
              <a:t>Model Accuracy Value:</a:t>
            </a:r>
          </a:p>
          <a:p>
            <a:pPr>
              <a:spcBef>
                <a:spcPts val="0"/>
              </a:spcBef>
              <a:spcAft>
                <a:spcPts val="600"/>
              </a:spcAft>
            </a:pPr>
            <a:endParaRPr lang="en-US" sz="1800">
              <a:latin typeface="Calibri"/>
              <a:ea typeface="Calibri"/>
              <a:cs typeface="Calibri"/>
            </a:endParaRPr>
          </a:p>
          <a:p>
            <a:pPr>
              <a:spcAft>
                <a:spcPts val="600"/>
              </a:spcAft>
            </a:pPr>
            <a:endParaRPr lang="en-US" sz="2400">
              <a:latin typeface="Calibri"/>
              <a:ea typeface="Calibri"/>
              <a:cs typeface="Calibri"/>
            </a:endParaRPr>
          </a:p>
        </p:txBody>
      </p:sp>
      <p:pic>
        <p:nvPicPr>
          <p:cNvPr id="12" name="Picture 11" descr="A screenshot of a computer&#10;&#10;Description automatically generated">
            <a:extLst>
              <a:ext uri="{FF2B5EF4-FFF2-40B4-BE49-F238E27FC236}">
                <a16:creationId xmlns:a16="http://schemas.microsoft.com/office/drawing/2014/main" id="{AE58BB23-E0E3-F8DA-B959-18BB71503732}"/>
              </a:ext>
            </a:extLst>
          </p:cNvPr>
          <p:cNvPicPr>
            <a:picLocks noChangeAspect="1"/>
          </p:cNvPicPr>
          <p:nvPr/>
        </p:nvPicPr>
        <p:blipFill>
          <a:blip r:embed="rId2"/>
          <a:stretch>
            <a:fillRect/>
          </a:stretch>
        </p:blipFill>
        <p:spPr>
          <a:xfrm>
            <a:off x="4770783" y="4471399"/>
            <a:ext cx="4174435" cy="2012329"/>
          </a:xfrm>
          <a:prstGeom prst="rect">
            <a:avLst/>
          </a:prstGeom>
        </p:spPr>
      </p:pic>
    </p:spTree>
    <p:extLst>
      <p:ext uri="{BB962C8B-B14F-4D97-AF65-F5344CB8AC3E}">
        <p14:creationId xmlns:p14="http://schemas.microsoft.com/office/powerpoint/2010/main" val="262714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6EFB9-6D70-6D87-8D07-8D2CE4E5A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116B4-297D-EB2F-2C61-4DB354228A05}"/>
              </a:ext>
            </a:extLst>
          </p:cNvPr>
          <p:cNvSpPr>
            <a:spLocks noGrp="1"/>
          </p:cNvSpPr>
          <p:nvPr>
            <p:ph type="ctrTitle"/>
          </p:nvPr>
        </p:nvSpPr>
        <p:spPr>
          <a:xfrm>
            <a:off x="3601746" y="106433"/>
            <a:ext cx="4988507" cy="693667"/>
          </a:xfrm>
        </p:spPr>
        <p:txBody>
          <a:bodyPr vert="horz" lIns="91440" tIns="45720" rIns="91440" bIns="45720" rtlCol="0" anchor="t">
            <a:normAutofit/>
          </a:bodyPr>
          <a:lstStyle/>
          <a:p>
            <a:r>
              <a:rPr lang="en-US" sz="3200">
                <a:latin typeface="Calibri"/>
                <a:ea typeface="Calibri"/>
                <a:cs typeface="Calibri"/>
              </a:rPr>
              <a:t>Classification Report</a:t>
            </a:r>
          </a:p>
        </p:txBody>
      </p:sp>
      <p:sp>
        <p:nvSpPr>
          <p:cNvPr id="5" name="Title 1">
            <a:extLst>
              <a:ext uri="{FF2B5EF4-FFF2-40B4-BE49-F238E27FC236}">
                <a16:creationId xmlns:a16="http://schemas.microsoft.com/office/drawing/2014/main" id="{0E770B9F-1939-564F-E290-C1904B3A2776}"/>
              </a:ext>
            </a:extLst>
          </p:cNvPr>
          <p:cNvSpPr txBox="1">
            <a:spLocks/>
          </p:cNvSpPr>
          <p:nvPr/>
        </p:nvSpPr>
        <p:spPr>
          <a:xfrm>
            <a:off x="1107493" y="800100"/>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a:p>
        </p:txBody>
      </p:sp>
      <p:pic>
        <p:nvPicPr>
          <p:cNvPr id="10" name="Picture 9" descr="A screenshot of a computer code&#10;&#10;Description automatically generated">
            <a:extLst>
              <a:ext uri="{FF2B5EF4-FFF2-40B4-BE49-F238E27FC236}">
                <a16:creationId xmlns:a16="http://schemas.microsoft.com/office/drawing/2014/main" id="{BE7811FA-62F7-516E-7D7C-FFB110B19A6B}"/>
              </a:ext>
            </a:extLst>
          </p:cNvPr>
          <p:cNvPicPr>
            <a:picLocks noChangeAspect="1"/>
          </p:cNvPicPr>
          <p:nvPr/>
        </p:nvPicPr>
        <p:blipFill>
          <a:blip r:embed="rId2"/>
          <a:stretch>
            <a:fillRect/>
          </a:stretch>
        </p:blipFill>
        <p:spPr>
          <a:xfrm>
            <a:off x="651566" y="2911027"/>
            <a:ext cx="3313044" cy="163229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D9BBE2B-285F-6B0A-3412-3B95C3B35F40}"/>
              </a:ext>
            </a:extLst>
          </p:cNvPr>
          <p:cNvPicPr>
            <a:picLocks noChangeAspect="1"/>
          </p:cNvPicPr>
          <p:nvPr/>
        </p:nvPicPr>
        <p:blipFill>
          <a:blip r:embed="rId3"/>
          <a:stretch>
            <a:fillRect/>
          </a:stretch>
        </p:blipFill>
        <p:spPr>
          <a:xfrm>
            <a:off x="654326" y="900320"/>
            <a:ext cx="3313044" cy="162511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5570C69-F25E-E1A5-8AD2-1566579A24ED}"/>
              </a:ext>
            </a:extLst>
          </p:cNvPr>
          <p:cNvPicPr>
            <a:picLocks noChangeAspect="1"/>
          </p:cNvPicPr>
          <p:nvPr/>
        </p:nvPicPr>
        <p:blipFill>
          <a:blip r:embed="rId4"/>
          <a:stretch>
            <a:fillRect/>
          </a:stretch>
        </p:blipFill>
        <p:spPr>
          <a:xfrm>
            <a:off x="657088" y="4840167"/>
            <a:ext cx="3313044" cy="159181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125F847-F8F9-282B-A5E2-29A6B8DF47D4}"/>
              </a:ext>
            </a:extLst>
          </p:cNvPr>
          <p:cNvPicPr>
            <a:picLocks noChangeAspect="1"/>
          </p:cNvPicPr>
          <p:nvPr/>
        </p:nvPicPr>
        <p:blipFill>
          <a:blip r:embed="rId5"/>
          <a:stretch>
            <a:fillRect/>
          </a:stretch>
        </p:blipFill>
        <p:spPr>
          <a:xfrm>
            <a:off x="7432260" y="2922519"/>
            <a:ext cx="3434523" cy="162035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8A0563B5-35B1-6298-9AD0-EBCAE2F1805E}"/>
              </a:ext>
            </a:extLst>
          </p:cNvPr>
          <p:cNvPicPr>
            <a:picLocks noChangeAspect="1"/>
          </p:cNvPicPr>
          <p:nvPr/>
        </p:nvPicPr>
        <p:blipFill>
          <a:blip r:embed="rId6"/>
          <a:stretch>
            <a:fillRect/>
          </a:stretch>
        </p:blipFill>
        <p:spPr>
          <a:xfrm>
            <a:off x="7432261" y="901563"/>
            <a:ext cx="3434522" cy="1631397"/>
          </a:xfrm>
          <a:prstGeom prst="rect">
            <a:avLst/>
          </a:prstGeom>
        </p:spPr>
      </p:pic>
      <p:pic>
        <p:nvPicPr>
          <p:cNvPr id="15" name="Picture 14" descr="A screenshot of a graph&#10;&#10;Description automatically generated">
            <a:extLst>
              <a:ext uri="{FF2B5EF4-FFF2-40B4-BE49-F238E27FC236}">
                <a16:creationId xmlns:a16="http://schemas.microsoft.com/office/drawing/2014/main" id="{424468BA-1D4E-2241-9A7B-83D8C9ED8912}"/>
              </a:ext>
            </a:extLst>
          </p:cNvPr>
          <p:cNvPicPr>
            <a:picLocks noChangeAspect="1"/>
          </p:cNvPicPr>
          <p:nvPr/>
        </p:nvPicPr>
        <p:blipFill>
          <a:blip r:embed="rId7"/>
          <a:stretch>
            <a:fillRect/>
          </a:stretch>
        </p:blipFill>
        <p:spPr>
          <a:xfrm>
            <a:off x="7432261" y="4817234"/>
            <a:ext cx="3434523" cy="1618837"/>
          </a:xfrm>
          <a:prstGeom prst="rect">
            <a:avLst/>
          </a:prstGeom>
        </p:spPr>
      </p:pic>
    </p:spTree>
    <p:extLst>
      <p:ext uri="{BB962C8B-B14F-4D97-AF65-F5344CB8AC3E}">
        <p14:creationId xmlns:p14="http://schemas.microsoft.com/office/powerpoint/2010/main" val="240838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 name="Picture 1" descr="Effective NLP Tools for Natural Language Processing">
            <a:extLst>
              <a:ext uri="{FF2B5EF4-FFF2-40B4-BE49-F238E27FC236}">
                <a16:creationId xmlns:a16="http://schemas.microsoft.com/office/drawing/2014/main" id="{FDE6871F-25A5-A356-E80A-E97DD8AA9E35}"/>
              </a:ext>
            </a:extLst>
          </p:cNvPr>
          <p:cNvPicPr>
            <a:picLocks noChangeAspect="1"/>
          </p:cNvPicPr>
          <p:nvPr/>
        </p:nvPicPr>
        <p:blipFill>
          <a:blip r:embed="rId3"/>
          <a:stretch>
            <a:fillRect/>
          </a:stretch>
        </p:blipFill>
        <p:spPr>
          <a:xfrm>
            <a:off x="-811306" y="1113864"/>
            <a:ext cx="7718611" cy="5179358"/>
          </a:xfrm>
          <a:prstGeom prst="rect">
            <a:avLst/>
          </a:prstGeom>
        </p:spPr>
      </p:pic>
      <p:sp>
        <p:nvSpPr>
          <p:cNvPr id="3" name="Content Placeholder 2">
            <a:extLst>
              <a:ext uri="{FF2B5EF4-FFF2-40B4-BE49-F238E27FC236}">
                <a16:creationId xmlns:a16="http://schemas.microsoft.com/office/drawing/2014/main" id="{C0A8B839-01CF-1A2E-A8C5-CEED6D5AE2E4}"/>
              </a:ext>
            </a:extLst>
          </p:cNvPr>
          <p:cNvSpPr>
            <a:spLocks noGrp="1"/>
          </p:cNvSpPr>
          <p:nvPr>
            <p:ph idx="1"/>
          </p:nvPr>
        </p:nvSpPr>
        <p:spPr>
          <a:xfrm>
            <a:off x="7683403" y="1710018"/>
            <a:ext cx="3307744" cy="3809999"/>
          </a:xfrm>
        </p:spPr>
        <p:txBody>
          <a:bodyPr vert="horz" lIns="91440" tIns="45720" rIns="91440" bIns="45720" rtlCol="0" anchor="t">
            <a:normAutofit/>
          </a:bodyPr>
          <a:lstStyle/>
          <a:p>
            <a:pPr>
              <a:spcBef>
                <a:spcPct val="20000"/>
              </a:spcBef>
              <a:spcAft>
                <a:spcPts val="600"/>
              </a:spcAft>
              <a:buClr>
                <a:srgbClr val="EF53A5"/>
              </a:buClr>
              <a:buFont typeface="Arial" charset="2"/>
              <a:buChar char="•"/>
            </a:pPr>
            <a:r>
              <a:rPr lang="en-IN">
                <a:latin typeface="Corbel"/>
              </a:rPr>
              <a:t>Problem Statement</a:t>
            </a:r>
            <a:endParaRPr lang="en-US">
              <a:latin typeface="Corbel"/>
            </a:endParaRPr>
          </a:p>
          <a:p>
            <a:pPr>
              <a:spcBef>
                <a:spcPct val="20000"/>
              </a:spcBef>
              <a:spcAft>
                <a:spcPts val="600"/>
              </a:spcAft>
              <a:buClr>
                <a:srgbClr val="EF53A5"/>
              </a:buClr>
              <a:buFont typeface="Arial" charset="2"/>
              <a:buChar char="•"/>
            </a:pPr>
            <a:r>
              <a:rPr lang="en-IN">
                <a:latin typeface="Corbel"/>
              </a:rPr>
              <a:t>Introduction</a:t>
            </a:r>
            <a:endParaRPr lang="en-US">
              <a:latin typeface="Corbel"/>
            </a:endParaRPr>
          </a:p>
          <a:p>
            <a:pPr>
              <a:spcBef>
                <a:spcPct val="20000"/>
              </a:spcBef>
              <a:spcAft>
                <a:spcPts val="600"/>
              </a:spcAft>
              <a:buClr>
                <a:srgbClr val="EF53A5"/>
              </a:buClr>
              <a:buFont typeface="Arial" charset="2"/>
              <a:buChar char="•"/>
            </a:pPr>
            <a:r>
              <a:rPr lang="en-IN">
                <a:latin typeface="Corbel"/>
              </a:rPr>
              <a:t>Data Analysis and Visualization</a:t>
            </a:r>
            <a:endParaRPr lang="en-US">
              <a:latin typeface="Corbel"/>
            </a:endParaRPr>
          </a:p>
          <a:p>
            <a:pPr>
              <a:spcBef>
                <a:spcPct val="20000"/>
              </a:spcBef>
              <a:spcAft>
                <a:spcPts val="600"/>
              </a:spcAft>
              <a:buClr>
                <a:srgbClr val="EF53A5"/>
              </a:buClr>
              <a:buFont typeface="Arial" charset="2"/>
              <a:buChar char="•"/>
            </a:pPr>
            <a:r>
              <a:rPr lang="en-IN">
                <a:latin typeface="Corbel"/>
              </a:rPr>
              <a:t>Model Training and Validation</a:t>
            </a:r>
            <a:endParaRPr lang="en-US">
              <a:latin typeface="Corbel"/>
            </a:endParaRPr>
          </a:p>
          <a:p>
            <a:pPr>
              <a:spcBef>
                <a:spcPct val="20000"/>
              </a:spcBef>
              <a:spcAft>
                <a:spcPts val="600"/>
              </a:spcAft>
              <a:buClr>
                <a:srgbClr val="EF53A5"/>
              </a:buClr>
              <a:buFont typeface="Arial" charset="2"/>
              <a:buChar char="•"/>
            </a:pPr>
            <a:r>
              <a:rPr lang="en-IN">
                <a:latin typeface="Corbel"/>
              </a:rPr>
              <a:t>Future Enhancements</a:t>
            </a:r>
            <a:endParaRPr lang="en-US">
              <a:latin typeface="Corbel"/>
            </a:endParaRPr>
          </a:p>
          <a:p>
            <a:pPr>
              <a:spcBef>
                <a:spcPct val="20000"/>
              </a:spcBef>
              <a:spcAft>
                <a:spcPts val="600"/>
              </a:spcAft>
              <a:buClr>
                <a:srgbClr val="EF53A5"/>
              </a:buClr>
              <a:buFont typeface="Arial" charset="2"/>
              <a:buChar char="•"/>
            </a:pPr>
            <a:r>
              <a:rPr lang="en-IN">
                <a:latin typeface="Corbel"/>
              </a:rPr>
              <a:t>Challenges and Learning</a:t>
            </a:r>
            <a:endParaRPr lang="en-US">
              <a:latin typeface="Corbel"/>
            </a:endParaRPr>
          </a:p>
          <a:p>
            <a:pPr>
              <a:spcBef>
                <a:spcPct val="20000"/>
              </a:spcBef>
              <a:spcAft>
                <a:spcPts val="600"/>
              </a:spcAft>
              <a:buClr>
                <a:srgbClr val="EF53A5"/>
              </a:buClr>
              <a:buFont typeface="Arial" charset="2"/>
              <a:buChar char="•"/>
            </a:pPr>
            <a:r>
              <a:rPr lang="en-IN">
                <a:latin typeface="Corbel"/>
              </a:rPr>
              <a:t>Conclusion</a:t>
            </a:r>
            <a:endParaRPr lang="en-US">
              <a:latin typeface="Corbel"/>
            </a:endParaRPr>
          </a:p>
          <a:p>
            <a:pPr>
              <a:buClr>
                <a:srgbClr val="EF53A5"/>
              </a:buClr>
              <a:buFont typeface="Arial" charset="2"/>
              <a:buChar char="•"/>
            </a:pPr>
            <a:endParaRPr lang="en-IN"/>
          </a:p>
        </p:txBody>
      </p:sp>
    </p:spTree>
    <p:extLst>
      <p:ext uri="{BB962C8B-B14F-4D97-AF65-F5344CB8AC3E}">
        <p14:creationId xmlns:p14="http://schemas.microsoft.com/office/powerpoint/2010/main" val="156962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E024CF-277B-633C-2904-FF2A3753406C}"/>
              </a:ext>
            </a:extLst>
          </p:cNvPr>
          <p:cNvSpPr>
            <a:spLocks noGrp="1"/>
          </p:cNvSpPr>
          <p:nvPr/>
        </p:nvSpPr>
        <p:spPr>
          <a:xfrm>
            <a:off x="-170569" y="248388"/>
            <a:ext cx="7073686" cy="86703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err="1">
                <a:latin typeface="Calibri"/>
                <a:ea typeface="+mj-lt"/>
                <a:cs typeface="+mj-lt"/>
              </a:rPr>
              <a:t>BidirectionalLSTM</a:t>
            </a:r>
            <a:r>
              <a:rPr lang="en-US" sz="2000">
                <a:latin typeface="Calibri"/>
                <a:ea typeface="+mj-lt"/>
                <a:cs typeface="+mj-lt"/>
              </a:rPr>
              <a:t> with Word2Vec in Sentiment Analysis:</a:t>
            </a:r>
            <a:endParaRPr lang="en-US" sz="2000">
              <a:latin typeface="Calibri"/>
              <a:ea typeface="Calibri"/>
              <a:cs typeface="Calibri"/>
            </a:endParaRPr>
          </a:p>
          <a:p>
            <a:endParaRPr lang="en-US" sz="2000">
              <a:latin typeface="Calibri"/>
              <a:ea typeface="Calibri"/>
              <a:cs typeface="Calibri"/>
            </a:endParaRPr>
          </a:p>
        </p:txBody>
      </p:sp>
      <p:sp>
        <p:nvSpPr>
          <p:cNvPr id="5" name="Content Placeholder 2">
            <a:extLst>
              <a:ext uri="{FF2B5EF4-FFF2-40B4-BE49-F238E27FC236}">
                <a16:creationId xmlns:a16="http://schemas.microsoft.com/office/drawing/2014/main" id="{5F9C8533-B28A-3241-CB37-16F02E9B0404}"/>
              </a:ext>
            </a:extLst>
          </p:cNvPr>
          <p:cNvSpPr>
            <a:spLocks noGrp="1"/>
          </p:cNvSpPr>
          <p:nvPr/>
        </p:nvSpPr>
        <p:spPr>
          <a:xfrm>
            <a:off x="325640" y="1019431"/>
            <a:ext cx="10554173" cy="200179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None/>
            </a:pPr>
            <a:r>
              <a:rPr lang="en-US" sz="1600" dirty="0">
                <a:latin typeface="Calibri"/>
                <a:ea typeface="+mn-lt"/>
                <a:cs typeface="+mn-lt"/>
              </a:rPr>
              <a:t>Bidirectional LSTM neural networks capture sequential text patterns in both forward and backward directions, improving sentiment classification. When combined with </a:t>
            </a:r>
            <a:r>
              <a:rPr lang="en-US" sz="1600" b="1" dirty="0">
                <a:latin typeface="Calibri"/>
                <a:ea typeface="+mn-lt"/>
                <a:cs typeface="+mn-lt"/>
              </a:rPr>
              <a:t>Word2Vec embeddings</a:t>
            </a:r>
            <a:r>
              <a:rPr lang="en-US" sz="1600" dirty="0">
                <a:latin typeface="Calibri"/>
                <a:ea typeface="+mn-lt"/>
                <a:cs typeface="+mn-lt"/>
              </a:rPr>
              <a:t>, this model preserves word context more effectively.</a:t>
            </a:r>
          </a:p>
          <a:p>
            <a:pPr algn="just">
              <a:buNone/>
            </a:pPr>
            <a:r>
              <a:rPr lang="en-US" sz="1600" dirty="0">
                <a:latin typeface="Calibri"/>
                <a:ea typeface="Calibri"/>
                <a:cs typeface="Calibri"/>
              </a:rPr>
              <a:t>Key Features:</a:t>
            </a:r>
          </a:p>
          <a:p>
            <a:pPr algn="just">
              <a:buClr>
                <a:srgbClr val="860D4C"/>
              </a:buClr>
            </a:pPr>
            <a:r>
              <a:rPr lang="en-US" sz="1600" b="1" dirty="0">
                <a:latin typeface="Calibri"/>
                <a:ea typeface="+mn-lt"/>
                <a:cs typeface="+mn-lt"/>
              </a:rPr>
              <a:t>Word2Vec</a:t>
            </a:r>
            <a:r>
              <a:rPr lang="en-US" sz="1600" dirty="0">
                <a:latin typeface="Calibri"/>
                <a:ea typeface="+mn-lt"/>
                <a:cs typeface="+mn-lt"/>
              </a:rPr>
              <a:t>: Captures semantic relationships between words.</a:t>
            </a:r>
          </a:p>
          <a:p>
            <a:pPr algn="just">
              <a:buClr>
                <a:srgbClr val="860D4C"/>
              </a:buClr>
            </a:pPr>
            <a:r>
              <a:rPr lang="en-US" sz="1600" b="1" dirty="0">
                <a:latin typeface="Calibri"/>
                <a:ea typeface="+mn-lt"/>
                <a:cs typeface="+mn-lt"/>
              </a:rPr>
              <a:t>Bidirectional LSTM</a:t>
            </a:r>
            <a:r>
              <a:rPr lang="en-US" sz="1600" dirty="0">
                <a:latin typeface="Calibri"/>
                <a:ea typeface="+mn-lt"/>
                <a:cs typeface="+mn-lt"/>
              </a:rPr>
              <a:t>: Analyzes word order in both directions for enhanced predictions.</a:t>
            </a:r>
          </a:p>
          <a:p>
            <a:pPr algn="just">
              <a:buClr>
                <a:srgbClr val="860D4C"/>
              </a:buClr>
            </a:pPr>
            <a:r>
              <a:rPr lang="en-US" sz="1600" b="1" dirty="0">
                <a:latin typeface="Calibri"/>
                <a:ea typeface="+mn-lt"/>
                <a:cs typeface="+mn-lt"/>
              </a:rPr>
              <a:t>High Accuracy</a:t>
            </a:r>
            <a:r>
              <a:rPr lang="en-US" sz="1600" dirty="0">
                <a:latin typeface="Calibri"/>
                <a:ea typeface="+mn-lt"/>
                <a:cs typeface="+mn-lt"/>
              </a:rPr>
              <a:t>: Tuning hyperparameters boosts sentiment classification performance.</a:t>
            </a:r>
          </a:p>
          <a:p>
            <a:pPr algn="just">
              <a:buNone/>
            </a:pPr>
            <a:endParaRPr lang="en-US" sz="1600" b="1" dirty="0">
              <a:latin typeface="Calibri"/>
              <a:ea typeface="+mn-lt"/>
              <a:cs typeface="+mn-lt"/>
            </a:endParaRPr>
          </a:p>
        </p:txBody>
      </p:sp>
      <p:sp>
        <p:nvSpPr>
          <p:cNvPr id="6" name="TextBox 6">
            <a:extLst>
              <a:ext uri="{FF2B5EF4-FFF2-40B4-BE49-F238E27FC236}">
                <a16:creationId xmlns:a16="http://schemas.microsoft.com/office/drawing/2014/main" id="{02C52CDE-5DE2-AFAF-8722-9CCFF8DD0462}"/>
              </a:ext>
            </a:extLst>
          </p:cNvPr>
          <p:cNvSpPr txBox="1"/>
          <p:nvPr/>
        </p:nvSpPr>
        <p:spPr>
          <a:xfrm>
            <a:off x="454653" y="3882753"/>
            <a:ext cx="38505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Model Accuracy Value:</a:t>
            </a:r>
          </a:p>
        </p:txBody>
      </p:sp>
      <p:pic>
        <p:nvPicPr>
          <p:cNvPr id="7" name="Picture 6">
            <a:extLst>
              <a:ext uri="{FF2B5EF4-FFF2-40B4-BE49-F238E27FC236}">
                <a16:creationId xmlns:a16="http://schemas.microsoft.com/office/drawing/2014/main" id="{986D2EE8-285E-CE09-A95A-E8FF92B45083}"/>
              </a:ext>
            </a:extLst>
          </p:cNvPr>
          <p:cNvPicPr>
            <a:picLocks noChangeAspect="1"/>
          </p:cNvPicPr>
          <p:nvPr/>
        </p:nvPicPr>
        <p:blipFill>
          <a:blip r:embed="rId2"/>
          <a:stretch>
            <a:fillRect/>
          </a:stretch>
        </p:blipFill>
        <p:spPr>
          <a:xfrm>
            <a:off x="3830852" y="3591311"/>
            <a:ext cx="6383808" cy="3011702"/>
          </a:xfrm>
          <a:prstGeom prst="rect">
            <a:avLst/>
          </a:prstGeom>
        </p:spPr>
      </p:pic>
    </p:spTree>
    <p:extLst>
      <p:ext uri="{BB962C8B-B14F-4D97-AF65-F5344CB8AC3E}">
        <p14:creationId xmlns:p14="http://schemas.microsoft.com/office/powerpoint/2010/main" val="396727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a:extLst>
            <a:ext uri="{FF2B5EF4-FFF2-40B4-BE49-F238E27FC236}">
              <a16:creationId xmlns:a16="http://schemas.microsoft.com/office/drawing/2014/main" id="{6896E401-9797-10C0-6DA1-074E31F77EBF}"/>
            </a:ext>
          </a:extLst>
        </p:cNvPr>
        <p:cNvGrpSpPr/>
        <p:nvPr/>
      </p:nvGrpSpPr>
      <p:grpSpPr>
        <a:xfrm>
          <a:off x="0" y="0"/>
          <a:ext cx="0" cy="0"/>
          <a:chOff x="0" y="0"/>
          <a:chExt cx="0" cy="0"/>
        </a:xfrm>
      </p:grpSpPr>
      <p:pic>
        <p:nvPicPr>
          <p:cNvPr id="29" name="Picture 28">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1" name="Picture 30">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9" name="Rectangle 38">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9" descr="Magnifying glass showing decling performance">
            <a:extLst>
              <a:ext uri="{FF2B5EF4-FFF2-40B4-BE49-F238E27FC236}">
                <a16:creationId xmlns:a16="http://schemas.microsoft.com/office/drawing/2014/main" id="{24C0524A-DA14-9B90-D05A-F4255642253A}"/>
              </a:ext>
            </a:extLst>
          </p:cNvPr>
          <p:cNvPicPr>
            <a:picLocks noChangeAspect="1"/>
          </p:cNvPicPr>
          <p:nvPr/>
        </p:nvPicPr>
        <p:blipFill>
          <a:blip r:embed="rId6">
            <a:alphaModFix amt="25000"/>
            <a:grayscl/>
          </a:blip>
          <a:srcRect t="7865" b="7865"/>
          <a:stretch/>
        </p:blipFill>
        <p:spPr>
          <a:xfrm>
            <a:off x="20" y="-1"/>
            <a:ext cx="12191980" cy="6858000"/>
          </a:xfrm>
          <a:prstGeom prst="rect">
            <a:avLst/>
          </a:prstGeom>
        </p:spPr>
      </p:pic>
      <p:sp>
        <p:nvSpPr>
          <p:cNvPr id="7" name="Rectangle 6">
            <a:extLst>
              <a:ext uri="{FF2B5EF4-FFF2-40B4-BE49-F238E27FC236}">
                <a16:creationId xmlns:a16="http://schemas.microsoft.com/office/drawing/2014/main" id="{75CFC151-F734-C96E-D558-32C6896844A4}"/>
              </a:ext>
            </a:extLst>
          </p:cNvPr>
          <p:cNvSpPr/>
          <p:nvPr/>
        </p:nvSpPr>
        <p:spPr>
          <a:xfrm>
            <a:off x="1253502" y="574196"/>
            <a:ext cx="8035332" cy="936704"/>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vert="horz" lIns="91440" tIns="45720" rIns="91440" bIns="45720" rtlCol="0" anchor="t">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spcBef>
                <a:spcPct val="0"/>
              </a:spcBef>
              <a:spcAft>
                <a:spcPts val="600"/>
              </a:spcAft>
            </a:pPr>
            <a:r>
              <a:rPr lang="en-US" sz="4200">
                <a:ln w="3175" cmpd="sng">
                  <a:noFill/>
                </a:ln>
                <a:solidFill>
                  <a:schemeClr val="tx2"/>
                </a:solidFill>
                <a:latin typeface="Calibri"/>
                <a:ea typeface="Calibri"/>
                <a:cs typeface="Calibri"/>
              </a:rPr>
              <a:t>Future Enhancements</a:t>
            </a:r>
          </a:p>
        </p:txBody>
      </p:sp>
      <p:sp>
        <p:nvSpPr>
          <p:cNvPr id="41" name="Rectangle 4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1">
            <a:extLst>
              <a:ext uri="{FF2B5EF4-FFF2-40B4-BE49-F238E27FC236}">
                <a16:creationId xmlns:a16="http://schemas.microsoft.com/office/drawing/2014/main" id="{0B439281-5C4F-B10C-DDFC-6FE51F561EE4}"/>
              </a:ext>
            </a:extLst>
          </p:cNvPr>
          <p:cNvSpPr txBox="1"/>
          <p:nvPr/>
        </p:nvSpPr>
        <p:spPr>
          <a:xfrm>
            <a:off x="1103312" y="2052918"/>
            <a:ext cx="8946541" cy="4195481"/>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spcBef>
                <a:spcPts val="1000"/>
              </a:spcBef>
              <a:buClr>
                <a:schemeClr val="accent1">
                  <a:lumMod val="60000"/>
                  <a:lumOff val="40000"/>
                </a:schemeClr>
              </a:buClr>
              <a:buSzPct val="80000"/>
              <a:buFont typeface="Wingdings 3" charset="2"/>
              <a:buChar char=""/>
            </a:pPr>
            <a:r>
              <a:rPr lang="en-US" dirty="0">
                <a:latin typeface="Calibri"/>
                <a:ea typeface="Calibri"/>
                <a:cs typeface="Calibri"/>
              </a:rPr>
              <a:t>Incorporating Additional Features: Integrating more financial indicators, such  as market trends or stock prices, to improve sentiment prediction accuracy.</a:t>
            </a:r>
          </a:p>
          <a:p>
            <a:pPr algn="just">
              <a:spcBef>
                <a:spcPts val="1000"/>
              </a:spcBef>
              <a:buClr>
                <a:schemeClr val="accent1">
                  <a:lumMod val="60000"/>
                  <a:lumOff val="40000"/>
                </a:schemeClr>
              </a:buClr>
              <a:buSzPct val="80000"/>
              <a:buFont typeface="Wingdings 3" charset="2"/>
              <a:buChar char=""/>
            </a:pPr>
            <a:endParaRPr lang="en-US" dirty="0">
              <a:latin typeface="Calibri"/>
              <a:ea typeface="Calibri"/>
              <a:cs typeface="Calibri"/>
            </a:endParaRPr>
          </a:p>
          <a:p>
            <a:pPr algn="just">
              <a:spcBef>
                <a:spcPts val="1000"/>
              </a:spcBef>
              <a:buClr>
                <a:schemeClr val="accent1">
                  <a:lumMod val="60000"/>
                  <a:lumOff val="40000"/>
                </a:schemeClr>
              </a:buClr>
              <a:buSzPct val="80000"/>
              <a:buFont typeface="Wingdings 3" charset="2"/>
              <a:buChar char=""/>
            </a:pPr>
            <a:r>
              <a:rPr lang="en-US" dirty="0">
                <a:latin typeface="Calibri"/>
                <a:ea typeface="Calibri"/>
                <a:cs typeface="Calibri"/>
              </a:rPr>
              <a:t>Advanced Embedding Techniques: Experimenting with newer word embeddings like BERT or GPT for capturing deeper context and improving classification performance.</a:t>
            </a:r>
          </a:p>
          <a:p>
            <a:pPr algn="just">
              <a:spcBef>
                <a:spcPts val="1000"/>
              </a:spcBef>
              <a:buClr>
                <a:schemeClr val="accent1">
                  <a:lumMod val="60000"/>
                  <a:lumOff val="40000"/>
                </a:schemeClr>
              </a:buClr>
              <a:buSzPct val="80000"/>
              <a:buFont typeface="Wingdings 3" charset="2"/>
              <a:buChar char=""/>
            </a:pPr>
            <a:endParaRPr lang="en-US" dirty="0">
              <a:latin typeface="Calibri"/>
              <a:ea typeface="Calibri"/>
              <a:cs typeface="Calibri"/>
            </a:endParaRPr>
          </a:p>
          <a:p>
            <a:pPr algn="just">
              <a:spcBef>
                <a:spcPts val="1000"/>
              </a:spcBef>
              <a:buClr>
                <a:schemeClr val="accent1">
                  <a:lumMod val="60000"/>
                  <a:lumOff val="40000"/>
                </a:schemeClr>
              </a:buClr>
              <a:buSzPct val="80000"/>
              <a:buFont typeface="Wingdings 3" charset="2"/>
              <a:buChar char=""/>
            </a:pPr>
            <a:r>
              <a:rPr lang="en-US" dirty="0">
                <a:latin typeface="Calibri"/>
                <a:ea typeface="Calibri"/>
                <a:cs typeface="Calibri"/>
              </a:rPr>
              <a:t>Real-time Sentiment Analysis: Implementing a real-time system for analyzing financial news sentiment, providing immediate insights for stakeholders.</a:t>
            </a:r>
          </a:p>
          <a:p>
            <a:pPr algn="just">
              <a:spcBef>
                <a:spcPts val="1000"/>
              </a:spcBef>
              <a:buClr>
                <a:schemeClr val="accent1">
                  <a:lumMod val="60000"/>
                  <a:lumOff val="40000"/>
                </a:schemeClr>
              </a:buClr>
              <a:buSzPct val="80000"/>
              <a:buFont typeface="Wingdings 3" charset="2"/>
              <a:buChar char=""/>
            </a:pPr>
            <a:endParaRPr lang="en-US" dirty="0">
              <a:latin typeface="Calibri"/>
              <a:ea typeface="Calibri"/>
              <a:cs typeface="Calibri"/>
            </a:endParaRPr>
          </a:p>
          <a:p>
            <a:pPr algn="just">
              <a:spcBef>
                <a:spcPts val="1000"/>
              </a:spcBef>
              <a:buClr>
                <a:schemeClr val="accent1">
                  <a:lumMod val="60000"/>
                  <a:lumOff val="40000"/>
                </a:schemeClr>
              </a:buClr>
              <a:buSzPct val="80000"/>
              <a:buFont typeface="Wingdings 3" charset="2"/>
              <a:buChar char=""/>
            </a:pPr>
            <a:r>
              <a:rPr lang="en-US" dirty="0">
                <a:latin typeface="Calibri"/>
                <a:ea typeface="Calibri"/>
                <a:cs typeface="Calibri"/>
              </a:rPr>
              <a:t>Multi-lingual Support: Expanding the model to handle financial news in multiple languages for broader applicability.</a:t>
            </a:r>
          </a:p>
          <a:p>
            <a:pPr>
              <a:spcBef>
                <a:spcPts val="1000"/>
              </a:spcBef>
              <a:buClr>
                <a:schemeClr val="accent1">
                  <a:lumMod val="60000"/>
                  <a:lumOff val="40000"/>
                </a:schemeClr>
              </a:buClr>
              <a:buSzPct val="80000"/>
              <a:buFont typeface="Wingdings 3" charset="2"/>
              <a:buChar char=""/>
            </a:pPr>
            <a:endParaRPr lang="en-US" dirty="0">
              <a:latin typeface="Calibri"/>
              <a:ea typeface="Calibri"/>
              <a:cs typeface="Calibri"/>
            </a:endParaRPr>
          </a:p>
        </p:txBody>
      </p:sp>
    </p:spTree>
    <p:extLst>
      <p:ext uri="{BB962C8B-B14F-4D97-AF65-F5344CB8AC3E}">
        <p14:creationId xmlns:p14="http://schemas.microsoft.com/office/powerpoint/2010/main" val="399614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49A74-80CD-0FB0-FB08-A6067FB030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CE97C03-B4E5-607D-AF28-AF8614212649}"/>
              </a:ext>
            </a:extLst>
          </p:cNvPr>
          <p:cNvSpPr txBox="1"/>
          <p:nvPr/>
        </p:nvSpPr>
        <p:spPr>
          <a:xfrm>
            <a:off x="704574" y="726660"/>
            <a:ext cx="10484677"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Calibri"/>
                <a:ea typeface="Calibri"/>
                <a:cs typeface="Arial"/>
              </a:rPr>
              <a:t>Challenges:</a:t>
            </a:r>
            <a:r>
              <a:rPr lang="en-US" sz="2000" dirty="0">
                <a:latin typeface="Calibri"/>
                <a:ea typeface="Calibri"/>
                <a:cs typeface="Arial"/>
              </a:rPr>
              <a:t>​</a:t>
            </a:r>
          </a:p>
          <a:p>
            <a:pPr algn="just"/>
            <a:endParaRPr lang="en-US" dirty="0">
              <a:latin typeface="Calibri"/>
              <a:ea typeface="Calibri"/>
              <a:cs typeface="Arial"/>
            </a:endParaRPr>
          </a:p>
          <a:p>
            <a:pPr marL="285750" indent="-285750" algn="just">
              <a:buFont typeface="Arial"/>
              <a:buChar char="•"/>
            </a:pPr>
            <a:r>
              <a:rPr lang="en-US" b="1" dirty="0">
                <a:latin typeface="Calibri"/>
                <a:ea typeface="Calibri"/>
                <a:cs typeface="Arial"/>
              </a:rPr>
              <a:t>Data Preprocessing</a:t>
            </a:r>
            <a:r>
              <a:rPr lang="en-US" dirty="0">
                <a:latin typeface="Calibri"/>
                <a:ea typeface="Calibri"/>
                <a:cs typeface="Arial"/>
              </a:rPr>
              <a:t>: Handling noisy and unstructured text data required significant cleaning and         normalization.</a:t>
            </a:r>
            <a:endParaRPr lang="en-US" dirty="0"/>
          </a:p>
          <a:p>
            <a:pPr marL="285750" indent="-285750" algn="just">
              <a:buFont typeface="Arial"/>
              <a:buChar char="•"/>
            </a:pPr>
            <a:endParaRPr lang="en-US" dirty="0">
              <a:latin typeface="Calibri"/>
              <a:ea typeface="Calibri"/>
              <a:cs typeface="Arial"/>
            </a:endParaRPr>
          </a:p>
          <a:p>
            <a:pPr marL="285750" indent="-285750" algn="just">
              <a:buFont typeface="Arial"/>
              <a:buChar char="•"/>
            </a:pPr>
            <a:r>
              <a:rPr lang="en-US" b="1" dirty="0">
                <a:latin typeface="Calibri"/>
                <a:ea typeface="Calibri"/>
                <a:cs typeface="Arial"/>
              </a:rPr>
              <a:t>Model Overfitting</a:t>
            </a:r>
            <a:r>
              <a:rPr lang="en-US" dirty="0">
                <a:latin typeface="Calibri"/>
                <a:ea typeface="Calibri"/>
                <a:cs typeface="Arial"/>
              </a:rPr>
              <a:t>: Balancing complexity while avoiding overfitting, especially with deep learning models.​</a:t>
            </a:r>
            <a:endParaRPr lang="en-US" dirty="0"/>
          </a:p>
          <a:p>
            <a:pPr algn="just"/>
            <a:endParaRPr lang="en-US" dirty="0">
              <a:latin typeface="Calibri"/>
              <a:ea typeface="Calibri"/>
              <a:cs typeface="Arial"/>
            </a:endParaRPr>
          </a:p>
          <a:p>
            <a:pPr marL="285750" indent="-285750" algn="just">
              <a:buFont typeface="Arial"/>
              <a:buChar char="•"/>
            </a:pPr>
            <a:r>
              <a:rPr lang="en-US" b="1" dirty="0">
                <a:latin typeface="Calibri"/>
                <a:ea typeface="Calibri"/>
                <a:cs typeface="Arial"/>
              </a:rPr>
              <a:t>Hyperparameter Tuning</a:t>
            </a:r>
            <a:r>
              <a:rPr lang="en-US" dirty="0">
                <a:latin typeface="Calibri"/>
                <a:ea typeface="Calibri"/>
                <a:cs typeface="Arial"/>
              </a:rPr>
              <a:t>: Finding the optimal hyperparameters for LSTM and Word2Vec required extensive experimentation.​</a:t>
            </a:r>
            <a:endParaRPr lang="en-US" dirty="0"/>
          </a:p>
          <a:p>
            <a:pPr algn="just"/>
            <a:r>
              <a:rPr lang="en-US" dirty="0">
                <a:latin typeface="Calibri"/>
                <a:ea typeface="Calibri"/>
                <a:cs typeface="Arial"/>
              </a:rPr>
              <a:t>​</a:t>
            </a:r>
            <a:endParaRPr lang="en-US" dirty="0"/>
          </a:p>
          <a:p>
            <a:pPr algn="just"/>
            <a:r>
              <a:rPr lang="en-US" sz="2000" b="1" dirty="0">
                <a:latin typeface="Calibri"/>
                <a:ea typeface="Calibri"/>
                <a:cs typeface="Arial"/>
              </a:rPr>
              <a:t>Learning:</a:t>
            </a:r>
            <a:r>
              <a:rPr lang="en-US" sz="2000" dirty="0">
                <a:latin typeface="Calibri"/>
                <a:ea typeface="Calibri"/>
                <a:cs typeface="Arial"/>
              </a:rPr>
              <a:t>​</a:t>
            </a:r>
          </a:p>
          <a:p>
            <a:pPr algn="just"/>
            <a:r>
              <a:rPr lang="en-US" dirty="0">
                <a:latin typeface="Calibri"/>
                <a:ea typeface="Calibri"/>
                <a:cs typeface="Arial"/>
              </a:rPr>
              <a:t>​</a:t>
            </a:r>
          </a:p>
          <a:p>
            <a:pPr marL="228600" indent="-228600" algn="just">
              <a:buFont typeface="Arial"/>
              <a:buChar char="•"/>
            </a:pPr>
            <a:r>
              <a:rPr lang="en-US" b="1" dirty="0">
                <a:latin typeface="Calibri"/>
                <a:ea typeface="Calibri"/>
                <a:cs typeface="Arial"/>
              </a:rPr>
              <a:t>Model Optimization</a:t>
            </a:r>
            <a:r>
              <a:rPr lang="en-US" dirty="0">
                <a:latin typeface="Calibri"/>
                <a:ea typeface="Calibri"/>
                <a:cs typeface="Arial"/>
              </a:rPr>
              <a:t>: Gained insights into optimizing models using techniques like dropout and regularization.​</a:t>
            </a:r>
          </a:p>
          <a:p>
            <a:pPr algn="just"/>
            <a:endParaRPr lang="en-US" dirty="0">
              <a:latin typeface="Calibri"/>
              <a:ea typeface="Calibri"/>
              <a:cs typeface="Arial"/>
            </a:endParaRPr>
          </a:p>
          <a:p>
            <a:pPr marL="228600" indent="-228600" algn="just">
              <a:buFont typeface="Arial"/>
              <a:buChar char="•"/>
            </a:pPr>
            <a:r>
              <a:rPr lang="en-US" b="1" dirty="0">
                <a:latin typeface="Calibri"/>
                <a:ea typeface="Calibri"/>
                <a:cs typeface="Arial"/>
              </a:rPr>
              <a:t>Text Representation</a:t>
            </a:r>
            <a:r>
              <a:rPr lang="en-US" dirty="0">
                <a:latin typeface="Calibri"/>
                <a:ea typeface="Calibri"/>
                <a:cs typeface="Arial"/>
              </a:rPr>
              <a:t>: Learned how different embeddings (Word2Vec, </a:t>
            </a:r>
            <a:r>
              <a:rPr lang="en-US" dirty="0" err="1">
                <a:latin typeface="Calibri"/>
                <a:ea typeface="Calibri"/>
                <a:cs typeface="Arial"/>
              </a:rPr>
              <a:t>GloVe</a:t>
            </a:r>
            <a:r>
              <a:rPr lang="en-US" dirty="0">
                <a:latin typeface="Calibri"/>
                <a:ea typeface="Calibri"/>
                <a:cs typeface="Arial"/>
              </a:rPr>
              <a:t>) affect model performance.​</a:t>
            </a:r>
          </a:p>
          <a:p>
            <a:pPr marL="228600" indent="-228600" algn="just">
              <a:buFont typeface="Arial"/>
              <a:buChar char="•"/>
            </a:pPr>
            <a:endParaRPr lang="en-US" dirty="0">
              <a:latin typeface="Calibri"/>
              <a:ea typeface="Calibri"/>
              <a:cs typeface="Arial"/>
            </a:endParaRPr>
          </a:p>
          <a:p>
            <a:pPr marL="228600" indent="-228600" algn="just">
              <a:buFont typeface="Arial"/>
              <a:buChar char="•"/>
            </a:pPr>
            <a:r>
              <a:rPr lang="en-US" b="1" dirty="0">
                <a:latin typeface="Calibri"/>
                <a:ea typeface="Calibri"/>
                <a:cs typeface="Arial"/>
              </a:rPr>
              <a:t>Real-World Application</a:t>
            </a:r>
            <a:r>
              <a:rPr lang="en-US" dirty="0">
                <a:latin typeface="Calibri"/>
                <a:ea typeface="Calibri"/>
                <a:cs typeface="Arial"/>
              </a:rPr>
              <a:t>: Understood the challenges of applying sentiment analysis to financial news for actionable insights.​</a:t>
            </a:r>
          </a:p>
        </p:txBody>
      </p:sp>
    </p:spTree>
    <p:extLst>
      <p:ext uri="{BB962C8B-B14F-4D97-AF65-F5344CB8AC3E}">
        <p14:creationId xmlns:p14="http://schemas.microsoft.com/office/powerpoint/2010/main" val="170797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30FFCB-5C02-4B6A-DFEB-6B3629AFFF4C}"/>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1" name="Picture 30">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5" name="Rectangle 34">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ctangle 3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9" name="Freeform: Shape 3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82CBC02-E30D-ACEF-DC1B-38262B9F1D6B}"/>
              </a:ext>
            </a:extLst>
          </p:cNvPr>
          <p:cNvSpPr>
            <a:spLocks noGrp="1"/>
          </p:cNvSpPr>
          <p:nvPr/>
        </p:nvSpPr>
        <p:spPr>
          <a:xfrm>
            <a:off x="1103312" y="452718"/>
            <a:ext cx="8947522" cy="140053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4200">
                <a:solidFill>
                  <a:srgbClr val="FFFFFF"/>
                </a:solidFill>
                <a:latin typeface="Calibri"/>
                <a:ea typeface="Calibri"/>
                <a:cs typeface="Calibri"/>
              </a:rPr>
              <a:t>Conclusion:</a:t>
            </a:r>
          </a:p>
        </p:txBody>
      </p:sp>
      <p:sp>
        <p:nvSpPr>
          <p:cNvPr id="5" name="Content Placeholder 4">
            <a:extLst>
              <a:ext uri="{FF2B5EF4-FFF2-40B4-BE49-F238E27FC236}">
                <a16:creationId xmlns:a16="http://schemas.microsoft.com/office/drawing/2014/main" id="{EE02BDE6-5F4D-840A-7FC5-AE3ECAF73999}"/>
              </a:ext>
            </a:extLst>
          </p:cNvPr>
          <p:cNvSpPr>
            <a:spLocks noGrp="1"/>
          </p:cNvSpPr>
          <p:nvPr/>
        </p:nvSpPr>
        <p:spPr>
          <a:xfrm>
            <a:off x="1103312" y="2476390"/>
            <a:ext cx="8924455" cy="377200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Clr>
                <a:srgbClr val="860D4C"/>
              </a:buClr>
              <a:buFont typeface="Arial" charset="2"/>
              <a:buChar char="•"/>
            </a:pPr>
            <a:r>
              <a:rPr lang="en-US" sz="1800" dirty="0">
                <a:latin typeface="Calibri"/>
                <a:ea typeface="+mn-lt"/>
                <a:cs typeface="+mn-lt"/>
              </a:rPr>
              <a:t>Successfully demonstrated advanced machine learning techniques for sentiment analysis of financial news.</a:t>
            </a:r>
            <a:endParaRPr lang="en-US" sz="1800" dirty="0">
              <a:latin typeface="Calibri"/>
              <a:ea typeface="Calibri"/>
              <a:cs typeface="Calibri"/>
            </a:endParaRPr>
          </a:p>
          <a:p>
            <a:pPr algn="just">
              <a:buClr>
                <a:srgbClr val="860D4C"/>
              </a:buClr>
              <a:buFont typeface="Arial" charset="2"/>
              <a:buChar char="•"/>
            </a:pPr>
            <a:r>
              <a:rPr lang="en-US" sz="1800" dirty="0">
                <a:latin typeface="Calibri"/>
                <a:ea typeface="+mn-lt"/>
                <a:cs typeface="+mn-lt"/>
              </a:rPr>
              <a:t>Utilized </a:t>
            </a:r>
            <a:r>
              <a:rPr lang="en-US" sz="1800" b="1" dirty="0">
                <a:latin typeface="Calibri"/>
                <a:ea typeface="+mn-lt"/>
                <a:cs typeface="+mn-lt"/>
              </a:rPr>
              <a:t>LSTM</a:t>
            </a:r>
            <a:r>
              <a:rPr lang="en-US" sz="1800" dirty="0">
                <a:latin typeface="Calibri"/>
                <a:ea typeface="+mn-lt"/>
                <a:cs typeface="+mn-lt"/>
              </a:rPr>
              <a:t> combined with word embeddings such as </a:t>
            </a:r>
            <a:r>
              <a:rPr lang="en-US" sz="1800" b="1" dirty="0">
                <a:latin typeface="Calibri"/>
                <a:ea typeface="+mn-lt"/>
                <a:cs typeface="+mn-lt"/>
              </a:rPr>
              <a:t>Word2Vec</a:t>
            </a:r>
            <a:r>
              <a:rPr lang="en-US" sz="1800" dirty="0">
                <a:latin typeface="Calibri"/>
                <a:ea typeface="+mn-lt"/>
                <a:cs typeface="+mn-lt"/>
              </a:rPr>
              <a:t> and </a:t>
            </a:r>
            <a:r>
              <a:rPr lang="en-US" sz="1800" b="1" dirty="0" err="1">
                <a:latin typeface="Calibri"/>
                <a:ea typeface="+mn-lt"/>
                <a:cs typeface="+mn-lt"/>
              </a:rPr>
              <a:t>GloVe</a:t>
            </a:r>
            <a:r>
              <a:rPr lang="en-US" sz="1800" dirty="0">
                <a:latin typeface="Calibri"/>
                <a:ea typeface="+mn-lt"/>
                <a:cs typeface="+mn-lt"/>
              </a:rPr>
              <a:t> for accurate sentiment classification.</a:t>
            </a:r>
          </a:p>
          <a:p>
            <a:pPr algn="just">
              <a:buClr>
                <a:srgbClr val="860D4C"/>
              </a:buClr>
              <a:buFont typeface="Arial" charset="2"/>
              <a:buChar char="•"/>
            </a:pPr>
            <a:r>
              <a:rPr lang="en-US" sz="1800" dirty="0">
                <a:latin typeface="Calibri"/>
                <a:ea typeface="+mn-lt"/>
                <a:cs typeface="+mn-lt"/>
              </a:rPr>
              <a:t>Achieved high accuracy in classifying sentiments as </a:t>
            </a:r>
            <a:r>
              <a:rPr lang="en-US" sz="1800" b="1" dirty="0">
                <a:latin typeface="Calibri"/>
                <a:ea typeface="+mn-lt"/>
                <a:cs typeface="+mn-lt"/>
              </a:rPr>
              <a:t>positive</a:t>
            </a:r>
            <a:r>
              <a:rPr lang="en-US" sz="1800" dirty="0">
                <a:latin typeface="Calibri"/>
                <a:ea typeface="+mn-lt"/>
                <a:cs typeface="+mn-lt"/>
              </a:rPr>
              <a:t>, </a:t>
            </a:r>
            <a:r>
              <a:rPr lang="en-US" sz="1800" b="1" dirty="0">
                <a:latin typeface="Calibri"/>
                <a:ea typeface="+mn-lt"/>
                <a:cs typeface="+mn-lt"/>
              </a:rPr>
              <a:t>negative</a:t>
            </a:r>
            <a:r>
              <a:rPr lang="en-US" sz="1800" dirty="0">
                <a:latin typeface="Calibri"/>
                <a:ea typeface="+mn-lt"/>
                <a:cs typeface="+mn-lt"/>
              </a:rPr>
              <a:t>, or </a:t>
            </a:r>
            <a:r>
              <a:rPr lang="en-US" sz="1800" b="1" dirty="0">
                <a:latin typeface="Calibri"/>
                <a:ea typeface="+mn-lt"/>
                <a:cs typeface="+mn-lt"/>
              </a:rPr>
              <a:t>neutral</a:t>
            </a:r>
            <a:r>
              <a:rPr lang="en-US" sz="1800" dirty="0">
                <a:latin typeface="Calibri"/>
                <a:ea typeface="+mn-lt"/>
                <a:cs typeface="+mn-lt"/>
              </a:rPr>
              <a:t>.</a:t>
            </a:r>
          </a:p>
          <a:p>
            <a:pPr algn="just">
              <a:buClr>
                <a:srgbClr val="860D4C"/>
              </a:buClr>
              <a:buFont typeface="Arial" charset="2"/>
              <a:buChar char="•"/>
            </a:pPr>
            <a:r>
              <a:rPr lang="en-US" sz="1800" dirty="0">
                <a:latin typeface="Calibri"/>
                <a:ea typeface="+mn-lt"/>
                <a:cs typeface="+mn-lt"/>
              </a:rPr>
              <a:t>Performed </a:t>
            </a:r>
            <a:r>
              <a:rPr lang="en-US" sz="1800" b="1" dirty="0">
                <a:latin typeface="Calibri"/>
                <a:ea typeface="+mn-lt"/>
                <a:cs typeface="+mn-lt"/>
              </a:rPr>
              <a:t>careful hyperparameter tuning</a:t>
            </a:r>
            <a:r>
              <a:rPr lang="en-US" sz="1800" dirty="0">
                <a:latin typeface="Calibri"/>
                <a:ea typeface="+mn-lt"/>
                <a:cs typeface="+mn-lt"/>
              </a:rPr>
              <a:t> and thorough </a:t>
            </a:r>
            <a:r>
              <a:rPr lang="en-US" sz="1800" b="1" dirty="0">
                <a:latin typeface="Calibri"/>
                <a:ea typeface="+mn-lt"/>
                <a:cs typeface="+mn-lt"/>
              </a:rPr>
              <a:t>data preprocessing</a:t>
            </a:r>
            <a:r>
              <a:rPr lang="en-US" sz="1800" dirty="0">
                <a:latin typeface="Calibri"/>
                <a:ea typeface="+mn-lt"/>
                <a:cs typeface="+mn-lt"/>
              </a:rPr>
              <a:t> to optimize model performance.</a:t>
            </a:r>
            <a:endParaRPr lang="en-US" sz="1800" dirty="0">
              <a:latin typeface="Calibri"/>
              <a:ea typeface="Calibri"/>
              <a:cs typeface="Calibri"/>
            </a:endParaRPr>
          </a:p>
          <a:p>
            <a:pPr algn="just">
              <a:buClr>
                <a:srgbClr val="860D4C"/>
              </a:buClr>
              <a:buFont typeface="Arial" charset="2"/>
              <a:buChar char="•"/>
            </a:pPr>
            <a:r>
              <a:rPr lang="en-US" sz="1800" dirty="0">
                <a:latin typeface="Calibri"/>
                <a:ea typeface="+mn-lt"/>
                <a:cs typeface="+mn-lt"/>
              </a:rPr>
              <a:t>The insights gained can help </a:t>
            </a:r>
            <a:r>
              <a:rPr lang="en-US" sz="1800" b="1" dirty="0">
                <a:latin typeface="Calibri"/>
                <a:ea typeface="+mn-lt"/>
                <a:cs typeface="+mn-lt"/>
              </a:rPr>
              <a:t>stakeholders</a:t>
            </a:r>
            <a:r>
              <a:rPr lang="en-US" sz="1800" dirty="0">
                <a:latin typeface="Calibri"/>
                <a:ea typeface="+mn-lt"/>
                <a:cs typeface="+mn-lt"/>
              </a:rPr>
              <a:t> make informed decisions based on </a:t>
            </a:r>
            <a:r>
              <a:rPr lang="en-US" sz="1800" b="1" dirty="0">
                <a:latin typeface="Calibri"/>
                <a:ea typeface="+mn-lt"/>
                <a:cs typeface="+mn-lt"/>
              </a:rPr>
              <a:t>market sentiment</a:t>
            </a:r>
            <a:r>
              <a:rPr lang="en-US" sz="1800" dirty="0">
                <a:latin typeface="Calibri"/>
                <a:ea typeface="+mn-lt"/>
                <a:cs typeface="+mn-lt"/>
              </a:rPr>
              <a:t>.</a:t>
            </a:r>
            <a:endParaRPr lang="en-US" sz="1800" dirty="0">
              <a:latin typeface="Calibri"/>
              <a:ea typeface="Calibri"/>
              <a:cs typeface="Calibri"/>
            </a:endParaRPr>
          </a:p>
          <a:p>
            <a:pPr algn="just">
              <a:buClr>
                <a:srgbClr val="860D4C"/>
              </a:buClr>
              <a:buFont typeface="Arial" charset="2"/>
              <a:buChar char="•"/>
            </a:pPr>
            <a:r>
              <a:rPr lang="en-US" sz="1800" dirty="0">
                <a:latin typeface="Calibri"/>
                <a:ea typeface="+mn-lt"/>
                <a:cs typeface="+mn-lt"/>
              </a:rPr>
              <a:t>Potential for </a:t>
            </a:r>
            <a:r>
              <a:rPr lang="en-US" sz="1800" b="1" dirty="0">
                <a:latin typeface="Calibri"/>
                <a:ea typeface="+mn-lt"/>
                <a:cs typeface="+mn-lt"/>
              </a:rPr>
              <a:t>real-time sentiment analysis</a:t>
            </a:r>
            <a:r>
              <a:rPr lang="en-US" sz="1800" dirty="0">
                <a:latin typeface="Calibri"/>
                <a:ea typeface="+mn-lt"/>
                <a:cs typeface="+mn-lt"/>
              </a:rPr>
              <a:t> and </a:t>
            </a:r>
            <a:r>
              <a:rPr lang="en-US" sz="1800" b="1" dirty="0">
                <a:latin typeface="Calibri"/>
                <a:ea typeface="+mn-lt"/>
                <a:cs typeface="+mn-lt"/>
              </a:rPr>
              <a:t>future improvements</a:t>
            </a:r>
            <a:r>
              <a:rPr lang="en-US" sz="1800" dirty="0">
                <a:latin typeface="Calibri"/>
                <a:ea typeface="+mn-lt"/>
                <a:cs typeface="+mn-lt"/>
              </a:rPr>
              <a:t> to enhance decision-making processes.</a:t>
            </a:r>
          </a:p>
          <a:p>
            <a:pPr>
              <a:lnSpc>
                <a:spcPct val="90000"/>
              </a:lnSpc>
              <a:spcBef>
                <a:spcPts val="1000"/>
              </a:spcBef>
              <a:spcAft>
                <a:spcPts val="0"/>
              </a:spcAft>
              <a:buClr>
                <a:srgbClr val="EF53A5"/>
              </a:buClr>
              <a:buSzPct val="80000"/>
              <a:buFont typeface="Wingdings 3" charset="2"/>
              <a:buChar char=""/>
            </a:pPr>
            <a:endParaRPr lang="en-US" sz="1800" dirty="0">
              <a:latin typeface="Calibri"/>
              <a:ea typeface="Calibri"/>
              <a:cs typeface="Calibri"/>
            </a:endParaRPr>
          </a:p>
        </p:txBody>
      </p:sp>
    </p:spTree>
    <p:extLst>
      <p:ext uri="{BB962C8B-B14F-4D97-AF65-F5344CB8AC3E}">
        <p14:creationId xmlns:p14="http://schemas.microsoft.com/office/powerpoint/2010/main" val="228852337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a:extLst>
            <a:ext uri="{FF2B5EF4-FFF2-40B4-BE49-F238E27FC236}">
              <a16:creationId xmlns:a16="http://schemas.microsoft.com/office/drawing/2014/main" id="{5A14D1E8-610F-19AD-A315-EAA604FC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A3084-4A8F-A23C-1E5D-4383776FAD1B}"/>
              </a:ext>
            </a:extLst>
          </p:cNvPr>
          <p:cNvSpPr>
            <a:spLocks noGrp="1"/>
          </p:cNvSpPr>
          <p:nvPr>
            <p:ph type="ctrTitle"/>
          </p:nvPr>
        </p:nvSpPr>
        <p:spPr>
          <a:xfrm>
            <a:off x="282520" y="210930"/>
            <a:ext cx="4910160" cy="3329581"/>
          </a:xfrm>
        </p:spPr>
        <p:txBody>
          <a:bodyPr vert="horz" lIns="91440" tIns="45720" rIns="91440" bIns="45720" rtlCol="0">
            <a:normAutofit/>
          </a:bodyPr>
          <a:lstStyle/>
          <a:p>
            <a:r>
              <a:rPr lang="en-US"/>
              <a:t>Execution</a:t>
            </a:r>
          </a:p>
        </p:txBody>
      </p:sp>
      <p:sp>
        <p:nvSpPr>
          <p:cNvPr id="14" name="Freeform 8">
            <a:extLst>
              <a:ext uri="{FF2B5EF4-FFF2-40B4-BE49-F238E27FC236}">
                <a16:creationId xmlns:a16="http://schemas.microsoft.com/office/drawing/2014/main" id="{A4AD3ADA-3A27-4B40-8EE2-A79F6B1E2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19B58AC1-3F6F-49E9-9D26-D4AC4EA2A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607DF845-D709-44D7-A4FC-EC62F5428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5" name="Rectangle 24">
            <a:extLst>
              <a:ext uri="{FF2B5EF4-FFF2-40B4-BE49-F238E27FC236}">
                <a16:creationId xmlns:a16="http://schemas.microsoft.com/office/drawing/2014/main" id="{04F4959A-96B1-420F-B663-D16969214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 name="Picture 9" descr="A screenshot of a computer&#10;&#10;Description automatically generated">
            <a:extLst>
              <a:ext uri="{FF2B5EF4-FFF2-40B4-BE49-F238E27FC236}">
                <a16:creationId xmlns:a16="http://schemas.microsoft.com/office/drawing/2014/main" id="{486BBBD0-5633-F66C-FF5E-82B2C35B0F41}"/>
              </a:ext>
            </a:extLst>
          </p:cNvPr>
          <p:cNvPicPr>
            <a:picLocks noChangeAspect="1"/>
          </p:cNvPicPr>
          <p:nvPr/>
        </p:nvPicPr>
        <p:blipFill>
          <a:blip r:embed="rId3"/>
          <a:stretch>
            <a:fillRect/>
          </a:stretch>
        </p:blipFill>
        <p:spPr>
          <a:xfrm>
            <a:off x="6640137" y="1717566"/>
            <a:ext cx="4967223" cy="969933"/>
          </a:xfrm>
          <a:prstGeom prst="rect">
            <a:avLst/>
          </a:prstGeom>
          <a:effectLst/>
        </p:spPr>
      </p:pic>
      <p:pic>
        <p:nvPicPr>
          <p:cNvPr id="9" name="Picture 8" descr="A screenshot of a computer&#10;&#10;Description automatically generated">
            <a:extLst>
              <a:ext uri="{FF2B5EF4-FFF2-40B4-BE49-F238E27FC236}">
                <a16:creationId xmlns:a16="http://schemas.microsoft.com/office/drawing/2014/main" id="{176303C7-0EAF-E031-2D28-8C0348307D31}"/>
              </a:ext>
            </a:extLst>
          </p:cNvPr>
          <p:cNvPicPr>
            <a:picLocks noChangeAspect="1"/>
          </p:cNvPicPr>
          <p:nvPr/>
        </p:nvPicPr>
        <p:blipFill>
          <a:blip r:embed="rId4"/>
          <a:stretch>
            <a:fillRect/>
          </a:stretch>
        </p:blipFill>
        <p:spPr>
          <a:xfrm>
            <a:off x="6618050" y="3011546"/>
            <a:ext cx="4989311" cy="874394"/>
          </a:xfrm>
          <a:prstGeom prst="rect">
            <a:avLst/>
          </a:prstGeom>
          <a:effectLst/>
        </p:spPr>
      </p:pic>
      <p:pic>
        <p:nvPicPr>
          <p:cNvPr id="8" name="Picture 7" descr="A black and white text&#10;&#10;Description automatically generated">
            <a:extLst>
              <a:ext uri="{FF2B5EF4-FFF2-40B4-BE49-F238E27FC236}">
                <a16:creationId xmlns:a16="http://schemas.microsoft.com/office/drawing/2014/main" id="{7CBBB487-7CFE-4490-36E0-F353095E6DD2}"/>
              </a:ext>
            </a:extLst>
          </p:cNvPr>
          <p:cNvPicPr>
            <a:picLocks noChangeAspect="1"/>
          </p:cNvPicPr>
          <p:nvPr/>
        </p:nvPicPr>
        <p:blipFill>
          <a:blip r:embed="rId5"/>
          <a:stretch>
            <a:fillRect/>
          </a:stretch>
        </p:blipFill>
        <p:spPr>
          <a:xfrm>
            <a:off x="6624227" y="4450430"/>
            <a:ext cx="4978267" cy="756838"/>
          </a:xfrm>
          <a:prstGeom prst="rect">
            <a:avLst/>
          </a:prstGeom>
          <a:effectLst/>
        </p:spPr>
      </p:pic>
      <p:sp>
        <p:nvSpPr>
          <p:cNvPr id="4" name="Rectangle 3">
            <a:extLst>
              <a:ext uri="{FF2B5EF4-FFF2-40B4-BE49-F238E27FC236}">
                <a16:creationId xmlns:a16="http://schemas.microsoft.com/office/drawing/2014/main" id="{5A0C0AD9-05BB-E117-3622-1B83A3723849}"/>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678402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7" name="Picture 36">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ED69D31-E099-4894-AC82-4780F48E8E93}"/>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a:latin typeface="Calibri"/>
                <a:ea typeface="Calibri"/>
                <a:cs typeface="Calibri"/>
              </a:rPr>
              <a:t>Thank you</a:t>
            </a:r>
          </a:p>
        </p:txBody>
      </p:sp>
    </p:spTree>
    <p:extLst>
      <p:ext uri="{BB962C8B-B14F-4D97-AF65-F5344CB8AC3E}">
        <p14:creationId xmlns:p14="http://schemas.microsoft.com/office/powerpoint/2010/main" val="303167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5" name="Picture 34">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4" name="Rectangle 33">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653143" y="1645920"/>
            <a:ext cx="3522879" cy="4470821"/>
          </a:xfrm>
        </p:spPr>
        <p:txBody>
          <a:bodyPr vert="horz" lIns="91440" tIns="45720" rIns="91440" bIns="45720" rtlCol="0" anchor="t">
            <a:normAutofit/>
          </a:bodyPr>
          <a:lstStyle/>
          <a:p>
            <a:pPr algn="r"/>
            <a:r>
              <a:rPr lang="en-US" sz="4200">
                <a:solidFill>
                  <a:schemeClr val="tx1"/>
                </a:solidFill>
              </a:rPr>
              <a:t>Problem Statement</a:t>
            </a:r>
          </a:p>
        </p:txBody>
      </p:sp>
      <p:sp>
        <p:nvSpPr>
          <p:cNvPr id="47" name="Rectangle 46">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1FBE7AF9-81AC-E9AF-8CF0-AA731AAD45A2}"/>
              </a:ext>
            </a:extLst>
          </p:cNvPr>
          <p:cNvSpPr txBox="1"/>
          <p:nvPr/>
        </p:nvSpPr>
        <p:spPr>
          <a:xfrm>
            <a:off x="4829164" y="1645920"/>
            <a:ext cx="6294448" cy="4470821"/>
          </a:xfrm>
          <a:prstGeom prst="rect">
            <a:avLst/>
          </a:prstGeom>
        </p:spPr>
        <p:txBody>
          <a:bodyPr vert="horz" lIns="91440" tIns="45720" rIns="91440" bIns="45720" rtlCol="0" anchor="t">
            <a:normAutofit/>
          </a:bodyPr>
          <a:lstStyle/>
          <a:p>
            <a:pPr algn="just">
              <a:spcBef>
                <a:spcPts val="1000"/>
              </a:spcBef>
              <a:buClr>
                <a:schemeClr val="accent1">
                  <a:lumMod val="60000"/>
                  <a:lumOff val="40000"/>
                </a:schemeClr>
              </a:buClr>
              <a:buSzPct val="80000"/>
            </a:pPr>
            <a:r>
              <a:rPr lang="en-US" dirty="0">
                <a:latin typeface="Calibri"/>
                <a:ea typeface="Calibri"/>
                <a:cs typeface="Calibri"/>
              </a:rPr>
              <a:t>In the financial sector, news articles significantly impact stock prices and investor decisions. The challenge lies in the overwhelming volume of news, making it impossible for investors to manually assess whether the sentiment of a report is positive, negative, or neutral in real-time. Misinterpretation of sentiment can lead to poor financial decisions. This project aims to apply Natural Language Processing (NLP) techniques to automatically classify financial news into positive, negative, or neutral sentiment, enabling faster, data-driven decision-making for investors and businesses.</a:t>
            </a:r>
          </a:p>
          <a:p>
            <a:pPr>
              <a:spcBef>
                <a:spcPts val="1000"/>
              </a:spcBef>
              <a:buClr>
                <a:schemeClr val="accent1">
                  <a:lumMod val="60000"/>
                  <a:lumOff val="40000"/>
                </a:schemeClr>
              </a:buClr>
              <a:buSzPct val="80000"/>
              <a:buFont typeface="Wingdings 3" charset="2"/>
              <a:buChar char=""/>
            </a:pPr>
            <a:endParaRPr lang="en-US" dirty="0">
              <a:latin typeface="Calibri"/>
              <a:ea typeface="Calibri"/>
              <a:cs typeface="Calibri"/>
            </a:endParaRPr>
          </a:p>
        </p:txBody>
      </p:sp>
      <p:sp>
        <p:nvSpPr>
          <p:cNvPr id="4" name="Rectangle 3">
            <a:extLst>
              <a:ext uri="{FF2B5EF4-FFF2-40B4-BE49-F238E27FC236}">
                <a16:creationId xmlns:a16="http://schemas.microsoft.com/office/drawing/2014/main" id="{4BD8D488-F711-4EE0-8F1D-08CAEA59DD34}"/>
              </a:ext>
            </a:extLst>
          </p:cNvPr>
          <p:cNvSpPr/>
          <p:nvPr/>
        </p:nvSpPr>
        <p:spPr>
          <a:xfrm>
            <a:off x="4706578" y="589722"/>
            <a:ext cx="6798033" cy="5321500"/>
          </a:xfrm>
          <a:prstGeom prst="rect">
            <a:avLst/>
          </a:prstGeom>
        </p:spPr>
        <p:txBody>
          <a:bodyPr vert="horz" lIns="91440" tIns="45720" rIns="91440" bIns="45720" rtlCol="0" anchor="ctr">
            <a:normAutofit/>
          </a:bodyPr>
          <a:lstStyle/>
          <a:p>
            <a:pPr>
              <a:spcBef>
                <a:spcPts val="1000"/>
              </a:spcBef>
              <a:buClr>
                <a:schemeClr val="accent1"/>
              </a:buClr>
            </a:pPr>
            <a:endParaRPr lang="en-US" sz="4000">
              <a:solidFill>
                <a:schemeClr val="tx1">
                  <a:lumMod val="75000"/>
                  <a:lumOff val="25000"/>
                </a:schemeClr>
              </a:solidFill>
              <a:latin typeface="Bahnschrift Light Condensed" panose="020B0502040204020203" pitchFamily="34" charset="0"/>
            </a:endParaRPr>
          </a:p>
        </p:txBody>
      </p:sp>
    </p:spTree>
    <p:extLst>
      <p:ext uri="{BB962C8B-B14F-4D97-AF65-F5344CB8AC3E}">
        <p14:creationId xmlns:p14="http://schemas.microsoft.com/office/powerpoint/2010/main" val="380607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1103312" y="452718"/>
            <a:ext cx="8947522" cy="1400530"/>
          </a:xfrm>
        </p:spPr>
        <p:txBody>
          <a:bodyPr vert="horz" lIns="91440" tIns="45720" rIns="91440" bIns="45720" rtlCol="0" anchor="ctr">
            <a:normAutofit/>
          </a:bodyPr>
          <a:lstStyle/>
          <a:p>
            <a:r>
              <a:rPr lang="en-US" sz="4200">
                <a:solidFill>
                  <a:srgbClr val="FFFFFF"/>
                </a:solidFill>
              </a:rPr>
              <a:t>Introduction</a:t>
            </a:r>
            <a:br>
              <a:rPr lang="en-US" sz="4200">
                <a:solidFill>
                  <a:srgbClr val="FFFFFF"/>
                </a:solidFill>
              </a:rPr>
            </a:br>
            <a:endParaRPr lang="en-US" sz="4200">
              <a:solidFill>
                <a:srgbClr val="FFFFFF"/>
              </a:solidFill>
            </a:endParaRPr>
          </a:p>
        </p:txBody>
      </p:sp>
      <p:sp>
        <p:nvSpPr>
          <p:cNvPr id="4" name="Rectangle 3">
            <a:extLst>
              <a:ext uri="{FF2B5EF4-FFF2-40B4-BE49-F238E27FC236}">
                <a16:creationId xmlns:a16="http://schemas.microsoft.com/office/drawing/2014/main" id="{4BD8D488-F711-4EE0-8F1D-08CAEA59DD34}"/>
              </a:ext>
            </a:extLst>
          </p:cNvPr>
          <p:cNvSpPr/>
          <p:nvPr/>
        </p:nvSpPr>
        <p:spPr>
          <a:xfrm>
            <a:off x="1103312" y="2763520"/>
            <a:ext cx="8946541" cy="3484879"/>
          </a:xfrm>
          <a:prstGeom prst="rect">
            <a:avLst/>
          </a:prstGeom>
        </p:spPr>
        <p:txBody>
          <a:bodyPr vert="horz" lIns="91440" tIns="45720" rIns="91440" bIns="45720" rtlCol="0" anchor="t">
            <a:normAutofit/>
          </a:bodyPr>
          <a:lstStyle/>
          <a:p>
            <a:pPr marL="285750" indent="-285750" algn="just">
              <a:spcBef>
                <a:spcPts val="1000"/>
              </a:spcBef>
              <a:buClr>
                <a:schemeClr val="accent1">
                  <a:lumMod val="60000"/>
                  <a:lumOff val="40000"/>
                </a:schemeClr>
              </a:buClr>
              <a:buSzPct val="80000"/>
              <a:buFont typeface="Arial"/>
              <a:buChar char="•"/>
            </a:pPr>
            <a:r>
              <a:rPr lang="en-US" dirty="0">
                <a:latin typeface="Calibri"/>
                <a:ea typeface="Calibri"/>
                <a:cs typeface="Calibri"/>
              </a:rPr>
              <a:t>In this </a:t>
            </a:r>
            <a:r>
              <a:rPr lang="en-US" dirty="0">
                <a:effectLst/>
                <a:latin typeface="Calibri"/>
                <a:ea typeface="Calibri"/>
                <a:cs typeface="Calibri"/>
              </a:rPr>
              <a:t>project</a:t>
            </a:r>
            <a:r>
              <a:rPr lang="en-US" dirty="0">
                <a:latin typeface="Calibri"/>
                <a:ea typeface="Calibri"/>
                <a:cs typeface="Calibri"/>
              </a:rPr>
              <a:t>, we tackle</a:t>
            </a:r>
            <a:r>
              <a:rPr lang="en-US" dirty="0">
                <a:effectLst/>
                <a:latin typeface="Calibri"/>
                <a:ea typeface="Calibri"/>
                <a:cs typeface="Calibri"/>
              </a:rPr>
              <a:t> the </a:t>
            </a:r>
            <a:r>
              <a:rPr lang="en-US" dirty="0">
                <a:latin typeface="Calibri"/>
                <a:ea typeface="Calibri"/>
                <a:cs typeface="Calibri"/>
              </a:rPr>
              <a:t>complex task of financial news sentiment analysis using advanced Natural Language Processing (NLP) techniques</a:t>
            </a:r>
            <a:r>
              <a:rPr lang="en-US" dirty="0">
                <a:effectLst/>
                <a:latin typeface="Calibri"/>
                <a:ea typeface="Calibri"/>
                <a:cs typeface="Calibri"/>
              </a:rPr>
              <a:t>. </a:t>
            </a:r>
            <a:r>
              <a:rPr lang="en-US" dirty="0">
                <a:latin typeface="Calibri"/>
                <a:ea typeface="Calibri"/>
                <a:cs typeface="Calibri"/>
              </a:rPr>
              <a:t>By leveraging word embeddings, we capture </a:t>
            </a:r>
            <a:r>
              <a:rPr lang="en-US" dirty="0">
                <a:effectLst/>
                <a:latin typeface="Calibri"/>
                <a:ea typeface="Calibri"/>
                <a:cs typeface="Calibri"/>
              </a:rPr>
              <a:t>the </a:t>
            </a:r>
            <a:r>
              <a:rPr lang="en-US" dirty="0">
                <a:latin typeface="Calibri"/>
                <a:ea typeface="Calibri"/>
                <a:cs typeface="Calibri"/>
              </a:rPr>
              <a:t>semantic meaning </a:t>
            </a:r>
            <a:r>
              <a:rPr lang="en-US" dirty="0">
                <a:effectLst/>
                <a:latin typeface="Calibri"/>
                <a:ea typeface="Calibri"/>
                <a:cs typeface="Calibri"/>
              </a:rPr>
              <a:t>of </a:t>
            </a:r>
            <a:r>
              <a:rPr lang="en-US" dirty="0">
                <a:latin typeface="Calibri"/>
                <a:ea typeface="Calibri"/>
                <a:cs typeface="Calibri"/>
              </a:rPr>
              <a:t>words, enabling our models to understand </a:t>
            </a:r>
            <a:r>
              <a:rPr lang="en-US" dirty="0">
                <a:effectLst/>
                <a:latin typeface="Calibri"/>
                <a:ea typeface="Calibri"/>
                <a:cs typeface="Calibri"/>
              </a:rPr>
              <a:t>the </a:t>
            </a:r>
            <a:r>
              <a:rPr lang="en-US" dirty="0">
                <a:latin typeface="Calibri"/>
                <a:ea typeface="Calibri"/>
                <a:cs typeface="Calibri"/>
              </a:rPr>
              <a:t>context of financial news</a:t>
            </a:r>
            <a:r>
              <a:rPr lang="en-US" dirty="0">
                <a:effectLst/>
                <a:latin typeface="Calibri"/>
                <a:ea typeface="Calibri"/>
                <a:cs typeface="Calibri"/>
              </a:rPr>
              <a:t>. </a:t>
            </a:r>
            <a:r>
              <a:rPr lang="en-US" dirty="0">
                <a:latin typeface="Calibri"/>
                <a:ea typeface="Calibri"/>
                <a:cs typeface="Calibri"/>
              </a:rPr>
              <a:t>We incorporate both machine learning and deep learning algorithms to classify news articles into positive, negative</a:t>
            </a:r>
            <a:r>
              <a:rPr lang="en-US" dirty="0">
                <a:effectLst/>
                <a:latin typeface="Calibri"/>
                <a:ea typeface="Calibri"/>
                <a:cs typeface="Calibri"/>
              </a:rPr>
              <a:t>, </a:t>
            </a:r>
            <a:r>
              <a:rPr lang="en-US" dirty="0">
                <a:latin typeface="Calibri"/>
                <a:ea typeface="Calibri"/>
                <a:cs typeface="Calibri"/>
              </a:rPr>
              <a:t>or neutral sentiments.</a:t>
            </a:r>
          </a:p>
          <a:p>
            <a:pPr marL="285750" indent="-285750" algn="just">
              <a:spcBef>
                <a:spcPts val="1000"/>
              </a:spcBef>
              <a:buClr>
                <a:schemeClr val="accent1">
                  <a:lumMod val="60000"/>
                  <a:lumOff val="40000"/>
                </a:schemeClr>
              </a:buClr>
              <a:buSzPct val="80000"/>
              <a:buFont typeface="Arial"/>
              <a:buChar char="•"/>
            </a:pPr>
            <a:r>
              <a:rPr lang="en-US" dirty="0">
                <a:latin typeface="Calibri"/>
                <a:ea typeface="Calibri"/>
                <a:cs typeface="Calibri"/>
              </a:rPr>
              <a:t>Our approach includes tuning various hyperparameters to optimize </a:t>
            </a:r>
            <a:r>
              <a:rPr lang="en-US" dirty="0">
                <a:effectLst/>
                <a:latin typeface="Calibri"/>
                <a:ea typeface="Calibri"/>
                <a:cs typeface="Calibri"/>
              </a:rPr>
              <a:t>model </a:t>
            </a:r>
            <a:r>
              <a:rPr lang="en-US" dirty="0">
                <a:latin typeface="Calibri"/>
                <a:ea typeface="Calibri"/>
                <a:cs typeface="Calibri"/>
              </a:rPr>
              <a:t>performance and achieve higher accuracy. By combining these techniques, we aim </a:t>
            </a:r>
            <a:r>
              <a:rPr lang="en-US" dirty="0">
                <a:effectLst/>
                <a:latin typeface="Calibri"/>
                <a:ea typeface="Calibri"/>
                <a:cs typeface="Calibri"/>
              </a:rPr>
              <a:t>to </a:t>
            </a:r>
            <a:r>
              <a:rPr lang="en-US" dirty="0">
                <a:latin typeface="Calibri"/>
                <a:ea typeface="Calibri"/>
                <a:cs typeface="Calibri"/>
              </a:rPr>
              <a:t>create a robust system that can analyze sentiment with precision, providing investors and businesses with real-time insights into market sentiment</a:t>
            </a:r>
            <a:r>
              <a:rPr lang="en-US" dirty="0">
                <a:effectLst/>
                <a:latin typeface="Calibri"/>
                <a:ea typeface="Calibri"/>
                <a:cs typeface="Calibri"/>
              </a:rPr>
              <a:t>.</a:t>
            </a:r>
            <a:endParaRPr lang="en-US" dirty="0">
              <a:latin typeface="Calibri"/>
              <a:ea typeface="Calibri"/>
              <a:cs typeface="Calibri"/>
            </a:endParaRPr>
          </a:p>
          <a:p>
            <a:pPr marL="285750" indent="-285750">
              <a:spcBef>
                <a:spcPts val="1000"/>
              </a:spcBef>
              <a:buClr>
                <a:schemeClr val="accent1">
                  <a:lumMod val="60000"/>
                  <a:lumOff val="40000"/>
                </a:schemeClr>
              </a:buClr>
              <a:buSzPct val="80000"/>
              <a:buFont typeface="Arial" charset="2"/>
              <a:buChar char="•"/>
            </a:pPr>
            <a:endParaRPr lang="en-US" dirty="0">
              <a:effectLst/>
              <a:latin typeface="Calibri"/>
              <a:ea typeface="Calibri"/>
              <a:cs typeface="Calibri"/>
            </a:endParaRPr>
          </a:p>
          <a:p>
            <a:pPr>
              <a:spcBef>
                <a:spcPts val="1000"/>
              </a:spcBef>
              <a:buClr>
                <a:schemeClr val="accent1">
                  <a:lumMod val="60000"/>
                  <a:lumOff val="40000"/>
                </a:schemeClr>
              </a:buClr>
              <a:buSzPct val="80000"/>
              <a:buFont typeface="Arial" charset="2"/>
              <a:buChar char="•"/>
            </a:pPr>
            <a:endParaRPr lang="en-US" dirty="0">
              <a:latin typeface="Calibri"/>
              <a:ea typeface="Calibri"/>
              <a:cs typeface="Calibri"/>
            </a:endParaRPr>
          </a:p>
        </p:txBody>
      </p:sp>
    </p:spTree>
    <p:extLst>
      <p:ext uri="{BB962C8B-B14F-4D97-AF65-F5344CB8AC3E}">
        <p14:creationId xmlns:p14="http://schemas.microsoft.com/office/powerpoint/2010/main" val="17983683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a:extLst>
            <a:ext uri="{FF2B5EF4-FFF2-40B4-BE49-F238E27FC236}">
              <a16:creationId xmlns:a16="http://schemas.microsoft.com/office/drawing/2014/main" id="{8CCABB69-C56F-4A18-1E55-F0B3C1B3DB9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8" name="Picture 7">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 name="Oval 8">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 name="Picture 12">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5" name="Rectangle 14">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7" name="Picture 16" descr="3D Hologram from iPad">
            <a:extLst>
              <a:ext uri="{FF2B5EF4-FFF2-40B4-BE49-F238E27FC236}">
                <a16:creationId xmlns:a16="http://schemas.microsoft.com/office/drawing/2014/main" id="{D5E3D55B-EE74-7EB9-DFED-F85571E58245}"/>
              </a:ext>
            </a:extLst>
          </p:cNvPr>
          <p:cNvPicPr>
            <a:picLocks noChangeAspect="1"/>
          </p:cNvPicPr>
          <p:nvPr/>
        </p:nvPicPr>
        <p:blipFill>
          <a:blip r:embed="rId7"/>
          <a:srcRect l="15100" r="25668" b="-3"/>
          <a:stretch/>
        </p:blipFill>
        <p:spPr>
          <a:xfrm>
            <a:off x="-2" y="10"/>
            <a:ext cx="6094407" cy="6857990"/>
          </a:xfrm>
          <a:prstGeom prst="rect">
            <a:avLst/>
          </a:prstGeom>
        </p:spPr>
      </p:pic>
      <p:sp>
        <p:nvSpPr>
          <p:cNvPr id="3" name="Rectangle 2">
            <a:extLst>
              <a:ext uri="{FF2B5EF4-FFF2-40B4-BE49-F238E27FC236}">
                <a16:creationId xmlns:a16="http://schemas.microsoft.com/office/drawing/2014/main" id="{1F9398E3-4E03-9048-FA83-1D145B7FFA96}"/>
              </a:ext>
            </a:extLst>
          </p:cNvPr>
          <p:cNvSpPr/>
          <p:nvPr/>
        </p:nvSpPr>
        <p:spPr>
          <a:xfrm>
            <a:off x="6570772" y="1524390"/>
            <a:ext cx="4445222" cy="3809999"/>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vert="horz" lIns="91440" tIns="45720" rIns="91440" bIns="45720" rtlCol="0" anchor="t">
            <a:normAutofit/>
          </a:bodyPr>
          <a:lstStyle/>
          <a:p>
            <a:pPr>
              <a:spcBef>
                <a:spcPts val="1000"/>
              </a:spcBef>
              <a:buClr>
                <a:schemeClr val="accent1">
                  <a:lumMod val="60000"/>
                  <a:lumOff val="40000"/>
                </a:schemeClr>
              </a:buClr>
              <a:buSzPct val="80000"/>
            </a:pPr>
            <a:r>
              <a:rPr lang="en-US" sz="2400">
                <a:solidFill>
                  <a:schemeClr val="tx1"/>
                </a:solidFill>
                <a:latin typeface="Calibri"/>
                <a:ea typeface="Calibri"/>
                <a:cs typeface="Calibri"/>
              </a:rPr>
              <a:t>Data Analysis and Visualization</a:t>
            </a:r>
            <a:endParaRPr lang="en-US">
              <a:solidFill>
                <a:schemeClr val="tx1"/>
              </a:solidFill>
            </a:endParaRPr>
          </a:p>
        </p:txBody>
      </p:sp>
      <p:sp>
        <p:nvSpPr>
          <p:cNvPr id="4" name="Rectangle 3">
            <a:extLst>
              <a:ext uri="{FF2B5EF4-FFF2-40B4-BE49-F238E27FC236}">
                <a16:creationId xmlns:a16="http://schemas.microsoft.com/office/drawing/2014/main" id="{A3CBB099-31FA-5048-745D-FB1F3A65BC4A}"/>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a:solidFill>
                <a:schemeClr val="tx1">
                  <a:lumMod val="75000"/>
                  <a:lumOff val="25000"/>
                </a:schemeClr>
              </a:solidFill>
            </a:endParaRPr>
          </a:p>
        </p:txBody>
      </p:sp>
      <p:sp>
        <p:nvSpPr>
          <p:cNvPr id="2" name="TextBox 1">
            <a:extLst>
              <a:ext uri="{FF2B5EF4-FFF2-40B4-BE49-F238E27FC236}">
                <a16:creationId xmlns:a16="http://schemas.microsoft.com/office/drawing/2014/main" id="{3CEFB385-58D3-8FEE-1E1D-1567A8E3DAFE}"/>
              </a:ext>
            </a:extLst>
          </p:cNvPr>
          <p:cNvSpPr txBox="1"/>
          <p:nvPr/>
        </p:nvSpPr>
        <p:spPr>
          <a:xfrm>
            <a:off x="6771479" y="2122021"/>
            <a:ext cx="5666154" cy="2246769"/>
          </a:xfrm>
          <a:prstGeom prst="rect">
            <a:avLst/>
          </a:prstGeom>
          <a:noFill/>
        </p:spPr>
        <p:txBody>
          <a:bodyPr wrap="square" lIns="91440" tIns="45720" rIns="91440" bIns="45720" rtlCol="0" anchor="t">
            <a:spAutoFit/>
          </a:bodyPr>
          <a:lstStyle/>
          <a:p>
            <a:pPr>
              <a:spcAft>
                <a:spcPts val="600"/>
              </a:spcAft>
            </a:pPr>
            <a:endParaRPr lang="en-IN" sz="2400">
              <a:latin typeface="Calibri"/>
              <a:ea typeface="Calibri"/>
              <a:cs typeface="Arial" panose="020B0604020202020204" pitchFamily="34" charset="0"/>
            </a:endParaRPr>
          </a:p>
          <a:p>
            <a:pPr marL="342900" indent="-342900">
              <a:spcAft>
                <a:spcPts val="600"/>
              </a:spcAft>
              <a:buFont typeface="Arial" panose="020B0604020202020204" pitchFamily="34" charset="0"/>
              <a:buChar char="•"/>
            </a:pPr>
            <a:r>
              <a:rPr lang="en-IN" sz="2400">
                <a:latin typeface="Calibri"/>
                <a:ea typeface="Calibri"/>
                <a:cs typeface="Arial"/>
              </a:rPr>
              <a:t>Handling null Values</a:t>
            </a:r>
          </a:p>
          <a:p>
            <a:pPr marL="342900" indent="-342900">
              <a:spcAft>
                <a:spcPts val="600"/>
              </a:spcAft>
              <a:buFont typeface="Arial" panose="020B0604020202020204" pitchFamily="34" charset="0"/>
              <a:buChar char="•"/>
            </a:pPr>
            <a:r>
              <a:rPr lang="en-IN" sz="2400">
                <a:latin typeface="Calibri"/>
                <a:ea typeface="Calibri"/>
                <a:cs typeface="Arial"/>
              </a:rPr>
              <a:t>Data Cleaning</a:t>
            </a:r>
            <a:endParaRPr lang="en-IN">
              <a:latin typeface="Calibri"/>
              <a:ea typeface="Calibri"/>
              <a:cs typeface="Calibri"/>
            </a:endParaRPr>
          </a:p>
          <a:p>
            <a:pPr marL="342900" indent="-342900">
              <a:spcAft>
                <a:spcPts val="600"/>
              </a:spcAft>
              <a:buFont typeface="Arial" panose="020B0604020202020204" pitchFamily="34" charset="0"/>
              <a:buChar char="•"/>
            </a:pPr>
            <a:r>
              <a:rPr lang="en-IN" sz="2400">
                <a:latin typeface="Calibri"/>
                <a:ea typeface="Calibri"/>
                <a:cs typeface="Arial"/>
              </a:rPr>
              <a:t>Data Preprocessing</a:t>
            </a:r>
          </a:p>
          <a:p>
            <a:pPr marL="342900" indent="-342900">
              <a:spcAft>
                <a:spcPts val="600"/>
              </a:spcAft>
              <a:buFont typeface="Arial" panose="020B0604020202020204" pitchFamily="34" charset="0"/>
              <a:buChar char="•"/>
            </a:pPr>
            <a:r>
              <a:rPr lang="en-IN" sz="2400">
                <a:latin typeface="Calibri"/>
                <a:ea typeface="Calibri"/>
                <a:cs typeface="Arial"/>
              </a:rPr>
              <a:t>EDA</a:t>
            </a:r>
            <a:endParaRPr lang="en-IN"/>
          </a:p>
        </p:txBody>
      </p:sp>
    </p:spTree>
    <p:extLst>
      <p:ext uri="{BB962C8B-B14F-4D97-AF65-F5344CB8AC3E}">
        <p14:creationId xmlns:p14="http://schemas.microsoft.com/office/powerpoint/2010/main" val="181994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a:extLst>
            <a:ext uri="{FF2B5EF4-FFF2-40B4-BE49-F238E27FC236}">
              <a16:creationId xmlns:a16="http://schemas.microsoft.com/office/drawing/2014/main" id="{E0286CEB-8E0D-1737-4BD0-58B2F5B6526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C4DA80-A8FA-277E-50DD-83CA197C10D3}"/>
              </a:ext>
            </a:extLst>
          </p:cNvPr>
          <p:cNvSpPr>
            <a:spLocks noGrp="1"/>
          </p:cNvSpPr>
          <p:nvPr>
            <p:ph type="ctrTitle"/>
          </p:nvPr>
        </p:nvSpPr>
        <p:spPr>
          <a:xfrm>
            <a:off x="464561" y="416858"/>
            <a:ext cx="3108626" cy="1444752"/>
          </a:xfrm>
        </p:spPr>
        <p:txBody>
          <a:bodyPr vert="horz" lIns="91440" tIns="45720" rIns="91440" bIns="45720" rtlCol="0" anchor="b">
            <a:normAutofit/>
          </a:bodyPr>
          <a:lstStyle/>
          <a:p>
            <a:r>
              <a:rPr lang="en-US" sz="3200">
                <a:latin typeface="Calibri"/>
                <a:ea typeface="Calibri"/>
                <a:cs typeface="Calibri"/>
              </a:rPr>
              <a:t>Dataset Overview:</a:t>
            </a:r>
          </a:p>
          <a:p>
            <a:endParaRPr lang="en-US" sz="3200">
              <a:latin typeface="Calibri"/>
              <a:ea typeface="Calibri"/>
              <a:cs typeface="Calibri"/>
            </a:endParaRPr>
          </a:p>
        </p:txBody>
      </p:sp>
      <p:sp>
        <p:nvSpPr>
          <p:cNvPr id="22"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8" name="Rectangle 27">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F8226B10-B5C9-2BBF-AB65-A4F2F190E541}"/>
              </a:ext>
            </a:extLst>
          </p:cNvPr>
          <p:cNvSpPr txBox="1">
            <a:spLocks/>
          </p:cNvSpPr>
          <p:nvPr/>
        </p:nvSpPr>
        <p:spPr>
          <a:xfrm>
            <a:off x="643855" y="1537179"/>
            <a:ext cx="3108057" cy="2947415"/>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lnSpc>
                <a:spcPct val="90000"/>
              </a:lnSpc>
              <a:spcBef>
                <a:spcPts val="1000"/>
              </a:spcBef>
              <a:buClr>
                <a:schemeClr val="accent1">
                  <a:lumMod val="60000"/>
                  <a:lumOff val="40000"/>
                </a:schemeClr>
              </a:buClr>
              <a:buSzPct val="80000"/>
              <a:buFont typeface="Arial"/>
              <a:buChar char="•"/>
            </a:pPr>
            <a:r>
              <a:rPr lang="en-US" sz="1200">
                <a:solidFill>
                  <a:schemeClr val="tx1"/>
                </a:solidFill>
                <a:latin typeface="Calibri"/>
                <a:ea typeface="Calibri"/>
                <a:cs typeface="Calibri"/>
              </a:rPr>
              <a:t>The dataset consists of 4,845 entries and contains two columns:</a:t>
            </a:r>
            <a:endParaRPr lang="en-US"/>
          </a:p>
          <a:p>
            <a:pPr marL="171450" lvl="1" indent="-171450">
              <a:lnSpc>
                <a:spcPct val="90000"/>
              </a:lnSpc>
              <a:spcBef>
                <a:spcPts val="1000"/>
              </a:spcBef>
              <a:buClr>
                <a:schemeClr val="accent1">
                  <a:lumMod val="60000"/>
                  <a:lumOff val="40000"/>
                </a:schemeClr>
              </a:buClr>
              <a:buSzPct val="80000"/>
              <a:buFont typeface="Arial"/>
              <a:buChar char="•"/>
            </a:pPr>
            <a:r>
              <a:rPr lang="en-US" sz="1200">
                <a:solidFill>
                  <a:schemeClr val="tx1"/>
                </a:solidFill>
                <a:latin typeface="Calibri"/>
                <a:ea typeface="Calibri"/>
                <a:cs typeface="Calibri"/>
              </a:rPr>
              <a:t>Sentiment (neutral): This column represents the sentiment label of the financial news, with values such as "neutral," "negative," and "positive." It classifies the sentiment of the corresponding text in each row.</a:t>
            </a:r>
          </a:p>
          <a:p>
            <a:pPr marL="171450" lvl="1" indent="-171450">
              <a:lnSpc>
                <a:spcPct val="90000"/>
              </a:lnSpc>
              <a:spcBef>
                <a:spcPts val="1000"/>
              </a:spcBef>
              <a:buClr>
                <a:schemeClr val="accent1">
                  <a:lumMod val="60000"/>
                  <a:lumOff val="40000"/>
                </a:schemeClr>
              </a:buClr>
              <a:buSzPct val="80000"/>
              <a:buFont typeface="Arial"/>
              <a:buChar char="•"/>
            </a:pPr>
            <a:r>
              <a:rPr lang="en-US" sz="1200">
                <a:solidFill>
                  <a:schemeClr val="tx1"/>
                </a:solidFill>
                <a:latin typeface="Calibri"/>
                <a:ea typeface="Calibri"/>
                <a:cs typeface="Calibri"/>
              </a:rPr>
              <a:t>Text: The second column contains financial news or statements. These text entries are used to analyze the sentiment of the news and classify them based on their content.</a:t>
            </a:r>
          </a:p>
          <a:p>
            <a:pPr marL="171450" indent="-171450">
              <a:lnSpc>
                <a:spcPct val="90000"/>
              </a:lnSpc>
              <a:spcBef>
                <a:spcPts val="1000"/>
              </a:spcBef>
              <a:buClr>
                <a:schemeClr val="accent1">
                  <a:lumMod val="60000"/>
                  <a:lumOff val="40000"/>
                </a:schemeClr>
              </a:buClr>
              <a:buSzPct val="80000"/>
              <a:buFont typeface="Arial"/>
              <a:buChar char="•"/>
            </a:pPr>
            <a:r>
              <a:rPr lang="en-US" sz="1200">
                <a:solidFill>
                  <a:schemeClr val="tx1"/>
                </a:solidFill>
                <a:latin typeface="Calibri"/>
                <a:ea typeface="Calibri"/>
                <a:cs typeface="Calibri"/>
              </a:rPr>
              <a:t>No missing values are present in the dataset, indicating that both columns are fully populated.</a:t>
            </a:r>
          </a:p>
          <a:p>
            <a:pPr marL="171450" indent="-171450">
              <a:lnSpc>
                <a:spcPct val="90000"/>
              </a:lnSpc>
              <a:spcBef>
                <a:spcPts val="1000"/>
              </a:spcBef>
              <a:buClr>
                <a:schemeClr val="accent1">
                  <a:lumMod val="60000"/>
                  <a:lumOff val="40000"/>
                </a:schemeClr>
              </a:buClr>
              <a:buSzPct val="80000"/>
              <a:buFont typeface="Arial"/>
              <a:buChar char="•"/>
            </a:pPr>
            <a:r>
              <a:rPr lang="en-US" sz="1200">
                <a:solidFill>
                  <a:schemeClr val="tx1"/>
                </a:solidFill>
                <a:latin typeface="Calibri"/>
                <a:ea typeface="Calibri"/>
                <a:cs typeface="Calibri"/>
              </a:rPr>
              <a:t>This dataset is structured for sentiment analysis, where the goal is to classify financial news into positive, negative, or neutral sentiment. By applying Natural Language Processing (NLP) techniques, we aim to build models that can automatically predict the sentiment of new financial articles.</a:t>
            </a:r>
          </a:p>
          <a:p>
            <a:pPr marL="171450" indent="-171450">
              <a:lnSpc>
                <a:spcPct val="90000"/>
              </a:lnSpc>
              <a:spcBef>
                <a:spcPts val="1000"/>
              </a:spcBef>
              <a:buClr>
                <a:schemeClr val="accent1">
                  <a:lumMod val="60000"/>
                  <a:lumOff val="40000"/>
                </a:schemeClr>
              </a:buClr>
              <a:buSzPct val="80000"/>
              <a:buFont typeface="Arial"/>
              <a:buChar char="•"/>
            </a:pPr>
            <a:endParaRPr lang="en-US" sz="800">
              <a:solidFill>
                <a:schemeClr val="tx1"/>
              </a:solidFill>
              <a:latin typeface="Calibri"/>
              <a:ea typeface="Calibri"/>
              <a:cs typeface="Calibri"/>
            </a:endParaRPr>
          </a:p>
        </p:txBody>
      </p:sp>
      <p:pic>
        <p:nvPicPr>
          <p:cNvPr id="5" name="Picture 4" descr="A screenshot of a computer screen&#10;&#10;Description automatically generated">
            <a:extLst>
              <a:ext uri="{FF2B5EF4-FFF2-40B4-BE49-F238E27FC236}">
                <a16:creationId xmlns:a16="http://schemas.microsoft.com/office/drawing/2014/main" id="{4D5E936D-3CC0-8E89-8856-EE2503DB22C7}"/>
              </a:ext>
            </a:extLst>
          </p:cNvPr>
          <p:cNvPicPr>
            <a:picLocks noChangeAspect="1"/>
          </p:cNvPicPr>
          <p:nvPr/>
        </p:nvPicPr>
        <p:blipFill>
          <a:blip r:embed="rId7"/>
          <a:stretch>
            <a:fillRect/>
          </a:stretch>
        </p:blipFill>
        <p:spPr>
          <a:xfrm>
            <a:off x="4630915" y="2253735"/>
            <a:ext cx="7957216" cy="2511281"/>
          </a:xfrm>
          <a:prstGeom prst="rect">
            <a:avLst/>
          </a:prstGeom>
          <a:effectLst/>
        </p:spPr>
      </p:pic>
    </p:spTree>
    <p:extLst>
      <p:ext uri="{BB962C8B-B14F-4D97-AF65-F5344CB8AC3E}">
        <p14:creationId xmlns:p14="http://schemas.microsoft.com/office/powerpoint/2010/main" val="58637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501CD-2DA4-A90A-D2E9-DB7233F7D0EF}"/>
            </a:ext>
          </a:extLst>
        </p:cNvPr>
        <p:cNvGrpSpPr/>
        <p:nvPr/>
      </p:nvGrpSpPr>
      <p:grpSpPr>
        <a:xfrm>
          <a:off x="0" y="0"/>
          <a:ext cx="0" cy="0"/>
          <a:chOff x="0" y="0"/>
          <a:chExt cx="0" cy="0"/>
        </a:xfrm>
      </p:grpSpPr>
      <p:pic>
        <p:nvPicPr>
          <p:cNvPr id="6" name="Picture 5" descr="A screen shot of a computer program&#10;&#10;Description automatically generated">
            <a:extLst>
              <a:ext uri="{FF2B5EF4-FFF2-40B4-BE49-F238E27FC236}">
                <a16:creationId xmlns:a16="http://schemas.microsoft.com/office/drawing/2014/main" id="{63A483EC-D9B4-56AC-4DD3-33C88365A1B3}"/>
              </a:ext>
            </a:extLst>
          </p:cNvPr>
          <p:cNvPicPr>
            <a:picLocks noChangeAspect="1"/>
          </p:cNvPicPr>
          <p:nvPr/>
        </p:nvPicPr>
        <p:blipFill>
          <a:blip r:embed="rId2"/>
          <a:stretch>
            <a:fillRect/>
          </a:stretch>
        </p:blipFill>
        <p:spPr>
          <a:xfrm>
            <a:off x="5285789" y="3745870"/>
            <a:ext cx="6662151" cy="2863111"/>
          </a:xfrm>
          <a:prstGeom prst="rect">
            <a:avLst/>
          </a:prstGeom>
        </p:spPr>
      </p:pic>
      <p:pic>
        <p:nvPicPr>
          <p:cNvPr id="9" name="Picture 8" descr="A computer screen with text&#10;&#10;Description automatically generated">
            <a:extLst>
              <a:ext uri="{FF2B5EF4-FFF2-40B4-BE49-F238E27FC236}">
                <a16:creationId xmlns:a16="http://schemas.microsoft.com/office/drawing/2014/main" id="{DA0683F4-A233-340A-CE9E-9DA9968075D5}"/>
              </a:ext>
            </a:extLst>
          </p:cNvPr>
          <p:cNvPicPr>
            <a:picLocks noChangeAspect="1"/>
          </p:cNvPicPr>
          <p:nvPr/>
        </p:nvPicPr>
        <p:blipFill>
          <a:blip r:embed="rId3"/>
          <a:stretch>
            <a:fillRect/>
          </a:stretch>
        </p:blipFill>
        <p:spPr>
          <a:xfrm>
            <a:off x="5154" y="1584152"/>
            <a:ext cx="6659802" cy="2165698"/>
          </a:xfrm>
          <a:prstGeom prst="rect">
            <a:avLst/>
          </a:prstGeom>
        </p:spPr>
      </p:pic>
      <p:sp>
        <p:nvSpPr>
          <p:cNvPr id="8" name="TextBox 7">
            <a:extLst>
              <a:ext uri="{FF2B5EF4-FFF2-40B4-BE49-F238E27FC236}">
                <a16:creationId xmlns:a16="http://schemas.microsoft.com/office/drawing/2014/main" id="{C94E2C45-943B-9CB0-8E19-693DD7CBCFA4}"/>
              </a:ext>
            </a:extLst>
          </p:cNvPr>
          <p:cNvSpPr txBox="1"/>
          <p:nvPr/>
        </p:nvSpPr>
        <p:spPr>
          <a:xfrm>
            <a:off x="3677746" y="618035"/>
            <a:ext cx="4844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EBEBEB"/>
                </a:solidFill>
                <a:latin typeface="Calibri"/>
                <a:ea typeface="Calibri"/>
                <a:cs typeface="Calibri"/>
              </a:rPr>
              <a:t>Data Preprocessing </a:t>
            </a:r>
          </a:p>
        </p:txBody>
      </p:sp>
      <p:sp>
        <p:nvSpPr>
          <p:cNvPr id="10" name="TextBox 9">
            <a:extLst>
              <a:ext uri="{FF2B5EF4-FFF2-40B4-BE49-F238E27FC236}">
                <a16:creationId xmlns:a16="http://schemas.microsoft.com/office/drawing/2014/main" id="{A3BC4440-467D-E45B-6798-C3575EFD81B5}"/>
              </a:ext>
            </a:extLst>
          </p:cNvPr>
          <p:cNvSpPr txBox="1"/>
          <p:nvPr/>
        </p:nvSpPr>
        <p:spPr>
          <a:xfrm>
            <a:off x="7000955" y="2246844"/>
            <a:ext cx="47043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Roboto"/>
                <a:cs typeface="Roboto"/>
              </a:rPr>
              <a:t>Step 1 : Filtering unnecessary symbols </a:t>
            </a:r>
          </a:p>
          <a:p>
            <a:r>
              <a:rPr lang="en-US">
                <a:latin typeface="Calibri"/>
                <a:ea typeface="Roboto"/>
                <a:cs typeface="Roboto"/>
              </a:rPr>
              <a:t>               To handle data modeling</a:t>
            </a:r>
          </a:p>
        </p:txBody>
      </p:sp>
      <p:sp>
        <p:nvSpPr>
          <p:cNvPr id="11" name="TextBox 10">
            <a:extLst>
              <a:ext uri="{FF2B5EF4-FFF2-40B4-BE49-F238E27FC236}">
                <a16:creationId xmlns:a16="http://schemas.microsoft.com/office/drawing/2014/main" id="{C37CED89-EB08-BF85-638D-F01A82FE4BF7}"/>
              </a:ext>
            </a:extLst>
          </p:cNvPr>
          <p:cNvSpPr txBox="1"/>
          <p:nvPr/>
        </p:nvSpPr>
        <p:spPr>
          <a:xfrm>
            <a:off x="393474" y="4303199"/>
            <a:ext cx="50245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Step 2 : Applying Tokenizer,  Lemmatization,                      Polarity for better semantic understanding </a:t>
            </a:r>
          </a:p>
          <a:p>
            <a:endParaRPr lang="en-US">
              <a:latin typeface="Calibri"/>
              <a:ea typeface="Calibri"/>
              <a:cs typeface="Calibri"/>
            </a:endParaRPr>
          </a:p>
          <a:p>
            <a:r>
              <a:rPr lang="en-US">
                <a:latin typeface="Calibri"/>
                <a:ea typeface="Calibri"/>
                <a:cs typeface="Calibri"/>
              </a:rPr>
              <a:t>Step 3 : Removing </a:t>
            </a:r>
            <a:r>
              <a:rPr lang="en-US" err="1">
                <a:latin typeface="Calibri"/>
                <a:ea typeface="Calibri"/>
                <a:cs typeface="Calibri"/>
              </a:rPr>
              <a:t>Stopwords</a:t>
            </a:r>
            <a:endParaRPr lang="en-US">
              <a:latin typeface="Calibri"/>
              <a:ea typeface="Calibri"/>
              <a:cs typeface="Calibri"/>
            </a:endParaRPr>
          </a:p>
          <a:p>
            <a:endParaRPr lang="en-US">
              <a:latin typeface="Calibri"/>
              <a:ea typeface="Calibri"/>
              <a:cs typeface="Calibri"/>
            </a:endParaRPr>
          </a:p>
        </p:txBody>
      </p:sp>
    </p:spTree>
    <p:extLst>
      <p:ext uri="{BB962C8B-B14F-4D97-AF65-F5344CB8AC3E}">
        <p14:creationId xmlns:p14="http://schemas.microsoft.com/office/powerpoint/2010/main" val="146495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E88501CD-2DA4-A90A-D2E9-DB7233F7D0EF}"/>
            </a:ext>
          </a:extLst>
        </p:cNvPr>
        <p:cNvGrpSpPr/>
        <p:nvPr/>
      </p:nvGrpSpPr>
      <p:grpSpPr>
        <a:xfrm>
          <a:off x="0" y="0"/>
          <a:ext cx="0" cy="0"/>
          <a:chOff x="0" y="0"/>
          <a:chExt cx="0" cy="0"/>
        </a:xfrm>
      </p:grpSpPr>
      <p:pic>
        <p:nvPicPr>
          <p:cNvPr id="44" name="Picture 4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7" name="Picture 4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black and white text&#10;&#10;Description automatically generated">
            <a:extLst>
              <a:ext uri="{FF2B5EF4-FFF2-40B4-BE49-F238E27FC236}">
                <a16:creationId xmlns:a16="http://schemas.microsoft.com/office/drawing/2014/main" id="{32766740-11E1-C6E1-BC43-05EFE578D473}"/>
              </a:ext>
            </a:extLst>
          </p:cNvPr>
          <p:cNvPicPr>
            <a:picLocks noChangeAspect="1"/>
          </p:cNvPicPr>
          <p:nvPr/>
        </p:nvPicPr>
        <p:blipFill>
          <a:blip r:embed="rId7"/>
          <a:stretch>
            <a:fillRect/>
          </a:stretch>
        </p:blipFill>
        <p:spPr>
          <a:xfrm>
            <a:off x="643467" y="1138937"/>
            <a:ext cx="10905066" cy="4580126"/>
          </a:xfrm>
          <a:prstGeom prst="rect">
            <a:avLst/>
          </a:prstGeom>
        </p:spPr>
      </p:pic>
      <p:sp>
        <p:nvSpPr>
          <p:cNvPr id="51" name="Rectangle 50">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84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2D71-66A4-B407-0D87-A6D686C9F680}"/>
            </a:ext>
          </a:extLst>
        </p:cNvPr>
        <p:cNvGrpSpPr/>
        <p:nvPr/>
      </p:nvGrpSpPr>
      <p:grpSpPr>
        <a:xfrm>
          <a:off x="0" y="0"/>
          <a:ext cx="0" cy="0"/>
          <a:chOff x="0" y="0"/>
          <a:chExt cx="0" cy="0"/>
        </a:xfrm>
      </p:grpSpPr>
      <p:pic>
        <p:nvPicPr>
          <p:cNvPr id="2" name="Picture 1" descr="A diagram of a box plot&#10;&#10;Description automatically generated">
            <a:extLst>
              <a:ext uri="{FF2B5EF4-FFF2-40B4-BE49-F238E27FC236}">
                <a16:creationId xmlns:a16="http://schemas.microsoft.com/office/drawing/2014/main" id="{CE6B1985-09DD-6F39-BB61-82F0719A8EBA}"/>
              </a:ext>
            </a:extLst>
          </p:cNvPr>
          <p:cNvPicPr>
            <a:picLocks noChangeAspect="1" noChangeArrowheads="1"/>
          </p:cNvPicPr>
          <p:nvPr/>
        </p:nvPicPr>
        <p:blipFill>
          <a:blip r:embed="rId2"/>
          <a:srcRect/>
          <a:stretch>
            <a:fillRect/>
          </a:stretch>
        </p:blipFill>
        <p:spPr bwMode="auto">
          <a:xfrm>
            <a:off x="976841" y="770330"/>
            <a:ext cx="3750111" cy="29246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diagram of a box plot&#10;&#10;Description automatically generated">
            <a:extLst>
              <a:ext uri="{FF2B5EF4-FFF2-40B4-BE49-F238E27FC236}">
                <a16:creationId xmlns:a16="http://schemas.microsoft.com/office/drawing/2014/main" id="{0EBB01A6-9355-DE30-4C43-72E4AB3069A4}"/>
              </a:ext>
            </a:extLst>
          </p:cNvPr>
          <p:cNvPicPr>
            <a:picLocks noChangeAspect="1" noChangeArrowheads="1"/>
          </p:cNvPicPr>
          <p:nvPr/>
        </p:nvPicPr>
        <p:blipFill>
          <a:blip r:embed="rId3"/>
          <a:srcRect/>
          <a:stretch>
            <a:fillRect/>
          </a:stretch>
        </p:blipFill>
        <p:spPr bwMode="auto">
          <a:xfrm>
            <a:off x="6239225" y="770330"/>
            <a:ext cx="3650718" cy="29246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A59D04CA-FF13-AB0D-F467-AC05E3664E93}"/>
              </a:ext>
            </a:extLst>
          </p:cNvPr>
          <p:cNvSpPr txBox="1"/>
          <p:nvPr/>
        </p:nvSpPr>
        <p:spPr>
          <a:xfrm>
            <a:off x="1046196" y="5429740"/>
            <a:ext cx="5032832"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a:effectLst/>
                <a:latin typeface="Roboto" panose="020F0502020204030204" pitchFamily="2" charset="0"/>
              </a:rPr>
              <a:t>.</a:t>
            </a:r>
            <a:endParaRPr lang="en-IN"/>
          </a:p>
        </p:txBody>
      </p:sp>
      <p:graphicFrame>
        <p:nvGraphicFramePr>
          <p:cNvPr id="7" name="TextBox 4">
            <a:extLst>
              <a:ext uri="{FF2B5EF4-FFF2-40B4-BE49-F238E27FC236}">
                <a16:creationId xmlns:a16="http://schemas.microsoft.com/office/drawing/2014/main" id="{471F5588-FCD8-051A-A4B6-6988B2B91F06}"/>
              </a:ext>
            </a:extLst>
          </p:cNvPr>
          <p:cNvGraphicFramePr/>
          <p:nvPr>
            <p:extLst>
              <p:ext uri="{D42A27DB-BD31-4B8C-83A1-F6EECF244321}">
                <p14:modId xmlns:p14="http://schemas.microsoft.com/office/powerpoint/2010/main" val="1410252549"/>
              </p:ext>
            </p:extLst>
          </p:nvPr>
        </p:nvGraphicFramePr>
        <p:xfrm>
          <a:off x="635780" y="3886575"/>
          <a:ext cx="10331938" cy="2585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2" name="TextBox 61">
            <a:extLst>
              <a:ext uri="{FF2B5EF4-FFF2-40B4-BE49-F238E27FC236}">
                <a16:creationId xmlns:a16="http://schemas.microsoft.com/office/drawing/2014/main" id="{28268D92-606D-1B91-CD4C-4F84BC3A67F1}"/>
              </a:ext>
            </a:extLst>
          </p:cNvPr>
          <p:cNvSpPr txBox="1"/>
          <p:nvPr/>
        </p:nvSpPr>
        <p:spPr>
          <a:xfrm>
            <a:off x="3489276" y="226334"/>
            <a:ext cx="5208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Polarity Based sentiment Classification</a:t>
            </a:r>
          </a:p>
        </p:txBody>
      </p:sp>
    </p:spTree>
    <p:extLst>
      <p:ext uri="{BB962C8B-B14F-4D97-AF65-F5344CB8AC3E}">
        <p14:creationId xmlns:p14="http://schemas.microsoft.com/office/powerpoint/2010/main" val="3283985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0</TotalTime>
  <Words>1419</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Bahnschrift Light Condensed</vt:lpstr>
      <vt:lpstr>Calibri</vt:lpstr>
      <vt:lpstr>Century Gothic</vt:lpstr>
      <vt:lpstr>Corbel</vt:lpstr>
      <vt:lpstr>Roboto</vt:lpstr>
      <vt:lpstr>Wingdings 3</vt:lpstr>
      <vt:lpstr>Ion</vt:lpstr>
      <vt:lpstr>Financial News Sentiment Analysis Using Natural Language Processing (NLP)​</vt:lpstr>
      <vt:lpstr>PowerPoint Presentation</vt:lpstr>
      <vt:lpstr>Problem Statement</vt:lpstr>
      <vt:lpstr>Introduction </vt:lpstr>
      <vt:lpstr>PowerPoint Presentation</vt:lpstr>
      <vt:lpstr>Dataset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Report</vt:lpstr>
      <vt:lpstr>PowerPoint Presentation</vt:lpstr>
      <vt:lpstr>PowerPoint Presentation</vt:lpstr>
      <vt:lpstr>PowerPoint Presentation</vt:lpstr>
      <vt:lpstr>PowerPoint Presentation</vt:lpstr>
      <vt:lpstr>Execution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Classification of Action Recognition - AIML</dc:title>
  <dc:creator>Mallika Mahesh</dc:creator>
  <cp:lastModifiedBy>Praveen Nanda</cp:lastModifiedBy>
  <cp:revision>8</cp:revision>
  <dcterms:created xsi:type="dcterms:W3CDTF">2019-12-21T12:27:02Z</dcterms:created>
  <dcterms:modified xsi:type="dcterms:W3CDTF">2024-10-04T06:17:01Z</dcterms:modified>
</cp:coreProperties>
</file>