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3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481826" cy="1493999"/>
          </a:xfrm>
          <a:prstGeom prst="rect">
            <a:avLst/>
          </a:prstGeom>
        </p:spPr>
        <p:txBody>
          <a:bodyPr vert="horz" wrap="square" lIns="0" tIns="16510" rIns="0" bIns="0" rtlCol="0">
            <a:spAutoFit/>
          </a:bodyPr>
          <a:lstStyle/>
          <a:p>
            <a:pPr marL="3213735">
              <a:lnSpc>
                <a:spcPct val="100000"/>
              </a:lnSpc>
              <a:spcBef>
                <a:spcPts val="130"/>
              </a:spcBef>
            </a:pPr>
            <a:r>
              <a:rPr lang="en-US" spc="15" dirty="0" err="1"/>
              <a:t>Praveenkumar</a:t>
            </a:r>
            <a:r>
              <a:rPr lang="en-US" spc="15" dirty="0"/>
              <a:t> P</a:t>
            </a:r>
            <a:br>
              <a:rPr lang="en-US" spc="15" dirty="0"/>
            </a:br>
            <a:r>
              <a:rPr lang="en-US" spc="15" dirty="0"/>
              <a:t>211521104114</a:t>
            </a:r>
            <a:br>
              <a:rPr lang="en-US" spc="15" dirty="0"/>
            </a:br>
            <a:endParaRPr spc="15" dirty="0"/>
          </a:p>
        </p:txBody>
      </p:sp>
      <p:sp>
        <p:nvSpPr>
          <p:cNvPr id="8" name="object 8"/>
          <p:cNvSpPr txBox="1"/>
          <p:nvPr/>
        </p:nvSpPr>
        <p:spPr>
          <a:xfrm>
            <a:off x="6494684" y="47244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439400" y="153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8598218" cy="6722994"/>
          </a:xfrm>
          <a:prstGeom prst="rect">
            <a:avLst/>
          </a:prstGeom>
        </p:spPr>
        <p:txBody>
          <a:bodyPr vert="horz" wrap="square" lIns="0" tIns="13335" rIns="0" bIns="0" rtlCol="0">
            <a:spAutoFit/>
          </a:bodyPr>
          <a:lstStyle/>
          <a:p>
            <a:pPr algn="l"/>
            <a:r>
              <a:rPr dirty="0"/>
              <a:t>R</a:t>
            </a:r>
            <a:r>
              <a:rPr spc="-40" dirty="0"/>
              <a:t>E</a:t>
            </a:r>
            <a:r>
              <a:rPr spc="15" dirty="0"/>
              <a:t>S</a:t>
            </a:r>
            <a:r>
              <a:rPr spc="-30" dirty="0"/>
              <a:t>U</a:t>
            </a:r>
            <a:r>
              <a:rPr spc="-405" dirty="0"/>
              <a:t>L</a:t>
            </a:r>
            <a:r>
              <a:rPr dirty="0"/>
              <a:t>TS</a:t>
            </a:r>
            <a:br>
              <a:rPr lang="en-US" dirty="0"/>
            </a:br>
            <a:r>
              <a:rPr lang="en-US" sz="2000" dirty="0"/>
              <a:t>A</a:t>
            </a:r>
            <a:r>
              <a:rPr lang="en-US" sz="2000" b="1" i="0" dirty="0">
                <a:solidFill>
                  <a:srgbClr val="0D0D0D"/>
                </a:solidFill>
                <a:effectLst/>
                <a:latin typeface="Söhne"/>
              </a:rPr>
              <a:t>ccuracy Metrics</a:t>
            </a:r>
            <a:r>
              <a:rPr lang="en-US" sz="2000" b="0" i="0" dirty="0">
                <a:solidFill>
                  <a:srgbClr val="0D0D0D"/>
                </a:solidFill>
                <a:effectLst/>
                <a:latin typeface="Söhne"/>
              </a:rPr>
              <a:t>:</a:t>
            </a:r>
            <a:br>
              <a:rPr lang="en-US" sz="2000" b="0" i="0" dirty="0">
                <a:solidFill>
                  <a:srgbClr val="0D0D0D"/>
                </a:solidFill>
                <a:effectLst/>
                <a:latin typeface="Söhne"/>
              </a:rPr>
            </a:br>
            <a:r>
              <a:rPr lang="en-US" sz="2000" b="0" i="0" dirty="0">
                <a:solidFill>
                  <a:srgbClr val="0D0D0D"/>
                </a:solidFill>
                <a:effectLst/>
                <a:latin typeface="Söhne"/>
              </a:rPr>
              <a:t>Mean Absolute Error (MAE)</a:t>
            </a:r>
            <a:br>
              <a:rPr lang="en-US" sz="2000" b="0" i="0" dirty="0">
                <a:solidFill>
                  <a:srgbClr val="0D0D0D"/>
                </a:solidFill>
                <a:effectLst/>
                <a:latin typeface="Söhne"/>
              </a:rPr>
            </a:br>
            <a:r>
              <a:rPr lang="en-US" sz="2000" b="0" i="0" dirty="0">
                <a:solidFill>
                  <a:srgbClr val="0D0D0D"/>
                </a:solidFill>
                <a:effectLst/>
                <a:latin typeface="Söhne"/>
              </a:rPr>
              <a:t>Mean Squared Error (MSE)</a:t>
            </a:r>
            <a:br>
              <a:rPr lang="en-US" sz="2000" b="0" i="0" dirty="0">
                <a:solidFill>
                  <a:srgbClr val="0D0D0D"/>
                </a:solidFill>
                <a:effectLst/>
                <a:latin typeface="Söhne"/>
              </a:rPr>
            </a:br>
            <a:r>
              <a:rPr lang="en-US" sz="2000" b="0" i="0" dirty="0">
                <a:solidFill>
                  <a:srgbClr val="0D0D0D"/>
                </a:solidFill>
                <a:effectLst/>
                <a:latin typeface="Söhne"/>
              </a:rPr>
              <a:t>Root Mean Squared Error (RMSE)</a:t>
            </a:r>
            <a:br>
              <a:rPr lang="en-US" sz="2000" b="0" i="0" dirty="0">
                <a:solidFill>
                  <a:srgbClr val="0D0D0D"/>
                </a:solidFill>
                <a:effectLst/>
                <a:latin typeface="Söhne"/>
              </a:rPr>
            </a:br>
            <a:r>
              <a:rPr lang="en-US" sz="2000" b="1" i="0" dirty="0">
                <a:solidFill>
                  <a:srgbClr val="0D0D0D"/>
                </a:solidFill>
                <a:effectLst/>
                <a:latin typeface="Söhne"/>
              </a:rPr>
              <a:t>Visualizations</a:t>
            </a:r>
            <a:r>
              <a:rPr lang="en-US" sz="2000" b="0" i="0" dirty="0">
                <a:solidFill>
                  <a:srgbClr val="0D0D0D"/>
                </a:solidFill>
                <a:effectLst/>
                <a:latin typeface="Söhne"/>
              </a:rPr>
              <a:t>:</a:t>
            </a:r>
            <a:br>
              <a:rPr lang="en-US" sz="2000" b="0" i="0" dirty="0">
                <a:solidFill>
                  <a:srgbClr val="0D0D0D"/>
                </a:solidFill>
                <a:effectLst/>
                <a:latin typeface="Söhne"/>
              </a:rPr>
            </a:br>
            <a:r>
              <a:rPr lang="en-US" sz="2000" b="0" i="0" dirty="0">
                <a:solidFill>
                  <a:srgbClr val="0D0D0D"/>
                </a:solidFill>
                <a:effectLst/>
                <a:latin typeface="Söhne"/>
              </a:rPr>
              <a:t>Graphs showing predicted vs. actual stock prices over time.</a:t>
            </a:r>
            <a:br>
              <a:rPr lang="en-US" sz="2000" b="0" i="0" dirty="0">
                <a:solidFill>
                  <a:srgbClr val="0D0D0D"/>
                </a:solidFill>
                <a:effectLst/>
                <a:latin typeface="Söhne"/>
              </a:rPr>
            </a:br>
            <a:r>
              <a:rPr lang="en-US" sz="2000" b="0" i="0" dirty="0">
                <a:solidFill>
                  <a:srgbClr val="0D0D0D"/>
                </a:solidFill>
                <a:effectLst/>
                <a:latin typeface="Söhne"/>
              </a:rPr>
              <a:t>Trends and patterns captured by the Stacked LSTM model.</a:t>
            </a:r>
            <a:br>
              <a:rPr lang="en-US" sz="2000" b="0" i="0" dirty="0">
                <a:solidFill>
                  <a:srgbClr val="0D0D0D"/>
                </a:solidFill>
                <a:effectLst/>
                <a:latin typeface="Söhne"/>
              </a:rPr>
            </a:br>
            <a:r>
              <a:rPr lang="en-US" sz="2000" b="1" i="0" dirty="0">
                <a:solidFill>
                  <a:srgbClr val="0D0D0D"/>
                </a:solidFill>
                <a:effectLst/>
                <a:latin typeface="Söhne"/>
              </a:rPr>
              <a:t>Model Performance</a:t>
            </a:r>
            <a:r>
              <a:rPr lang="en-US" sz="2000" b="0" i="0" dirty="0">
                <a:solidFill>
                  <a:srgbClr val="0D0D0D"/>
                </a:solidFill>
                <a:effectLst/>
                <a:latin typeface="Söhne"/>
              </a:rPr>
              <a:t>:</a:t>
            </a:r>
            <a:br>
              <a:rPr lang="en-US" sz="2000" b="0" i="0" dirty="0">
                <a:solidFill>
                  <a:srgbClr val="0D0D0D"/>
                </a:solidFill>
                <a:effectLst/>
                <a:latin typeface="Söhne"/>
              </a:rPr>
            </a:br>
            <a:r>
              <a:rPr lang="en-US" sz="2000" b="0" i="0" dirty="0">
                <a:solidFill>
                  <a:srgbClr val="0D0D0D"/>
                </a:solidFill>
                <a:effectLst/>
                <a:latin typeface="Söhne"/>
              </a:rPr>
              <a:t>Assessment of how well the model predicts Indian stock prices.</a:t>
            </a:r>
            <a:br>
              <a:rPr lang="en-US" sz="2000" b="0" i="0" dirty="0">
                <a:solidFill>
                  <a:srgbClr val="0D0D0D"/>
                </a:solidFill>
                <a:effectLst/>
                <a:latin typeface="Söhne"/>
              </a:rPr>
            </a:br>
            <a:r>
              <a:rPr lang="en-US" sz="2000" b="0" i="0" dirty="0">
                <a:solidFill>
                  <a:srgbClr val="0D0D0D"/>
                </a:solidFill>
                <a:effectLst/>
                <a:latin typeface="Söhne"/>
              </a:rPr>
              <a:t>Comparison of predicted values to actual values in the test dataset.</a:t>
            </a:r>
            <a:br>
              <a:rPr lang="en-US" sz="2000" b="0" i="0" dirty="0">
                <a:solidFill>
                  <a:srgbClr val="0D0D0D"/>
                </a:solidFill>
                <a:effectLst/>
                <a:latin typeface="Söhne"/>
              </a:rPr>
            </a:br>
            <a:r>
              <a:rPr lang="en-US" sz="2000" b="1" i="0" dirty="0">
                <a:solidFill>
                  <a:srgbClr val="0D0D0D"/>
                </a:solidFill>
                <a:effectLst/>
                <a:latin typeface="Söhne"/>
              </a:rPr>
              <a:t>Evaluation</a:t>
            </a:r>
            <a:r>
              <a:rPr lang="en-US" sz="2000" b="0" i="0" dirty="0">
                <a:solidFill>
                  <a:srgbClr val="0D0D0D"/>
                </a:solidFill>
                <a:effectLst/>
                <a:latin typeface="Söhne"/>
              </a:rPr>
              <a:t>:</a:t>
            </a:r>
            <a:br>
              <a:rPr lang="en-US" sz="2000" b="0" i="0" dirty="0">
                <a:solidFill>
                  <a:srgbClr val="0D0D0D"/>
                </a:solidFill>
                <a:effectLst/>
                <a:latin typeface="Söhne"/>
              </a:rPr>
            </a:br>
            <a:r>
              <a:rPr lang="en-US" sz="2000" b="0" i="0" dirty="0">
                <a:solidFill>
                  <a:srgbClr val="0D0D0D"/>
                </a:solidFill>
                <a:effectLst/>
                <a:latin typeface="Söhne"/>
              </a:rPr>
              <a:t>Insights into the model's ability to capture market trends and fluctuations.</a:t>
            </a:r>
            <a:br>
              <a:rPr lang="en-US" sz="2000" b="0" i="0" dirty="0">
                <a:solidFill>
                  <a:srgbClr val="0D0D0D"/>
                </a:solidFill>
                <a:effectLst/>
                <a:latin typeface="Söhne"/>
              </a:rPr>
            </a:br>
            <a:r>
              <a:rPr lang="en-US" sz="2000" b="0" i="0" dirty="0">
                <a:solidFill>
                  <a:srgbClr val="0D0D0D"/>
                </a:solidFill>
                <a:effectLst/>
                <a:latin typeface="Söhne"/>
              </a:rPr>
              <a:t>Understanding the precision and reliability of the forecasting model.</a:t>
            </a:r>
            <a:br>
              <a:rPr lang="en-US" sz="2000" b="0" i="0" dirty="0">
                <a:solidFill>
                  <a:srgbClr val="0D0D0D"/>
                </a:solidFill>
                <a:effectLst/>
                <a:latin typeface="Söhne"/>
              </a:rPr>
            </a:br>
            <a:r>
              <a:rPr lang="en-US" sz="2000" b="1" i="0" dirty="0">
                <a:solidFill>
                  <a:srgbClr val="0D0D0D"/>
                </a:solidFill>
                <a:effectLst/>
                <a:latin typeface="Söhne"/>
              </a:rPr>
              <a:t>Impact</a:t>
            </a:r>
            <a:r>
              <a:rPr lang="en-US" sz="2000" b="0" i="0" dirty="0">
                <a:solidFill>
                  <a:srgbClr val="0D0D0D"/>
                </a:solidFill>
                <a:effectLst/>
                <a:latin typeface="Söhne"/>
              </a:rPr>
              <a:t>:</a:t>
            </a:r>
            <a:br>
              <a:rPr lang="en-US" sz="2000" b="0" i="0" dirty="0">
                <a:solidFill>
                  <a:srgbClr val="0D0D0D"/>
                </a:solidFill>
                <a:effectLst/>
                <a:latin typeface="Söhne"/>
              </a:rPr>
            </a:br>
            <a:r>
              <a:rPr lang="en-US" sz="2000" b="0" i="0" dirty="0">
                <a:solidFill>
                  <a:srgbClr val="0D0D0D"/>
                </a:solidFill>
                <a:effectLst/>
                <a:latin typeface="Söhne"/>
              </a:rPr>
              <a:t>Improvement in accuracy compared to traditional methods.</a:t>
            </a:r>
            <a:br>
              <a:rPr lang="en-US" sz="2000" b="0" i="0" dirty="0">
                <a:solidFill>
                  <a:srgbClr val="0D0D0D"/>
                </a:solidFill>
                <a:effectLst/>
                <a:latin typeface="Söhne"/>
              </a:rPr>
            </a:br>
            <a:r>
              <a:rPr lang="en-US" sz="2000" b="0" i="0" dirty="0">
                <a:solidFill>
                  <a:srgbClr val="0D0D0D"/>
                </a:solidFill>
                <a:effectLst/>
                <a:latin typeface="Söhne"/>
              </a:rPr>
              <a:t>Potential for informed decision-making by investors, traders, and financial analysts.</a:t>
            </a:r>
            <a:br>
              <a:rPr lang="en-US" b="0" i="0" dirty="0">
                <a:solidFill>
                  <a:srgbClr val="0D0D0D"/>
                </a:solidFill>
                <a:effectLst/>
                <a:latin typeface="Söhne"/>
              </a:rPr>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0776203" y="644715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956300" cy="3717684"/>
          </a:xfrm>
          <a:prstGeom prst="rect">
            <a:avLst/>
          </a:prstGeom>
        </p:spPr>
        <p:txBody>
          <a:bodyPr vert="horz" wrap="square" lIns="0" tIns="16510" rIns="0" bIns="0" rtlCol="0">
            <a:spAutoFit/>
          </a:bodyPr>
          <a:lstStyle/>
          <a:p>
            <a:pPr marL="12700">
              <a:lnSpc>
                <a:spcPct val="100000"/>
              </a:lnSpc>
              <a:spcBef>
                <a:spcPts val="130"/>
              </a:spcBef>
            </a:pPr>
            <a:r>
              <a:rPr lang="en-US" sz="4250" spc="5" dirty="0"/>
              <a:t>PROJECT</a:t>
            </a:r>
            <a:r>
              <a:rPr lang="en-US" sz="4250" spc="-85" dirty="0"/>
              <a:t> </a:t>
            </a:r>
            <a:r>
              <a:rPr lang="en-US" sz="4250" spc="25" dirty="0"/>
              <a:t>TITLE</a:t>
            </a:r>
            <a:br>
              <a:rPr lang="en-US" sz="4250" spc="25" dirty="0"/>
            </a:br>
            <a:br>
              <a:rPr lang="en-US" sz="4250" spc="25" dirty="0"/>
            </a:br>
            <a:r>
              <a:rPr lang="en-US" sz="4250" spc="25" dirty="0"/>
              <a:t>Predicting Indian Stock Prices Using Stacked LSTM</a:t>
            </a:r>
            <a:br>
              <a:rPr lang="en-US" sz="4250" spc="25" dirty="0"/>
            </a:br>
            <a:endParaRPr lang="en-US" sz="2800" b="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2746412" y="3852800"/>
            <a:ext cx="9364753" cy="3009898"/>
            <a:chOff x="466725" y="3771732"/>
            <a:chExt cx="9489999" cy="3009898"/>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8223174" y="3771732"/>
              <a:ext cx="1733550" cy="3009898"/>
            </a:xfrm>
            <a:prstGeom prst="rect">
              <a:avLst/>
            </a:prstGeom>
          </p:spPr>
        </p:pic>
      </p:grpSp>
      <p:sp>
        <p:nvSpPr>
          <p:cNvPr id="21" name="object 21"/>
          <p:cNvSpPr txBox="1">
            <a:spLocks noGrp="1"/>
          </p:cNvSpPr>
          <p:nvPr>
            <p:ph type="title"/>
          </p:nvPr>
        </p:nvSpPr>
        <p:spPr>
          <a:xfrm>
            <a:off x="739774" y="445388"/>
            <a:ext cx="8637651" cy="5768887"/>
          </a:xfrm>
          <a:prstGeom prst="rect">
            <a:avLst/>
          </a:prstGeom>
        </p:spPr>
        <p:txBody>
          <a:bodyPr vert="horz" wrap="square" lIns="0" tIns="13335" rIns="0" bIns="0" rtlCol="0">
            <a:spAutoFit/>
          </a:bodyPr>
          <a:lstStyle/>
          <a:p>
            <a:pPr algn="l"/>
            <a:r>
              <a:rPr spc="25" dirty="0"/>
              <a:t>A</a:t>
            </a:r>
            <a:r>
              <a:rPr spc="-5" dirty="0"/>
              <a:t>G</a:t>
            </a:r>
            <a:r>
              <a:rPr spc="-35" dirty="0"/>
              <a:t>E</a:t>
            </a:r>
            <a:r>
              <a:rPr spc="15" dirty="0"/>
              <a:t>N</a:t>
            </a:r>
            <a:r>
              <a:rPr dirty="0"/>
              <a:t>DA</a:t>
            </a:r>
            <a:br>
              <a:rPr lang="en-US" dirty="0"/>
            </a:br>
            <a:r>
              <a:rPr lang="en-US" sz="1800" b="0" i="0" dirty="0">
                <a:solidFill>
                  <a:srgbClr val="0D0D0D"/>
                </a:solidFill>
                <a:effectLst/>
                <a:latin typeface="Söhne"/>
              </a:rPr>
              <a:t>The project "Predicting Indian Stock Prices Using Stacked LSTM" entails a focused agenda to forecast stock prices by employing Stacked Long Short-Term Memory (LSTM) networks. Beginning with data collection from sources such as Yahoo Finance or NSE/BSE APIs, the project moves on to crucial data preprocessing steps like handling missing values and feature selection. Subsequently, the dataset's characteristics are explored through Exploratory Data Analysis (EDA) to identify trends and correlations among features. The heart of the project lies in implementing LSTM neural networks, particularly stacked architectures, for time series forecasting. By training and evaluating the model using metrics like Mean Absolute Error (MAE) and Mean Squared Error (MSE), the project aims to provide insights into predicting Indian stock prices with enhanced accuracy.</a:t>
            </a:r>
            <a:br>
              <a:rPr lang="en-US" sz="1800" b="0" i="0" dirty="0">
                <a:solidFill>
                  <a:srgbClr val="0D0D0D"/>
                </a:solidFill>
                <a:effectLst/>
                <a:latin typeface="Söhne"/>
              </a:rPr>
            </a:br>
            <a:r>
              <a:rPr lang="en-US" sz="1800" b="0" i="0" dirty="0">
                <a:solidFill>
                  <a:srgbClr val="0D0D0D"/>
                </a:solidFill>
                <a:effectLst/>
                <a:latin typeface="Söhne"/>
              </a:rPr>
              <a:t>Throughout the project, an iterative approach is adopted, including fine-tuning the LSTM model's hyperparameters for optimal performance. The results are visualized through plots depicting actual versus predicted stock prices, enabling a clear understanding of the model's efficacy over time. As the project concludes, a summary of findings, limitations, and avenues for future work are presented. By following this structured agenda, the project aims to contribute to the realm of financial forecasting, offering a methodological approach to predict Indian stock prices using advanced deep learning techniques.</a:t>
            </a:r>
            <a:br>
              <a:rPr lang="en-US" sz="900" b="0" i="0" dirty="0">
                <a:solidFill>
                  <a:srgbClr val="0D0D0D"/>
                </a:solidFill>
                <a:effectLst/>
                <a:latin typeface="Söhne"/>
              </a:rPr>
            </a:br>
            <a:endParaRPr sz="20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488723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br>
              <a:rPr lang="en-US" sz="1000" dirty="0"/>
            </a:br>
            <a:r>
              <a:rPr lang="en-US" sz="2400" b="0" i="0" dirty="0">
                <a:solidFill>
                  <a:srgbClr val="0D0D0D"/>
                </a:solidFill>
                <a:effectLst/>
                <a:latin typeface="Söhne"/>
              </a:rPr>
              <a:t>Developing a Stacked LSTM model to predict Indian stock prices addresses the challenge of forecasting in a volatile market. This project aims to leverage deep learning techniques for improved accuracy, assisting investors and analysts in making informed decisions amidst market uncertainties. The focus is on creating a robust predictive model using historical trading data to enhance predictions for selected Indian stocks.</a:t>
            </a:r>
            <a:endParaRPr sz="24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077200" y="169814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7032625" cy="440248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US" sz="4250" spc="-20" dirty="0"/>
            </a:br>
            <a:br>
              <a:rPr lang="en-US" sz="4250" spc="-20" dirty="0"/>
            </a:br>
            <a:r>
              <a:rPr lang="en-US" sz="2000" b="0" i="0" dirty="0">
                <a:solidFill>
                  <a:srgbClr val="0D0D0D"/>
                </a:solidFill>
                <a:effectLst/>
                <a:latin typeface="Söhne"/>
              </a:rPr>
              <a:t>This project aims to develop a predictive model using Stacked Long Short-Term Memory (LSTM) networks for forecasting Indian stock prices. The primary focus is on leveraging deep learning techniques to improve prediction accuracy in the dynamic and volatile Indian stock market. By utilizing historical trading data, the project seeks to provide valuable insights for investors, traders, and financial analysts to make informed decisions. The Stacked LSTM architecture will be employed to capture complex patterns and trends in the stock prices, ultimately aiming to enhance the reliability of stock price predictions.</a:t>
            </a:r>
            <a:endParaRPr sz="2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134600" y="1752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8596948" cy="4079322"/>
          </a:xfrm>
          <a:prstGeom prst="rect">
            <a:avLst/>
          </a:prstGeom>
        </p:spPr>
        <p:txBody>
          <a:bodyPr vert="horz" wrap="square" lIns="0" tIns="16510" rIns="0" bIns="0" rtlCol="0">
            <a:spAutoFit/>
          </a:bodyPr>
          <a:lstStyle/>
          <a:p>
            <a:pPr algn="l">
              <a:buFont typeface="Arial" panose="020B0604020202020204" pitchFamily="34" charset="0"/>
              <a:buChar char="•"/>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US" sz="3200" spc="5" dirty="0"/>
            </a:br>
            <a:r>
              <a:rPr lang="en-US" sz="2800" spc="5" dirty="0"/>
              <a:t>The end-users are;</a:t>
            </a:r>
            <a:br>
              <a:rPr lang="en-US" sz="2800" spc="5" dirty="0"/>
            </a:br>
            <a:r>
              <a:rPr lang="en-US" sz="2800" spc="5" dirty="0"/>
              <a:t>	</a:t>
            </a:r>
            <a:r>
              <a:rPr lang="en-US" sz="1050" b="1" i="0" dirty="0">
                <a:solidFill>
                  <a:srgbClr val="0D0D0D"/>
                </a:solidFill>
                <a:effectLst/>
                <a:latin typeface="Söhne"/>
              </a:rPr>
              <a:t> </a:t>
            </a:r>
            <a:r>
              <a:rPr lang="en-US" sz="2400" b="1" i="0" dirty="0">
                <a:solidFill>
                  <a:srgbClr val="0D0D0D"/>
                </a:solidFill>
                <a:effectLst/>
                <a:latin typeface="Söhne"/>
              </a:rPr>
              <a:t>Investors</a:t>
            </a:r>
            <a:r>
              <a:rPr lang="en-US" sz="2400" b="0" i="0" dirty="0">
                <a:solidFill>
                  <a:srgbClr val="0D0D0D"/>
                </a:solidFill>
                <a:effectLst/>
                <a:latin typeface="Söhne"/>
              </a:rPr>
              <a:t>: Individual and institutional investors.</a:t>
            </a:r>
            <a:br>
              <a:rPr lang="en-US" sz="2400" b="0" i="0" dirty="0">
                <a:solidFill>
                  <a:srgbClr val="0D0D0D"/>
                </a:solidFill>
                <a:effectLst/>
                <a:latin typeface="Söhne"/>
              </a:rPr>
            </a:br>
            <a:r>
              <a:rPr lang="en-US" sz="2400" b="0" i="0" dirty="0">
                <a:solidFill>
                  <a:srgbClr val="0D0D0D"/>
                </a:solidFill>
                <a:effectLst/>
                <a:latin typeface="Söhne"/>
              </a:rPr>
              <a:t>	</a:t>
            </a:r>
            <a:r>
              <a:rPr lang="en-US" sz="2400" b="1" i="0" dirty="0">
                <a:solidFill>
                  <a:srgbClr val="0D0D0D"/>
                </a:solidFill>
                <a:effectLst/>
                <a:latin typeface="Söhne"/>
              </a:rPr>
              <a:t>Traders</a:t>
            </a:r>
            <a:r>
              <a:rPr lang="en-US" sz="2400" b="0" i="0" dirty="0">
                <a:solidFill>
                  <a:srgbClr val="0D0D0D"/>
                </a:solidFill>
                <a:effectLst/>
                <a:latin typeface="Söhne"/>
              </a:rPr>
              <a:t>: Day traders, swing traders, algorithmic traders.</a:t>
            </a:r>
            <a:br>
              <a:rPr lang="en-US" sz="2400" b="0" i="0" dirty="0">
                <a:solidFill>
                  <a:srgbClr val="0D0D0D"/>
                </a:solidFill>
                <a:effectLst/>
                <a:latin typeface="Söhne"/>
              </a:rPr>
            </a:br>
            <a:r>
              <a:rPr lang="en-US" sz="2400" b="0" i="0" dirty="0">
                <a:solidFill>
                  <a:srgbClr val="0D0D0D"/>
                </a:solidFill>
                <a:effectLst/>
                <a:latin typeface="Söhne"/>
              </a:rPr>
              <a:t>	</a:t>
            </a:r>
            <a:r>
              <a:rPr lang="en-US" sz="2400" b="1" i="0" dirty="0">
                <a:solidFill>
                  <a:srgbClr val="0D0D0D"/>
                </a:solidFill>
                <a:effectLst/>
                <a:latin typeface="Söhne"/>
              </a:rPr>
              <a:t>Financial Analysts</a:t>
            </a:r>
            <a:r>
              <a:rPr lang="en-US" sz="2400" b="0" i="0" dirty="0">
                <a:solidFill>
                  <a:srgbClr val="0D0D0D"/>
                </a:solidFill>
                <a:effectLst/>
                <a:latin typeface="Söhne"/>
              </a:rPr>
              <a:t>: Professionals, research firms.</a:t>
            </a:r>
            <a:br>
              <a:rPr lang="en-US" sz="2400" b="0" i="0" dirty="0">
                <a:solidFill>
                  <a:srgbClr val="0D0D0D"/>
                </a:solidFill>
                <a:effectLst/>
                <a:latin typeface="Söhne"/>
              </a:rPr>
            </a:br>
            <a:r>
              <a:rPr lang="en-US" sz="2400" b="0" i="0" dirty="0">
                <a:solidFill>
                  <a:srgbClr val="0D0D0D"/>
                </a:solidFill>
                <a:effectLst/>
                <a:latin typeface="Söhne"/>
              </a:rPr>
              <a:t>	</a:t>
            </a:r>
            <a:r>
              <a:rPr lang="en-US" sz="2400" b="1" i="0" dirty="0">
                <a:solidFill>
                  <a:srgbClr val="0D0D0D"/>
                </a:solidFill>
                <a:effectLst/>
                <a:latin typeface="Söhne"/>
              </a:rPr>
              <a:t>Market Researchers</a:t>
            </a:r>
            <a:r>
              <a:rPr lang="en-US" sz="2400" b="0" i="0" dirty="0">
                <a:solidFill>
                  <a:srgbClr val="0D0D0D"/>
                </a:solidFill>
                <a:effectLst/>
                <a:latin typeface="Söhne"/>
              </a:rPr>
              <a:t>: Researchers, academics.</a:t>
            </a:r>
            <a:br>
              <a:rPr lang="en-US" sz="2400" b="0" i="0" dirty="0">
                <a:solidFill>
                  <a:srgbClr val="0D0D0D"/>
                </a:solidFill>
                <a:effectLst/>
                <a:latin typeface="Söhne"/>
              </a:rPr>
            </a:br>
            <a:r>
              <a:rPr lang="en-US" sz="2400" b="0" i="0" dirty="0">
                <a:solidFill>
                  <a:srgbClr val="0D0D0D"/>
                </a:solidFill>
                <a:effectLst/>
                <a:latin typeface="Söhne"/>
              </a:rPr>
              <a:t>	</a:t>
            </a:r>
            <a:r>
              <a:rPr lang="en-US" sz="2400" b="1" i="0" dirty="0">
                <a:solidFill>
                  <a:srgbClr val="0D0D0D"/>
                </a:solidFill>
                <a:effectLst/>
                <a:latin typeface="Söhne"/>
              </a:rPr>
              <a:t>Risk Managers</a:t>
            </a:r>
            <a:r>
              <a:rPr lang="en-US" sz="2400" b="0" i="0" dirty="0">
                <a:solidFill>
                  <a:srgbClr val="0D0D0D"/>
                </a:solidFill>
                <a:effectLst/>
                <a:latin typeface="Söhne"/>
              </a:rPr>
              <a:t>: Professionals, compliance officers.</a:t>
            </a:r>
            <a:br>
              <a:rPr lang="en-US" sz="2400" b="0" i="0" dirty="0">
                <a:solidFill>
                  <a:srgbClr val="0D0D0D"/>
                </a:solidFill>
                <a:effectLst/>
                <a:latin typeface="Söhne"/>
              </a:rPr>
            </a:br>
            <a:br>
              <a:rPr lang="en-US" sz="2400" b="0" dirty="0"/>
            </a:br>
            <a:endParaRPr sz="24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44037" y="17526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77362" y="6149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76275" y="846111"/>
            <a:ext cx="9763125" cy="5738109"/>
          </a:xfrm>
          <a:prstGeom prst="rect">
            <a:avLst/>
          </a:prstGeom>
        </p:spPr>
        <p:txBody>
          <a:bodyPr vert="horz" wrap="square" lIns="0" tIns="13335" rIns="0" bIns="0" rtlCol="0">
            <a:spAutoFit/>
          </a:bodyPr>
          <a:lstStyle/>
          <a:p>
            <a:pPr algn="l"/>
            <a:r>
              <a:rPr lang="en-US" sz="3600" spc="-40" dirty="0"/>
              <a:t>Y</a:t>
            </a:r>
            <a:r>
              <a:rPr lang="en-US" sz="3600" spc="10" dirty="0"/>
              <a:t>O</a:t>
            </a:r>
            <a:r>
              <a:rPr lang="en-US" sz="3600" spc="25" dirty="0"/>
              <a:t>U</a:t>
            </a:r>
            <a:r>
              <a:rPr lang="en-US" sz="3600" dirty="0"/>
              <a:t>R</a:t>
            </a:r>
            <a:r>
              <a:rPr lang="en-US" sz="3600" spc="5" dirty="0"/>
              <a:t> </a:t>
            </a:r>
            <a:r>
              <a:rPr lang="en-US" sz="3600" spc="25" dirty="0"/>
              <a:t>S</a:t>
            </a:r>
            <a:r>
              <a:rPr lang="en-US" sz="3600" spc="10" dirty="0"/>
              <a:t>O</a:t>
            </a:r>
            <a:r>
              <a:rPr lang="en-US" sz="3600" spc="25" dirty="0"/>
              <a:t>LU</a:t>
            </a:r>
            <a:r>
              <a:rPr lang="en-US" sz="3600" spc="-35" dirty="0"/>
              <a:t>T</a:t>
            </a:r>
            <a:r>
              <a:rPr lang="en-US" sz="3600" spc="-30" dirty="0"/>
              <a:t>I</a:t>
            </a:r>
            <a:r>
              <a:rPr lang="en-US" sz="3600" spc="10" dirty="0"/>
              <a:t>O</a:t>
            </a:r>
            <a:r>
              <a:rPr lang="en-US" sz="3600" dirty="0"/>
              <a:t>N</a:t>
            </a:r>
            <a:r>
              <a:rPr lang="en-US" sz="3600" spc="-345" dirty="0"/>
              <a:t> </a:t>
            </a:r>
            <a:r>
              <a:rPr lang="en-US" sz="3600" spc="-35" dirty="0"/>
              <a:t>A</a:t>
            </a:r>
            <a:r>
              <a:rPr lang="en-US" sz="3600" spc="-5" dirty="0"/>
              <a:t>N</a:t>
            </a:r>
            <a:r>
              <a:rPr lang="en-US" sz="3600" dirty="0"/>
              <a:t>D</a:t>
            </a:r>
            <a:r>
              <a:rPr lang="en-US" sz="3600" spc="35" dirty="0"/>
              <a:t> </a:t>
            </a:r>
            <a:r>
              <a:rPr lang="en-US" sz="3600" spc="-30" dirty="0"/>
              <a:t>I</a:t>
            </a:r>
            <a:r>
              <a:rPr lang="en-US" sz="3600" spc="-35" dirty="0"/>
              <a:t>T</a:t>
            </a:r>
            <a:r>
              <a:rPr lang="en-US" sz="3600" dirty="0"/>
              <a:t>S</a:t>
            </a:r>
            <a:r>
              <a:rPr lang="en-US" sz="3600" spc="60" dirty="0"/>
              <a:t> </a:t>
            </a:r>
            <a:r>
              <a:rPr lang="en-US" sz="3600" spc="-295" dirty="0"/>
              <a:t>V</a:t>
            </a:r>
            <a:r>
              <a:rPr lang="en-US" sz="3600" spc="-35" dirty="0"/>
              <a:t>A</a:t>
            </a:r>
            <a:r>
              <a:rPr lang="en-US" sz="3600" spc="25" dirty="0"/>
              <a:t>LU</a:t>
            </a:r>
            <a:r>
              <a:rPr lang="en-US" sz="3600" dirty="0"/>
              <a:t>E</a:t>
            </a:r>
            <a:r>
              <a:rPr lang="en-US" sz="3600" spc="-65" dirty="0"/>
              <a:t> </a:t>
            </a:r>
            <a:r>
              <a:rPr lang="en-US" sz="3600" spc="-15" dirty="0"/>
              <a:t>P</a:t>
            </a:r>
            <a:r>
              <a:rPr lang="en-US" sz="3600" spc="-30" dirty="0"/>
              <a:t>R</a:t>
            </a:r>
            <a:r>
              <a:rPr lang="en-US" sz="3600" spc="10" dirty="0"/>
              <a:t>O</a:t>
            </a:r>
            <a:r>
              <a:rPr lang="en-US" sz="3600" spc="-15" dirty="0"/>
              <a:t>P</a:t>
            </a:r>
            <a:r>
              <a:rPr lang="en-US" sz="3600" spc="10" dirty="0"/>
              <a:t>O</a:t>
            </a:r>
            <a:r>
              <a:rPr lang="en-US" sz="3600" spc="25" dirty="0"/>
              <a:t>S</a:t>
            </a:r>
            <a:r>
              <a:rPr lang="en-US" sz="3600" spc="-30" dirty="0"/>
              <a:t>I</a:t>
            </a:r>
            <a:r>
              <a:rPr lang="en-US" sz="3600" spc="-35" dirty="0"/>
              <a:t>T</a:t>
            </a:r>
            <a:r>
              <a:rPr lang="en-US" sz="3600" spc="-30" dirty="0"/>
              <a:t>I</a:t>
            </a:r>
            <a:r>
              <a:rPr lang="en-US" sz="3600" spc="10" dirty="0"/>
              <a:t>O</a:t>
            </a:r>
            <a:r>
              <a:rPr lang="en-US" sz="3600" dirty="0"/>
              <a:t>N</a:t>
            </a:r>
            <a:br>
              <a:rPr lang="en-US" sz="3600" dirty="0"/>
            </a:br>
            <a:br>
              <a:rPr lang="en-US" sz="2000" dirty="0"/>
            </a:br>
            <a:r>
              <a:rPr lang="en-US" sz="2000" b="1" i="0" dirty="0">
                <a:solidFill>
                  <a:srgbClr val="0D0D0D"/>
                </a:solidFill>
                <a:effectLst/>
                <a:latin typeface="Söhne"/>
              </a:rPr>
              <a:t>Solution</a:t>
            </a:r>
            <a:r>
              <a:rPr lang="en-US" sz="2000" b="0" i="0" dirty="0">
                <a:solidFill>
                  <a:srgbClr val="0D0D0D"/>
                </a:solidFill>
                <a:effectLst/>
                <a:latin typeface="Söhne"/>
              </a:rPr>
              <a:t>:</a:t>
            </a:r>
            <a:br>
              <a:rPr lang="en-US" sz="2000" b="0" i="0" dirty="0">
                <a:solidFill>
                  <a:srgbClr val="0D0D0D"/>
                </a:solidFill>
                <a:effectLst/>
                <a:latin typeface="Söhne"/>
              </a:rPr>
            </a:br>
            <a:r>
              <a:rPr lang="en-US" sz="2000" b="0" i="0" dirty="0">
                <a:solidFill>
                  <a:srgbClr val="0D0D0D"/>
                </a:solidFill>
                <a:effectLst/>
                <a:latin typeface="Söhne"/>
              </a:rPr>
              <a:t>Development of a predictive model using Stacked Long Short-Term Memory (LSTM) networks.</a:t>
            </a:r>
            <a:br>
              <a:rPr lang="en-US" sz="2000" b="0" i="0" dirty="0">
                <a:solidFill>
                  <a:srgbClr val="0D0D0D"/>
                </a:solidFill>
                <a:effectLst/>
                <a:latin typeface="Söhne"/>
              </a:rPr>
            </a:br>
            <a:r>
              <a:rPr lang="en-US" sz="2000" b="0" i="0" dirty="0">
                <a:solidFill>
                  <a:srgbClr val="0D0D0D"/>
                </a:solidFill>
                <a:effectLst/>
                <a:latin typeface="Söhne"/>
              </a:rPr>
              <a:t>Utilization of historical trading data for Indian stocks.</a:t>
            </a:r>
            <a:br>
              <a:rPr lang="en-US" sz="2000" b="0" i="0" dirty="0">
                <a:solidFill>
                  <a:srgbClr val="0D0D0D"/>
                </a:solidFill>
                <a:effectLst/>
                <a:latin typeface="Söhne"/>
              </a:rPr>
            </a:br>
            <a:r>
              <a:rPr lang="en-US" sz="2000" b="0" i="0" dirty="0">
                <a:solidFill>
                  <a:srgbClr val="0D0D0D"/>
                </a:solidFill>
                <a:effectLst/>
                <a:latin typeface="Söhne"/>
              </a:rPr>
              <a:t>Implementation of Stacked LSTM architecture to capture complex patterns and trends.</a:t>
            </a:r>
            <a:br>
              <a:rPr lang="en-US" sz="2000" b="0" i="0" dirty="0">
                <a:solidFill>
                  <a:srgbClr val="0D0D0D"/>
                </a:solidFill>
                <a:effectLst/>
                <a:latin typeface="Söhne"/>
              </a:rPr>
            </a:br>
            <a:r>
              <a:rPr lang="en-US" sz="2000" b="0" i="0" dirty="0">
                <a:solidFill>
                  <a:srgbClr val="0D0D0D"/>
                </a:solidFill>
                <a:effectLst/>
                <a:latin typeface="Söhne"/>
              </a:rPr>
              <a:t>Training the model to forecast future stock prices based on past data.</a:t>
            </a:r>
            <a:br>
              <a:rPr lang="en-US" sz="2000" b="0" i="0" dirty="0">
                <a:solidFill>
                  <a:srgbClr val="0D0D0D"/>
                </a:solidFill>
                <a:effectLst/>
                <a:latin typeface="Söhne"/>
              </a:rPr>
            </a:br>
            <a:br>
              <a:rPr lang="en-US" sz="2000" b="0" dirty="0"/>
            </a:br>
            <a:br>
              <a:rPr lang="en-US" sz="2000" b="0" dirty="0"/>
            </a:br>
            <a:r>
              <a:rPr lang="en-US" sz="2000" b="1" i="0" dirty="0">
                <a:solidFill>
                  <a:srgbClr val="0D0D0D"/>
                </a:solidFill>
                <a:effectLst/>
                <a:latin typeface="Söhne"/>
              </a:rPr>
              <a:t>Value Proposition</a:t>
            </a:r>
            <a:r>
              <a:rPr lang="en-US" sz="2000" b="0" i="0" dirty="0">
                <a:solidFill>
                  <a:srgbClr val="0D0D0D"/>
                </a:solidFill>
                <a:effectLst/>
                <a:latin typeface="Söhne"/>
              </a:rPr>
              <a:t>:</a:t>
            </a:r>
            <a:br>
              <a:rPr lang="en-US" sz="2000" b="0" i="0" dirty="0">
                <a:solidFill>
                  <a:srgbClr val="0D0D0D"/>
                </a:solidFill>
                <a:effectLst/>
                <a:latin typeface="Söhne"/>
              </a:rPr>
            </a:br>
            <a:r>
              <a:rPr lang="en-US" sz="2000" b="0" i="0" dirty="0">
                <a:solidFill>
                  <a:srgbClr val="0D0D0D"/>
                </a:solidFill>
                <a:effectLst/>
                <a:latin typeface="Söhne"/>
              </a:rPr>
              <a:t>Accurate predictions of Indian stock prices for investors and traders.</a:t>
            </a:r>
            <a:br>
              <a:rPr lang="en-US" sz="2000" b="0" i="0" dirty="0">
                <a:solidFill>
                  <a:srgbClr val="0D0D0D"/>
                </a:solidFill>
                <a:effectLst/>
                <a:latin typeface="Söhne"/>
              </a:rPr>
            </a:br>
            <a:r>
              <a:rPr lang="en-US" sz="2000" b="0" i="0" dirty="0">
                <a:solidFill>
                  <a:srgbClr val="0D0D0D"/>
                </a:solidFill>
                <a:effectLst/>
                <a:latin typeface="Söhne"/>
              </a:rPr>
              <a:t>Enhanced decision-making for portfolio management.</a:t>
            </a:r>
            <a:br>
              <a:rPr lang="en-US" sz="2000" b="0" i="0" dirty="0">
                <a:solidFill>
                  <a:srgbClr val="0D0D0D"/>
                </a:solidFill>
                <a:effectLst/>
                <a:latin typeface="Söhne"/>
              </a:rPr>
            </a:br>
            <a:r>
              <a:rPr lang="en-US" sz="2000" b="0" i="0" dirty="0">
                <a:solidFill>
                  <a:srgbClr val="0D0D0D"/>
                </a:solidFill>
                <a:effectLst/>
                <a:latin typeface="Söhne"/>
              </a:rPr>
              <a:t>Real-time insights into market trends and potential investment opportunities.</a:t>
            </a:r>
            <a:br>
              <a:rPr lang="en-US" sz="2000" b="0" i="0" dirty="0">
                <a:solidFill>
                  <a:srgbClr val="0D0D0D"/>
                </a:solidFill>
                <a:effectLst/>
                <a:latin typeface="Söhne"/>
              </a:rPr>
            </a:br>
            <a:r>
              <a:rPr lang="en-US" sz="2000" b="0" i="0" dirty="0">
                <a:solidFill>
                  <a:srgbClr val="0D0D0D"/>
                </a:solidFill>
                <a:effectLst/>
                <a:latin typeface="Söhne"/>
              </a:rPr>
              <a:t>Reduction of risks through informed trading strategies.</a:t>
            </a:r>
            <a:br>
              <a:rPr lang="en-US" sz="2000" b="0" i="0" dirty="0">
                <a:solidFill>
                  <a:srgbClr val="0D0D0D"/>
                </a:solidFill>
                <a:effectLst/>
                <a:latin typeface="Söhne"/>
              </a:rPr>
            </a:br>
            <a:r>
              <a:rPr lang="en-US" sz="2000" b="0" i="0" dirty="0">
                <a:solidFill>
                  <a:srgbClr val="0D0D0D"/>
                </a:solidFill>
                <a:effectLst/>
                <a:latin typeface="Söhne"/>
              </a:rPr>
              <a:t>Time-saving and efficient analysis of vast amounts of historical stock data.</a:t>
            </a:r>
            <a:br>
              <a:rPr lang="en-US" sz="2000" b="0" i="0" dirty="0">
                <a:solidFill>
                  <a:srgbClr val="0D0D0D"/>
                </a:solidFill>
                <a:effectLst/>
                <a:latin typeface="Söhne"/>
              </a:rPr>
            </a:br>
            <a:r>
              <a:rPr lang="en-US" sz="2000" b="0" i="0" dirty="0">
                <a:solidFill>
                  <a:srgbClr val="0D0D0D"/>
                </a:solidFill>
                <a:effectLst/>
                <a:latin typeface="Söhne"/>
              </a:rPr>
              <a:t>Improved profitability and performance of investment portfolios.</a:t>
            </a:r>
            <a:br>
              <a:rPr lang="en-US" sz="900" b="0" i="0" dirty="0">
                <a:solidFill>
                  <a:srgbClr val="0D0D0D"/>
                </a:solidFill>
                <a:effectLst/>
                <a:latin typeface="Söhne"/>
              </a:rPr>
            </a:br>
            <a:endParaRPr lang="en-US"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64152" y="6162186"/>
            <a:ext cx="446598" cy="40703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622855" y="147637"/>
            <a:ext cx="2466975" cy="3419475"/>
          </a:xfrm>
          <a:prstGeom prst="rect">
            <a:avLst/>
          </a:prstGeom>
        </p:spPr>
      </p:pic>
      <p:sp>
        <p:nvSpPr>
          <p:cNvPr id="7" name="object 7"/>
          <p:cNvSpPr txBox="1">
            <a:spLocks noGrp="1"/>
          </p:cNvSpPr>
          <p:nvPr>
            <p:ph type="title"/>
          </p:nvPr>
        </p:nvSpPr>
        <p:spPr>
          <a:xfrm>
            <a:off x="739775" y="654938"/>
            <a:ext cx="7543165" cy="6272230"/>
          </a:xfrm>
          <a:prstGeom prst="rect">
            <a:avLst/>
          </a:prstGeom>
        </p:spPr>
        <p:txBody>
          <a:bodyPr vert="horz" wrap="square" lIns="0" tIns="16510" rIns="0" bIns="0" rtlCol="0">
            <a:spAutoFit/>
          </a:bodyPr>
          <a:lstStyle/>
          <a:p>
            <a:pPr algn="l">
              <a:buFont typeface="Arial" panose="020B0604020202020204" pitchFamily="34" charset="0"/>
              <a:buChar char="•"/>
            </a:pPr>
            <a:r>
              <a:rPr sz="4000" spc="15" dirty="0"/>
              <a:t>THE</a:t>
            </a:r>
            <a:r>
              <a:rPr sz="4000" spc="20" dirty="0"/>
              <a:t> </a:t>
            </a:r>
            <a:r>
              <a:rPr sz="4000" spc="10" dirty="0"/>
              <a:t>WOW</a:t>
            </a:r>
            <a:r>
              <a:rPr sz="4000" spc="85" dirty="0"/>
              <a:t> </a:t>
            </a:r>
            <a:r>
              <a:rPr sz="4000" spc="10" dirty="0"/>
              <a:t>IN</a:t>
            </a:r>
            <a:r>
              <a:rPr sz="4000" spc="-5" dirty="0"/>
              <a:t> </a:t>
            </a:r>
            <a:r>
              <a:rPr sz="4000" spc="15" dirty="0"/>
              <a:t>YOUR</a:t>
            </a:r>
            <a:r>
              <a:rPr sz="4000" spc="-10" dirty="0"/>
              <a:t> </a:t>
            </a:r>
            <a:r>
              <a:rPr sz="4000" spc="20" dirty="0"/>
              <a:t>SOLUTION</a:t>
            </a:r>
            <a:br>
              <a:rPr lang="en-US" sz="4250" spc="20" dirty="0"/>
            </a:br>
            <a:r>
              <a:rPr lang="en-US" sz="1800" b="1" i="0" dirty="0">
                <a:solidFill>
                  <a:srgbClr val="0D0D0D"/>
                </a:solidFill>
                <a:effectLst/>
                <a:latin typeface="Söhne"/>
              </a:rPr>
              <a:t>Accurately Forecast</a:t>
            </a:r>
            <a:r>
              <a:rPr lang="en-US" sz="1800" b="0" i="0" dirty="0">
                <a:solidFill>
                  <a:srgbClr val="0D0D0D"/>
                </a:solidFill>
                <a:effectLst/>
                <a:latin typeface="Söhne"/>
              </a:rPr>
              <a:t>:</a:t>
            </a:r>
            <a:br>
              <a:rPr lang="en-US" sz="1800" b="0" i="0" dirty="0">
                <a:solidFill>
                  <a:srgbClr val="0D0D0D"/>
                </a:solidFill>
                <a:effectLst/>
                <a:latin typeface="Söhne"/>
              </a:rPr>
            </a:br>
            <a:r>
              <a:rPr lang="en-US" sz="1800" b="0" i="0" dirty="0">
                <a:solidFill>
                  <a:srgbClr val="0D0D0D"/>
                </a:solidFill>
                <a:effectLst/>
                <a:latin typeface="Söhne"/>
              </a:rPr>
              <a:t>Provide highly accurate predictions of Indian stock prices using advanced Stacked LSTM neural networks.</a:t>
            </a:r>
            <a:br>
              <a:rPr lang="en-US" sz="1800" b="0" i="0" dirty="0">
                <a:solidFill>
                  <a:srgbClr val="0D0D0D"/>
                </a:solidFill>
                <a:effectLst/>
                <a:latin typeface="Söhne"/>
              </a:rPr>
            </a:br>
            <a:r>
              <a:rPr lang="en-US" sz="1800" b="1" i="0" dirty="0">
                <a:solidFill>
                  <a:srgbClr val="0D0D0D"/>
                </a:solidFill>
                <a:effectLst/>
                <a:latin typeface="Söhne"/>
              </a:rPr>
              <a:t>Capture Complex Patterns</a:t>
            </a:r>
            <a:r>
              <a:rPr lang="en-US" sz="1800" b="0" i="0" dirty="0">
                <a:solidFill>
                  <a:srgbClr val="0D0D0D"/>
                </a:solidFill>
                <a:effectLst/>
                <a:latin typeface="Söhne"/>
              </a:rPr>
              <a:t>:</a:t>
            </a:r>
            <a:br>
              <a:rPr lang="en-US" sz="1800" b="0" i="0" dirty="0">
                <a:solidFill>
                  <a:srgbClr val="0D0D0D"/>
                </a:solidFill>
                <a:effectLst/>
                <a:latin typeface="Söhne"/>
              </a:rPr>
            </a:br>
            <a:r>
              <a:rPr lang="en-US" sz="1800" b="0" i="0" dirty="0">
                <a:solidFill>
                  <a:srgbClr val="0D0D0D"/>
                </a:solidFill>
                <a:effectLst/>
                <a:latin typeface="Söhne"/>
              </a:rPr>
              <a:t>Capture intricate and non-linear patterns in the Indian stock market, enabling better understanding of market trends.</a:t>
            </a:r>
            <a:br>
              <a:rPr lang="en-US" sz="1800" b="0" i="0" dirty="0">
                <a:solidFill>
                  <a:srgbClr val="0D0D0D"/>
                </a:solidFill>
                <a:effectLst/>
                <a:latin typeface="Söhne"/>
              </a:rPr>
            </a:br>
            <a:r>
              <a:rPr lang="en-US" sz="1800" b="1" i="0" dirty="0">
                <a:solidFill>
                  <a:srgbClr val="0D0D0D"/>
                </a:solidFill>
                <a:effectLst/>
                <a:latin typeface="Söhne"/>
              </a:rPr>
              <a:t>Adaptability</a:t>
            </a:r>
            <a:r>
              <a:rPr lang="en-US" sz="1800" b="0" i="0" dirty="0">
                <a:solidFill>
                  <a:srgbClr val="0D0D0D"/>
                </a:solidFill>
                <a:effectLst/>
                <a:latin typeface="Söhne"/>
              </a:rPr>
              <a:t>:</a:t>
            </a:r>
            <a:br>
              <a:rPr lang="en-US" sz="1800" b="0" i="0" dirty="0">
                <a:solidFill>
                  <a:srgbClr val="0D0D0D"/>
                </a:solidFill>
                <a:effectLst/>
                <a:latin typeface="Söhne"/>
              </a:rPr>
            </a:br>
            <a:r>
              <a:rPr lang="en-US" sz="1800" b="0" i="0" dirty="0">
                <a:solidFill>
                  <a:srgbClr val="0D0D0D"/>
                </a:solidFill>
                <a:effectLst/>
                <a:latin typeface="Söhne"/>
              </a:rPr>
              <a:t>Adapt to the dynamic nature of the Indian stock market, updating predictions in near real-time to reflect changing conditions.</a:t>
            </a:r>
            <a:br>
              <a:rPr lang="en-US" sz="1800" b="0" i="0" dirty="0">
                <a:solidFill>
                  <a:srgbClr val="0D0D0D"/>
                </a:solidFill>
                <a:effectLst/>
                <a:latin typeface="Söhne"/>
              </a:rPr>
            </a:br>
            <a:r>
              <a:rPr lang="en-US" sz="1800" b="1" i="0" dirty="0">
                <a:solidFill>
                  <a:srgbClr val="0D0D0D"/>
                </a:solidFill>
                <a:effectLst/>
                <a:latin typeface="Söhne"/>
              </a:rPr>
              <a:t>Risk Reduction</a:t>
            </a:r>
            <a:r>
              <a:rPr lang="en-US" sz="1800" b="0" i="0" dirty="0">
                <a:solidFill>
                  <a:srgbClr val="0D0D0D"/>
                </a:solidFill>
                <a:effectLst/>
                <a:latin typeface="Söhne"/>
              </a:rPr>
              <a:t>:</a:t>
            </a:r>
            <a:br>
              <a:rPr lang="en-US" sz="1800" b="0" i="0" dirty="0">
                <a:solidFill>
                  <a:srgbClr val="0D0D0D"/>
                </a:solidFill>
                <a:effectLst/>
                <a:latin typeface="Söhne"/>
              </a:rPr>
            </a:br>
            <a:r>
              <a:rPr lang="en-US" sz="1800" b="0" i="0" dirty="0">
                <a:solidFill>
                  <a:srgbClr val="0D0D0D"/>
                </a:solidFill>
                <a:effectLst/>
                <a:latin typeface="Söhne"/>
              </a:rPr>
              <a:t>Help investors and traders mitigate risks by providing insights into potential market movements and fluctuations.</a:t>
            </a:r>
            <a:br>
              <a:rPr lang="en-US" sz="1800" b="0" i="0" dirty="0">
                <a:solidFill>
                  <a:srgbClr val="0D0D0D"/>
                </a:solidFill>
                <a:effectLst/>
                <a:latin typeface="Söhne"/>
              </a:rPr>
            </a:br>
            <a:r>
              <a:rPr lang="en-US" sz="1800" b="1" i="0" dirty="0">
                <a:solidFill>
                  <a:srgbClr val="0D0D0D"/>
                </a:solidFill>
                <a:effectLst/>
                <a:latin typeface="Söhne"/>
              </a:rPr>
              <a:t>Enhanced Decision-making</a:t>
            </a:r>
            <a:r>
              <a:rPr lang="en-US" sz="1800" b="0" i="0" dirty="0">
                <a:solidFill>
                  <a:srgbClr val="0D0D0D"/>
                </a:solidFill>
                <a:effectLst/>
                <a:latin typeface="Söhne"/>
              </a:rPr>
              <a:t>:</a:t>
            </a:r>
            <a:br>
              <a:rPr lang="en-US" sz="1800" b="0" i="0" dirty="0">
                <a:solidFill>
                  <a:srgbClr val="0D0D0D"/>
                </a:solidFill>
                <a:effectLst/>
                <a:latin typeface="Söhne"/>
              </a:rPr>
            </a:br>
            <a:r>
              <a:rPr lang="en-US" sz="1800" b="0" i="0" dirty="0">
                <a:solidFill>
                  <a:srgbClr val="0D0D0D"/>
                </a:solidFill>
                <a:effectLst/>
                <a:latin typeface="Söhne"/>
              </a:rPr>
              <a:t>Empower investors, traders, and financial analysts with reliable and actionable insights for making informed decisions.</a:t>
            </a:r>
            <a:br>
              <a:rPr lang="en-US" sz="1800" b="0" i="0" dirty="0">
                <a:solidFill>
                  <a:srgbClr val="0D0D0D"/>
                </a:solidFill>
                <a:effectLst/>
                <a:latin typeface="Söhne"/>
              </a:rPr>
            </a:br>
            <a:r>
              <a:rPr lang="en-US" sz="1800" b="1" i="0" dirty="0">
                <a:solidFill>
                  <a:srgbClr val="0D0D0D"/>
                </a:solidFill>
                <a:effectLst/>
                <a:latin typeface="Söhne"/>
              </a:rPr>
              <a:t>Value Addition</a:t>
            </a:r>
            <a:r>
              <a:rPr lang="en-US" sz="1800" b="0" i="0" dirty="0">
                <a:solidFill>
                  <a:srgbClr val="0D0D0D"/>
                </a:solidFill>
                <a:effectLst/>
                <a:latin typeface="Söhne"/>
              </a:rPr>
              <a:t>:</a:t>
            </a:r>
            <a:br>
              <a:rPr lang="en-US" sz="1800" b="0" i="0" dirty="0">
                <a:solidFill>
                  <a:srgbClr val="0D0D0D"/>
                </a:solidFill>
                <a:effectLst/>
                <a:latin typeface="Söhne"/>
              </a:rPr>
            </a:br>
            <a:r>
              <a:rPr lang="en-US" sz="1800" b="0" i="0" dirty="0">
                <a:solidFill>
                  <a:srgbClr val="0D0D0D"/>
                </a:solidFill>
                <a:effectLst/>
                <a:latin typeface="Söhne"/>
              </a:rPr>
              <a:t>Add substantial value to investment strategies, leading to improved portfolio performance and profitability.</a:t>
            </a:r>
            <a:br>
              <a:rPr lang="en-US" b="0" i="0" dirty="0">
                <a:solidFill>
                  <a:srgbClr val="0D0D0D"/>
                </a:solidFill>
                <a:effectLst/>
                <a:latin typeface="Söhne"/>
              </a:rPr>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134600" y="104933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8613775" cy="4721805"/>
          </a:xfrm>
          <a:prstGeom prst="rect">
            <a:avLst/>
          </a:prstGeom>
        </p:spPr>
        <p:txBody>
          <a:bodyPr vert="horz" wrap="square" lIns="0" tIns="12700" rIns="0" bIns="0" rtlCol="0">
            <a:spAutoFit/>
          </a:bodyPr>
          <a:lstStyle/>
          <a:p>
            <a:pPr algn="l">
              <a:buFont typeface="+mj-lt"/>
              <a:buAutoNum type="arabicPeriod"/>
            </a:pPr>
            <a:r>
              <a:rPr lang="en-US" b="1" i="0" dirty="0">
                <a:solidFill>
                  <a:srgbClr val="0D0D0D"/>
                </a:solidFill>
                <a:effectLst/>
                <a:latin typeface="Söhne"/>
              </a:rPr>
              <a:t>Data Preprocessing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Handling missing values, scaling features, and creating time sequences.</a:t>
            </a:r>
          </a:p>
          <a:p>
            <a:pPr algn="l">
              <a:buFont typeface="+mj-lt"/>
              <a:buAutoNum type="arabicPeriod"/>
            </a:pPr>
            <a:r>
              <a:rPr lang="en-US" b="1" i="0" dirty="0">
                <a:solidFill>
                  <a:srgbClr val="0D0D0D"/>
                </a:solidFill>
                <a:effectLst/>
                <a:latin typeface="Söhne"/>
              </a:rPr>
              <a:t>Building Stacked LSTM Model</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Designing with multiple LSTM layers, dropout for regularization, and dense output layers.</a:t>
            </a:r>
          </a:p>
          <a:p>
            <a:pPr algn="l">
              <a:buFont typeface="+mj-lt"/>
              <a:buAutoNum type="arabicPeriod"/>
            </a:pPr>
            <a:r>
              <a:rPr lang="en-US" b="1" i="0" dirty="0">
                <a:solidFill>
                  <a:srgbClr val="0D0D0D"/>
                </a:solidFill>
                <a:effectLst/>
                <a:latin typeface="Söhne"/>
              </a:rPr>
              <a:t>Model Compilation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Selecting loss function (like MSE), optimizer (e.g., Adam), and evaluation metrics (e.g., MAE).</a:t>
            </a:r>
          </a:p>
          <a:p>
            <a:pPr algn="l">
              <a:buFont typeface="+mj-lt"/>
              <a:buAutoNum type="arabicPeriod"/>
            </a:pPr>
            <a:r>
              <a:rPr lang="en-US" b="1" i="0" dirty="0">
                <a:solidFill>
                  <a:srgbClr val="0D0D0D"/>
                </a:solidFill>
                <a:effectLst/>
                <a:latin typeface="Söhne"/>
              </a:rPr>
              <a:t>Training and Evaluation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Fitting model to training data, adjusting hyperparameters, and using early stopping.</a:t>
            </a:r>
          </a:p>
          <a:p>
            <a:pPr marL="742950" lvl="1" indent="-285750" algn="l">
              <a:buFont typeface="+mj-lt"/>
              <a:buAutoNum type="arabicPeriod"/>
            </a:pPr>
            <a:r>
              <a:rPr lang="en-US" b="0" i="0" dirty="0">
                <a:solidFill>
                  <a:srgbClr val="0D0D0D"/>
                </a:solidFill>
                <a:effectLst/>
                <a:latin typeface="Söhne"/>
              </a:rPr>
              <a:t>Evaluating on test set using metrics such as MAE, MSE, and visualizing predictions vs. actual.</a:t>
            </a:r>
          </a:p>
          <a:p>
            <a:pPr algn="l">
              <a:buFont typeface="+mj-lt"/>
              <a:buAutoNum type="arabicPeriod"/>
            </a:pPr>
            <a:r>
              <a:rPr lang="en-US" b="1" i="0" dirty="0">
                <a:solidFill>
                  <a:srgbClr val="0D0D0D"/>
                </a:solidFill>
                <a:effectLst/>
                <a:latin typeface="Söhne"/>
              </a:rPr>
              <a:t>Fine-Tuning and Optimization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Tuning hyperparameters, cross-validation, and experimenting with architectures.</a:t>
            </a:r>
          </a:p>
          <a:p>
            <a:pPr algn="l">
              <a:buFont typeface="+mj-lt"/>
              <a:buAutoNum type="arabicPeriod"/>
            </a:pPr>
            <a:r>
              <a:rPr lang="en-US" b="1" i="0" dirty="0">
                <a:solidFill>
                  <a:srgbClr val="0D0D0D"/>
                </a:solidFill>
                <a:effectLst/>
                <a:latin typeface="Söhne"/>
              </a:rPr>
              <a:t>Prediction and Visualization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Making forecasts on new data, updating model periodically, and visualizing predictions for insights.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TotalTime>
  <Words>1087</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Praveenkumar P 211521104114 </vt:lpstr>
      <vt:lpstr>PROJECT TITLE  Predicting Indian Stock Prices Using Stacked LSTM </vt:lpstr>
      <vt:lpstr>AGENDA The project "Predicting Indian Stock Prices Using Stacked LSTM" entails a focused agenda to forecast stock prices by employing Stacked Long Short-Term Memory (LSTM) networks. Beginning with data collection from sources such as Yahoo Finance or NSE/BSE APIs, the project moves on to crucial data preprocessing steps like handling missing values and feature selection. Subsequently, the dataset's characteristics are explored through Exploratory Data Analysis (EDA) to identify trends and correlations among features. The heart of the project lies in implementing LSTM neural networks, particularly stacked architectures, for time series forecasting. By training and evaluating the model using metrics like Mean Absolute Error (MAE) and Mean Squared Error (MSE), the project aims to provide insights into predicting Indian stock prices with enhanced accuracy. Throughout the project, an iterative approach is adopted, including fine-tuning the LSTM model's hyperparameters for optimal performance. The results are visualized through plots depicting actual versus predicted stock prices, enabling a clear understanding of the model's efficacy over time. As the project concludes, a summary of findings, limitations, and avenues for future work are presented. By following this structured agenda, the project aims to contribute to the realm of financial forecasting, offering a methodological approach to predict Indian stock prices using advanced deep learning techniques. </vt:lpstr>
      <vt:lpstr>PROBLEM STATEMENT  Developing a Stacked LSTM model to predict Indian stock prices addresses the challenge of forecasting in a volatile market. This project aims to leverage deep learning techniques for improved accuracy, assisting investors and analysts in making informed decisions amidst market uncertainties. The focus is on creating a robust predictive model using historical trading data to enhance predictions for selected Indian stocks.</vt:lpstr>
      <vt:lpstr>PROJECT OVERVIEW  This project aims to develop a predictive model using Stacked Long Short-Term Memory (LSTM) networks for forecasting Indian stock prices. The primary focus is on leveraging deep learning techniques to improve prediction accuracy in the dynamic and volatile Indian stock market. By utilizing historical trading data, the project seeks to provide valuable insights for investors, traders, and financial analysts to make informed decisions. The Stacked LSTM architecture will be employed to capture complex patterns and trends in the stock prices, ultimately aiming to enhance the reliability of stock price predictions.</vt:lpstr>
      <vt:lpstr>WHO ARE THE END USERS?  The end-users are;   Investors: Individual and institutional investors.  Traders: Day traders, swing traders, algorithmic traders.  Financial Analysts: Professionals, research firms.  Market Researchers: Researchers, academics.  Risk Managers: Professionals, compliance officers.  </vt:lpstr>
      <vt:lpstr>YOUR SOLUTION AND ITS VALUE PROPOSITION  Solution: Development of a predictive model using Stacked Long Short-Term Memory (LSTM) networks. Utilization of historical trading data for Indian stocks. Implementation of Stacked LSTM architecture to capture complex patterns and trends. Training the model to forecast future stock prices based on past data.   Value Proposition: Accurate predictions of Indian stock prices for investors and traders. Enhanced decision-making for portfolio management. Real-time insights into market trends and potential investment opportunities. Reduction of risks through informed trading strategies. Time-saving and efficient analysis of vast amounts of historical stock data. Improved profitability and performance of investment portfolios. </vt:lpstr>
      <vt:lpstr>THE WOW IN YOUR SOLUTION Accurately Forecast: Provide highly accurate predictions of Indian stock prices using advanced Stacked LSTM neural networks. Capture Complex Patterns: Capture intricate and non-linear patterns in the Indian stock market, enabling better understanding of market trends. Adaptability: Adapt to the dynamic nature of the Indian stock market, updating predictions in near real-time to reflect changing conditions. Risk Reduction: Help investors and traders mitigate risks by providing insights into potential market movements and fluctuations. Enhanced Decision-making: Empower investors, traders, and financial analysts with reliable and actionable insights for making informed decisions. Value Addition: Add substantial value to investment strategies, leading to improved portfolio performance and profitability. </vt:lpstr>
      <vt:lpstr>PowerPoint Presentation</vt:lpstr>
      <vt:lpstr>RESULTS Accuracy Metrics: Mean Absolute Error (MAE) Mean Squared Error (MSE) Root Mean Squared Error (RMSE) Visualizations: Graphs showing predicted vs. actual stock prices over time. Trends and patterns captured by the Stacked LSTM model. Model Performance: Assessment of how well the model predicts Indian stock prices. Comparison of predicted values to actual values in the test dataset. Evaluation: Insights into the model's ability to capture market trends and fluctuations. Understanding the precision and reliability of the forecasting model. Impact: Improvement in accuracy compared to traditional methods. Potential for informed decision-making by investors, traders, and financial analysts.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Paranthaman S</dc:title>
  <dc:creator>2021PITAI231</dc:creator>
  <cp:lastModifiedBy>Paranthaman SanthanaGopalaKrishnan</cp:lastModifiedBy>
  <cp:revision>5</cp:revision>
  <dcterms:created xsi:type="dcterms:W3CDTF">2024-03-28T03:27:52Z</dcterms:created>
  <dcterms:modified xsi:type="dcterms:W3CDTF">2024-04-02T16:15:28Z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