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63" r:id="rId3"/>
    <p:sldId id="256" r:id="rId4"/>
    <p:sldId id="258" r:id="rId5"/>
    <p:sldId id="259" r:id="rId6"/>
    <p:sldId id="257" r:id="rId7"/>
    <p:sldId id="260" r:id="rId8"/>
    <p:sldId id="261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232" autoAdjust="0"/>
    <p:restoredTop sz="94660"/>
  </p:normalViewPr>
  <p:slideViewPr>
    <p:cSldViewPr snapToGrid="0">
      <p:cViewPr>
        <p:scale>
          <a:sx n="100" d="100"/>
          <a:sy n="100" d="100"/>
        </p:scale>
        <p:origin x="-6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64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6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6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2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3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28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37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66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035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1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08203-13BF-4A68-971E-AAB98C9A4EEC}" type="datetimeFigureOut">
              <a:rPr lang="en-US" smtClean="0"/>
              <a:t>7/25/2017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7CD92-BCCB-463A-9006-AC9E37BD43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67412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</a:t>
            </a:r>
            <a:r>
              <a:rPr lang="en-US" sz="2000" dirty="0">
                <a:solidFill>
                  <a:prstClr val="black"/>
                </a:solidFill>
              </a:rPr>
              <a:t>30024 Rule updates from Report Redesign</a:t>
            </a:r>
            <a:r>
              <a:rPr lang="en-US" sz="2000" dirty="0"/>
              <a:t>(Continued)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958072" y="5058648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1605260" y="151245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9468" y="1500623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Change IIR Q,E,R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6297168" y="1462620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Change IIR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514088" y="1462620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Change IIR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4515514" y="2079382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DAR Navigation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71788" y="1462620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Manual Renewal Rule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838021" y="2121408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Remove Rule(s)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838021" y="2742193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Nar is not Minor Q, E, 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37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85544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Feature: 30124 </a:t>
            </a:r>
            <a:r>
              <a:rPr lang="en-US" sz="2000" dirty="0">
                <a:ea typeface="Calibri" panose="020F0502020204030204" pitchFamily="34" charset="0"/>
              </a:rPr>
              <a:t>Update Defensive Driver discount eligibility </a:t>
            </a:r>
            <a:r>
              <a:rPr lang="en-US" sz="2000" dirty="0" smtClean="0">
                <a:ea typeface="Calibri" panose="020F0502020204030204" pitchFamily="34" charset="0"/>
              </a:rPr>
              <a:t>rules (Team 4)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958072" y="5058648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1605260" y="1512454"/>
            <a:ext cx="54102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9468" y="1446599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Change: Age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731008" y="1446598"/>
            <a:ext cx="850392" cy="90036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New Rule No Disc for AFA… CT, DE, NY, VA (Q, R)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731008" y="2394524"/>
            <a:ext cx="850392" cy="10268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Change: Expand Type Incidents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8971788" y="1469781"/>
            <a:ext cx="850392" cy="8771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Apply Rules Changes Depending on State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8971788" y="2397018"/>
            <a:ext cx="850392" cy="13139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Determine Renewal Flow Change where Rules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297168" y="1469781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New Driver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97168" y="2063494"/>
            <a:ext cx="850392" cy="7711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*Current Driver Impact (Testing)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57379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1236120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29018 – Allow duplicate source/legacy policy numbers in Policy Summary &amp; Cross reference </a:t>
            </a:r>
            <a:r>
              <a:rPr lang="en-US" sz="2000" dirty="0" smtClean="0"/>
              <a:t>tables (</a:t>
            </a:r>
            <a:r>
              <a:rPr lang="en-US" sz="2000" dirty="0">
                <a:ea typeface="Calibri" panose="020F0502020204030204" pitchFamily="34" charset="0"/>
              </a:rPr>
              <a:t>(Team 4)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Claims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8971788" y="1463918"/>
            <a:ext cx="891540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Rate Change Conversion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958072" y="5058648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11605260" y="2122932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605260" y="2733410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IVR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05260" y="3343888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C360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612880" y="3950382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Payment Central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1445240" y="4556876"/>
            <a:ext cx="922020" cy="967624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Get Converted Policy Service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11605260" y="5564066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SOA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1612880" y="6170560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DCS (FL)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490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67301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24106 – Re-implement Adverse Action &amp; CIN </a:t>
            </a:r>
            <a:r>
              <a:rPr lang="en-US" sz="2000" dirty="0">
                <a:ea typeface="Calibri" panose="020F0502020204030204" pitchFamily="34" charset="0"/>
              </a:rPr>
              <a:t>(Team 4)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958072" y="5058648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9" name="Rectangle 28"/>
          <p:cNvSpPr/>
          <p:nvPr/>
        </p:nvSpPr>
        <p:spPr>
          <a:xfrm>
            <a:off x="11605260" y="1512454"/>
            <a:ext cx="64008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DCS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5405628" y="1489309"/>
            <a:ext cx="891540" cy="78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Create New Doc; New Mapping?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12563" y="2308703"/>
            <a:ext cx="891540" cy="78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Rename GODD Doc; UI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13949" y="3128097"/>
            <a:ext cx="891540" cy="5371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Remove Old Docs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8971788" y="1489309"/>
            <a:ext cx="891540" cy="7875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Converted Policy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5406736" y="3697066"/>
            <a:ext cx="891540" cy="7779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Sequence Order Impacts by State (BFC)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8936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Endorsement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Cancellation</a:t>
            </a:r>
            <a:endParaRPr lang="en-US" sz="105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7465057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25782 – Discount Quoting and Binding Rule </a:t>
            </a:r>
            <a:r>
              <a:rPr lang="en-US" sz="2000" dirty="0" smtClean="0"/>
              <a:t>Changes</a:t>
            </a:r>
            <a:r>
              <a:rPr lang="en-US" sz="2000" dirty="0">
                <a:ea typeface="Calibri" panose="020F0502020204030204" pitchFamily="34" charset="0"/>
              </a:rPr>
              <a:t>(Team 4)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54102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4514088" y="1466965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Rule Validation @ POS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smtClean="0"/>
              <a:t>Reinstatement</a:t>
            </a:r>
            <a:endParaRPr lang="en-US" sz="8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1547764" y="2101826"/>
            <a:ext cx="598516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Comp Rater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514088" y="2079381"/>
            <a:ext cx="850392" cy="110716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Message to Override  or Remove Discount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4514088" y="3264725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NFR: User Roles for Override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5402735" y="1469596"/>
            <a:ext cx="850392" cy="1093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Retire +15/+30 Rules for Home; no impact to UW tasks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2775343" y="1453795"/>
            <a:ext cx="850392" cy="16426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Ability to Quote w/ Pending Policy – No Impact to quote due to this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71788" y="1466965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Assess Impact to Renewals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291088" y="1467648"/>
            <a:ext cx="850392" cy="82306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Assess Impact to Automated Endorsements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450782" y="2701910"/>
            <a:ext cx="796635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Conversion Policies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866637" y="1467649"/>
            <a:ext cx="850392" cy="13309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Report: Home Policies Bound with Manually Entered Companion Policies </a:t>
            </a:r>
            <a:r>
              <a:rPr lang="en-US" sz="1050" b="1" dirty="0" smtClean="0">
                <a:solidFill>
                  <a:schemeClr val="accent1">
                    <a:lumMod val="50000"/>
                  </a:schemeClr>
                </a:solidFill>
              </a:rPr>
              <a:t>TBD</a:t>
            </a:r>
            <a:endParaRPr lang="en-US" sz="105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837814" y="1453794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Pending Policy UI Changes?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69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Endorsement</a:t>
            </a:r>
            <a:endParaRPr lang="en-US" sz="9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400936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28640 – SVC Rationalization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2731008" y="1463010"/>
            <a:ext cx="850392" cy="89919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Config by State / Product Effective Date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1839468" y="2194325"/>
            <a:ext cx="850392" cy="6666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State Specific Rules for Point </a:t>
            </a:r>
            <a:r>
              <a:rPr lang="en-US" sz="1050" dirty="0" err="1" smtClean="0">
                <a:solidFill>
                  <a:schemeClr val="accent1">
                    <a:lumMod val="50000"/>
                  </a:schemeClr>
                </a:solidFill>
              </a:rPr>
              <a:t>Calc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839468" y="1464787"/>
            <a:ext cx="850392" cy="7032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Consolidate Point Computation to Lookup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5400086" y="1452198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Note: UW SVC Not in Lookup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05260" y="2093915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Config to MVR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840713" y="2887278"/>
            <a:ext cx="850392" cy="5231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Expire old lookup code (eff date)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1605260" y="4344856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bg1"/>
                </a:solidFill>
              </a:rPr>
              <a:t>SVC Data Upload</a:t>
            </a:r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1485418" y="2675376"/>
            <a:ext cx="706582" cy="102378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BCT Existing violation; removal / SVC code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1605260" y="3740980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SOA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839468" y="3436760"/>
            <a:ext cx="850392" cy="971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Enhancement of Waiver Logic to account for IIR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1841970" y="4434367"/>
            <a:ext cx="850392" cy="3941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SVC Code List for UI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304302" y="1463010"/>
            <a:ext cx="850392" cy="95460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Add Driver vs Existing Driver for qualifying violation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2727908" y="2407069"/>
            <a:ext cx="850392" cy="87645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Non-chargeable violation vs Wavier Logic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727908" y="3312592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Refactor Existing Logic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605260" y="4950178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DCS - TBD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5406217" y="2053124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UW Rules Impact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21257" y="3910036"/>
            <a:ext cx="850392" cy="11402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Manual Violation Removal – Override Entry; Mapping to SVC Code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?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8971788" y="1463010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Renewal Batch Impact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21257" y="5088718"/>
            <a:ext cx="850392" cy="10984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 smtClean="0">
                <a:solidFill>
                  <a:schemeClr val="accent1">
                    <a:lumMod val="50000"/>
                  </a:schemeClr>
                </a:solidFill>
              </a:rPr>
              <a:t>Verify Discount Logic with SVC / CA Choice Only</a:t>
            </a:r>
            <a:endParaRPr lang="en-US" sz="11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839468" y="4859047"/>
            <a:ext cx="850392" cy="15428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Assess Impact on rules driven out of svc </a:t>
            </a:r>
            <a:r>
              <a:rPr lang="en-US" sz="1000" dirty="0" err="1" smtClean="0">
                <a:solidFill>
                  <a:schemeClr val="accent1">
                    <a:lumMod val="50000"/>
                  </a:schemeClr>
                </a:solidFill>
              </a:rPr>
              <a:t>desc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(eligibility rules and product determination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77596" y="1470276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Report TBD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605260" y="5555500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BDW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556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550291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30024 Rule updates from Report Redesign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50292" y="1501463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8958072" y="5058648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5584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594906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Feature: 28974 Partner Club </a:t>
            </a:r>
            <a:r>
              <a:rPr lang="en-US" sz="2000" dirty="0" smtClean="0"/>
              <a:t>Consolidation</a:t>
            </a:r>
            <a:r>
              <a:rPr lang="en-US" sz="2000" dirty="0">
                <a:ea typeface="Calibri" panose="020F0502020204030204" pitchFamily="34" charset="0"/>
              </a:rPr>
              <a:t>(Team 4)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MDM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0" name="Rectangle 69"/>
          <p:cNvSpPr/>
          <p:nvPr/>
        </p:nvSpPr>
        <p:spPr>
          <a:xfrm>
            <a:off x="9863328" y="1470891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Audit Report / Merger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297168" y="1481601"/>
            <a:ext cx="850392" cy="8667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Policy Book of Business Transfer; End vs Back End Update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1605260" y="2122932"/>
            <a:ext cx="586740" cy="1742486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Bulk Agency Transfer and User Repo Load Update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11605260" y="3908968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IVANS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1605260" y="4519446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bg1"/>
                </a:solidFill>
              </a:rPr>
              <a:t>Commissions</a:t>
            </a:r>
            <a:endParaRPr lang="en-US" sz="1050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41832" y="1463361"/>
            <a:ext cx="850392" cy="88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Search Parent/ Child Agency Hierarchy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863328" y="2079845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QSR Membership Report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930640" y="1476756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Membership Impacts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0754868" y="1476756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Billing Acct Update for Agency #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1598333" y="512992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PAM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1723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94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Eligibility</a:t>
            </a:r>
            <a:endParaRPr lang="en-US" sz="1200" dirty="0"/>
          </a:p>
        </p:txBody>
      </p:sp>
      <p:sp>
        <p:nvSpPr>
          <p:cNvPr id="5" name="Rectangle 4"/>
          <p:cNvSpPr/>
          <p:nvPr/>
        </p:nvSpPr>
        <p:spPr>
          <a:xfrm>
            <a:off x="27310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Determine Premium</a:t>
            </a:r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629716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Endorsement</a:t>
            </a:r>
            <a:endParaRPr lang="en-US" sz="1200" dirty="0"/>
          </a:p>
        </p:txBody>
      </p:sp>
      <p:sp>
        <p:nvSpPr>
          <p:cNvPr id="7" name="Rectangle 6"/>
          <p:cNvSpPr/>
          <p:nvPr/>
        </p:nvSpPr>
        <p:spPr>
          <a:xfrm>
            <a:off x="45140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Bind Policy</a:t>
            </a:r>
            <a:endParaRPr lang="en-US" sz="1200" dirty="0"/>
          </a:p>
        </p:txBody>
      </p:sp>
      <p:sp>
        <p:nvSpPr>
          <p:cNvPr id="8" name="Rectangle 7"/>
          <p:cNvSpPr/>
          <p:nvPr/>
        </p:nvSpPr>
        <p:spPr>
          <a:xfrm>
            <a:off x="54056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Post-Bind UW Review</a:t>
            </a:r>
            <a:endParaRPr lang="en-US" sz="1200" dirty="0"/>
          </a:p>
        </p:txBody>
      </p:sp>
      <p:sp>
        <p:nvSpPr>
          <p:cNvPr id="9" name="Rectangle 8"/>
          <p:cNvSpPr/>
          <p:nvPr/>
        </p:nvSpPr>
        <p:spPr>
          <a:xfrm>
            <a:off x="36225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Confirm Eligibility/ Premium</a:t>
            </a:r>
            <a:endParaRPr lang="en-US" sz="1200" dirty="0"/>
          </a:p>
        </p:txBody>
      </p:sp>
      <p:sp>
        <p:nvSpPr>
          <p:cNvPr id="10" name="Rectangle 9"/>
          <p:cNvSpPr/>
          <p:nvPr/>
        </p:nvSpPr>
        <p:spPr>
          <a:xfrm>
            <a:off x="897178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Renewal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986332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Ops Reports/ Analytics</a:t>
            </a:r>
            <a:endParaRPr lang="en-US" sz="1200" dirty="0"/>
          </a:p>
        </p:txBody>
      </p:sp>
      <p:sp>
        <p:nvSpPr>
          <p:cNvPr id="12" name="Rectangle 11"/>
          <p:cNvSpPr/>
          <p:nvPr/>
        </p:nvSpPr>
        <p:spPr>
          <a:xfrm>
            <a:off x="718870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Cancellation</a:t>
            </a:r>
            <a:endParaRPr lang="en-US" sz="1200" dirty="0"/>
          </a:p>
        </p:txBody>
      </p:sp>
      <p:sp>
        <p:nvSpPr>
          <p:cNvPr id="13" name="Rectangle 12"/>
          <p:cNvSpPr/>
          <p:nvPr/>
        </p:nvSpPr>
        <p:spPr>
          <a:xfrm>
            <a:off x="10754868" y="678180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Billing</a:t>
            </a:r>
            <a:endParaRPr lang="en-US" sz="1200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-2894" y="1399032"/>
            <a:ext cx="11722454" cy="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2346" y="1399032"/>
            <a:ext cx="0" cy="5198538"/>
          </a:xfrm>
          <a:prstGeom prst="line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292" y="121098"/>
            <a:ext cx="767145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Feature: 26650 S</a:t>
            </a:r>
            <a:r>
              <a:rPr lang="en-US" sz="2000" dirty="0">
                <a:solidFill>
                  <a:srgbClr val="333333"/>
                </a:solidFill>
              </a:rPr>
              <a:t>tart and end dates for LOV values and </a:t>
            </a:r>
            <a:r>
              <a:rPr lang="en-US" sz="2000" dirty="0" smtClean="0">
                <a:solidFill>
                  <a:srgbClr val="333333"/>
                </a:solidFill>
              </a:rPr>
              <a:t>associate </a:t>
            </a:r>
            <a:r>
              <a:rPr lang="en-US" sz="2000" dirty="0">
                <a:solidFill>
                  <a:srgbClr val="333333"/>
                </a:solidFill>
              </a:rPr>
              <a:t>actions</a:t>
            </a:r>
            <a:endParaRPr lang="en-US" sz="20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1605260" y="1512454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DS Comp Rater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8080248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Reinstatement</a:t>
            </a:r>
            <a:endParaRPr lang="en-US" sz="1200" dirty="0"/>
          </a:p>
        </p:txBody>
      </p:sp>
      <p:sp>
        <p:nvSpPr>
          <p:cNvPr id="76" name="Rectangle 75"/>
          <p:cNvSpPr/>
          <p:nvPr/>
        </p:nvSpPr>
        <p:spPr>
          <a:xfrm>
            <a:off x="10760925" y="5460429"/>
            <a:ext cx="10789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Backward Compatibility</a:t>
            </a:r>
            <a:endParaRPr lang="en-US" sz="1200" dirty="0"/>
          </a:p>
        </p:txBody>
      </p:sp>
      <p:sp>
        <p:nvSpPr>
          <p:cNvPr id="25" name="Rectangle 24"/>
          <p:cNvSpPr/>
          <p:nvPr/>
        </p:nvSpPr>
        <p:spPr>
          <a:xfrm>
            <a:off x="5029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Log In</a:t>
            </a:r>
            <a:endParaRPr lang="en-US" sz="1200" dirty="0"/>
          </a:p>
        </p:txBody>
      </p:sp>
      <p:sp>
        <p:nvSpPr>
          <p:cNvPr id="26" name="Rectangle 25"/>
          <p:cNvSpPr/>
          <p:nvPr/>
        </p:nvSpPr>
        <p:spPr>
          <a:xfrm>
            <a:off x="941832" y="676656"/>
            <a:ext cx="850392" cy="5669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Search/ View</a:t>
            </a:r>
            <a:endParaRPr lang="en-US" sz="1200" dirty="0"/>
          </a:p>
        </p:txBody>
      </p:sp>
      <p:sp>
        <p:nvSpPr>
          <p:cNvPr id="37" name="Rectangle 36"/>
          <p:cNvSpPr/>
          <p:nvPr/>
        </p:nvSpPr>
        <p:spPr>
          <a:xfrm>
            <a:off x="2732809" y="1507282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Structural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731008" y="2141263"/>
            <a:ext cx="850392" cy="7681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Add Eff Date to Load Lookups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731008" y="2976508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Rating Add Limits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2731008" y="3610489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Rating Add Limits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11605260" y="2122932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DCS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2731008" y="4244469"/>
            <a:ext cx="850392" cy="8678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Business Rules </a:t>
            </a:r>
            <a:r>
              <a:rPr lang="en-US" sz="1200" dirty="0" err="1" smtClean="0">
                <a:solidFill>
                  <a:schemeClr val="accent1">
                    <a:lumMod val="50000"/>
                  </a:schemeClr>
                </a:solidFill>
              </a:rPr>
              <a:t>Eval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 Impact on New Values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4509394" y="1465393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Document for Impact Change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11605260" y="2733410"/>
            <a:ext cx="586740" cy="56692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bg1"/>
                </a:solidFill>
              </a:rPr>
              <a:t>SOA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11605260" y="3343888"/>
            <a:ext cx="586740" cy="1110348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Service for limit communication to external Services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2731008" y="5176965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Config by State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8930640" y="1465393"/>
            <a:ext cx="850392" cy="136093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Manual Notice Migration; Exception New Task Creation - Auto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8930640" y="2862803"/>
            <a:ext cx="850392" cy="74768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Adjust Limits during Renewal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863328" y="1473730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TBD </a:t>
            </a:r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8930640" y="3685989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accent1">
                    <a:lumMod val="50000"/>
                  </a:schemeClr>
                </a:solidFill>
              </a:rPr>
              <a:t>Manual Renewals</a:t>
            </a:r>
            <a:endParaRPr lang="en-US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6303663" y="1486684"/>
            <a:ext cx="850392" cy="7901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>
                <a:solidFill>
                  <a:schemeClr val="accent1">
                    <a:lumMod val="50000"/>
                  </a:schemeClr>
                </a:solidFill>
              </a:rPr>
              <a:t>Automated Endorsement to Migrate Book of Biz</a:t>
            </a:r>
            <a:endParaRPr lang="en-US" sz="105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6317742" y="2342527"/>
            <a:ext cx="850392" cy="56692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accent1">
                    <a:lumMod val="50000"/>
                  </a:schemeClr>
                </a:solidFill>
              </a:rPr>
              <a:t>Endorsement</a:t>
            </a:r>
            <a:r>
              <a:rPr lang="en-US" sz="1000" dirty="0" smtClean="0">
                <a:solidFill>
                  <a:schemeClr val="accent1">
                    <a:lumMod val="50000"/>
                  </a:schemeClr>
                </a:solidFill>
              </a:rPr>
              <a:t> Impacts?</a:t>
            </a:r>
            <a:endParaRPr lang="en-US" sz="10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681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1198</TotalTime>
  <Words>799</Words>
  <Application>Microsoft Office PowerPoint</Application>
  <PresentationFormat>Widescreen</PresentationFormat>
  <Paragraphs>226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AAA Insurance Exchange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Grow, Jeff (C)</dc:creator>
  <cp:lastModifiedBy>Parimi, Praveen (C)</cp:lastModifiedBy>
  <cp:revision>74</cp:revision>
  <dcterms:created xsi:type="dcterms:W3CDTF">2017-07-07T20:21:54Z</dcterms:created>
  <dcterms:modified xsi:type="dcterms:W3CDTF">2017-07-25T22:32:16Z</dcterms:modified>
</cp:coreProperties>
</file>