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sldIdLst>
    <p:sldId id="271" r:id="rId2"/>
    <p:sldId id="258" r:id="rId3"/>
    <p:sldId id="259" r:id="rId4"/>
    <p:sldId id="260" r:id="rId5"/>
    <p:sldId id="262" r:id="rId6"/>
    <p:sldId id="263" r:id="rId7"/>
    <p:sldId id="264" r:id="rId8"/>
    <p:sldId id="265" r:id="rId9"/>
    <p:sldId id="267" r:id="rId10"/>
    <p:sldId id="268" r:id="rId11"/>
    <p:sldId id="269" r:id="rId12"/>
    <p:sldId id="270"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17"/>
  </p:normalViewPr>
  <p:slideViewPr>
    <p:cSldViewPr snapToGrid="0" snapToObjects="1">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5B2D3C-C531-C34A-9E7B-8F7D74B8DDFF}" type="datetimeFigureOut">
              <a:rPr lang="en-US" smtClean="0"/>
              <a:t>7/10/2017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25FB8C0-3819-594B-A28C-02E84F878C60}"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5B2D3C-C531-C34A-9E7B-8F7D74B8DDFF}" type="datetimeFigureOut">
              <a:rPr lang="en-US" smtClean="0"/>
              <a:t>7/10/2017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5FB8C0-3819-594B-A28C-02E84F878C60}" type="slidenum">
              <a:rPr lang="en-US" smtClean="0"/>
              <a:t>‹#›</a:t>
            </a:fld>
            <a:endParaRPr lang="en-US" dirty="0"/>
          </a:p>
        </p:txBody>
      </p:sp>
    </p:spTree>
    <p:extLst>
      <p:ext uri="{BB962C8B-B14F-4D97-AF65-F5344CB8AC3E}">
        <p14:creationId xmlns:p14="http://schemas.microsoft.com/office/powerpoint/2010/main" val="47714554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Feature: 29261 – CA 360Value Regulation</a:t>
            </a:r>
            <a:endParaRPr lang="en-US" sz="2800" dirty="0"/>
          </a:p>
        </p:txBody>
      </p:sp>
      <p:sp>
        <p:nvSpPr>
          <p:cNvPr id="4" name="Content Placeholder 1"/>
          <p:cNvSpPr txBox="1">
            <a:spLocks/>
          </p:cNvSpPr>
          <p:nvPr/>
        </p:nvSpPr>
        <p:spPr>
          <a:xfrm>
            <a:off x="2050819" y="1348381"/>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CA regulations require us to provide insureds with a copy of the report we used to determine the replacement cost of their home within 3 days of the purchase of the policy.  To be compliant, we want to provide a copy of this report to our insureds each time we use the ISO360 tool to establish a Coverage A (replacement cost coverage amount) at new business, renewal, or at mid-term change.</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Create a document with the details of the ISO360 valuation used to establish Coverage A for HO3, HO6 and DP3 products in California</a:t>
            </a:r>
          </a:p>
          <a:p>
            <a:pPr>
              <a:buFont typeface="+mj-lt"/>
              <a:buAutoNum type="arabicPeriod"/>
            </a:pPr>
            <a:r>
              <a:rPr lang="en-US" sz="1300" dirty="0" smtClean="0">
                <a:latin typeface="Arial" panose="020B0604020202020204" pitchFamily="34" charset="0"/>
                <a:cs typeface="Arial" panose="020B0604020202020204" pitchFamily="34" charset="0"/>
              </a:rPr>
              <a:t>Include the document in all new business packets and conditionally in renewal and mid-term packets if an ISO360 was ordered in connection with that transaction.</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DCS/Form Product Management to create a customer friendly report/notice</a:t>
            </a:r>
            <a:endParaRPr lang="en-US" sz="1300" dirty="0">
              <a:latin typeface="Arial" panose="020B0604020202020204" pitchFamily="34" charset="0"/>
              <a:cs typeface="Arial" panose="020B0604020202020204" pitchFamily="34" charset="0"/>
            </a:endParaRP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smtClean="0">
                <a:latin typeface="Arial" panose="020B0604020202020204" pitchFamily="34" charset="0"/>
                <a:cs typeface="Arial" panose="020B0604020202020204" pitchFamily="34" charset="0"/>
              </a:rPr>
              <a:t>Long </a:t>
            </a:r>
            <a:r>
              <a:rPr lang="en-US" sz="900" dirty="0">
                <a:latin typeface="Arial" panose="020B0604020202020204" pitchFamily="34" charset="0"/>
                <a:cs typeface="Arial" panose="020B0604020202020204" pitchFamily="34" charset="0"/>
              </a:rPr>
              <a:t>term would like to store all ISO360 reports within PAS (Casandra Platform)</a:t>
            </a:r>
          </a:p>
          <a:p>
            <a:pPr lvl="1">
              <a:buClr>
                <a:schemeClr val="tx2"/>
              </a:buClr>
              <a:buSzPct val="50000"/>
            </a:pPr>
            <a:r>
              <a:rPr lang="en-US" sz="900" dirty="0" smtClean="0">
                <a:latin typeface="Arial" panose="020B0604020202020204" pitchFamily="34" charset="0"/>
                <a:cs typeface="Arial" panose="020B0604020202020204" pitchFamily="34" charset="0"/>
              </a:rPr>
              <a:t>Current </a:t>
            </a:r>
            <a:r>
              <a:rPr lang="en-US" sz="900" dirty="0">
                <a:latin typeface="Arial" panose="020B0604020202020204" pitchFamily="34" charset="0"/>
                <a:cs typeface="Arial" panose="020B0604020202020204" pitchFamily="34" charset="0"/>
              </a:rPr>
              <a:t>version should be stored in PAS until Casandra is available</a:t>
            </a:r>
          </a:p>
          <a:p>
            <a:pPr lvl="1">
              <a:buClr>
                <a:schemeClr val="tx2"/>
              </a:buClr>
              <a:buSzPct val="50000"/>
            </a:pPr>
            <a:r>
              <a:rPr lang="en-US" sz="900" dirty="0" smtClean="0">
                <a:latin typeface="Arial" panose="020B0604020202020204" pitchFamily="34" charset="0"/>
                <a:cs typeface="Arial" panose="020B0604020202020204" pitchFamily="34" charset="0"/>
              </a:rPr>
              <a:t>Context </a:t>
            </a:r>
            <a:r>
              <a:rPr lang="en-US" sz="900" dirty="0">
                <a:latin typeface="Arial" panose="020B0604020202020204" pitchFamily="34" charset="0"/>
                <a:cs typeface="Arial" panose="020B0604020202020204" pitchFamily="34" charset="0"/>
              </a:rPr>
              <a:t>on why the document is being sent will be handled via templates provided by the business</a:t>
            </a:r>
          </a:p>
          <a:p>
            <a:pPr lvl="1">
              <a:buClr>
                <a:schemeClr val="tx2"/>
              </a:buClr>
              <a:buSzPct val="50000"/>
            </a:pPr>
            <a:r>
              <a:rPr lang="en-US" sz="900" dirty="0" smtClean="0">
                <a:latin typeface="Arial" panose="020B0604020202020204" pitchFamily="34" charset="0"/>
                <a:cs typeface="Arial" panose="020B0604020202020204" pitchFamily="34" charset="0"/>
              </a:rPr>
              <a:t>This </a:t>
            </a:r>
            <a:r>
              <a:rPr lang="en-US" sz="900" dirty="0">
                <a:latin typeface="Arial" panose="020B0604020202020204" pitchFamily="34" charset="0"/>
                <a:cs typeface="Arial" panose="020B0604020202020204" pitchFamily="34" charset="0"/>
              </a:rPr>
              <a:t>is for CA only at this time</a:t>
            </a: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3</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Charmaine</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9858004" y="195143"/>
            <a:ext cx="1761897" cy="1426588"/>
          </a:xfrm>
          <a:prstGeom prst="rect">
            <a:avLst/>
          </a:prstGeom>
        </p:spPr>
      </p:pic>
    </p:spTree>
    <p:extLst>
      <p:ext uri="{BB962C8B-B14F-4D97-AF65-F5344CB8AC3E}">
        <p14:creationId xmlns:p14="http://schemas.microsoft.com/office/powerpoint/2010/main" val="4262048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052"/>
            <a:ext cx="8956042" cy="1325563"/>
          </a:xfrm>
        </p:spPr>
        <p:txBody>
          <a:bodyPr>
            <a:normAutofit/>
          </a:bodyPr>
          <a:lstStyle/>
          <a:p>
            <a:r>
              <a:rPr lang="en-US" sz="3200" dirty="0" smtClean="0"/>
              <a:t>Feature: </a:t>
            </a:r>
            <a:r>
              <a:rPr lang="en-US" sz="3200" dirty="0"/>
              <a:t>28609 Rating Accuracy - MPD Validation Phase 3</a:t>
            </a:r>
          </a:p>
        </p:txBody>
      </p:sp>
      <p:sp>
        <p:nvSpPr>
          <p:cNvPr id="4" name="Content Placeholder 1"/>
          <p:cNvSpPr txBox="1">
            <a:spLocks/>
          </p:cNvSpPr>
          <p:nvPr/>
        </p:nvSpPr>
        <p:spPr>
          <a:xfrm>
            <a:off x="2058900" y="1353190"/>
            <a:ext cx="7389900" cy="1402619"/>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a:latin typeface="Arial" panose="020B0604020202020204" pitchFamily="34" charset="0"/>
                <a:cs typeface="Arial" panose="020B0604020202020204" pitchFamily="34" charset="0"/>
                <a:sym typeface="Wingdings" panose="05000000000000000000" pitchFamily="2" charset="2"/>
              </a:rPr>
              <a:t>The current Customer Search capability in PAS Property is not able to correctly match and add the named insureds &amp;amp; all their other valid AAA policies (present in HDES, SIS, Exigen and AMIG) due to the existing issues/limitations around the Customer Search. So, agents add the other additional AAA policies manually to provide the Multi-Policy discount. For PAS Auto, the other AAA policies are added only by manually entering the policy number. This results in MPD being applied </a:t>
            </a:r>
            <a:r>
              <a:rPr lang="en-US" sz="1300" dirty="0" smtClean="0">
                <a:latin typeface="Arial" panose="020B0604020202020204" pitchFamily="34" charset="0"/>
                <a:cs typeface="Arial" panose="020B0604020202020204" pitchFamily="34" charset="0"/>
                <a:sym typeface="Wingdings" panose="05000000000000000000" pitchFamily="2" charset="2"/>
              </a:rPr>
              <a:t>incorrectly to policies that do not have valid other AAA policies and hence results in premium leakage. </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a:latin typeface="Arial" panose="020B0604020202020204" pitchFamily="34" charset="0"/>
                <a:cs typeface="Arial" panose="020B0604020202020204" pitchFamily="34" charset="0"/>
                <a:sym typeface="Wingdings" panose="05000000000000000000" pitchFamily="2" charset="2"/>
              </a:rPr>
              <a:t>This request will be used to implement the new 'Elastic search' capability for PAS Auto &amp;amp; Home, to search against the 'Enterprise Search' data and to provide ability to do systematic validation for policies in Auto and Property Products **4/28/17 - Agile Vision added: For customers with other valid AAA policies Who want to receive a multi-policy discount The MPD Validation</a:t>
            </a:r>
            <a:endParaRPr lang="en-US" sz="1300" dirty="0" smtClean="0">
              <a:latin typeface="Arial" panose="020B0604020202020204" pitchFamily="34" charset="0"/>
              <a:cs typeface="Arial" panose="020B0604020202020204" pitchFamily="34" charset="0"/>
            </a:endParaRPr>
          </a:p>
          <a:p>
            <a:pPr>
              <a:buFont typeface="+mj-lt"/>
              <a:buAutoNum type="arabicPeriod"/>
            </a:pPr>
            <a:r>
              <a:rPr lang="en-US" sz="1300" dirty="0">
                <a:latin typeface="Arial" panose="020B0604020202020204" pitchFamily="34" charset="0"/>
                <a:cs typeface="Arial" panose="020B0604020202020204" pitchFamily="34" charset="0"/>
                <a:sym typeface="Wingdings" panose="05000000000000000000" pitchFamily="2" charset="2"/>
              </a:rPr>
              <a:t>Phase 3 Is an enhanced search capability for the Auto Product That enables the system to more accurately find and match policy insureds and related </a:t>
            </a:r>
            <a:r>
              <a:rPr lang="en-US" sz="1300" dirty="0" smtClean="0">
                <a:latin typeface="Arial" panose="020B0604020202020204" pitchFamily="34" charset="0"/>
                <a:cs typeface="Arial" panose="020B0604020202020204" pitchFamily="34" charset="0"/>
                <a:sym typeface="Wingdings" panose="05000000000000000000" pitchFamily="2" charset="2"/>
              </a:rPr>
              <a:t>“other owned”  AAA </a:t>
            </a:r>
            <a:r>
              <a:rPr lang="en-US" sz="1300" dirty="0">
                <a:latin typeface="Arial" panose="020B0604020202020204" pitchFamily="34" charset="0"/>
                <a:cs typeface="Arial" panose="020B0604020202020204" pitchFamily="34" charset="0"/>
                <a:sym typeface="Wingdings" panose="05000000000000000000" pitchFamily="2" charset="2"/>
              </a:rPr>
              <a:t>policies so that the correct multi-policy discount(s) is accurately applied.</a:t>
            </a:r>
            <a:endParaRPr lang="en-US" sz="1300" dirty="0" smtClean="0">
              <a:latin typeface="Arial" panose="020B0604020202020204" pitchFamily="34" charset="0"/>
              <a:cs typeface="Arial" panose="020B0604020202020204" pitchFamily="34" charset="0"/>
            </a:endParaRP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None</a:t>
            </a: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smtClean="0">
                <a:latin typeface="Arial" panose="020B0604020202020204" pitchFamily="34" charset="0"/>
                <a:cs typeface="Arial" panose="020B0604020202020204" pitchFamily="34" charset="0"/>
              </a:rPr>
              <a:t>Build </a:t>
            </a:r>
            <a:r>
              <a:rPr lang="en-US" sz="900" dirty="0">
                <a:latin typeface="Arial" panose="020B0604020202020204" pitchFamily="34" charset="0"/>
                <a:cs typeface="Arial" panose="020B0604020202020204" pitchFamily="34" charset="0"/>
              </a:rPr>
              <a:t>new workflow and data cleanup may be needed</a:t>
            </a:r>
          </a:p>
          <a:p>
            <a:pPr lvl="1">
              <a:buClr>
                <a:schemeClr val="tx2"/>
              </a:buClr>
              <a:buSzPct val="50000"/>
            </a:pPr>
            <a:r>
              <a:rPr lang="en-US" sz="900" dirty="0" smtClean="0">
                <a:latin typeface="Arial" panose="020B0604020202020204" pitchFamily="34" charset="0"/>
                <a:cs typeface="Arial" panose="020B0604020202020204" pitchFamily="34" charset="0"/>
              </a:rPr>
              <a:t>Post </a:t>
            </a:r>
            <a:r>
              <a:rPr lang="en-US" sz="900" dirty="0">
                <a:latin typeface="Arial" panose="020B0604020202020204" pitchFamily="34" charset="0"/>
                <a:cs typeface="Arial" panose="020B0604020202020204" pitchFamily="34" charset="0"/>
              </a:rPr>
              <a:t>bind validation is needed to confirm additional policies were purchased</a:t>
            </a:r>
          </a:p>
          <a:p>
            <a:pPr lvl="1">
              <a:buClr>
                <a:schemeClr val="tx2"/>
              </a:buClr>
              <a:buSzPct val="50000"/>
            </a:pPr>
            <a:r>
              <a:rPr lang="en-US" sz="900" dirty="0" smtClean="0">
                <a:latin typeface="Arial" panose="020B0604020202020204" pitchFamily="34" charset="0"/>
                <a:cs typeface="Arial" panose="020B0604020202020204" pitchFamily="34" charset="0"/>
              </a:rPr>
              <a:t>NB only and All </a:t>
            </a:r>
            <a:r>
              <a:rPr lang="en-US" sz="900" dirty="0">
                <a:latin typeface="Arial" panose="020B0604020202020204" pitchFamily="34" charset="0"/>
                <a:cs typeface="Arial" panose="020B0604020202020204" pitchFamily="34" charset="0"/>
              </a:rPr>
              <a:t>states / products </a:t>
            </a:r>
            <a:r>
              <a:rPr lang="en-US" sz="900" dirty="0" smtClean="0">
                <a:latin typeface="Arial" panose="020B0604020202020204" pitchFamily="34" charset="0"/>
                <a:cs typeface="Arial" panose="020B0604020202020204" pitchFamily="34" charset="0"/>
              </a:rPr>
              <a:t>impacted</a:t>
            </a:r>
            <a:endParaRPr lang="en-US" sz="900" dirty="0">
              <a:latin typeface="Arial" panose="020B0604020202020204" pitchFamily="34" charset="0"/>
              <a:cs typeface="Arial" panose="020B0604020202020204" pitchFamily="34" charset="0"/>
            </a:endParaRPr>
          </a:p>
          <a:p>
            <a:pPr lvl="1">
              <a:buClr>
                <a:schemeClr val="tx2"/>
              </a:buClr>
              <a:buSzPct val="50000"/>
            </a:pPr>
            <a:r>
              <a:rPr lang="en-US" sz="900" dirty="0" smtClean="0">
                <a:latin typeface="Arial" panose="020B0604020202020204" pitchFamily="34" charset="0"/>
                <a:cs typeface="Arial" panose="020B0604020202020204" pitchFamily="34" charset="0"/>
              </a:rPr>
              <a:t>PUP </a:t>
            </a:r>
            <a:r>
              <a:rPr lang="en-US" sz="900" dirty="0">
                <a:latin typeface="Arial" panose="020B0604020202020204" pitchFamily="34" charset="0"/>
                <a:cs typeface="Arial" panose="020B0604020202020204" pitchFamily="34" charset="0"/>
              </a:rPr>
              <a:t>process can be synced at a later date</a:t>
            </a: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a:latin typeface="Arial" panose="020B0604020202020204" pitchFamily="34" charset="0"/>
                <a:cs typeface="Arial" panose="020B0604020202020204" pitchFamily="34" charset="0"/>
              </a:rPr>
              <a:t>Dependencies with enterprise search team</a:t>
            </a:r>
          </a:p>
          <a:p>
            <a:pPr lvl="1">
              <a:buClr>
                <a:schemeClr val="tx2"/>
              </a:buClr>
              <a:buSzPct val="50000"/>
            </a:pPr>
            <a:endParaRPr lang="en-US" sz="9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smtClean="0">
                <a:solidFill>
                  <a:schemeClr val="tx1"/>
                </a:solidFill>
                <a:latin typeface="Arial" panose="020B0604020202020204" pitchFamily="34" charset="0"/>
                <a:cs typeface="Arial" panose="020B0604020202020204" pitchFamily="34" charset="0"/>
              </a:rPr>
              <a:t>Team: Unassigned</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Saren</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692562" cy="369332"/>
            </a:xfrm>
            <a:prstGeom prst="rect">
              <a:avLst/>
            </a:prstGeom>
            <a:noFill/>
          </p:spPr>
          <p:txBody>
            <a:bodyPr wrap="none" rtlCol="0">
              <a:spAutoFit/>
            </a:bodyPr>
            <a:lstStyle/>
            <a:p>
              <a:r>
                <a:rPr lang="en-US" dirty="0" smtClean="0"/>
                <a:t>Large</a:t>
              </a:r>
              <a:endParaRPr lang="en-US" dirty="0"/>
            </a:p>
          </p:txBody>
        </p:sp>
      </p:grpSp>
    </p:spTree>
    <p:extLst>
      <p:ext uri="{BB962C8B-B14F-4D97-AF65-F5344CB8AC3E}">
        <p14:creationId xmlns:p14="http://schemas.microsoft.com/office/powerpoint/2010/main" val="1813056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868"/>
            <a:ext cx="9297202" cy="1325563"/>
          </a:xfrm>
        </p:spPr>
        <p:txBody>
          <a:bodyPr>
            <a:normAutofit/>
          </a:bodyPr>
          <a:lstStyle/>
          <a:p>
            <a:r>
              <a:rPr lang="en-US" sz="3200" dirty="0" smtClean="0"/>
              <a:t>Feature: </a:t>
            </a:r>
            <a:r>
              <a:rPr lang="en-US" sz="3200" dirty="0"/>
              <a:t>30064 - Change to Mortgagee &amp; Additional Interests screen</a:t>
            </a:r>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a:latin typeface="Arial" panose="020B0604020202020204" pitchFamily="34" charset="0"/>
                <a:cs typeface="Arial" panose="020B0604020202020204" pitchFamily="34" charset="0"/>
                <a:sym typeface="Wingdings" panose="05000000000000000000" pitchFamily="2" charset="2"/>
              </a:rPr>
              <a:t>Due to the fields available on the mortgagee information screen, agents are not always able to enter the Mortgagee Clause exactly as required. This results in two things: some agents use a manual EOI form in order to meet Mortgagee Clause requirements, and some agents enter the information the best they can but the EOI is rejected by the lender. This change has been identified as part of a cost savings opportunity targeting reduced time spent servicing EOI changes and requests.</a:t>
            </a: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Tbd</a:t>
            </a:r>
          </a:p>
          <a:p>
            <a:pPr>
              <a:buFont typeface="+mj-lt"/>
              <a:buAutoNum type="arabicPeriod"/>
            </a:pPr>
            <a:r>
              <a:rPr lang="en-US" sz="1300" dirty="0" smtClean="0">
                <a:latin typeface="Arial" panose="020B0604020202020204" pitchFamily="34" charset="0"/>
                <a:cs typeface="Arial" panose="020B0604020202020204" pitchFamily="34" charset="0"/>
              </a:rPr>
              <a:t>Tbd</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None</a:t>
            </a: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smtClean="0">
                <a:latin typeface="Arial" panose="020B0604020202020204" pitchFamily="34" charset="0"/>
                <a:cs typeface="Arial" panose="020B0604020202020204" pitchFamily="34" charset="0"/>
              </a:rPr>
              <a:t>Currently </a:t>
            </a:r>
            <a:r>
              <a:rPr lang="en-US" sz="900" dirty="0">
                <a:latin typeface="Arial" panose="020B0604020202020204" pitchFamily="34" charset="0"/>
                <a:cs typeface="Arial" panose="020B0604020202020204" pitchFamily="34" charset="0"/>
              </a:rPr>
              <a:t>capped at </a:t>
            </a:r>
            <a:r>
              <a:rPr lang="en-US" sz="900" dirty="0" smtClean="0">
                <a:latin typeface="Arial" panose="020B0604020202020204" pitchFamily="34" charset="0"/>
                <a:cs typeface="Arial" panose="020B0604020202020204" pitchFamily="34" charset="0"/>
              </a:rPr>
              <a:t>140 characters</a:t>
            </a:r>
            <a:endParaRPr lang="en-US" sz="900" dirty="0">
              <a:latin typeface="Arial" panose="020B0604020202020204" pitchFamily="34" charset="0"/>
              <a:cs typeface="Arial" panose="020B0604020202020204" pitchFamily="34" charset="0"/>
            </a:endParaRPr>
          </a:p>
          <a:p>
            <a:pPr lvl="1">
              <a:buClr>
                <a:schemeClr val="tx2"/>
              </a:buClr>
              <a:buSzPct val="50000"/>
            </a:pPr>
            <a:r>
              <a:rPr lang="en-US" sz="900" dirty="0" smtClean="0">
                <a:latin typeface="Arial" panose="020B0604020202020204" pitchFamily="34" charset="0"/>
                <a:cs typeface="Arial" panose="020B0604020202020204" pitchFamily="34" charset="0"/>
              </a:rPr>
              <a:t>Potential </a:t>
            </a:r>
            <a:r>
              <a:rPr lang="en-US" sz="900" dirty="0">
                <a:latin typeface="Arial" panose="020B0604020202020204" pitchFamily="34" charset="0"/>
                <a:cs typeface="Arial" panose="020B0604020202020204" pitchFamily="34" charset="0"/>
              </a:rPr>
              <a:t>impact to existing integrations</a:t>
            </a:r>
          </a:p>
          <a:p>
            <a:pPr lvl="1">
              <a:buClr>
                <a:schemeClr val="tx2"/>
              </a:buClr>
              <a:buSzPct val="50000"/>
            </a:pPr>
            <a:r>
              <a:rPr lang="en-US" sz="900" dirty="0" smtClean="0">
                <a:latin typeface="Arial" panose="020B0604020202020204" pitchFamily="34" charset="0"/>
                <a:cs typeface="Arial" panose="020B0604020202020204" pitchFamily="34" charset="0"/>
              </a:rPr>
              <a:t>New </a:t>
            </a:r>
            <a:r>
              <a:rPr lang="en-US" sz="900" dirty="0">
                <a:latin typeface="Arial" panose="020B0604020202020204" pitchFamily="34" charset="0"/>
                <a:cs typeface="Arial" panose="020B0604020202020204" pitchFamily="34" charset="0"/>
              </a:rPr>
              <a:t>field with legal mortgagee name</a:t>
            </a:r>
          </a:p>
          <a:p>
            <a:pPr lvl="1">
              <a:buClr>
                <a:schemeClr val="tx2"/>
              </a:buClr>
              <a:buSzPct val="50000"/>
            </a:pPr>
            <a:r>
              <a:rPr lang="en-US" sz="900" dirty="0" smtClean="0">
                <a:latin typeface="Arial" panose="020B0604020202020204" pitchFamily="34" charset="0"/>
                <a:cs typeface="Arial" panose="020B0604020202020204" pitchFamily="34" charset="0"/>
              </a:rPr>
              <a:t>Lexis </a:t>
            </a:r>
            <a:r>
              <a:rPr lang="en-US" sz="900" dirty="0">
                <a:latin typeface="Arial" panose="020B0604020202020204" pitchFamily="34" charset="0"/>
                <a:cs typeface="Arial" panose="020B0604020202020204" pitchFamily="34" charset="0"/>
              </a:rPr>
              <a:t>impact?</a:t>
            </a:r>
          </a:p>
          <a:p>
            <a:pPr lvl="1">
              <a:buClr>
                <a:schemeClr val="tx2"/>
              </a:buClr>
              <a:buSzPct val="50000"/>
            </a:pPr>
            <a:r>
              <a:rPr lang="en-US" sz="900" dirty="0" smtClean="0">
                <a:latin typeface="Arial" panose="020B0604020202020204" pitchFamily="34" charset="0"/>
                <a:cs typeface="Arial" panose="020B0604020202020204" pitchFamily="34" charset="0"/>
              </a:rPr>
              <a:t>1 </a:t>
            </a:r>
            <a:r>
              <a:rPr lang="en-US" sz="900" dirty="0">
                <a:latin typeface="Arial" panose="020B0604020202020204" pitchFamily="34" charset="0"/>
                <a:cs typeface="Arial" panose="020B0604020202020204" pitchFamily="34" charset="0"/>
              </a:rPr>
              <a:t>service (CEA) needs update</a:t>
            </a:r>
          </a:p>
          <a:p>
            <a:pPr lvl="1">
              <a:buClr>
                <a:schemeClr val="tx2"/>
              </a:buClr>
              <a:buSzPct val="50000"/>
            </a:pPr>
            <a:r>
              <a:rPr lang="en-US" sz="900" dirty="0" smtClean="0">
                <a:latin typeface="Arial" panose="020B0604020202020204" pitchFamily="34" charset="0"/>
                <a:cs typeface="Arial" panose="020B0604020202020204" pitchFamily="34" charset="0"/>
              </a:rPr>
              <a:t>ETL </a:t>
            </a:r>
            <a:r>
              <a:rPr lang="en-US" sz="900" dirty="0">
                <a:latin typeface="Arial" panose="020B0604020202020204" pitchFamily="34" charset="0"/>
                <a:cs typeface="Arial" panose="020B0604020202020204" pitchFamily="34" charset="0"/>
              </a:rPr>
              <a:t>impact</a:t>
            </a: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Unassigned</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Pam</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691215" cy="369332"/>
            </a:xfrm>
            <a:prstGeom prst="rect">
              <a:avLst/>
            </a:prstGeom>
            <a:noFill/>
          </p:spPr>
          <p:txBody>
            <a:bodyPr wrap="none" rtlCol="0">
              <a:spAutoFit/>
            </a:bodyPr>
            <a:lstStyle/>
            <a:p>
              <a:r>
                <a:rPr lang="en-US" dirty="0" smtClean="0"/>
                <a:t>Small</a:t>
              </a:r>
            </a:p>
          </p:txBody>
        </p:sp>
      </p:grpSp>
    </p:spTree>
    <p:extLst>
      <p:ext uri="{BB962C8B-B14F-4D97-AF65-F5344CB8AC3E}">
        <p14:creationId xmlns:p14="http://schemas.microsoft.com/office/powerpoint/2010/main" val="129498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1325563"/>
          </a:xfrm>
        </p:spPr>
        <p:txBody>
          <a:bodyPr>
            <a:normAutofit/>
          </a:bodyPr>
          <a:lstStyle/>
          <a:p>
            <a:r>
              <a:rPr lang="en-US" sz="4000" dirty="0" smtClean="0"/>
              <a:t>Feature: </a:t>
            </a:r>
            <a:r>
              <a:rPr lang="en-US" sz="4000" dirty="0"/>
              <a:t>29919 - Ability to modify Due Date</a:t>
            </a:r>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a:latin typeface="Arial" panose="020B0604020202020204" pitchFamily="34" charset="0"/>
                <a:cs typeface="Arial" panose="020B0604020202020204" pitchFamily="34" charset="0"/>
                <a:sym typeface="Wingdings" panose="05000000000000000000" pitchFamily="2" charset="2"/>
              </a:rPr>
              <a:t>Native PAS has the ability to modify pay plans to allow a policyholder the ability to change their payment due date. This request is to enable to functionality. In addition, rules will be implemented with this request. This will be initially rolled out as a Proof of Concept project with limited capabilities with the plans to expand later. This is tightly coupled with Evalue.</a:t>
            </a: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Tbd</a:t>
            </a:r>
          </a:p>
          <a:p>
            <a:pPr>
              <a:buFont typeface="+mj-lt"/>
              <a:buAutoNum type="arabicPeriod"/>
            </a:pPr>
            <a:r>
              <a:rPr lang="en-US" sz="1300" dirty="0" smtClean="0">
                <a:latin typeface="Arial" panose="020B0604020202020204" pitchFamily="34" charset="0"/>
                <a:cs typeface="Arial" panose="020B0604020202020204" pitchFamily="34" charset="0"/>
              </a:rPr>
              <a:t>Tbd</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None</a:t>
            </a: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a:latin typeface="Arial" panose="020B0604020202020204" pitchFamily="34" charset="0"/>
                <a:cs typeface="Arial" panose="020B0604020202020204" pitchFamily="34" charset="0"/>
              </a:rPr>
              <a:t>Needs role based access</a:t>
            </a:r>
          </a:p>
          <a:p>
            <a:pPr lvl="1">
              <a:buClr>
                <a:schemeClr val="tx2"/>
              </a:buClr>
              <a:buSzPct val="50000"/>
            </a:pPr>
            <a:r>
              <a:rPr lang="en-US" sz="900" dirty="0" smtClean="0">
                <a:latin typeface="Arial" panose="020B0604020202020204" pitchFamily="34" charset="0"/>
                <a:cs typeface="Arial" panose="020B0604020202020204" pitchFamily="34" charset="0"/>
              </a:rPr>
              <a:t>No </a:t>
            </a:r>
            <a:r>
              <a:rPr lang="en-US" sz="900" dirty="0">
                <a:latin typeface="Arial" panose="020B0604020202020204" pitchFamily="34" charset="0"/>
                <a:cs typeface="Arial" panose="020B0604020202020204" pitchFamily="34" charset="0"/>
              </a:rPr>
              <a:t>eValue connection</a:t>
            </a:r>
          </a:p>
          <a:p>
            <a:pPr lvl="1">
              <a:buClr>
                <a:schemeClr val="tx2"/>
              </a:buClr>
              <a:buSzPct val="50000"/>
            </a:pPr>
            <a:r>
              <a:rPr lang="en-US" sz="900" dirty="0" smtClean="0">
                <a:latin typeface="Arial" panose="020B0604020202020204" pitchFamily="34" charset="0"/>
                <a:cs typeface="Arial" panose="020B0604020202020204" pitchFamily="34" charset="0"/>
              </a:rPr>
              <a:t>Intended </a:t>
            </a:r>
            <a:r>
              <a:rPr lang="en-US" sz="900" dirty="0">
                <a:latin typeface="Arial" panose="020B0604020202020204" pitchFamily="34" charset="0"/>
                <a:cs typeface="Arial" panose="020B0604020202020204" pitchFamily="34" charset="0"/>
              </a:rPr>
              <a:t>for small pilot user base</a:t>
            </a:r>
          </a:p>
          <a:p>
            <a:pPr lvl="1">
              <a:buClr>
                <a:schemeClr val="tx2"/>
              </a:buClr>
              <a:buSzPct val="50000"/>
            </a:pPr>
            <a:r>
              <a:rPr lang="en-US" sz="900" dirty="0" smtClean="0">
                <a:latin typeface="Arial" panose="020B0604020202020204" pitchFamily="34" charset="0"/>
                <a:cs typeface="Arial" panose="020B0604020202020204" pitchFamily="34" charset="0"/>
              </a:rPr>
              <a:t>Not </a:t>
            </a:r>
            <a:r>
              <a:rPr lang="en-US" sz="900" dirty="0">
                <a:latin typeface="Arial" panose="020B0604020202020204" pitchFamily="34" charset="0"/>
                <a:cs typeface="Arial" panose="020B0604020202020204" pitchFamily="34" charset="0"/>
              </a:rPr>
              <a:t>during initial purchase flow (post bind)</a:t>
            </a: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Unassigned</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Michael Weldert</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691215" cy="369332"/>
            </a:xfrm>
            <a:prstGeom prst="rect">
              <a:avLst/>
            </a:prstGeom>
            <a:noFill/>
          </p:spPr>
          <p:txBody>
            <a:bodyPr wrap="none" rtlCol="0">
              <a:spAutoFit/>
            </a:bodyPr>
            <a:lstStyle/>
            <a:p>
              <a:r>
                <a:rPr lang="en-US" dirty="0" smtClean="0"/>
                <a:t>Small</a:t>
              </a:r>
            </a:p>
          </p:txBody>
        </p:sp>
      </p:grpSp>
    </p:spTree>
    <p:extLst>
      <p:ext uri="{BB962C8B-B14F-4D97-AF65-F5344CB8AC3E}">
        <p14:creationId xmlns:p14="http://schemas.microsoft.com/office/powerpoint/2010/main" val="50106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1325563"/>
          </a:xfrm>
        </p:spPr>
        <p:txBody>
          <a:bodyPr>
            <a:normAutofit/>
          </a:bodyPr>
          <a:lstStyle/>
          <a:p>
            <a:r>
              <a:rPr lang="en-US" sz="2800" dirty="0" smtClean="0"/>
              <a:t>Feature: Electronic Refunds</a:t>
            </a:r>
            <a:endParaRPr lang="en-US" sz="2800" dirty="0"/>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When a customer has a refund owed to them, we want to be able to push those funds to them electronically as a refund to their stored payment method rather than creating a physical check.  This allows us to reduce processing costs and offers the customer the convenience of not having to wait for a check and then deposit it.</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Ability to process refunds via electronic payment method</a:t>
            </a:r>
          </a:p>
          <a:p>
            <a:pPr>
              <a:buFont typeface="+mj-lt"/>
              <a:buAutoNum type="arabicPeriod"/>
            </a:pPr>
            <a:r>
              <a:rPr lang="en-US" sz="1300" dirty="0" smtClean="0">
                <a:latin typeface="Arial" panose="020B0604020202020204" pitchFamily="34" charset="0"/>
                <a:cs typeface="Arial" panose="020B0604020202020204" pitchFamily="34" charset="0"/>
              </a:rPr>
              <a:t>Ability to capture customer agreement to receive refunds electronically</a:t>
            </a:r>
          </a:p>
          <a:p>
            <a:pPr>
              <a:buFont typeface="+mj-lt"/>
              <a:buAutoNum type="arabicPeriod"/>
            </a:pPr>
            <a:r>
              <a:rPr lang="en-US" sz="1300" dirty="0" smtClean="0">
                <a:latin typeface="Arial" panose="020B0604020202020204" pitchFamily="34" charset="0"/>
                <a:cs typeface="Arial" panose="020B0604020202020204" pitchFamily="34" charset="0"/>
              </a:rPr>
              <a:t>Ability to recognize presence of agreement and send refunds via paper check if not opted in</a:t>
            </a:r>
          </a:p>
          <a:p>
            <a:pPr>
              <a:buFont typeface="+mj-lt"/>
              <a:buAutoNum type="arabicPeriod"/>
            </a:pPr>
            <a:r>
              <a:rPr lang="en-US" sz="1300" dirty="0" smtClean="0">
                <a:latin typeface="Arial" panose="020B0604020202020204" pitchFamily="34" charset="0"/>
                <a:cs typeface="Arial" panose="020B0604020202020204" pitchFamily="34" charset="0"/>
              </a:rPr>
              <a:t>Ability to define scenarios where paper checks must be created even for opted-in customers</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None,</a:t>
            </a:r>
            <a:r>
              <a:rPr lang="en-US" sz="1300" dirty="0" smtClean="0">
                <a:solidFill>
                  <a:srgbClr val="FF0000"/>
                </a:solidFill>
                <a:latin typeface="Arial" panose="020B0604020202020204" pitchFamily="34" charset="0"/>
                <a:cs typeface="Arial" panose="020B0604020202020204" pitchFamily="34" charset="0"/>
              </a:rPr>
              <a:t> Payment Central</a:t>
            </a:r>
            <a:endParaRPr lang="en-US" sz="1300" dirty="0">
              <a:latin typeface="Arial" panose="020B0604020202020204" pitchFamily="34" charset="0"/>
              <a:cs typeface="Arial" panose="020B0604020202020204" pitchFamily="34" charset="0"/>
            </a:endParaRP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a:latin typeface="Arial" panose="020B0604020202020204" pitchFamily="34" charset="0"/>
                <a:cs typeface="Arial" panose="020B0604020202020204" pitchFamily="34" charset="0"/>
              </a:rPr>
              <a:t>Needs role based access</a:t>
            </a:r>
          </a:p>
          <a:p>
            <a:pPr lvl="1">
              <a:buClr>
                <a:schemeClr val="tx2"/>
              </a:buClr>
              <a:buSzPct val="50000"/>
            </a:pPr>
            <a:r>
              <a:rPr lang="en-US" sz="900" dirty="0" smtClean="0">
                <a:latin typeface="Arial" panose="020B0604020202020204" pitchFamily="34" charset="0"/>
                <a:cs typeface="Arial" panose="020B0604020202020204" pitchFamily="34" charset="0"/>
              </a:rPr>
              <a:t>No </a:t>
            </a:r>
            <a:r>
              <a:rPr lang="en-US" sz="900" dirty="0">
                <a:latin typeface="Arial" panose="020B0604020202020204" pitchFamily="34" charset="0"/>
                <a:cs typeface="Arial" panose="020B0604020202020204" pitchFamily="34" charset="0"/>
              </a:rPr>
              <a:t>eValue connection</a:t>
            </a:r>
          </a:p>
          <a:p>
            <a:pPr lvl="1">
              <a:buClr>
                <a:schemeClr val="tx2"/>
              </a:buClr>
              <a:buSzPct val="50000"/>
            </a:pPr>
            <a:r>
              <a:rPr lang="en-US" sz="900" dirty="0" smtClean="0">
                <a:latin typeface="Arial" panose="020B0604020202020204" pitchFamily="34" charset="0"/>
                <a:cs typeface="Arial" panose="020B0604020202020204" pitchFamily="34" charset="0"/>
              </a:rPr>
              <a:t>Intended </a:t>
            </a:r>
            <a:r>
              <a:rPr lang="en-US" sz="900" dirty="0">
                <a:latin typeface="Arial" panose="020B0604020202020204" pitchFamily="34" charset="0"/>
                <a:cs typeface="Arial" panose="020B0604020202020204" pitchFamily="34" charset="0"/>
              </a:rPr>
              <a:t>for small pilot user base</a:t>
            </a:r>
          </a:p>
          <a:p>
            <a:pPr lvl="1">
              <a:buClr>
                <a:schemeClr val="tx2"/>
              </a:buClr>
              <a:buSzPct val="50000"/>
            </a:pPr>
            <a:r>
              <a:rPr lang="en-US" sz="900" dirty="0" smtClean="0">
                <a:latin typeface="Arial" panose="020B0604020202020204" pitchFamily="34" charset="0"/>
                <a:cs typeface="Arial" panose="020B0604020202020204" pitchFamily="34" charset="0"/>
              </a:rPr>
              <a:t>Not </a:t>
            </a:r>
            <a:r>
              <a:rPr lang="en-US" sz="900" dirty="0">
                <a:latin typeface="Arial" panose="020B0604020202020204" pitchFamily="34" charset="0"/>
                <a:cs typeface="Arial" panose="020B0604020202020204" pitchFamily="34" charset="0"/>
              </a:rPr>
              <a:t>during initial purchase flow (post bind)</a:t>
            </a: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Unassigned</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Michael Weldert</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564578" cy="369332"/>
            </a:xfrm>
            <a:prstGeom prst="rect">
              <a:avLst/>
            </a:prstGeom>
            <a:noFill/>
          </p:spPr>
          <p:txBody>
            <a:bodyPr wrap="none" rtlCol="0">
              <a:spAutoFit/>
            </a:bodyPr>
            <a:lstStyle/>
            <a:p>
              <a:r>
                <a:rPr lang="en-US" dirty="0" smtClean="0"/>
                <a:t>TBD</a:t>
              </a:r>
            </a:p>
          </p:txBody>
        </p:sp>
      </p:grpSp>
    </p:spTree>
    <p:extLst>
      <p:ext uri="{BB962C8B-B14F-4D97-AF65-F5344CB8AC3E}">
        <p14:creationId xmlns:p14="http://schemas.microsoft.com/office/powerpoint/2010/main" val="2439811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1325563"/>
          </a:xfrm>
        </p:spPr>
        <p:txBody>
          <a:bodyPr>
            <a:normAutofit/>
          </a:bodyPr>
          <a:lstStyle/>
          <a:p>
            <a:r>
              <a:rPr lang="en-US" sz="2800" dirty="0" smtClean="0"/>
              <a:t>Feature: Non-Premium Bearing Endorsements</a:t>
            </a:r>
            <a:endParaRPr lang="en-US" sz="2800" dirty="0"/>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a:latin typeface="Arial" panose="020B0604020202020204" pitchFamily="34" charset="0"/>
                <a:cs typeface="Arial" panose="020B0604020202020204" pitchFamily="34" charset="0"/>
                <a:sym typeface="Wingdings" panose="05000000000000000000" pitchFamily="2" charset="2"/>
              </a:rPr>
              <a:t>To reduce cost and offer customers more options for interacting with us, we want to offer the ability to perform </a:t>
            </a:r>
            <a:r>
              <a:rPr lang="en-US" sz="1300" dirty="0" smtClean="0">
                <a:latin typeface="Arial" panose="020B0604020202020204" pitchFamily="34" charset="0"/>
                <a:cs typeface="Arial" panose="020B0604020202020204" pitchFamily="34" charset="0"/>
                <a:sym typeface="Wingdings" panose="05000000000000000000" pitchFamily="2" charset="2"/>
              </a:rPr>
              <a:t>non-premium-bearing </a:t>
            </a:r>
            <a:r>
              <a:rPr lang="en-US" sz="1300" dirty="0">
                <a:latin typeface="Arial" panose="020B0604020202020204" pitchFamily="34" charset="0"/>
                <a:cs typeface="Arial" panose="020B0604020202020204" pitchFamily="34" charset="0"/>
                <a:sym typeface="Wingdings" panose="05000000000000000000" pitchFamily="2" charset="2"/>
              </a:rPr>
              <a:t>policy changes via self-service channels (</a:t>
            </a:r>
            <a:r>
              <a:rPr lang="en-US" sz="1300" dirty="0" err="1">
                <a:latin typeface="Arial" panose="020B0604020202020204" pitchFamily="34" charset="0"/>
                <a:cs typeface="Arial" panose="020B0604020202020204" pitchFamily="34" charset="0"/>
                <a:sym typeface="Wingdings" panose="05000000000000000000" pitchFamily="2" charset="2"/>
              </a:rPr>
              <a:t>MyPolicy</a:t>
            </a:r>
            <a:r>
              <a:rPr lang="en-US" sz="1300" dirty="0">
                <a:latin typeface="Arial" panose="020B0604020202020204" pitchFamily="34" charset="0"/>
                <a:cs typeface="Arial" panose="020B0604020202020204" pitchFamily="34" charset="0"/>
                <a:sym typeface="Wingdings" panose="05000000000000000000" pitchFamily="2" charset="2"/>
              </a:rPr>
              <a:t>).</a:t>
            </a: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Ability to update contact information (</a:t>
            </a:r>
            <a:r>
              <a:rPr lang="en-US" sz="1300" dirty="0" smtClean="0">
                <a:solidFill>
                  <a:srgbClr val="FF0000"/>
                </a:solidFill>
                <a:latin typeface="Arial" panose="020B0604020202020204" pitchFamily="34" charset="0"/>
                <a:cs typeface="Arial" panose="020B0604020202020204" pitchFamily="34" charset="0"/>
              </a:rPr>
              <a:t>email, mailing address, phone numbers)</a:t>
            </a:r>
            <a:endParaRPr lang="en-US" sz="1300" dirty="0" smtClean="0">
              <a:latin typeface="Arial" panose="020B0604020202020204" pitchFamily="34" charset="0"/>
              <a:cs typeface="Arial" panose="020B0604020202020204" pitchFamily="34" charset="0"/>
            </a:endParaRPr>
          </a:p>
          <a:p>
            <a:pPr>
              <a:buFont typeface="+mj-lt"/>
              <a:buAutoNum type="arabicPeriod"/>
            </a:pPr>
            <a:r>
              <a:rPr lang="en-US" sz="1300" dirty="0" smtClean="0">
                <a:latin typeface="Arial" panose="020B0604020202020204" pitchFamily="34" charset="0"/>
                <a:cs typeface="Arial" panose="020B0604020202020204" pitchFamily="34" charset="0"/>
              </a:rPr>
              <a:t>Ability to suppress declaration page</a:t>
            </a:r>
          </a:p>
          <a:p>
            <a:pPr>
              <a:buFont typeface="+mj-lt"/>
              <a:buAutoNum type="arabicPeriod"/>
            </a:pPr>
            <a:r>
              <a:rPr lang="en-US" sz="1300" dirty="0" smtClean="0">
                <a:latin typeface="Arial" panose="020B0604020202020204" pitchFamily="34" charset="0"/>
                <a:cs typeface="Arial" panose="020B0604020202020204" pitchFamily="34" charset="0"/>
              </a:rPr>
              <a:t>Ability to identify transactions performed via self-service</a:t>
            </a:r>
          </a:p>
          <a:p>
            <a:pPr>
              <a:buFont typeface="+mj-lt"/>
              <a:buAutoNum type="arabicPeriod"/>
            </a:pPr>
            <a:r>
              <a:rPr lang="en-US" sz="1300" dirty="0" smtClean="0">
                <a:latin typeface="Arial" panose="020B0604020202020204" pitchFamily="34" charset="0"/>
                <a:cs typeface="Arial" panose="020B0604020202020204" pitchFamily="34" charset="0"/>
              </a:rPr>
              <a:t>Ability to receive electronic confirmation of changes</a:t>
            </a:r>
          </a:p>
          <a:p>
            <a:pPr>
              <a:buFont typeface="+mj-lt"/>
              <a:buAutoNum type="arabicPeriod"/>
            </a:pPr>
            <a:r>
              <a:rPr lang="en-US" sz="1300" dirty="0" smtClean="0">
                <a:latin typeface="Arial" panose="020B0604020202020204" pitchFamily="34" charset="0"/>
                <a:cs typeface="Arial" panose="020B0604020202020204" pitchFamily="34" charset="0"/>
              </a:rPr>
              <a:t>Ability to submit proof documents electronically and attach them to the policy record</a:t>
            </a:r>
          </a:p>
          <a:p>
            <a:pPr marL="0" indent="0">
              <a:buNone/>
            </a:pPr>
            <a:endParaRPr lang="en-US" sz="1300" dirty="0" smtClean="0">
              <a:latin typeface="Arial" panose="020B0604020202020204" pitchFamily="34" charset="0"/>
              <a:cs typeface="Arial" panose="020B0604020202020204" pitchFamily="34" charset="0"/>
            </a:endParaRP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Digital</a:t>
            </a:r>
            <a:r>
              <a:rPr lang="en-US" sz="1300" dirty="0" smtClean="0">
                <a:solidFill>
                  <a:srgbClr val="FF0000"/>
                </a:solidFill>
                <a:latin typeface="Arial" panose="020B0604020202020204" pitchFamily="34" charset="0"/>
                <a:cs typeface="Arial" panose="020B0604020202020204" pitchFamily="34" charset="0"/>
              </a:rPr>
              <a:t>, MDM and Architecture</a:t>
            </a:r>
            <a:endParaRPr lang="en-US" sz="1300" dirty="0">
              <a:latin typeface="Arial" panose="020B0604020202020204" pitchFamily="34" charset="0"/>
              <a:cs typeface="Arial" panose="020B0604020202020204" pitchFamily="34" charset="0"/>
            </a:endParaRP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a:buClr>
                <a:schemeClr val="tx2"/>
              </a:buClr>
              <a:buSzPct val="50000"/>
            </a:pPr>
            <a:r>
              <a:rPr lang="en-US" sz="1300" b="1" dirty="0" smtClean="0">
                <a:latin typeface="Arial" panose="020B0604020202020204" pitchFamily="34" charset="0"/>
                <a:cs typeface="Arial" panose="020B0604020202020204" pitchFamily="34" charset="0"/>
              </a:rPr>
              <a:t>Risks:</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Unassigned</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Monica </a:t>
            </a:r>
            <a:r>
              <a:rPr lang="en-US" sz="1000" dirty="0" err="1" smtClean="0">
                <a:solidFill>
                  <a:schemeClr val="tx1"/>
                </a:solidFill>
                <a:latin typeface="Arial" panose="020B0604020202020204" pitchFamily="34" charset="0"/>
                <a:cs typeface="Arial" panose="020B0604020202020204" pitchFamily="34" charset="0"/>
              </a:rPr>
              <a:t>Iskander</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564578" cy="369332"/>
            </a:xfrm>
            <a:prstGeom prst="rect">
              <a:avLst/>
            </a:prstGeom>
            <a:noFill/>
          </p:spPr>
          <p:txBody>
            <a:bodyPr wrap="none" rtlCol="0">
              <a:spAutoFit/>
            </a:bodyPr>
            <a:lstStyle/>
            <a:p>
              <a:r>
                <a:rPr lang="en-US" dirty="0" smtClean="0"/>
                <a:t>TBD</a:t>
              </a:r>
            </a:p>
          </p:txBody>
        </p:sp>
      </p:grpSp>
    </p:spTree>
    <p:extLst>
      <p:ext uri="{BB962C8B-B14F-4D97-AF65-F5344CB8AC3E}">
        <p14:creationId xmlns:p14="http://schemas.microsoft.com/office/powerpoint/2010/main" val="278252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1325563"/>
          </a:xfrm>
        </p:spPr>
        <p:txBody>
          <a:bodyPr>
            <a:normAutofit/>
          </a:bodyPr>
          <a:lstStyle/>
          <a:p>
            <a:r>
              <a:rPr lang="en-US" sz="2800" dirty="0" smtClean="0"/>
              <a:t>Feature: Premium Bearing Endorsements</a:t>
            </a:r>
            <a:endParaRPr lang="en-US" sz="2800" dirty="0"/>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To reduce cost and offer customers more options for interacting with us, we want to offer the ability to perform premium-bearing policy changes via self-service channels (</a:t>
            </a:r>
            <a:r>
              <a:rPr lang="en-US" sz="1300" dirty="0" err="1" smtClean="0">
                <a:latin typeface="Arial" panose="020B0604020202020204" pitchFamily="34" charset="0"/>
                <a:cs typeface="Arial" panose="020B0604020202020204" pitchFamily="34" charset="0"/>
                <a:sym typeface="Wingdings" panose="05000000000000000000" pitchFamily="2" charset="2"/>
              </a:rPr>
              <a:t>MyPolicy</a:t>
            </a:r>
            <a:r>
              <a:rPr lang="en-US" sz="1300" dirty="0" smtClean="0">
                <a:latin typeface="Arial" panose="020B0604020202020204" pitchFamily="34" charset="0"/>
                <a:cs typeface="Arial" panose="020B0604020202020204" pitchFamily="34" charset="0"/>
                <a:sym typeface="Wingdings" panose="05000000000000000000" pitchFamily="2" charset="2"/>
              </a:rPr>
              <a:t>).</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Ability to perform policy changes which impact policy premium via self-service</a:t>
            </a:r>
          </a:p>
          <a:p>
            <a:pPr>
              <a:buFont typeface="+mj-lt"/>
              <a:buAutoNum type="arabicPeriod"/>
            </a:pPr>
            <a:r>
              <a:rPr lang="en-US" sz="1300" dirty="0" smtClean="0">
                <a:solidFill>
                  <a:srgbClr val="FF0000"/>
                </a:solidFill>
                <a:latin typeface="Arial" panose="020B0604020202020204" pitchFamily="34" charset="0"/>
                <a:cs typeface="Arial" panose="020B0604020202020204" pitchFamily="34" charset="0"/>
              </a:rPr>
              <a:t>Driver, Vehicle, Coverages – View, Update, Add</a:t>
            </a:r>
          </a:p>
          <a:p>
            <a:pPr>
              <a:buFont typeface="+mj-lt"/>
              <a:buAutoNum type="arabicPeriod"/>
            </a:pPr>
            <a:r>
              <a:rPr lang="en-US" sz="1300" dirty="0" smtClean="0">
                <a:solidFill>
                  <a:srgbClr val="FF0000"/>
                </a:solidFill>
                <a:latin typeface="Arial" panose="020B0604020202020204" pitchFamily="34" charset="0"/>
                <a:cs typeface="Arial" panose="020B0604020202020204" pitchFamily="34" charset="0"/>
              </a:rPr>
              <a:t>Provide drop down values to downstream applications</a:t>
            </a:r>
          </a:p>
          <a:p>
            <a:pPr>
              <a:buFont typeface="+mj-lt"/>
              <a:buAutoNum type="arabicPeriod"/>
            </a:pPr>
            <a:r>
              <a:rPr lang="en-US" sz="1300" dirty="0" smtClean="0">
                <a:solidFill>
                  <a:srgbClr val="FF0000"/>
                </a:solidFill>
                <a:latin typeface="Arial" panose="020B0604020202020204" pitchFamily="34" charset="0"/>
                <a:cs typeface="Arial" panose="020B0604020202020204" pitchFamily="34" charset="0"/>
              </a:rPr>
              <a:t>Provide Rules to downstream applications</a:t>
            </a:r>
          </a:p>
          <a:p>
            <a:pPr>
              <a:buFont typeface="+mj-lt"/>
              <a:buAutoNum type="arabicPeriod"/>
            </a:pPr>
            <a:r>
              <a:rPr lang="en-US" sz="1300" dirty="0" smtClean="0">
                <a:solidFill>
                  <a:srgbClr val="FF0000"/>
                </a:solidFill>
                <a:latin typeface="Arial" panose="020B0604020202020204" pitchFamily="34" charset="0"/>
                <a:cs typeface="Arial" panose="020B0604020202020204" pitchFamily="34" charset="0"/>
              </a:rPr>
              <a:t>Report Order Ability, including reconciling prior to sending back to downstream</a:t>
            </a:r>
          </a:p>
          <a:p>
            <a:pPr>
              <a:buFont typeface="+mj-lt"/>
              <a:buAutoNum type="arabicPeriod"/>
            </a:pPr>
            <a:r>
              <a:rPr lang="en-US" sz="1300" dirty="0" smtClean="0">
                <a:solidFill>
                  <a:srgbClr val="FF0000"/>
                </a:solidFill>
                <a:latin typeface="Arial" panose="020B0604020202020204" pitchFamily="34" charset="0"/>
                <a:cs typeface="Arial" panose="020B0604020202020204" pitchFamily="34" charset="0"/>
              </a:rPr>
              <a:t>Exception Handling</a:t>
            </a:r>
          </a:p>
          <a:p>
            <a:pPr>
              <a:buFont typeface="+mj-lt"/>
              <a:buAutoNum type="arabicPeriod"/>
            </a:pPr>
            <a:r>
              <a:rPr lang="en-US" sz="1300" smtClean="0">
                <a:solidFill>
                  <a:srgbClr val="FF0000"/>
                </a:solidFill>
                <a:latin typeface="Arial" panose="020B0604020202020204" pitchFamily="34" charset="0"/>
                <a:cs typeface="Arial" panose="020B0604020202020204" pitchFamily="34" charset="0"/>
              </a:rPr>
              <a:t>Bind Ability</a:t>
            </a:r>
          </a:p>
          <a:p>
            <a:pPr>
              <a:buFont typeface="+mj-lt"/>
              <a:buAutoNum type="arabicPeriod"/>
            </a:pPr>
            <a:endParaRPr lang="en-US" sz="1300" dirty="0" smtClean="0">
              <a:solidFill>
                <a:srgbClr val="FF0000"/>
              </a:solidFill>
              <a:latin typeface="Arial" panose="020B0604020202020204" pitchFamily="34" charset="0"/>
              <a:cs typeface="Arial" panose="020B0604020202020204" pitchFamily="34" charset="0"/>
            </a:endParaRPr>
          </a:p>
          <a:p>
            <a:pPr>
              <a:buFont typeface="+mj-lt"/>
              <a:buAutoNum type="arabicPeriod"/>
            </a:pPr>
            <a:endParaRPr lang="en-US" sz="1300" dirty="0" smtClean="0">
              <a:solidFill>
                <a:srgbClr val="FF0000"/>
              </a:solidFill>
              <a:latin typeface="Arial" panose="020B0604020202020204" pitchFamily="34" charset="0"/>
              <a:cs typeface="Arial" panose="020B0604020202020204" pitchFamily="34" charset="0"/>
            </a:endParaRPr>
          </a:p>
          <a:p>
            <a:pPr marL="0" indent="0">
              <a:buNone/>
            </a:pPr>
            <a:endParaRPr lang="en-US" sz="1300" dirty="0" smtClean="0">
              <a:latin typeface="Arial" panose="020B0604020202020204" pitchFamily="34" charset="0"/>
              <a:cs typeface="Arial" panose="020B0604020202020204" pitchFamily="34" charset="0"/>
            </a:endParaRP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Digital, </a:t>
            </a:r>
            <a:r>
              <a:rPr lang="en-US" sz="1300" dirty="0" smtClean="0">
                <a:solidFill>
                  <a:srgbClr val="FF0000"/>
                </a:solidFill>
                <a:latin typeface="Arial" panose="020B0604020202020204" pitchFamily="34" charset="0"/>
                <a:cs typeface="Arial" panose="020B0604020202020204" pitchFamily="34" charset="0"/>
              </a:rPr>
              <a:t>PAS </a:t>
            </a:r>
            <a:r>
              <a:rPr lang="en-US" sz="1300" dirty="0" err="1" smtClean="0">
                <a:solidFill>
                  <a:srgbClr val="FF0000"/>
                </a:solidFill>
                <a:latin typeface="Arial" panose="020B0604020202020204" pitchFamily="34" charset="0"/>
                <a:cs typeface="Arial" panose="020B0604020202020204" pitchFamily="34" charset="0"/>
              </a:rPr>
              <a:t>Thingie</a:t>
            </a:r>
            <a:r>
              <a:rPr lang="en-US" sz="1300" dirty="0" smtClean="0">
                <a:solidFill>
                  <a:srgbClr val="FF0000"/>
                </a:solidFill>
                <a:latin typeface="Arial" panose="020B0604020202020204" pitchFamily="34" charset="0"/>
                <a:cs typeface="Arial" panose="020B0604020202020204" pitchFamily="34" charset="0"/>
              </a:rPr>
              <a:t> to make it easy</a:t>
            </a:r>
            <a:endParaRPr lang="en-US" sz="1300" dirty="0">
              <a:latin typeface="Arial" panose="020B0604020202020204" pitchFamily="34" charset="0"/>
              <a:cs typeface="Arial" panose="020B0604020202020204" pitchFamily="34" charset="0"/>
            </a:endParaRP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a:buClr>
                <a:schemeClr val="tx2"/>
              </a:buClr>
              <a:buSzPct val="50000"/>
            </a:pPr>
            <a:r>
              <a:rPr lang="en-US" sz="1300" b="1" dirty="0" smtClean="0">
                <a:latin typeface="Arial" panose="020B0604020202020204" pitchFamily="34" charset="0"/>
                <a:cs typeface="Arial" panose="020B0604020202020204" pitchFamily="34" charset="0"/>
              </a:rPr>
              <a:t>Risks:</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Unassigned</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Monica </a:t>
            </a:r>
            <a:r>
              <a:rPr lang="en-US" sz="1000" dirty="0" err="1" smtClean="0">
                <a:solidFill>
                  <a:schemeClr val="tx1"/>
                </a:solidFill>
                <a:latin typeface="Arial" panose="020B0604020202020204" pitchFamily="34" charset="0"/>
                <a:cs typeface="Arial" panose="020B0604020202020204" pitchFamily="34" charset="0"/>
              </a:rPr>
              <a:t>Iskander</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564578" cy="369332"/>
            </a:xfrm>
            <a:prstGeom prst="rect">
              <a:avLst/>
            </a:prstGeom>
            <a:noFill/>
          </p:spPr>
          <p:txBody>
            <a:bodyPr wrap="none" rtlCol="0">
              <a:spAutoFit/>
            </a:bodyPr>
            <a:lstStyle/>
            <a:p>
              <a:r>
                <a:rPr lang="en-US" dirty="0" smtClean="0"/>
                <a:t>TBD</a:t>
              </a:r>
            </a:p>
          </p:txBody>
        </p:sp>
      </p:grpSp>
    </p:spTree>
    <p:extLst>
      <p:ext uri="{BB962C8B-B14F-4D97-AF65-F5344CB8AC3E}">
        <p14:creationId xmlns:p14="http://schemas.microsoft.com/office/powerpoint/2010/main" val="271389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Feature: 39 – Ability to refresh vehicle details during renewal</a:t>
            </a:r>
            <a:endParaRPr lang="en-US" sz="2800" dirty="0"/>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200" dirty="0" smtClean="0">
                <a:latin typeface="Arial" panose="020B0604020202020204" pitchFamily="34" charset="0"/>
                <a:cs typeface="Arial" panose="020B0604020202020204" pitchFamily="34" charset="0"/>
                <a:sym typeface="Wingdings" panose="05000000000000000000" pitchFamily="2" charset="2"/>
              </a:rPr>
              <a:t>Over time, the details in our VIN table change.  Current state, we retrieve the details for a vehicle from the VIN table at the time the vehicle is added to a quote or policy and they remain unchanged after that time, meaning as we refresh data in our VIN table, existing vehicles are never refreshed to obtain this updated info.  More so, CSAA has not pursued wholesale vehicle symbol adjustments for existing VINs because the lacking means to pull in these updates at renewal. Also, vehicles which may not have been in the VIN table at the time they were added to a quote or policy, requiring the user to manually rate, remain manually rated for life even though the vehicle is eventually added to the VIN table.  This results in improper rating</a:t>
            </a:r>
            <a:endParaRPr lang="en-US" sz="12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Ability to refresh vehicle details during renewal processing based on effective date</a:t>
            </a:r>
          </a:p>
          <a:p>
            <a:pPr>
              <a:buFont typeface="+mj-lt"/>
              <a:buAutoNum type="arabicPeriod"/>
            </a:pPr>
            <a:r>
              <a:rPr lang="en-US" sz="1300" dirty="0" smtClean="0">
                <a:latin typeface="Arial" panose="020B0604020202020204" pitchFamily="34" charset="0"/>
                <a:cs typeface="Arial" panose="020B0604020202020204" pitchFamily="34" charset="0"/>
              </a:rPr>
              <a:t>Ability to leverage effective date control of refreshed VIN data for NB and Mid-term transactions</a:t>
            </a:r>
          </a:p>
          <a:p>
            <a:pPr>
              <a:buFont typeface="+mj-lt"/>
              <a:buAutoNum type="arabicPeriod"/>
            </a:pPr>
            <a:r>
              <a:rPr lang="en-US" sz="1300" dirty="0" smtClean="0">
                <a:latin typeface="Arial" panose="020B0604020202020204" pitchFamily="34" charset="0"/>
                <a:cs typeface="Arial" panose="020B0604020202020204" pitchFamily="34" charset="0"/>
              </a:rPr>
              <a:t>Ability to support exception business rules for certain vehicle types (custom vans, vehicles with grandfathered details @ conversion etc)</a:t>
            </a:r>
          </a:p>
          <a:p>
            <a:pPr>
              <a:buFont typeface="+mj-lt"/>
              <a:buAutoNum type="arabicPeriod"/>
            </a:pPr>
            <a:endParaRPr lang="en-US" sz="1300" dirty="0" smtClean="0">
              <a:latin typeface="Arial" panose="020B0604020202020204" pitchFamily="34" charset="0"/>
              <a:cs typeface="Arial" panose="020B0604020202020204" pitchFamily="34" charset="0"/>
            </a:endParaRPr>
          </a:p>
          <a:p>
            <a:pPr>
              <a:buFont typeface="+mj-lt"/>
              <a:buAutoNum type="arabicPeriod"/>
            </a:pPr>
            <a:endParaRPr lang="en-US" sz="1300" dirty="0" smtClean="0">
              <a:latin typeface="Arial" panose="020B0604020202020204" pitchFamily="34" charset="0"/>
              <a:cs typeface="Arial" panose="020B0604020202020204" pitchFamily="34" charset="0"/>
            </a:endParaRP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request 29589 (business dependency, not technical)</a:t>
            </a:r>
            <a:endParaRPr lang="en-US" sz="1300" dirty="0">
              <a:latin typeface="Arial" panose="020B0604020202020204" pitchFamily="34" charset="0"/>
              <a:cs typeface="Arial" panose="020B0604020202020204" pitchFamily="34" charset="0"/>
            </a:endParaRP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a:latin typeface="Arial" panose="020B0604020202020204" pitchFamily="34" charset="0"/>
                <a:cs typeface="Arial" panose="020B0604020202020204" pitchFamily="34" charset="0"/>
              </a:rPr>
              <a:t>Only vehicles with a </a:t>
            </a:r>
            <a:r>
              <a:rPr lang="en-US" sz="900" dirty="0" smtClean="0">
                <a:latin typeface="Arial" panose="020B0604020202020204" pitchFamily="34" charset="0"/>
                <a:cs typeface="Arial" panose="020B0604020202020204" pitchFamily="34" charset="0"/>
              </a:rPr>
              <a:t>VIN</a:t>
            </a:r>
          </a:p>
          <a:p>
            <a:pPr lvl="1">
              <a:buClr>
                <a:schemeClr val="tx2"/>
              </a:buClr>
              <a:buSzPct val="50000"/>
            </a:pPr>
            <a:r>
              <a:rPr lang="en-US" sz="900" dirty="0">
                <a:latin typeface="Arial" panose="020B0604020202020204" pitchFamily="34" charset="0"/>
                <a:cs typeface="Arial" panose="020B0604020202020204" pitchFamily="34" charset="0"/>
              </a:rPr>
              <a:t>This should be automated at renewal and have the ability for a user to refresh against a </a:t>
            </a:r>
            <a:r>
              <a:rPr lang="en-US" sz="900" dirty="0" smtClean="0">
                <a:latin typeface="Arial" panose="020B0604020202020204" pitchFamily="34" charset="0"/>
                <a:cs typeface="Arial" panose="020B0604020202020204" pitchFamily="34" charset="0"/>
              </a:rPr>
              <a:t>renewal image</a:t>
            </a:r>
          </a:p>
          <a:p>
            <a:pPr lvl="1">
              <a:buClr>
                <a:schemeClr val="tx2"/>
              </a:buClr>
              <a:buSzPct val="50000"/>
            </a:pPr>
            <a:r>
              <a:rPr lang="en-US" sz="900" dirty="0">
                <a:latin typeface="Arial" panose="020B0604020202020204" pitchFamily="34" charset="0"/>
                <a:cs typeface="Arial" panose="020B0604020202020204" pitchFamily="34" charset="0"/>
              </a:rPr>
              <a:t>Possible batch </a:t>
            </a:r>
            <a:r>
              <a:rPr lang="en-US" sz="900" dirty="0" smtClean="0">
                <a:latin typeface="Arial" panose="020B0604020202020204" pitchFamily="34" charset="0"/>
                <a:cs typeface="Arial" panose="020B0604020202020204" pitchFamily="34" charset="0"/>
              </a:rPr>
              <a:t>jobs</a:t>
            </a:r>
            <a:endParaRPr lang="en-US" sz="900" dirty="0">
              <a:latin typeface="Arial" panose="020B0604020202020204" pitchFamily="34" charset="0"/>
              <a:cs typeface="Arial" panose="020B0604020202020204" pitchFamily="34" charset="0"/>
            </a:endParaRP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2</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Kirbin</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3" name="Group 2"/>
          <p:cNvGrpSpPr/>
          <p:nvPr/>
        </p:nvGrpSpPr>
        <p:grpSpPr>
          <a:xfrm>
            <a:off x="9794242" y="281995"/>
            <a:ext cx="1762606" cy="1427711"/>
            <a:chOff x="9794242" y="281995"/>
            <a:chExt cx="1762606" cy="1427711"/>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2" name="TextBox 11"/>
            <p:cNvSpPr txBox="1"/>
            <p:nvPr/>
          </p:nvSpPr>
          <p:spPr>
            <a:xfrm>
              <a:off x="10186468" y="688168"/>
              <a:ext cx="978153" cy="369332"/>
            </a:xfrm>
            <a:prstGeom prst="rect">
              <a:avLst/>
            </a:prstGeom>
            <a:noFill/>
          </p:spPr>
          <p:txBody>
            <a:bodyPr wrap="none" rtlCol="0">
              <a:spAutoFit/>
            </a:bodyPr>
            <a:lstStyle/>
            <a:p>
              <a:r>
                <a:rPr lang="en-US" dirty="0" smtClean="0"/>
                <a:t>Medium</a:t>
              </a:r>
              <a:endParaRPr lang="en-US" dirty="0"/>
            </a:p>
          </p:txBody>
        </p:sp>
      </p:grpSp>
    </p:spTree>
    <p:extLst>
      <p:ext uri="{BB962C8B-B14F-4D97-AF65-F5344CB8AC3E}">
        <p14:creationId xmlns:p14="http://schemas.microsoft.com/office/powerpoint/2010/main" val="2048649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Feature: 29589 - </a:t>
            </a:r>
            <a:r>
              <a:rPr lang="en-US" sz="2800" dirty="0"/>
              <a:t>VIN table symbol bifurcation</a:t>
            </a:r>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Currently, our VIN table structure has a single symbol which is used for both collision and comprehensive coverage premium calculations.  To allow for further granularity in pricing, we’d like to have a symbol for collision and a symbol for comprehensive, rather than a single ‘physical damage symbol.’</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Ability to define multiple ‘symbols’ for a given VIN with state, product and effective dates</a:t>
            </a:r>
          </a:p>
          <a:p>
            <a:pPr>
              <a:buFont typeface="+mj-lt"/>
              <a:buAutoNum type="arabicPeriod"/>
            </a:pPr>
            <a:r>
              <a:rPr lang="en-US" sz="1300" dirty="0" smtClean="0">
                <a:latin typeface="Arial" panose="020B0604020202020204" pitchFamily="34" charset="0"/>
                <a:cs typeface="Arial" panose="020B0604020202020204" pitchFamily="34" charset="0"/>
              </a:rPr>
              <a:t>Ability to support effective date, state and product attributes when looking up VINs </a:t>
            </a:r>
          </a:p>
          <a:p>
            <a:pPr>
              <a:buFont typeface="+mj-lt"/>
              <a:buAutoNum type="arabicPeriod"/>
            </a:pPr>
            <a:r>
              <a:rPr lang="en-US" sz="1300" dirty="0" smtClean="0">
                <a:latin typeface="Arial" panose="020B0604020202020204" pitchFamily="34" charset="0"/>
                <a:cs typeface="Arial" panose="020B0604020202020204" pitchFamily="34" charset="0"/>
              </a:rPr>
              <a:t>Ability to apply non-rate-impacting updates to matching VINs immediately across the entire book of business</a:t>
            </a:r>
          </a:p>
          <a:p>
            <a:pPr>
              <a:buFont typeface="+mj-lt"/>
              <a:buAutoNum type="arabicPeriod"/>
            </a:pPr>
            <a:r>
              <a:rPr lang="en-US" sz="1300" dirty="0" smtClean="0">
                <a:latin typeface="Arial" panose="020B0604020202020204" pitchFamily="34" charset="0"/>
                <a:cs typeface="Arial" panose="020B0604020202020204" pitchFamily="34" charset="0"/>
              </a:rPr>
              <a:t>Ability to apply business logic to non-VIN matched vehicles to adjust the MSRP to arrive at symbol(s) for rating</a:t>
            </a:r>
          </a:p>
          <a:p>
            <a:pPr>
              <a:buFont typeface="+mj-lt"/>
              <a:buAutoNum type="arabicPeriod"/>
            </a:pPr>
            <a:r>
              <a:rPr lang="en-US" sz="1300" dirty="0" smtClean="0">
                <a:latin typeface="Arial" panose="020B0604020202020204" pitchFamily="34" charset="0"/>
                <a:cs typeface="Arial" panose="020B0604020202020204" pitchFamily="34" charset="0"/>
              </a:rPr>
              <a:t>Ability to use either collision or comprehensive symbol in calculating premium</a:t>
            </a:r>
          </a:p>
          <a:p>
            <a:pPr>
              <a:buFont typeface="+mj-lt"/>
              <a:buAutoNum type="arabicPeriod"/>
            </a:pPr>
            <a:r>
              <a:rPr lang="en-US" sz="1300" dirty="0" smtClean="0">
                <a:latin typeface="Arial" panose="020B0604020202020204" pitchFamily="34" charset="0"/>
                <a:cs typeface="Arial" panose="020B0604020202020204" pitchFamily="34" charset="0"/>
              </a:rPr>
              <a:t>Ability to migrate existing policy details with 1 symbol to have 2, for non-matched VINs</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827200"/>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000" b="1" dirty="0">
                <a:latin typeface="Arial" panose="020B0604020202020204" pitchFamily="34" charset="0"/>
                <a:cs typeface="Arial" panose="020B0604020202020204" pitchFamily="34" charset="0"/>
              </a:rPr>
              <a:t>Dependency:</a:t>
            </a:r>
            <a:r>
              <a:rPr lang="en-US" sz="1000" dirty="0">
                <a:latin typeface="Arial" panose="020B0604020202020204" pitchFamily="34" charset="0"/>
                <a:cs typeface="Arial" panose="020B0604020202020204" pitchFamily="34" charset="0"/>
              </a:rPr>
              <a:t> request </a:t>
            </a:r>
            <a:r>
              <a:rPr lang="en-US" sz="1000" dirty="0" smtClean="0">
                <a:latin typeface="Arial" panose="020B0604020202020204" pitchFamily="34" charset="0"/>
                <a:cs typeface="Arial" panose="020B0604020202020204" pitchFamily="34" charset="0"/>
              </a:rPr>
              <a:t>39 </a:t>
            </a:r>
            <a:r>
              <a:rPr lang="en-US" sz="1000" dirty="0">
                <a:latin typeface="Arial" panose="020B0604020202020204" pitchFamily="34" charset="0"/>
                <a:cs typeface="Arial" panose="020B0604020202020204" pitchFamily="34" charset="0"/>
              </a:rPr>
              <a:t>(business dependency, not technical</a:t>
            </a:r>
            <a:r>
              <a:rPr lang="en-US" sz="1000" dirty="0" smtClean="0">
                <a:latin typeface="Arial" panose="020B0604020202020204" pitchFamily="34" charset="0"/>
                <a:cs typeface="Arial" panose="020B0604020202020204" pitchFamily="34" charset="0"/>
              </a:rPr>
              <a:t>), VIN lookup by external quoting tools</a:t>
            </a:r>
            <a:endParaRPr lang="en-US" sz="1000" dirty="0">
              <a:latin typeface="Arial" panose="020B0604020202020204" pitchFamily="34" charset="0"/>
              <a:cs typeface="Arial" panose="020B0604020202020204" pitchFamily="34" charset="0"/>
            </a:endParaRPr>
          </a:p>
          <a:p>
            <a:pPr>
              <a:buClr>
                <a:schemeClr val="tx2"/>
              </a:buClr>
              <a:buSzPct val="50000"/>
            </a:pPr>
            <a:r>
              <a:rPr lang="en-US" sz="1100" b="1" dirty="0" smtClean="0">
                <a:latin typeface="Arial" panose="020B0604020202020204" pitchFamily="34" charset="0"/>
                <a:cs typeface="Arial" panose="020B0604020202020204" pitchFamily="34" charset="0"/>
              </a:rPr>
              <a:t>Impact:</a:t>
            </a:r>
          </a:p>
          <a:p>
            <a:pPr lvl="1">
              <a:buClr>
                <a:schemeClr val="tx2"/>
              </a:buClr>
              <a:buSzPct val="50000"/>
            </a:pPr>
            <a:r>
              <a:rPr lang="en-US" sz="700" dirty="0">
                <a:latin typeface="Arial" panose="020B0604020202020204" pitchFamily="34" charset="0"/>
                <a:cs typeface="Arial" panose="020B0604020202020204" pitchFamily="34" charset="0"/>
              </a:rPr>
              <a:t>VIN table should be by state, product, and effective date</a:t>
            </a:r>
          </a:p>
          <a:p>
            <a:pPr lvl="1">
              <a:buClr>
                <a:schemeClr val="tx2"/>
              </a:buClr>
              <a:buSzPct val="50000"/>
            </a:pPr>
            <a:r>
              <a:rPr lang="en-US" sz="700" dirty="0">
                <a:latin typeface="Arial" panose="020B0604020202020204" pitchFamily="34" charset="0"/>
                <a:cs typeface="Arial" panose="020B0604020202020204" pitchFamily="34" charset="0"/>
              </a:rPr>
              <a:t> Provide a new service to Digital</a:t>
            </a:r>
          </a:p>
          <a:p>
            <a:pPr lvl="1">
              <a:buClr>
                <a:schemeClr val="tx2"/>
              </a:buClr>
              <a:buSzPct val="50000"/>
            </a:pPr>
            <a:r>
              <a:rPr lang="en-US" sz="700" dirty="0">
                <a:latin typeface="Arial" panose="020B0604020202020204" pitchFamily="34" charset="0"/>
                <a:cs typeface="Arial" panose="020B0604020202020204" pitchFamily="34" charset="0"/>
              </a:rPr>
              <a:t>Data should be corrected by the system when entered incorrectly</a:t>
            </a:r>
          </a:p>
          <a:p>
            <a:pPr lvl="1">
              <a:buClr>
                <a:schemeClr val="tx2"/>
              </a:buClr>
              <a:buSzPct val="50000"/>
            </a:pPr>
            <a:r>
              <a:rPr lang="en-US" sz="700" dirty="0">
                <a:latin typeface="Arial" panose="020B0604020202020204" pitchFamily="34" charset="0"/>
                <a:cs typeface="Arial" panose="020B0604020202020204" pitchFamily="34" charset="0"/>
              </a:rPr>
              <a:t>All symbols will be mapped the same way for each state</a:t>
            </a:r>
          </a:p>
          <a:p>
            <a:pPr lvl="1">
              <a:buClr>
                <a:schemeClr val="tx2"/>
              </a:buClr>
              <a:buSzPct val="50000"/>
            </a:pPr>
            <a:r>
              <a:rPr lang="en-US" sz="700" dirty="0">
                <a:latin typeface="Arial" panose="020B0604020202020204" pitchFamily="34" charset="0"/>
                <a:cs typeface="Arial" panose="020B0604020202020204" pitchFamily="34" charset="0"/>
              </a:rPr>
              <a:t>Doc changes around Stat and </a:t>
            </a:r>
            <a:r>
              <a:rPr lang="en-US" sz="700" dirty="0" smtClean="0">
                <a:latin typeface="Arial" panose="020B0604020202020204" pitchFamily="34" charset="0"/>
                <a:cs typeface="Arial" panose="020B0604020202020204" pitchFamily="34" charset="0"/>
              </a:rPr>
              <a:t>Symbol</a:t>
            </a:r>
          </a:p>
          <a:p>
            <a:pPr lvl="1">
              <a:buClr>
                <a:schemeClr val="tx2"/>
              </a:buClr>
              <a:buSzPct val="50000"/>
            </a:pPr>
            <a:r>
              <a:rPr lang="en-US" sz="700" dirty="0">
                <a:latin typeface="Arial" panose="020B0604020202020204" pitchFamily="34" charset="0"/>
                <a:cs typeface="Arial" panose="020B0604020202020204" pitchFamily="34" charset="0"/>
              </a:rPr>
              <a:t>VIN lookup service will need to be created</a:t>
            </a:r>
          </a:p>
          <a:p>
            <a:pPr>
              <a:buClr>
                <a:schemeClr val="tx2"/>
              </a:buClr>
              <a:buSzPct val="50000"/>
            </a:pPr>
            <a:r>
              <a:rPr lang="en-US" sz="1000" b="1" dirty="0" smtClean="0">
                <a:latin typeface="Arial" panose="020B0604020202020204" pitchFamily="34" charset="0"/>
                <a:cs typeface="Arial" panose="020B0604020202020204" pitchFamily="34" charset="0"/>
              </a:rPr>
              <a:t>Risks:</a:t>
            </a:r>
          </a:p>
          <a:p>
            <a:pPr lvl="1">
              <a:buClr>
                <a:schemeClr val="tx2"/>
              </a:buClr>
              <a:buSzPct val="50000"/>
            </a:pPr>
            <a:r>
              <a:rPr lang="en-US" sz="700" dirty="0" smtClean="0">
                <a:latin typeface="Arial" panose="020B0604020202020204" pitchFamily="34" charset="0"/>
                <a:cs typeface="Arial" panose="020B0604020202020204" pitchFamily="34" charset="0"/>
              </a:rPr>
              <a:t>This </a:t>
            </a:r>
            <a:r>
              <a:rPr lang="en-US" sz="700" dirty="0">
                <a:latin typeface="Arial" panose="020B0604020202020204" pitchFamily="34" charset="0"/>
                <a:cs typeface="Arial" panose="020B0604020202020204" pitchFamily="34" charset="0"/>
              </a:rPr>
              <a:t>will have a large impact on Digital </a:t>
            </a:r>
          </a:p>
          <a:p>
            <a:pPr>
              <a:buClr>
                <a:schemeClr val="tx2"/>
              </a:buClr>
              <a:buSzPct val="50000"/>
            </a:pPr>
            <a:r>
              <a:rPr lang="en-US" sz="900" dirty="0" smtClean="0">
                <a:latin typeface="Arial" panose="020B0604020202020204" pitchFamily="34" charset="0"/>
                <a:cs typeface="Arial" panose="020B0604020202020204" pitchFamily="34" charset="0"/>
              </a:rPr>
              <a:t>Changes </a:t>
            </a:r>
            <a:r>
              <a:rPr lang="en-US" sz="900" dirty="0">
                <a:latin typeface="Arial" panose="020B0604020202020204" pitchFamily="34" charset="0"/>
                <a:cs typeface="Arial" panose="020B0604020202020204" pitchFamily="34" charset="0"/>
              </a:rPr>
              <a:t>should not be at a high volume to correct </a:t>
            </a:r>
            <a:r>
              <a:rPr lang="en-US" sz="900" dirty="0" smtClean="0">
                <a:latin typeface="Arial" panose="020B0604020202020204" pitchFamily="34" charset="0"/>
                <a:cs typeface="Arial" panose="020B0604020202020204" pitchFamily="34" charset="0"/>
              </a:rPr>
              <a:t>typos</a:t>
            </a:r>
            <a:endParaRPr lang="en-US" sz="9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6"/>
            <a:ext cx="266101" cy="1827201"/>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6" y="4886415"/>
            <a:ext cx="1296194" cy="182239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smtClean="0">
                <a:solidFill>
                  <a:schemeClr val="tx1"/>
                </a:solidFill>
                <a:latin typeface="Arial" panose="020B0604020202020204" pitchFamily="34" charset="0"/>
                <a:cs typeface="Arial" panose="020B0604020202020204" pitchFamily="34" charset="0"/>
              </a:rPr>
              <a:t>Team:2</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Kirbin</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3" name="Group 2"/>
          <p:cNvGrpSpPr/>
          <p:nvPr/>
        </p:nvGrpSpPr>
        <p:grpSpPr>
          <a:xfrm>
            <a:off x="9794242" y="281995"/>
            <a:ext cx="1762606" cy="1427711"/>
            <a:chOff x="9794242" y="281995"/>
            <a:chExt cx="1762606" cy="1427711"/>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2" name="TextBox 11"/>
            <p:cNvSpPr txBox="1"/>
            <p:nvPr/>
          </p:nvSpPr>
          <p:spPr>
            <a:xfrm>
              <a:off x="10329264" y="688168"/>
              <a:ext cx="692562" cy="369332"/>
            </a:xfrm>
            <a:prstGeom prst="rect">
              <a:avLst/>
            </a:prstGeom>
            <a:noFill/>
          </p:spPr>
          <p:txBody>
            <a:bodyPr wrap="none" rtlCol="0">
              <a:spAutoFit/>
            </a:bodyPr>
            <a:lstStyle/>
            <a:p>
              <a:r>
                <a:rPr lang="en-US" dirty="0" smtClean="0"/>
                <a:t>Large</a:t>
              </a:r>
              <a:endParaRPr lang="en-US" dirty="0"/>
            </a:p>
          </p:txBody>
        </p:sp>
      </p:grpSp>
    </p:spTree>
    <p:extLst>
      <p:ext uri="{BB962C8B-B14F-4D97-AF65-F5344CB8AC3E}">
        <p14:creationId xmlns:p14="http://schemas.microsoft.com/office/powerpoint/2010/main" val="1576612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Feature: 29231 – Ability to create EOI prior to binding</a:t>
            </a:r>
            <a:endParaRPr lang="en-US" sz="2800" dirty="0"/>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Often, customers are looking for a home policy in connection with the purchase of a property.  In many cases, the close-date of that purchase is estimated, and the customer must provide evidence of insurance with an effective date aligning to that estimated closing date.  Currently,  to produce an evidence of insurance document, the user must bind the new business policy, meaning that if and when the close-date of the purchase changes, the user must cancel and rewrite the policy to adjust the effective date to match.  To reduce the effort and improve the agent and customer experience, we want to allow them to create the EOI document prior to bind.</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Ability to produce the evidence of insurance document prior to binding the HO3, HO6 or DP3 policy</a:t>
            </a:r>
          </a:p>
          <a:p>
            <a:pPr>
              <a:buFont typeface="+mj-lt"/>
              <a:buAutoNum type="arabicPeriod"/>
            </a:pPr>
            <a:r>
              <a:rPr lang="en-US" sz="1300" dirty="0" smtClean="0">
                <a:latin typeface="Arial" panose="020B0604020202020204" pitchFamily="34" charset="0"/>
                <a:cs typeface="Arial" panose="020B0604020202020204" pitchFamily="34" charset="0"/>
              </a:rPr>
              <a:t>Ability to reflect the policy number on the evidence of insurance created for a quote (i.e.: strip the Q for presentation of a policy number on the document)</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200" b="1" dirty="0">
                <a:latin typeface="Arial" panose="020B0604020202020204" pitchFamily="34" charset="0"/>
                <a:cs typeface="Arial" panose="020B0604020202020204" pitchFamily="34" charset="0"/>
              </a:rPr>
              <a:t>Dependency:</a:t>
            </a:r>
            <a:r>
              <a:rPr lang="en-US" sz="1200" dirty="0">
                <a:latin typeface="Arial" panose="020B0604020202020204" pitchFamily="34" charset="0"/>
                <a:cs typeface="Arial" panose="020B0604020202020204" pitchFamily="34" charset="0"/>
              </a:rPr>
              <a:t> None</a:t>
            </a:r>
          </a:p>
          <a:p>
            <a:pPr>
              <a:buClr>
                <a:schemeClr val="tx2"/>
              </a:buClr>
              <a:buSzPct val="50000"/>
            </a:pPr>
            <a:r>
              <a:rPr lang="en-US" sz="1200" b="1" dirty="0">
                <a:latin typeface="Arial" panose="020B0604020202020204" pitchFamily="34" charset="0"/>
                <a:cs typeface="Arial" panose="020B0604020202020204" pitchFamily="34" charset="0"/>
              </a:rPr>
              <a:t>Impact</a:t>
            </a:r>
            <a:r>
              <a:rPr lang="en-US" sz="1200" b="1" dirty="0" smtClean="0">
                <a:latin typeface="Arial" panose="020B0604020202020204" pitchFamily="34" charset="0"/>
                <a:cs typeface="Arial" panose="020B0604020202020204" pitchFamily="34" charset="0"/>
              </a:rPr>
              <a:t>:</a:t>
            </a:r>
          </a:p>
          <a:p>
            <a:pPr lvl="1">
              <a:buClr>
                <a:schemeClr val="tx2"/>
              </a:buClr>
              <a:buSzPct val="50000"/>
            </a:pPr>
            <a:r>
              <a:rPr lang="en-US" sz="800" dirty="0">
                <a:latin typeface="Arial" panose="020B0604020202020204" pitchFamily="34" charset="0"/>
                <a:cs typeface="Arial" panose="020B0604020202020204" pitchFamily="34" charset="0"/>
              </a:rPr>
              <a:t>No wording that states the policy is not inforce</a:t>
            </a:r>
          </a:p>
          <a:p>
            <a:pPr lvl="1">
              <a:buClr>
                <a:schemeClr val="tx2"/>
              </a:buClr>
              <a:buSzPct val="50000"/>
            </a:pPr>
            <a:r>
              <a:rPr lang="en-US" sz="800" dirty="0">
                <a:latin typeface="Arial" panose="020B0604020202020204" pitchFamily="34" charset="0"/>
                <a:cs typeface="Arial" panose="020B0604020202020204" pitchFamily="34" charset="0"/>
              </a:rPr>
              <a:t>Policy should bind once the closing actually occurs </a:t>
            </a:r>
          </a:p>
          <a:p>
            <a:pPr lvl="1">
              <a:buClr>
                <a:schemeClr val="tx2"/>
              </a:buClr>
              <a:buSzPct val="50000"/>
            </a:pPr>
            <a:r>
              <a:rPr lang="en-US" sz="800" dirty="0">
                <a:latin typeface="Arial" panose="020B0604020202020204" pitchFamily="34" charset="0"/>
                <a:cs typeface="Arial" panose="020B0604020202020204" pitchFamily="34" charset="0"/>
              </a:rPr>
              <a:t>Agents are generally working with title/loan company in this scenario</a:t>
            </a:r>
          </a:p>
          <a:p>
            <a:pPr lvl="1">
              <a:buClr>
                <a:schemeClr val="tx2"/>
              </a:buClr>
              <a:buSzPct val="50000"/>
            </a:pPr>
            <a:r>
              <a:rPr lang="en-US" sz="800" dirty="0">
                <a:latin typeface="Arial" panose="020B0604020202020204" pitchFamily="34" charset="0"/>
                <a:cs typeface="Arial" panose="020B0604020202020204" pitchFamily="34" charset="0"/>
              </a:rPr>
              <a:t>Policy issue is dependent on agent closing the process</a:t>
            </a:r>
          </a:p>
          <a:p>
            <a:pPr lvl="1">
              <a:buClr>
                <a:schemeClr val="tx2"/>
              </a:buClr>
              <a:buSzPct val="50000"/>
            </a:pPr>
            <a:r>
              <a:rPr lang="en-US" sz="800" dirty="0">
                <a:latin typeface="Arial" panose="020B0604020202020204" pitchFamily="34" charset="0"/>
                <a:cs typeface="Arial" panose="020B0604020202020204" pitchFamily="34" charset="0"/>
              </a:rPr>
              <a:t>Should not be limited to escrow accounts</a:t>
            </a:r>
          </a:p>
          <a:p>
            <a:pPr lvl="1">
              <a:buClr>
                <a:schemeClr val="tx2"/>
              </a:buClr>
              <a:buSzPct val="50000"/>
            </a:pPr>
            <a:r>
              <a:rPr lang="en-US" sz="800" dirty="0" smtClean="0">
                <a:latin typeface="Arial" panose="020B0604020202020204" pitchFamily="34" charset="0"/>
                <a:cs typeface="Arial" panose="020B0604020202020204" pitchFamily="34" charset="0"/>
              </a:rPr>
              <a:t>Capture </a:t>
            </a:r>
            <a:r>
              <a:rPr lang="en-US" sz="800" dirty="0">
                <a:latin typeface="Arial" panose="020B0604020202020204" pitchFamily="34" charset="0"/>
                <a:cs typeface="Arial" panose="020B0604020202020204" pitchFamily="34" charset="0"/>
              </a:rPr>
              <a:t>quotes where EOI was produced but never bound for reporting (NOT A MUST HAVE)</a:t>
            </a:r>
          </a:p>
          <a:p>
            <a:pPr lvl="1">
              <a:buClr>
                <a:schemeClr val="tx2"/>
              </a:buClr>
              <a:buSzPct val="50000"/>
            </a:pPr>
            <a:r>
              <a:rPr lang="en-US" sz="800" dirty="0" smtClean="0">
                <a:latin typeface="Arial" panose="020B0604020202020204" pitchFamily="34" charset="0"/>
                <a:cs typeface="Arial" panose="020B0604020202020204" pitchFamily="34" charset="0"/>
              </a:rPr>
              <a:t>Current </a:t>
            </a:r>
            <a:r>
              <a:rPr lang="en-US" sz="800" dirty="0">
                <a:latin typeface="Arial" panose="020B0604020202020204" pitchFamily="34" charset="0"/>
                <a:cs typeface="Arial" panose="020B0604020202020204" pitchFamily="34" charset="0"/>
              </a:rPr>
              <a:t>delivery methods will not be </a:t>
            </a:r>
            <a:r>
              <a:rPr lang="en-US" sz="800" dirty="0" smtClean="0">
                <a:latin typeface="Arial" panose="020B0604020202020204" pitchFamily="34" charset="0"/>
                <a:cs typeface="Arial" panose="020B0604020202020204" pitchFamily="34" charset="0"/>
              </a:rPr>
              <a:t>changed</a:t>
            </a:r>
            <a:endParaRPr lang="en-US" sz="800" dirty="0">
              <a:latin typeface="Arial" panose="020B0604020202020204" pitchFamily="34" charset="0"/>
              <a:cs typeface="Arial" panose="020B0604020202020204" pitchFamily="34" charset="0"/>
            </a:endParaRPr>
          </a:p>
          <a:p>
            <a:pPr>
              <a:buClr>
                <a:schemeClr val="tx2"/>
              </a:buClr>
              <a:buSzPct val="50000"/>
            </a:pPr>
            <a:r>
              <a:rPr lang="en-US" sz="1200" b="1" dirty="0">
                <a:latin typeface="Arial" panose="020B0604020202020204" pitchFamily="34" charset="0"/>
                <a:cs typeface="Arial" panose="020B0604020202020204" pitchFamily="34" charset="0"/>
              </a:rPr>
              <a:t>Risks</a:t>
            </a:r>
            <a:r>
              <a:rPr lang="en-US" sz="1200" b="1" dirty="0" smtClean="0">
                <a:latin typeface="Arial" panose="020B0604020202020204" pitchFamily="34" charset="0"/>
                <a:cs typeface="Arial" panose="020B0604020202020204" pitchFamily="34" charset="0"/>
              </a:rPr>
              <a:t>:</a:t>
            </a:r>
          </a:p>
          <a:p>
            <a:pPr marL="0" indent="0">
              <a:buClr>
                <a:schemeClr val="tx2"/>
              </a:buClr>
              <a:buSzPct val="50000"/>
              <a:buNone/>
            </a:pPr>
            <a:r>
              <a:rPr lang="en-US" sz="1200" dirty="0" smtClean="0">
                <a:latin typeface="Arial" panose="020B0604020202020204" pitchFamily="34" charset="0"/>
                <a:cs typeface="Arial" panose="020B0604020202020204" pitchFamily="34" charset="0"/>
              </a:rPr>
              <a:t>- -</a:t>
            </a:r>
            <a:endParaRPr lang="en-US" sz="12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3</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Kirbin</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3" name="Group 2"/>
          <p:cNvGrpSpPr/>
          <p:nvPr/>
        </p:nvGrpSpPr>
        <p:grpSpPr>
          <a:xfrm>
            <a:off x="9794242" y="281995"/>
            <a:ext cx="1762606" cy="1427711"/>
            <a:chOff x="9794242" y="281995"/>
            <a:chExt cx="1762606" cy="1427711"/>
          </a:xfrm>
        </p:grpSpPr>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2" name="TextBox 11"/>
            <p:cNvSpPr txBox="1"/>
            <p:nvPr/>
          </p:nvSpPr>
          <p:spPr>
            <a:xfrm>
              <a:off x="10329264" y="688168"/>
              <a:ext cx="691215" cy="369332"/>
            </a:xfrm>
            <a:prstGeom prst="rect">
              <a:avLst/>
            </a:prstGeom>
            <a:noFill/>
          </p:spPr>
          <p:txBody>
            <a:bodyPr wrap="none" rtlCol="0">
              <a:spAutoFit/>
            </a:bodyPr>
            <a:lstStyle/>
            <a:p>
              <a:r>
                <a:rPr lang="en-US" dirty="0" smtClean="0"/>
                <a:t>Small</a:t>
              </a:r>
            </a:p>
          </p:txBody>
        </p:sp>
      </p:grpSp>
    </p:spTree>
    <p:extLst>
      <p:ext uri="{BB962C8B-B14F-4D97-AF65-F5344CB8AC3E}">
        <p14:creationId xmlns:p14="http://schemas.microsoft.com/office/powerpoint/2010/main" val="2653850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54695" cy="1325563"/>
          </a:xfrm>
        </p:spPr>
        <p:txBody>
          <a:bodyPr>
            <a:normAutofit/>
          </a:bodyPr>
          <a:lstStyle/>
          <a:p>
            <a:r>
              <a:rPr lang="en-US" sz="2800" dirty="0" smtClean="0"/>
              <a:t>Feature: 29018 – Allow duplicate </a:t>
            </a:r>
            <a:r>
              <a:rPr lang="en-US" sz="2800" dirty="0"/>
              <a:t>source/legacy policy numbers in </a:t>
            </a:r>
            <a:r>
              <a:rPr lang="en-US" sz="2800" dirty="0" smtClean="0"/>
              <a:t>Policy Summary </a:t>
            </a:r>
            <a:r>
              <a:rPr lang="en-US" sz="2800" dirty="0"/>
              <a:t>&amp; Cross reference tables</a:t>
            </a:r>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Currently, we’re unable to associate more than one policy to a given ‘source’ policy number.  Some of our systems which are going through conversion use similar policy numbering schemes and as a result 2 unique policies may have the same number, meaning we’re not able to convert the 2</a:t>
            </a:r>
            <a:r>
              <a:rPr lang="en-US" sz="1300" baseline="30000" dirty="0" smtClean="0">
                <a:latin typeface="Arial" panose="020B0604020202020204" pitchFamily="34" charset="0"/>
                <a:cs typeface="Arial" panose="020B0604020202020204" pitchFamily="34" charset="0"/>
                <a:sym typeface="Wingdings" panose="05000000000000000000" pitchFamily="2" charset="2"/>
              </a:rPr>
              <a:t>nd</a:t>
            </a:r>
            <a:r>
              <a:rPr lang="en-US" sz="1300" dirty="0" smtClean="0">
                <a:latin typeface="Arial" panose="020B0604020202020204" pitchFamily="34" charset="0"/>
                <a:cs typeface="Arial" panose="020B0604020202020204" pitchFamily="34" charset="0"/>
                <a:sym typeface="Wingdings" panose="05000000000000000000" pitchFamily="2" charset="2"/>
              </a:rPr>
              <a:t> policy as the number is seen as duplication of an already-converted policy.   </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Ability to associate a policy to a legacy policy number which is already associated to another policy</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200" b="1" dirty="0">
                <a:latin typeface="Arial" panose="020B0604020202020204" pitchFamily="34" charset="0"/>
                <a:cs typeface="Arial" panose="020B0604020202020204" pitchFamily="34" charset="0"/>
              </a:rPr>
              <a:t>Dependency:</a:t>
            </a:r>
            <a:r>
              <a:rPr lang="en-US" sz="1200" dirty="0">
                <a:latin typeface="Arial" panose="020B0604020202020204" pitchFamily="34" charset="0"/>
                <a:cs typeface="Arial" panose="020B0604020202020204" pitchFamily="34" charset="0"/>
              </a:rPr>
              <a:t> None</a:t>
            </a:r>
          </a:p>
          <a:p>
            <a:pPr>
              <a:buClr>
                <a:schemeClr val="tx2"/>
              </a:buClr>
              <a:buSzPct val="50000"/>
            </a:pPr>
            <a:r>
              <a:rPr lang="en-US" sz="1200" b="1" dirty="0">
                <a:latin typeface="Arial" panose="020B0604020202020204" pitchFamily="34" charset="0"/>
                <a:cs typeface="Arial" panose="020B0604020202020204" pitchFamily="34" charset="0"/>
              </a:rPr>
              <a:t>Impact</a:t>
            </a:r>
            <a:r>
              <a:rPr lang="en-US" sz="1200" b="1" dirty="0" smtClean="0">
                <a:latin typeface="Arial" panose="020B0604020202020204" pitchFamily="34" charset="0"/>
                <a:cs typeface="Arial" panose="020B0604020202020204" pitchFamily="34" charset="0"/>
              </a:rPr>
              <a:t>:</a:t>
            </a:r>
          </a:p>
          <a:p>
            <a:pPr lvl="1">
              <a:buClr>
                <a:schemeClr val="tx2"/>
              </a:buClr>
              <a:buSzPct val="50000"/>
            </a:pPr>
            <a:r>
              <a:rPr lang="en-US" sz="800" dirty="0">
                <a:latin typeface="Arial" panose="020B0604020202020204" pitchFamily="34" charset="0"/>
                <a:cs typeface="Arial" panose="020B0604020202020204" pitchFamily="34" charset="0"/>
              </a:rPr>
              <a:t>There is one service that needs to be updated </a:t>
            </a:r>
          </a:p>
          <a:p>
            <a:pPr lvl="1">
              <a:buClr>
                <a:schemeClr val="tx2"/>
              </a:buClr>
              <a:buSzPct val="50000"/>
            </a:pPr>
            <a:r>
              <a:rPr lang="en-US" sz="800" dirty="0">
                <a:latin typeface="Arial" panose="020B0604020202020204" pitchFamily="34" charset="0"/>
                <a:cs typeface="Arial" panose="020B0604020202020204" pitchFamily="34" charset="0"/>
              </a:rPr>
              <a:t>Update needed to Events</a:t>
            </a:r>
          </a:p>
          <a:p>
            <a:pPr lvl="1">
              <a:buClr>
                <a:schemeClr val="tx2"/>
              </a:buClr>
              <a:buSzPct val="50000"/>
            </a:pPr>
            <a:r>
              <a:rPr lang="en-US" sz="800" dirty="0">
                <a:latin typeface="Arial" panose="020B0604020202020204" pitchFamily="34" charset="0"/>
                <a:cs typeface="Arial" panose="020B0604020202020204" pitchFamily="34" charset="0"/>
              </a:rPr>
              <a:t>No BC issues</a:t>
            </a:r>
          </a:p>
          <a:p>
            <a:pPr lvl="1">
              <a:buClr>
                <a:schemeClr val="tx2"/>
              </a:buClr>
              <a:buSzPct val="50000"/>
            </a:pPr>
            <a:r>
              <a:rPr lang="en-US" sz="800" dirty="0">
                <a:latin typeface="Arial" panose="020B0604020202020204" pitchFamily="34" charset="0"/>
                <a:cs typeface="Arial" panose="020B0604020202020204" pitchFamily="34" charset="0"/>
              </a:rPr>
              <a:t>Once converted legacy info is needed for potential claims and initial </a:t>
            </a:r>
            <a:r>
              <a:rPr lang="en-US" sz="800" dirty="0" smtClean="0">
                <a:latin typeface="Arial" panose="020B0604020202020204" pitchFamily="34" charset="0"/>
                <a:cs typeface="Arial" panose="020B0604020202020204" pitchFamily="34" charset="0"/>
              </a:rPr>
              <a:t>policy </a:t>
            </a:r>
            <a:r>
              <a:rPr lang="en-US" sz="800" dirty="0">
                <a:latin typeface="Arial" panose="020B0604020202020204" pitchFamily="34" charset="0"/>
                <a:cs typeface="Arial" panose="020B0604020202020204" pitchFamily="34" charset="0"/>
              </a:rPr>
              <a:t>payment</a:t>
            </a:r>
          </a:p>
          <a:p>
            <a:pPr>
              <a:buClr>
                <a:schemeClr val="tx2"/>
              </a:buClr>
              <a:buSzPct val="50000"/>
            </a:pPr>
            <a:r>
              <a:rPr lang="en-US" sz="1200" b="1" dirty="0" smtClean="0">
                <a:latin typeface="Arial" panose="020B0604020202020204" pitchFamily="34" charset="0"/>
                <a:cs typeface="Arial" panose="020B0604020202020204" pitchFamily="34" charset="0"/>
              </a:rPr>
              <a:t>Risks:</a:t>
            </a:r>
          </a:p>
          <a:p>
            <a:pPr lvl="1">
              <a:buClr>
                <a:schemeClr val="tx2"/>
              </a:buClr>
              <a:buSzPct val="50000"/>
            </a:pPr>
            <a:r>
              <a:rPr lang="en-US" sz="800" dirty="0" smtClean="0">
                <a:latin typeface="Arial" panose="020B0604020202020204" pitchFamily="34" charset="0"/>
                <a:cs typeface="Arial" panose="020B0604020202020204" pitchFamily="34" charset="0"/>
              </a:rPr>
              <a:t>ADES </a:t>
            </a:r>
            <a:r>
              <a:rPr lang="en-US" sz="800" dirty="0">
                <a:latin typeface="Arial" panose="020B0604020202020204" pitchFamily="34" charset="0"/>
                <a:cs typeface="Arial" panose="020B0604020202020204" pitchFamily="34" charset="0"/>
              </a:rPr>
              <a:t>and HDES policy numbers can be duplicated</a:t>
            </a:r>
          </a:p>
          <a:p>
            <a:pPr lvl="1">
              <a:buClr>
                <a:schemeClr val="tx2"/>
              </a:buClr>
              <a:buSzPct val="50000"/>
            </a:pPr>
            <a:r>
              <a:rPr lang="en-US" sz="800" dirty="0" smtClean="0">
                <a:latin typeface="Arial" panose="020B0604020202020204" pitchFamily="34" charset="0"/>
                <a:cs typeface="Arial" panose="020B0604020202020204" pitchFamily="34" charset="0"/>
              </a:rPr>
              <a:t>This </a:t>
            </a:r>
            <a:r>
              <a:rPr lang="en-US" sz="800" dirty="0">
                <a:latin typeface="Arial" panose="020B0604020202020204" pitchFamily="34" charset="0"/>
                <a:cs typeface="Arial" panose="020B0604020202020204" pitchFamily="34" charset="0"/>
              </a:rPr>
              <a:t>could have a large impact on Digital &amp; </a:t>
            </a:r>
            <a:r>
              <a:rPr lang="en-US" sz="800" dirty="0" smtClean="0">
                <a:latin typeface="Arial" panose="020B0604020202020204" pitchFamily="34" charset="0"/>
                <a:cs typeface="Arial" panose="020B0604020202020204" pitchFamily="34" charset="0"/>
              </a:rPr>
              <a:t>C360</a:t>
            </a:r>
            <a:endParaRPr lang="en-US" sz="8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4</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Deanna </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691215" cy="369332"/>
            </a:xfrm>
            <a:prstGeom prst="rect">
              <a:avLst/>
            </a:prstGeom>
            <a:noFill/>
          </p:spPr>
          <p:txBody>
            <a:bodyPr wrap="none" rtlCol="0">
              <a:spAutoFit/>
            </a:bodyPr>
            <a:lstStyle/>
            <a:p>
              <a:r>
                <a:rPr lang="en-US" dirty="0" smtClean="0"/>
                <a:t>Small</a:t>
              </a:r>
            </a:p>
          </p:txBody>
        </p:sp>
      </p:grpSp>
    </p:spTree>
    <p:extLst>
      <p:ext uri="{BB962C8B-B14F-4D97-AF65-F5344CB8AC3E}">
        <p14:creationId xmlns:p14="http://schemas.microsoft.com/office/powerpoint/2010/main" val="460773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Feature: 24106 – Re-implement Adverse Action &amp; CIN </a:t>
            </a:r>
            <a:endParaRPr lang="en-US" sz="2800" dirty="0"/>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The current Adverse Action and Consumer Information Notice documents are complex and have historically had numerous issues.  To ensure we are able to produce accurate documents and be compliant with the various regulations which govern the information that must be disclosed to customers, the business has revisited and simplified these forms.  </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Ability to produce the revised Adverse Action and CIN document editions with the updated content and triggers </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None</a:t>
            </a: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smtClean="0">
                <a:latin typeface="Arial" panose="020B0604020202020204" pitchFamily="34" charset="0"/>
                <a:cs typeface="Arial" panose="020B0604020202020204" pitchFamily="34" charset="0"/>
              </a:rPr>
              <a:t>Two forms (Auto/Home/PUP </a:t>
            </a:r>
            <a:r>
              <a:rPr lang="en-US" sz="900" dirty="0">
                <a:latin typeface="Arial" panose="020B0604020202020204" pitchFamily="34" charset="0"/>
                <a:cs typeface="Arial" panose="020B0604020202020204" pitchFamily="34" charset="0"/>
              </a:rPr>
              <a:t>should access a common </a:t>
            </a:r>
            <a:r>
              <a:rPr lang="en-US" sz="900" dirty="0" smtClean="0">
                <a:latin typeface="Arial" panose="020B0604020202020204" pitchFamily="34" charset="0"/>
                <a:cs typeface="Arial" panose="020B0604020202020204" pitchFamily="34" charset="0"/>
              </a:rPr>
              <a:t>form)</a:t>
            </a:r>
            <a:endParaRPr lang="en-US" sz="900" dirty="0">
              <a:latin typeface="Arial" panose="020B0604020202020204" pitchFamily="34" charset="0"/>
              <a:cs typeface="Arial" panose="020B0604020202020204" pitchFamily="34" charset="0"/>
            </a:endParaRPr>
          </a:p>
          <a:p>
            <a:pPr lvl="1">
              <a:buClr>
                <a:schemeClr val="tx2"/>
              </a:buClr>
              <a:buSzPct val="50000"/>
            </a:pPr>
            <a:r>
              <a:rPr lang="en-US" sz="900" dirty="0" smtClean="0">
                <a:latin typeface="Arial" panose="020B0604020202020204" pitchFamily="34" charset="0"/>
                <a:cs typeface="Arial" panose="020B0604020202020204" pitchFamily="34" charset="0"/>
              </a:rPr>
              <a:t>All </a:t>
            </a:r>
            <a:r>
              <a:rPr lang="en-US" sz="900" dirty="0">
                <a:latin typeface="Arial" panose="020B0604020202020204" pitchFamily="34" charset="0"/>
                <a:cs typeface="Arial" panose="020B0604020202020204" pitchFamily="34" charset="0"/>
              </a:rPr>
              <a:t>products, all states</a:t>
            </a:r>
          </a:p>
          <a:p>
            <a:pPr lvl="1">
              <a:buClr>
                <a:schemeClr val="tx2"/>
              </a:buClr>
              <a:buSzPct val="50000"/>
            </a:pPr>
            <a:r>
              <a:rPr lang="en-US" sz="900" dirty="0" smtClean="0">
                <a:latin typeface="Arial" panose="020B0604020202020204" pitchFamily="34" charset="0"/>
                <a:cs typeface="Arial" panose="020B0604020202020204" pitchFamily="34" charset="0"/>
              </a:rPr>
              <a:t>New </a:t>
            </a:r>
            <a:r>
              <a:rPr lang="en-US" sz="900" dirty="0">
                <a:latin typeface="Arial" panose="020B0604020202020204" pitchFamily="34" charset="0"/>
                <a:cs typeface="Arial" panose="020B0604020202020204" pitchFamily="34" charset="0"/>
              </a:rPr>
              <a:t>form ID </a:t>
            </a:r>
          </a:p>
          <a:p>
            <a:pPr lvl="1">
              <a:buClr>
                <a:schemeClr val="tx2"/>
              </a:buClr>
              <a:buSzPct val="50000"/>
            </a:pPr>
            <a:r>
              <a:rPr lang="en-US" sz="900" dirty="0" smtClean="0">
                <a:latin typeface="Arial" panose="020B0604020202020204" pitchFamily="34" charset="0"/>
                <a:cs typeface="Arial" panose="020B0604020202020204" pitchFamily="34" charset="0"/>
              </a:rPr>
              <a:t>The </a:t>
            </a:r>
            <a:r>
              <a:rPr lang="en-US" sz="900" dirty="0">
                <a:latin typeface="Arial" panose="020B0604020202020204" pitchFamily="34" charset="0"/>
                <a:cs typeface="Arial" panose="020B0604020202020204" pitchFamily="34" charset="0"/>
              </a:rPr>
              <a:t>old form should no longer be provided</a:t>
            </a: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4</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Kirbin</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186468" y="688168"/>
              <a:ext cx="978153" cy="369332"/>
            </a:xfrm>
            <a:prstGeom prst="rect">
              <a:avLst/>
            </a:prstGeom>
            <a:noFill/>
          </p:spPr>
          <p:txBody>
            <a:bodyPr wrap="none" rtlCol="0">
              <a:spAutoFit/>
            </a:bodyPr>
            <a:lstStyle/>
            <a:p>
              <a:r>
                <a:rPr lang="en-US" dirty="0" smtClean="0"/>
                <a:t>Medium</a:t>
              </a:r>
              <a:endParaRPr lang="en-US" dirty="0"/>
            </a:p>
          </p:txBody>
        </p:sp>
      </p:grpSp>
    </p:spTree>
    <p:extLst>
      <p:ext uri="{BB962C8B-B14F-4D97-AF65-F5344CB8AC3E}">
        <p14:creationId xmlns:p14="http://schemas.microsoft.com/office/powerpoint/2010/main" val="111491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Feature: 25782 – </a:t>
            </a:r>
            <a:r>
              <a:rPr lang="en-US" sz="2800" dirty="0"/>
              <a:t>Discount Quoting and Binding Rule Changes</a:t>
            </a:r>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We currently allow a home policy to be quoted and bound with a multi-policy discount being granted by an auto policy which is ‘pending’ (meaning not yet bound).  In many cases, the customer does not ever purchase the auto policy to justify that discount, resulting in premium leakage.  To maintain the quoting experience but reduce / eliminate premium leakage, we want to allow users to quote with discounts related to other products that may not be bound yet, but we don’t want to allow them to bind with those discounts unless the supporting products are already issued.</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Allow users to quote home products (HO3, HO4, HO6 and DP3) with multi-policy discounts for auto policies not yet purchased</a:t>
            </a:r>
          </a:p>
          <a:p>
            <a:pPr>
              <a:buFont typeface="+mj-lt"/>
              <a:buAutoNum type="arabicPeriod"/>
            </a:pPr>
            <a:r>
              <a:rPr lang="en-US" sz="1300" dirty="0" smtClean="0">
                <a:latin typeface="Arial" panose="020B0604020202020204" pitchFamily="34" charset="0"/>
                <a:cs typeface="Arial" panose="020B0604020202020204" pitchFamily="34" charset="0"/>
              </a:rPr>
              <a:t>Prevent binding of home products with auto multi-policy discount unless that auto policy is purchased but retain ability to bind home products with PUP discount where the PUP is not yet issued (since PUP would be sold after home in the agent workflow)</a:t>
            </a: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None</a:t>
            </a: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a:t>
            </a:r>
          </a:p>
          <a:p>
            <a:pPr lvl="1">
              <a:buClr>
                <a:schemeClr val="tx2"/>
              </a:buClr>
              <a:buSzPct val="50000"/>
            </a:pPr>
            <a:r>
              <a:rPr lang="en-US" sz="900" dirty="0" smtClean="0">
                <a:latin typeface="Arial" panose="020B0604020202020204" pitchFamily="34" charset="0"/>
                <a:cs typeface="Arial" panose="020B0604020202020204" pitchFamily="34" charset="0"/>
              </a:rPr>
              <a:t>At </a:t>
            </a:r>
            <a:r>
              <a:rPr lang="en-US" sz="900" dirty="0">
                <a:latin typeface="Arial" panose="020B0604020202020204" pitchFamily="34" charset="0"/>
                <a:cs typeface="Arial" panose="020B0604020202020204" pitchFamily="34" charset="0"/>
              </a:rPr>
              <a:t>point of sale auto should be bound prior to PUP being bound</a:t>
            </a:r>
          </a:p>
          <a:p>
            <a:pPr lvl="1">
              <a:buClr>
                <a:schemeClr val="tx2"/>
              </a:buClr>
              <a:buSzPct val="50000"/>
            </a:pPr>
            <a:r>
              <a:rPr lang="en-US" sz="900" dirty="0" smtClean="0">
                <a:latin typeface="Arial" panose="020B0604020202020204" pitchFamily="34" charset="0"/>
                <a:cs typeface="Arial" panose="020B0604020202020204" pitchFamily="34" charset="0"/>
              </a:rPr>
              <a:t>SS </a:t>
            </a:r>
            <a:r>
              <a:rPr lang="en-US" sz="900" dirty="0">
                <a:latin typeface="Arial" panose="020B0604020202020204" pitchFamily="34" charset="0"/>
                <a:cs typeface="Arial" panose="020B0604020202020204" pitchFamily="34" charset="0"/>
              </a:rPr>
              <a:t>only</a:t>
            </a:r>
          </a:p>
          <a:p>
            <a:pPr lvl="1">
              <a:buClr>
                <a:schemeClr val="tx2"/>
              </a:buClr>
              <a:buSzPct val="50000"/>
            </a:pPr>
            <a:r>
              <a:rPr lang="en-US" sz="900" dirty="0" smtClean="0">
                <a:latin typeface="Arial" panose="020B0604020202020204" pitchFamily="34" charset="0"/>
                <a:cs typeface="Arial" panose="020B0604020202020204" pitchFamily="34" charset="0"/>
              </a:rPr>
              <a:t>This </a:t>
            </a:r>
            <a:r>
              <a:rPr lang="en-US" sz="900" dirty="0">
                <a:latin typeface="Arial" panose="020B0604020202020204" pitchFamily="34" charset="0"/>
                <a:cs typeface="Arial" panose="020B0604020202020204" pitchFamily="34" charset="0"/>
              </a:rPr>
              <a:t>should be overridable with correct authority</a:t>
            </a:r>
          </a:p>
          <a:p>
            <a:pPr lvl="1">
              <a:buClr>
                <a:schemeClr val="tx2"/>
              </a:buClr>
              <a:buSzPct val="50000"/>
            </a:pPr>
            <a:r>
              <a:rPr lang="en-US" sz="900" dirty="0" smtClean="0">
                <a:latin typeface="Arial" panose="020B0604020202020204" pitchFamily="34" charset="0"/>
                <a:cs typeface="Arial" panose="020B0604020202020204" pitchFamily="34" charset="0"/>
              </a:rPr>
              <a:t>PUP </a:t>
            </a:r>
            <a:r>
              <a:rPr lang="en-US" sz="900" dirty="0">
                <a:latin typeface="Arial" panose="020B0604020202020204" pitchFamily="34" charset="0"/>
                <a:cs typeface="Arial" panose="020B0604020202020204" pitchFamily="34" charset="0"/>
              </a:rPr>
              <a:t>would not have the rule, this should be on auto policies</a:t>
            </a: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4</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Saren</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691215" cy="369332"/>
            </a:xfrm>
            <a:prstGeom prst="rect">
              <a:avLst/>
            </a:prstGeom>
            <a:noFill/>
          </p:spPr>
          <p:txBody>
            <a:bodyPr wrap="none" rtlCol="0">
              <a:spAutoFit/>
            </a:bodyPr>
            <a:lstStyle/>
            <a:p>
              <a:r>
                <a:rPr lang="en-US" dirty="0" smtClean="0"/>
                <a:t>Small</a:t>
              </a:r>
            </a:p>
          </p:txBody>
        </p:sp>
      </p:grpSp>
    </p:spTree>
    <p:extLst>
      <p:ext uri="{BB962C8B-B14F-4D97-AF65-F5344CB8AC3E}">
        <p14:creationId xmlns:p14="http://schemas.microsoft.com/office/powerpoint/2010/main" val="1993259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Feature: 28640 – SVC Rationalization</a:t>
            </a:r>
            <a:endParaRPr lang="en-US" sz="2800" dirty="0"/>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smtClean="0">
                <a:latin typeface="Arial" panose="020B0604020202020204" pitchFamily="34" charset="0"/>
                <a:cs typeface="Arial" panose="020B0604020202020204" pitchFamily="34" charset="0"/>
                <a:sym typeface="Wingdings" panose="05000000000000000000" pitchFamily="2" charset="2"/>
              </a:rPr>
              <a:t>Our SVC table structure is fractured across products, resulting in maintenance overhead, opportunity for products to get ‘out of sync’ with one another, and offering less flexibility to respond to change quickly.  It also does not support state variation within the Signature Series Auto product.  As a result, it is difficult for us to make changes to address regulatory needs, support state-specific variations in incident handling, or to refine our rating to remain competitive.</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smtClean="0">
                <a:latin typeface="Arial" panose="020B0604020202020204" pitchFamily="34" charset="0"/>
                <a:cs typeface="Arial" panose="020B0604020202020204" pitchFamily="34" charset="0"/>
              </a:rPr>
              <a:t>Introduce effective date logic for SVC entries (add, edit and/or expire of an entry)</a:t>
            </a:r>
          </a:p>
          <a:p>
            <a:pPr>
              <a:buFont typeface="+mj-lt"/>
              <a:buAutoNum type="arabicPeriod"/>
            </a:pPr>
            <a:r>
              <a:rPr lang="en-US" sz="1300" dirty="0" smtClean="0">
                <a:latin typeface="Arial" panose="020B0604020202020204" pitchFamily="34" charset="0"/>
                <a:cs typeface="Arial" panose="020B0604020202020204" pitchFamily="34" charset="0"/>
              </a:rPr>
              <a:t>Introduce state and product deltas within SVC entries, also with effective dates for when these deltas apply vs the ‘common’ instance of the SVC</a:t>
            </a:r>
          </a:p>
          <a:p>
            <a:pPr>
              <a:buFont typeface="+mj-lt"/>
              <a:buAutoNum type="arabicPeriod"/>
            </a:pPr>
            <a:r>
              <a:rPr lang="en-US" sz="1300" dirty="0" smtClean="0">
                <a:latin typeface="Arial" panose="020B0604020202020204" pitchFamily="34" charset="0"/>
                <a:cs typeface="Arial" panose="020B0604020202020204" pitchFamily="34" charset="0"/>
              </a:rPr>
              <a:t>Ability to reflect updated details within quotes and policies on and after the effective date for those updates in specific transactions.</a:t>
            </a:r>
          </a:p>
          <a:p>
            <a:pPr>
              <a:buFont typeface="+mj-lt"/>
              <a:buAutoNum type="arabicPeriod"/>
            </a:pPr>
            <a:r>
              <a:rPr lang="en-US" sz="1300" dirty="0" smtClean="0">
                <a:latin typeface="Arial" panose="020B0604020202020204" pitchFamily="34" charset="0"/>
                <a:cs typeface="Arial" panose="020B0604020202020204" pitchFamily="34" charset="0"/>
              </a:rPr>
              <a:t>Ability to sync user-entry LOVs with the values in the SVC table based on state, product and effective date</a:t>
            </a:r>
          </a:p>
          <a:p>
            <a:pPr>
              <a:buFont typeface="+mj-lt"/>
              <a:buAutoNum type="arabicPeriod"/>
            </a:pPr>
            <a:r>
              <a:rPr lang="en-US" sz="1300" dirty="0" smtClean="0">
                <a:latin typeface="Arial" panose="020B0604020202020204" pitchFamily="34" charset="0"/>
                <a:cs typeface="Arial" panose="020B0604020202020204" pitchFamily="34" charset="0"/>
              </a:rPr>
              <a:t>Ability to ‘decode’ certain details in SVCs and apply business rules based on those details</a:t>
            </a:r>
          </a:p>
          <a:p>
            <a:pPr>
              <a:buFont typeface="+mj-lt"/>
              <a:buAutoNum type="arabicPeriod"/>
            </a:pPr>
            <a:endParaRPr lang="en-US" sz="1300" dirty="0" smtClean="0">
              <a:latin typeface="Arial" panose="020B0604020202020204" pitchFamily="34" charset="0"/>
              <a:cs typeface="Arial" panose="020B0604020202020204" pitchFamily="34" charset="0"/>
            </a:endParaRP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100" b="1" dirty="0">
                <a:latin typeface="Arial" panose="020B0604020202020204" pitchFamily="34" charset="0"/>
                <a:cs typeface="Arial" panose="020B0604020202020204" pitchFamily="34" charset="0"/>
              </a:rPr>
              <a:t>Dependency:</a:t>
            </a:r>
            <a:r>
              <a:rPr lang="en-US" sz="1100" dirty="0">
                <a:latin typeface="Arial" panose="020B0604020202020204" pitchFamily="34" charset="0"/>
                <a:cs typeface="Arial" panose="020B0604020202020204" pitchFamily="34" charset="0"/>
              </a:rPr>
              <a:t> None</a:t>
            </a:r>
          </a:p>
          <a:p>
            <a:pPr>
              <a:buClr>
                <a:schemeClr val="tx2"/>
              </a:buClr>
              <a:buSzPct val="50000"/>
            </a:pPr>
            <a:r>
              <a:rPr lang="en-US" sz="1100" b="1" dirty="0">
                <a:latin typeface="Arial" panose="020B0604020202020204" pitchFamily="34" charset="0"/>
                <a:cs typeface="Arial" panose="020B0604020202020204" pitchFamily="34" charset="0"/>
              </a:rPr>
              <a:t>Impact</a:t>
            </a:r>
            <a:r>
              <a:rPr lang="en-US" sz="1100" b="1" dirty="0" smtClean="0">
                <a:latin typeface="Arial" panose="020B0604020202020204" pitchFamily="34" charset="0"/>
                <a:cs typeface="Arial" panose="020B0604020202020204" pitchFamily="34" charset="0"/>
              </a:rPr>
              <a:t>:</a:t>
            </a:r>
          </a:p>
          <a:p>
            <a:pPr lvl="1">
              <a:buClr>
                <a:schemeClr val="tx2"/>
              </a:buClr>
              <a:buSzPct val="50000"/>
            </a:pPr>
            <a:r>
              <a:rPr lang="en-US" sz="700" dirty="0" smtClean="0">
                <a:latin typeface="Arial" panose="020B0604020202020204" pitchFamily="34" charset="0"/>
                <a:cs typeface="Arial" panose="020B0604020202020204" pitchFamily="34" charset="0"/>
              </a:rPr>
              <a:t>Needs </a:t>
            </a:r>
            <a:r>
              <a:rPr lang="en-US" sz="700" dirty="0">
                <a:latin typeface="Arial" panose="020B0604020202020204" pitchFamily="34" charset="0"/>
                <a:cs typeface="Arial" panose="020B0604020202020204" pitchFamily="34" charset="0"/>
              </a:rPr>
              <a:t>effective dates</a:t>
            </a:r>
          </a:p>
          <a:p>
            <a:pPr lvl="1">
              <a:buClr>
                <a:schemeClr val="tx2"/>
              </a:buClr>
              <a:buSzPct val="50000"/>
            </a:pPr>
            <a:r>
              <a:rPr lang="en-US" sz="700" dirty="0" smtClean="0">
                <a:latin typeface="Arial" panose="020B0604020202020204" pitchFamily="34" charset="0"/>
                <a:cs typeface="Arial" panose="020B0604020202020204" pitchFamily="34" charset="0"/>
              </a:rPr>
              <a:t>User </a:t>
            </a:r>
            <a:r>
              <a:rPr lang="en-US" sz="700" dirty="0">
                <a:latin typeface="Arial" panose="020B0604020202020204" pitchFamily="34" charset="0"/>
                <a:cs typeface="Arial" panose="020B0604020202020204" pitchFamily="34" charset="0"/>
              </a:rPr>
              <a:t>selections should be state specific</a:t>
            </a:r>
          </a:p>
          <a:p>
            <a:pPr lvl="1">
              <a:buClr>
                <a:schemeClr val="tx2"/>
              </a:buClr>
              <a:buSzPct val="50000"/>
            </a:pPr>
            <a:r>
              <a:rPr lang="en-US" sz="700" dirty="0" smtClean="0">
                <a:latin typeface="Arial" panose="020B0604020202020204" pitchFamily="34" charset="0"/>
                <a:cs typeface="Arial" panose="020B0604020202020204" pitchFamily="34" charset="0"/>
              </a:rPr>
              <a:t>Ability </a:t>
            </a:r>
            <a:r>
              <a:rPr lang="en-US" sz="700" dirty="0">
                <a:latin typeface="Arial" panose="020B0604020202020204" pitchFamily="34" charset="0"/>
                <a:cs typeface="Arial" panose="020B0604020202020204" pitchFamily="34" charset="0"/>
              </a:rPr>
              <a:t>to decode the last 5 positions on the SVC code (extend what is captured in the DB)</a:t>
            </a:r>
          </a:p>
          <a:p>
            <a:pPr lvl="1">
              <a:buClr>
                <a:schemeClr val="tx2"/>
              </a:buClr>
              <a:buSzPct val="50000"/>
            </a:pPr>
            <a:r>
              <a:rPr lang="en-US" sz="700" dirty="0" smtClean="0">
                <a:latin typeface="Arial" panose="020B0604020202020204" pitchFamily="34" charset="0"/>
                <a:cs typeface="Arial" panose="020B0604020202020204" pitchFamily="34" charset="0"/>
              </a:rPr>
              <a:t>Today </a:t>
            </a:r>
            <a:r>
              <a:rPr lang="en-US" sz="700" dirty="0">
                <a:latin typeface="Arial" panose="020B0604020202020204" pitchFamily="34" charset="0"/>
                <a:cs typeface="Arial" panose="020B0604020202020204" pitchFamily="34" charset="0"/>
              </a:rPr>
              <a:t>we only capture 5 positions, but moving forward we want to capture all 10</a:t>
            </a:r>
          </a:p>
          <a:p>
            <a:pPr lvl="1">
              <a:buClr>
                <a:schemeClr val="tx2"/>
              </a:buClr>
              <a:buSzPct val="50000"/>
            </a:pPr>
            <a:r>
              <a:rPr lang="en-US" sz="700" dirty="0" smtClean="0">
                <a:latin typeface="Arial" panose="020B0604020202020204" pitchFamily="34" charset="0"/>
                <a:cs typeface="Arial" panose="020B0604020202020204" pitchFamily="34" charset="0"/>
              </a:rPr>
              <a:t>Digital </a:t>
            </a:r>
            <a:r>
              <a:rPr lang="en-US" sz="700" dirty="0">
                <a:latin typeface="Arial" panose="020B0604020202020204" pitchFamily="34" charset="0"/>
                <a:cs typeface="Arial" panose="020B0604020202020204" pitchFamily="34" charset="0"/>
              </a:rPr>
              <a:t>will be impacted </a:t>
            </a:r>
          </a:p>
          <a:p>
            <a:pPr lvl="1">
              <a:buClr>
                <a:schemeClr val="tx2"/>
              </a:buClr>
              <a:buSzPct val="50000"/>
            </a:pPr>
            <a:r>
              <a:rPr lang="en-US" sz="700" dirty="0" smtClean="0">
                <a:latin typeface="Arial" panose="020B0604020202020204" pitchFamily="34" charset="0"/>
                <a:cs typeface="Arial" panose="020B0604020202020204" pitchFamily="34" charset="0"/>
              </a:rPr>
              <a:t>Potential </a:t>
            </a:r>
            <a:r>
              <a:rPr lang="en-US" sz="700" dirty="0">
                <a:latin typeface="Arial" panose="020B0604020202020204" pitchFamily="34" charset="0"/>
                <a:cs typeface="Arial" panose="020B0604020202020204" pitchFamily="34" charset="0"/>
              </a:rPr>
              <a:t>to expose a service</a:t>
            </a:r>
          </a:p>
          <a:p>
            <a:pPr lvl="1">
              <a:buClr>
                <a:schemeClr val="tx2"/>
              </a:buClr>
              <a:buSzPct val="50000"/>
            </a:pPr>
            <a:r>
              <a:rPr lang="en-US" sz="700" dirty="0" smtClean="0">
                <a:latin typeface="Arial" panose="020B0604020202020204" pitchFamily="34" charset="0"/>
                <a:cs typeface="Arial" panose="020B0604020202020204" pitchFamily="34" charset="0"/>
              </a:rPr>
              <a:t>Refactoring </a:t>
            </a:r>
            <a:r>
              <a:rPr lang="en-US" sz="700" dirty="0">
                <a:latin typeface="Arial" panose="020B0604020202020204" pitchFamily="34" charset="0"/>
                <a:cs typeface="Arial" panose="020B0604020202020204" pitchFamily="34" charset="0"/>
              </a:rPr>
              <a:t>will be needed on this</a:t>
            </a:r>
          </a:p>
          <a:p>
            <a:pPr lvl="1">
              <a:buClr>
                <a:schemeClr val="tx2"/>
              </a:buClr>
              <a:buSzPct val="50000"/>
            </a:pPr>
            <a:r>
              <a:rPr lang="en-US" sz="700" dirty="0" smtClean="0">
                <a:latin typeface="Arial" panose="020B0604020202020204" pitchFamily="34" charset="0"/>
                <a:cs typeface="Arial" panose="020B0604020202020204" pitchFamily="34" charset="0"/>
              </a:rPr>
              <a:t>This </a:t>
            </a:r>
            <a:r>
              <a:rPr lang="en-US" sz="700" dirty="0">
                <a:latin typeface="Arial" panose="020B0604020202020204" pitchFamily="34" charset="0"/>
                <a:cs typeface="Arial" panose="020B0604020202020204" pitchFamily="34" charset="0"/>
              </a:rPr>
              <a:t>is effective date driven</a:t>
            </a:r>
          </a:p>
          <a:p>
            <a:pPr lvl="1">
              <a:buClr>
                <a:schemeClr val="tx2"/>
              </a:buClr>
              <a:buSzPct val="50000"/>
            </a:pPr>
            <a:r>
              <a:rPr lang="en-US" sz="700" dirty="0" smtClean="0">
                <a:latin typeface="Arial" panose="020B0604020202020204" pitchFamily="34" charset="0"/>
                <a:cs typeface="Arial" panose="020B0604020202020204" pitchFamily="34" charset="0"/>
              </a:rPr>
              <a:t>Need </a:t>
            </a:r>
            <a:r>
              <a:rPr lang="en-US" sz="700" dirty="0">
                <a:latin typeface="Arial" panose="020B0604020202020204" pitchFamily="34" charset="0"/>
                <a:cs typeface="Arial" panose="020B0604020202020204" pitchFamily="34" charset="0"/>
              </a:rPr>
              <a:t>to understand any impacts to PUP</a:t>
            </a:r>
          </a:p>
          <a:p>
            <a:pPr>
              <a:buClr>
                <a:schemeClr val="tx2"/>
              </a:buClr>
              <a:buSzPct val="50000"/>
            </a:pPr>
            <a:r>
              <a:rPr lang="en-US" sz="1100" b="1" dirty="0">
                <a:latin typeface="Arial" panose="020B0604020202020204" pitchFamily="34" charset="0"/>
                <a:cs typeface="Arial" panose="020B0604020202020204" pitchFamily="34" charset="0"/>
              </a:rPr>
              <a:t>Risks</a:t>
            </a:r>
            <a:r>
              <a:rPr lang="en-US" sz="1100" b="1" dirty="0" smtClean="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5</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Dina</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692562" cy="369332"/>
            </a:xfrm>
            <a:prstGeom prst="rect">
              <a:avLst/>
            </a:prstGeom>
            <a:noFill/>
          </p:spPr>
          <p:txBody>
            <a:bodyPr wrap="none" rtlCol="0">
              <a:spAutoFit/>
            </a:bodyPr>
            <a:lstStyle/>
            <a:p>
              <a:r>
                <a:rPr lang="en-US" dirty="0" smtClean="0"/>
                <a:t>Large</a:t>
              </a:r>
              <a:endParaRPr lang="en-US" dirty="0"/>
            </a:p>
          </p:txBody>
        </p:sp>
      </p:grpSp>
    </p:spTree>
    <p:extLst>
      <p:ext uri="{BB962C8B-B14F-4D97-AF65-F5344CB8AC3E}">
        <p14:creationId xmlns:p14="http://schemas.microsoft.com/office/powerpoint/2010/main" val="3470754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682213" cy="1325563"/>
          </a:xfrm>
        </p:spPr>
        <p:txBody>
          <a:bodyPr>
            <a:normAutofit/>
          </a:bodyPr>
          <a:lstStyle/>
          <a:p>
            <a:r>
              <a:rPr lang="en-US" sz="2400" dirty="0" smtClean="0"/>
              <a:t>Feature: </a:t>
            </a:r>
            <a:r>
              <a:rPr lang="en-US" sz="2400" dirty="0"/>
              <a:t>26955 - CA Homeowners Quote Document to Display HO-28 Coverage Amounts</a:t>
            </a:r>
          </a:p>
        </p:txBody>
      </p:sp>
      <p:sp>
        <p:nvSpPr>
          <p:cNvPr id="4" name="Content Placeholder 1"/>
          <p:cNvSpPr txBox="1">
            <a:spLocks/>
          </p:cNvSpPr>
          <p:nvPr/>
        </p:nvSpPr>
        <p:spPr>
          <a:xfrm>
            <a:off x="2050819" y="1353189"/>
            <a:ext cx="7389900" cy="1407428"/>
          </a:xfrm>
          <a:prstGeom prst="rect">
            <a:avLst/>
          </a:prstGeom>
          <a:ln w="12700"/>
        </p:spPr>
        <p:style>
          <a:lnRef idx="2">
            <a:schemeClr val="dk1"/>
          </a:lnRef>
          <a:fillRef idx="1">
            <a:schemeClr val="lt1"/>
          </a:fillRef>
          <a:effectRef idx="0">
            <a:schemeClr val="dk1"/>
          </a:effectRef>
          <a:fontRef idx="minor">
            <a:schemeClr val="dk1"/>
          </a:fontRef>
        </p:style>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buNone/>
            </a:pPr>
            <a:r>
              <a:rPr lang="en-US" sz="1300" dirty="0">
                <a:latin typeface="Arial" panose="020B0604020202020204" pitchFamily="34" charset="0"/>
                <a:cs typeface="Arial" panose="020B0604020202020204" pitchFamily="34" charset="0"/>
                <a:sym typeface="Wingdings" panose="05000000000000000000" pitchFamily="2" charset="2"/>
              </a:rPr>
              <a:t>The current HO quote in CA PAS (61 6528 CA 05012013) does not display the increased limits provided by the HO-28 Limited Home Replacement Cost Coverage endorsement. Feedback received from users in the CA PAS early HO launch indicated that it was a huge selling point that the previous Sales X quote displayed the HO-28 increased amounts. </a:t>
            </a:r>
            <a:r>
              <a:rPr lang="en-US" sz="1300" dirty="0" smtClean="0">
                <a:latin typeface="Arial" panose="020B0604020202020204" pitchFamily="34" charset="0"/>
                <a:cs typeface="Arial" panose="020B0604020202020204" pitchFamily="34" charset="0"/>
                <a:sym typeface="Wingdings" panose="05000000000000000000" pitchFamily="2" charset="2"/>
              </a:rPr>
              <a:t>In </a:t>
            </a:r>
            <a:r>
              <a:rPr lang="en-US" sz="1300" dirty="0">
                <a:latin typeface="Arial" panose="020B0604020202020204" pitchFamily="34" charset="0"/>
                <a:cs typeface="Arial" panose="020B0604020202020204" pitchFamily="34" charset="0"/>
                <a:sym typeface="Wingdings" panose="05000000000000000000" pitchFamily="2" charset="2"/>
              </a:rPr>
              <a:t>addition, an existing explanation of how those increased coverage limits apply will need to be enhanced and relocated to the first page of the </a:t>
            </a:r>
            <a:r>
              <a:rPr lang="en-US" sz="1300" dirty="0" smtClean="0">
                <a:latin typeface="Arial" panose="020B0604020202020204" pitchFamily="34" charset="0"/>
                <a:cs typeface="Arial" panose="020B0604020202020204" pitchFamily="34" charset="0"/>
                <a:sym typeface="Wingdings" panose="05000000000000000000" pitchFamily="2" charset="2"/>
              </a:rPr>
              <a:t>form.</a:t>
            </a:r>
            <a:endParaRPr lang="en-US" sz="1300" dirty="0">
              <a:latin typeface="Arial" panose="020B0604020202020204" pitchFamily="34" charset="0"/>
              <a:cs typeface="Arial" panose="020B0604020202020204" pitchFamily="34" charset="0"/>
              <a:sym typeface="Wingdings" panose="05000000000000000000" pitchFamily="2" charset="2"/>
            </a:endParaRPr>
          </a:p>
        </p:txBody>
      </p:sp>
      <p:sp>
        <p:nvSpPr>
          <p:cNvPr id="5" name="Content Placeholder 1"/>
          <p:cNvSpPr txBox="1">
            <a:spLocks/>
          </p:cNvSpPr>
          <p:nvPr/>
        </p:nvSpPr>
        <p:spPr bwMode="auto">
          <a:xfrm>
            <a:off x="1784718" y="1353190"/>
            <a:ext cx="266101" cy="1407427"/>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WHY</a:t>
            </a:r>
          </a:p>
        </p:txBody>
      </p:sp>
      <p:sp>
        <p:nvSpPr>
          <p:cNvPr id="6" name="Content Placeholder 1"/>
          <p:cNvSpPr txBox="1">
            <a:spLocks/>
          </p:cNvSpPr>
          <p:nvPr/>
        </p:nvSpPr>
        <p:spPr bwMode="auto">
          <a:xfrm>
            <a:off x="2050819" y="2848310"/>
            <a:ext cx="7397981" cy="1945604"/>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Font typeface="+mj-lt"/>
              <a:buAutoNum type="arabicPeriod"/>
            </a:pPr>
            <a:r>
              <a:rPr lang="en-US" sz="1300" dirty="0">
                <a:latin typeface="Arial" panose="020B0604020202020204" pitchFamily="34" charset="0"/>
                <a:cs typeface="Arial" panose="020B0604020202020204" pitchFamily="34" charset="0"/>
                <a:sym typeface="Wingdings" panose="05000000000000000000" pitchFamily="2" charset="2"/>
              </a:rPr>
              <a:t>Adding those increased limits to the CA PAS HO quote will require some calculations; essentially multiply the Coverage A (as an example, $500,000) and Coverage B ($50,000) amounts by 150% and display the resulting values on the Quote form.</a:t>
            </a:r>
            <a:endParaRPr lang="en-US" sz="1300" dirty="0" smtClean="0">
              <a:latin typeface="Arial" panose="020B0604020202020204" pitchFamily="34" charset="0"/>
              <a:cs typeface="Arial" panose="020B0604020202020204" pitchFamily="34" charset="0"/>
            </a:endParaRPr>
          </a:p>
          <a:p>
            <a:pPr>
              <a:buFont typeface="+mj-lt"/>
              <a:buAutoNum type="arabicPeriod"/>
            </a:pPr>
            <a:r>
              <a:rPr lang="en-US" sz="1300" dirty="0">
                <a:latin typeface="Arial" panose="020B0604020202020204" pitchFamily="34" charset="0"/>
                <a:cs typeface="Arial" panose="020B0604020202020204" pitchFamily="34" charset="0"/>
                <a:sym typeface="Wingdings" panose="05000000000000000000" pitchFamily="2" charset="2"/>
              </a:rPr>
              <a:t>This request should also consider updating the application and the dec page to show the increased limit percentage (at the very least) not just the quote.</a:t>
            </a:r>
            <a:endParaRPr lang="en-US" sz="1300" dirty="0" smtClean="0">
              <a:latin typeface="Arial" panose="020B0604020202020204" pitchFamily="34" charset="0"/>
              <a:cs typeface="Arial" panose="020B0604020202020204" pitchFamily="34" charset="0"/>
            </a:endParaRPr>
          </a:p>
          <a:p>
            <a:pPr>
              <a:buFont typeface="+mj-lt"/>
              <a:buAutoNum type="arabicPeriod"/>
            </a:pPr>
            <a:endParaRPr lang="en-US" sz="1300" dirty="0">
              <a:latin typeface="Arial" panose="020B0604020202020204" pitchFamily="34" charset="0"/>
              <a:cs typeface="Arial" panose="020B0604020202020204" pitchFamily="34" charset="0"/>
            </a:endParaRPr>
          </a:p>
        </p:txBody>
      </p:sp>
      <p:sp>
        <p:nvSpPr>
          <p:cNvPr id="7" name="Content Placeholder 1"/>
          <p:cNvSpPr txBox="1">
            <a:spLocks/>
          </p:cNvSpPr>
          <p:nvPr/>
        </p:nvSpPr>
        <p:spPr bwMode="auto">
          <a:xfrm>
            <a:off x="1784718" y="2849170"/>
            <a:ext cx="266103" cy="194388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WHAT</a:t>
            </a:r>
          </a:p>
        </p:txBody>
      </p:sp>
      <p:sp>
        <p:nvSpPr>
          <p:cNvPr id="8" name="Content Placeholder 1"/>
          <p:cNvSpPr txBox="1">
            <a:spLocks/>
          </p:cNvSpPr>
          <p:nvPr/>
        </p:nvSpPr>
        <p:spPr bwMode="auto">
          <a:xfrm>
            <a:off x="2050819" y="4881608"/>
            <a:ext cx="6004610" cy="1580152"/>
          </a:xfrm>
          <a:prstGeom prst="rect">
            <a:avLst/>
          </a:prstGeom>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a:buClr>
                <a:schemeClr val="tx2"/>
              </a:buClr>
              <a:buSzPct val="50000"/>
            </a:pPr>
            <a:r>
              <a:rPr lang="en-US" sz="1300" b="1" dirty="0">
                <a:latin typeface="Arial" panose="020B0604020202020204" pitchFamily="34" charset="0"/>
                <a:cs typeface="Arial" panose="020B0604020202020204" pitchFamily="34" charset="0"/>
              </a:rPr>
              <a:t>Dependency:</a:t>
            </a:r>
            <a:r>
              <a:rPr lang="en-US" sz="1300" dirty="0">
                <a:latin typeface="Arial" panose="020B0604020202020204" pitchFamily="34" charset="0"/>
                <a:cs typeface="Arial" panose="020B0604020202020204" pitchFamily="34" charset="0"/>
              </a:rPr>
              <a:t> None</a:t>
            </a:r>
          </a:p>
          <a:p>
            <a:pPr>
              <a:buClr>
                <a:schemeClr val="tx2"/>
              </a:buClr>
              <a:buSzPct val="50000"/>
            </a:pPr>
            <a:r>
              <a:rPr lang="en-US" sz="1300" b="1" dirty="0">
                <a:latin typeface="Arial" panose="020B0604020202020204" pitchFamily="34" charset="0"/>
                <a:cs typeface="Arial" panose="020B0604020202020204" pitchFamily="34" charset="0"/>
              </a:rPr>
              <a:t>Impact</a:t>
            </a:r>
            <a:r>
              <a:rPr lang="en-US" sz="1300" b="1" dirty="0" smtClean="0">
                <a:latin typeface="Arial" panose="020B0604020202020204" pitchFamily="34" charset="0"/>
                <a:cs typeface="Arial" panose="020B0604020202020204" pitchFamily="34" charset="0"/>
              </a:rPr>
              <a:t>: </a:t>
            </a:r>
            <a:r>
              <a:rPr lang="en-US" sz="1300" dirty="0" smtClean="0">
                <a:latin typeface="Arial" panose="020B0604020202020204" pitchFamily="34" charset="0"/>
                <a:cs typeface="Arial" panose="020B0604020202020204" pitchFamily="34" charset="0"/>
              </a:rPr>
              <a:t>Three documents will need to be updated</a:t>
            </a:r>
            <a:endParaRPr lang="en-US" sz="1300" dirty="0">
              <a:latin typeface="Arial" panose="020B0604020202020204" pitchFamily="34" charset="0"/>
              <a:cs typeface="Arial" panose="020B0604020202020204" pitchFamily="34" charset="0"/>
            </a:endParaRPr>
          </a:p>
          <a:p>
            <a:pPr>
              <a:buClr>
                <a:schemeClr val="tx2"/>
              </a:buClr>
              <a:buSzPct val="50000"/>
            </a:pPr>
            <a:r>
              <a:rPr lang="en-US" sz="1300" b="1" dirty="0">
                <a:latin typeface="Arial" panose="020B0604020202020204" pitchFamily="34" charset="0"/>
                <a:cs typeface="Arial" panose="020B0604020202020204" pitchFamily="34" charset="0"/>
              </a:rPr>
              <a:t>Risks</a:t>
            </a:r>
            <a:r>
              <a:rPr lang="en-US" sz="1300" b="1" dirty="0" smtClean="0">
                <a:latin typeface="Arial" panose="020B0604020202020204" pitchFamily="34" charset="0"/>
                <a:cs typeface="Arial" panose="020B0604020202020204" pitchFamily="34" charset="0"/>
              </a:rPr>
              <a:t>:</a:t>
            </a:r>
            <a:endParaRPr lang="en-US" sz="1300" dirty="0">
              <a:latin typeface="Arial" panose="020B0604020202020204" pitchFamily="34" charset="0"/>
              <a:cs typeface="Arial" panose="020B0604020202020204" pitchFamily="34" charset="0"/>
            </a:endParaRPr>
          </a:p>
        </p:txBody>
      </p:sp>
      <p:sp>
        <p:nvSpPr>
          <p:cNvPr id="9" name="Content Placeholder 1"/>
          <p:cNvSpPr txBox="1">
            <a:spLocks/>
          </p:cNvSpPr>
          <p:nvPr/>
        </p:nvSpPr>
        <p:spPr bwMode="auto">
          <a:xfrm>
            <a:off x="1784718" y="4881607"/>
            <a:ext cx="266103" cy="1580152"/>
          </a:xfrm>
          <a:prstGeom prst="rect">
            <a:avLst/>
          </a:prstGeom>
          <a:solidFill>
            <a:schemeClr val="tx1"/>
          </a:solidFill>
          <a:ln>
            <a:headEnd/>
            <a:tailEnd/>
          </a:ln>
        </p:spPr>
        <p:style>
          <a:lnRef idx="2">
            <a:schemeClr val="dk1">
              <a:shade val="50000"/>
            </a:schemeClr>
          </a:lnRef>
          <a:fillRef idx="1">
            <a:schemeClr val="dk1"/>
          </a:fillRef>
          <a:effectRef idx="0">
            <a:schemeClr val="dk1"/>
          </a:effectRef>
          <a:fontRef idx="minor">
            <a:schemeClr val="lt1"/>
          </a:fontRef>
        </p:style>
        <p:txBody>
          <a:bodyPr vert="vert270" wrap="square" lIns="68580" tIns="34290" rIns="68580" bIns="34290" numCol="1" anchor="ctr"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lgn="ctr">
              <a:buNone/>
            </a:pPr>
            <a:r>
              <a:rPr lang="en-US" sz="1400" b="1" kern="0" dirty="0">
                <a:solidFill>
                  <a:schemeClr val="bg1"/>
                </a:solidFill>
                <a:latin typeface="Arial" panose="020B0604020202020204" pitchFamily="34" charset="0"/>
                <a:cs typeface="Arial" panose="020B0604020202020204" pitchFamily="34" charset="0"/>
              </a:rPr>
              <a:t>NOTES</a:t>
            </a:r>
          </a:p>
        </p:txBody>
      </p:sp>
      <p:sp>
        <p:nvSpPr>
          <p:cNvPr id="10" name="Content Placeholder 1"/>
          <p:cNvSpPr txBox="1">
            <a:spLocks/>
          </p:cNvSpPr>
          <p:nvPr/>
        </p:nvSpPr>
        <p:spPr bwMode="auto">
          <a:xfrm>
            <a:off x="8152605" y="4886415"/>
            <a:ext cx="1296194" cy="1580152"/>
          </a:xfrm>
          <a:prstGeom prst="rect">
            <a:avLst/>
          </a:prstGeom>
          <a:solidFill>
            <a:schemeClr val="bg1">
              <a:lumMod val="85000"/>
            </a:schemeClr>
          </a:solidFill>
          <a:ln w="12700">
            <a:headEnd/>
            <a:tailEnd/>
          </a:ln>
        </p:spPr>
        <p:style>
          <a:lnRef idx="2">
            <a:schemeClr val="dk1"/>
          </a:lnRef>
          <a:fillRef idx="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tx1"/>
              </a:buClr>
              <a:buSzPct val="75000"/>
              <a:buFont typeface="Wingdings" pitchFamily="2" charset="2"/>
              <a:buChar char="l"/>
              <a:defRPr sz="2800">
                <a:solidFill>
                  <a:schemeClr val="dk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dk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itchFamily="2" charset="2"/>
              <a:buChar char="l"/>
              <a:defRPr sz="2000">
                <a:solidFill>
                  <a:schemeClr val="dk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a:solidFill>
                  <a:schemeClr val="dk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dk1"/>
                </a:solidFill>
                <a:latin typeface="+mn-lt"/>
                <a:ea typeface="+mn-ea"/>
                <a:cs typeface="+mn-cs"/>
              </a:defRPr>
            </a:lvl9pPr>
          </a:lstStyle>
          <a:p>
            <a:pPr marL="0" indent="0">
              <a:buNone/>
            </a:pPr>
            <a:r>
              <a:rPr lang="en-US" sz="1000" dirty="0">
                <a:solidFill>
                  <a:schemeClr val="tx1"/>
                </a:solidFill>
                <a:latin typeface="Arial" panose="020B0604020202020204" pitchFamily="34" charset="0"/>
                <a:cs typeface="Arial" panose="020B0604020202020204" pitchFamily="34" charset="0"/>
              </a:rPr>
              <a:t>Team</a:t>
            </a:r>
            <a:r>
              <a:rPr lang="en-US" sz="1000" dirty="0" smtClean="0">
                <a:solidFill>
                  <a:schemeClr val="tx1"/>
                </a:solidFill>
                <a:latin typeface="Arial" panose="020B0604020202020204" pitchFamily="34" charset="0"/>
                <a:cs typeface="Arial" panose="020B0604020202020204" pitchFamily="34" charset="0"/>
              </a:rPr>
              <a:t>: 3</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smtClean="0">
                <a:solidFill>
                  <a:schemeClr val="tx1"/>
                </a:solidFill>
                <a:latin typeface="Arial" panose="020B0604020202020204" pitchFamily="34" charset="0"/>
                <a:cs typeface="Arial" panose="020B0604020202020204" pitchFamily="34" charset="0"/>
              </a:rPr>
              <a:t>BSA: PAM</a:t>
            </a: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Total Stories:</a:t>
            </a:r>
          </a:p>
          <a:p>
            <a:pPr marL="0" indent="0">
              <a:buNone/>
            </a:pPr>
            <a:r>
              <a:rPr lang="en-US" sz="1000" dirty="0">
                <a:solidFill>
                  <a:schemeClr val="tx1"/>
                </a:solidFill>
                <a:latin typeface="Arial" panose="020B0604020202020204" pitchFamily="34" charset="0"/>
                <a:cs typeface="Arial" panose="020B0604020202020204" pitchFamily="34" charset="0"/>
              </a:rPr>
              <a:t>Total Points:</a:t>
            </a:r>
          </a:p>
          <a:p>
            <a:pPr marL="0" indent="0">
              <a:buNone/>
            </a:pPr>
            <a:endParaRPr lang="en-US" sz="1000" dirty="0">
              <a:solidFill>
                <a:schemeClr val="tx1"/>
              </a:solidFill>
              <a:latin typeface="Arial" panose="020B0604020202020204" pitchFamily="34" charset="0"/>
              <a:cs typeface="Arial" panose="020B0604020202020204" pitchFamily="34" charset="0"/>
            </a:endParaRPr>
          </a:p>
          <a:p>
            <a:pPr marL="0" indent="0">
              <a:buNone/>
            </a:pPr>
            <a:r>
              <a:rPr lang="en-US" sz="1000" dirty="0">
                <a:solidFill>
                  <a:schemeClr val="tx1"/>
                </a:solidFill>
                <a:latin typeface="Arial" panose="020B0604020202020204" pitchFamily="34" charset="0"/>
                <a:cs typeface="Arial" panose="020B0604020202020204" pitchFamily="34" charset="0"/>
              </a:rPr>
              <a:t>MMF Stories:</a:t>
            </a:r>
            <a:br>
              <a:rPr lang="en-US" sz="1000" dirty="0">
                <a:solidFill>
                  <a:schemeClr val="tx1"/>
                </a:solidFill>
                <a:latin typeface="Arial" panose="020B0604020202020204" pitchFamily="34" charset="0"/>
                <a:cs typeface="Arial" panose="020B0604020202020204" pitchFamily="34" charset="0"/>
              </a:rPr>
            </a:br>
            <a:r>
              <a:rPr lang="en-US" sz="1000" dirty="0">
                <a:solidFill>
                  <a:schemeClr val="tx1"/>
                </a:solidFill>
                <a:latin typeface="Arial" panose="020B0604020202020204" pitchFamily="34" charset="0"/>
                <a:cs typeface="Arial" panose="020B0604020202020204" pitchFamily="34" charset="0"/>
              </a:rPr>
              <a:t>MMF Points:</a:t>
            </a:r>
            <a:r>
              <a:rPr lang="en-US" sz="1400" dirty="0">
                <a:latin typeface="Arial" panose="020B0604020202020204" pitchFamily="34" charset="0"/>
                <a:cs typeface="Arial" panose="020B0604020202020204" pitchFamily="34" charset="0"/>
              </a:rPr>
              <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grpSp>
        <p:nvGrpSpPr>
          <p:cNvPr id="11" name="Group 10"/>
          <p:cNvGrpSpPr/>
          <p:nvPr/>
        </p:nvGrpSpPr>
        <p:grpSpPr>
          <a:xfrm>
            <a:off x="9794242" y="281995"/>
            <a:ext cx="1762606" cy="1427711"/>
            <a:chOff x="9794242" y="281995"/>
            <a:chExt cx="1762606" cy="1427711"/>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794242" y="281995"/>
              <a:ext cx="1762606" cy="1427711"/>
            </a:xfrm>
            <a:prstGeom prst="rect">
              <a:avLst/>
            </a:prstGeom>
          </p:spPr>
        </p:pic>
        <p:sp>
          <p:nvSpPr>
            <p:cNvPr id="13" name="TextBox 12"/>
            <p:cNvSpPr txBox="1"/>
            <p:nvPr/>
          </p:nvSpPr>
          <p:spPr>
            <a:xfrm>
              <a:off x="10329264" y="688168"/>
              <a:ext cx="691215" cy="369332"/>
            </a:xfrm>
            <a:prstGeom prst="rect">
              <a:avLst/>
            </a:prstGeom>
            <a:noFill/>
          </p:spPr>
          <p:txBody>
            <a:bodyPr wrap="none" rtlCol="0">
              <a:spAutoFit/>
            </a:bodyPr>
            <a:lstStyle/>
            <a:p>
              <a:r>
                <a:rPr lang="en-US" dirty="0" smtClean="0"/>
                <a:t>Small</a:t>
              </a:r>
            </a:p>
          </p:txBody>
        </p:sp>
      </p:grpSp>
    </p:spTree>
    <p:extLst>
      <p:ext uri="{BB962C8B-B14F-4D97-AF65-F5344CB8AC3E}">
        <p14:creationId xmlns:p14="http://schemas.microsoft.com/office/powerpoint/2010/main" val="28191040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1207</TotalTime>
  <Words>3061</Words>
  <Application>Microsoft Office PowerPoint</Application>
  <PresentationFormat>Widescreen</PresentationFormat>
  <Paragraphs>338</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Wingdings</vt:lpstr>
      <vt:lpstr>Office Theme</vt:lpstr>
      <vt:lpstr>Feature: 29261 – CA 360Value Regulation</vt:lpstr>
      <vt:lpstr>Feature: 39 – Ability to refresh vehicle details during renewal</vt:lpstr>
      <vt:lpstr>Feature: 29589 - VIN table symbol bifurcation</vt:lpstr>
      <vt:lpstr>Feature: 29231 – Ability to create EOI prior to binding</vt:lpstr>
      <vt:lpstr>Feature: 29018 – Allow duplicate source/legacy policy numbers in Policy Summary &amp; Cross reference tables</vt:lpstr>
      <vt:lpstr>Feature: 24106 – Re-implement Adverse Action &amp; CIN </vt:lpstr>
      <vt:lpstr>Feature: 25782 – Discount Quoting and Binding Rule Changes</vt:lpstr>
      <vt:lpstr>Feature: 28640 – SVC Rationalization</vt:lpstr>
      <vt:lpstr>Feature: 26955 - CA Homeowners Quote Document to Display HO-28 Coverage Amounts</vt:lpstr>
      <vt:lpstr>Feature: 28609 Rating Accuracy - MPD Validation Phase 3</vt:lpstr>
      <vt:lpstr>Feature: 30064 - Change to Mortgagee &amp; Additional Interests screen</vt:lpstr>
      <vt:lpstr>Feature: 29919 - Ability to modify Due Date</vt:lpstr>
      <vt:lpstr>Feature: Electronic Refunds</vt:lpstr>
      <vt:lpstr>Feature: Non-Premium Bearing Endorsements</vt:lpstr>
      <vt:lpstr>Feature: Premium Bearing Endorsements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tbd</dc:title>
  <dc:creator>Kristen Varona</dc:creator>
  <cp:lastModifiedBy>Kesterson, Chris</cp:lastModifiedBy>
  <cp:revision>25</cp:revision>
  <dcterms:created xsi:type="dcterms:W3CDTF">2017-07-06T15:05:20Z</dcterms:created>
  <dcterms:modified xsi:type="dcterms:W3CDTF">2017-07-10T15:45:18Z</dcterms:modified>
</cp:coreProperties>
</file>