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62" r:id="rId4"/>
    <p:sldId id="260" r:id="rId5"/>
    <p:sldId id="261" r:id="rId6"/>
    <p:sldId id="270" r:id="rId7"/>
    <p:sldId id="269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2004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0574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1: </a:t>
            </a:r>
          </a:p>
          <a:p>
            <a:endParaRPr lang="en-US" sz="2400" dirty="0"/>
          </a:p>
          <a:p>
            <a:r>
              <a:rPr lang="en-US" sz="2400" dirty="0" smtClean="0"/>
              <a:t>Fetch status, count of </a:t>
            </a:r>
            <a:r>
              <a:rPr lang="en-US" sz="2400" dirty="0" err="1" smtClean="0"/>
              <a:t>transaction_id</a:t>
            </a:r>
            <a:r>
              <a:rPr lang="en-US" sz="2400" dirty="0" smtClean="0"/>
              <a:t>, distinct count of </a:t>
            </a:r>
            <a:r>
              <a:rPr lang="en-US" sz="2400" dirty="0" err="1" smtClean="0"/>
              <a:t>transaction_id</a:t>
            </a:r>
            <a:r>
              <a:rPr lang="en-US" sz="2400" dirty="0" smtClean="0"/>
              <a:t>, distinct counterparty, sum of amount, and sum of </a:t>
            </a:r>
            <a:r>
              <a:rPr lang="en-US" sz="2400" dirty="0" err="1" smtClean="0"/>
              <a:t>usd_amount</a:t>
            </a:r>
            <a:r>
              <a:rPr lang="en-US" sz="2400" dirty="0" smtClean="0"/>
              <a:t> for a duration of one month. 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8305800" cy="419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0574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format: </a:t>
            </a:r>
            <a:r>
              <a:rPr lang="en-US" dirty="0" smtClean="0"/>
              <a:t>parquet</a:t>
            </a:r>
          </a:p>
          <a:p>
            <a:endParaRPr lang="en-US" dirty="0"/>
          </a:p>
          <a:p>
            <a:r>
              <a:rPr lang="en-US" b="1" dirty="0" smtClean="0"/>
              <a:t>Database:</a:t>
            </a:r>
            <a:r>
              <a:rPr lang="en-US" dirty="0" smtClean="0"/>
              <a:t> </a:t>
            </a:r>
            <a:r>
              <a:rPr lang="en-US" dirty="0" err="1" smtClean="0"/>
              <a:t>pp_tables</a:t>
            </a:r>
            <a:endParaRPr lang="en-US" dirty="0" smtClean="0"/>
          </a:p>
          <a:p>
            <a:r>
              <a:rPr lang="en-US" b="1" dirty="0" smtClean="0"/>
              <a:t>Table:</a:t>
            </a:r>
            <a:r>
              <a:rPr lang="en-US" dirty="0" smtClean="0"/>
              <a:t> wtransaction_30m</a:t>
            </a:r>
          </a:p>
          <a:p>
            <a:endParaRPr lang="en-US" dirty="0"/>
          </a:p>
          <a:p>
            <a:r>
              <a:rPr lang="en-US" b="1" dirty="0"/>
              <a:t>Table location: </a:t>
            </a:r>
            <a:r>
              <a:rPr lang="en-US" dirty="0"/>
              <a:t>hdfs://horton/sys/pp_dm/dm_hdp_batch/spark_poc/simba/PP_TABLES/WTRANSACTION/PARQUET/incremental/intraday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1000" y="1371600"/>
            <a:ext cx="8305800" cy="419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1" y="381000"/>
            <a:ext cx="8915399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pyspark.sql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import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SQLContext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pyspark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import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SparkContext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datetime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#storing the current time in the start variable</a:t>
            </a: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 =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datetime.datetime.now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Creating </a:t>
            </a:r>
            <a:r>
              <a:rPr lang="en-US" sz="10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SparkContext</a:t>
            </a:r>
            <a:r>
              <a: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(Main entry point for Spark functionality) and giving our application a name.</a:t>
            </a:r>
          </a:p>
          <a:p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SparkContext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appName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“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wt_parquet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”)</a:t>
            </a: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#Creating </a:t>
            </a:r>
            <a:r>
              <a:rPr lang="en-US" sz="10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SQLContext</a:t>
            </a:r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sqlC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SQLContext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#reading parquet file present inside the folder. It's read and stored in </a:t>
            </a:r>
            <a:r>
              <a:rPr lang="en-US" sz="10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dataframe</a:t>
            </a:r>
            <a:r>
              <a: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pf is a </a:t>
            </a:r>
            <a:r>
              <a:rPr lang="en-US" sz="10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dataframe</a:t>
            </a:r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pf=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sqlC.read.parquet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("/sys/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pp_dm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dm_hdp_batch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spark_poc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simba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/PP_TABLES/WTRANSACTION/PARQUET/incremental/intraday")</a:t>
            </a: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#Taking only those rows whose commit time lies between 1st April to 1st May.</a:t>
            </a:r>
          </a:p>
          <a:p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pf_filter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pf.filter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pf.db_commit_timestamp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datetime.datetime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(2015,5,1,0,0,0,)).filter(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pf.db_commit_timestamp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datetime.datetime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(2015,4,1,0,0,0))</a:t>
            </a: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#Storing the </a:t>
            </a:r>
            <a:r>
              <a:rPr lang="en-US" sz="10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dataframe</a:t>
            </a:r>
            <a:r>
              <a: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temporary table so that </a:t>
            </a:r>
            <a:r>
              <a:rPr lang="en-US" sz="10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perform </a:t>
            </a:r>
            <a:r>
              <a:rPr lang="en-US" sz="10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</a:t>
            </a:r>
            <a:r>
              <a: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like syntax operations</a:t>
            </a:r>
          </a:p>
          <a:p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pf_filter.registerTempTable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wt_temp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")</a:t>
            </a: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#executing spark </a:t>
            </a:r>
            <a:r>
              <a:rPr lang="en-US" sz="10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</a:t>
            </a:r>
            <a:r>
              <a: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command and storing the results. We have grouped the rows by status.</a:t>
            </a: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=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sqlC.sql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("select status, count(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transaction_id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as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transaction_id_count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count(distinct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transaction_id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as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transaction_id_distinct_count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count(distinct counterparty) as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counterparty_distinct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sum(amount) as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amount_sum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sum(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usd_amount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  as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usd_amount_sum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from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wt_temp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group by status")</a:t>
            </a: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#displaying the results</a:t>
            </a: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results.show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#storing the current time</a:t>
            </a:r>
          </a:p>
          <a:p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after_results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datetime.datetime.now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#saving the results so that we can use it later.</a:t>
            </a:r>
          </a:p>
          <a:p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results.write.save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(”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wt_temp_results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”)</a:t>
            </a: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 =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datetime.datetime.now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#printing all the three time.</a:t>
            </a: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start,after_results,end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PySpark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72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t="38277" r="43163" b="37597"/>
          <a:stretch/>
        </p:blipFill>
        <p:spPr bwMode="auto">
          <a:xfrm>
            <a:off x="228600" y="2316804"/>
            <a:ext cx="86124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28600" y="228600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PySpark</a:t>
            </a:r>
            <a:r>
              <a:rPr lang="en-US" b="1" dirty="0" smtClean="0"/>
              <a:t> Performance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28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7200" y="1137333"/>
            <a:ext cx="8302265" cy="4586461"/>
            <a:chOff x="0" y="0"/>
            <a:chExt cx="16829903" cy="9910119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73" b="3663"/>
            <a:stretch/>
          </p:blipFill>
          <p:spPr bwMode="auto">
            <a:xfrm>
              <a:off x="0" y="0"/>
              <a:ext cx="16829903" cy="9910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4249400" y="8153400"/>
              <a:ext cx="2580503" cy="1143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476654" y="5472187"/>
            <a:ext cx="3180945" cy="2516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5812" y="5867400"/>
            <a:ext cx="4413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taken: </a:t>
            </a:r>
          </a:p>
          <a:p>
            <a:r>
              <a:rPr lang="en-US" dirty="0" smtClean="0"/>
              <a:t>44secconds to get the select query results </a:t>
            </a:r>
          </a:p>
          <a:p>
            <a:r>
              <a:rPr lang="en-US" dirty="0" smtClean="0"/>
              <a:t>58 seconds to store the results in the table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228600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PySpark</a:t>
            </a:r>
            <a:r>
              <a:rPr lang="en-US" b="1" dirty="0" smtClean="0"/>
              <a:t> Performance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56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Hive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75260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default.pp_wt_temp</a:t>
            </a:r>
            <a:r>
              <a:rPr lang="en-US" dirty="0"/>
              <a:t> as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dirty="0"/>
              <a:t>status, count(</a:t>
            </a:r>
            <a:r>
              <a:rPr lang="en-US" dirty="0" err="1"/>
              <a:t>transaction_id</a:t>
            </a:r>
            <a:r>
              <a:rPr lang="en-US" dirty="0"/>
              <a:t>) as </a:t>
            </a:r>
            <a:r>
              <a:rPr lang="en-US" dirty="0" err="1"/>
              <a:t>transaction_id_count</a:t>
            </a:r>
            <a:r>
              <a:rPr lang="en-US" dirty="0"/>
              <a:t>, count(distinct </a:t>
            </a:r>
            <a:r>
              <a:rPr lang="en-US" dirty="0" err="1"/>
              <a:t>transaction_id</a:t>
            </a:r>
            <a:r>
              <a:rPr lang="en-US" dirty="0"/>
              <a:t>) as </a:t>
            </a:r>
            <a:r>
              <a:rPr lang="en-US" dirty="0" err="1"/>
              <a:t>transaction_id_distinct_count</a:t>
            </a:r>
            <a:r>
              <a:rPr lang="en-US" dirty="0"/>
              <a:t>, count(distinct counterparty) as </a:t>
            </a:r>
            <a:r>
              <a:rPr lang="en-US" dirty="0" err="1"/>
              <a:t>counterparty_distinct</a:t>
            </a:r>
            <a:r>
              <a:rPr lang="en-US" dirty="0"/>
              <a:t>, sum(amount) as </a:t>
            </a:r>
            <a:r>
              <a:rPr lang="en-US" dirty="0" err="1"/>
              <a:t>amount_sum</a:t>
            </a:r>
            <a:r>
              <a:rPr lang="en-US" dirty="0"/>
              <a:t>, sum(</a:t>
            </a:r>
            <a:r>
              <a:rPr lang="en-US" dirty="0" err="1"/>
              <a:t>usd_amount</a:t>
            </a:r>
            <a:r>
              <a:rPr lang="en-US" dirty="0"/>
              <a:t>) as </a:t>
            </a:r>
            <a:r>
              <a:rPr lang="en-US" dirty="0" err="1"/>
              <a:t>usd_amount_sum</a:t>
            </a:r>
            <a:r>
              <a:rPr lang="en-US" dirty="0"/>
              <a:t> from wtransaction_30m where </a:t>
            </a:r>
            <a:r>
              <a:rPr lang="en-US" dirty="0" err="1"/>
              <a:t>db_commit_timestamp</a:t>
            </a:r>
            <a:r>
              <a:rPr lang="en-US" dirty="0"/>
              <a:t> &lt; cast('2015-05-01 00:00:00.000' as timestamp) and </a:t>
            </a:r>
            <a:r>
              <a:rPr lang="en-US" dirty="0" err="1"/>
              <a:t>db_commit_timestamp</a:t>
            </a:r>
            <a:r>
              <a:rPr lang="en-US" dirty="0"/>
              <a:t> &gt; cast('2015-04-01 00:00:00.000' as timestamp) group by status;</a:t>
            </a:r>
          </a:p>
        </p:txBody>
      </p:sp>
    </p:spTree>
    <p:extLst>
      <p:ext uri="{BB962C8B-B14F-4D97-AF65-F5344CB8AC3E}">
        <p14:creationId xmlns:p14="http://schemas.microsoft.com/office/powerpoint/2010/main" val="339559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8600" y="228600"/>
            <a:ext cx="8775971" cy="5298520"/>
            <a:chOff x="215629" y="228600"/>
            <a:chExt cx="8775971" cy="5298520"/>
          </a:xfrm>
        </p:grpSpPr>
        <p:sp>
          <p:nvSpPr>
            <p:cNvPr id="24" name="TextBox 23"/>
            <p:cNvSpPr txBox="1"/>
            <p:nvPr/>
          </p:nvSpPr>
          <p:spPr>
            <a:xfrm>
              <a:off x="228600" y="228600"/>
              <a:ext cx="2089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Hive Performance</a:t>
              </a:r>
              <a:endParaRPr lang="en-US" b="1" dirty="0"/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597932"/>
              <a:ext cx="8763000" cy="49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ounded Rectangle 9"/>
            <p:cNvSpPr/>
            <p:nvPr/>
          </p:nvSpPr>
          <p:spPr>
            <a:xfrm>
              <a:off x="215630" y="5029200"/>
              <a:ext cx="2915100" cy="304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976" r="80140" b="3091"/>
            <a:stretch/>
          </p:blipFill>
          <p:spPr bwMode="auto">
            <a:xfrm>
              <a:off x="3130731" y="3581399"/>
              <a:ext cx="3485698" cy="11501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3" name="Elbow Connector 2"/>
            <p:cNvCxnSpPr>
              <a:stCxn id="10" idx="1"/>
              <a:endCxn id="11" idx="1"/>
            </p:cNvCxnSpPr>
            <p:nvPr/>
          </p:nvCxnSpPr>
          <p:spPr>
            <a:xfrm rot="10800000" flipH="1">
              <a:off x="215629" y="4156496"/>
              <a:ext cx="2915101" cy="1025105"/>
            </a:xfrm>
            <a:prstGeom prst="bentConnector3">
              <a:avLst>
                <a:gd name="adj1" fmla="val -7842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04800" y="5943600"/>
            <a:ext cx="817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ime taken for get the select query results and store in a table: 119.264 seconds</a:t>
            </a:r>
          </a:p>
        </p:txBody>
      </p:sp>
    </p:spTree>
    <p:extLst>
      <p:ext uri="{BB962C8B-B14F-4D97-AF65-F5344CB8AC3E}">
        <p14:creationId xmlns:p14="http://schemas.microsoft.com/office/powerpoint/2010/main" val="39725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09601" y="697468"/>
            <a:ext cx="8077200" cy="5703332"/>
            <a:chOff x="609601" y="468868"/>
            <a:chExt cx="8077200" cy="5703332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923" b="4017"/>
            <a:stretch/>
          </p:blipFill>
          <p:spPr bwMode="auto">
            <a:xfrm>
              <a:off x="609601" y="468868"/>
              <a:ext cx="5830201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609601" y="3516868"/>
              <a:ext cx="2915100" cy="6096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1455" y="5802868"/>
              <a:ext cx="6721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ime taken for getting the select query results : 88.808 seconds</a:t>
              </a:r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986" r="62403" b="4017"/>
            <a:stretch/>
          </p:blipFill>
          <p:spPr bwMode="auto">
            <a:xfrm>
              <a:off x="1378221" y="4202668"/>
              <a:ext cx="7308580" cy="13836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7" name="Elbow Connector 6"/>
            <p:cNvCxnSpPr>
              <a:stCxn id="4" idx="1"/>
              <a:endCxn id="9" idx="1"/>
            </p:cNvCxnSpPr>
            <p:nvPr/>
          </p:nvCxnSpPr>
          <p:spPr>
            <a:xfrm rot="10800000" flipH="1" flipV="1">
              <a:off x="609601" y="3821668"/>
              <a:ext cx="768620" cy="1072850"/>
            </a:xfrm>
            <a:prstGeom prst="bentConnector3">
              <a:avLst>
                <a:gd name="adj1" fmla="val -29742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28600" y="22860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Hive Performance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50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748148"/>
              </p:ext>
            </p:extLst>
          </p:nvPr>
        </p:nvGraphicFramePr>
        <p:xfrm>
          <a:off x="990600" y="1981200"/>
          <a:ext cx="7391400" cy="2489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5871"/>
                <a:gridCol w="2976129"/>
                <a:gridCol w="2819400"/>
              </a:tblGrid>
              <a:tr h="8297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taken to get the select query results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to store the results in the table</a:t>
                      </a:r>
                      <a:endParaRPr lang="en-US" dirty="0"/>
                    </a:p>
                  </a:txBody>
                  <a:tcPr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PySpark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 seconds</a:t>
                      </a:r>
                      <a:endParaRPr lang="en-US" dirty="0"/>
                    </a:p>
                  </a:txBody>
                  <a:tcPr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dirty="0" smtClean="0"/>
                        <a:t>Hive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88.808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119.264 – 88.808 = 30.456 seconds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610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724</TotalTime>
  <Words>223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Myakala, Laxmi(AWF)</dc:creator>
  <cp:lastModifiedBy>Myakala, Laxmi(AWF)</cp:lastModifiedBy>
  <cp:revision>40</cp:revision>
  <dcterms:created xsi:type="dcterms:W3CDTF">2006-08-16T00:00:00Z</dcterms:created>
  <dcterms:modified xsi:type="dcterms:W3CDTF">2015-09-10T17:50:51Z</dcterms:modified>
</cp:coreProperties>
</file>