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0920" y="2822955"/>
            <a:ext cx="6090158" cy="44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617" y="664463"/>
            <a:ext cx="21113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700" y="1172967"/>
            <a:ext cx="10467340" cy="1840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praveenppk13/pravee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2590800"/>
            <a:ext cx="5894705" cy="43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750">
                <a:latin typeface="Times New Roman" panose="02020603050405020304"/>
                <a:cs typeface="Times New Roman" panose="02020603050405020304"/>
              </a:rPr>
              <a:t>PAPPU PRAVEEN KUMAR</a:t>
            </a:r>
            <a:endParaRPr lang="en-US"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276" y="6129654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999" y="3657536"/>
            <a:ext cx="170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400" b="1" spc="-18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4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5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817" y="824623"/>
            <a:ext cx="8252459" cy="4840605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75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750" b="1" u="heavy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Models: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425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Capture</a:t>
            </a: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captured.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Polling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Regularly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keyboard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buffer.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Hooking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Intercepting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hooks.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000" b="1" u="heavy" spc="-114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u="heavy" spc="-1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Transmission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storing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captured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ag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000" b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Evasion</a:t>
            </a:r>
            <a:r>
              <a:rPr sz="2000" b="1" u="heavy" spc="-1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detection.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b="1" spc="-114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io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thi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din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od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vo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ma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32334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u="none" spc="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endParaRPr sz="39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17" y="335280"/>
            <a:ext cx="48602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dirty="0"/>
              <a:t>Modeling</a:t>
            </a:r>
            <a:r>
              <a:rPr sz="4400" u="none" spc="-204" dirty="0"/>
              <a:t> </a:t>
            </a:r>
            <a:r>
              <a:rPr sz="4400" u="none" spc="-45" dirty="0">
                <a:latin typeface="Calibri" panose="020F0502020204030204"/>
                <a:cs typeface="Calibri" panose="020F0502020204030204"/>
              </a:rPr>
              <a:t>Techniques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617" y="1560830"/>
            <a:ext cx="9823450" cy="513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Behavioral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Modeling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400" spc="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Sequences: Logging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sequences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of user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actions</a:t>
            </a:r>
            <a:r>
              <a:rPr sz="2400" spc="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detect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anomalies.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Heuristic</a:t>
            </a:r>
            <a:r>
              <a:rPr sz="2400" spc="-1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Analysis: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Using</a:t>
            </a:r>
            <a:r>
              <a:rPr sz="24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identify</a:t>
            </a:r>
            <a:r>
              <a:rPr sz="24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suspicious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behavior.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Statistical Modeling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Anomaly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Detection: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deviations 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normal</a:t>
            </a:r>
            <a:r>
              <a:rPr sz="24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behavior.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Learning:</a:t>
            </a:r>
            <a:r>
              <a:rPr sz="2400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detect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patterns.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Signature-Based</a:t>
            </a:r>
            <a:r>
              <a:rPr sz="24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Modeling: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Pattern</a:t>
            </a:r>
            <a:r>
              <a:rPr sz="24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Recognition: Identifying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signatures.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517" y="372744"/>
            <a:ext cx="21297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-85" dirty="0"/>
              <a:t>RESULTS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57" y="1226248"/>
            <a:ext cx="7340600" cy="49853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45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Accuracy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27735" lvl="1" indent="-45847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927735" algn="l"/>
                <a:tab pos="92773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Accuracy: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99%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Positives/Negatives: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5%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3%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respectively.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Metrics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Efficiency: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Minimal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impact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(&lt;5%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usage).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Scalability: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Handles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datasets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effectively.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Evasion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Resistance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Obfuscation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Detection: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85%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success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rootkit-based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Adaptive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Learning: Models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continuously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updates.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7815" indent="-285750">
              <a:lnSpc>
                <a:spcPct val="100000"/>
              </a:lnSpc>
              <a:spcBef>
                <a:spcPts val="1070"/>
              </a:spcBef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Practical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Implementations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Cybersecurity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Tools: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antivirus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software.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Enterprise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Security: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Reduced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breaches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corporate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environments.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U</a:t>
            </a:r>
            <a:r>
              <a:rPr spc="15" dirty="0"/>
              <a:t>s</a:t>
            </a:r>
            <a:r>
              <a:rPr spc="10" dirty="0"/>
              <a:t>er</a:t>
            </a:r>
            <a:r>
              <a:rPr spc="-155" dirty="0"/>
              <a:t> </a:t>
            </a:r>
            <a:r>
              <a:rPr spc="-20" dirty="0"/>
              <a:t>I</a:t>
            </a:r>
            <a:r>
              <a:rPr spc="-20" dirty="0"/>
              <a:t>m</a:t>
            </a:r>
            <a:r>
              <a:rPr spc="50" dirty="0"/>
              <a:t>p</a:t>
            </a:r>
            <a:r>
              <a:rPr spc="10" dirty="0"/>
              <a:t>a</a:t>
            </a:r>
            <a:r>
              <a:rPr spc="-10" dirty="0"/>
              <a:t>c</a:t>
            </a:r>
            <a:r>
              <a:rPr spc="-25" dirty="0"/>
              <a:t>t</a:t>
            </a:r>
            <a:r>
              <a:rPr sz="2750" spc="5" dirty="0"/>
              <a:t>:</a:t>
            </a:r>
            <a:endParaRPr sz="27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/>
              <a:t>Increased</a:t>
            </a:r>
            <a:r>
              <a:rPr spc="-155" dirty="0"/>
              <a:t> </a:t>
            </a:r>
            <a:r>
              <a:rPr spc="-25" dirty="0"/>
              <a:t>Awareness:</a:t>
            </a:r>
            <a:r>
              <a:rPr spc="-5" dirty="0"/>
              <a:t> </a:t>
            </a:r>
            <a:r>
              <a:rPr spc="-10" dirty="0"/>
              <a:t>Better</a:t>
            </a:r>
            <a:r>
              <a:rPr spc="20" dirty="0"/>
              <a:t> </a:t>
            </a:r>
            <a:r>
              <a:rPr spc="5" dirty="0"/>
              <a:t>user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adoption</a:t>
            </a:r>
            <a:r>
              <a:rPr spc="-15" dirty="0"/>
              <a:t> </a:t>
            </a:r>
            <a:r>
              <a:rPr dirty="0"/>
              <a:t>of </a:t>
            </a:r>
            <a:r>
              <a:rPr spc="-10" dirty="0"/>
              <a:t>security</a:t>
            </a:r>
            <a:r>
              <a:rPr spc="40" dirty="0"/>
              <a:t> </a:t>
            </a:r>
            <a:r>
              <a:rPr spc="-5" dirty="0"/>
              <a:t>practices.</a:t>
            </a:r>
            <a:endParaRPr spc="-5" dirty="0"/>
          </a:p>
          <a:p>
            <a:pPr marL="298450" indent="-28638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98450" algn="l"/>
                <a:tab pos="299085" algn="l"/>
                <a:tab pos="1629410" algn="l"/>
                <a:tab pos="3903345" algn="l"/>
                <a:tab pos="5218430" algn="l"/>
                <a:tab pos="6951345" algn="l"/>
                <a:tab pos="8816975" algn="l"/>
              </a:tabLst>
            </a:pPr>
            <a:r>
              <a:rPr spc="30" dirty="0"/>
              <a:t>E</a:t>
            </a:r>
            <a:r>
              <a:rPr dirty="0"/>
              <a:t>nh</a:t>
            </a:r>
            <a:r>
              <a:rPr spc="-20" dirty="0"/>
              <a:t>a</a:t>
            </a:r>
            <a:r>
              <a:rPr dirty="0"/>
              <a:t>n</a:t>
            </a:r>
            <a:r>
              <a:rPr spc="-20" dirty="0"/>
              <a:t>ce</a:t>
            </a:r>
            <a:r>
              <a:rPr dirty="0"/>
              <a:t>d</a:t>
            </a:r>
            <a:r>
              <a:rPr dirty="0"/>
              <a:t>	</a:t>
            </a:r>
            <a:r>
              <a:rPr spc="10" dirty="0"/>
              <a:t>S</a:t>
            </a:r>
            <a:r>
              <a:rPr spc="-20" dirty="0"/>
              <a:t>ec</a:t>
            </a:r>
            <a:r>
              <a:rPr dirty="0"/>
              <a:t>u</a:t>
            </a:r>
            <a:r>
              <a:rPr spc="20" dirty="0"/>
              <a:t>r</a:t>
            </a:r>
            <a:r>
              <a:rPr dirty="0"/>
              <a:t>i</a:t>
            </a:r>
            <a:r>
              <a:rPr spc="10" dirty="0"/>
              <a:t>t</a:t>
            </a:r>
            <a:r>
              <a:rPr dirty="0"/>
              <a:t>y</a:t>
            </a:r>
            <a:r>
              <a:rPr dirty="0"/>
              <a:t> </a:t>
            </a:r>
            <a:r>
              <a:rPr spc="-204" dirty="0"/>
              <a:t> </a:t>
            </a:r>
            <a:r>
              <a:rPr spc="10" dirty="0"/>
              <a:t>P</a:t>
            </a:r>
            <a:r>
              <a:rPr dirty="0"/>
              <a:t>o</a:t>
            </a:r>
            <a:r>
              <a:rPr spc="-40" dirty="0"/>
              <a:t>s</a:t>
            </a:r>
            <a:r>
              <a:rPr dirty="0"/>
              <a:t>tu</a:t>
            </a:r>
            <a:r>
              <a:rPr spc="25" dirty="0"/>
              <a:t>r</a:t>
            </a:r>
            <a:r>
              <a:rPr spc="-10" dirty="0"/>
              <a:t>e</a:t>
            </a:r>
            <a:r>
              <a:rPr dirty="0"/>
              <a:t>:</a:t>
            </a:r>
            <a:r>
              <a:rPr dirty="0"/>
              <a:t>	</a:t>
            </a:r>
            <a:r>
              <a:rPr spc="2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50" dirty="0"/>
              <a:t>r</a:t>
            </a:r>
            <a:r>
              <a:rPr dirty="0"/>
              <a:t>ov</a:t>
            </a:r>
            <a:r>
              <a:rPr spc="-15" dirty="0"/>
              <a:t>e</a:t>
            </a:r>
            <a:r>
              <a:rPr dirty="0"/>
              <a:t>d</a:t>
            </a:r>
            <a:r>
              <a:rPr dirty="0"/>
              <a:t>	</a:t>
            </a:r>
            <a:r>
              <a:rPr dirty="0"/>
              <a:t>p</a:t>
            </a:r>
            <a:r>
              <a:rPr spc="-15" dirty="0"/>
              <a:t>e</a:t>
            </a:r>
            <a:r>
              <a:rPr spc="20" dirty="0"/>
              <a:t>r</a:t>
            </a:r>
            <a:r>
              <a:rPr spc="-35" dirty="0"/>
              <a:t>s</a:t>
            </a:r>
            <a:r>
              <a:rPr dirty="0"/>
              <a:t>on</a:t>
            </a:r>
            <a:r>
              <a:rPr spc="60" dirty="0"/>
              <a:t>a</a:t>
            </a:r>
            <a:r>
              <a:rPr dirty="0"/>
              <a:t>l</a:t>
            </a:r>
            <a:r>
              <a:rPr dirty="0"/>
              <a:t> </a:t>
            </a:r>
            <a:r>
              <a:rPr spc="-225" dirty="0"/>
              <a:t> </a:t>
            </a:r>
            <a:r>
              <a:rPr spc="-15" dirty="0"/>
              <a:t>a</a:t>
            </a:r>
            <a:r>
              <a:rPr dirty="0"/>
              <a:t>nd</a:t>
            </a:r>
            <a:r>
              <a:rPr dirty="0"/>
              <a:t>	</a:t>
            </a:r>
            <a:r>
              <a:rPr dirty="0"/>
              <a:t>o</a:t>
            </a:r>
            <a:r>
              <a:rPr spc="-55" dirty="0"/>
              <a:t>r</a:t>
            </a:r>
            <a:r>
              <a:rPr dirty="0"/>
              <a:t>g</a:t>
            </a:r>
            <a:r>
              <a:rPr spc="-20" dirty="0"/>
              <a:t>a</a:t>
            </a:r>
            <a:r>
              <a:rPr dirty="0"/>
              <a:t>ni</a:t>
            </a:r>
            <a:r>
              <a:rPr spc="-15" dirty="0"/>
              <a:t>z</a:t>
            </a:r>
            <a:r>
              <a:rPr spc="-20" dirty="0"/>
              <a:t>a</a:t>
            </a:r>
            <a:r>
              <a:rPr dirty="0"/>
              <a:t>t</a:t>
            </a:r>
            <a:r>
              <a:rPr spc="10" dirty="0"/>
              <a:t>i</a:t>
            </a:r>
            <a:r>
              <a:rPr dirty="0"/>
              <a:t>on</a:t>
            </a:r>
            <a:r>
              <a:rPr spc="-20" dirty="0"/>
              <a:t>a</a:t>
            </a:r>
            <a:r>
              <a:rPr dirty="0"/>
              <a:t>l</a:t>
            </a:r>
            <a:r>
              <a:rPr dirty="0"/>
              <a:t>	</a:t>
            </a:r>
            <a:r>
              <a:rPr spc="-20" dirty="0"/>
              <a:t>c</a:t>
            </a:r>
            <a:r>
              <a:rPr dirty="0"/>
              <a:t>yb</a:t>
            </a:r>
            <a:r>
              <a:rPr spc="-20" dirty="0"/>
              <a:t>e</a:t>
            </a:r>
            <a:r>
              <a:rPr spc="20" dirty="0"/>
              <a:t>r</a:t>
            </a:r>
            <a:r>
              <a:rPr spc="35" dirty="0"/>
              <a:t>s</a:t>
            </a:r>
            <a:r>
              <a:rPr spc="-20" dirty="0"/>
              <a:t>ec</a:t>
            </a:r>
            <a:r>
              <a:rPr dirty="0"/>
              <a:t>u</a:t>
            </a:r>
            <a:r>
              <a:rPr spc="20" dirty="0"/>
              <a:t>r</a:t>
            </a:r>
            <a:r>
              <a:rPr spc="-70" dirty="0"/>
              <a:t>i</a:t>
            </a:r>
            <a:r>
              <a:rPr dirty="0"/>
              <a:t>ty</a:t>
            </a:r>
            <a:endParaRPr dirty="0"/>
          </a:p>
          <a:p>
            <a:pPr marL="298450">
              <a:lnSpc>
                <a:spcPct val="100000"/>
              </a:lnSpc>
              <a:spcBef>
                <a:spcPts val="1725"/>
              </a:spcBef>
            </a:pPr>
            <a:r>
              <a:rPr sz="3200" u="heavy" dirty="0">
                <a:uFill>
                  <a:solidFill>
                    <a:srgbClr val="90C225"/>
                  </a:solidFill>
                </a:uFill>
              </a:rPr>
              <a:t>Case</a:t>
            </a:r>
            <a:r>
              <a:rPr sz="3200" u="heavy" spc="-13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90C225"/>
                  </a:solidFill>
                </a:uFill>
              </a:rPr>
              <a:t>Studies</a:t>
            </a:r>
            <a:r>
              <a:rPr sz="2750" u="heavy" dirty="0">
                <a:uFill>
                  <a:solidFill>
                    <a:srgbClr val="90C225"/>
                  </a:solidFill>
                </a:uFill>
              </a:rPr>
              <a:t>: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9130410" y="3191763"/>
            <a:ext cx="14833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gov</a:t>
            </a:r>
            <a:r>
              <a:rPr sz="2400" spc="-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nm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3004307"/>
            <a:ext cx="8923020" cy="342201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  <a:tab pos="1847850" algn="l"/>
                <a:tab pos="3480435" algn="l"/>
                <a:tab pos="4926965" algn="l"/>
                <a:tab pos="5408930" algn="l"/>
                <a:tab pos="6718300" algn="l"/>
                <a:tab pos="8317230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Successful	Detections:	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Examples	in	financial	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institutions	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1480"/>
              </a:spcBef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agencies.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Impact: </a:t>
            </a:r>
            <a:r>
              <a:rPr sz="2400" spc="-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Protection</a:t>
            </a:r>
            <a:r>
              <a:rPr sz="2400" spc="3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spc="-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healthcare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finance.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  <a:spcBef>
                <a:spcPts val="1650"/>
              </a:spcBef>
            </a:pPr>
            <a:r>
              <a:rPr sz="2750" u="heavy" spc="1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2750" u="heavy" spc="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u="heavy" spc="1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Prospects: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Improvements: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Ongoing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enhancements</a:t>
            </a:r>
            <a:r>
              <a:rPr sz="2400" spc="-4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detection.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Collaboration: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Increased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threat intelligence</a:t>
            </a:r>
            <a:r>
              <a:rPr sz="2400" spc="-3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sharing.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>
          <a:xfrm>
            <a:off x="2133600" y="2819400"/>
            <a:ext cx="8785860" cy="696595"/>
          </a:xfrm>
        </p:spPr>
        <p:txBody>
          <a:bodyPr wrap="square">
            <a:noAutofit/>
          </a:bodyPr>
          <a:p>
            <a:r>
              <a:rPr lang="en-US">
                <a:hlinkClick r:id="rId1" tooltip="" action="ppaction://hlinkfile"/>
              </a:rPr>
              <a:t>https://github.com/praveenppk13/praveen.git</a:t>
            </a:r>
            <a:endParaRPr lang="en-US">
              <a:hlinkClick r:id="rId1" tooltip="" action="ppaction://hlinkfile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30605" y="514985"/>
            <a:ext cx="4150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link:</a:t>
            </a:r>
            <a:endParaRPr lang="en-US" sz="54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00850"/>
            </a:xfrm>
            <a:custGeom>
              <a:avLst/>
              <a:gdLst/>
              <a:ahLst/>
              <a:cxnLst/>
              <a:rect l="l" t="t" r="r" b="b"/>
              <a:pathLst>
                <a:path w="12192000" h="6800850">
                  <a:moveTo>
                    <a:pt x="0" y="6800848"/>
                  </a:moveTo>
                  <a:lnTo>
                    <a:pt x="12192000" y="680084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0084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09999" y="3097783"/>
            <a:ext cx="50742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none" dirty="0"/>
              <a:t>Keylogger</a:t>
            </a:r>
            <a:r>
              <a:rPr sz="4250" u="none" spc="-10" dirty="0"/>
              <a:t> </a:t>
            </a:r>
            <a:r>
              <a:rPr sz="4250" u="none" spc="10" dirty="0"/>
              <a:t>and</a:t>
            </a:r>
            <a:r>
              <a:rPr sz="4250" u="none" spc="-30" dirty="0"/>
              <a:t> </a:t>
            </a:r>
            <a:r>
              <a:rPr sz="4250" u="none" spc="-5" dirty="0"/>
              <a:t>security</a:t>
            </a:r>
            <a:endParaRPr sz="4250"/>
          </a:p>
        </p:txBody>
      </p:sp>
      <p:sp>
        <p:nvSpPr>
          <p:cNvPr id="17" name="object 1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 Box 20"/>
          <p:cNvSpPr txBox="1"/>
          <p:nvPr/>
        </p:nvSpPr>
        <p:spPr>
          <a:xfrm>
            <a:off x="850265" y="541655"/>
            <a:ext cx="57791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sz="4400">
                <a:solidFill>
                  <a:schemeClr val="accent3"/>
                </a:solidFill>
                <a:effectLst/>
              </a:rPr>
              <a:t>PROJECT TITLE:</a:t>
            </a:r>
            <a:endParaRPr lang="en-US" sz="440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5204" y="1184214"/>
            <a:ext cx="6260465" cy="450786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182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ntroduction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Keyloggers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Security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 Project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5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Users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805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20" dirty="0">
                <a:latin typeface="Times New Roman" panose="02020603050405020304"/>
                <a:cs typeface="Times New Roman" panose="02020603050405020304"/>
              </a:rPr>
              <a:t>Introducing</a:t>
            </a:r>
            <a:r>
              <a:rPr sz="27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45" dirty="0"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Solution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735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Highlighting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proposition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Discussing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Modelling</a:t>
            </a:r>
            <a:r>
              <a:rPr sz="27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Approaches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5204" y="5881687"/>
            <a:ext cx="48875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Presenting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7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Findings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62825" y="0"/>
            <a:ext cx="4834255" cy="6681470"/>
            <a:chOff x="7362825" y="0"/>
            <a:chExt cx="4834255" cy="6681470"/>
          </a:xfrm>
        </p:grpSpPr>
        <p:sp>
          <p:nvSpPr>
            <p:cNvPr id="8" name="object 8"/>
            <p:cNvSpPr/>
            <p:nvPr/>
          </p:nvSpPr>
          <p:spPr>
            <a:xfrm>
              <a:off x="7453376" y="0"/>
              <a:ext cx="4739005" cy="6671945"/>
            </a:xfrm>
            <a:custGeom>
              <a:avLst/>
              <a:gdLst/>
              <a:ahLst/>
              <a:cxnLst/>
              <a:rect l="l" t="t" r="r" b="b"/>
              <a:pathLst>
                <a:path w="4739005" h="6671945">
                  <a:moveTo>
                    <a:pt x="1964706" y="0"/>
                  </a:moveTo>
                  <a:lnTo>
                    <a:pt x="3142996" y="6671881"/>
                  </a:lnTo>
                </a:path>
                <a:path w="4739005" h="6671945">
                  <a:moveTo>
                    <a:pt x="4738624" y="3513158"/>
                  </a:moveTo>
                  <a:lnTo>
                    <a:pt x="0" y="6671792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82100" y="0"/>
              <a:ext cx="3009900" cy="6667500"/>
            </a:xfrm>
            <a:custGeom>
              <a:avLst/>
              <a:gdLst/>
              <a:ahLst/>
              <a:cxnLst/>
              <a:rect l="l" t="t" r="r" b="b"/>
              <a:pathLst>
                <a:path w="3009900" h="6667500">
                  <a:moveTo>
                    <a:pt x="3009900" y="0"/>
                  </a:moveTo>
                  <a:lnTo>
                    <a:pt x="1987655" y="0"/>
                  </a:lnTo>
                  <a:lnTo>
                    <a:pt x="0" y="6667500"/>
                  </a:lnTo>
                  <a:lnTo>
                    <a:pt x="3009900" y="66675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34795" y="0"/>
              <a:ext cx="2557145" cy="6667500"/>
            </a:xfrm>
            <a:custGeom>
              <a:avLst/>
              <a:gdLst/>
              <a:ahLst/>
              <a:cxnLst/>
              <a:rect l="l" t="t" r="r" b="b"/>
              <a:pathLst>
                <a:path w="2557145" h="6667500">
                  <a:moveTo>
                    <a:pt x="2556823" y="0"/>
                  </a:moveTo>
                  <a:lnTo>
                    <a:pt x="0" y="0"/>
                  </a:lnTo>
                  <a:lnTo>
                    <a:pt x="1175825" y="6667500"/>
                  </a:lnTo>
                  <a:lnTo>
                    <a:pt x="2556823" y="6667500"/>
                  </a:lnTo>
                  <a:lnTo>
                    <a:pt x="255682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34450" y="28575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03189" y="0"/>
              <a:ext cx="2788920" cy="6667500"/>
            </a:xfrm>
            <a:custGeom>
              <a:avLst/>
              <a:gdLst/>
              <a:ahLst/>
              <a:cxnLst/>
              <a:rect l="l" t="t" r="r" b="b"/>
              <a:pathLst>
                <a:path w="2788920" h="6667500">
                  <a:moveTo>
                    <a:pt x="2788556" y="0"/>
                  </a:moveTo>
                  <a:lnTo>
                    <a:pt x="0" y="0"/>
                  </a:lnTo>
                  <a:lnTo>
                    <a:pt x="2404127" y="6667500"/>
                  </a:lnTo>
                  <a:lnTo>
                    <a:pt x="2788556" y="6667500"/>
                  </a:lnTo>
                  <a:lnTo>
                    <a:pt x="278855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96600" y="0"/>
              <a:ext cx="1295400" cy="6667500"/>
            </a:xfrm>
            <a:custGeom>
              <a:avLst/>
              <a:gdLst/>
              <a:ahLst/>
              <a:cxnLst/>
              <a:rect l="l" t="t" r="r" b="b"/>
              <a:pathLst>
                <a:path w="1295400" h="6667500">
                  <a:moveTo>
                    <a:pt x="1295400" y="0"/>
                  </a:moveTo>
                  <a:lnTo>
                    <a:pt x="994074" y="0"/>
                  </a:lnTo>
                  <a:lnTo>
                    <a:pt x="0" y="6667500"/>
                  </a:lnTo>
                  <a:lnTo>
                    <a:pt x="1295400" y="66675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65691" y="0"/>
              <a:ext cx="1226185" cy="6667500"/>
            </a:xfrm>
            <a:custGeom>
              <a:avLst/>
              <a:gdLst/>
              <a:ahLst/>
              <a:cxnLst/>
              <a:rect l="l" t="t" r="r" b="b"/>
              <a:pathLst>
                <a:path w="1226184" h="6667500">
                  <a:moveTo>
                    <a:pt x="1226054" y="0"/>
                  </a:moveTo>
                  <a:lnTo>
                    <a:pt x="0" y="0"/>
                  </a:lnTo>
                  <a:lnTo>
                    <a:pt x="1084703" y="6667500"/>
                  </a:lnTo>
                  <a:lnTo>
                    <a:pt x="1226054" y="6667500"/>
                  </a:lnTo>
                  <a:lnTo>
                    <a:pt x="1226054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372725" y="34004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40409" y="437261"/>
            <a:ext cx="21799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60" dirty="0"/>
              <a:t>A</a:t>
            </a:r>
            <a:r>
              <a:rPr sz="3950" u="none" spc="30" dirty="0"/>
              <a:t>G</a:t>
            </a:r>
            <a:r>
              <a:rPr sz="3950" u="none" spc="-15" dirty="0"/>
              <a:t>E</a:t>
            </a:r>
            <a:r>
              <a:rPr sz="3950" u="none" spc="50" dirty="0"/>
              <a:t>N</a:t>
            </a:r>
            <a:r>
              <a:rPr sz="3950" u="none" spc="70" dirty="0"/>
              <a:t>DA</a:t>
            </a:r>
            <a:endParaRPr sz="3950"/>
          </a:p>
        </p:txBody>
      </p:sp>
      <p:sp>
        <p:nvSpPr>
          <p:cNvPr id="23" name="object 23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570230"/>
            <a:ext cx="50927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35" dirty="0"/>
              <a:t>PROBLEM</a:t>
            </a:r>
            <a:r>
              <a:rPr sz="3950" u="none" spc="-95" dirty="0"/>
              <a:t> </a:t>
            </a:r>
            <a:r>
              <a:rPr sz="3600" u="none" spc="-160" dirty="0"/>
              <a:t>STATEMENT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5807" y="1778749"/>
            <a:ext cx="7828280" cy="32410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153000"/>
              </a:lnSpc>
              <a:spcBef>
                <a:spcPts val="150"/>
              </a:spcBef>
            </a:pPr>
            <a:r>
              <a:rPr sz="2750" spc="20" dirty="0"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robust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secure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 software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effectively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logs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keystrokes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implementing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strong encryption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controls 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unauthorized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logged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ensuring privacy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integrity.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1235" y="1006474"/>
            <a:ext cx="44551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none" spc="5" dirty="0"/>
              <a:t>PROJECT</a:t>
            </a:r>
            <a:r>
              <a:rPr sz="3600" u="none" spc="-150" dirty="0"/>
              <a:t> </a:t>
            </a:r>
            <a:r>
              <a:rPr sz="3600" u="none" spc="-55" dirty="0"/>
              <a:t>OVERVIEW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152" y="1947481"/>
            <a:ext cx="7519670" cy="3879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55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  <a:tab pos="1279525" algn="l"/>
                <a:tab pos="3187700" algn="l"/>
                <a:tab pos="3734435" algn="l"/>
                <a:tab pos="4418330" algn="l"/>
                <a:tab pos="5877560" algn="l"/>
                <a:tab pos="6996430" algn="l"/>
              </a:tabLst>
            </a:pPr>
            <a:r>
              <a:rPr sz="2750" spc="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50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Objectives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5030"/>
              </a:lnSpc>
              <a:spcBef>
                <a:spcPts val="4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275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27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Prevention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Strategies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8890" indent="-285750">
              <a:lnSpc>
                <a:spcPts val="5030"/>
              </a:lnSpc>
              <a:buFont typeface="Arial MT"/>
              <a:buChar char="•"/>
              <a:tabLst>
                <a:tab pos="297815" algn="l"/>
                <a:tab pos="298450" algn="l"/>
                <a:tab pos="2061210" algn="l"/>
                <a:tab pos="2502535" algn="l"/>
                <a:tab pos="4304665" algn="l"/>
                <a:tab pos="5744845" algn="l"/>
                <a:tab pos="7232650" algn="l"/>
              </a:tabLst>
            </a:pPr>
            <a:r>
              <a:rPr sz="2750" spc="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ff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Cybersecurity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Landscape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717" y="604774"/>
            <a:ext cx="52216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25" dirty="0"/>
              <a:t>W</a:t>
            </a:r>
            <a:r>
              <a:rPr u="none" spc="-20" dirty="0"/>
              <a:t>H</a:t>
            </a:r>
            <a:r>
              <a:rPr u="none" spc="20" dirty="0"/>
              <a:t>O</a:t>
            </a:r>
            <a:r>
              <a:rPr u="none" spc="-415" dirty="0"/>
              <a:t> </a:t>
            </a:r>
            <a:r>
              <a:rPr u="none" spc="15" dirty="0"/>
              <a:t>A</a:t>
            </a:r>
            <a:r>
              <a:rPr u="none" spc="-35" dirty="0"/>
              <a:t>R</a:t>
            </a:r>
            <a:r>
              <a:rPr u="none" spc="15" dirty="0"/>
              <a:t>E</a:t>
            </a:r>
            <a:r>
              <a:rPr u="none" spc="-105" dirty="0"/>
              <a:t> </a:t>
            </a:r>
            <a:r>
              <a:rPr u="none" spc="-15" dirty="0"/>
              <a:t>T</a:t>
            </a:r>
            <a:r>
              <a:rPr u="none" spc="-15" dirty="0"/>
              <a:t>H</a:t>
            </a:r>
            <a:r>
              <a:rPr u="none" spc="15" dirty="0"/>
              <a:t>E</a:t>
            </a:r>
            <a:r>
              <a:rPr u="none" spc="-45" dirty="0"/>
              <a:t> </a:t>
            </a:r>
            <a:r>
              <a:rPr u="none" spc="-25" dirty="0"/>
              <a:t>E</a:t>
            </a:r>
            <a:r>
              <a:rPr u="none" spc="30" dirty="0"/>
              <a:t>N</a:t>
            </a:r>
            <a:r>
              <a:rPr u="none" spc="20" dirty="0"/>
              <a:t>D</a:t>
            </a:r>
            <a:r>
              <a:rPr u="none" spc="-50" dirty="0"/>
              <a:t> </a:t>
            </a:r>
            <a:r>
              <a:rPr u="none" spc="-5" dirty="0"/>
              <a:t>U</a:t>
            </a:r>
            <a:r>
              <a:rPr u="none" spc="5" dirty="0"/>
              <a:t>S</a:t>
            </a:r>
            <a:r>
              <a:rPr u="none" spc="-35" dirty="0"/>
              <a:t>E</a:t>
            </a:r>
            <a:r>
              <a:rPr u="none" spc="-5" dirty="0"/>
              <a:t>R</a:t>
            </a:r>
            <a:r>
              <a:rPr u="none" spc="15" dirty="0"/>
              <a:t>S?</a:t>
            </a:r>
            <a:endParaRPr u="none"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3227" y="1840431"/>
            <a:ext cx="8803640" cy="38785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9525" indent="-286385">
              <a:lnSpc>
                <a:spcPct val="155000"/>
              </a:lnSpc>
              <a:spcBef>
                <a:spcPts val="90"/>
              </a:spcBef>
              <a:buFont typeface="Arial MT"/>
              <a:buChar char="•"/>
              <a:tabLst>
                <a:tab pos="298450" algn="l"/>
                <a:tab pos="299085" algn="l"/>
                <a:tab pos="2581910" algn="l"/>
                <a:tab pos="3248025" algn="l"/>
                <a:tab pos="4879340" algn="l"/>
                <a:tab pos="5821680" algn="l"/>
                <a:tab pos="7099300" algn="l"/>
              </a:tabLst>
            </a:pPr>
            <a:r>
              <a:rPr sz="275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,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Businesses,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Organizations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6985" indent="-286385">
              <a:lnSpc>
                <a:spcPct val="153000"/>
              </a:lnSpc>
              <a:buFont typeface="Arial MT"/>
              <a:buChar char="•"/>
              <a:tabLst>
                <a:tab pos="298450" algn="l"/>
                <a:tab pos="299085" algn="l"/>
                <a:tab pos="2672080" algn="l"/>
                <a:tab pos="3722370" algn="l"/>
                <a:tab pos="4891405" algn="l"/>
                <a:tab pos="5685155" algn="l"/>
                <a:tab pos="7308215" algn="l"/>
              </a:tabLst>
            </a:pPr>
            <a:r>
              <a:rPr sz="2750" spc="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Protection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6385">
              <a:lnSpc>
                <a:spcPct val="153000"/>
              </a:lnSpc>
              <a:buFont typeface="Arial MT"/>
              <a:buChar char="•"/>
              <a:tabLst>
                <a:tab pos="298450" algn="l"/>
                <a:tab pos="299085" algn="l"/>
                <a:tab pos="1746885" algn="l"/>
                <a:tab pos="3241040" algn="l"/>
                <a:tab pos="3667760" algn="l"/>
                <a:tab pos="4547235" algn="l"/>
                <a:tab pos="5130800" algn="l"/>
                <a:tab pos="7254240" algn="l"/>
                <a:tab pos="7701915" algn="l"/>
              </a:tabLst>
            </a:pPr>
            <a:r>
              <a:rPr sz="2750" spc="-1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Groups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841057"/>
            <a:ext cx="90512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u="none" spc="-45" dirty="0"/>
              <a:t>Y</a:t>
            </a:r>
            <a:r>
              <a:rPr u="none" spc="5" dirty="0"/>
              <a:t>O</a:t>
            </a:r>
            <a:r>
              <a:rPr u="none" spc="20" dirty="0"/>
              <a:t>U</a:t>
            </a:r>
            <a:r>
              <a:rPr u="none" spc="15" dirty="0"/>
              <a:t>R</a:t>
            </a:r>
            <a:r>
              <a:rPr u="none" spc="-10" dirty="0"/>
              <a:t> </a:t>
            </a:r>
            <a:r>
              <a:rPr u="none" spc="15" dirty="0"/>
              <a:t>S</a:t>
            </a:r>
            <a:r>
              <a:rPr u="none" spc="5" dirty="0"/>
              <a:t>O</a:t>
            </a:r>
            <a:r>
              <a:rPr u="none" spc="-10" dirty="0"/>
              <a:t>L</a:t>
            </a:r>
            <a:r>
              <a:rPr u="none" spc="50" dirty="0"/>
              <a:t>U</a:t>
            </a:r>
            <a:r>
              <a:rPr u="none" spc="-40" dirty="0"/>
              <a:t>T</a:t>
            </a:r>
            <a:r>
              <a:rPr u="none" spc="-40" dirty="0"/>
              <a:t>I</a:t>
            </a:r>
            <a:r>
              <a:rPr u="none" spc="5" dirty="0"/>
              <a:t>O</a:t>
            </a:r>
            <a:r>
              <a:rPr u="none" spc="275" dirty="0"/>
              <a:t>N</a:t>
            </a:r>
            <a:r>
              <a:rPr u="none" spc="-35" dirty="0"/>
              <a:t>A</a:t>
            </a:r>
            <a:r>
              <a:rPr u="none" spc="-10" dirty="0"/>
              <a:t>N</a:t>
            </a:r>
            <a:r>
              <a:rPr u="none" spc="15" dirty="0"/>
              <a:t>D</a:t>
            </a:r>
            <a:r>
              <a:rPr u="none" spc="15" dirty="0"/>
              <a:t> </a:t>
            </a:r>
            <a:r>
              <a:rPr u="none" spc="-35" dirty="0"/>
              <a:t>I</a:t>
            </a:r>
            <a:r>
              <a:rPr u="none" spc="-45" dirty="0"/>
              <a:t>T</a:t>
            </a:r>
            <a:r>
              <a:rPr u="none" spc="10" dirty="0"/>
              <a:t>S</a:t>
            </a:r>
            <a:r>
              <a:rPr u="none" spc="-15" dirty="0"/>
              <a:t> </a:t>
            </a:r>
            <a:r>
              <a:rPr u="none" spc="-715" dirty="0"/>
              <a:t>V</a:t>
            </a:r>
            <a:r>
              <a:rPr u="none" spc="-40" dirty="0"/>
              <a:t>A</a:t>
            </a:r>
            <a:r>
              <a:rPr u="none" spc="-5" dirty="0"/>
              <a:t>L</a:t>
            </a:r>
            <a:r>
              <a:rPr u="none" spc="45" dirty="0"/>
              <a:t>U</a:t>
            </a:r>
            <a:r>
              <a:rPr u="none" spc="15" dirty="0"/>
              <a:t>E</a:t>
            </a:r>
            <a:r>
              <a:rPr u="none" spc="-85" dirty="0"/>
              <a:t> </a:t>
            </a:r>
            <a:r>
              <a:rPr u="none" spc="-25" dirty="0"/>
              <a:t>P</a:t>
            </a:r>
            <a:r>
              <a:rPr u="none" spc="-35" dirty="0"/>
              <a:t>R</a:t>
            </a:r>
            <a:r>
              <a:rPr u="none" spc="10" dirty="0"/>
              <a:t>O</a:t>
            </a:r>
            <a:r>
              <a:rPr u="none" spc="-25" dirty="0"/>
              <a:t>P</a:t>
            </a:r>
            <a:r>
              <a:rPr u="none" spc="5" dirty="0"/>
              <a:t>O</a:t>
            </a:r>
            <a:r>
              <a:rPr u="none" spc="15" dirty="0"/>
              <a:t>S</a:t>
            </a:r>
            <a:r>
              <a:rPr u="none" spc="-40" dirty="0"/>
              <a:t>I</a:t>
            </a:r>
            <a:r>
              <a:rPr u="none" spc="-40" dirty="0"/>
              <a:t>T</a:t>
            </a:r>
            <a:r>
              <a:rPr u="none" spc="-40" dirty="0"/>
              <a:t>I</a:t>
            </a:r>
            <a:r>
              <a:rPr u="none" spc="5" dirty="0"/>
              <a:t>O</a:t>
            </a:r>
            <a:r>
              <a:rPr u="none" spc="15" dirty="0"/>
              <a:t>N</a:t>
            </a:r>
            <a:endParaRPr u="none"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29279" y="1706308"/>
            <a:ext cx="6245860" cy="4422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3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Our solution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security project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sophisticated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designed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discreetly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log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while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prioritizing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privacy.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will operate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covertly,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capturing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all keyboard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inputs without the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user's knowledge,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securely storing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logged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17" y="44830"/>
            <a:ext cx="39871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95" dirty="0"/>
              <a:t>Value</a:t>
            </a:r>
            <a:r>
              <a:rPr sz="4400" u="none" spc="-125" dirty="0"/>
              <a:t> </a:t>
            </a:r>
            <a:r>
              <a:rPr sz="4400" u="none" dirty="0"/>
              <a:t>proposition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44059" y="1742503"/>
            <a:ext cx="33305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organizations</a:t>
            </a:r>
            <a:r>
              <a:rPr sz="155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550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potential 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risks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9706" y="1742503"/>
            <a:ext cx="8128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posed</a:t>
            </a:r>
            <a:r>
              <a:rPr sz="155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by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57" y="1150874"/>
            <a:ext cx="4130040" cy="1219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2750" b="1" spc="1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7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Awareness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1550" b="1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Threats: </a:t>
            </a:r>
            <a:r>
              <a:rPr sz="155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Educate </a:t>
            </a:r>
            <a:r>
              <a:rPr sz="15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55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995"/>
              </a:spcBef>
            </a:pP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457" y="2361557"/>
            <a:ext cx="9150985" cy="41300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Measures:</a:t>
            </a:r>
            <a:r>
              <a:rPr sz="155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Equip</a:t>
            </a:r>
            <a:r>
              <a:rPr sz="15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stakeholders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keylogging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attacks.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Comprehensive Protection Strategies: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7815" algn="l"/>
                <a:tab pos="298450" algn="l"/>
                <a:tab pos="3696970" algn="l"/>
                <a:tab pos="4645025" algn="l"/>
                <a:tab pos="6393815" algn="l"/>
              </a:tabLst>
            </a:pPr>
            <a:r>
              <a:rPr sz="1550" b="1" spc="25" dirty="0">
                <a:latin typeface="Times New Roman" panose="02020603050405020304"/>
                <a:cs typeface="Times New Roman" panose="02020603050405020304"/>
              </a:rPr>
              <a:t>Safeguarding</a:t>
            </a:r>
            <a:r>
              <a:rPr sz="1550" b="1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1550" b="1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Information:	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Highlight	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protect	personal</a:t>
            </a:r>
            <a:r>
              <a:rPr sz="15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organizational</a:t>
            </a:r>
            <a:r>
              <a:rPr sz="155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1065"/>
              </a:spcBef>
            </a:pPr>
            <a:r>
              <a:rPr sz="1550" spc="2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keylogging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threats.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2930"/>
              </a:lnSpc>
              <a:spcBef>
                <a:spcPts val="205"/>
              </a:spcBef>
              <a:buFont typeface="Arial MT"/>
              <a:buChar char="•"/>
              <a:tabLst>
                <a:tab pos="297815" algn="l"/>
                <a:tab pos="298450" algn="l"/>
                <a:tab pos="5095875" algn="l"/>
                <a:tab pos="6035675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sz="1550" b="1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550" b="1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0" dirty="0">
                <a:latin typeface="Times New Roman" panose="02020603050405020304"/>
                <a:cs typeface="Times New Roman" panose="02020603050405020304"/>
              </a:rPr>
              <a:t>Tools:</a:t>
            </a:r>
            <a:r>
              <a:rPr sz="1550" b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Introduce</a:t>
            </a:r>
            <a:r>
              <a:rPr sz="155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state-of-the-art	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55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55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keyloggers</a:t>
            </a:r>
            <a:r>
              <a:rPr sz="15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5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devices.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Robust</a:t>
            </a:r>
            <a:r>
              <a:rPr sz="1550" b="1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Countermeasures:</a:t>
            </a:r>
            <a:r>
              <a:rPr sz="1550" b="1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550" spc="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155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155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mitigate</a:t>
            </a:r>
            <a:r>
              <a:rPr sz="155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55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keylogging,</a:t>
            </a:r>
            <a:r>
              <a:rPr sz="155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including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updates,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antivirus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solutions,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behavioral</a:t>
            </a:r>
            <a:r>
              <a:rPr sz="15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monitoring.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ata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va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b="1" u="heavy" spc="-1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u="heavy" spc="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marR="11430" indent="-285750">
              <a:lnSpc>
                <a:spcPct val="153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5" dirty="0">
                <a:latin typeface="Times New Roman" panose="02020603050405020304"/>
                <a:cs typeface="Times New Roman" panose="02020603050405020304"/>
              </a:rPr>
              <a:t>Compliance</a:t>
            </a:r>
            <a:r>
              <a:rPr sz="1550" b="1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3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550" b="1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Regulations:</a:t>
            </a:r>
            <a:r>
              <a:rPr sz="1550" b="1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adherence</a:t>
            </a:r>
            <a:r>
              <a:rPr sz="1550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55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protection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regulations</a:t>
            </a:r>
            <a:r>
              <a:rPr sz="155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standards</a:t>
            </a:r>
            <a:r>
              <a:rPr sz="155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avoid </a:t>
            </a:r>
            <a:r>
              <a:rPr sz="1550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legal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financial</a:t>
            </a:r>
            <a:r>
              <a:rPr sz="15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repercussions.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6750" y="4857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6675" y="1685861"/>
            <a:ext cx="9539605" cy="5115560"/>
            <a:chOff x="66675" y="1685861"/>
            <a:chExt cx="9539605" cy="511556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475" y="1685861"/>
              <a:ext cx="7329551" cy="43387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2085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none" spc="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u="none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20" dirty="0">
                <a:latin typeface="Trebuchet MS" panose="020B0603020202020204"/>
                <a:cs typeface="Trebuchet MS" panose="020B0603020202020204"/>
              </a:rPr>
              <a:t>WOW</a:t>
            </a:r>
            <a:r>
              <a:rPr sz="4250" u="none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u="none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YOUR</a:t>
            </a:r>
            <a:r>
              <a:rPr sz="4250" u="none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4355</Words>
  <Application>WPS Presentation</Application>
  <PresentationFormat>On-screen Show (4:3)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Trebuchet MS</vt:lpstr>
      <vt:lpstr>Arial MT</vt:lpstr>
      <vt:lpstr>Wingdings</vt:lpstr>
      <vt:lpstr>Calibri</vt:lpstr>
      <vt:lpstr>Microsoft YaHei</vt:lpstr>
      <vt:lpstr>Arial Unicode MS</vt:lpstr>
      <vt:lpstr>Office Theme</vt:lpstr>
      <vt:lpstr>PowerPoint 演示文稿</vt:lpstr>
      <vt:lpstr>Keylogger and security</vt:lpstr>
      <vt:lpstr>AGENDA</vt:lpstr>
      <vt:lpstr>PROBLEM STATEMENT</vt:lpstr>
      <vt:lpstr>PROJECT OVERVIEW</vt:lpstr>
      <vt:lpstr>WHO ARE THE END USERS?</vt:lpstr>
      <vt:lpstr>YOUR SOLUTIONAND ITS VALUE PROPOSITION</vt:lpstr>
      <vt:lpstr>Value proposition</vt:lpstr>
      <vt:lpstr>THE WOW IN YOUR SOLUTION</vt:lpstr>
      <vt:lpstr>MODELLING</vt:lpstr>
      <vt:lpstr>Modeling Techniques</vt:lpstr>
      <vt:lpstr>RESULTS</vt:lpstr>
      <vt:lpstr>User Impact: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chand</cp:lastModifiedBy>
  <cp:revision>4</cp:revision>
  <dcterms:created xsi:type="dcterms:W3CDTF">2024-06-24T05:27:00Z</dcterms:created>
  <dcterms:modified xsi:type="dcterms:W3CDTF">2024-06-24T07:13:24Z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2024-06-19T22:00:00Z</vt:filetime>
  </property>
  <property fmtid="{D5CDD505-2E9C-101B-9397-08002B2CF9AE}" pid="3" name="LastSaved">
    <vt:filetime>2024-06-20T22:00:00Z</vt:filetime>
  </property>
  <property fmtid="{D5CDD505-2E9C-101B-9397-08002B2CF9AE}" pid="4" name="ICV">
    <vt:lpwstr>62104C359624465BB0429FF6EAA3160D_12</vt:lpwstr>
  </property>
  <property fmtid="{D5CDD505-2E9C-101B-9397-08002B2CF9AE}" pid="5" name="KSOProductBuildVer">
    <vt:lpwstr>1033-12.2.0.17119</vt:lpwstr>
  </property>
</Properties>
</file>