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867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000" autoAdjust="0"/>
    <p:restoredTop sz="99500" autoAdjust="0"/>
  </p:normalViewPr>
  <p:slideViewPr>
    <p:cSldViewPr snapToGrid="0">
      <p:cViewPr>
        <p:scale>
          <a:sx n="69" d="100"/>
          <a:sy n="69" d="100"/>
        </p:scale>
        <p:origin x="0" y="0"/>
      </p:cViewPr>
      <p:guideLst>
        <p:guide orient="horz" pos="792"/>
        <p:guide orient="horz" pos="1080"/>
        <p:guide pos="192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Relationship Id="rId3" Type="http://schemas.openxmlformats.org/officeDocument/2006/relationships/image" Target="../media/2.jp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png"/><Relationship Id="rId3" Type="http://schemas.openxmlformats.org/officeDocument/2006/relationships/image" Target="../media/2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25912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923358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06132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11" name="图片" descr="A close up of a sign&#10;&#10;Description automatically generated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10072688" y="78002"/>
            <a:ext cx="1800225" cy="57551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</p:pic>
      <p:sp>
        <p:nvSpPr>
          <p:cNvPr id="10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" y="0"/>
            <a:ext cx="9829800" cy="717630"/>
          </a:xfrm>
          <a:prstGeom xmlns:a="http://schemas.openxmlformats.org/drawingml/2006/main" prst="rect"/>
          <a:solidFill xmlns:a="http://schemas.openxmlformats.org/drawingml/2006/main">
            <a:srgbClr val="213264"/>
          </a:solidFill>
          <a:ln xmlns:a="http://schemas.openxmlformats.org/drawingml/2006/main" w="25400" cmpd="sng" cap="flat">
            <a:solidFill>
              <a:srgbClr val="213264"/>
            </a:solidFill>
            <a:prstDash val="solid"/>
            <a:round/>
          </a:ln>
        </p:spPr>
      </p:sp>
      <p:sp>
        <p:nvSpPr>
          <p:cNvPr id="9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888967" y="-419"/>
            <a:ext cx="112283" cy="732357"/>
          </a:xfrm>
          <a:prstGeom xmlns:a="http://schemas.openxmlformats.org/drawingml/2006/main" prst="rect"/>
          <a:solidFill xmlns:a="http://schemas.openxmlformats.org/drawingml/2006/main">
            <a:srgbClr val="7FBA00"/>
          </a:solidFill>
          <a:ln xmlns:a="http://schemas.openxmlformats.org/drawingml/2006/main" w="25400" cmpd="sng" cap="flat">
            <a:noFill/>
            <a:prstDash val="solid"/>
            <a:round/>
          </a:ln>
        </p:spPr>
      </p:sp>
      <p:pic>
        <p:nvPicPr>
          <p:cNvPr id="8" name="图片" descr="A blue and white background&#10;&#10;Description automatically generated with medium confidence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3" cstate="print"/>
          <a:srcRect xmlns:a="http://schemas.openxmlformats.org/drawingml/2006/main" t="24724" b="63695" r="1619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-1"/>
            <a:ext cx="9839325" cy="72390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7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1925300" y="-419"/>
            <a:ext cx="266699" cy="732357"/>
          </a:xfrm>
          <a:prstGeom xmlns:a="http://schemas.openxmlformats.org/drawingml/2006/main" prst="rect"/>
          <a:solidFill xmlns:a="http://schemas.openxmlformats.org/drawingml/2006/main">
            <a:srgbClr val="FED500"/>
          </a:solidFill>
          <a:ln xmlns:a="http://schemas.openxmlformats.org/drawingml/2006/main" w="25400" cmpd="sng" cap="flat">
            <a:noFill/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86892127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pic>
        <p:nvPicPr>
          <p:cNvPr id="22" name="图片" descr="A close up of a sign&#10;&#10;Description automatically generated"/>
          <p:cNvPicPr>
            <a:picLocks xmlns:a="http://schemas.openxmlformats.org/drawingml/2006/main"/>
          </p:cNvPicPr>
          <p:nvPr/>
        </p:nvPicPr>
        <p:blipFill>
          <a:blip xmlns:a="http://schemas.openxmlformats.org/drawingml/2006/main" xmlns:r="http://schemas.openxmlformats.org/officeDocument/2006/relationships" r:embed="rId2" cstate="print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10072688" y="78002"/>
            <a:ext cx="1800225" cy="575514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</p:pic>
      <p:sp>
        <p:nvSpPr>
          <p:cNvPr id="21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" y="0"/>
            <a:ext cx="9829800" cy="717630"/>
          </a:xfrm>
          <a:prstGeom xmlns:a="http://schemas.openxmlformats.org/drawingml/2006/main" prst="rect"/>
          <a:solidFill xmlns:a="http://schemas.openxmlformats.org/drawingml/2006/main">
            <a:srgbClr val="213264"/>
          </a:solidFill>
          <a:ln xmlns:a="http://schemas.openxmlformats.org/drawingml/2006/main" w="25400" cmpd="sng" cap="flat">
            <a:solidFill>
              <a:srgbClr val="213264"/>
            </a:solidFill>
            <a:prstDash val="solid"/>
            <a:round/>
          </a:ln>
        </p:spPr>
      </p:sp>
      <p:sp>
        <p:nvSpPr>
          <p:cNvPr id="20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888967" y="-419"/>
            <a:ext cx="112283" cy="732357"/>
          </a:xfrm>
          <a:prstGeom xmlns:a="http://schemas.openxmlformats.org/drawingml/2006/main" prst="rect"/>
          <a:solidFill xmlns:a="http://schemas.openxmlformats.org/drawingml/2006/main">
            <a:srgbClr val="7FBA00"/>
          </a:solidFill>
          <a:ln xmlns:a="http://schemas.openxmlformats.org/drawingml/2006/main" w="25400" cmpd="sng" cap="flat">
            <a:noFill/>
            <a:prstDash val="solid"/>
            <a:round/>
          </a:ln>
        </p:spPr>
      </p:sp>
      <p:pic>
        <p:nvPicPr>
          <p:cNvPr id="19" name="图片" descr="A blue and white background&#10;&#10;Description automatically generated with medium confidence"/>
          <p:cNvPicPr>
            <a:picLocks xmlns:a="http://schemas.openxmlformats.org/drawingml/2006/main" noChangeAspect="1"/>
          </p:cNvPicPr>
          <p:nvPr/>
        </p:nvPicPr>
        <p:blipFill>
          <a:blip xmlns:a="http://schemas.openxmlformats.org/drawingml/2006/main" xmlns:r="http://schemas.openxmlformats.org/officeDocument/2006/relationships" r:embed="rId3" cstate="print"/>
          <a:srcRect xmlns:a="http://schemas.openxmlformats.org/drawingml/2006/main" t="24724" b="63695" r="1619"/>
          <a:stretch xmlns:a="http://schemas.openxmlformats.org/drawingml/2006/main">
            <a:fillRect/>
          </a:stretch>
        </p:blipFill>
        <p:spPr>
          <a:xfrm xmlns:a="http://schemas.openxmlformats.org/drawingml/2006/main" rot="0">
            <a:off x="0" y="-1"/>
            <a:ext cx="9839325" cy="72390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</p:pic>
      <p:sp>
        <p:nvSpPr>
          <p:cNvPr id="18" name="矩形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1925300" y="-419"/>
            <a:ext cx="266699" cy="732357"/>
          </a:xfrm>
          <a:prstGeom xmlns:a="http://schemas.openxmlformats.org/drawingml/2006/main" prst="rect"/>
          <a:solidFill xmlns:a="http://schemas.openxmlformats.org/drawingml/2006/main">
            <a:srgbClr val="FED500"/>
          </a:solidFill>
          <a:ln xmlns:a="http://schemas.openxmlformats.org/drawingml/2006/main" w="25400" cmpd="sng" cap="flat">
            <a:noFill/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43654877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24656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1633030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32994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48939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28363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032673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1869871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46830112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" descr="A close up of a sign&#10;&#10;Description automatically generated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072688" y="78002"/>
            <a:ext cx="1800225" cy="575514"/>
          </a:xfrm>
          <a:prstGeom prst="rect"/>
          <a:noFill/>
          <a:ln w="12700" cmpd="sng" cap="flat">
            <a:noFill/>
            <a:prstDash val="solid"/>
            <a:round/>
          </a:ln>
        </p:spPr>
      </p:pic>
      <p:sp>
        <p:nvSpPr>
          <p:cNvPr id="3" name="矩形"/>
          <p:cNvSpPr>
            <a:spLocks/>
          </p:cNvSpPr>
          <p:nvPr/>
        </p:nvSpPr>
        <p:spPr>
          <a:xfrm rot="0">
            <a:off x="1" y="0"/>
            <a:ext cx="9829800" cy="717630"/>
          </a:xfrm>
          <a:prstGeom prst="rect"/>
          <a:solidFill>
            <a:srgbClr val="213264"/>
          </a:solidFill>
          <a:ln w="25400" cmpd="sng" cap="flat">
            <a:solidFill>
              <a:srgbClr val="213264"/>
            </a:solidFill>
            <a:prstDash val="solid"/>
            <a:round/>
          </a:ln>
        </p:spPr>
      </p:sp>
      <p:sp>
        <p:nvSpPr>
          <p:cNvPr id="4" name="矩形"/>
          <p:cNvSpPr>
            <a:spLocks/>
          </p:cNvSpPr>
          <p:nvPr/>
        </p:nvSpPr>
        <p:spPr>
          <a:xfrm rot="0">
            <a:off x="9888967" y="-419"/>
            <a:ext cx="112283" cy="732357"/>
          </a:xfrm>
          <a:prstGeom prst="rect"/>
          <a:solidFill>
            <a:srgbClr val="7FBA00"/>
          </a:solidFill>
          <a:ln w="25400" cmpd="sng" cap="flat">
            <a:noFill/>
            <a:prstDash val="solid"/>
            <a:round/>
          </a:ln>
        </p:spPr>
      </p:sp>
      <p:pic>
        <p:nvPicPr>
          <p:cNvPr id="5" name="图片" descr="A blue and white background&#10;&#10;Description automatically generated with medium confidence"/>
          <p:cNvPicPr>
            <a:picLocks noChangeAspect="1"/>
          </p:cNvPicPr>
          <p:nvPr/>
        </p:nvPicPr>
        <p:blipFill>
          <a:blip r:embed="rId2" cstate="print"/>
          <a:srcRect t="24724" b="63695" r="1619"/>
          <a:stretch>
            <a:fillRect/>
          </a:stretch>
        </p:blipFill>
        <p:spPr>
          <a:xfrm rot="0">
            <a:off x="0" y="-1"/>
            <a:ext cx="9839325" cy="723901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6" name="矩形"/>
          <p:cNvSpPr>
            <a:spLocks/>
          </p:cNvSpPr>
          <p:nvPr/>
        </p:nvSpPr>
        <p:spPr>
          <a:xfrm rot="0">
            <a:off x="11925300" y="-419"/>
            <a:ext cx="266699" cy="732357"/>
          </a:xfrm>
          <a:prstGeom prst="rect"/>
          <a:solidFill>
            <a:srgbClr val="FED500"/>
          </a:solidFill>
          <a:ln w="25400" cmpd="sng" cap="flat">
            <a:noFill/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44795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hf sldNum="0" hdr="0" ftr="0" dt="0"/>
  <p:txStyles>
    <p:titleStyle>
      <a:lvl1pPr algn="l" defTabSz="914400" eaLnBrk="1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</p:titleStyle>
    <p:bodyStyle>
      <a:lvl1pPr algn="l" defTabSz="914400" eaLnBrk="1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  <a:lvl2pPr algn="l" defTabSz="914400" eaLnBrk="1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2pPr>
      <a:lvl3pPr algn="l" defTabSz="914400" eaLnBrk="1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3pPr>
      <a:lvl4pPr algn="l" defTabSz="914400" eaLnBrk="1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4pPr>
      <a:lvl5pPr algn="l" defTabSz="914400" eaLnBrk="1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5pPr>
      <a:lvl6pPr algn="l" defTabSz="914400" eaLnBrk="1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6pPr>
      <a:lvl7pPr algn="l" defTabSz="914400" eaLnBrk="1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7pPr>
      <a:lvl8pPr algn="l" defTabSz="914400" eaLnBrk="1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8pPr>
      <a:lvl9pPr algn="l" defTabSz="914400" eaLnBrk="1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867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3.jpg"/><Relationship Id="rId2" Type="http://schemas.openxmlformats.org/officeDocument/2006/relationships/image" Target="../media/4.png"/><Relationship Id="rId3" Type="http://schemas.openxmlformats.org/officeDocument/2006/relationships/image" Target="../media/5.png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freepik.com/" TargetMode="External"/><Relationship Id="rId2" Type="http://schemas.openxmlformats.org/officeDocument/2006/relationships/image" Target="../media/6.png"/><Relationship Id="rId3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" descr="A person sitting at a desk with a computer&#10;&#10;Description automatically generated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" name="圆角矩形"/>
          <p:cNvSpPr>
            <a:spLocks/>
          </p:cNvSpPr>
          <p:nvPr/>
        </p:nvSpPr>
        <p:spPr>
          <a:xfrm rot="0">
            <a:off x="5873750" y="584200"/>
            <a:ext cx="4673600" cy="977900"/>
          </a:xfrm>
          <a:prstGeom prst="roundRect">
            <a:avLst>
              <a:gd name="adj" fmla="val 16666"/>
            </a:avLst>
          </a:prstGeom>
          <a:solidFill>
            <a:srgbClr val="EBEEF9"/>
          </a:solidFill>
          <a:ln w="25400" cmpd="sng" cap="flat">
            <a:solidFill>
              <a:srgbClr val="D8D8D8"/>
            </a:solidFill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FFFFFF"/>
                </a:solidFill>
                <a:latin typeface="Arial" pitchFamily="0" charset="0"/>
                <a:ea typeface="宋体" pitchFamily="0" charset="0"/>
                <a:cs typeface="Arial" pitchFamily="0" charset="0"/>
                <a:sym typeface="Arial" pitchFamily="0" charset="0"/>
              </a:rPr>
              <a:t>E-Waste Generation Classification using EfficientNetV2B0</a:t>
            </a:r>
            <a:endParaRPr lang="zh-CN" altLang="en-US" sz="1867" b="0" i="0" u="none" strike="noStrike" kern="0" cap="none" spc="0" baseline="0">
              <a:solidFill>
                <a:srgbClr val="FFFFFF"/>
              </a:solidFill>
              <a:latin typeface="Arial" pitchFamily="0" charset="0"/>
              <a:ea typeface="宋体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4" name="矩形"/>
          <p:cNvSpPr>
            <a:spLocks/>
          </p:cNvSpPr>
          <p:nvPr/>
        </p:nvSpPr>
        <p:spPr>
          <a:xfrm rot="21595914">
            <a:off x="5056447" y="3143254"/>
            <a:ext cx="6870861" cy="1539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0" cap="none" spc="0" baseline="0">
                <a:latin typeface="Droid Sans"/>
                <a:ea typeface="Droid Sans"/>
                <a:cs typeface="Lucida Sans"/>
              </a:rPr>
              <a:t>E-waste generation classification project </a:t>
            </a:r>
            <a:endParaRPr lang="zh-CN" altLang="en-US" sz="4800" b="0" i="0" u="none" strike="noStrike" kern="0" cap="none" spc="0" baseline="0">
              <a:latin typeface="Droid Sans"/>
              <a:ea typeface="Droid Sans"/>
              <a:cs typeface="Lucida Sans"/>
              <a:sym typeface="Arial" pitchFamily="0" charset="0"/>
            </a:endParaRPr>
          </a:p>
        </p:txBody>
      </p:sp>
      <p:grpSp>
        <p:nvGrpSpPr>
          <p:cNvPr id="17" name="组合"/>
          <p:cNvGrpSpPr>
            <a:grpSpLocks/>
          </p:cNvGrpSpPr>
          <p:nvPr/>
        </p:nvGrpSpPr>
        <p:grpSpPr>
          <a:xfrm>
            <a:off x="6890523" y="742091"/>
            <a:ext cx="2640053" cy="664378"/>
            <a:chOff x="6890523" y="742091"/>
            <a:chExt cx="2640053" cy="664378"/>
          </a:xfrm>
        </p:grpSpPr>
        <p:pic>
          <p:nvPicPr>
            <p:cNvPr id="15" name="图片" descr="A close up of a logo&#10;&#10;Description automatically generated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8267419" y="868862"/>
              <a:ext cx="1263157" cy="41083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6" name="图片" descr="A yellow and red shell logo&#10;&#10;Description automatically generated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6890523" y="742091"/>
              <a:ext cx="790158" cy="664378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</p:spTree>
    <p:extLst>
      <p:ext uri="{BB962C8B-B14F-4D97-AF65-F5344CB8AC3E}">
        <p14:creationId xmlns:p14="http://schemas.microsoft.com/office/powerpoint/2010/main" val="158514839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"/>
          <p:cNvSpPr>
            <a:spLocks/>
          </p:cNvSpPr>
          <p:nvPr/>
        </p:nvSpPr>
        <p:spPr>
          <a:xfrm rot="0">
            <a:off x="191911" y="972537"/>
            <a:ext cx="2652889" cy="3806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- Understand image classification using CNN models</a:t>
            </a: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- Apply transfer learning with EfficientNetV2B0</a:t>
            </a: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- Train a model to recognize 10 e-waste categories</a:t>
            </a: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- Evaluate performance metrics (accuracy, loss)</a:t>
            </a: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- Deploy the model for practical use-case understanding</a:t>
            </a:r>
            <a:endParaRPr lang="zh-CN" altLang="en-US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24" name="矩形"/>
          <p:cNvSpPr>
            <a:spLocks/>
          </p:cNvSpPr>
          <p:nvPr/>
        </p:nvSpPr>
        <p:spPr>
          <a:xfrm rot="0">
            <a:off x="199809" y="6135328"/>
            <a:ext cx="795871" cy="2724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1200" b="1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Source : </a:t>
            </a:r>
            <a:endParaRPr lang="zh-CN" altLang="en-US" sz="1200" b="1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25" name="矩形"/>
          <p:cNvSpPr>
            <a:spLocks/>
          </p:cNvSpPr>
          <p:nvPr/>
        </p:nvSpPr>
        <p:spPr>
          <a:xfrm rot="0">
            <a:off x="880528" y="6135328"/>
            <a:ext cx="1842351" cy="2724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1200" b="0" i="0" u="none" strike="noStrike" kern="0" cap="none" spc="0" baseline="0">
                <a:solidFill>
                  <a:srgbClr val="0000FF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  <a:hlinkClick r:id="rId1"/>
              </a:rPr>
              <a:t>www.freepik.com/</a:t>
            </a:r>
            <a:endParaRPr lang="zh-CN" altLang="en-US" sz="1200" b="0" i="0" u="none" strike="noStrike" kern="0" cap="none" spc="0" baseline="0">
              <a:solidFill>
                <a:srgbClr val="0000FF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26" name="直线"/>
          <p:cNvSpPr>
            <a:spLocks/>
          </p:cNvSpPr>
          <p:nvPr/>
        </p:nvSpPr>
        <p:spPr>
          <a:xfrm rot="0">
            <a:off x="0" y="6055360"/>
            <a:ext cx="12192000" cy="0"/>
          </a:xfrm>
          <a:prstGeom prst="line"/>
          <a:noFill/>
          <a:ln w="12700" cmpd="sng" cap="flat">
            <a:solidFill>
              <a:srgbClr val="D8D8D8"/>
            </a:solidFill>
            <a:prstDash val="solid"/>
            <a:round/>
          </a:ln>
        </p:spPr>
      </p:sp>
      <p:pic>
        <p:nvPicPr>
          <p:cNvPr id="27" name="图片" descr="A ladder leading to a large yellow circle&#10;&#10;Description automatically generated"/>
          <p:cNvPicPr>
            <a:picLocks noChangeAspect="1"/>
          </p:cNvPicPr>
          <p:nvPr/>
        </p:nvPicPr>
        <p:blipFill>
          <a:blip r:embed="rId2" cstate="print"/>
          <a:srcRect t="6135" l="13763" r="13650"/>
          <a:stretch>
            <a:fillRect/>
          </a:stretch>
        </p:blipFill>
        <p:spPr>
          <a:xfrm rot="0">
            <a:off x="7345680" y="1442720"/>
            <a:ext cx="4500879" cy="463296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8" name="矩形"/>
          <p:cNvSpPr>
            <a:spLocks/>
          </p:cNvSpPr>
          <p:nvPr/>
        </p:nvSpPr>
        <p:spPr>
          <a:xfrm rot="0">
            <a:off x="8839200" y="3168609"/>
            <a:ext cx="1503681" cy="615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altLang="zh-CN" sz="3500" b="1" i="0" u="none" strike="noStrike" kern="0" cap="none" spc="0" baseline="0">
                <a:solidFill>
                  <a:schemeClr val="tx1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GOAL</a:t>
            </a:r>
            <a:endParaRPr lang="zh-CN" altLang="en-US" sz="3500" b="1" i="0" u="none" strike="noStrike" kern="0" cap="none" spc="0" baseline="0">
              <a:solidFill>
                <a:schemeClr val="tx1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60363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"/>
          <p:cNvSpPr>
            <a:spLocks/>
          </p:cNvSpPr>
          <p:nvPr/>
        </p:nvSpPr>
        <p:spPr>
          <a:xfrm rot="0">
            <a:off x="135834" y="1067664"/>
            <a:ext cx="6102626" cy="662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Dataset and resources provided by LMS platform</a:t>
            </a: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Image used from: www.freepik.com</a:t>
            </a:r>
            <a:endParaRPr lang="zh-CN" altLang="en-US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29585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"/>
          <p:cNvSpPr>
            <a:spLocks/>
          </p:cNvSpPr>
          <p:nvPr/>
        </p:nvSpPr>
        <p:spPr>
          <a:xfrm rot="0">
            <a:off x="268356" y="1014656"/>
            <a:ext cx="6102625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To develop a deep learning model that accurately classifies e-waste images into 10 predefined categories using transfer learning techniques.</a:t>
            </a:r>
            <a:endParaRPr lang="zh-CN" altLang="en-US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433513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"/>
          <p:cNvSpPr>
            <a:spLocks/>
          </p:cNvSpPr>
          <p:nvPr/>
        </p:nvSpPr>
        <p:spPr>
          <a:xfrm rot="0">
            <a:off x="255104" y="1054412"/>
            <a:ext cx="6102626" cy="1520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- Google Colab</a:t>
            </a: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- Python</a:t>
            </a: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- TensorFlow / Keras</a:t>
            </a: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- EfficientNetV2B0 (pre-trained model)</a:t>
            </a: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- Matplotlib, NumPy, Pandas</a:t>
            </a:r>
            <a:endParaRPr lang="zh-CN" altLang="en-US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24333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"/>
          <p:cNvSpPr>
            <a:spLocks/>
          </p:cNvSpPr>
          <p:nvPr/>
        </p:nvSpPr>
        <p:spPr>
          <a:xfrm rot="0">
            <a:off x="255104" y="1054412"/>
            <a:ext cx="6102626" cy="2091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- Load and preprocess dataset (image resizing, normalization)</a:t>
            </a: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- Split into training, validation, and test sets</a:t>
            </a: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- Use transfer learning with EfficientNetV2B0</a:t>
            </a: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- Compile and train model with categorical cross-entropy loss</a:t>
            </a:r>
            <a:endParaRPr lang="en-US" altLang="zh-CN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- Evaluate using accuracy and confusion matrix</a:t>
            </a:r>
            <a:endParaRPr lang="zh-CN" altLang="en-US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9536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"/>
          <p:cNvSpPr>
            <a:spLocks/>
          </p:cNvSpPr>
          <p:nvPr/>
        </p:nvSpPr>
        <p:spPr>
          <a:xfrm rot="0">
            <a:off x="255104" y="1054412"/>
            <a:ext cx="6102626" cy="1234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E-waste is a growing concern due to its environmental impact. Manual classification is time-consuming. Automating the classification process using AI can enhance recycling and sorting efficiency.</a:t>
            </a:r>
            <a:endParaRPr lang="zh-CN" altLang="en-US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783191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"/>
          <p:cNvSpPr>
            <a:spLocks/>
          </p:cNvSpPr>
          <p:nvPr/>
        </p:nvSpPr>
        <p:spPr>
          <a:xfrm rot="0">
            <a:off x="149087" y="988151"/>
            <a:ext cx="6102626" cy="12344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67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Built an image classification model using EfficientNetV2B0 that classifies e-waste images into 10 categories with high accuracy, helping in effective waste management.</a:t>
            </a:r>
            <a:endParaRPr lang="zh-CN" altLang="en-US" sz="1867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808427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ession 01 Design Thinking &amp; Critical Thinking">
      <a:dk1>
        <a:srgbClr val="000000"/>
      </a:dk1>
      <a:lt1>
        <a:srgbClr val="FFFFFF"/>
      </a:lt1>
      <a:dk2>
        <a:srgbClr val="EEEEEE"/>
      </a:dk2>
      <a:lt2>
        <a:srgbClr val="595959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Session 01 Design Thinking &amp; Critical Thinking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Session 01 Design Thinking &amp; Critical Thinking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11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Mahesh Kurhe</dc:creator>
  <cp:lastModifiedBy>root</cp:lastModifiedBy>
  <cp:revision>3</cp:revision>
  <dcterms:created xsi:type="dcterms:W3CDTF">2024-12-31T09:40:01Z</dcterms:created>
  <dcterms:modified xsi:type="dcterms:W3CDTF">2025-07-06T02:53:26Z</dcterms:modified>
</cp:coreProperties>
</file>