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  <p:sldId id="268" r:id="rId9"/>
    <p:sldId id="269" r:id="rId10"/>
    <p:sldId id="270" r:id="rId11"/>
    <p:sldId id="271" r:id="rId12"/>
    <p:sldId id="278" r:id="rId13"/>
    <p:sldId id="272" r:id="rId14"/>
    <p:sldId id="273" r:id="rId15"/>
    <p:sldId id="274" r:id="rId16"/>
    <p:sldId id="275" r:id="rId17"/>
    <p:sldId id="276" r:id="rId18"/>
    <p:sldId id="277" r:id="rId19"/>
    <p:sldId id="280" r:id="rId20"/>
    <p:sldId id="26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. PRATHIBHA" initials="RP" lastIdx="1" clrIdx="0">
    <p:extLst>
      <p:ext uri="{19B8F6BF-5375-455C-9EA6-DF929625EA0E}">
        <p15:presenceInfo xmlns:p15="http://schemas.microsoft.com/office/powerpoint/2012/main" userId="S::1MJ17CH027@mvjce.edu.in::fc4bc8af-42f5-4a17-8184-771c571bbb8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16-11-2020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LENDING CLUB EDA ASSIGNMENT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800" dirty="0"/>
              <a:t>- R PRAVEEN</a:t>
            </a:r>
          </a:p>
          <a:p>
            <a:pPr algn="l"/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820" y="1641864"/>
            <a:ext cx="7288566" cy="2761462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Default rate in loan increases with decrease in Grade quality(A through B) just as in Rate of Interest.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Seems that loan applications with grades B, C and D have the highest no of Defaulters.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9736" y="230744"/>
            <a:ext cx="9313817" cy="856138"/>
          </a:xfrm>
        </p:spPr>
        <p:txBody>
          <a:bodyPr/>
          <a:lstStyle/>
          <a:p>
            <a:r>
              <a:rPr lang="en-IN" sz="4000" dirty="0"/>
              <a:t>Insights Inferred: Loan Grade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9366D4-5910-4701-9EF1-21577DE85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54" y="2691728"/>
            <a:ext cx="6489577" cy="4000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B5690E-ECEA-4E1C-9C9C-5652919F6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397" y="2710778"/>
            <a:ext cx="5163983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008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10" y="1189103"/>
            <a:ext cx="7288566" cy="2761462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Most Defaulters were found in loans with sub grades B5, B3, C1, B4, C2, D2 and D3.</a:t>
            </a:r>
            <a:endParaRPr lang="en-US" sz="14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9736" y="230744"/>
            <a:ext cx="9313817" cy="856138"/>
          </a:xfrm>
        </p:spPr>
        <p:txBody>
          <a:bodyPr/>
          <a:lstStyle/>
          <a:p>
            <a:r>
              <a:rPr lang="en-IN" sz="4000" dirty="0"/>
              <a:t>Insights Inferred: Sub Grade</a:t>
            </a:r>
            <a:endParaRPr lang="en-IN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EF2479-22A9-40B9-9F05-53C437EB8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79" y="1539351"/>
            <a:ext cx="1066800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453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896" y="1242366"/>
            <a:ext cx="11340208" cy="467016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It seems that apparently lower grade is given to Large loan amounts.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Loans at a higher interest rate are more likely to be defaulted.</a:t>
            </a:r>
            <a:endParaRPr lang="en-IN" sz="1400" dirty="0"/>
          </a:p>
          <a:p>
            <a:r>
              <a:rPr lang="en-US" sz="1400" dirty="0"/>
              <a:t>Seems like large amounts are having longer term and hence the interest associated with </a:t>
            </a:r>
            <a:br>
              <a:rPr lang="en-US" sz="1400" dirty="0"/>
            </a:br>
            <a:r>
              <a:rPr lang="en-US" sz="1400" dirty="0"/>
              <a:t>them is also high.</a:t>
            </a:r>
            <a:endParaRPr lang="en-IN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69634" y="134052"/>
            <a:ext cx="9313817" cy="856138"/>
          </a:xfrm>
        </p:spPr>
        <p:txBody>
          <a:bodyPr>
            <a:normAutofit/>
          </a:bodyPr>
          <a:lstStyle/>
          <a:p>
            <a:r>
              <a:rPr lang="en-IN" dirty="0"/>
              <a:t>Insights: Grade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CEBF46-0918-4D33-A4D3-4ABAE3488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690" y="864703"/>
            <a:ext cx="4511547" cy="29207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66063E-AA67-4C12-8D6E-6870E7B11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64" y="2737802"/>
            <a:ext cx="4230024" cy="30553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E2FF4A-029C-43E2-B92B-357D3FEE00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0125" y="3802615"/>
            <a:ext cx="4230023" cy="305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629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10" y="1189103"/>
            <a:ext cx="7288566" cy="2761462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The defaulters here are  most likely to be observed in the case where borrowers experience are 10+ years and 1 year or lesser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As far as default rate is concerned no significant trend is seen as all of them are more or less closer to each other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9736" y="230744"/>
            <a:ext cx="9313817" cy="856138"/>
          </a:xfrm>
        </p:spPr>
        <p:txBody>
          <a:bodyPr/>
          <a:lstStyle/>
          <a:p>
            <a:r>
              <a:rPr lang="en-IN" sz="4000" dirty="0"/>
              <a:t>Insights Inferred: Borrower Exp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4E999B-853C-47AB-B184-F7BAAC56E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6869"/>
            <a:ext cx="5662967" cy="42384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E1665C-7D51-4C30-913B-3FB9355A3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644" y="2569834"/>
            <a:ext cx="6345356" cy="379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028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963" y="1251246"/>
            <a:ext cx="8131946" cy="2761462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It was observed that Default rate in home ownership type 'Other' is slightly high(more or less same) over others.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However it appears that most defaulters are the borrowers with house ownership type mortgage and rent.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9736" y="230744"/>
            <a:ext cx="9313817" cy="856138"/>
          </a:xfrm>
        </p:spPr>
        <p:txBody>
          <a:bodyPr/>
          <a:lstStyle/>
          <a:p>
            <a:r>
              <a:rPr lang="en-IN" sz="4000" dirty="0"/>
              <a:t>Insights Inferred: Home Ownership</a:t>
            </a:r>
            <a:endParaRPr lang="en-IN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690A53-AA25-43A3-B70C-5379F7721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14" y="2390309"/>
            <a:ext cx="6086244" cy="44595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AF416C-D510-4EAF-AD11-5F3DE965A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2207833"/>
            <a:ext cx="57150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75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16796"/>
            <a:ext cx="5113538" cy="2052676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Default Rate is maximum in the state NE 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It turns out that CA has maximum no of Defaulters followed by NY, FL and TX.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9736" y="230744"/>
            <a:ext cx="9313817" cy="856138"/>
          </a:xfrm>
        </p:spPr>
        <p:txBody>
          <a:bodyPr/>
          <a:lstStyle/>
          <a:p>
            <a:r>
              <a:rPr lang="en-IN" sz="4000" dirty="0"/>
              <a:t>Insights Inferred: Based on State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3A3518-2235-4B60-B7C2-124E27382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762" y="932156"/>
            <a:ext cx="6946778" cy="30998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C5BA84-282D-4A63-ABAA-844A71213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4" y="3895527"/>
            <a:ext cx="9490229" cy="292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21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516796"/>
            <a:ext cx="9614517" cy="2052676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More no of Defaulters were seen in loans with DTI range between 10 &amp; 15 , 15 &amp; 20 , 20&amp; 25 and 5 &amp; 10 respectively.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Default rate was slightly high </a:t>
            </a:r>
            <a:r>
              <a:rPr lang="en-US" sz="1400" dirty="0">
                <a:solidFill>
                  <a:srgbClr val="000000"/>
                </a:solidFill>
              </a:rPr>
              <a:t>in loans with DTI between 20 &amp; 25 over others.</a:t>
            </a:r>
            <a:endParaRPr lang="en-US" sz="14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9736" y="230744"/>
            <a:ext cx="9313817" cy="856138"/>
          </a:xfrm>
        </p:spPr>
        <p:txBody>
          <a:bodyPr/>
          <a:lstStyle/>
          <a:p>
            <a:r>
              <a:rPr lang="en-IN" sz="4000" dirty="0"/>
              <a:t>Insights Inferred: DTI</a:t>
            </a:r>
            <a:endParaRPr lang="en-IN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93D761-5A5B-4830-8DB0-4B71DDC6D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33" y="2543134"/>
            <a:ext cx="6073121" cy="38554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671D7A-2432-4085-8842-1ECEB5973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154" y="2611927"/>
            <a:ext cx="5646321" cy="385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034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6295" y="1645841"/>
            <a:ext cx="5880010" cy="2052676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dirty="0"/>
              <a:t>It turns out that having public derogatory record increases the chances of Charge Off significantly.</a:t>
            </a:r>
            <a:endParaRPr lang="en-US" sz="14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9736" y="230744"/>
            <a:ext cx="9313817" cy="856138"/>
          </a:xfrm>
        </p:spPr>
        <p:txBody>
          <a:bodyPr/>
          <a:lstStyle/>
          <a:p>
            <a:r>
              <a:rPr lang="en-IN" sz="4000" dirty="0"/>
              <a:t>Insights Inferred: Public Records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9F60AD-4E2D-42C1-8D56-625CF609E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4169"/>
            <a:ext cx="5442566" cy="38219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D42E96-5DEF-47D7-BCF5-1A2756717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05125"/>
            <a:ext cx="576262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330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9736" y="230744"/>
            <a:ext cx="9313817" cy="856138"/>
          </a:xfrm>
        </p:spPr>
        <p:txBody>
          <a:bodyPr/>
          <a:lstStyle/>
          <a:p>
            <a:r>
              <a:rPr lang="en-IN" sz="4000" dirty="0"/>
              <a:t>Insights Inferred: Annual Income</a:t>
            </a:r>
            <a:endParaRPr lang="en-IN" sz="28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4BE1BB2-ECD1-40B0-9C7F-99A2C490A4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79605" y="1466361"/>
            <a:ext cx="6571631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It seems that default rate decreases with increase in annual income of the borrower.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Most Defaulters are the Borrowers whose annual income is between 0-20K, 20k-40k and 40K-60K respectively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8B0E7A-8523-4E90-8CE9-581B339EE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6882"/>
            <a:ext cx="5379605" cy="34407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4617C2-AB1A-45BE-8B9C-3A5CC91AB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289" y="2894120"/>
            <a:ext cx="5690587" cy="396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65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896" y="1242366"/>
            <a:ext cx="11340208" cy="4670161"/>
          </a:xfrm>
        </p:spPr>
        <p:txBody>
          <a:bodyPr>
            <a:normAutofit/>
          </a:bodyPr>
          <a:lstStyle/>
          <a:p>
            <a:endParaRPr lang="en-IN" sz="1400" dirty="0"/>
          </a:p>
          <a:p>
            <a:endParaRPr lang="en-IN" sz="1400" dirty="0"/>
          </a:p>
          <a:p>
            <a:r>
              <a:rPr lang="en-IN" sz="1400" dirty="0"/>
              <a:t>Based on our analysis here are some features that will aid in decision making.</a:t>
            </a:r>
          </a:p>
          <a:p>
            <a:pPr lvl="1"/>
            <a:r>
              <a:rPr lang="en-IN" sz="1400" dirty="0"/>
              <a:t>Loan Purpose</a:t>
            </a:r>
          </a:p>
          <a:p>
            <a:pPr lvl="1"/>
            <a:r>
              <a:rPr lang="en-IN" sz="1400" dirty="0"/>
              <a:t>Loan Grade</a:t>
            </a:r>
          </a:p>
          <a:p>
            <a:pPr lvl="1"/>
            <a:r>
              <a:rPr lang="en-IN" sz="1400" dirty="0"/>
              <a:t>Loan Term </a:t>
            </a:r>
          </a:p>
          <a:p>
            <a:pPr lvl="1"/>
            <a:r>
              <a:rPr lang="en-IN" sz="1400" dirty="0"/>
              <a:t>Address State </a:t>
            </a:r>
          </a:p>
          <a:p>
            <a:pPr lvl="1"/>
            <a:r>
              <a:rPr lang="en-IN" sz="1400" dirty="0"/>
              <a:t>Annual Income </a:t>
            </a:r>
          </a:p>
          <a:p>
            <a:pPr lvl="1"/>
            <a:r>
              <a:rPr lang="en-IN" sz="1400" dirty="0"/>
              <a:t>Home Ownership</a:t>
            </a:r>
          </a:p>
          <a:p>
            <a:pPr lvl="1"/>
            <a:r>
              <a:rPr lang="en-IN" sz="1400" dirty="0"/>
              <a:t>Public Records</a:t>
            </a:r>
          </a:p>
          <a:p>
            <a:pPr lvl="1"/>
            <a:endParaRPr lang="en-IN" sz="1000" dirty="0"/>
          </a:p>
          <a:p>
            <a:endParaRPr lang="en-IN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69634" y="134052"/>
            <a:ext cx="9313817" cy="856138"/>
          </a:xfrm>
        </p:spPr>
        <p:txBody>
          <a:bodyPr>
            <a:normAutofit/>
          </a:bodyPr>
          <a:lstStyle/>
          <a:p>
            <a:r>
              <a:rPr lang="en-IN" dirty="0"/>
              <a:t>Features of Interest</a:t>
            </a:r>
          </a:p>
        </p:txBody>
      </p:sp>
    </p:spTree>
    <p:extLst>
      <p:ext uri="{BB962C8B-B14F-4D97-AF65-F5344CB8AC3E}">
        <p14:creationId xmlns:p14="http://schemas.microsoft.com/office/powerpoint/2010/main" val="2628684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 algn="ctr">
              <a:buNone/>
            </a:pPr>
            <a:endParaRPr lang="en-US" sz="1800" dirty="0">
              <a:solidFill>
                <a:srgbClr val="333333"/>
              </a:solidFill>
            </a:endParaRPr>
          </a:p>
          <a:p>
            <a:pPr marL="0" indent="0" algn="ctr">
              <a:buNone/>
            </a:pPr>
            <a:r>
              <a:rPr lang="en-US" sz="1800" dirty="0"/>
              <a:t>To Analyze and identify patterns from </a:t>
            </a:r>
            <a:r>
              <a:rPr lang="en-IN" sz="1800" dirty="0"/>
              <a:t>loan application data</a:t>
            </a:r>
            <a:r>
              <a:rPr lang="en-US" sz="1800" dirty="0"/>
              <a:t> that would indicate if a borrower of loan is likely to default, which in turn may be used for taking corrective actions which includes denying the loan, reducing the amount of loan, lending at a higher interest rate etc..</a:t>
            </a:r>
            <a:endParaRPr lang="en-IN" sz="1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dirty="0"/>
              <a:t>Objective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896" y="1242366"/>
            <a:ext cx="11340208" cy="4670161"/>
          </a:xfrm>
        </p:spPr>
        <p:txBody>
          <a:bodyPr>
            <a:normAutofit/>
          </a:bodyPr>
          <a:lstStyle/>
          <a:p>
            <a:endParaRPr lang="en-IN" sz="1400" dirty="0"/>
          </a:p>
          <a:p>
            <a:endParaRPr lang="en-IN" sz="1400" dirty="0"/>
          </a:p>
          <a:p>
            <a:r>
              <a:rPr lang="en-US" sz="1400" dirty="0"/>
              <a:t>Its better to double check or if possible reduce the number of approvals where purpose is small business.</a:t>
            </a:r>
          </a:p>
          <a:p>
            <a:endParaRPr lang="en-US" sz="1400" dirty="0"/>
          </a:p>
          <a:p>
            <a:r>
              <a:rPr lang="en-IN" sz="1400" dirty="0"/>
              <a:t>Avoid/Reduce approving loans to people having bad past records.</a:t>
            </a:r>
          </a:p>
          <a:p>
            <a:endParaRPr lang="en-IN" sz="1400" dirty="0"/>
          </a:p>
          <a:p>
            <a:r>
              <a:rPr lang="en-US" sz="1400" dirty="0"/>
              <a:t>As Default rate of loans increase from Grades A to G. Loans with higher grades(towards A) should be considered for approval.</a:t>
            </a:r>
          </a:p>
          <a:p>
            <a:endParaRPr lang="en-IN" sz="1400" dirty="0"/>
          </a:p>
          <a:p>
            <a:r>
              <a:rPr lang="en-IN" sz="1400" dirty="0"/>
              <a:t>Based on analysis it turns out that short term loans are most likely to be fulfilled in time. Therefore focusing more on short term loans will be an appropriate decision.</a:t>
            </a:r>
          </a:p>
          <a:p>
            <a:endParaRPr lang="en-IN" sz="1400" dirty="0"/>
          </a:p>
          <a:p>
            <a:r>
              <a:rPr lang="en-IN" sz="1400" dirty="0"/>
              <a:t>Borrowers with Rented or Mortgaged house turn out to be defaulters in most cases, therefore its better to avoid such case or should be scrutinised with much more caution.</a:t>
            </a:r>
          </a:p>
          <a:p>
            <a:endParaRPr lang="en-IN" sz="1400" dirty="0"/>
          </a:p>
          <a:p>
            <a:r>
              <a:rPr lang="en-IN" sz="1400" dirty="0"/>
              <a:t>People with low income tend to fall into Defaulter list. Therefore annual income is a significant feature to be considered during loan approval.</a:t>
            </a:r>
          </a:p>
          <a:p>
            <a:endParaRPr lang="en-IN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69634" y="134052"/>
            <a:ext cx="9313817" cy="856138"/>
          </a:xfrm>
        </p:spPr>
        <p:txBody>
          <a:bodyPr>
            <a:normAutofit/>
          </a:bodyPr>
          <a:lstStyle/>
          <a:p>
            <a:r>
              <a:rPr lang="en-IN" dirty="0"/>
              <a:t>Take Away</a:t>
            </a:r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dirty="0"/>
              <a:t>Analysis Pipeline</a:t>
            </a:r>
            <a:endParaRPr lang="en-IN" sz="28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8F589D6-76E3-47D0-89B8-5F871F25E7D3}"/>
              </a:ext>
            </a:extLst>
          </p:cNvPr>
          <p:cNvSpPr/>
          <p:nvPr/>
        </p:nvSpPr>
        <p:spPr>
          <a:xfrm>
            <a:off x="3987263" y="1996328"/>
            <a:ext cx="3714161" cy="69051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Understanding/Exploration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F403739-FF9B-48F1-8DFF-AF13CCB74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7262" y="5206929"/>
            <a:ext cx="3714161" cy="69051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 algn="ctr">
              <a:buNone/>
            </a:pPr>
            <a:r>
              <a:rPr lang="en-IN" sz="1800" dirty="0"/>
              <a:t>Recommendations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21039E5-906F-48BB-8187-426522CA47C0}"/>
              </a:ext>
            </a:extLst>
          </p:cNvPr>
          <p:cNvSpPr/>
          <p:nvPr/>
        </p:nvSpPr>
        <p:spPr>
          <a:xfrm>
            <a:off x="3987262" y="4171160"/>
            <a:ext cx="3714161" cy="69051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Analysis</a:t>
            </a:r>
          </a:p>
        </p:txBody>
      </p:sp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5A379B49-02A8-41CC-B41A-5FFA676BA04C}"/>
              </a:ext>
            </a:extLst>
          </p:cNvPr>
          <p:cNvSpPr txBox="1">
            <a:spLocks/>
          </p:cNvSpPr>
          <p:nvPr/>
        </p:nvSpPr>
        <p:spPr>
          <a:xfrm>
            <a:off x="3987263" y="3107896"/>
            <a:ext cx="3714161" cy="69051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sz="1800" dirty="0"/>
              <a:t>Data Cleaning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D70F92-AF35-4890-A67C-C08C718108C7}"/>
              </a:ext>
            </a:extLst>
          </p:cNvPr>
          <p:cNvCxnSpPr>
            <a:stCxn id="7" idx="2"/>
            <a:endCxn id="13" idx="0"/>
          </p:cNvCxnSpPr>
          <p:nvPr/>
        </p:nvCxnSpPr>
        <p:spPr>
          <a:xfrm>
            <a:off x="5844344" y="2686841"/>
            <a:ext cx="0" cy="421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42B7276-6BC9-4318-A6C8-A7E055840238}"/>
              </a:ext>
            </a:extLst>
          </p:cNvPr>
          <p:cNvCxnSpPr>
            <a:stCxn id="13" idx="2"/>
            <a:endCxn id="12" idx="0"/>
          </p:cNvCxnSpPr>
          <p:nvPr/>
        </p:nvCxnSpPr>
        <p:spPr>
          <a:xfrm flipH="1">
            <a:off x="5844343" y="3798409"/>
            <a:ext cx="1" cy="372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78FDE10-F72E-4502-A6B2-A0D0899CDF13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5844343" y="4861673"/>
            <a:ext cx="0" cy="372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1AE3BDA-0D71-4796-99DF-7E25992E6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306" y="3967290"/>
            <a:ext cx="4513340" cy="28528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FA1D03-62F0-4E4F-A03F-DF8C8A589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313" y="4206154"/>
            <a:ext cx="4387929" cy="25270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50052A-06B4-4753-A207-F245A8A95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2826" y="1269280"/>
            <a:ext cx="4579174" cy="28528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General overview of Data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580226"/>
            <a:ext cx="11168742" cy="4618962"/>
          </a:xfrm>
        </p:spPr>
        <p:txBody>
          <a:bodyPr>
            <a:normAutofit/>
          </a:bodyPr>
          <a:lstStyle/>
          <a:p>
            <a:r>
              <a:rPr lang="en-IN" sz="1400" dirty="0"/>
              <a:t>It turns out that among the total no of loans accepted about 15% of them are charged off the rest are</a:t>
            </a:r>
            <a:br>
              <a:rPr lang="en-IN" sz="1400" dirty="0"/>
            </a:br>
            <a:r>
              <a:rPr lang="en-IN" sz="1400" dirty="0"/>
              <a:t> fully paid.</a:t>
            </a:r>
          </a:p>
          <a:p>
            <a:endParaRPr lang="en-IN" sz="1400" dirty="0"/>
          </a:p>
          <a:p>
            <a:pPr marL="457200" lvl="1" indent="0">
              <a:buNone/>
            </a:pPr>
            <a:endParaRPr lang="en-IN" sz="1400" dirty="0"/>
          </a:p>
          <a:p>
            <a:r>
              <a:rPr lang="en-IN" sz="1400" dirty="0"/>
              <a:t>Most loan amounts lent are in the range 2K to 16K.</a:t>
            </a:r>
          </a:p>
          <a:p>
            <a:endParaRPr lang="en-IN" sz="1400" dirty="0"/>
          </a:p>
          <a:p>
            <a:endParaRPr lang="en-IN" sz="1400" dirty="0"/>
          </a:p>
          <a:p>
            <a:r>
              <a:rPr lang="en-IN" sz="1400" dirty="0"/>
              <a:t>Among the amounts lent, most of the loans are having interest range between 5% to 10%</a:t>
            </a:r>
          </a:p>
          <a:p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B408E1-6F6D-4D87-9762-ACF5426C2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179" y="1028302"/>
            <a:ext cx="5548821" cy="2819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F1E3059-3C1B-4114-8B33-3CEB6EB67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97" y="3924926"/>
            <a:ext cx="5257800" cy="2819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General overview of Data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Maximum number of loans are for debt consolidation, followed by credit card.</a:t>
            </a:r>
          </a:p>
          <a:p>
            <a:endParaRPr lang="en-US" sz="1400" dirty="0">
              <a:solidFill>
                <a:srgbClr val="333333"/>
              </a:solidFill>
            </a:endParaRPr>
          </a:p>
          <a:p>
            <a:r>
              <a:rPr lang="en-US" sz="1400" dirty="0"/>
              <a:t>Most loans are having high grade A and B.</a:t>
            </a:r>
            <a:endParaRPr lang="en-IN" sz="1400" dirty="0">
              <a:solidFill>
                <a:srgbClr val="333333"/>
              </a:solidFill>
            </a:endParaRPr>
          </a:p>
          <a:p>
            <a:endParaRPr lang="en-IN" sz="1400" b="0" i="0" dirty="0">
              <a:solidFill>
                <a:srgbClr val="333333"/>
              </a:solidFill>
              <a:effectLst/>
            </a:endParaRPr>
          </a:p>
          <a:p>
            <a:r>
              <a:rPr lang="en-US" sz="1400" dirty="0"/>
              <a:t>Majority of the accepted loans are borrowed by borrowers with employment length of </a:t>
            </a:r>
            <a:br>
              <a:rPr lang="en-US" sz="1400" dirty="0"/>
            </a:br>
            <a:r>
              <a:rPr lang="en-US" sz="1400" dirty="0"/>
              <a:t>either more than 10 </a:t>
            </a:r>
            <a:r>
              <a:rPr lang="en-US" sz="1400" dirty="0" err="1"/>
              <a:t>yrs</a:t>
            </a:r>
            <a:r>
              <a:rPr lang="en-US" sz="1400" dirty="0"/>
              <a:t> or 0-3 years.</a:t>
            </a:r>
            <a:endParaRPr lang="en-IN" sz="1400" dirty="0">
              <a:solidFill>
                <a:srgbClr val="333333"/>
              </a:solidFill>
            </a:endParaRPr>
          </a:p>
          <a:p>
            <a:endParaRPr lang="en-IN" sz="1400" b="0" i="0" dirty="0">
              <a:solidFill>
                <a:srgbClr val="333333"/>
              </a:solidFill>
              <a:effectLst/>
            </a:endParaRPr>
          </a:p>
          <a:p>
            <a:endParaRPr lang="en-IN" sz="1400" dirty="0">
              <a:solidFill>
                <a:srgbClr val="333333"/>
              </a:solidFill>
            </a:endParaRPr>
          </a:p>
          <a:p>
            <a:pPr marL="0" indent="0">
              <a:buNone/>
            </a:pPr>
            <a:endParaRPr lang="en-IN" sz="1400" b="0" i="0" dirty="0">
              <a:solidFill>
                <a:srgbClr val="333333"/>
              </a:solidFill>
              <a:effectLst/>
            </a:endParaRPr>
          </a:p>
          <a:p>
            <a:pPr marL="0" indent="0">
              <a:buNone/>
            </a:pPr>
            <a:endParaRPr lang="en-IN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B50670-B7C9-41F6-B934-7E2C5860E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9770" y="3924926"/>
            <a:ext cx="555307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 Inferred: Purpose behind loan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400" dirty="0"/>
              <a:t> It was observed that Small Businesses have had the highest default rate over other purpose.</a:t>
            </a:r>
          </a:p>
          <a:p>
            <a:endParaRPr lang="en-IN" sz="1400" dirty="0"/>
          </a:p>
          <a:p>
            <a:r>
              <a:rPr lang="en-IN" sz="1400" dirty="0"/>
              <a:t>Also it was interesting to note that debt consolidation had highest  no of defaulted loans.</a:t>
            </a:r>
          </a:p>
          <a:p>
            <a:endParaRPr lang="en-IN" sz="1400" dirty="0"/>
          </a:p>
          <a:p>
            <a:pPr lvl="1"/>
            <a:endParaRPr lang="en-IN" sz="1400" dirty="0"/>
          </a:p>
          <a:p>
            <a:pPr lvl="1"/>
            <a:endParaRPr lang="en-IN" sz="600" dirty="0"/>
          </a:p>
          <a:p>
            <a:endParaRPr lang="en-IN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78D2E0-8586-4C1C-AFA1-5EAF2B722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06" y="3027286"/>
            <a:ext cx="5646060" cy="36419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A6378D-4DA4-49DE-B2AA-2D5FFC07F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007" y="2953482"/>
            <a:ext cx="5999993" cy="377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3F762E-DF60-4762-A2A9-916B2CE72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261" y="3085955"/>
            <a:ext cx="5693822" cy="377204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59192" y="98543"/>
            <a:ext cx="9313817" cy="856138"/>
          </a:xfrm>
        </p:spPr>
        <p:txBody>
          <a:bodyPr/>
          <a:lstStyle/>
          <a:p>
            <a:r>
              <a:rPr lang="en-IN" sz="2800" dirty="0"/>
              <a:t>Insights Inferred: Loan Terms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C02056B-B0DA-438B-BA4B-C4123A5DD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9" y="1854926"/>
            <a:ext cx="11127144" cy="4344261"/>
          </a:xfrm>
        </p:spPr>
        <p:txBody>
          <a:bodyPr>
            <a:norm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</a:rPr>
              <a:t>It turns out that most defaulters are observed in loans that spans over 36 months as compared to loans that spans over 60 months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And the Loans whose term is over 60 months have default rate that is twice that of default rate of loans whose term is 36 months.</a:t>
            </a:r>
          </a:p>
          <a:p>
            <a:endParaRPr lang="en-IN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0F7A70-1942-4794-9058-10422E683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21" y="3297202"/>
            <a:ext cx="5572450" cy="346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42" y="1580224"/>
            <a:ext cx="9313817" cy="1848775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Its evident that no of Defaulters are increasing every year.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Its also interesting to note that though defaulters are increasing the default rate was maximum on 2007 followed by 2011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8" y="142930"/>
            <a:ext cx="9313817" cy="856138"/>
          </a:xfrm>
        </p:spPr>
        <p:txBody>
          <a:bodyPr>
            <a:noAutofit/>
          </a:bodyPr>
          <a:lstStyle/>
          <a:p>
            <a:r>
              <a:rPr lang="en-IN" sz="2800" dirty="0"/>
              <a:t>Insights Inferred: Loan Issue Date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A94FD1-2209-48AE-A4CE-7E90681A6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57475"/>
            <a:ext cx="6486525" cy="42005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4EA98C-DF99-4E9C-A440-CFA73FFC7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083" y="2504611"/>
            <a:ext cx="58578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820" y="1641864"/>
            <a:ext cx="7288566" cy="2761462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It was observed that the default rate increases as the rate of interest increases.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However it turns out that the defaulters are more likely to be observed in loans where interest rate is between 10% and 15%(Medium) compared to low(&lt;10%) and High(&gt;15%).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9736" y="230744"/>
            <a:ext cx="9313817" cy="856138"/>
          </a:xfrm>
        </p:spPr>
        <p:txBody>
          <a:bodyPr/>
          <a:lstStyle/>
          <a:p>
            <a:r>
              <a:rPr lang="en-IN" sz="4000" dirty="0"/>
              <a:t>Insights Inferred: Loan Interest Rate</a:t>
            </a:r>
            <a:endParaRPr lang="en-IN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D24E5D-67D3-4B1C-B467-14F86D012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25" y="2503503"/>
            <a:ext cx="5796671" cy="40171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7B70D8-48D8-42F3-8DE1-59B337489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396" y="2503503"/>
            <a:ext cx="6113344" cy="416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936</TotalTime>
  <Words>917</Words>
  <Application>Microsoft Office PowerPoint</Application>
  <PresentationFormat>Widescreen</PresentationFormat>
  <Paragraphs>102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Times New Roman</vt:lpstr>
      <vt:lpstr>Office Theme</vt:lpstr>
      <vt:lpstr>LENDING CLUB EDA ASSIGNMENT  SUBMISSION </vt:lpstr>
      <vt:lpstr>Objective</vt:lpstr>
      <vt:lpstr>Analysis Pipeline</vt:lpstr>
      <vt:lpstr>General overview of Data</vt:lpstr>
      <vt:lpstr>General overview of Data</vt:lpstr>
      <vt:lpstr>Insights Inferred: Purpose behind loan</vt:lpstr>
      <vt:lpstr>Insights Inferred: Loan Terms</vt:lpstr>
      <vt:lpstr>Insights Inferred: Loan Issue Date</vt:lpstr>
      <vt:lpstr>Insights Inferred: Loan Interest Rate</vt:lpstr>
      <vt:lpstr>Insights Inferred: Loan Grade</vt:lpstr>
      <vt:lpstr>Insights Inferred: Sub Grade</vt:lpstr>
      <vt:lpstr>Insights: Grade</vt:lpstr>
      <vt:lpstr>Insights Inferred: Borrower Exp</vt:lpstr>
      <vt:lpstr>Insights Inferred: Home Ownership</vt:lpstr>
      <vt:lpstr>Insights Inferred: Based on State</vt:lpstr>
      <vt:lpstr>Insights Inferred: DTI</vt:lpstr>
      <vt:lpstr>Insights Inferred: Public Records</vt:lpstr>
      <vt:lpstr>Insights Inferred: Annual Income</vt:lpstr>
      <vt:lpstr>Features of Interest</vt:lpstr>
      <vt:lpstr>Take Away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R. PRATHIBHA</cp:lastModifiedBy>
  <cp:revision>98</cp:revision>
  <dcterms:created xsi:type="dcterms:W3CDTF">2016-06-09T08:16:28Z</dcterms:created>
  <dcterms:modified xsi:type="dcterms:W3CDTF">2020-11-16T14:23:37Z</dcterms:modified>
</cp:coreProperties>
</file>