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84"/>
  </p:notesMasterIdLst>
  <p:sldIdLst>
    <p:sldId id="335" r:id="rId3"/>
    <p:sldId id="338" r:id="rId4"/>
    <p:sldId id="336" r:id="rId5"/>
    <p:sldId id="337" r:id="rId6"/>
    <p:sldId id="352" r:id="rId7"/>
    <p:sldId id="339" r:id="rId8"/>
    <p:sldId id="347" r:id="rId9"/>
    <p:sldId id="341" r:id="rId10"/>
    <p:sldId id="353" r:id="rId11"/>
    <p:sldId id="348" r:id="rId12"/>
    <p:sldId id="349" r:id="rId13"/>
    <p:sldId id="351" r:id="rId14"/>
    <p:sldId id="343" r:id="rId15"/>
    <p:sldId id="350" r:id="rId16"/>
    <p:sldId id="344" r:id="rId17"/>
    <p:sldId id="345" r:id="rId18"/>
    <p:sldId id="263" r:id="rId19"/>
    <p:sldId id="262" r:id="rId20"/>
    <p:sldId id="265" r:id="rId21"/>
    <p:sldId id="264" r:id="rId22"/>
    <p:sldId id="266" r:id="rId23"/>
    <p:sldId id="268" r:id="rId24"/>
    <p:sldId id="273" r:id="rId25"/>
    <p:sldId id="270" r:id="rId26"/>
    <p:sldId id="260" r:id="rId27"/>
    <p:sldId id="323" r:id="rId28"/>
    <p:sldId id="272" r:id="rId29"/>
    <p:sldId id="271" r:id="rId30"/>
    <p:sldId id="274" r:id="rId31"/>
    <p:sldId id="259" r:id="rId32"/>
    <p:sldId id="275" r:id="rId33"/>
    <p:sldId id="276" r:id="rId34"/>
    <p:sldId id="277" r:id="rId35"/>
    <p:sldId id="278" r:id="rId36"/>
    <p:sldId id="293" r:id="rId37"/>
    <p:sldId id="279" r:id="rId38"/>
    <p:sldId id="280" r:id="rId39"/>
    <p:sldId id="281" r:id="rId40"/>
    <p:sldId id="285" r:id="rId41"/>
    <p:sldId id="311" r:id="rId42"/>
    <p:sldId id="282" r:id="rId43"/>
    <p:sldId id="286" r:id="rId44"/>
    <p:sldId id="289" r:id="rId45"/>
    <p:sldId id="290" r:id="rId46"/>
    <p:sldId id="291" r:id="rId47"/>
    <p:sldId id="292" r:id="rId48"/>
    <p:sldId id="294" r:id="rId49"/>
    <p:sldId id="295" r:id="rId50"/>
    <p:sldId id="298" r:id="rId51"/>
    <p:sldId id="296" r:id="rId52"/>
    <p:sldId id="297" r:id="rId53"/>
    <p:sldId id="301" r:id="rId54"/>
    <p:sldId id="299" r:id="rId55"/>
    <p:sldId id="312" r:id="rId56"/>
    <p:sldId id="302" r:id="rId57"/>
    <p:sldId id="303" r:id="rId58"/>
    <p:sldId id="305" r:id="rId59"/>
    <p:sldId id="306" r:id="rId60"/>
    <p:sldId id="307" r:id="rId61"/>
    <p:sldId id="308" r:id="rId62"/>
    <p:sldId id="309" r:id="rId63"/>
    <p:sldId id="310" r:id="rId64"/>
    <p:sldId id="313" r:id="rId65"/>
    <p:sldId id="314" r:id="rId66"/>
    <p:sldId id="317" r:id="rId67"/>
    <p:sldId id="318" r:id="rId68"/>
    <p:sldId id="304" r:id="rId69"/>
    <p:sldId id="283" r:id="rId70"/>
    <p:sldId id="315" r:id="rId71"/>
    <p:sldId id="324" r:id="rId72"/>
    <p:sldId id="320" r:id="rId73"/>
    <p:sldId id="321" r:id="rId74"/>
    <p:sldId id="322" r:id="rId75"/>
    <p:sldId id="325" r:id="rId76"/>
    <p:sldId id="326" r:id="rId77"/>
    <p:sldId id="328" r:id="rId78"/>
    <p:sldId id="329" r:id="rId79"/>
    <p:sldId id="330" r:id="rId80"/>
    <p:sldId id="331" r:id="rId81"/>
    <p:sldId id="332" r:id="rId82"/>
    <p:sldId id="333" r:id="rId83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514" y="6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356</c:v>
                </c:pt>
                <c:pt idx="1">
                  <c:v>256</c:v>
                </c:pt>
                <c:pt idx="2">
                  <c:v>289</c:v>
                </c:pt>
                <c:pt idx="3">
                  <c:v>206</c:v>
                </c:pt>
                <c:pt idx="4">
                  <c:v>256</c:v>
                </c:pt>
                <c:pt idx="5">
                  <c:v>365</c:v>
                </c:pt>
                <c:pt idx="6">
                  <c:v>378</c:v>
                </c:pt>
                <c:pt idx="7">
                  <c:v>346</c:v>
                </c:pt>
                <c:pt idx="8">
                  <c:v>432</c:v>
                </c:pt>
                <c:pt idx="9">
                  <c:v>469</c:v>
                </c:pt>
                <c:pt idx="10">
                  <c:v>501</c:v>
                </c:pt>
                <c:pt idx="11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E3-4587-BAB9-8BE74C79F5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Services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201</c:v>
                </c:pt>
                <c:pt idx="1">
                  <c:v>223</c:v>
                </c:pt>
                <c:pt idx="2">
                  <c:v>212</c:v>
                </c:pt>
                <c:pt idx="3">
                  <c:v>256</c:v>
                </c:pt>
                <c:pt idx="4">
                  <c:v>245</c:v>
                </c:pt>
                <c:pt idx="5">
                  <c:v>236</c:v>
                </c:pt>
                <c:pt idx="6">
                  <c:v>212</c:v>
                </c:pt>
                <c:pt idx="7">
                  <c:v>256</c:v>
                </c:pt>
                <c:pt idx="8">
                  <c:v>269</c:v>
                </c:pt>
                <c:pt idx="9">
                  <c:v>289</c:v>
                </c:pt>
                <c:pt idx="10">
                  <c:v>301</c:v>
                </c:pt>
                <c:pt idx="11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E3-4587-BAB9-8BE74C79F5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Online Shop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109</c:v>
                </c:pt>
                <c:pt idx="1">
                  <c:v>105</c:v>
                </c:pt>
                <c:pt idx="2">
                  <c:v>120</c:v>
                </c:pt>
                <c:pt idx="3">
                  <c:v>130</c:v>
                </c:pt>
                <c:pt idx="4">
                  <c:v>156</c:v>
                </c:pt>
                <c:pt idx="5">
                  <c:v>159</c:v>
                </c:pt>
                <c:pt idx="6">
                  <c:v>167</c:v>
                </c:pt>
                <c:pt idx="7">
                  <c:v>189</c:v>
                </c:pt>
                <c:pt idx="8">
                  <c:v>156</c:v>
                </c:pt>
                <c:pt idx="9">
                  <c:v>120</c:v>
                </c:pt>
                <c:pt idx="10">
                  <c:v>168</c:v>
                </c:pt>
                <c:pt idx="11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E3-4587-BAB9-8BE74C79F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642240"/>
        <c:axId val="251643776"/>
      </c:areaChart>
      <c:catAx>
        <c:axId val="25164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251643776"/>
        <c:crosses val="autoZero"/>
        <c:auto val="1"/>
        <c:lblAlgn val="ctr"/>
        <c:lblOffset val="100"/>
        <c:noMultiLvlLbl val="0"/>
      </c:catAx>
      <c:valAx>
        <c:axId val="251643776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251642240"/>
        <c:crosses val="autoZero"/>
        <c:crossBetween val="midCat"/>
      </c:valAx>
      <c:spPr>
        <a:ln>
          <a:noFill/>
        </a:ln>
      </c:spPr>
    </c:plotArea>
    <c:legend>
      <c:legendPos val="t"/>
      <c:layout/>
      <c:overlay val="0"/>
      <c:txPr>
        <a:bodyPr/>
        <a:lstStyle/>
        <a:p>
          <a:pPr>
            <a:defRPr lang="ja-JP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>
          <a:solidFill>
            <a:schemeClr val="bg2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2021/6/14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6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1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68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71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60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738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390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74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499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E44EA-33D9-406B-AA52-45755D8D5CBE}" type="slidenum">
              <a:rPr kumimoji="1" lang="ja-JP" altLang="en-US" smtClean="0"/>
              <a:t>76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69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0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1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68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1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  <p:sldLayoutId id="2147483774" r:id="rId54"/>
    <p:sldLayoutId id="2147483775" r:id="rId55"/>
    <p:sldLayoutId id="2147483776" r:id="rId56"/>
    <p:sldLayoutId id="2147483777" r:id="rId5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machinelearning-ai/ml-dot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praveenraghuvanshi/tech-sessions/tree/master/16062021-Global-AI-Community-202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praveenraghuvansh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tags" Target="../tags/tag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Cricket Analytics </a:t>
            </a:r>
            <a:br>
              <a:rPr lang="en-US" altLang="ja-JP" dirty="0" smtClean="0"/>
            </a:br>
            <a:r>
              <a:rPr kumimoji="1" lang="en-US" altLang="ja-JP" dirty="0" err="1" smtClean="0">
                <a:solidFill>
                  <a:schemeClr val="accent1"/>
                </a:solidFill>
                <a:latin typeface="+mj-lt"/>
              </a:rPr>
              <a:t>ML.Net</a:t>
            </a:r>
            <a:endParaRPr kumimoji="1" lang="ja-JP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Praveen Raghuvanshi</a:t>
            </a:r>
          </a:p>
          <a:p>
            <a:r>
              <a:rPr kumimoji="1" lang="en-US" altLang="ja-JP" sz="3600" dirty="0" smtClean="0"/>
              <a:t>@</a:t>
            </a:r>
            <a:r>
              <a:rPr kumimoji="1" lang="en-US" altLang="ja-JP" sz="3600" dirty="0" err="1" smtClean="0"/>
              <a:t>praveenraghuvan</a:t>
            </a:r>
            <a:endParaRPr kumimoji="1" lang="en-US" altLang="ja-JP" sz="3600" dirty="0"/>
          </a:p>
        </p:txBody>
      </p:sp>
      <p:pic>
        <p:nvPicPr>
          <p:cNvPr id="1026" name="Picture 2" descr="Global AI On Tour - 10 cities - 57 session - +48 hou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32" y="249710"/>
            <a:ext cx="32004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9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ML.Net</a:t>
            </a:r>
            <a:r>
              <a:rPr kumimoji="1" lang="en-US" altLang="ja-JP" dirty="0" smtClean="0"/>
              <a:t> - Model Builder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objective is to predict a score(a discrete value), its a regression problem in machine learning</a:t>
            </a:r>
          </a:p>
          <a:p>
            <a:r>
              <a:rPr lang="en-US" dirty="0"/>
              <a:t>A model could be trained with multiple algorithms such </a:t>
            </a:r>
            <a:r>
              <a:rPr lang="en-US" dirty="0" smtClean="0"/>
              <a:t>as 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Ridge regression</a:t>
            </a:r>
          </a:p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8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ML.Net</a:t>
            </a:r>
            <a:r>
              <a:rPr kumimoji="1" lang="en-US" altLang="ja-JP" dirty="0" smtClean="0"/>
              <a:t> - API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objective is to predict a score(a discrete value), its a regression problem in machine learning</a:t>
            </a:r>
          </a:p>
          <a:p>
            <a:r>
              <a:rPr lang="en-US" dirty="0"/>
              <a:t>A model could be trained with multiple algorithms such </a:t>
            </a:r>
            <a:r>
              <a:rPr lang="en-US" dirty="0" smtClean="0"/>
              <a:t>as 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Ridge regression</a:t>
            </a:r>
          </a:p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2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Web-App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objective is to predict a score(a discrete value), its a regression problem in machine learning</a:t>
            </a:r>
          </a:p>
          <a:p>
            <a:r>
              <a:rPr lang="en-US" dirty="0"/>
              <a:t>A model could be trained with multiple algorithms such </a:t>
            </a:r>
            <a:r>
              <a:rPr lang="en-US" dirty="0" smtClean="0"/>
              <a:t>as 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Ridge regression</a:t>
            </a:r>
          </a:p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4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61" y="-1"/>
            <a:ext cx="7825153" cy="7825153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0" y="7920112"/>
            <a:ext cx="11641014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00961" y="8385617"/>
            <a:ext cx="6306125" cy="1083126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06</a:t>
            </a:r>
            <a:r>
              <a:rPr kumimoji="1" lang="en-US" altLang="ja-JP" dirty="0" smtClean="0"/>
              <a:t> DEMO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03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Improvements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objective is to predict a score(a discrete value), its a regression problem in machine learning</a:t>
            </a:r>
          </a:p>
          <a:p>
            <a:r>
              <a:rPr lang="en-US" dirty="0"/>
              <a:t>A model could be trained with multiple algorithms such </a:t>
            </a:r>
            <a:r>
              <a:rPr lang="en-US" dirty="0" smtClean="0"/>
              <a:t>as 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Ridge regression</a:t>
            </a:r>
          </a:p>
          <a:p>
            <a:r>
              <a:rPr lang="en-US" dirty="0" smtClean="0"/>
              <a:t>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4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37" y="214923"/>
            <a:ext cx="15440125" cy="2354116"/>
          </a:xfrm>
        </p:spPr>
        <p:txBody>
          <a:bodyPr/>
          <a:lstStyle/>
          <a:p>
            <a:r>
              <a:rPr lang="en-US" dirty="0" smtClean="0"/>
              <a:t>RESOURCE</a:t>
            </a:r>
            <a:r>
              <a:rPr kumimoji="1" lang="en-US" dirty="0" smtClean="0">
                <a:solidFill>
                  <a:schemeClr val="accent1"/>
                </a:solidFill>
              </a:rPr>
              <a:t>S</a:t>
            </a:r>
            <a:endParaRPr kumimoji="1" 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16743" y="3503553"/>
            <a:ext cx="15440125" cy="613046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Getting </a:t>
            </a:r>
            <a:r>
              <a:rPr lang="en-US" sz="3600" dirty="0"/>
              <a:t>Started: </a:t>
            </a:r>
            <a:r>
              <a:rPr lang="en-US" sz="3600" dirty="0">
                <a:hlinkClick r:id="rId3"/>
              </a:rPr>
              <a:t>https://</a:t>
            </a:r>
            <a:r>
              <a:rPr lang="en-US" sz="3600" dirty="0" smtClean="0">
                <a:hlinkClick r:id="rId3"/>
              </a:rPr>
              <a:t>dotnet.microsoft.com/apps/machinelearning-ai/ml-dotnet</a:t>
            </a:r>
            <a:endParaRPr lang="en-US" sz="3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Slides </a:t>
            </a:r>
            <a:r>
              <a:rPr lang="en-US" sz="3600" dirty="0" smtClean="0"/>
              <a:t>and Source: </a:t>
            </a:r>
            <a:r>
              <a:rPr lang="en-US" sz="3600" dirty="0">
                <a:hlinkClick r:id="rId4"/>
              </a:rPr>
              <a:t>https://</a:t>
            </a:r>
            <a:r>
              <a:rPr lang="en-US" sz="3600" dirty="0" smtClean="0">
                <a:hlinkClick r:id="rId4"/>
              </a:rPr>
              <a:t>github.com/praveenraghuvanshi/tech-sessions/tree/master/16062021-Global-AI-Community-2021</a:t>
            </a:r>
            <a:endParaRPr lang="en-US" sz="3600" dirty="0" smtClean="0"/>
          </a:p>
          <a:p>
            <a:pPr algn="l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991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sz="3600" dirty="0">
                <a:hlinkClick r:id="rId3"/>
              </a:rPr>
              <a:t>https://</a:t>
            </a:r>
            <a:r>
              <a:rPr kumimoji="1" lang="en-US" altLang="ja-JP" sz="3600" dirty="0" smtClean="0">
                <a:hlinkClick r:id="rId3"/>
              </a:rPr>
              <a:t>linktr.ee/praveenraghuvanshi</a:t>
            </a:r>
            <a:endParaRPr kumimoji="1" lang="en-US" altLang="ja-JP" sz="3600" dirty="0" smtClean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 smtClean="0"/>
              <a:t>@</a:t>
            </a:r>
            <a:r>
              <a:rPr kumimoji="1" lang="en-US" altLang="ja-JP" sz="3600" dirty="0" err="1" smtClean="0"/>
              <a:t>praveenraghuvan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en-US" altLang="ja-JP" sz="3600" dirty="0" err="1" smtClean="0"/>
              <a:t>Github</a:t>
            </a:r>
            <a:r>
              <a:rPr kumimoji="1" lang="en-US" altLang="ja-JP" sz="3600" dirty="0" smtClean="0"/>
              <a:t>: </a:t>
            </a:r>
            <a:r>
              <a:rPr kumimoji="1" lang="en-US" altLang="ja-JP" sz="3600" dirty="0" err="1" smtClean="0"/>
              <a:t>praveenraghuvanshi</a:t>
            </a:r>
            <a:endParaRPr kumimoji="1" lang="ja-JP" alt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34" y="5142298"/>
            <a:ext cx="10058400" cy="43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BEGIN </a:t>
            </a:r>
            <a:r>
              <a:rPr kumimoji="1" lang="en-US" altLang="ja-JP" dirty="0">
                <a:solidFill>
                  <a:schemeClr val="accent1"/>
                </a:solidFill>
              </a:rPr>
              <a:t>NOW!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Lorem ipsum dolor sit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, no ipsum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vis, ne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vel. Mel et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At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stet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quo. </a:t>
            </a:r>
          </a:p>
          <a:p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ex. In per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at prima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ea. His ex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an,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ad sed.</a:t>
            </a:r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91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05">
        <p15:prstTrans prst="prestige"/>
      </p:transition>
    </mc:Choice>
    <mc:Fallback xmlns="">
      <p:transition spd="slow" advTm="25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</a:t>
            </a:r>
            <a:r>
              <a:rPr kumimoji="1" lang="en-US" altLang="ja-JP" dirty="0">
                <a:solidFill>
                  <a:schemeClr val="accent1"/>
                </a:solidFill>
              </a:rPr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Before starting the presentation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About Us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What we did, what we do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Portfolio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amazing products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Proposal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Our awesome ideas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Marketing data and estimation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Contact Us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Get in touch with us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8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Cricket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</a:t>
            </a:r>
            <a:r>
              <a:rPr kumimoji="1" lang="en-US" altLang="ja-JP" dirty="0">
                <a:solidFill>
                  <a:schemeClr val="accent1"/>
                </a:solidFill>
                <a:latin typeface="Roboto Bold" pitchFamily="2" charset="0"/>
              </a:rPr>
              <a:t>A</a:t>
            </a:r>
            <a:endParaRPr kumimoji="1" lang="ja-JP" altLang="en-US" dirty="0">
              <a:solidFill>
                <a:schemeClr val="accent1"/>
              </a:solidFill>
              <a:latin typeface="Roboto Bold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175067" y="1456082"/>
            <a:ext cx="6231881" cy="437065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175068" y="2415361"/>
            <a:ext cx="6127378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Dataset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Exploratory Data Analysis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Analysis using </a:t>
            </a:r>
            <a:r>
              <a:rPr kumimoji="1" lang="en-US" altLang="ja-JP" dirty="0" err="1" smtClean="0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Prediction using ML.net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MAGAZINE</a:t>
            </a:r>
            <a:br>
              <a:rPr kumimoji="1" lang="en-US" altLang="ja-JP" dirty="0"/>
            </a:br>
            <a:r>
              <a:rPr kumimoji="1" lang="en-US" altLang="ja-JP" dirty="0"/>
              <a:t>STYLE OF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POWERPOINT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492343" y="7402286"/>
            <a:ext cx="8534400" cy="1836646"/>
          </a:xfrm>
        </p:spPr>
        <p:txBody>
          <a:bodyPr/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elit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insolens</a:t>
            </a:r>
            <a:r>
              <a:rPr kumimoji="1" lang="en-US" altLang="ja-JP" dirty="0">
                <a:solidFill>
                  <a:schemeClr val="accent1"/>
                </a:solidFill>
              </a:rPr>
              <a:t> est</a:t>
            </a:r>
            <a:r>
              <a:rPr kumimoji="1" lang="en-US" altLang="ja-JP" dirty="0"/>
              <a:t>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34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57">
        <p15:prstTrans prst="prestige"/>
      </p:transition>
    </mc:Choice>
    <mc:Fallback xmlns="">
      <p:transition spd="slow" advTm="4757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GEORGE </a:t>
            </a:r>
            <a:r>
              <a:rPr kumimoji="1" lang="en-US" altLang="ja-JP" dirty="0">
                <a:solidFill>
                  <a:schemeClr val="accent1"/>
                </a:solidFill>
              </a:rPr>
              <a:t>FITZMAURICE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est.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</a:p>
          <a:p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Est partem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at, cu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cum,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in vim. </a:t>
            </a:r>
            <a:r>
              <a:rPr kumimoji="1" lang="en-US" altLang="ja-JP" dirty="0">
                <a:solidFill>
                  <a:schemeClr val="accent1"/>
                </a:solidFill>
              </a:rPr>
              <a:t>His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tincidunt</a:t>
            </a:r>
            <a:r>
              <a:rPr kumimoji="1" lang="en-US" altLang="ja-JP" dirty="0">
                <a:solidFill>
                  <a:schemeClr val="accent1"/>
                </a:solidFill>
              </a:rPr>
              <a:t> 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has consul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omnium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facebook.com/</a:t>
            </a:r>
            <a:r>
              <a:rPr kumimoji="1" lang="en-US" altLang="ja-JP" dirty="0" err="1"/>
              <a:t>george.Fitzmaurice</a:t>
            </a:r>
            <a:endParaRPr kumimoji="1" lang="en-US" altLang="ja-JP" dirty="0"/>
          </a:p>
          <a:p>
            <a:r>
              <a:rPr kumimoji="1" lang="en-US" altLang="ja-JP" dirty="0"/>
              <a:t>twitter.com/</a:t>
            </a:r>
            <a:r>
              <a:rPr kumimoji="1" lang="en-US" altLang="ja-JP" dirty="0" err="1"/>
              <a:t>george.fitzmaurice</a:t>
            </a:r>
            <a:endParaRPr kumimoji="1" lang="ja-JP" altLang="en-US" dirty="0"/>
          </a:p>
          <a:p>
            <a:r>
              <a:rPr kumimoji="1" lang="en-US" altLang="ja-JP" dirty="0"/>
              <a:t>george.Fitzmaurice@email.com</a:t>
            </a:r>
            <a:endParaRPr kumimoji="1"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UX/UI Specialist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23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4">
        <p14:flip dir="r"/>
      </p:transition>
    </mc:Choice>
    <mc:Fallback xmlns="">
      <p:transition spd="slow" advTm="5924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ANDREW </a:t>
            </a:r>
            <a:r>
              <a:rPr kumimoji="1" lang="en-US" altLang="ja-JP" dirty="0">
                <a:solidFill>
                  <a:schemeClr val="accent1"/>
                </a:solidFill>
              </a:rPr>
              <a:t>ADAMSON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modus cum at,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pro, cu sea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vim in.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 has. </a:t>
            </a:r>
          </a:p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no.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possit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noluisse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. Quo at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Creative Art Director / Model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800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11">
        <p14:flip dir="r"/>
      </p:transition>
    </mc:Choice>
    <mc:Fallback xmlns="">
      <p:transition spd="slow" advTm="441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WHY SHOULD WE KNOW ABOUT </a:t>
            </a:r>
            <a:r>
              <a:rPr kumimoji="1" lang="en-US" altLang="ja-JP" dirty="0">
                <a:solidFill>
                  <a:schemeClr val="accent1"/>
                </a:solidFill>
              </a:rPr>
              <a:t>USER EXPERIENCE?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Qui choro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cu. Vis id nostrum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partem sit.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cum at.</a:t>
            </a:r>
          </a:p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usu.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et,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et semper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. Eos alia mandamus cu,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Ad sit </a:t>
            </a:r>
            <a:r>
              <a:rPr kumimoji="1" lang="en-US" altLang="ja-JP" dirty="0" err="1"/>
              <a:t>quidam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voluptatum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vis. No vis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est.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tale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sed.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31">
        <p14:flip dir="r"/>
      </p:transition>
    </mc:Choice>
    <mc:Fallback xmlns="">
      <p:transition spd="slow" advTm="443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</a:t>
            </a:r>
            <a:r>
              <a:rPr kumimoji="1" lang="en-US" altLang="ja-JP" dirty="0">
                <a:solidFill>
                  <a:schemeClr val="accent1"/>
                </a:solidFill>
              </a:rPr>
              <a:t>US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39">
        <p14:flip dir="r"/>
      </p:transition>
    </mc:Choice>
    <mc:Fallback xmlns="">
      <p:transition spd="slow" advTm="2539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VISION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Eos brute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corpora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argumentum vis, in quo liber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Idque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putent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,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>
                <a:solidFill>
                  <a:schemeClr val="accent1"/>
                </a:solidFill>
              </a:rPr>
              <a:t> stet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nominavi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legendos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magna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omnium an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Stet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in qui,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cu his.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053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84">
        <p15:prstTrans prst="prestige"/>
      </p:transition>
    </mc:Choice>
    <mc:Fallback xmlns="">
      <p:transition spd="slow" advTm="3084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COMPANY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an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, tale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his,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liber in sea,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civibus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Clita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nostrud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>
                <a:solidFill>
                  <a:schemeClr val="accent1"/>
                </a:solidFill>
              </a:rPr>
              <a:t> at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fugit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in duo.</a:t>
            </a:r>
          </a:p>
        </p:txBody>
      </p:sp>
    </p:spTree>
    <p:extLst>
      <p:ext uri="{BB962C8B-B14F-4D97-AF65-F5344CB8AC3E}">
        <p14:creationId xmlns:p14="http://schemas.microsoft.com/office/powerpoint/2010/main" val="5814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3">
        <p14:flip dir="r"/>
      </p:transition>
    </mc:Choice>
    <mc:Fallback xmlns="">
      <p:transition spd="slow" advTm="2893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Ut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inciderint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has,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omnesque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forensibus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MARKETING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pro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58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in, sea id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ad. An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ne per. Id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per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Altera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corrumpit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id. An per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postulant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MARKTING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gloriatur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has. Ad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assueverit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at has.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1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518">
        <p14:flip dir="r"/>
      </p:transition>
    </mc:Choice>
    <mc:Fallback xmlns="">
      <p:transition spd="slow" advTm="6518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OTHER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99884" y="1853932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ENGINEERING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99884" y="2376452"/>
            <a:ext cx="5080002" cy="2139599"/>
          </a:xfrm>
        </p:spPr>
        <p:txBody>
          <a:bodyPr/>
          <a:lstStyle/>
          <a:p>
            <a:r>
              <a:rPr kumimoji="1" lang="en-US" altLang="ja-JP" dirty="0"/>
              <a:t>Mei ad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postulant,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antiopam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an sea.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727371" y="183942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PRODUCING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727371" y="2361945"/>
            <a:ext cx="5080002" cy="2139599"/>
          </a:xfrm>
        </p:spPr>
        <p:txBody>
          <a:bodyPr/>
          <a:lstStyle/>
          <a:p>
            <a:r>
              <a:rPr kumimoji="1" lang="pt-BR" altLang="ja-JP" dirty="0"/>
              <a:t>An per utinam intellegat reprehendunt, vel eu aperiri delenit corrumpit. </a:t>
            </a:r>
            <a:r>
              <a:rPr kumimoji="1" lang="pt-BR" altLang="ja-JP" dirty="0">
                <a:solidFill>
                  <a:schemeClr val="accent1"/>
                </a:solidFill>
              </a:rPr>
              <a:t>Cu duo virtute eligendi</a:t>
            </a:r>
            <a:r>
              <a:rPr kumimoji="1" lang="pt-BR" altLang="ja-JP" dirty="0"/>
              <a:t>, iudico dolores torquatos nam id, his ex omnis soluta percipit.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2557841" y="182491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PUBLISHING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12557841" y="2347438"/>
            <a:ext cx="5080002" cy="2139599"/>
          </a:xfrm>
        </p:spPr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BUSINESS PLANNING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pt-BR" altLang="ja-JP" dirty="0"/>
              <a:t>Ut vitae pericula mea. Nulla appareat inciderint ut eum, sea eu semper fuisset. </a:t>
            </a:r>
            <a:r>
              <a:rPr kumimoji="1" lang="pt-BR" altLang="ja-JP" dirty="0">
                <a:solidFill>
                  <a:schemeClr val="accent1"/>
                </a:solidFill>
              </a:rPr>
              <a:t>Cu ludus evertitur complectitur has</a:t>
            </a:r>
            <a:r>
              <a:rPr kumimoji="1" lang="pt-BR" altLang="ja-JP" dirty="0"/>
              <a:t>, usu ea solet omnesque forensibus, oratio iracundia ad eos.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ADVERTISING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SEO MARKETING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69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39">
        <p14:flip dir="r"/>
      </p:transition>
    </mc:Choice>
    <mc:Fallback xmlns="">
      <p:transition spd="slow" advTm="873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209462" y="488191"/>
            <a:ext cx="9930390" cy="135522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INTRODUCTION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8702059" y="2537509"/>
            <a:ext cx="8612593" cy="49344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2800" dirty="0" smtClean="0"/>
              <a:t>Cloud Architect @ </a:t>
            </a:r>
            <a:endParaRPr kumimoji="1" lang="en-US" altLang="ja-JP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Domain: Professional Audio, Video &amp; Control 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/>
              <a:t>Area of Expertise: Cloud, Distributed </a:t>
            </a:r>
            <a:r>
              <a:rPr lang="en-US" sz="2800" dirty="0" smtClean="0"/>
              <a:t>computing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Interest: AI/ML, Cloud and </a:t>
            </a:r>
            <a:r>
              <a:rPr lang="en-US" sz="2800" dirty="0" err="1"/>
              <a:t>IoT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Location: Bangalore, </a:t>
            </a:r>
            <a:r>
              <a:rPr lang="en-US" sz="2800" dirty="0" smtClean="0"/>
              <a:t>India</a:t>
            </a:r>
          </a:p>
          <a:p>
            <a:pPr>
              <a:lnSpc>
                <a:spcPct val="200000"/>
              </a:lnSpc>
            </a:pPr>
            <a:r>
              <a:rPr kumimoji="1" lang="en-US" altLang="ja-JP" sz="2800" dirty="0"/>
              <a:t>Azure certified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Member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4" b="18264"/>
          <a:stretch>
            <a:fillRect/>
          </a:stretch>
        </p:blipFill>
        <p:spPr>
          <a:xfrm>
            <a:off x="1660070" y="2537509"/>
            <a:ext cx="6697540" cy="493444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44CD3A1-492E-4BC1-B476-33288D62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026" y="2274441"/>
            <a:ext cx="1879806" cy="130000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" name="Picture 2" descr=".NET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96" y="6489610"/>
            <a:ext cx="982344" cy="98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UNIQUE</a:t>
            </a:r>
            <a:br>
              <a:rPr kumimoji="1" lang="en-US" altLang="ja-JP" dirty="0"/>
            </a:br>
            <a:r>
              <a:rPr kumimoji="1" lang="en-US" altLang="ja-JP" dirty="0"/>
              <a:t>AND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SOPHISTICATED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In modus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pro ne.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impetus.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pericula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et.</a:t>
            </a:r>
          </a:p>
          <a:p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1541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174">
        <p14:flip dir="r"/>
      </p:transition>
    </mc:Choice>
    <mc:Fallback xmlns="">
      <p:transition spd="slow" advTm="3174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Michael Bay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Jane 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dirty="0"/>
              <a:t>George Abbott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1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15">
        <p14:flip dir="r"/>
      </p:transition>
    </mc:Choice>
    <mc:Fallback xmlns="">
      <p:transition spd="slow" advTm="5715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Brad Bird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Kathryn Bigelow</a:t>
            </a:r>
            <a:endParaRPr kumimoji="1" lang="ja-JP" alt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Georges </a:t>
            </a:r>
            <a:r>
              <a:rPr kumimoji="1" lang="en-US" altLang="ja-JP" dirty="0" err="1"/>
              <a:t>Méliès</a:t>
            </a:r>
            <a:endParaRPr kumimoji="1" lang="ja-JP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2" name="Text Placeholder 2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Suzana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Amaral</a:t>
            </a:r>
            <a:endParaRPr kumimoji="1" lang="en-US" altLang="ja-JP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4" name="Text Placeholder 2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Věra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Chytilová</a:t>
            </a:r>
            <a:endParaRPr kumimoji="1" lang="en-US" altLang="ja-JP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6" name="Text Placeholder 2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Neill Blomkamp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Art Director</a:t>
            </a:r>
            <a:endParaRPr kumimoji="1" lang="ja-JP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UI Designer</a:t>
            </a:r>
            <a:endParaRPr kumimoji="1" lang="ja-JP" alt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Design Lead</a:t>
            </a:r>
            <a:endParaRPr kumimoji="1" lang="ja-JP" alt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 Producer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2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1102">
        <p14:flip dir="r"/>
      </p:transition>
    </mc:Choice>
    <mc:Fallback xmlns="">
      <p:transition spd="slow" advTm="11102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br>
              <a:rPr kumimoji="1" lang="en-US" altLang="ja-JP" dirty="0"/>
            </a:br>
            <a:r>
              <a:rPr kumimoji="1" lang="en-US" altLang="ja-JP" dirty="0"/>
              <a:t>MEANS</a:t>
            </a:r>
            <a:br>
              <a:rPr kumimoji="1" lang="en-US" altLang="ja-JP" dirty="0"/>
            </a:br>
            <a:r>
              <a:rPr kumimoji="1" lang="en-US" altLang="ja-JP" dirty="0"/>
              <a:t>NOTHING</a:t>
            </a:r>
            <a:br>
              <a:rPr kumimoji="1" lang="en-US" altLang="ja-JP" dirty="0"/>
            </a:br>
            <a:r>
              <a:rPr kumimoji="1" lang="en-US" altLang="ja-JP" dirty="0"/>
              <a:t>WITHOUT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DOING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914">
        <p14:flip dir="r"/>
      </p:transition>
    </mc:Choice>
    <mc:Fallback xmlns="">
      <p:transition spd="slow" advTm="3914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PROMISES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CARE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</a:p>
          <a:p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CREATE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/>
                </a:solidFill>
              </a:rPr>
              <a:t>semper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consetetur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sed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vocent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aperiam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SHARE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An sea </a:t>
            </a:r>
            <a:r>
              <a:rPr kumimoji="1" lang="en-US" altLang="ja-JP" dirty="0" err="1">
                <a:solidFill>
                  <a:schemeClr val="accent1"/>
                </a:solidFill>
              </a:rPr>
              <a:t>veritus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SATISFY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At duo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912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42">
        <p14:flip dir="r"/>
      </p:transition>
    </mc:Choice>
    <mc:Fallback xmlns="">
      <p:transition spd="slow" advTm="7642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START OF</a:t>
            </a:r>
            <a:br>
              <a:rPr kumimoji="1" lang="en-US" altLang="ja-JP" dirty="0"/>
            </a:br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DREAM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qui,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intellegebat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his an,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dicunt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usu.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928">
        <p14:flip dir="r"/>
      </p:transition>
    </mc:Choice>
    <mc:Fallback xmlns="">
      <p:transition spd="slow" advTm="4928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1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enim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nusquam</a:t>
            </a:r>
            <a:r>
              <a:rPr kumimoji="1" lang="en-US" altLang="ja-JP" dirty="0">
                <a:solidFill>
                  <a:schemeClr val="accent1"/>
                </a:solidFill>
              </a:rPr>
              <a:t> quo at. Quo ad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decore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2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3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An sea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1997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2004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87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76">
        <p14:flip dir="r"/>
      </p:transition>
    </mc:Choice>
    <mc:Fallback xmlns="">
      <p:transition spd="slow" advTm="8576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5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At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cum. </a:t>
            </a:r>
            <a:r>
              <a:rPr kumimoji="1" lang="en-US" altLang="ja-JP" dirty="0" err="1"/>
              <a:t>Iisque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menandri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 case fugit </a:t>
            </a:r>
            <a:r>
              <a:rPr kumimoji="1" lang="en-US" altLang="ja-JP" dirty="0" err="1">
                <a:solidFill>
                  <a:schemeClr val="accent1"/>
                </a:solidFill>
              </a:rPr>
              <a:t>urbanitas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id. Nam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6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an has. In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pro, ne quod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at.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2008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2010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2014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024118"/>
      </p:ext>
    </p:extLst>
  </p:cSld>
  <p:clrMapOvr>
    <a:masterClrMapping/>
  </p:clrMapOvr>
  <p:transition spd="slow" advTm="8848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 Sea et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, cum nihil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no.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8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vis.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9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>
                <a:solidFill>
                  <a:schemeClr val="accent1"/>
                </a:solidFill>
              </a:rPr>
              <a:t>. Cum </a:t>
            </a:r>
            <a:r>
              <a:rPr kumimoji="1" lang="en-US" altLang="ja-JP" dirty="0" err="1">
                <a:solidFill>
                  <a:schemeClr val="accent1"/>
                </a:solidFill>
              </a:rPr>
              <a:t>causae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iisque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volumus</a:t>
            </a:r>
            <a:r>
              <a:rPr kumimoji="1" lang="en-US" altLang="ja-JP" dirty="0">
                <a:solidFill>
                  <a:schemeClr val="accent1"/>
                </a:solidFill>
              </a:rPr>
              <a:t> in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2016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0601636"/>
      </p:ext>
    </p:extLst>
  </p:cSld>
  <p:clrMapOvr>
    <a:masterClrMapping/>
  </p:clrMapOvr>
  <p:transition spd="slow" advTm="8492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sapientem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semper cum ex,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an. Mel dolor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et. His at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ex sed.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MISSION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saperet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vim, cu quod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nostrum.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GOAL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28">
        <p14:flip dir="r"/>
      </p:transition>
    </mc:Choice>
    <mc:Fallback xmlns="">
      <p:transition spd="slow" advTm="502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15999" y="595437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015999" y="6659777"/>
            <a:ext cx="5080002" cy="316349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Invented in 1550, originated by England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International Match was played between Canada and USA in New York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ODI was played in 1971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Cricket World Cup in 1975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T20 Match was played in 2003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603999" y="5919214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Formats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603999" y="6624615"/>
            <a:ext cx="5080002" cy="30093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ODI – One Day International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Test Match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T20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County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</a:t>
            </a:r>
            <a:endParaRPr kumimoji="1" lang="ja-JP" altLang="en-US" sz="20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2191999" y="590470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Statistics(2019-2020)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191999" y="6610110"/>
            <a:ext cx="5080002" cy="21221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Played by 104 Nations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 Valuation: $6.7 billion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 Viewers : 370 Million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4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40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MILESTONES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MILESTONE 1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in sed. </a:t>
            </a:r>
            <a:r>
              <a:rPr kumimoji="1" lang="en-US" altLang="ja-JP" dirty="0" err="1">
                <a:solidFill>
                  <a:schemeClr val="accent1"/>
                </a:solidFill>
              </a:rPr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vis ea. In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choro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, an his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MILESTONE 2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. Qui et partem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neglegentur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no,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qui.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MILESTONE 3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perfecto quo,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2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264">
        <p14:flip dir="r"/>
      </p:transition>
    </mc:Choice>
    <mc:Fallback xmlns="">
      <p:transition spd="slow" advTm="7264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 LEADER IS A DEALER IN </a:t>
            </a:r>
            <a:r>
              <a:rPr kumimoji="1" lang="en-US" altLang="ja-JP" dirty="0">
                <a:solidFill>
                  <a:schemeClr val="accent1"/>
                </a:solidFill>
              </a:rPr>
              <a:t>HOPE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sea, at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has et,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Quod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Facer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has at, no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1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O</a:t>
            </a:r>
            <a:r>
              <a:rPr kumimoji="1" lang="en-US" altLang="ja-JP" dirty="0"/>
              <a:t>RTFOLIO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72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347">
        <p14:flip dir="r"/>
      </p:transition>
    </mc:Choice>
    <mc:Fallback xmlns="">
      <p:transition spd="slow" advTm="2347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CORPORATE IDENTITY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INNOVATIVE &amp; CREATIVE DESIGN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his, </a:t>
            </a:r>
            <a:r>
              <a:rPr kumimoji="1" lang="en-US" altLang="ja-JP" dirty="0" err="1">
                <a:solidFill>
                  <a:schemeClr val="accent1"/>
                </a:solidFill>
              </a:rPr>
              <a:t>eum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probatus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singulis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>
                <a:solidFill>
                  <a:schemeClr val="accent1"/>
                </a:solidFill>
              </a:rPr>
              <a:t> no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In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vis at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id vel.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8648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44">
        <p15:prstTrans prst="prestige"/>
      </p:transition>
    </mc:Choice>
    <mc:Fallback xmlns="">
      <p:transition spd="slow" advTm="4044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Mei in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an. Has </a:t>
            </a:r>
            <a:r>
              <a:rPr kumimoji="1" lang="en-US" altLang="ja-JP" dirty="0" err="1"/>
              <a:t>justo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3951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qui, sit an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id dicta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Te</a:t>
            </a:r>
            <a:r>
              <a:rPr kumimoji="1" lang="en-US" altLang="ja-JP" dirty="0"/>
              <a:t> cum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12885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259">
        <p14:flip dir="r"/>
      </p:transition>
    </mc:Choice>
    <mc:Fallback xmlns="">
      <p:transition spd="slow" advTm="4259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2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 </a:t>
            </a: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1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ea. Sale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ex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vim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vel. Sit in fugit </a:t>
            </a:r>
            <a:r>
              <a:rPr kumimoji="1" lang="en-US" altLang="ja-JP" dirty="0" err="1"/>
              <a:t>invidunt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2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duo et. Mei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vim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. Ipsum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id. </a:t>
            </a:r>
          </a:p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an cum, an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postulant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109">
        <p14:flip dir="r"/>
      </p:transition>
    </mc:Choice>
    <mc:Fallback xmlns="">
      <p:transition spd="slow" advTm="6109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THE MOST ADVANCED MOBILE </a:t>
            </a:r>
            <a:r>
              <a:rPr kumimoji="1" lang="en-US" altLang="ja-JP" dirty="0">
                <a:solidFill>
                  <a:schemeClr val="accent1"/>
                </a:solidFill>
              </a:rPr>
              <a:t>EXPERIENCE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Duo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Per facer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vis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ea. Duo no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denique</a:t>
            </a:r>
            <a:r>
              <a:rPr kumimoji="1" lang="en-US" altLang="ja-JP" dirty="0"/>
              <a:t>. Ex sit tale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sit in, ne duo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nostrum ad duo,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at.</a:t>
            </a:r>
          </a:p>
          <a:p>
            <a:r>
              <a:rPr kumimoji="1" lang="en-US" altLang="ja-JP" dirty="0"/>
              <a:t>Mei id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Et </a:t>
            </a:r>
            <a:r>
              <a:rPr kumimoji="1" lang="en-US" altLang="ja-JP" dirty="0" err="1">
                <a:solidFill>
                  <a:schemeClr val="accent1"/>
                </a:solidFill>
              </a:rPr>
              <a:t>eros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eripuit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prodesset</a:t>
            </a:r>
            <a:r>
              <a:rPr kumimoji="1" lang="en-US" altLang="ja-JP" dirty="0">
                <a:solidFill>
                  <a:schemeClr val="accent1"/>
                </a:solidFill>
              </a:rPr>
              <a:t> quo</a:t>
            </a:r>
            <a:r>
              <a:rPr kumimoji="1" lang="en-US" altLang="ja-JP" dirty="0"/>
              <a:t>. Eos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 Quo consul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no, et duo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et.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76317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17">
        <p14:flip dir="r"/>
      </p:transition>
    </mc:Choice>
    <mc:Fallback xmlns="">
      <p:transition spd="slow" advTm="4317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STYLE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INTERFACE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SUFFICIENT DEBUGGING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cum. In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Eos an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te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facilisis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Est id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feugiat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bonorum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994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10">
        <p14:flip dir="r"/>
      </p:transition>
    </mc:Choice>
    <mc:Fallback xmlns="">
      <p:transition spd="slow" advTm="591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 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STATEMENT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 Perform Exploratory Data Analysis(EDA)  on T20 dataset</a:t>
            </a:r>
          </a:p>
          <a:p>
            <a:r>
              <a:rPr kumimoji="1" lang="en-US" altLang="ja-JP" sz="3200" dirty="0" smtClean="0"/>
              <a:t> Predict the team </a:t>
            </a:r>
            <a:r>
              <a:rPr kumimoji="1" lang="en-US" altLang="ja-JP" sz="3200" dirty="0" smtClean="0"/>
              <a:t>score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103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MOBILE </a:t>
            </a: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ONE-CLICK SHOPPING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semper,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ne. Sit </a:t>
            </a:r>
            <a:r>
              <a:rPr kumimoji="1" lang="en-US" altLang="ja-JP" dirty="0" err="1"/>
              <a:t>oportere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Pro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dolor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no, his at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. Ad has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minim, vitae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Copiosae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cotidieque</a:t>
            </a:r>
            <a:r>
              <a:rPr kumimoji="1" lang="en-US" altLang="ja-JP" dirty="0">
                <a:solidFill>
                  <a:schemeClr val="accent1"/>
                </a:solidFill>
              </a:rPr>
              <a:t>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CLOUD SHARING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>
                <a:solidFill>
                  <a:schemeClr val="accent1"/>
                </a:solidFill>
              </a:rPr>
              <a:t>mucius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interpretaris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WIRELESS HDD SYNC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Doming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8440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13">
        <p14:flip dir="r"/>
      </p:transition>
    </mc:Choice>
    <mc:Fallback xmlns="">
      <p:transition spd="slow" advTm="7413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SOME PEOPLE </a:t>
            </a:r>
            <a:r>
              <a:rPr kumimoji="1" lang="en-US" altLang="ja-JP" dirty="0">
                <a:solidFill>
                  <a:schemeClr val="accent1"/>
                </a:solidFill>
              </a:rPr>
              <a:t>FEEL</a:t>
            </a:r>
            <a:r>
              <a:rPr kumimoji="1" lang="en-US" altLang="ja-JP" dirty="0"/>
              <a:t> THE RAIN. OTHERS JUST GET WET.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id,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07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514">
        <p14:flip dir="r"/>
      </p:transition>
    </mc:Choice>
    <mc:Fallback xmlns="">
      <p:transition spd="slow" advTm="4514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R</a:t>
            </a:r>
            <a:r>
              <a:rPr kumimoji="1" lang="en-US" altLang="ja-JP" dirty="0"/>
              <a:t>OPOSAL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72">
        <p14:flip dir="r"/>
      </p:transition>
    </mc:Choice>
    <mc:Fallback xmlns="">
      <p:transition spd="slow" advTm="3072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sea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. Per at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laboramus</a:t>
            </a:r>
            <a:r>
              <a:rPr kumimoji="1" lang="en-US" altLang="ja-JP" dirty="0"/>
              <a:t>, cum no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. His cu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no sumo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oblique.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CONCEPT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DETERMINE</a:t>
            </a:r>
            <a:r>
              <a:rPr kumimoji="1" lang="en-US" altLang="ja-JP" dirty="0"/>
              <a:t> THAT THE THING CAN AND SHALL BE DONE, </a:t>
            </a:r>
            <a:br>
              <a:rPr kumimoji="1" lang="en-US" altLang="ja-JP" dirty="0"/>
            </a:br>
            <a:r>
              <a:rPr kumimoji="1" lang="en-US" altLang="ja-JP" dirty="0"/>
              <a:t>AND THEN WE SHALL FIND THE WAY.</a:t>
            </a:r>
            <a:endParaRPr kumimoji="1" lang="ja-JP" alt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37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23">
        <p15:prstTrans prst="prestige"/>
      </p:transition>
    </mc:Choice>
    <mc:Fallback xmlns="">
      <p:transition spd="slow" advTm="34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BASE </a:t>
            </a:r>
            <a:r>
              <a:rPr kumimoji="1" lang="en-US" altLang="ja-JP" dirty="0">
                <a:solidFill>
                  <a:schemeClr val="accent1"/>
                </a:solidFill>
              </a:rPr>
              <a:t>IDEAS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01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id vim,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02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Ex doming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quo. Per ne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vim.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pt-BR" altLang="ja-JP" dirty="0"/>
              <a:t>Suas posse accommodare vim id. Vis an dicam putant delectus.</a:t>
            </a:r>
          </a:p>
          <a:p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06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vim. Eos ad </a:t>
            </a:r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Duo etiam vituperata an, docendi salutatus constituam sea cu.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04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4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2051">
        <p14:flip dir="r"/>
      </p:transition>
    </mc:Choice>
    <mc:Fallback xmlns="">
      <p:transition spd="slow" advTm="1205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Has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Duo et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Duo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Option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no, quod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per ex.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in, ex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. At his option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Est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eirmod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nec</a:t>
            </a:r>
            <a:r>
              <a:rPr kumimoji="1" lang="en-US" altLang="ja-JP" dirty="0">
                <a:solidFill>
                  <a:schemeClr val="accent1"/>
                </a:solidFill>
              </a:rPr>
              <a:t> posse </a:t>
            </a:r>
            <a:r>
              <a:rPr kumimoji="1" lang="en-US" altLang="ja-JP" dirty="0" err="1">
                <a:solidFill>
                  <a:schemeClr val="accent1"/>
                </a:solidFill>
              </a:rPr>
              <a:t>docendi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dissentias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et.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75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87">
        <p14:flip dir="r"/>
      </p:transition>
    </mc:Choice>
    <mc:Fallback xmlns="">
      <p:transition spd="slow" advTm="508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. Et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has.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Brute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 Ad doming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quo </a:t>
            </a:r>
            <a:r>
              <a:rPr kumimoji="1" lang="en-US" altLang="ja-JP" dirty="0" err="1"/>
              <a:t>aliquip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in,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partem perfecto </a:t>
            </a:r>
            <a:r>
              <a:rPr kumimoji="1" lang="en-US" altLang="ja-JP" dirty="0" err="1"/>
              <a:t>lobortis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sea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alia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RETENTION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Lobortis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ne vim posse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no duo.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91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207">
        <p14:flip dir="r"/>
      </p:transition>
    </mc:Choice>
    <mc:Fallback xmlns="">
      <p:transition spd="slow" advTm="6207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PROCESS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MARKETING RESEARCH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vis in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878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69">
        <p14:flip dir="r"/>
      </p:transition>
    </mc:Choice>
    <mc:Fallback xmlns="">
      <p:transition spd="slow" advTm="5769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BRAIN STORMING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 No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mandamus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5836603"/>
      </p:ext>
    </p:extLst>
  </p:cSld>
  <p:clrMapOvr>
    <a:masterClrMapping/>
  </p:clrMapOvr>
  <p:transition spd="slow" advTm="7162">
    <p:push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ROUGH SKETCH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PROTOTYPING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1685504515"/>
      </p:ext>
    </p:extLst>
  </p:cSld>
  <p:clrMapOvr>
    <a:masterClrMapping/>
  </p:clrMapOvr>
  <p:transition spd="slow" advTm="8402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37" y="111136"/>
            <a:ext cx="4140931" cy="1000590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Dataset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smtClean="0"/>
              <a:t>Source: Cricksheet.org</a:t>
            </a:r>
          </a:p>
          <a:p>
            <a:r>
              <a:rPr kumimoji="1" lang="en-US" altLang="ja-JP" dirty="0" smtClean="0"/>
              <a:t>T20 Matches-Men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Duration: 2017 – 2021</a:t>
            </a:r>
          </a:p>
          <a:p>
            <a:r>
              <a:rPr kumimoji="1" lang="en-US" altLang="ja-JP" dirty="0" smtClean="0"/>
              <a:t>Matches : 1010</a:t>
            </a:r>
          </a:p>
          <a:p>
            <a:r>
              <a:rPr kumimoji="1" lang="en-US" altLang="ja-JP" dirty="0" smtClean="0"/>
              <a:t>Teams: 56</a:t>
            </a:r>
          </a:p>
          <a:p>
            <a:r>
              <a:rPr kumimoji="1" lang="en-US" altLang="ja-JP" dirty="0" smtClean="0"/>
              <a:t>Columns</a:t>
            </a:r>
            <a:r>
              <a:rPr kumimoji="1" lang="en-US" altLang="ja-JP" dirty="0" smtClean="0"/>
              <a:t>: 22</a:t>
            </a:r>
          </a:p>
          <a:p>
            <a:r>
              <a:rPr kumimoji="1" lang="en-US" altLang="ja-JP" dirty="0" smtClean="0"/>
              <a:t>Records: </a:t>
            </a:r>
            <a:r>
              <a:rPr kumimoji="1" lang="en-US" altLang="ja-JP" dirty="0" smtClean="0"/>
              <a:t>231 K</a:t>
            </a:r>
            <a:endParaRPr kumimoji="1" lang="en-US" altLang="ja-JP" dirty="0" smtClean="0"/>
          </a:p>
          <a:p>
            <a:r>
              <a:rPr kumimoji="1" lang="en-US" altLang="ja-JP" dirty="0" smtClean="0"/>
              <a:t>Mix of number and strings</a:t>
            </a:r>
          </a:p>
          <a:p>
            <a:r>
              <a:rPr kumimoji="1" lang="en-US" altLang="ja-JP" dirty="0" smtClean="0"/>
              <a:t>Contained Null Values</a:t>
            </a:r>
          </a:p>
        </p:txBody>
      </p:sp>
    </p:spTree>
    <p:extLst>
      <p:ext uri="{BB962C8B-B14F-4D97-AF65-F5344CB8AC3E}">
        <p14:creationId xmlns:p14="http://schemas.microsoft.com/office/powerpoint/2010/main" val="1964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397850"/>
      </p:ext>
    </p:extLst>
  </p:cSld>
  <p:clrMapOvr>
    <a:masterClrMapping/>
  </p:clrMapOvr>
  <p:transition spd="slow" advTm="4360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BEST RESULT?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</a:t>
            </a:r>
            <a:r>
              <a:rPr kumimoji="1" lang="en-US" altLang="ja-JP" dirty="0">
                <a:solidFill>
                  <a:schemeClr val="accent1"/>
                </a:solidFill>
              </a:rPr>
              <a:t>vis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tantas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praesent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vulputate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Qui et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/>
              <a:t>Go back to the step 02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470600"/>
      </p:ext>
    </p:extLst>
  </p:cSld>
  <p:clrMapOvr>
    <a:masterClrMapping/>
  </p:clrMapOvr>
  <p:transition spd="slow" advTm="5419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</a:p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 An pro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MOST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EFFECTIVE</a:t>
            </a:r>
            <a:r>
              <a:rPr kumimoji="1" lang="en-US" altLang="ja-JP" dirty="0"/>
              <a:t> WAY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401654"/>
      </p:ext>
    </p:extLst>
  </p:cSld>
  <p:clrMapOvr>
    <a:masterClrMapping/>
  </p:clrMapOvr>
  <p:transition spd="slow" advTm="5260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PLANNING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at, ne perfecto </a:t>
            </a:r>
            <a:r>
              <a:rPr kumimoji="1" lang="en-US" altLang="ja-JP" dirty="0" err="1"/>
              <a:t>inimicus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commune.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salutatus</a:t>
            </a:r>
            <a:r>
              <a:rPr kumimoji="1" lang="en-US" altLang="ja-JP" dirty="0"/>
              <a:t>, oblique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PROTOTYPE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case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sale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ex sea, per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REVISE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Per impetus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vim,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ad quod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denique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voluptaria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sea ne. Vis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EVALUATE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minimum at, </a:t>
            </a:r>
            <a:r>
              <a:rPr kumimoji="1" lang="en-US" altLang="ja-JP" dirty="0" err="1"/>
              <a:t>reque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vim et. Ne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est. Mel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no.</a:t>
            </a:r>
            <a:endParaRPr kumimoji="1" lang="ja-JP" alt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SIMPLE </a:t>
            </a:r>
            <a:r>
              <a:rPr kumimoji="1" lang="en-US" altLang="ja-JP" dirty="0">
                <a:solidFill>
                  <a:schemeClr val="accent1"/>
                </a:solidFill>
              </a:rPr>
              <a:t>LOOP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LOOP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5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531">
        <p14:flip dir="r"/>
      </p:transition>
    </mc:Choice>
    <mc:Fallback xmlns="">
      <p:transition spd="slow" advTm="105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 </a:t>
            </a:r>
          </a:p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per, ne per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Ad electram constituam quo, zril mentitum suscipiantur vim ei, ex nec nominavi ponderum electram.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Quo et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cum. Sea at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24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57">
        <p14:flip dir="r"/>
      </p:transition>
    </mc:Choice>
    <mc:Fallback xmlns="">
      <p:transition spd="slow" advTm="765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an, sit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in vis.</a:t>
            </a:r>
          </a:p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ex minim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id, quo at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mutat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reque</a:t>
            </a:r>
            <a:r>
              <a:rPr kumimoji="1" lang="en-US" altLang="ja-JP" dirty="0">
                <a:solidFill>
                  <a:schemeClr val="accent1"/>
                </a:solidFill>
              </a:rPr>
              <a:t> minim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quo. No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quo, his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RECOMMENDED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301">
        <p14:flip dir="r"/>
      </p:transition>
    </mc:Choice>
    <mc:Fallback xmlns="">
      <p:transition spd="slow" advTm="5301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an vis, qui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prima dolor an. Vitae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quod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sea.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ad.</a:t>
            </a:r>
          </a:p>
          <a:p>
            <a:r>
              <a:rPr kumimoji="1" lang="en-US" altLang="ja-JP" dirty="0"/>
              <a:t>Ad vide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id, ne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altera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hendrerit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liber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ALTERNATIVE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782">
        <p14:flip dir="r"/>
      </p:transition>
    </mc:Choice>
    <mc:Fallback xmlns="">
      <p:transition spd="slow" advTm="4782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SWOT </a:t>
            </a:r>
            <a:r>
              <a:rPr kumimoji="1" lang="en-US" altLang="ja-JP" dirty="0">
                <a:solidFill>
                  <a:schemeClr val="accent1"/>
                </a:solidFill>
              </a:rPr>
              <a:t>ANALYSIS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STRENGTHS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habeo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WEAKNESSES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, case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cu vis.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has, at vis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OPPORTUNITIES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THREATS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>
                <a:solidFill>
                  <a:schemeClr val="accent1"/>
                </a:solidFill>
              </a:rPr>
              <a:t>Ius</a:t>
            </a:r>
            <a:r>
              <a:rPr kumimoji="1" lang="en-US" altLang="ja-JP" dirty="0">
                <a:solidFill>
                  <a:schemeClr val="accent1"/>
                </a:solidFill>
              </a:rPr>
              <a:t> mandamus </a:t>
            </a:r>
            <a:r>
              <a:rPr kumimoji="1" lang="en-US" altLang="ja-JP" dirty="0" err="1">
                <a:solidFill>
                  <a:schemeClr val="accent1"/>
                </a:solidFill>
              </a:rPr>
              <a:t>signiferumque</a:t>
            </a:r>
            <a:r>
              <a:rPr kumimoji="1" lang="en-US" altLang="ja-JP" dirty="0">
                <a:solidFill>
                  <a:schemeClr val="accent1"/>
                </a:solidFill>
              </a:rPr>
              <a:t> ad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76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85">
        <p14:flip dir="r"/>
      </p:transition>
    </mc:Choice>
    <mc:Fallback xmlns="">
      <p:transition spd="slow" advTm="7185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COST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SCHEDULE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ex liber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duo. </a:t>
            </a:r>
          </a:p>
          <a:p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vim id.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cu.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Eu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Nihil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no. Ad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nostrum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>
                <a:solidFill>
                  <a:schemeClr val="accent1"/>
                </a:solidFill>
              </a:rPr>
              <a:t>Neglegentur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liberavisse</a:t>
            </a:r>
            <a:r>
              <a:rPr kumimoji="1" lang="en-US" altLang="ja-JP" dirty="0">
                <a:solidFill>
                  <a:schemeClr val="accent1"/>
                </a:solidFill>
              </a:rPr>
              <a:t> has in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animal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 </a:t>
            </a:r>
            <a:r>
              <a:rPr kumimoji="1" lang="en-US" altLang="ja-JP" dirty="0">
                <a:solidFill>
                  <a:schemeClr val="accent1"/>
                </a:solidFill>
              </a:rPr>
              <a:t>PRIORITY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718">
        <p14:flip dir="r"/>
      </p:transition>
    </mc:Choice>
    <mc:Fallback xmlns="">
      <p:transition spd="slow" advTm="6718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ALYSIS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57">
        <p14:flip dir="r"/>
      </p:transition>
    </mc:Choice>
    <mc:Fallback xmlns="">
      <p:transition spd="slow" advTm="255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463" y="150324"/>
            <a:ext cx="4138287" cy="999951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Cleaning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774336" y="3538876"/>
            <a:ext cx="9310189" cy="4481717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 Filter dataset to include records till 6 over. Low memory and fast execution</a:t>
            </a:r>
          </a:p>
          <a:p>
            <a:r>
              <a:rPr kumimoji="1" lang="en-US" altLang="ja-JP" sz="2800" dirty="0" smtClean="0"/>
              <a:t> Check for Null Values</a:t>
            </a:r>
          </a:p>
          <a:p>
            <a:r>
              <a:rPr kumimoji="1" lang="en-US" altLang="ja-JP" sz="2800" dirty="0" smtClean="0"/>
              <a:t> Calculate Score per ball : </a:t>
            </a:r>
            <a:r>
              <a:rPr kumimoji="1" lang="en-US" altLang="ja-JP" sz="2800" dirty="0" err="1" smtClean="0"/>
              <a:t>runs_off_bat</a:t>
            </a:r>
            <a:r>
              <a:rPr kumimoji="1" lang="en-US" altLang="ja-JP" sz="2800" dirty="0" smtClean="0"/>
              <a:t> + extras</a:t>
            </a:r>
          </a:p>
          <a:p>
            <a:r>
              <a:rPr kumimoji="1" lang="en-US" altLang="ja-JP" sz="2800" dirty="0" smtClean="0"/>
              <a:t> Calculate Total Score per ball: Cumulative sum </a:t>
            </a:r>
          </a:p>
          <a:p>
            <a:r>
              <a:rPr kumimoji="1" lang="en-US" altLang="ja-JP" sz="2800" dirty="0" smtClean="0"/>
              <a:t> Remove unwanted features/columns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04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MARKETING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KEYWORD 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it-IT" altLang="ja-JP" dirty="0"/>
              <a:t>Pri quis nostro deterruisset ex, duo ex aeterno inciderint, </a:t>
            </a:r>
            <a:r>
              <a:rPr kumimoji="1" lang="it-IT" altLang="ja-JP" dirty="0">
                <a:solidFill>
                  <a:schemeClr val="accent1"/>
                </a:solidFill>
              </a:rPr>
              <a:t>sit qualisque consetetur </a:t>
            </a:r>
            <a:r>
              <a:rPr kumimoji="1" lang="it-IT" altLang="ja-JP" dirty="0"/>
              <a:t>accommodare at.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KEYWORD 2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KEYWORD 3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In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sed. Id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KEYWORD 4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Pro at brute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prodesset</a:t>
            </a:r>
            <a:r>
              <a:rPr kumimoji="1" lang="en-US" altLang="ja-JP" dirty="0"/>
              <a:t>. Has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KEYWORD 5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ex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Populo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definiebas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26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062">
        <p15:prstTrans prst="prestige"/>
      </p:transition>
    </mc:Choice>
    <mc:Fallback xmlns="">
      <p:transition spd="slow" advTm="6062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BATTERY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Freeform: Shape 26"/>
          <p:cNvSpPr/>
          <p:nvPr/>
        </p:nvSpPr>
        <p:spPr>
          <a:xfrm rot="5400000">
            <a:off x="2529062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562135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Freeform: Shape 43"/>
          <p:cNvSpPr/>
          <p:nvPr/>
        </p:nvSpPr>
        <p:spPr>
          <a:xfrm rot="5400000">
            <a:off x="12246376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/>
        </p:nvSpPr>
        <p:spPr>
          <a:xfrm>
            <a:off x="13279449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/>
        </p:nvSpPr>
        <p:spPr>
          <a:xfrm>
            <a:off x="13279449" y="478086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/>
        </p:nvSpPr>
        <p:spPr>
          <a:xfrm>
            <a:off x="13279449" y="4046694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/>
          <p:cNvSpPr/>
          <p:nvPr/>
        </p:nvSpPr>
        <p:spPr>
          <a:xfrm>
            <a:off x="13279449" y="3312526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Freeform: Shape 49"/>
          <p:cNvSpPr/>
          <p:nvPr/>
        </p:nvSpPr>
        <p:spPr>
          <a:xfrm rot="5400000">
            <a:off x="7387719" y="374620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/>
          <p:cNvSpPr/>
          <p:nvPr/>
        </p:nvSpPr>
        <p:spPr>
          <a:xfrm>
            <a:off x="8420792" y="553400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/>
          <p:cNvSpPr/>
          <p:nvPr/>
        </p:nvSpPr>
        <p:spPr>
          <a:xfrm>
            <a:off x="8420792" y="479983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 Placeholder 20"/>
          <p:cNvSpPr txBox="1">
            <a:spLocks/>
          </p:cNvSpPr>
          <p:nvPr/>
        </p:nvSpPr>
        <p:spPr>
          <a:xfrm>
            <a:off x="2037498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PROGRAMMING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8" name="Text Placeholder 21"/>
          <p:cNvSpPr txBox="1">
            <a:spLocks/>
          </p:cNvSpPr>
          <p:nvPr/>
        </p:nvSpPr>
        <p:spPr>
          <a:xfrm>
            <a:off x="2037498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9" name="Text Placeholder 20"/>
          <p:cNvSpPr txBox="1">
            <a:spLocks/>
          </p:cNvSpPr>
          <p:nvPr/>
        </p:nvSpPr>
        <p:spPr>
          <a:xfrm>
            <a:off x="6907627" y="6651421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ART DESIGN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0" name="Text Placeholder 21"/>
          <p:cNvSpPr txBox="1">
            <a:spLocks/>
          </p:cNvSpPr>
          <p:nvPr/>
        </p:nvSpPr>
        <p:spPr>
          <a:xfrm>
            <a:off x="6907627" y="7234746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Eam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simul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tacimates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instructior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Augue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everti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vis an,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falli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singulis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. Cu vis </a:t>
            </a:r>
            <a:r>
              <a:rPr kumimoji="1" lang="en-US" altLang="ja-JP" dirty="0" err="1">
                <a:solidFill>
                  <a:schemeClr val="bg2"/>
                </a:solidFill>
              </a:rPr>
              <a:t>verear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suscipit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nam</a:t>
            </a:r>
            <a:r>
              <a:rPr kumimoji="1" lang="en-US" altLang="ja-JP" dirty="0">
                <a:solidFill>
                  <a:schemeClr val="bg2"/>
                </a:solidFill>
              </a:rPr>
              <a:t> et </a:t>
            </a:r>
            <a:r>
              <a:rPr kumimoji="1" lang="en-US" altLang="ja-JP" dirty="0" err="1">
                <a:solidFill>
                  <a:schemeClr val="bg2"/>
                </a:solidFill>
              </a:rPr>
              <a:t>hinc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sadipscing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61" name="Text Placeholder 20"/>
          <p:cNvSpPr txBox="1">
            <a:spLocks/>
          </p:cNvSpPr>
          <p:nvPr/>
        </p:nvSpPr>
        <p:spPr>
          <a:xfrm>
            <a:off x="11777756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SPECIFICATION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2" name="Text Placeholder 21"/>
          <p:cNvSpPr txBox="1">
            <a:spLocks/>
          </p:cNvSpPr>
          <p:nvPr/>
        </p:nvSpPr>
        <p:spPr>
          <a:xfrm>
            <a:off x="11777756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dolorum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noluisse</a:t>
            </a:r>
            <a:r>
              <a:rPr kumimoji="1" lang="en-US" altLang="ja-JP" dirty="0">
                <a:solidFill>
                  <a:schemeClr val="bg2"/>
                </a:solidFill>
              </a:rPr>
              <a:t> ea. </a:t>
            </a:r>
            <a:r>
              <a:rPr kumimoji="1" lang="en-US" altLang="ja-JP" dirty="0" err="1">
                <a:solidFill>
                  <a:schemeClr val="bg2"/>
                </a:solidFill>
              </a:rPr>
              <a:t>Salutandi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an vis, qui </a:t>
            </a:r>
            <a:r>
              <a:rPr kumimoji="1" lang="en-US" altLang="ja-JP" dirty="0" err="1">
                <a:solidFill>
                  <a:schemeClr val="bg2"/>
                </a:solidFill>
              </a:rPr>
              <a:t>alii</a:t>
            </a:r>
            <a:r>
              <a:rPr kumimoji="1" lang="en-US" altLang="ja-JP" dirty="0">
                <a:solidFill>
                  <a:schemeClr val="bg2"/>
                </a:solidFill>
              </a:rPr>
              <a:t> prima dolor an. </a:t>
            </a:r>
            <a:r>
              <a:rPr kumimoji="1" lang="en-US" altLang="ja-JP" dirty="0">
                <a:solidFill>
                  <a:schemeClr val="accent1"/>
                </a:solidFill>
              </a:rPr>
              <a:t>Vitae </a:t>
            </a:r>
            <a:r>
              <a:rPr kumimoji="1" lang="en-US" altLang="ja-JP" dirty="0" err="1">
                <a:solidFill>
                  <a:schemeClr val="accent1"/>
                </a:solidFill>
              </a:rPr>
              <a:t>accusam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repudiandae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at. </a:t>
            </a:r>
            <a:r>
              <a:rPr kumimoji="1" lang="en-US" altLang="ja-JP" dirty="0" err="1">
                <a:solidFill>
                  <a:schemeClr val="bg2"/>
                </a:solidFill>
              </a:rPr>
              <a:t>Accusata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cotidieque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77">
        <p14:flip dir="r"/>
      </p:transition>
    </mc:Choice>
    <mc:Fallback xmlns="">
      <p:transition spd="slow" advTm="71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1221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92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PIE </a:t>
            </a:r>
            <a:r>
              <a:rPr kumimoji="1" lang="en-US" altLang="ja-JP" dirty="0">
                <a:solidFill>
                  <a:schemeClr val="accent1"/>
                </a:solidFill>
              </a:rPr>
              <a:t>CHART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92036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Partial Circle 5"/>
          <p:cNvSpPr/>
          <p:nvPr/>
        </p:nvSpPr>
        <p:spPr>
          <a:xfrm>
            <a:off x="1518293" y="3250252"/>
            <a:ext cx="3011715" cy="3011715"/>
          </a:xfrm>
          <a:prstGeom prst="pie">
            <a:avLst>
              <a:gd name="adj1" fmla="val 16198186"/>
              <a:gd name="adj2" fmla="val 142161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991221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EUROPE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1"/>
          <p:cNvSpPr txBox="1">
            <a:spLocks/>
          </p:cNvSpPr>
          <p:nvPr/>
        </p:nvSpPr>
        <p:spPr>
          <a:xfrm>
            <a:off x="991221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7080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86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57895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Partial Circle 20"/>
          <p:cNvSpPr/>
          <p:nvPr/>
        </p:nvSpPr>
        <p:spPr>
          <a:xfrm>
            <a:off x="5584152" y="3250252"/>
            <a:ext cx="3011715" cy="3011715"/>
          </a:xfrm>
          <a:prstGeom prst="pie">
            <a:avLst>
              <a:gd name="adj1" fmla="val 16198186"/>
              <a:gd name="adj2" fmla="val 133242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5057080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NORTH AMERICA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Text Placeholder 21"/>
          <p:cNvSpPr txBox="1">
            <a:spLocks/>
          </p:cNvSpPr>
          <p:nvPr/>
        </p:nvSpPr>
        <p:spPr>
          <a:xfrm>
            <a:off x="5057080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</a:t>
            </a:r>
            <a:r>
              <a:rPr kumimoji="1" lang="en-US" altLang="ja-JP" dirty="0">
                <a:solidFill>
                  <a:schemeClr val="accent1"/>
                </a:solidFill>
              </a:rPr>
              <a:t>ne </a:t>
            </a:r>
            <a:r>
              <a:rPr kumimoji="1" lang="en-US" altLang="ja-JP" dirty="0" err="1">
                <a:solidFill>
                  <a:schemeClr val="accent1"/>
                </a:solidFill>
              </a:rPr>
              <a:t>iuvaret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perpetua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consulatu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22939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77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23754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Partial Circle 25"/>
          <p:cNvSpPr/>
          <p:nvPr/>
        </p:nvSpPr>
        <p:spPr>
          <a:xfrm>
            <a:off x="9650011" y="3250252"/>
            <a:ext cx="3011715" cy="3011715"/>
          </a:xfrm>
          <a:prstGeom prst="pie">
            <a:avLst>
              <a:gd name="adj1" fmla="val 16198186"/>
              <a:gd name="adj2" fmla="val 112933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9122939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ASIA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" name="Text Placeholder 21"/>
          <p:cNvSpPr txBox="1">
            <a:spLocks/>
          </p:cNvSpPr>
          <p:nvPr/>
        </p:nvSpPr>
        <p:spPr>
          <a:xfrm>
            <a:off x="9122939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 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phaedrum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88798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089613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Partial Circle 30"/>
          <p:cNvSpPr/>
          <p:nvPr/>
        </p:nvSpPr>
        <p:spPr>
          <a:xfrm>
            <a:off x="13715870" y="3250252"/>
            <a:ext cx="3011715" cy="3011715"/>
          </a:xfrm>
          <a:prstGeom prst="pie">
            <a:avLst>
              <a:gd name="adj1" fmla="val 16198186"/>
              <a:gd name="adj2" fmla="val 123961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13188798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AFRICA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3" name="Text Placeholder 21"/>
          <p:cNvSpPr txBox="1">
            <a:spLocks/>
          </p:cNvSpPr>
          <p:nvPr/>
        </p:nvSpPr>
        <p:spPr>
          <a:xfrm>
            <a:off x="13188798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accent1"/>
                </a:solidFill>
              </a:rPr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Dicunt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molestie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14">
        <p14:flip dir="r"/>
      </p:transition>
    </mc:Choice>
    <mc:Fallback xmlns="">
      <p:transition spd="slow" advTm="143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6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5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3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5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9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400"/>
                            </p:stCondLst>
                            <p:childTnLst>
                              <p:par>
                                <p:cTn id="9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4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15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 animBg="1"/>
      <p:bldP spid="6" grpId="0" animBg="1"/>
      <p:bldP spid="10" grpId="0"/>
      <p:bldP spid="11" grpId="0"/>
      <p:bldP spid="19" grpId="0"/>
      <p:bldP spid="19" grpId="1"/>
      <p:bldP spid="20" grpId="0" animBg="1"/>
      <p:bldP spid="21" grpId="0" animBg="1"/>
      <p:bldP spid="22" grpId="0"/>
      <p:bldP spid="23" grpId="0"/>
      <p:bldP spid="24" grpId="0"/>
      <p:bldP spid="24" grpId="1"/>
      <p:bldP spid="25" grpId="0" animBg="1"/>
      <p:bldP spid="26" grpId="0" animBg="1"/>
      <p:bldP spid="27" grpId="0"/>
      <p:bldP spid="28" grpId="0"/>
      <p:bldP spid="29" grpId="0"/>
      <p:bldP spid="29" grpId="1"/>
      <p:bldP spid="30" grpId="0" animBg="1"/>
      <p:bldP spid="31" grpId="0" animBg="1"/>
      <p:bldP spid="32" grpId="0"/>
      <p:bldP spid="3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BAR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3362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3819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84277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 txBox="1">
            <a:spLocks/>
          </p:cNvSpPr>
          <p:nvPr/>
        </p:nvSpPr>
        <p:spPr>
          <a:xfrm>
            <a:off x="637926" y="3217137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NEW YORK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637926" y="4188401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PARIS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637926" y="5159665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LONDON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637926" y="613092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TOKYO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637926" y="7102193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MOSCOW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637926" y="807345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ROME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3362" y="3371945"/>
            <a:ext cx="385671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3883362" y="7251761"/>
            <a:ext cx="47901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3883362" y="4341899"/>
            <a:ext cx="3294743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3883362" y="5311853"/>
            <a:ext cx="5167086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3883362" y="6281807"/>
            <a:ext cx="4561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883362" y="8221714"/>
            <a:ext cx="4180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5860" y="2864113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73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9782" y="380717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67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2125" y="4760436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90683" y="5732569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84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32862" y="6704702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92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7381" y="767683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10903578" y="3053064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6 MAIN CITIES</a:t>
            </a:r>
          </a:p>
        </p:txBody>
      </p:sp>
      <p:sp>
        <p:nvSpPr>
          <p:cNvPr id="29" name="Text Placeholder 21"/>
          <p:cNvSpPr txBox="1">
            <a:spLocks/>
          </p:cNvSpPr>
          <p:nvPr/>
        </p:nvSpPr>
        <p:spPr>
          <a:xfrm>
            <a:off x="10903578" y="3636389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ne </a:t>
            </a:r>
            <a:r>
              <a:rPr kumimoji="1" lang="en-US" altLang="ja-JP" dirty="0" err="1">
                <a:solidFill>
                  <a:schemeClr val="bg2"/>
                </a:solidFill>
              </a:rPr>
              <a:t>iuvaret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perpetua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consulatu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, et </a:t>
            </a:r>
            <a:r>
              <a:rPr kumimoji="1" lang="en-US" altLang="ja-JP" dirty="0" err="1">
                <a:solidFill>
                  <a:schemeClr val="bg2"/>
                </a:solidFill>
              </a:rPr>
              <a:t>tantas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rationibus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liberavisse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eum</a:t>
            </a:r>
            <a:r>
              <a:rPr kumimoji="1" lang="en-US" altLang="ja-JP" dirty="0">
                <a:solidFill>
                  <a:schemeClr val="bg2"/>
                </a:solidFill>
              </a:rPr>
              <a:t>. 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10903578" y="6252192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NEXT TARGET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1" name="Text Placeholder 21"/>
          <p:cNvSpPr txBox="1">
            <a:spLocks/>
          </p:cNvSpPr>
          <p:nvPr/>
        </p:nvSpPr>
        <p:spPr>
          <a:xfrm>
            <a:off x="10903578" y="6835517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phaedrum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utamur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fuisset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id. 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Dicunt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molestie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33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93">
        <p14:flip dir="r"/>
      </p:transition>
    </mc:Choice>
    <mc:Fallback xmlns="">
      <p:transition spd="slow" advTm="143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75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250"/>
                            </p:stCondLst>
                            <p:childTnLst>
                              <p:par>
                                <p:cTn id="1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750"/>
                            </p:stCondLst>
                            <p:childTnLst>
                              <p:par>
                                <p:cTn id="1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PYRAMID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5949" y="6850743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5949" y="4940300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65949" y="2982686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8514" y="655835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6467" y="4647912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444" y="268174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3338286" y="5355771"/>
            <a:ext cx="1944916" cy="1500298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Freeform: Shape 17"/>
          <p:cNvSpPr/>
          <p:nvPr/>
        </p:nvSpPr>
        <p:spPr>
          <a:xfrm>
            <a:off x="4935973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Freeform: Shape 18"/>
          <p:cNvSpPr/>
          <p:nvPr/>
        </p:nvSpPr>
        <p:spPr>
          <a:xfrm>
            <a:off x="8131347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Freeform: Shape 19"/>
          <p:cNvSpPr/>
          <p:nvPr/>
        </p:nvSpPr>
        <p:spPr>
          <a:xfrm>
            <a:off x="6533660" y="3821318"/>
            <a:ext cx="1944916" cy="303475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/>
        </p:nvSpPr>
        <p:spPr>
          <a:xfrm>
            <a:off x="9729034" y="3821318"/>
            <a:ext cx="1944916" cy="303475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Freeform: Shape 21"/>
          <p:cNvSpPr/>
          <p:nvPr/>
        </p:nvSpPr>
        <p:spPr>
          <a:xfrm>
            <a:off x="12924407" y="3266524"/>
            <a:ext cx="1944916" cy="3589546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Freeform: Shape 22"/>
          <p:cNvSpPr/>
          <p:nvPr/>
        </p:nvSpPr>
        <p:spPr>
          <a:xfrm>
            <a:off x="11326721" y="4296228"/>
            <a:ext cx="1944916" cy="255984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66365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26389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970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3040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46376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3971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3051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9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986">
        <p14:flip dir="r"/>
      </p:transition>
    </mc:Choice>
    <mc:Fallback xmlns="">
      <p:transition spd="slow" advTm="79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25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25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725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225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725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225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725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225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</a:p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. Vide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no est.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has.</a:t>
            </a:r>
          </a:p>
          <a:p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 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</a:t>
            </a:r>
          </a:p>
          <a:p>
            <a:r>
              <a:rPr kumimoji="1" lang="pt-BR" altLang="ja-JP" dirty="0"/>
              <a:t>Cum detracto quaestio complectitur ad, recusabo praesent dissentiunt sit te.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9">
        <p14:flip dir="r"/>
      </p:transition>
    </mc:Choice>
    <mc:Fallback xmlns="">
      <p:transition spd="slow" advTm="5929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/>
          </a:p>
        </p:txBody>
      </p:sp>
      <p:graphicFrame>
        <p:nvGraphicFramePr>
          <p:cNvPr id="5" name="グラフ 6"/>
          <p:cNvGraphicFramePr/>
          <p:nvPr>
            <p:extLst>
              <p:ext uri="{D42A27DB-BD31-4B8C-83A1-F6EECF244321}">
                <p14:modId xmlns:p14="http://schemas.microsoft.com/office/powerpoint/2010/main" val="2988785624"/>
              </p:ext>
            </p:extLst>
          </p:nvPr>
        </p:nvGraphicFramePr>
        <p:xfrm>
          <a:off x="972457" y="2371368"/>
          <a:ext cx="16444686" cy="528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67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52">
        <p14:flip dir="r"/>
      </p:transition>
    </mc:Choice>
    <mc:Fallback xmlns="">
      <p:transition spd="slow" advTm="55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FUTURE STARTS </a:t>
            </a:r>
            <a:r>
              <a:rPr kumimoji="1" lang="en-US" altLang="ja-JP" dirty="0">
                <a:solidFill>
                  <a:schemeClr val="accent1"/>
                </a:solidFill>
              </a:rPr>
              <a:t>TODAY</a:t>
            </a:r>
            <a:r>
              <a:rPr kumimoji="1" lang="en-US" altLang="ja-JP" dirty="0"/>
              <a:t>, NOT TOMORROW.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81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62">
        <p14:flip dir="r"/>
      </p:transition>
    </mc:Choice>
    <mc:Fallback xmlns="">
      <p:transition spd="slow" advTm="3062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MAGAZINE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UPPERCASE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Ad </a:t>
            </a:r>
            <a:r>
              <a:rPr kumimoji="1" lang="en-US" altLang="ja-JP" dirty="0" err="1">
                <a:solidFill>
                  <a:schemeClr val="accent1"/>
                </a:solidFill>
              </a:rPr>
              <a:t>etiam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BOLD FONT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 Cum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an, 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BLACK &amp; WHITE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facer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Pro ex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, his consul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nominati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mediocrem</a:t>
            </a:r>
            <a:r>
              <a:rPr kumimoji="1" lang="en-US" altLang="ja-JP" dirty="0">
                <a:solidFill>
                  <a:schemeClr val="accent1"/>
                </a:solidFill>
              </a:rPr>
              <a:t> id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ipsum postulant,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 his ad.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MONOTONE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semper no.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quo cu. At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. Cum nihil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ex per,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no vim.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CONTRAST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his id. Ex dicta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conclusionemque</a:t>
            </a:r>
            <a:r>
              <a:rPr kumimoji="1" lang="en-US" altLang="ja-JP" dirty="0"/>
              <a:t> vim ea.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has.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TAKEAWAYS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23">
        <p14:flip dir="r"/>
      </p:transition>
    </mc:Choice>
    <mc:Fallback xmlns="">
      <p:transition spd="slow" advTm="8723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GET IN </a:t>
            </a:r>
            <a:r>
              <a:rPr kumimoji="1" lang="en-US" altLang="ja-JP" dirty="0">
                <a:solidFill>
                  <a:schemeClr val="accent1"/>
                </a:solidFill>
              </a:rPr>
              <a:t>TOUCH!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Address: 1-9-1 </a:t>
            </a:r>
            <a:r>
              <a:rPr kumimoji="1" lang="en-US" altLang="ja-JP" dirty="0" err="1"/>
              <a:t>Marunouchi</a:t>
            </a:r>
            <a:r>
              <a:rPr kumimoji="1" lang="en-US" altLang="ja-JP" dirty="0"/>
              <a:t>, Chiyoda 100-0005 , Tokyo Prefecture</a:t>
            </a:r>
          </a:p>
          <a:p>
            <a:r>
              <a:rPr kumimoji="1" lang="en-US" altLang="ja-JP" dirty="0"/>
              <a:t>Phone: 01 2345 6789 0000</a:t>
            </a:r>
          </a:p>
          <a:p>
            <a:r>
              <a:rPr kumimoji="1" lang="en-US" altLang="ja-JP" dirty="0"/>
              <a:t>E-mail: email@email.com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facebook.com</a:t>
            </a:r>
          </a:p>
          <a:p>
            <a:r>
              <a:rPr kumimoji="1" lang="en-US" altLang="ja-JP" dirty="0"/>
              <a:t>twitter.com</a:t>
            </a:r>
          </a:p>
          <a:p>
            <a:r>
              <a:rPr kumimoji="1" lang="en-US" altLang="ja-JP" dirty="0"/>
              <a:t>linkedin.com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2955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55" y="415335"/>
            <a:ext cx="6727377" cy="9457645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Prediction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91457" y="3211150"/>
            <a:ext cx="6767286" cy="1933008"/>
          </a:xfrm>
        </p:spPr>
        <p:txBody>
          <a:bodyPr/>
          <a:lstStyle/>
          <a:p>
            <a:r>
              <a:rPr kumimoji="1" lang="en-US" altLang="ja-JP" dirty="0" smtClean="0"/>
              <a:t>Regression Problem using </a:t>
            </a:r>
            <a:r>
              <a:rPr kumimoji="1" lang="en-US" altLang="ja-JP" dirty="0" err="1" smtClean="0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1457" y="5472180"/>
            <a:ext cx="6767286" cy="3494314"/>
          </a:xfrm>
        </p:spPr>
        <p:txBody>
          <a:bodyPr>
            <a:normAutofit/>
          </a:bodyPr>
          <a:lstStyle/>
          <a:p>
            <a:r>
              <a:rPr lang="en-US" dirty="0" smtClean="0"/>
              <a:t>Define Classes : Match, </a:t>
            </a:r>
            <a:r>
              <a:rPr lang="en-US" dirty="0" err="1" smtClean="0"/>
              <a:t>MatchScorePrediction</a:t>
            </a:r>
            <a:endParaRPr lang="en-US" dirty="0" smtClean="0"/>
          </a:p>
          <a:p>
            <a:r>
              <a:rPr lang="en-US" dirty="0" smtClean="0"/>
              <a:t>Load Dataset</a:t>
            </a:r>
          </a:p>
          <a:p>
            <a:r>
              <a:rPr lang="en-US" dirty="0" smtClean="0"/>
              <a:t>Split Dataset: Train/Test : 80/20</a:t>
            </a:r>
          </a:p>
          <a:p>
            <a:r>
              <a:rPr lang="en-US" dirty="0" smtClean="0"/>
              <a:t>One Hot Encoding </a:t>
            </a:r>
          </a:p>
          <a:p>
            <a:r>
              <a:rPr lang="en-US" dirty="0" smtClean="0"/>
              <a:t>Model Algorithm : </a:t>
            </a:r>
            <a:r>
              <a:rPr lang="en-US" dirty="0" err="1" smtClean="0"/>
              <a:t>FastTree</a:t>
            </a:r>
            <a:endParaRPr lang="en-US" dirty="0" smtClean="0"/>
          </a:p>
          <a:p>
            <a:r>
              <a:rPr lang="en-US" dirty="0" smtClean="0"/>
              <a:t>Train </a:t>
            </a:r>
            <a:r>
              <a:rPr lang="en-US" dirty="0" smtClean="0">
                <a:sym typeface="Wingdings" panose="05000000000000000000" pitchFamily="2" charset="2"/>
              </a:rPr>
              <a:t> Evaluate  Predict the 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0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WISHING IS NOT ENOUGH;</a:t>
            </a:r>
            <a:br>
              <a:rPr kumimoji="1" lang="en-US" altLang="ja-JP" dirty="0"/>
            </a:br>
            <a:r>
              <a:rPr kumimoji="1" lang="en-US" altLang="ja-JP" dirty="0"/>
              <a:t>WE </a:t>
            </a:r>
            <a:r>
              <a:rPr kumimoji="1" lang="en-US" altLang="ja-JP" dirty="0">
                <a:solidFill>
                  <a:schemeClr val="accent1"/>
                </a:solidFill>
              </a:rPr>
              <a:t>MUST</a:t>
            </a:r>
            <a:r>
              <a:rPr kumimoji="1" lang="en-US" altLang="ja-JP" dirty="0"/>
              <a:t> DO.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3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927">
        <p14:flip dir="r"/>
      </p:transition>
    </mc:Choice>
    <mc:Fallback xmlns="">
      <p:transition spd="slow" advTm="2927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The Power of PowerPoint – </a:t>
            </a:r>
            <a:r>
              <a:rPr kumimoji="1" lang="en-US" altLang="ja-JP" dirty="0">
                <a:hlinkClick r:id="rId2"/>
              </a:rPr>
              <a:t>thepopp.com</a:t>
            </a:r>
            <a:endParaRPr kumimoji="1" lang="en-US" altLang="ja-JP" dirty="0"/>
          </a:p>
          <a:p>
            <a:r>
              <a:rPr kumimoji="1" lang="en-US" altLang="ja-JP" dirty="0"/>
              <a:t>Font: </a:t>
            </a:r>
            <a:r>
              <a:rPr kumimoji="1" lang="en-US" altLang="ja-JP" dirty="0">
                <a:hlinkClick r:id="rId3"/>
              </a:rPr>
              <a:t>Roboto Font Family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6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The Power of PowerPoint | thepopp.com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TOOLS AND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>
                <a:solidFill>
                  <a:schemeClr val="accent1"/>
                </a:solidFill>
              </a:rPr>
              <a:t>FRAMEWORKS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2" y="953848"/>
            <a:ext cx="3183005" cy="3576410"/>
          </a:xfrm>
          <a:prstGeom prst="rect">
            <a:avLst/>
          </a:prstGeom>
        </p:spPr>
      </p:pic>
      <p:pic>
        <p:nvPicPr>
          <p:cNvPr id="17" name="Picture Placeholder 1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7" y="4948269"/>
            <a:ext cx="3513180" cy="1230462"/>
          </a:xfrm>
          <a:prstGeom prst="rect">
            <a:avLst/>
          </a:prstGeo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4" y="6361142"/>
            <a:ext cx="5470433" cy="1998593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75" y="743766"/>
            <a:ext cx="5538651" cy="5538651"/>
          </a:xfrm>
          <a:prstGeom prst="rect">
            <a:avLst/>
          </a:prstGeom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314" y="60288"/>
            <a:ext cx="5386138" cy="5386138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49789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14718</TotalTime>
  <Words>6368</Words>
  <Application>Microsoft Office PowerPoint</Application>
  <PresentationFormat>Custom</PresentationFormat>
  <Paragraphs>649</Paragraphs>
  <Slides>81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ＭＳ Ｐゴシック</vt:lpstr>
      <vt:lpstr>Arial</vt:lpstr>
      <vt:lpstr>Calibri</vt:lpstr>
      <vt:lpstr>Roboto</vt:lpstr>
      <vt:lpstr>Roboto Bold</vt:lpstr>
      <vt:lpstr>Spica Neue P</vt:lpstr>
      <vt:lpstr>Spica Neue P Light</vt:lpstr>
      <vt:lpstr>Wingdings</vt:lpstr>
      <vt:lpstr>Contents</vt:lpstr>
      <vt:lpstr>No Header and Footer</vt:lpstr>
      <vt:lpstr>Cricket Analytics  ML.Net</vt:lpstr>
      <vt:lpstr>AGENDA</vt:lpstr>
      <vt:lpstr>INTRODUCTION!</vt:lpstr>
      <vt:lpstr>PowerPoint Presentation</vt:lpstr>
      <vt:lpstr>PROBLEM  STATEMENT</vt:lpstr>
      <vt:lpstr>Dataset</vt:lpstr>
      <vt:lpstr>Data Cleaning</vt:lpstr>
      <vt:lpstr>Prediction</vt:lpstr>
      <vt:lpstr>TOOLS AND FRAMEWORKS</vt:lpstr>
      <vt:lpstr>ML.Net - Model Builder</vt:lpstr>
      <vt:lpstr>ML.Net - API</vt:lpstr>
      <vt:lpstr>Web-App</vt:lpstr>
      <vt:lpstr>06 DEMO</vt:lpstr>
      <vt:lpstr>Improvements</vt:lpstr>
      <vt:lpstr>RESOURCES</vt:lpstr>
      <vt:lpstr>THANK YOU FOR WATCHING!</vt:lpstr>
      <vt:lpstr>LET’S BEGIN NOW!</vt:lpstr>
      <vt:lpstr>TABLE OF CONTENTS</vt:lpstr>
      <vt:lpstr>INTRODUCTION</vt:lpstr>
      <vt:lpstr>MAGAZINE STYLE OF POWERPOINT</vt:lpstr>
      <vt:lpstr>GEORGE FITZMAURICE</vt:lpstr>
      <vt:lpstr>ANDREW ADAMSON</vt:lpstr>
      <vt:lpstr>WHY SHOULD WE KNOW ABOUT USER EXPERIENCE?</vt:lpstr>
      <vt:lpstr>ABOUT US</vt:lpstr>
      <vt:lpstr>OUR VISION</vt:lpstr>
      <vt:lpstr>OUR COMPANY</vt:lpstr>
      <vt:lpstr>OUR SERVICES</vt:lpstr>
      <vt:lpstr>OUR SERVICES</vt:lpstr>
      <vt:lpstr>OTHER SERVICES</vt:lpstr>
      <vt:lpstr>UNIQUE AND SOPHISTICATED</vt:lpstr>
      <vt:lpstr>OUR MEMBERS</vt:lpstr>
      <vt:lpstr>OUR MEMBERS</vt:lpstr>
      <vt:lpstr>IMAGINATION MEANS NOTHING WITHOUT DOING</vt:lpstr>
      <vt:lpstr>OUR PROMISES</vt:lpstr>
      <vt:lpstr>THE START OF OUR DREAM</vt:lpstr>
      <vt:lpstr>HISTORY</vt:lpstr>
      <vt:lpstr>HISTORY</vt:lpstr>
      <vt:lpstr>HISTORY</vt:lpstr>
      <vt:lpstr>PowerPoint Presentation</vt:lpstr>
      <vt:lpstr>NEXT MILESTONES</vt:lpstr>
      <vt:lpstr>A LEADER IS A DEALER IN HOPE</vt:lpstr>
      <vt:lpstr>PORTFOLIO</vt:lpstr>
      <vt:lpstr>OUR PRODUCT PRINCIPLES</vt:lpstr>
      <vt:lpstr>OUR PROJECTS</vt:lpstr>
      <vt:lpstr>OUR PROJECTS</vt:lpstr>
      <vt:lpstr>OUR LATEST PROJECT</vt:lpstr>
      <vt:lpstr>OUR LATEST PROJECTS</vt:lpstr>
      <vt:lpstr>THE MOST ADVANCED MOBILE EXPERIENCE</vt:lpstr>
      <vt:lpstr>DEVELOPMENT STYLE</vt:lpstr>
      <vt:lpstr>MOBILE FEATURES</vt:lpstr>
      <vt:lpstr>SOME PEOPLE FEEL THE RAIN. OTHERS JUST GET WET.</vt:lpstr>
      <vt:lpstr>PROPOSAL</vt:lpstr>
      <vt:lpstr>KEY CONCEPT</vt:lpstr>
      <vt:lpstr>BASE IDEAS</vt:lpstr>
      <vt:lpstr>3 PILLARS</vt:lpstr>
      <vt:lpstr>4 PILLARS</vt:lpstr>
      <vt:lpstr>PRODUCT DEVELOPMENT PROCESS</vt:lpstr>
      <vt:lpstr>PowerPoint Presentation</vt:lpstr>
      <vt:lpstr>PowerPoint Presentation</vt:lpstr>
      <vt:lpstr>PowerPoint Presentation</vt:lpstr>
      <vt:lpstr>PowerPoint Presentation</vt:lpstr>
      <vt:lpstr>THE MOST EFFECTIVE WAY</vt:lpstr>
      <vt:lpstr>SIMPLE LOOP</vt:lpstr>
      <vt:lpstr>PRODUCT FEATURES</vt:lpstr>
      <vt:lpstr>RECOMMENDED PLAN</vt:lpstr>
      <vt:lpstr>ALTERNATIVE PLAN</vt:lpstr>
      <vt:lpstr>SWOT ANALYSIS</vt:lpstr>
      <vt:lpstr>TASK PRIORITY</vt:lpstr>
      <vt:lpstr>ANALYSIS</vt:lpstr>
      <vt:lpstr>MARKETING PRINCIPLES</vt:lpstr>
      <vt:lpstr>CUSTOM BATTERY GRAPH</vt:lpstr>
      <vt:lpstr>CUSTOM PIE CHART</vt:lpstr>
      <vt:lpstr>CUSTOM BAR GRAPH</vt:lpstr>
      <vt:lpstr>CUSTOM PYRAMID GRAPH</vt:lpstr>
      <vt:lpstr>PowerPoint Presentation</vt:lpstr>
      <vt:lpstr>EXCEL GRAPH</vt:lpstr>
      <vt:lpstr>THE FUTURE STARTS TODAY, NOT TOMORROW.</vt:lpstr>
      <vt:lpstr>KEY TAKEAWAYS</vt:lpstr>
      <vt:lpstr>GET IN TOUCH!</vt:lpstr>
      <vt:lpstr>WISHING IS NOT ENOUGH; WE MUST DO.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Praveen Raghuvanshi</cp:lastModifiedBy>
  <cp:revision>262</cp:revision>
  <dcterms:created xsi:type="dcterms:W3CDTF">2015-08-02T15:43:04Z</dcterms:created>
  <dcterms:modified xsi:type="dcterms:W3CDTF">2021-06-13T20:47:28Z</dcterms:modified>
</cp:coreProperties>
</file>