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9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56" r:id="rId13"/>
    <p:sldId id="355" r:id="rId14"/>
    <p:sldId id="343" r:id="rId15"/>
    <p:sldId id="354" r:id="rId16"/>
    <p:sldId id="344" r:id="rId17"/>
    <p:sldId id="345" r:id="rId18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614" y="77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2022/2/9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it.ly/35IcuYA" TargetMode="External"/><Relationship Id="rId4" Type="http://schemas.openxmlformats.org/officeDocument/2006/relationships/hyperlink" Target="https://github.com/praveenraghuvanshi/tech-sessions/tree/master/08022022-Developer-Week-2022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04194" y="3188910"/>
            <a:ext cx="15679611" cy="3907591"/>
          </a:xfrm>
        </p:spPr>
        <p:txBody>
          <a:bodyPr/>
          <a:lstStyle/>
          <a:p>
            <a:r>
              <a:rPr lang="en-US" altLang="ja-JP" dirty="0"/>
              <a:t>Cricket Analytics &amp; Prediction </a:t>
            </a:r>
            <a:br>
              <a:rPr lang="en-US" altLang="ja-JP" dirty="0"/>
            </a:b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1304194" y="5880473"/>
            <a:ext cx="15679611" cy="1790855"/>
          </a:xfrm>
        </p:spPr>
        <p:txBody>
          <a:bodyPr>
            <a:normAutofit/>
          </a:bodyPr>
          <a:lstStyle/>
          <a:p>
            <a:r>
              <a:rPr kumimoji="1" lang="en-US" altLang="ja-JP" sz="7200" dirty="0" err="1">
                <a:solidFill>
                  <a:schemeClr val="accent1"/>
                </a:solidFill>
              </a:rPr>
              <a:t>ML.Net</a:t>
            </a:r>
            <a:endParaRPr kumimoji="1" lang="ja-JP" altLang="en-US" sz="72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Praveen Raghuvanshi</a:t>
            </a:r>
          </a:p>
          <a:p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</p:txBody>
      </p:sp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C475363-CC30-4F44-9DF2-B6812013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377" y="616921"/>
            <a:ext cx="7689246" cy="179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extLst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API(</a:t>
            </a:r>
            <a:r>
              <a:rPr kumimoji="1" lang="en-US" altLang="ja-JP" dirty="0" err="1">
                <a:solidFill>
                  <a:srgbClr val="FF0000"/>
                </a:solidFill>
              </a:rPr>
              <a:t>Jupyter</a:t>
            </a:r>
            <a:r>
              <a:rPr kumimoji="1" lang="en-US" altLang="ja-JP" dirty="0">
                <a:solidFill>
                  <a:srgbClr val="FF0000"/>
                </a:solidFill>
              </a:rPr>
              <a:t> Notebook)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389" y="3194887"/>
            <a:ext cx="8405141" cy="68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– </a:t>
            </a:r>
            <a:r>
              <a:rPr kumimoji="1" lang="en-US" altLang="ja-JP" dirty="0">
                <a:solidFill>
                  <a:srgbClr val="FF0000"/>
                </a:solidFill>
              </a:rPr>
              <a:t>Model Builder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55" y="4506686"/>
            <a:ext cx="16879386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2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91455" y="833994"/>
            <a:ext cx="17957801" cy="3099378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ML.Net</a:t>
            </a:r>
            <a:r>
              <a:rPr kumimoji="1" lang="en-US" altLang="ja-JP" dirty="0"/>
              <a:t> - </a:t>
            </a:r>
            <a:r>
              <a:rPr kumimoji="1" lang="en-US" altLang="ja-JP" dirty="0" err="1">
                <a:solidFill>
                  <a:srgbClr val="FF0000"/>
                </a:solidFill>
              </a:rPr>
              <a:t>WebApp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3DA228-C086-4DB9-AE1F-EF407EA2B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2882040"/>
            <a:ext cx="13574394" cy="66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9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06</a:t>
            </a:r>
            <a:r>
              <a:rPr kumimoji="1" lang="en-US" altLang="ja-JP" dirty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/>
              <a:t>IMPROVEMENT</a:t>
            </a:r>
            <a:r>
              <a:rPr kumimoji="1" lang="en-US" altLang="ja-JP" dirty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/>
              <a:t> Large Dataset</a:t>
            </a:r>
          </a:p>
          <a:p>
            <a:r>
              <a:rPr kumimoji="1" lang="en-US" altLang="ja-JP" sz="3200" dirty="0"/>
              <a:t> Feature selection strategies</a:t>
            </a:r>
          </a:p>
          <a:p>
            <a:r>
              <a:rPr kumimoji="1" lang="en-US" altLang="ja-JP" sz="32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/>
              <a:t>RESOURCE</a:t>
            </a:r>
            <a:r>
              <a:rPr kumimoji="1" lang="en-US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49990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https://dotnet.microsoft.com/apps/machinelearning-ai/ml-dotnet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Slides and Source: </a:t>
            </a:r>
            <a:r>
              <a:rPr lang="en-US" sz="3600" dirty="0">
                <a:hlinkClick r:id="rId4"/>
              </a:rPr>
              <a:t>https://github.com/praveenraghuvanshi/tech-sessions/tree/master/08022022-Developer-Week-2022</a:t>
            </a:r>
            <a:endParaRPr lang="en-US" sz="36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Short URL: </a:t>
            </a:r>
            <a:r>
              <a:rPr lang="en-US" sz="3600" dirty="0">
                <a:hlinkClick r:id="rId5"/>
              </a:rPr>
              <a:t>https://bit.ly/35IcuYA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https://linktr.ee/praveenraghuvanshi</a:t>
            </a:r>
            <a:endParaRPr kumimoji="1" lang="en-US" altLang="ja-JP" sz="3600" dirty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/>
              <a:t>@</a:t>
            </a:r>
            <a:r>
              <a:rPr kumimoji="1" lang="en-US" altLang="ja-JP" sz="3600" dirty="0" err="1"/>
              <a:t>praveenraghuvan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err="1"/>
              <a:t>Github</a:t>
            </a:r>
            <a:r>
              <a:rPr kumimoji="1" lang="en-US" altLang="ja-JP" sz="3600" dirty="0"/>
              <a:t>: </a:t>
            </a:r>
            <a:r>
              <a:rPr kumimoji="1" lang="en-US" altLang="ja-JP" sz="3600" dirty="0" err="1"/>
              <a:t>praveenraghuvanshi</a:t>
            </a:r>
            <a:endParaRPr kumimoji="1" lang="ja-JP" altLang="en-US" sz="3600" dirty="0"/>
          </a:p>
        </p:txBody>
      </p:sp>
      <p:pic>
        <p:nvPicPr>
          <p:cNvPr id="7" name="Picture 6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A70CA33C-33A6-4B8E-A358-1CE591E866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4456667"/>
            <a:ext cx="9760035" cy="451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Analysis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INTRODUCTION</a:t>
            </a:r>
            <a:r>
              <a:rPr kumimoji="1" lang="en-US" altLang="ja-JP" dirty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/>
              <a:t>Cloud Architect @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3682" y="6710967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Formats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PROBLEM  </a:t>
            </a:r>
            <a:r>
              <a:rPr kumimoji="1" lang="en-US" altLang="ja-JP" dirty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 Perform Analysis on cricket dataset</a:t>
            </a:r>
          </a:p>
          <a:p>
            <a:r>
              <a:rPr kumimoji="1" lang="en-US" altLang="ja-JP" sz="3200" dirty="0"/>
              <a:t> Predict the score on a specific ball till 6 overs</a:t>
            </a:r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545781" y="4776560"/>
            <a:ext cx="8441773" cy="3011715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TOOLS AND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417"/>
            <a:ext cx="5470433" cy="1998593"/>
          </a:xfrm>
          <a:prstGeom prst="rect">
            <a:avLst/>
          </a:prstGeom>
        </p:spPr>
      </p:pic>
      <p:pic>
        <p:nvPicPr>
          <p:cNvPr id="3" name="Picture Placeholder 2"/>
          <p:cNvPicPr>
            <a:picLocks noGrp="1" noChangeAspect="1"/>
          </p:cNvPicPr>
          <p:nvPr>
            <p:ph type="pic" sz="quarter" idx="16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1" y="6282417"/>
            <a:ext cx="3789046" cy="3789046"/>
          </a:xfrm>
          <a:prstGeom prst="rect">
            <a:avLst/>
          </a:prstGeom>
        </p:spPr>
      </p:pic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3" y="60287"/>
            <a:ext cx="4605147" cy="4605147"/>
          </a:xfrm>
          <a:prstGeom prst="rect">
            <a:avLst/>
          </a:prstGeom>
        </p:spPr>
      </p:pic>
      <p:pic>
        <p:nvPicPr>
          <p:cNvPr id="2" name="Picture Placeholder 1"/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48" r="27348"/>
          <a:stretch>
            <a:fillRect/>
          </a:stretch>
        </p:blipFill>
        <p:spPr>
          <a:xfrm>
            <a:off x="13967748" y="1487312"/>
            <a:ext cx="4320252" cy="3178124"/>
          </a:xfrm>
        </p:spPr>
      </p:pic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Datase</a:t>
            </a:r>
            <a:r>
              <a:rPr kumimoji="1" lang="en-US" altLang="ja-JP" dirty="0">
                <a:solidFill>
                  <a:srgbClr val="FF0000"/>
                </a:solidFill>
              </a:rPr>
              <a:t>t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181081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Source: Cricksheet.org</a:t>
            </a:r>
          </a:p>
          <a:p>
            <a:r>
              <a:rPr kumimoji="1" lang="en-US" altLang="ja-JP" dirty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328488"/>
            <a:ext cx="6767286" cy="4364152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 Duration: 2017 – 2021</a:t>
            </a:r>
          </a:p>
          <a:p>
            <a:r>
              <a:rPr kumimoji="1" lang="en-US" altLang="ja-JP" sz="2800" dirty="0"/>
              <a:t> Matches : 1010</a:t>
            </a:r>
          </a:p>
          <a:p>
            <a:r>
              <a:rPr kumimoji="1" lang="en-US" altLang="ja-JP" sz="2800" dirty="0"/>
              <a:t> Teams: 56</a:t>
            </a:r>
          </a:p>
          <a:p>
            <a:r>
              <a:rPr kumimoji="1" lang="en-US" altLang="ja-JP" sz="2800" dirty="0"/>
              <a:t> Columns: 22</a:t>
            </a:r>
          </a:p>
          <a:p>
            <a:r>
              <a:rPr kumimoji="1" lang="en-US" altLang="ja-JP" sz="2800" dirty="0"/>
              <a:t> Records: 231 K</a:t>
            </a:r>
          </a:p>
          <a:p>
            <a:r>
              <a:rPr kumimoji="1" lang="en-US" altLang="ja-JP" sz="2800" dirty="0"/>
              <a:t> Mix of number and strings</a:t>
            </a:r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</a:t>
            </a:r>
            <a:r>
              <a:rPr kumimoji="1" lang="en-US" altLang="ja-JP" dirty="0">
                <a:solidFill>
                  <a:srgbClr val="FF0000"/>
                </a:solidFill>
              </a:rPr>
              <a:t>Cleaning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/>
              <a:t> Filter dataset to include records till 6 over. Low memory and fast execution</a:t>
            </a:r>
          </a:p>
          <a:p>
            <a:r>
              <a:rPr kumimoji="1" lang="en-US" altLang="ja-JP" sz="2800" dirty="0"/>
              <a:t> Check for Null Values</a:t>
            </a:r>
          </a:p>
          <a:p>
            <a:r>
              <a:rPr kumimoji="1" lang="en-US" altLang="ja-JP" sz="2800" dirty="0"/>
              <a:t> Aggregation : Score per ball </a:t>
            </a:r>
            <a:r>
              <a:rPr kumimoji="1" lang="en-US" altLang="ja-JP" sz="2800" dirty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runs_off_bat</a:t>
            </a:r>
            <a:r>
              <a:rPr kumimoji="1" lang="en-US" altLang="ja-JP" sz="2800" dirty="0"/>
              <a:t> + extras</a:t>
            </a:r>
          </a:p>
          <a:p>
            <a:r>
              <a:rPr kumimoji="1" lang="en-US" altLang="ja-JP" sz="2800" dirty="0"/>
              <a:t> Cumulative sum : Total Score per ball</a:t>
            </a:r>
          </a:p>
          <a:p>
            <a:r>
              <a:rPr kumimoji="1" lang="en-US" altLang="ja-JP" sz="2800" dirty="0"/>
              <a:t> Remove 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Predictio</a:t>
            </a:r>
            <a:r>
              <a:rPr kumimoji="1" lang="en-US" altLang="ja-JP" dirty="0">
                <a:solidFill>
                  <a:srgbClr val="FF0000"/>
                </a:solidFill>
              </a:rPr>
              <a:t>n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2571070"/>
            <a:ext cx="6767286" cy="1933008"/>
          </a:xfrm>
        </p:spPr>
        <p:txBody>
          <a:bodyPr/>
          <a:lstStyle/>
          <a:p>
            <a:r>
              <a:rPr kumimoji="1" lang="en-US" altLang="ja-JP" dirty="0"/>
              <a:t>Regression Problem using </a:t>
            </a:r>
            <a:r>
              <a:rPr kumimoji="1" lang="en-US" altLang="ja-JP" dirty="0" err="1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4871287"/>
            <a:ext cx="8056154" cy="4311901"/>
          </a:xfrm>
        </p:spPr>
        <p:txBody>
          <a:bodyPr>
            <a:noAutofit/>
          </a:bodyPr>
          <a:lstStyle/>
          <a:p>
            <a:r>
              <a:rPr lang="en-US" sz="2800" dirty="0"/>
              <a:t> Define Classes : Match, </a:t>
            </a:r>
            <a:r>
              <a:rPr lang="en-US" sz="2800" dirty="0" err="1"/>
              <a:t>MatchScorePrediction</a:t>
            </a:r>
            <a:endParaRPr lang="en-US" sz="2800" dirty="0"/>
          </a:p>
          <a:p>
            <a:r>
              <a:rPr lang="en-US" sz="2800" dirty="0"/>
              <a:t> Load Dataset</a:t>
            </a:r>
          </a:p>
          <a:p>
            <a:r>
              <a:rPr lang="en-US" sz="2800" dirty="0"/>
              <a:t> Split Dataset: Train/Test : 80/20</a:t>
            </a:r>
          </a:p>
          <a:p>
            <a:r>
              <a:rPr lang="en-US" sz="2800" dirty="0"/>
              <a:t> One Hot Encoding </a:t>
            </a:r>
          </a:p>
          <a:p>
            <a:r>
              <a:rPr lang="en-US" sz="2800" dirty="0"/>
              <a:t> Model Algorithm : </a:t>
            </a:r>
            <a:r>
              <a:rPr lang="en-US" sz="2800" dirty="0" err="1"/>
              <a:t>FastTree</a:t>
            </a:r>
            <a:endParaRPr lang="en-US" sz="2800" dirty="0"/>
          </a:p>
          <a:p>
            <a:r>
              <a:rPr lang="en-US" sz="2800" dirty="0"/>
              <a:t> Train </a:t>
            </a:r>
            <a:r>
              <a:rPr lang="en-US" sz="2800" dirty="0">
                <a:sym typeface="Wingdings" panose="05000000000000000000" pitchFamily="2" charset="2"/>
              </a:rPr>
              <a:t> Evaluate  Predict the Model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15228</TotalTime>
  <Words>416</Words>
  <Application>Microsoft Office PowerPoint</Application>
  <PresentationFormat>Custom</PresentationFormat>
  <Paragraphs>100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Roboto</vt:lpstr>
      <vt:lpstr>Roboto Bold</vt:lpstr>
      <vt:lpstr>Wingdings</vt:lpstr>
      <vt:lpstr>Contents</vt:lpstr>
      <vt:lpstr>No Header and Footer</vt:lpstr>
      <vt:lpstr>Cricket Analytics &amp; Prediction  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– API(Jupyter Notebook)</vt:lpstr>
      <vt:lpstr>ML.Net – Model Builder</vt:lpstr>
      <vt:lpstr>ML.Net - WebApp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Raghuvanshi, Praveen</cp:lastModifiedBy>
  <cp:revision>294</cp:revision>
  <dcterms:created xsi:type="dcterms:W3CDTF">2015-08-02T15:43:04Z</dcterms:created>
  <dcterms:modified xsi:type="dcterms:W3CDTF">2022-02-08T23:23:30Z</dcterms:modified>
</cp:coreProperties>
</file>