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9" r:id="rId1"/>
  </p:sldMasterIdLst>
  <p:notesMasterIdLst>
    <p:notesMasterId r:id="rId21"/>
  </p:notesMasterIdLst>
  <p:sldIdLst>
    <p:sldId id="256" r:id="rId2"/>
    <p:sldId id="296" r:id="rId3"/>
    <p:sldId id="258" r:id="rId4"/>
    <p:sldId id="309" r:id="rId5"/>
    <p:sldId id="312" r:id="rId6"/>
    <p:sldId id="310" r:id="rId7"/>
    <p:sldId id="314" r:id="rId8"/>
    <p:sldId id="315" r:id="rId9"/>
    <p:sldId id="317" r:id="rId10"/>
    <p:sldId id="329" r:id="rId11"/>
    <p:sldId id="318" r:id="rId12"/>
    <p:sldId id="328" r:id="rId13"/>
    <p:sldId id="319" r:id="rId14"/>
    <p:sldId id="320" r:id="rId15"/>
    <p:sldId id="326" r:id="rId16"/>
    <p:sldId id="327" r:id="rId17"/>
    <p:sldId id="321" r:id="rId18"/>
    <p:sldId id="324" r:id="rId19"/>
    <p:sldId id="32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484" autoAdjust="0"/>
  </p:normalViewPr>
  <p:slideViewPr>
    <p:cSldViewPr snapToGrid="0">
      <p:cViewPr varScale="1">
        <p:scale>
          <a:sx n="70" d="100"/>
          <a:sy n="70" d="100"/>
        </p:scale>
        <p:origin x="11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EC57-6F76-4D9A-BEBF-4431325DB260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49CEA-452E-49F3-92ED-210B64DD3C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2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04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23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QL Server, Azure SQL Database, Oracle, SQLite, PostgreSQL, Progress, IBM DB2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725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SSA is a powerful framework for decomposing the time-series into trend, seasonality and noise components as well as forecasting the future values of the time-series.</a:t>
            </a:r>
          </a:p>
          <a:p>
            <a:endParaRPr lang="en-US" dirty="0" smtClean="0"/>
          </a:p>
          <a:p>
            <a:r>
              <a:rPr lang="en-US" dirty="0" smtClean="0"/>
              <a:t>In principle, SSA performs spectral analysis on the input time-series where each component in the spectrum corresponds to a trend, seasonal or noise component in the time-series. For details of the Singular Spectrum Analysis (SSA), refer to this document.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140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59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22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19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24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28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5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146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1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25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8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03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3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49CEA-452E-49F3-92ED-210B64DD3C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173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17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0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97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1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2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4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5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0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2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86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7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veenraghuvanshi/tech-sessions/tree/master/31072020-AI-ML-using-ml-dotne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raveenraghuvanshi1512/TechnicalSessions/tree/31052020-virtualmlnet/31052020-virtualmlnet" TargetMode="External"/><Relationship Id="rId4" Type="http://schemas.openxmlformats.org/officeDocument/2006/relationships/hyperlink" Target="https://dev.to/praveenraghuvanshi/covid-19-eda-and-prediction-using-net-dataframe-and-ml-net-c-introduction-nlb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t.me/joinchat/IifUJQ_PuYT757Turx-nLg" TargetMode="External"/><Relationship Id="rId3" Type="http://schemas.openxmlformats.org/officeDocument/2006/relationships/hyperlink" Target="https://in.linkedin.com/in/praveenraghuvanshi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hyperlink" Target="https://github.com/praveenraghuvanshi1512" TargetMode="Externa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SEGISandData/COVID-19/raw/master/csse_covid_19_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akshaysb/covid-19-data-visualiz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theweek.in/news/india/2020/03/29/coronavirus-will-see-its-end-soon-say-renowned-astrologers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ourworldindata.org/2020_pandemic/2020_pandemic#/title-sli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covid19.who.in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.ourworldindata.org/2020_pandemic/2020_pandemic#/title-sli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743" y="3727521"/>
            <a:ext cx="11017065" cy="976093"/>
          </a:xfrm>
        </p:spPr>
        <p:txBody>
          <a:bodyPr>
            <a:normAutofit fontScale="25000" lnSpcReduction="20000"/>
          </a:bodyPr>
          <a:lstStyle/>
          <a:p>
            <a:r>
              <a:rPr lang="en-US" sz="13500" b="1" dirty="0"/>
              <a:t>Applying Data Science and Machine Learning using Microsoft </a:t>
            </a:r>
            <a:r>
              <a:rPr lang="en-US" sz="13500" b="1" dirty="0" err="1"/>
              <a:t>.Net</a:t>
            </a:r>
            <a:endParaRPr lang="en-US" sz="13500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11589" y="5582194"/>
            <a:ext cx="33921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Praveen Raghuvanshi</a:t>
            </a:r>
          </a:p>
          <a:p>
            <a:r>
              <a:rPr lang="en-US" sz="1600" dirty="0" smtClean="0"/>
              <a:t>31-July-2020</a:t>
            </a: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00" y="1051425"/>
            <a:ext cx="3551228" cy="18365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961" y="983876"/>
            <a:ext cx="2152650" cy="19716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444" y="982681"/>
            <a:ext cx="2820761" cy="197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5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043694"/>
            <a:ext cx="7189369" cy="3431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675" y="2043695"/>
            <a:ext cx="2908320" cy="34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3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120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940525" y="2154065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A </a:t>
            </a:r>
            <a:r>
              <a:rPr lang="en-US" sz="2800" dirty="0"/>
              <a:t>collection of </a:t>
            </a:r>
            <a:r>
              <a:rPr lang="en-US" sz="2800" dirty="0" smtClean="0"/>
              <a:t>columns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In-memory </a:t>
            </a:r>
            <a:r>
              <a:rPr lang="en-US" sz="2800" dirty="0" smtClean="0"/>
              <a:t>representation of structured data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Similar </a:t>
            </a:r>
            <a:r>
              <a:rPr lang="en-US" sz="2800" dirty="0"/>
              <a:t>to Python </a:t>
            </a:r>
            <a:r>
              <a:rPr lang="en-US" sz="2800" dirty="0" err="1" smtClean="0"/>
              <a:t>Dataframe</a:t>
            </a:r>
            <a:endParaRPr lang="en-US" sz="2800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7165975" y="2236788"/>
            <a:ext cx="5026025" cy="3282950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Load dataset from CSV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Row/Column Selection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Join/Merge </a:t>
            </a:r>
            <a:r>
              <a:rPr lang="en-US" sz="2800" dirty="0" err="1" smtClean="0"/>
              <a:t>Dataframe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 smtClean="0"/>
              <a:t>GroupBy</a:t>
            </a:r>
            <a:endParaRPr lang="en-US" sz="280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Null values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0296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120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.Net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r>
              <a:rPr lang="en-US" dirty="0" smtClean="0"/>
              <a:t> Vs </a:t>
            </a:r>
            <a:r>
              <a:rPr lang="en-US" dirty="0" err="1" smtClean="0"/>
              <a:t>IDataView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20397"/>
              </p:ext>
            </p:extLst>
          </p:nvPr>
        </p:nvGraphicFramePr>
        <p:xfrm>
          <a:off x="1150118" y="1681959"/>
          <a:ext cx="9419910" cy="4925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955">
                  <a:extLst>
                    <a:ext uri="{9D8B030D-6E8A-4147-A177-3AD203B41FA5}">
                      <a16:colId xmlns:a16="http://schemas.microsoft.com/office/drawing/2014/main" val="3920232602"/>
                    </a:ext>
                  </a:extLst>
                </a:gridCol>
                <a:gridCol w="4709955">
                  <a:extLst>
                    <a:ext uri="{9D8B030D-6E8A-4147-A177-3AD203B41FA5}">
                      <a16:colId xmlns:a16="http://schemas.microsoft.com/office/drawing/2014/main" val="1530353186"/>
                    </a:ext>
                  </a:extLst>
                </a:gridCol>
              </a:tblGrid>
              <a:tr h="420063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DataFrame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IDataView</a:t>
                      </a:r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968912"/>
                  </a:ext>
                </a:extLst>
              </a:tr>
              <a:tr h="42006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Microsoft.Data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Microsoft.ML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29005"/>
                  </a:ext>
                </a:extLst>
              </a:tr>
              <a:tr h="420063">
                <a:tc>
                  <a:txBody>
                    <a:bodyPr/>
                    <a:lstStyle/>
                    <a:p>
                      <a:r>
                        <a:rPr lang="en-US" dirty="0" smtClean="0"/>
                        <a:t>Analogous to List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Analogous to </a:t>
                      </a:r>
                      <a:r>
                        <a:rPr lang="en-US" dirty="0" err="1" smtClean="0"/>
                        <a:t>IEnumerable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457069"/>
                  </a:ext>
                </a:extLst>
              </a:tr>
              <a:tr h="725039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Devs</a:t>
                      </a:r>
                      <a:r>
                        <a:rPr lang="en-US" baseline="0" dirty="0" smtClean="0"/>
                        <a:t> interested in Data science (Exploration)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.Net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Devs</a:t>
                      </a:r>
                      <a:r>
                        <a:rPr lang="en-US" dirty="0" smtClean="0"/>
                        <a:t> interested</a:t>
                      </a:r>
                      <a:r>
                        <a:rPr lang="en-US" baseline="0" dirty="0" smtClean="0"/>
                        <a:t> in ML (Prediction)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058531"/>
                  </a:ext>
                </a:extLst>
              </a:tr>
              <a:tr h="420063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Schemaless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 bound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950052"/>
                  </a:ext>
                </a:extLst>
              </a:tr>
              <a:tr h="420063">
                <a:tc>
                  <a:txBody>
                    <a:bodyPr/>
                    <a:lstStyle/>
                    <a:p>
                      <a:r>
                        <a:rPr lang="en-US" dirty="0" smtClean="0"/>
                        <a:t>Eager</a:t>
                      </a:r>
                      <a:r>
                        <a:rPr lang="en-US" baseline="0" dirty="0" smtClean="0"/>
                        <a:t>ly loaded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Lazy</a:t>
                      </a:r>
                      <a:r>
                        <a:rPr lang="en-US" baseline="0" dirty="0" smtClean="0"/>
                        <a:t> loaded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59668"/>
                  </a:ext>
                </a:extLst>
              </a:tr>
              <a:tr h="420063">
                <a:tc>
                  <a:txBody>
                    <a:bodyPr/>
                    <a:lstStyle/>
                    <a:p>
                      <a:r>
                        <a:rPr lang="en-US" dirty="0" smtClean="0"/>
                        <a:t>In-memory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 based, forward only cursor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606772"/>
                  </a:ext>
                </a:extLst>
              </a:tr>
              <a:tr h="420063">
                <a:tc>
                  <a:txBody>
                    <a:bodyPr/>
                    <a:lstStyle/>
                    <a:p>
                      <a:r>
                        <a:rPr lang="en-US" dirty="0" smtClean="0"/>
                        <a:t>Random</a:t>
                      </a:r>
                      <a:r>
                        <a:rPr lang="en-US" baseline="0" dirty="0" smtClean="0"/>
                        <a:t> access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random access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128011"/>
                  </a:ext>
                </a:extLst>
              </a:tr>
              <a:tr h="420063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debug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Hard to debug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83504"/>
                  </a:ext>
                </a:extLst>
              </a:tr>
              <a:tr h="420063">
                <a:tc>
                  <a:txBody>
                    <a:bodyPr/>
                    <a:lstStyle/>
                    <a:p>
                      <a:r>
                        <a:rPr lang="en-US" dirty="0" smtClean="0"/>
                        <a:t>Support only Csv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  <a:r>
                        <a:rPr lang="en-US" baseline="0" dirty="0" smtClean="0"/>
                        <a:t> Csv, </a:t>
                      </a:r>
                      <a:r>
                        <a:rPr lang="en-US" baseline="0" dirty="0" err="1" smtClean="0"/>
                        <a:t>IEnumerable</a:t>
                      </a:r>
                      <a:r>
                        <a:rPr lang="en-US" baseline="0" dirty="0" smtClean="0"/>
                        <a:t>, Relational DB 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602575"/>
                  </a:ext>
                </a:extLst>
              </a:tr>
              <a:tr h="420063">
                <a:tc>
                  <a:txBody>
                    <a:bodyPr/>
                    <a:lstStyle/>
                    <a:p>
                      <a:r>
                        <a:rPr lang="en-US" dirty="0" smtClean="0"/>
                        <a:t>Apache Arrow</a:t>
                      </a:r>
                      <a:r>
                        <a:rPr lang="en-US" baseline="0" dirty="0" smtClean="0"/>
                        <a:t> format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Schema</a:t>
                      </a:r>
                      <a:r>
                        <a:rPr lang="en-US" baseline="0" dirty="0" smtClean="0"/>
                        <a:t> based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652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81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err="1" smtClean="0"/>
              <a:t>ML.Net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962295" y="2426208"/>
            <a:ext cx="5853467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 smtClean="0"/>
              <a:t>Time Series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 smtClean="0"/>
              <a:t>Load Data – </a:t>
            </a:r>
            <a:r>
              <a:rPr lang="en-US" sz="2800" b="0" dirty="0" err="1" smtClean="0"/>
              <a:t>MLContext</a:t>
            </a:r>
            <a:endParaRPr lang="en-US" sz="2800" b="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 smtClean="0"/>
              <a:t>ML Pipeline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/>
              <a:t>Predicting </a:t>
            </a:r>
            <a:r>
              <a:rPr lang="en-US" sz="2800" b="0" dirty="0" smtClean="0"/>
              <a:t>confirmed cases </a:t>
            </a:r>
            <a:r>
              <a:rPr lang="en-US" sz="2800" b="0" dirty="0"/>
              <a:t>in next 7 </a:t>
            </a:r>
            <a:r>
              <a:rPr lang="en-US" sz="2800" b="0" dirty="0" smtClean="0"/>
              <a:t>days</a:t>
            </a:r>
            <a:endParaRPr lang="en-US" sz="2800" b="0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2"/>
          </p:nvPr>
        </p:nvSpPr>
        <p:spPr>
          <a:xfrm>
            <a:off x="6094411" y="1723798"/>
            <a:ext cx="6145212" cy="1735137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Single </a:t>
            </a:r>
            <a:r>
              <a:rPr lang="en-US" sz="2800" dirty="0"/>
              <a:t>Spectrum Analysis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TimeSeriesCatalog.ForecastBySsa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4552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type="body" idx="1"/>
          </p:nvPr>
        </p:nvSpPr>
        <p:spPr>
          <a:xfrm>
            <a:off x="746761" y="2959608"/>
            <a:ext cx="5347650" cy="2738846"/>
          </a:xfrm>
        </p:spPr>
        <p:txBody>
          <a:bodyPr>
            <a:noAutofit/>
          </a:bodyPr>
          <a:lstStyle/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 err="1" smtClean="0"/>
              <a:t>Xplot</a:t>
            </a:r>
            <a:r>
              <a:rPr lang="en-US" sz="2800" b="0" dirty="0" smtClean="0"/>
              <a:t> – </a:t>
            </a:r>
            <a:r>
              <a:rPr lang="en-US" sz="2800" b="0" dirty="0" err="1" smtClean="0"/>
              <a:t>Plotly</a:t>
            </a:r>
            <a:endParaRPr lang="en-US" sz="2800" b="0" dirty="0" smtClean="0"/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 smtClean="0"/>
              <a:t>Bar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 smtClean="0"/>
              <a:t>Scatter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dirty="0" smtClean="0"/>
              <a:t>Pie</a:t>
            </a:r>
          </a:p>
          <a:p>
            <a:pPr marL="914400" lvl="1" indent="-4572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8223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 -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771900" cy="3200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4950" y="1690688"/>
            <a:ext cx="60388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1029" cy="1325563"/>
          </a:xfrm>
        </p:spPr>
        <p:txBody>
          <a:bodyPr/>
          <a:lstStyle/>
          <a:p>
            <a:r>
              <a:rPr lang="en-US" dirty="0" smtClean="0"/>
              <a:t>Machine Learning : </a:t>
            </a:r>
            <a:r>
              <a:rPr lang="en-US" dirty="0" err="1" smtClean="0"/>
              <a:t>ML.Net</a:t>
            </a:r>
            <a:r>
              <a:rPr lang="en-US" dirty="0" smtClean="0"/>
              <a:t> – Prediction(7 Days)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255" y="1888844"/>
            <a:ext cx="1781118" cy="31621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5" y="1774458"/>
            <a:ext cx="4848225" cy="3390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728" y="1869623"/>
            <a:ext cx="4381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21747" y="2855822"/>
            <a:ext cx="65748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/>
              <a:t>Demo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42702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10295710" cy="2547257"/>
          </a:xfrm>
        </p:spPr>
        <p:txBody>
          <a:bodyPr>
            <a:normAutofit lnSpcReduction="10000"/>
          </a:bodyPr>
          <a:lstStyle/>
          <a:p>
            <a:pPr marL="658368" lvl="1" indent="-457200" fontAlgn="base">
              <a:lnSpc>
                <a:spcPct val="120000"/>
              </a:lnSpc>
            </a:pP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github.com/praveenraghuvanshi/tech-sessions/tree/master/31072020-AI-ML-using-ml-dotnet</a:t>
            </a:r>
            <a:endParaRPr lang="en-US" dirty="0" smtClean="0"/>
          </a:p>
          <a:p>
            <a:pPr marL="201168" lvl="1" indent="0" fontAlgn="base">
              <a:lnSpc>
                <a:spcPct val="120000"/>
              </a:lnSpc>
              <a:buNone/>
            </a:pPr>
            <a:endParaRPr lang="en-US" dirty="0" smtClean="0"/>
          </a:p>
          <a:p>
            <a:pPr marL="658368" lvl="1" indent="-457200" fontAlgn="base">
              <a:lnSpc>
                <a:spcPct val="120000"/>
              </a:lnSpc>
            </a:pPr>
            <a:r>
              <a:rPr lang="en-US" sz="2800" dirty="0" smtClean="0"/>
              <a:t>Dev.to </a:t>
            </a:r>
            <a:r>
              <a:rPr lang="en-US" sz="2800" dirty="0"/>
              <a:t>: </a:t>
            </a:r>
            <a:r>
              <a:rPr lang="en-US" sz="2800" dirty="0">
                <a:hlinkClick r:id="rId4"/>
              </a:rPr>
              <a:t>https://dev.to/praveenraghuvanshi/covid-19-eda-and-prediction-using-net-dataframe-and-ml-net-c-introduction-nlb</a:t>
            </a:r>
            <a:endParaRPr lang="en-US" sz="2800" dirty="0">
              <a:hlinkClick r:id="rId5"/>
            </a:endParaRPr>
          </a:p>
        </p:txBody>
      </p:sp>
    </p:spTree>
    <p:extLst>
      <p:ext uri="{BB962C8B-B14F-4D97-AF65-F5344CB8AC3E}">
        <p14:creationId xmlns:p14="http://schemas.microsoft.com/office/powerpoint/2010/main" val="155026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25" y="3092927"/>
            <a:ext cx="2542068" cy="6700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Q</a:t>
            </a:r>
            <a:r>
              <a:rPr lang="en-US" dirty="0" smtClean="0"/>
              <a:t>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566" y="476070"/>
            <a:ext cx="6654074" cy="6209210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320000"/>
              </a:lnSpc>
              <a:buNone/>
            </a:pPr>
            <a:r>
              <a:rPr lang="en-US" sz="8000" dirty="0" smtClean="0"/>
              <a:t>praveenraghuvanshi@gmail.com</a:t>
            </a: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3"/>
              </a:rPr>
              <a:t>https</a:t>
            </a:r>
            <a:r>
              <a:rPr lang="en-US" sz="8000" dirty="0">
                <a:hlinkClick r:id="rId3"/>
              </a:rPr>
              <a:t>://</a:t>
            </a:r>
            <a:r>
              <a:rPr lang="en-US" sz="8000" dirty="0" smtClean="0">
                <a:hlinkClick r:id="rId3"/>
              </a:rPr>
              <a:t>in.linkedin.com/in/praveenraghuvanshi</a:t>
            </a:r>
            <a:endParaRPr lang="en-US" sz="8000" dirty="0" smtClean="0"/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https</a:t>
            </a:r>
            <a:r>
              <a:rPr lang="en-US" sz="8000">
                <a:hlinkClick r:id="rId4"/>
              </a:rPr>
              <a:t>://</a:t>
            </a:r>
            <a:r>
              <a:rPr lang="en-US" sz="8000" smtClean="0">
                <a:hlinkClick r:id="rId4"/>
              </a:rPr>
              <a:t>github.com/praveenraghuvanshi</a:t>
            </a:r>
            <a:endParaRPr lang="en-US" sz="8000" dirty="0" smtClean="0">
              <a:hlinkClick r:id="rId4"/>
            </a:endParaRPr>
          </a:p>
          <a:p>
            <a:pPr marL="0" indent="0">
              <a:lnSpc>
                <a:spcPct val="320000"/>
              </a:lnSpc>
              <a:buNone/>
            </a:pPr>
            <a:r>
              <a:rPr lang="en-US" sz="8000" dirty="0" smtClean="0">
                <a:hlinkClick r:id="rId4"/>
              </a:rPr>
              <a:t>@</a:t>
            </a:r>
            <a:r>
              <a:rPr lang="en-US" sz="8000" dirty="0" err="1" smtClean="0">
                <a:hlinkClick r:id="rId4"/>
              </a:rPr>
              <a:t>praveenraghuvan</a:t>
            </a:r>
            <a:endParaRPr lang="en-US" sz="8000" dirty="0" smtClean="0">
              <a:hlinkClick r:id="rId4"/>
            </a:endParaRPr>
          </a:p>
          <a:p>
            <a:pPr marL="0" indent="0">
              <a:lnSpc>
                <a:spcPct val="320000"/>
              </a:lnSpc>
              <a:buNone/>
            </a:pPr>
            <a:endParaRPr lang="en-US" sz="8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988" y="2401455"/>
            <a:ext cx="654761" cy="6547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348" y="5204750"/>
            <a:ext cx="470611" cy="470611"/>
          </a:xfrm>
          <a:prstGeom prst="rect">
            <a:avLst/>
          </a:prstGeom>
        </p:spPr>
      </p:pic>
      <p:pic>
        <p:nvPicPr>
          <p:cNvPr id="1028" name="Picture 4" descr="Image result for email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48" y="1177941"/>
            <a:ext cx="554402" cy="38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40746" y="6242055"/>
            <a:ext cx="6728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  <a:hlinkClick r:id="rId8"/>
              </a:rPr>
              <a:t>https://t.me/joinchat/IifUJQ_PuYT757Turx-nLg </a:t>
            </a: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32" name="Picture 8" descr="circle messenger round icon telegram icon #2180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347" y="6258415"/>
            <a:ext cx="494123" cy="494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38087" y="1153884"/>
            <a:ext cx="638175" cy="428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95236" y="3706263"/>
            <a:ext cx="52387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5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1101" y="977784"/>
            <a:ext cx="3200400" cy="57981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Introduction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312" t="12206" r="28561" b="2450"/>
          <a:stretch/>
        </p:blipFill>
        <p:spPr>
          <a:xfrm>
            <a:off x="124690" y="1267691"/>
            <a:ext cx="3669133" cy="4260272"/>
          </a:xfr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91101" y="1661198"/>
            <a:ext cx="7067500" cy="480927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Cloud Architect @ Harman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Domain: Audio, Video, Control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Expertise: Cloud, Distributed computing</a:t>
            </a:r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Area of Interest: AI/ML, Cloud and </a:t>
            </a:r>
            <a:r>
              <a:rPr lang="en-US" sz="3200" dirty="0" err="1" smtClean="0"/>
              <a:t>IoT</a:t>
            </a:r>
            <a:endParaRPr lang="en-US" sz="3200" dirty="0" smtClean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Location: Bangalore, India</a:t>
            </a:r>
          </a:p>
        </p:txBody>
      </p:sp>
    </p:spTree>
    <p:extLst>
      <p:ext uri="{BB962C8B-B14F-4D97-AF65-F5344CB8AC3E}">
        <p14:creationId xmlns:p14="http://schemas.microsoft.com/office/powerpoint/2010/main" val="200098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8" y="1944687"/>
            <a:ext cx="10058401" cy="3472044"/>
          </a:xfrm>
        </p:spPr>
        <p:txBody>
          <a:bodyPr>
            <a:noAutofit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Dataset -</a:t>
            </a:r>
            <a:r>
              <a:rPr lang="en-US" sz="3200" dirty="0">
                <a:hlinkClick r:id="rId3"/>
              </a:rPr>
              <a:t> John Hopkins University </a:t>
            </a:r>
            <a:r>
              <a:rPr lang="en-US" sz="3200" dirty="0" smtClean="0">
                <a:hlinkClick r:id="rId3"/>
              </a:rPr>
              <a:t>CSSE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Python Visualization </a:t>
            </a:r>
            <a:r>
              <a:rPr lang="en-US" sz="3200" dirty="0" smtClean="0"/>
              <a:t>- </a:t>
            </a:r>
            <a:r>
              <a:rPr lang="en-US" sz="3200" dirty="0" err="1" smtClean="0">
                <a:hlinkClick r:id="rId4"/>
              </a:rPr>
              <a:t>Akshay</a:t>
            </a:r>
            <a:r>
              <a:rPr lang="en-US" sz="3200" dirty="0" smtClean="0">
                <a:hlinkClick r:id="rId4"/>
              </a:rPr>
              <a:t> Sb</a:t>
            </a:r>
            <a:endParaRPr lang="en-US" sz="3200" dirty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Organizers – </a:t>
            </a:r>
            <a:r>
              <a:rPr lang="en-US" sz="3200" dirty="0" err="1" smtClean="0"/>
              <a:t>Vivek</a:t>
            </a:r>
            <a:r>
              <a:rPr lang="en-US" sz="3200" dirty="0" smtClean="0"/>
              <a:t> Sridhar and Paras </a:t>
            </a:r>
            <a:r>
              <a:rPr lang="en-US" sz="3200" dirty="0" err="1" smtClean="0"/>
              <a:t>Pundhir</a:t>
            </a:r>
            <a:endParaRPr lang="en-US" sz="3200" dirty="0" smtClean="0"/>
          </a:p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Sponsors </a:t>
            </a:r>
            <a:r>
              <a:rPr lang="en-US" sz="3200" dirty="0" smtClean="0"/>
              <a:t>- Microsoft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106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COVID-19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063932"/>
            <a:ext cx="10022979" cy="382622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9600" b="1" dirty="0"/>
              <a:t>As per </a:t>
            </a:r>
            <a:r>
              <a:rPr lang="en-US" sz="9600" b="1" dirty="0" smtClean="0"/>
              <a:t>Wiki…</a:t>
            </a:r>
          </a:p>
          <a:p>
            <a:pPr marL="0" indent="0">
              <a:buNone/>
            </a:pPr>
            <a:endParaRPr lang="en-US" sz="9600" b="1" dirty="0" smtClean="0"/>
          </a:p>
          <a:p>
            <a:pPr marL="0" indent="0">
              <a:buNone/>
            </a:pPr>
            <a:r>
              <a:rPr lang="en-US" sz="9600" i="1" dirty="0" smtClean="0"/>
              <a:t>“Coronavirus </a:t>
            </a:r>
            <a:r>
              <a:rPr lang="en-US" sz="9600" i="1" dirty="0"/>
              <a:t>disease 2019(COVID-19) is an infectious disease caused by severe acute respiratory </a:t>
            </a:r>
            <a:r>
              <a:rPr lang="en-US" sz="9600" i="1" dirty="0" smtClean="0"/>
              <a:t>syndrome </a:t>
            </a:r>
            <a:r>
              <a:rPr lang="en-US" sz="9600" i="1" dirty="0"/>
              <a:t>coronavirus 2 (SARS-CoV-2). </a:t>
            </a:r>
            <a:endParaRPr lang="en-US" sz="9600" i="1" dirty="0" smtClean="0"/>
          </a:p>
          <a:p>
            <a:pPr marL="0" indent="0">
              <a:buNone/>
            </a:pPr>
            <a:endParaRPr lang="en-US" sz="9600" i="1" dirty="0" smtClean="0"/>
          </a:p>
          <a:p>
            <a:pPr marL="0" indent="0">
              <a:buNone/>
            </a:pPr>
            <a:r>
              <a:rPr lang="en-US" sz="9600" i="1" dirty="0" smtClean="0"/>
              <a:t>The </a:t>
            </a:r>
            <a:r>
              <a:rPr lang="en-US" sz="9600" i="1" dirty="0"/>
              <a:t>disease was first identified in 2019 in Wuhan, the capital of China's Hubei province, and has since spread globally, resulting in the ongoing 2019–20 coronavirus </a:t>
            </a:r>
            <a:r>
              <a:rPr lang="en-US" sz="9600" i="1" dirty="0" smtClean="0"/>
              <a:t>pandemic”</a:t>
            </a:r>
            <a:endParaRPr lang="en-US" sz="9600" i="1" dirty="0"/>
          </a:p>
          <a:p>
            <a:pPr marL="0" indent="0">
              <a:buNone/>
            </a:pPr>
            <a:endParaRPr lang="en-US" sz="96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578" y="619127"/>
            <a:ext cx="908242" cy="8456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-67398" y="6383746"/>
            <a:ext cx="12323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4"/>
              </a:rPr>
              <a:t>Image Source: https</a:t>
            </a:r>
            <a:r>
              <a:rPr lang="en-US" dirty="0">
                <a:hlinkClick r:id="rId4"/>
              </a:rPr>
              <a:t>://www.theweek.in/news/india/2020/03/29/coronavirus-will-see-its-end-soon-say-renowned-astrologers.html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28,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54334" y="6434276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Source:</a:t>
            </a:r>
            <a:r>
              <a:rPr lang="en-US" dirty="0" smtClean="0"/>
              <a:t> </a:t>
            </a:r>
            <a:r>
              <a:rPr lang="en-US" dirty="0">
                <a:hlinkClick r:id="rId4"/>
              </a:rPr>
              <a:t>https://covid19.who.int/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690688"/>
            <a:ext cx="9601015" cy="47754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690688"/>
            <a:ext cx="3102964" cy="44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COVID-19 (Statistics) : May 27, 2020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59427" y="6389362"/>
            <a:ext cx="8527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Source: https</a:t>
            </a:r>
            <a:r>
              <a:rPr lang="en-US" dirty="0">
                <a:hlinkClick r:id="rId3"/>
              </a:rPr>
              <a:t>://slides.ourworldindata.org/2020_pandemic/2020_pandemic#/title-slide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534" y="2002536"/>
            <a:ext cx="5380265" cy="37916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87" y="2002536"/>
            <a:ext cx="5774071" cy="379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7"/>
            <a:ext cx="9906000" cy="834536"/>
          </a:xfrm>
        </p:spPr>
        <p:txBody>
          <a:bodyPr/>
          <a:lstStyle/>
          <a:p>
            <a:r>
              <a:rPr lang="en-US" dirty="0" smtClean="0"/>
              <a:t>Exploratory Data Analysis - EDA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4"/>
          </p:nvPr>
        </p:nvSpPr>
        <p:spPr>
          <a:xfrm>
            <a:off x="1141411" y="2133600"/>
            <a:ext cx="10040396" cy="377081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/>
              <a:t>As per Wiki…</a:t>
            </a:r>
          </a:p>
          <a:p>
            <a:pPr marL="0" indent="0">
              <a:buNone/>
            </a:pPr>
            <a:r>
              <a:rPr lang="en-US" sz="3400" i="1" dirty="0"/>
              <a:t>“In statistics, exploratory data analysis (EDA) is an approach to analyzing data sets to summarize their main characteristics, often with visual methods. </a:t>
            </a:r>
            <a:endParaRPr lang="en-US" sz="3400" i="1" dirty="0" smtClean="0"/>
          </a:p>
          <a:p>
            <a:pPr marL="0" indent="0">
              <a:buNone/>
            </a:pPr>
            <a:endParaRPr lang="en-US" sz="3400" i="1" dirty="0"/>
          </a:p>
          <a:p>
            <a:pPr marL="0" indent="0">
              <a:buNone/>
            </a:pPr>
            <a:r>
              <a:rPr lang="en-US" sz="3400" i="1" dirty="0" smtClean="0"/>
              <a:t>A</a:t>
            </a:r>
            <a:r>
              <a:rPr lang="en-US" sz="3400" i="1" dirty="0"/>
              <a:t> statistical model can be used or not, but primarily EDA is for seeing what the data can tell us beyond the formal modeling or hypothesis testing task.”</a:t>
            </a:r>
          </a:p>
          <a:p>
            <a:pPr marL="0" indent="0">
              <a:buNone/>
            </a:pP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6077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EDA </a:t>
            </a:r>
            <a:r>
              <a:rPr lang="en-US" dirty="0" err="1" smtClean="0"/>
              <a:t>Contd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249485"/>
            <a:ext cx="3910149" cy="3225981"/>
          </a:xfrm>
        </p:spPr>
        <p:txBody>
          <a:bodyPr>
            <a:normAutofit fontScale="77500" lnSpcReduction="20000"/>
          </a:bodyPr>
          <a:lstStyle/>
          <a:p>
            <a:pPr lvl="1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Buy a house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No of bedrooms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Type(Apartment, Villa)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Locality</a:t>
            </a:r>
          </a:p>
          <a:p>
            <a:pPr lvl="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smtClean="0"/>
              <a:t>Crime rate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0" y="2084566"/>
            <a:ext cx="48387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5390606" cy="1450757"/>
          </a:xfrm>
        </p:spPr>
        <p:txBody>
          <a:bodyPr/>
          <a:lstStyle/>
          <a:p>
            <a:r>
              <a:rPr lang="en-US" dirty="0" smtClean="0"/>
              <a:t>Time Series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817" y="1737360"/>
            <a:ext cx="5486400" cy="4437017"/>
          </a:xfrm>
        </p:spPr>
        <p:txBody>
          <a:bodyPr>
            <a:noAutofit/>
          </a:bodyPr>
          <a:lstStyle/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000" dirty="0"/>
              <a:t>The analysis of data organized </a:t>
            </a:r>
            <a:r>
              <a:rPr lang="en-US" sz="3000" dirty="0" smtClean="0"/>
              <a:t> across </a:t>
            </a:r>
            <a:r>
              <a:rPr lang="en-US" sz="3000" dirty="0"/>
              <a:t>units of time.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It </a:t>
            </a:r>
            <a:r>
              <a:rPr lang="en-US" sz="3000" dirty="0"/>
              <a:t>helps understand past trends and plan for future</a:t>
            </a:r>
          </a:p>
          <a:p>
            <a:pPr lvl="1" fontAlgn="base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3000" dirty="0" smtClean="0"/>
              <a:t> Types</a:t>
            </a:r>
            <a:r>
              <a:rPr lang="en-US" sz="3000" dirty="0"/>
              <a:t>: Trends, Seasonality, Irregularity, Cyclic</a:t>
            </a:r>
          </a:p>
          <a:p>
            <a:pPr lvl="1" fontAlgn="base">
              <a:lnSpc>
                <a:spcPct val="150000"/>
              </a:lnSpc>
            </a:pP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761" y="1737359"/>
            <a:ext cx="6204294" cy="43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0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4123</TotalTime>
  <Words>567</Words>
  <Application>Microsoft Office PowerPoint</Application>
  <PresentationFormat>Widescreen</PresentationFormat>
  <Paragraphs>120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Introduction</vt:lpstr>
      <vt:lpstr>Acknowledgements</vt:lpstr>
      <vt:lpstr>COVID-19</vt:lpstr>
      <vt:lpstr>COVID-19 (Statistics) : May 28, 2020</vt:lpstr>
      <vt:lpstr>COVID-19 (Statistics) : May 27, 2020</vt:lpstr>
      <vt:lpstr>Exploratory Data Analysis - EDA</vt:lpstr>
      <vt:lpstr>EDA Contd…</vt:lpstr>
      <vt:lpstr>Time Series Analysis</vt:lpstr>
      <vt:lpstr>DataFrame</vt:lpstr>
      <vt:lpstr>.Net DataFrame </vt:lpstr>
      <vt:lpstr>.Net DataFrame Vs IDataView</vt:lpstr>
      <vt:lpstr>ML.Net</vt:lpstr>
      <vt:lpstr>Visualization</vt:lpstr>
      <vt:lpstr>Data Science - DataFrame </vt:lpstr>
      <vt:lpstr>Machine Learning : ML.Net – Prediction(7 Days) </vt:lpstr>
      <vt:lpstr>PowerPoint Presentation</vt:lpstr>
      <vt:lpstr>References</vt:lpstr>
      <vt:lpstr>Thank you  Q &amp; A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ML.Net</dc:title>
  <dc:creator>Raghuvanshi, Praveen</dc:creator>
  <cp:lastModifiedBy>Raghuvanshi, Praveen</cp:lastModifiedBy>
  <cp:revision>309</cp:revision>
  <dcterms:created xsi:type="dcterms:W3CDTF">2019-06-28T17:38:08Z</dcterms:created>
  <dcterms:modified xsi:type="dcterms:W3CDTF">2020-07-18T18:30:53Z</dcterms:modified>
</cp:coreProperties>
</file>