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6" r:id="rId3"/>
    <p:sldId id="374" r:id="rId4"/>
    <p:sldId id="377" r:id="rId5"/>
    <p:sldId id="391" r:id="rId6"/>
    <p:sldId id="390" r:id="rId7"/>
    <p:sldId id="392" r:id="rId8"/>
    <p:sldId id="389" r:id="rId9"/>
    <p:sldId id="324" r:id="rId10"/>
    <p:sldId id="32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9824" autoAdjust="0"/>
  </p:normalViewPr>
  <p:slideViewPr>
    <p:cSldViewPr snapToGrid="0">
      <p:cViewPr varScale="1">
        <p:scale>
          <a:sx n="74" d="100"/>
          <a:sy n="74" d="100"/>
        </p:scale>
        <p:origin x="10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4FF29-0B78-4D14-B973-D6C322D130F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018FD-7C18-4B12-B211-D27F669C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43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018FD-7C18-4B12-B211-D27F669C0E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4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4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8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58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8457-E297-40E8-8039-C9A38252D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49A0C-B72F-4F06-B5D6-AEBBB2003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4C5AA-3911-4989-909A-EE14EA59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E095B-CCFC-4AFC-8E0D-457A3F5A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927EB-3916-4F67-9C7C-89831F0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8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D80D-B9FB-45AB-B088-5A0D07F1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46577-7DD3-45C6-9C20-5A812FB63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F077B-4A5C-4DAA-9AE5-69FACDC9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3C11A-3925-4EAF-98EA-510BE560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8A2C-C0A9-4E1B-BC63-0E9F8DBC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B0389-297E-470C-B63A-10739575E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775D4-D96C-49F6-96B3-FEC2247BC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36F9A-3E53-4D19-8B22-3AD99845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7365D-12BB-476A-BCA7-0EEE136E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DC9A-D9E7-4C66-80BC-EDB1E81A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0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838C-837C-4A6B-95A4-A64E9E10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3CC4F-77D3-4B5F-AC62-A323502F6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10DDA-7904-46F7-87C2-8229C297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93DE6-746F-4282-A155-D0B1A3F3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6B0D8-C2B6-46EB-B5CB-8281EA5B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5B67-4C55-4547-9B7A-917E0A93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62E36-00D7-493B-B6EE-76659E5EA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A4051-1D45-4E73-8057-31A74438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F50AE-AF2A-4132-A42E-C60A5A3B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14249-0AAE-46E7-8618-421A6D88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3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6E71-CCF1-4B23-922A-5FB513AE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0288-E9DF-48E3-9302-B0EA346AE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5FA34-F7DB-45A2-B002-64F08F58E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087EB-94F6-4065-BF20-3793FC87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E1-1300-4113-8CD3-44890CFA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3F054-A3A6-42C9-B0AD-CAAF420C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2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B6DE-205F-4F26-A762-2685990A1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F645-20E8-4742-A911-05B557B3F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44F02-5E92-46C1-8F65-CBCEE8948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02FC7-9EA4-45C1-9448-6D3FF3D20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341DC-F285-4836-ABC7-8159E1E23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62309-FD63-4878-99D7-05B74E17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D3BEB-6D6F-48C2-9110-00E36452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20358-6DDA-49E5-AB5E-19ED198A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4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5738-0C8A-4C02-9B4E-7FD208B0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5A6F7-5C37-4271-914C-F3596E4F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AC93B-6283-4141-B4AB-7D37B232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B1BAC-580F-4F34-A430-0AB3B3CE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1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E55F8-F433-4655-9662-DCF7880C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21C3F-41C1-495B-B5DC-0A4B8E99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E4F8B-01B7-4CA0-8F88-BDB83580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8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8880-F268-4749-8C6E-67C1E6A2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76491-511C-45E9-A582-7684550C4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229C-5285-48E8-9437-432B92210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5D715-CEE3-4669-B355-E44B03A8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DF808-49B6-47DE-BA7B-B02346E7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DB801-9652-4BEA-8345-40FE0A5E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6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F38D-5BB6-4426-9805-811964D7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ED522-AE6F-443B-8B88-322C56769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1A74-96A9-44CC-8E1C-E28E985E6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BD484-973C-44F3-9625-70A99BFC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EF468-D832-4745-9164-392EA9BF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40D31-461B-4676-BA98-ED1975E7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2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E83D-7E51-4202-8051-629337DF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A5F13-C512-4886-AD64-19002A374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7D7F7-25D1-419E-939C-7961D92F8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F46CF-5813-4C06-87FE-4C61E3875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32AD9-6221-4950-8E06-2306F2C7B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5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in.linkedin.com/in/praveenraghuvanshi" TargetMode="External"/><Relationship Id="rId7" Type="http://schemas.openxmlformats.org/officeDocument/2006/relationships/hyperlink" Target="https://t.me/joinchat/IifUJQ_PuYT757Turx-nL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11" Type="http://schemas.openxmlformats.org/officeDocument/2006/relationships/image" Target="../media/image2.png"/><Relationship Id="rId5" Type="http://schemas.openxmlformats.org/officeDocument/2006/relationships/image" Target="../media/image12.png"/><Relationship Id="rId10" Type="http://schemas.openxmlformats.org/officeDocument/2006/relationships/image" Target="../media/image11.png"/><Relationship Id="rId4" Type="http://schemas.openxmlformats.org/officeDocument/2006/relationships/hyperlink" Target="https://github.com/praveenraghuvanshi1512" TargetMode="External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veenraghuvanshi/tech-sessions/tree/master/14042022-Practical-ML-Net-Sound-Classific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87C619C-EBAB-488E-96B9-153AA4C9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30DA1C1-36FD-41D8-9826-EE797BF39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5331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90A36-9D6F-4DD7-BC02-EB908D503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84632"/>
            <a:ext cx="6081713" cy="3566160"/>
          </a:xfrm>
        </p:spPr>
        <p:txBody>
          <a:bodyPr>
            <a:normAutofit/>
          </a:bodyPr>
          <a:lstStyle/>
          <a:p>
            <a:pPr algn="l"/>
            <a:r>
              <a:rPr lang="en-US" sz="6600" b="1">
                <a:solidFill>
                  <a:srgbClr val="FFFFFF"/>
                </a:solidFill>
              </a:rPr>
              <a:t>Sound Classification using ML.Net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80316-2389-435B-BF57-9809FC3A0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480560"/>
            <a:ext cx="6081713" cy="1572768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rgbClr val="FFFFFF"/>
              </a:solidFill>
            </a:endParaRPr>
          </a:p>
          <a:p>
            <a:pPr algn="l"/>
            <a:r>
              <a:rPr lang="en-US">
                <a:solidFill>
                  <a:srgbClr val="FFFFFF"/>
                </a:solidFill>
              </a:rPr>
              <a:t>Praveen Raghuvanshi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@praveenraghuvan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1FACD9-4278-4E2F-9496-C4544F7B3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54" y="629632"/>
            <a:ext cx="3931920" cy="2211704"/>
          </a:xfrm>
          <a:prstGeom prst="rect">
            <a:avLst/>
          </a:prstGeom>
        </p:spPr>
      </p:pic>
      <p:sp>
        <p:nvSpPr>
          <p:cNvPr id="77" name="sketch line">
            <a:extLst>
              <a:ext uri="{FF2B5EF4-FFF2-40B4-BE49-F238E27FC236}">
                <a16:creationId xmlns:a16="http://schemas.microsoft.com/office/drawing/2014/main" id="{35BC54F7-1315-4D6C-9420-A5BF0CDDB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475" y="4252192"/>
            <a:ext cx="4056549" cy="18288"/>
          </a:xfrm>
          <a:custGeom>
            <a:avLst/>
            <a:gdLst>
              <a:gd name="connsiteX0" fmla="*/ 0 w 4056549"/>
              <a:gd name="connsiteY0" fmla="*/ 0 h 18288"/>
              <a:gd name="connsiteX1" fmla="*/ 676092 w 4056549"/>
              <a:gd name="connsiteY1" fmla="*/ 0 h 18288"/>
              <a:gd name="connsiteX2" fmla="*/ 1271052 w 4056549"/>
              <a:gd name="connsiteY2" fmla="*/ 0 h 18288"/>
              <a:gd name="connsiteX3" fmla="*/ 1947144 w 4056549"/>
              <a:gd name="connsiteY3" fmla="*/ 0 h 18288"/>
              <a:gd name="connsiteX4" fmla="*/ 2501539 w 4056549"/>
              <a:gd name="connsiteY4" fmla="*/ 0 h 18288"/>
              <a:gd name="connsiteX5" fmla="*/ 3137065 w 4056549"/>
              <a:gd name="connsiteY5" fmla="*/ 0 h 18288"/>
              <a:gd name="connsiteX6" fmla="*/ 4056549 w 4056549"/>
              <a:gd name="connsiteY6" fmla="*/ 0 h 18288"/>
              <a:gd name="connsiteX7" fmla="*/ 4056549 w 4056549"/>
              <a:gd name="connsiteY7" fmla="*/ 18288 h 18288"/>
              <a:gd name="connsiteX8" fmla="*/ 3380458 w 4056549"/>
              <a:gd name="connsiteY8" fmla="*/ 18288 h 18288"/>
              <a:gd name="connsiteX9" fmla="*/ 2663801 w 4056549"/>
              <a:gd name="connsiteY9" fmla="*/ 18288 h 18288"/>
              <a:gd name="connsiteX10" fmla="*/ 2068840 w 4056549"/>
              <a:gd name="connsiteY10" fmla="*/ 18288 h 18288"/>
              <a:gd name="connsiteX11" fmla="*/ 1311618 w 4056549"/>
              <a:gd name="connsiteY11" fmla="*/ 18288 h 18288"/>
              <a:gd name="connsiteX12" fmla="*/ 716657 w 4056549"/>
              <a:gd name="connsiteY12" fmla="*/ 18288 h 18288"/>
              <a:gd name="connsiteX13" fmla="*/ 0 w 4056549"/>
              <a:gd name="connsiteY13" fmla="*/ 18288 h 18288"/>
              <a:gd name="connsiteX14" fmla="*/ 0 w 4056549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6549" h="18288" fill="none" extrusionOk="0">
                <a:moveTo>
                  <a:pt x="0" y="0"/>
                </a:moveTo>
                <a:cubicBezTo>
                  <a:pt x="324395" y="-12272"/>
                  <a:pt x="437185" y="20747"/>
                  <a:pt x="676092" y="0"/>
                </a:cubicBezTo>
                <a:cubicBezTo>
                  <a:pt x="914999" y="-20747"/>
                  <a:pt x="980886" y="20074"/>
                  <a:pt x="1271052" y="0"/>
                </a:cubicBezTo>
                <a:cubicBezTo>
                  <a:pt x="1561218" y="-20074"/>
                  <a:pt x="1609815" y="19965"/>
                  <a:pt x="1947144" y="0"/>
                </a:cubicBezTo>
                <a:cubicBezTo>
                  <a:pt x="2284473" y="-19965"/>
                  <a:pt x="2317816" y="-23682"/>
                  <a:pt x="2501539" y="0"/>
                </a:cubicBezTo>
                <a:cubicBezTo>
                  <a:pt x="2685262" y="23682"/>
                  <a:pt x="2879461" y="12712"/>
                  <a:pt x="3137065" y="0"/>
                </a:cubicBezTo>
                <a:cubicBezTo>
                  <a:pt x="3394669" y="-12712"/>
                  <a:pt x="3618306" y="-41742"/>
                  <a:pt x="4056549" y="0"/>
                </a:cubicBezTo>
                <a:cubicBezTo>
                  <a:pt x="4056201" y="6465"/>
                  <a:pt x="4056979" y="10922"/>
                  <a:pt x="4056549" y="18288"/>
                </a:cubicBezTo>
                <a:cubicBezTo>
                  <a:pt x="3807729" y="-7540"/>
                  <a:pt x="3536237" y="12619"/>
                  <a:pt x="3380458" y="18288"/>
                </a:cubicBezTo>
                <a:cubicBezTo>
                  <a:pt x="3224679" y="23957"/>
                  <a:pt x="2967497" y="23368"/>
                  <a:pt x="2663801" y="18288"/>
                </a:cubicBezTo>
                <a:cubicBezTo>
                  <a:pt x="2360105" y="13208"/>
                  <a:pt x="2359716" y="-8821"/>
                  <a:pt x="2068840" y="18288"/>
                </a:cubicBezTo>
                <a:cubicBezTo>
                  <a:pt x="1777964" y="45397"/>
                  <a:pt x="1641909" y="31681"/>
                  <a:pt x="1311618" y="18288"/>
                </a:cubicBezTo>
                <a:cubicBezTo>
                  <a:pt x="981327" y="4895"/>
                  <a:pt x="990410" y="11155"/>
                  <a:pt x="716657" y="18288"/>
                </a:cubicBezTo>
                <a:cubicBezTo>
                  <a:pt x="442904" y="25421"/>
                  <a:pt x="330722" y="13665"/>
                  <a:pt x="0" y="18288"/>
                </a:cubicBezTo>
                <a:cubicBezTo>
                  <a:pt x="75" y="12069"/>
                  <a:pt x="515" y="5650"/>
                  <a:pt x="0" y="0"/>
                </a:cubicBezTo>
                <a:close/>
              </a:path>
              <a:path w="4056549" h="18288" stroke="0" extrusionOk="0">
                <a:moveTo>
                  <a:pt x="0" y="0"/>
                </a:moveTo>
                <a:cubicBezTo>
                  <a:pt x="175099" y="13469"/>
                  <a:pt x="459673" y="14529"/>
                  <a:pt x="594961" y="0"/>
                </a:cubicBezTo>
                <a:cubicBezTo>
                  <a:pt x="730249" y="-14529"/>
                  <a:pt x="873178" y="22015"/>
                  <a:pt x="1149356" y="0"/>
                </a:cubicBezTo>
                <a:cubicBezTo>
                  <a:pt x="1425534" y="-22015"/>
                  <a:pt x="1498871" y="-21513"/>
                  <a:pt x="1744316" y="0"/>
                </a:cubicBezTo>
                <a:cubicBezTo>
                  <a:pt x="1989761" y="21513"/>
                  <a:pt x="2112991" y="-46"/>
                  <a:pt x="2420408" y="0"/>
                </a:cubicBezTo>
                <a:cubicBezTo>
                  <a:pt x="2727825" y="46"/>
                  <a:pt x="2880256" y="-10040"/>
                  <a:pt x="3137065" y="0"/>
                </a:cubicBezTo>
                <a:cubicBezTo>
                  <a:pt x="3393874" y="10040"/>
                  <a:pt x="3704325" y="-6685"/>
                  <a:pt x="4056549" y="0"/>
                </a:cubicBezTo>
                <a:cubicBezTo>
                  <a:pt x="4055732" y="6895"/>
                  <a:pt x="4055770" y="11206"/>
                  <a:pt x="4056549" y="18288"/>
                </a:cubicBezTo>
                <a:cubicBezTo>
                  <a:pt x="3812770" y="11959"/>
                  <a:pt x="3533996" y="-5717"/>
                  <a:pt x="3299327" y="18288"/>
                </a:cubicBezTo>
                <a:cubicBezTo>
                  <a:pt x="3064658" y="42293"/>
                  <a:pt x="2940381" y="24492"/>
                  <a:pt x="2744931" y="18288"/>
                </a:cubicBezTo>
                <a:cubicBezTo>
                  <a:pt x="2549481" y="12084"/>
                  <a:pt x="2252169" y="51841"/>
                  <a:pt x="1987709" y="18288"/>
                </a:cubicBezTo>
                <a:cubicBezTo>
                  <a:pt x="1723249" y="-15265"/>
                  <a:pt x="1438946" y="3423"/>
                  <a:pt x="1230487" y="18288"/>
                </a:cubicBezTo>
                <a:cubicBezTo>
                  <a:pt x="1022028" y="33153"/>
                  <a:pt x="795957" y="18596"/>
                  <a:pt x="676092" y="18288"/>
                </a:cubicBezTo>
                <a:cubicBezTo>
                  <a:pt x="556227" y="17980"/>
                  <a:pt x="334853" y="39451"/>
                  <a:pt x="0" y="18288"/>
                </a:cubicBezTo>
                <a:cubicBezTo>
                  <a:pt x="95" y="14343"/>
                  <a:pt x="742" y="686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F987E-9804-0E7E-EDCE-31BEFAA49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7654" y="4129433"/>
            <a:ext cx="4016088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0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25" y="3092927"/>
            <a:ext cx="2542068" cy="670067"/>
          </a:xfrm>
        </p:spPr>
        <p:txBody>
          <a:bodyPr>
            <a:normAutofit fontScale="90000"/>
          </a:bodyPr>
          <a:lstStyle/>
          <a:p>
            <a:r>
              <a:rPr lang="en-US"/>
              <a:t>Thank you</a:t>
            </a:r>
            <a:br>
              <a:rPr lang="en-US"/>
            </a:br>
            <a:br>
              <a:rPr lang="en-US"/>
            </a:br>
            <a:r>
              <a:rPr lang="en-US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4566" y="468085"/>
            <a:ext cx="6654074" cy="4855029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320000"/>
              </a:lnSpc>
              <a:buNone/>
            </a:pPr>
            <a:r>
              <a:rPr lang="en-US" sz="8000" dirty="0">
                <a:hlinkClick r:id="rId3"/>
              </a:rPr>
              <a:t>https://in.linkedin.com/in/praveenraghuvanshi</a:t>
            </a:r>
            <a:endParaRPr lang="en-US" sz="8000" dirty="0"/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>
                <a:hlinkClick r:id="rId4"/>
              </a:rPr>
              <a:t>https://</a:t>
            </a:r>
            <a:r>
              <a:rPr lang="en-US" sz="8000" dirty="0">
                <a:hlinkClick r:id="" action="ppaction://noaction"/>
              </a:rPr>
              <a:t>github.com/praveenraghuvanshi</a:t>
            </a:r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>
                <a:hlinkClick r:id="" action="ppaction://noaction"/>
              </a:rPr>
              <a:t>@</a:t>
            </a:r>
            <a:r>
              <a:rPr lang="en-US" sz="8000" dirty="0" err="1">
                <a:hlinkClick r:id="rId4"/>
              </a:rPr>
              <a:t>praveenraghuvan</a:t>
            </a:r>
            <a:endParaRPr lang="en-US" sz="8000" dirty="0">
              <a:hlinkClick r:id="rId4"/>
            </a:endParaRPr>
          </a:p>
          <a:p>
            <a:pPr marL="0" indent="0">
              <a:lnSpc>
                <a:spcPct val="320000"/>
              </a:lnSpc>
              <a:buNone/>
            </a:pPr>
            <a:endParaRPr lang="en-US" sz="8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47" y="1032750"/>
            <a:ext cx="654761" cy="654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38" y="3838342"/>
            <a:ext cx="470611" cy="4706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87555" y="4708647"/>
            <a:ext cx="6728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https://t.me/joinchat/IifUJQ_PuYT757Turx-nLg 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32" name="Picture 8" descr="circle messenger round icon telegram icon #2180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026" y="4708647"/>
            <a:ext cx="494123" cy="49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3538" y="2438036"/>
            <a:ext cx="523875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538" y="2438036"/>
            <a:ext cx="523875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BEFBD2-E6C3-09FB-7D4A-FC73B0CA98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61314" y="33090"/>
            <a:ext cx="163068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5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26418" y="552091"/>
            <a:ext cx="6638168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228600" fontAlgn="base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 Technical Architect @ Harman, A Samsung Company</a:t>
            </a:r>
          </a:p>
          <a:p>
            <a:pPr lvl="1" indent="-228600" fontAlgn="base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 Area of Expertise: Cloud, Distributed computing</a:t>
            </a:r>
          </a:p>
          <a:p>
            <a:pPr lvl="1" indent="-228600" fontAlgn="base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 Area of Interest: AI/ML and IoT</a:t>
            </a:r>
          </a:p>
          <a:p>
            <a:pPr lvl="1" indent="-228600" fontAlgn="base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 Location: Bangalore, India</a:t>
            </a:r>
          </a:p>
          <a:p>
            <a:pPr lvl="1" indent="-228600" fontAlgn="base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 Member: </a:t>
            </a:r>
            <a:r>
              <a:rPr lang="en-US" sz="2200" dirty="0" err="1">
                <a:solidFill>
                  <a:schemeClr val="tx1"/>
                </a:solidFill>
              </a:rPr>
              <a:t>.Net</a:t>
            </a:r>
            <a:r>
              <a:rPr lang="en-US" sz="2200" dirty="0">
                <a:solidFill>
                  <a:schemeClr val="tx1"/>
                </a:solidFill>
              </a:rPr>
              <a:t> Foundation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@praveenraghuvan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E92B9-7CA4-6B59-9359-1F2A7141F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314" y="33090"/>
            <a:ext cx="163068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8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Agenda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 lnSpcReduction="10000"/>
          </a:bodyPr>
          <a:lstStyle/>
          <a:p>
            <a:pPr lv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 Basics of Sound</a:t>
            </a:r>
          </a:p>
          <a:p>
            <a:pPr lv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 Sound Classification </a:t>
            </a:r>
          </a:p>
          <a:p>
            <a:pPr lvl="1">
              <a:lnSpc>
                <a:spcPct val="250000"/>
              </a:lnSpc>
            </a:pPr>
            <a:r>
              <a:rPr lang="en-US" sz="2200" dirty="0"/>
              <a:t>  Exploratory Data Analysis</a:t>
            </a:r>
          </a:p>
          <a:p>
            <a:pPr lvl="1">
              <a:lnSpc>
                <a:spcPct val="250000"/>
              </a:lnSpc>
            </a:pPr>
            <a:r>
              <a:rPr lang="en-US" sz="2200" dirty="0"/>
              <a:t>  Framework and Tools</a:t>
            </a:r>
          </a:p>
          <a:p>
            <a:pPr lv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 Classification using </a:t>
            </a:r>
            <a:r>
              <a:rPr lang="en-US" sz="2200" dirty="0" err="1"/>
              <a:t>ML.Net</a:t>
            </a:r>
            <a:endParaRPr lang="en-US" sz="2200" dirty="0"/>
          </a:p>
          <a:p>
            <a:pPr lv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 Demo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</a:t>
            </a:r>
            <a:r>
              <a:rPr lang="en-US" err="1"/>
              <a:t>praveenraghuvan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E0C72-81D8-0C1D-EE6C-884D3AD5D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314" y="33090"/>
            <a:ext cx="163068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6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Basics of Sound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97639-553E-4E3F-9920-C5ECDF1EE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Sound</a:t>
            </a:r>
            <a:r>
              <a:rPr lang="en-US" sz="2200" dirty="0"/>
              <a:t> : A pressure wave created by a vibrating object.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Amplitude</a:t>
            </a:r>
            <a:r>
              <a:rPr lang="en-US" sz="2200" dirty="0"/>
              <a:t> : Measure of height of a wave or loudness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Frequency</a:t>
            </a:r>
            <a:r>
              <a:rPr lang="en-US" sz="2200" dirty="0"/>
              <a:t> : Total # of waves produced per second. Human(20Hz – 20KHz)</a:t>
            </a:r>
          </a:p>
          <a:p>
            <a:pPr>
              <a:lnSpc>
                <a:spcPct val="150000"/>
              </a:lnSpc>
            </a:pPr>
            <a:r>
              <a:rPr lang="en-US" sz="2200" b="1" dirty="0" err="1"/>
              <a:t>SampleRate</a:t>
            </a:r>
            <a:r>
              <a:rPr lang="en-US" sz="2200" dirty="0"/>
              <a:t> : How many times per second a sound is sampled. 44.1KHz, 96KHz</a:t>
            </a:r>
          </a:p>
          <a:p>
            <a:pPr>
              <a:lnSpc>
                <a:spcPct val="150000"/>
              </a:lnSpc>
            </a:pPr>
            <a:r>
              <a:rPr lang="en-US" sz="2200" b="1" dirty="0" err="1"/>
              <a:t>BitRate</a:t>
            </a:r>
            <a:r>
              <a:rPr lang="en-US" sz="2200" b="1" dirty="0"/>
              <a:t> </a:t>
            </a:r>
            <a:r>
              <a:rPr lang="en-US" sz="2200" dirty="0"/>
              <a:t>: </a:t>
            </a:r>
            <a:r>
              <a:rPr lang="en-US" sz="2200" b="1" dirty="0"/>
              <a:t> </a:t>
            </a:r>
            <a:r>
              <a:rPr lang="en-US" sz="2200" dirty="0"/>
              <a:t>Amount of data transferred into audio. 8-bit, 16-bit, 24-bit.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Channels </a:t>
            </a:r>
            <a:r>
              <a:rPr lang="en-US" sz="2200" dirty="0"/>
              <a:t>: Represents spatial experience of sound. Mono/Stereo/Surround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FFT </a:t>
            </a:r>
            <a:r>
              <a:rPr lang="en-US" sz="2200" dirty="0"/>
              <a:t>: Fast Fourier Transform. A way to convert signal from time to frequency domain</a:t>
            </a:r>
            <a:endParaRPr lang="en-US" sz="2200" b="1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</a:t>
            </a:r>
            <a:r>
              <a:rPr lang="en-US" err="1"/>
              <a:t>praveenraghuvan</a:t>
            </a:r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880E5D4-FF81-856E-6005-4CCF84D50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314" y="33090"/>
            <a:ext cx="163068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5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C256A9-8AF3-F2C3-9FD6-79EE71808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91B2C-70EE-7062-86BF-B95F0CDF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Visual Representation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9E8A6B9-D972-0B12-E51D-6A065B27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@praveenraghuvan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C81AB-D844-8484-3247-E8D489378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314" y="33090"/>
            <a:ext cx="1630685" cy="365125"/>
          </a:xfrm>
          <a:prstGeom prst="rect">
            <a:avLst/>
          </a:prstGeom>
        </p:spPr>
      </p:pic>
      <p:pic>
        <p:nvPicPr>
          <p:cNvPr id="4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EB67B7F-B567-AF35-EA22-3350D22ED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00" y="1872056"/>
            <a:ext cx="10030785" cy="47868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2936CD-4356-D212-F497-64792DECA4B4}"/>
              </a:ext>
            </a:extLst>
          </p:cNvPr>
          <p:cNvSpPr txBox="1"/>
          <p:nvPr/>
        </p:nvSpPr>
        <p:spPr>
          <a:xfrm>
            <a:off x="3140652" y="6354246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https://musiclab.chromeexperiments.com/spectrogram</a:t>
            </a:r>
          </a:p>
        </p:txBody>
      </p:sp>
    </p:spTree>
    <p:extLst>
      <p:ext uri="{BB962C8B-B14F-4D97-AF65-F5344CB8AC3E}">
        <p14:creationId xmlns:p14="http://schemas.microsoft.com/office/powerpoint/2010/main" val="372082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Sound Classification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@praveenraghuvan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6529F9-6024-E4C2-2F2E-DE2E13D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314" y="33090"/>
            <a:ext cx="1630685" cy="365125"/>
          </a:xfrm>
          <a:prstGeom prst="rect">
            <a:avLst/>
          </a:prstGeom>
        </p:spPr>
      </p:pic>
      <p:pic>
        <p:nvPicPr>
          <p:cNvPr id="4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47B229E-C1BA-FFA9-AB5D-11EDA6BA8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58" y="1921811"/>
            <a:ext cx="11237035" cy="4434539"/>
          </a:xfrm>
        </p:spPr>
      </p:pic>
    </p:spTree>
    <p:extLst>
      <p:ext uri="{BB962C8B-B14F-4D97-AF65-F5344CB8AC3E}">
        <p14:creationId xmlns:p14="http://schemas.microsoft.com/office/powerpoint/2010/main" val="270537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79975D-4C86-C7E7-8A39-5905F1440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227E2-7FD0-51C9-E0D4-F43FF878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Framework and Tools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574076A-224F-2330-8322-638AC82E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@praveenraghuvan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88860-1E4A-EC86-6DB9-B6D31EC9E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314" y="33090"/>
            <a:ext cx="1630685" cy="365125"/>
          </a:xfrm>
          <a:prstGeom prst="rect">
            <a:avLst/>
          </a:prstGeom>
        </p:spPr>
      </p:pic>
      <p:pic>
        <p:nvPicPr>
          <p:cNvPr id="5" name="Picture Placeholder 17">
            <a:extLst>
              <a:ext uri="{FF2B5EF4-FFF2-40B4-BE49-F238E27FC236}">
                <a16:creationId xmlns:a16="http://schemas.microsoft.com/office/drawing/2014/main" id="{A593C5C4-B0D2-69AA-8E8D-13ECC333E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92" y="2138932"/>
            <a:ext cx="1894810" cy="2129000"/>
          </a:xfrm>
          <a:prstGeom prst="rect">
            <a:avLst/>
          </a:prstGeom>
        </p:spPr>
      </p:pic>
      <p:pic>
        <p:nvPicPr>
          <p:cNvPr id="6" name="Picture Placeholder 13">
            <a:extLst>
              <a:ext uri="{FF2B5EF4-FFF2-40B4-BE49-F238E27FC236}">
                <a16:creationId xmlns:a16="http://schemas.microsoft.com/office/drawing/2014/main" id="{62A231C9-1166-A726-9402-6ED4976FE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34" y="1911493"/>
            <a:ext cx="2515897" cy="2515897"/>
          </a:xfrm>
          <a:prstGeom prst="rect">
            <a:avLst/>
          </a:prstGeom>
        </p:spPr>
      </p:pic>
      <p:pic>
        <p:nvPicPr>
          <p:cNvPr id="7" name="Picture Placeholder 15">
            <a:extLst>
              <a:ext uri="{FF2B5EF4-FFF2-40B4-BE49-F238E27FC236}">
                <a16:creationId xmlns:a16="http://schemas.microsoft.com/office/drawing/2014/main" id="{BECBB8B8-2248-5FC7-0127-5E133C1CD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93" y="4722264"/>
            <a:ext cx="3931226" cy="1436252"/>
          </a:xfrm>
          <a:prstGeom prst="rect">
            <a:avLst/>
          </a:prstGeom>
        </p:spPr>
      </p:pic>
      <p:pic>
        <p:nvPicPr>
          <p:cNvPr id="8" name="Picture 2" descr="How to render an Audio Wave Image from a MP3 audio file with NAudio in C#  WinForms | Our Code World">
            <a:extLst>
              <a:ext uri="{FF2B5EF4-FFF2-40B4-BE49-F238E27FC236}">
                <a16:creationId xmlns:a16="http://schemas.microsoft.com/office/drawing/2014/main" id="{5EBC2C69-0BD3-56BE-FB67-33B767D84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329" y="4678163"/>
            <a:ext cx="3130287" cy="156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3C7F7D-A63A-F673-2B56-976A819593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9457" y="4741805"/>
            <a:ext cx="2843786" cy="1475048"/>
          </a:xfrm>
          <a:prstGeom prst="rect">
            <a:avLst/>
          </a:prstGeom>
        </p:spPr>
      </p:pic>
      <p:pic>
        <p:nvPicPr>
          <p:cNvPr id="11" name="Picture Placeholder 12">
            <a:extLst>
              <a:ext uri="{FF2B5EF4-FFF2-40B4-BE49-F238E27FC236}">
                <a16:creationId xmlns:a16="http://schemas.microsoft.com/office/drawing/2014/main" id="{FE867ED0-7EF3-7318-B738-0901237295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880" y="1919385"/>
            <a:ext cx="2515898" cy="251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64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+mj-ea"/>
                <a:cs typeface="+mj-cs"/>
              </a:rPr>
              <a:t>Demo</a:t>
            </a:r>
            <a:endParaRPr lang="en-US" sz="6600" b="1" kern="1200" cap="none" spc="0">
              <a:ln w="1270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@praveenraghuvan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54F942-D82C-9D79-EA8C-456D59D6F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314" y="33090"/>
            <a:ext cx="163068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5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Resources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201168" lvl="1" indent="0" fontAlgn="base">
              <a:buNone/>
            </a:pPr>
            <a:r>
              <a:rPr lang="en-US" sz="2200" dirty="0">
                <a:hlinkClick r:id="rId3"/>
              </a:rPr>
              <a:t>https://github.com/praveenraghuvanshi/tech-sessions/tree/master/14042022-Practical-ML-Net-Sound-Classification</a:t>
            </a:r>
            <a:endParaRPr lang="en-US" sz="2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</a:t>
            </a:r>
            <a:r>
              <a:rPr lang="en-US" err="1"/>
              <a:t>praveenraghuvan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B1ADE-2E39-9F68-E8E2-43020170F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1314" y="33090"/>
            <a:ext cx="1630685" cy="365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875B6E-372D-59C9-5B92-555744F09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1654" y="2199045"/>
            <a:ext cx="5238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6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265</Words>
  <Application>Microsoft Office PowerPoint</Application>
  <PresentationFormat>Widescreen</PresentationFormat>
  <Paragraphs>49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Sound Classification using ML.Net</vt:lpstr>
      <vt:lpstr>Introduction</vt:lpstr>
      <vt:lpstr>Agenda</vt:lpstr>
      <vt:lpstr>Basics of Sound</vt:lpstr>
      <vt:lpstr>Visual Representation</vt:lpstr>
      <vt:lpstr>Sound Classification</vt:lpstr>
      <vt:lpstr>Framework and Tools</vt:lpstr>
      <vt:lpstr>PowerPoint Presentation</vt:lpstr>
      <vt:lpstr>Resources</vt:lpstr>
      <vt:lpstr>Thank you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Deep Neural Network(DNN) with Azure Functions and ML.Net</dc:title>
  <dc:creator>Raghuvanshi, Praveen</dc:creator>
  <cp:lastModifiedBy>Raghuvanshi, Praveen</cp:lastModifiedBy>
  <cp:revision>48</cp:revision>
  <dcterms:created xsi:type="dcterms:W3CDTF">2021-10-27T07:15:02Z</dcterms:created>
  <dcterms:modified xsi:type="dcterms:W3CDTF">2024-05-11T02:48:43Z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215d82-5bf5-4d07-af41-65de05a9c87a_Enabled">
    <vt:lpwstr>true</vt:lpwstr>
  </property>
  <property fmtid="{D5CDD505-2E9C-101B-9397-08002B2CF9AE}" pid="3" name="MSIP_Label_9c215d82-5bf5-4d07-af41-65de05a9c87a_SetDate">
    <vt:lpwstr>2024-05-10T23:53:05Z</vt:lpwstr>
  </property>
  <property fmtid="{D5CDD505-2E9C-101B-9397-08002B2CF9AE}" pid="4" name="MSIP_Label_9c215d82-5bf5-4d07-af41-65de05a9c87a_Method">
    <vt:lpwstr>Standard</vt:lpwstr>
  </property>
  <property fmtid="{D5CDD505-2E9C-101B-9397-08002B2CF9AE}" pid="5" name="MSIP_Label_9c215d82-5bf5-4d07-af41-65de05a9c87a_Name">
    <vt:lpwstr>Amber</vt:lpwstr>
  </property>
  <property fmtid="{D5CDD505-2E9C-101B-9397-08002B2CF9AE}" pid="6" name="MSIP_Label_9c215d82-5bf5-4d07-af41-65de05a9c87a_SiteId">
    <vt:lpwstr>f66b6bd3-ebc2-4f54-8769-d22858de97c5</vt:lpwstr>
  </property>
  <property fmtid="{D5CDD505-2E9C-101B-9397-08002B2CF9AE}" pid="7" name="MSIP_Label_9c215d82-5bf5-4d07-af41-65de05a9c87a_ActionId">
    <vt:lpwstr>dfeb42ba-5ec4-4d5a-814d-5c664e900a23</vt:lpwstr>
  </property>
  <property fmtid="{D5CDD505-2E9C-101B-9397-08002B2CF9AE}" pid="8" name="MSIP_Label_9c215d82-5bf5-4d07-af41-65de05a9c87a_ContentBits">
    <vt:lpwstr>0</vt:lpwstr>
  </property>
</Properties>
</file>