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25"/>
  </p:notesMasterIdLst>
  <p:sldIdLst>
    <p:sldId id="256" r:id="rId2"/>
    <p:sldId id="27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622" autoAdjust="0"/>
  </p:normalViewPr>
  <p:slideViewPr>
    <p:cSldViewPr snapToGrid="0">
      <p:cViewPr varScale="1">
        <p:scale>
          <a:sx n="63" d="100"/>
          <a:sy n="63" d="100"/>
        </p:scale>
        <p:origin x="14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2400F0-367A-4819-AEF4-18BC47DA2EE5}" type="doc">
      <dgm:prSet loTypeId="urn:microsoft.com/office/officeart/2005/8/layout/equation2" loCatId="process" qsTypeId="urn:microsoft.com/office/officeart/2005/8/quickstyle/simple1" qsCatId="simple" csTypeId="urn:microsoft.com/office/officeart/2005/8/colors/colorful4" csCatId="colorful" phldr="1"/>
      <dgm:spPr/>
    </dgm:pt>
    <dgm:pt modelId="{FD947BD9-6B7A-45D4-BA7A-F7017AEB26A9}">
      <dgm:prSet phldrT="[Text]"/>
      <dgm:spPr>
        <a:solidFill>
          <a:srgbClr val="C00000"/>
        </a:solidFill>
      </dgm:spPr>
      <dgm:t>
        <a:bodyPr/>
        <a:lstStyle/>
        <a:p>
          <a:r>
            <a:rPr lang="en-US" dirty="0" smtClean="0"/>
            <a:t>Data</a:t>
          </a:r>
          <a:endParaRPr lang="en-US" dirty="0"/>
        </a:p>
      </dgm:t>
    </dgm:pt>
    <dgm:pt modelId="{752E341E-940F-4E65-997B-4AD34A8BE60F}" type="parTrans" cxnId="{259825C9-4D79-40D9-979C-4663BF9E5F69}">
      <dgm:prSet/>
      <dgm:spPr/>
      <dgm:t>
        <a:bodyPr/>
        <a:lstStyle/>
        <a:p>
          <a:endParaRPr lang="en-US"/>
        </a:p>
      </dgm:t>
    </dgm:pt>
    <dgm:pt modelId="{2A61BD7F-42EF-4110-B028-E8ED839E93F6}" type="sibTrans" cxnId="{259825C9-4D79-40D9-979C-4663BF9E5F69}">
      <dgm:prSet/>
      <dgm:spPr/>
      <dgm:t>
        <a:bodyPr/>
        <a:lstStyle/>
        <a:p>
          <a:endParaRPr lang="en-US"/>
        </a:p>
      </dgm:t>
    </dgm:pt>
    <dgm:pt modelId="{CCAF2E31-A187-4E3F-9993-EA577A9DFD98}">
      <dgm:prSet phldrT="[Text]"/>
      <dgm:spPr>
        <a:solidFill>
          <a:srgbClr val="00B0F0"/>
        </a:solidFill>
      </dgm:spPr>
      <dgm:t>
        <a:bodyPr/>
        <a:lstStyle/>
        <a:p>
          <a:r>
            <a:rPr lang="en-US" dirty="0" smtClean="0">
              <a:solidFill>
                <a:schemeClr val="bg1"/>
              </a:solidFill>
            </a:rPr>
            <a:t>Program</a:t>
          </a:r>
          <a:endParaRPr lang="en-US" dirty="0">
            <a:solidFill>
              <a:schemeClr val="bg1"/>
            </a:solidFill>
          </a:endParaRPr>
        </a:p>
      </dgm:t>
    </dgm:pt>
    <dgm:pt modelId="{DFA3C46B-A5F0-40FD-AD71-316D4C82E34C}" type="parTrans" cxnId="{FD4F093F-3219-4F69-BDE5-0EAB8A02521A}">
      <dgm:prSet/>
      <dgm:spPr/>
      <dgm:t>
        <a:bodyPr/>
        <a:lstStyle/>
        <a:p>
          <a:endParaRPr lang="en-US"/>
        </a:p>
      </dgm:t>
    </dgm:pt>
    <dgm:pt modelId="{56F61FAE-CE08-43A4-90F4-A90FDFE181B7}" type="sibTrans" cxnId="{FD4F093F-3219-4F69-BDE5-0EAB8A02521A}">
      <dgm:prSet/>
      <dgm:spPr>
        <a:solidFill>
          <a:schemeClr val="accent3">
            <a:lumMod val="40000"/>
            <a:lumOff val="60000"/>
          </a:schemeClr>
        </a:solidFill>
      </dgm:spPr>
      <dgm:t>
        <a:bodyPr/>
        <a:lstStyle/>
        <a:p>
          <a:endParaRPr lang="en-US"/>
        </a:p>
      </dgm:t>
    </dgm:pt>
    <dgm:pt modelId="{390A453B-6AAC-4526-8BAD-B87C1D9A9A49}">
      <dgm:prSet phldrT="[Text]"/>
      <dgm:spPr>
        <a:solidFill>
          <a:srgbClr val="00B050"/>
        </a:solidFill>
      </dgm:spPr>
      <dgm:t>
        <a:bodyPr/>
        <a:lstStyle/>
        <a:p>
          <a:r>
            <a:rPr lang="en-US" dirty="0" smtClean="0"/>
            <a:t>Output</a:t>
          </a:r>
          <a:endParaRPr lang="en-US" dirty="0"/>
        </a:p>
      </dgm:t>
    </dgm:pt>
    <dgm:pt modelId="{3678D956-888C-4635-84ED-B3499B95AA2D}" type="parTrans" cxnId="{B3B51D15-2B85-4875-A81F-B2A5B10B2BC3}">
      <dgm:prSet/>
      <dgm:spPr/>
      <dgm:t>
        <a:bodyPr/>
        <a:lstStyle/>
        <a:p>
          <a:endParaRPr lang="en-US"/>
        </a:p>
      </dgm:t>
    </dgm:pt>
    <dgm:pt modelId="{44453893-2093-4658-9392-FD14E4156360}" type="sibTrans" cxnId="{B3B51D15-2B85-4875-A81F-B2A5B10B2BC3}">
      <dgm:prSet/>
      <dgm:spPr/>
      <dgm:t>
        <a:bodyPr/>
        <a:lstStyle/>
        <a:p>
          <a:endParaRPr lang="en-US"/>
        </a:p>
      </dgm:t>
    </dgm:pt>
    <dgm:pt modelId="{6957ECD9-ACBB-4B41-A082-A25958A1E0BA}" type="pres">
      <dgm:prSet presAssocID="{5F2400F0-367A-4819-AEF4-18BC47DA2EE5}" presName="Name0" presStyleCnt="0">
        <dgm:presLayoutVars>
          <dgm:dir/>
          <dgm:resizeHandles val="exact"/>
        </dgm:presLayoutVars>
      </dgm:prSet>
      <dgm:spPr/>
    </dgm:pt>
    <dgm:pt modelId="{2A840EC3-4D3B-4782-A2D5-20EC2562DD6D}" type="pres">
      <dgm:prSet presAssocID="{5F2400F0-367A-4819-AEF4-18BC47DA2EE5}" presName="vNodes" presStyleCnt="0"/>
      <dgm:spPr/>
    </dgm:pt>
    <dgm:pt modelId="{A415321D-6859-4B7F-8817-B096C3251946}" type="pres">
      <dgm:prSet presAssocID="{FD947BD9-6B7A-45D4-BA7A-F7017AEB26A9}" presName="node" presStyleLbl="node1" presStyleIdx="0" presStyleCnt="3" custLinFactNeighborX="-83885" custLinFactNeighborY="-53625">
        <dgm:presLayoutVars>
          <dgm:bulletEnabled val="1"/>
        </dgm:presLayoutVars>
      </dgm:prSet>
      <dgm:spPr/>
      <dgm:t>
        <a:bodyPr/>
        <a:lstStyle/>
        <a:p>
          <a:endParaRPr lang="en-US"/>
        </a:p>
      </dgm:t>
    </dgm:pt>
    <dgm:pt modelId="{4D0A57CB-30E1-405C-AB1C-1D1A65239D2C}" type="pres">
      <dgm:prSet presAssocID="{2A61BD7F-42EF-4110-B028-E8ED839E93F6}" presName="spacerT" presStyleCnt="0"/>
      <dgm:spPr/>
    </dgm:pt>
    <dgm:pt modelId="{CA372DC0-28D5-4B50-81B3-6A85A171616B}" type="pres">
      <dgm:prSet presAssocID="{2A61BD7F-42EF-4110-B028-E8ED839E93F6}" presName="sibTrans" presStyleLbl="sibTrans2D1" presStyleIdx="0" presStyleCnt="2" custLinFactX="-43580" custLinFactNeighborX="-100000" custLinFactNeighborY="-2"/>
      <dgm:spPr/>
      <dgm:t>
        <a:bodyPr/>
        <a:lstStyle/>
        <a:p>
          <a:endParaRPr lang="en-US"/>
        </a:p>
      </dgm:t>
    </dgm:pt>
    <dgm:pt modelId="{B4308FE2-73AB-43E6-B2D9-16D1BD9EFD67}" type="pres">
      <dgm:prSet presAssocID="{2A61BD7F-42EF-4110-B028-E8ED839E93F6}" presName="spacerB" presStyleCnt="0"/>
      <dgm:spPr/>
    </dgm:pt>
    <dgm:pt modelId="{CF32888E-5995-4E6A-BFCD-98C0DE3A46C1}" type="pres">
      <dgm:prSet presAssocID="{CCAF2E31-A187-4E3F-9993-EA577A9DFD98}" presName="node" presStyleLbl="node1" presStyleIdx="1" presStyleCnt="3" custLinFactNeighborX="-79264" custLinFactNeighborY="180">
        <dgm:presLayoutVars>
          <dgm:bulletEnabled val="1"/>
        </dgm:presLayoutVars>
      </dgm:prSet>
      <dgm:spPr/>
      <dgm:t>
        <a:bodyPr/>
        <a:lstStyle/>
        <a:p>
          <a:endParaRPr lang="en-US"/>
        </a:p>
      </dgm:t>
    </dgm:pt>
    <dgm:pt modelId="{DBD02A3D-F58E-4BDA-BD13-409B4E302B5A}" type="pres">
      <dgm:prSet presAssocID="{5F2400F0-367A-4819-AEF4-18BC47DA2EE5}" presName="sibTransLast" presStyleLbl="sibTrans2D1" presStyleIdx="1" presStyleCnt="2" custScaleX="53003" custScaleY="77039" custLinFactX="-9083" custLinFactNeighborX="-100000" custLinFactNeighborY="-1"/>
      <dgm:spPr/>
      <dgm:t>
        <a:bodyPr/>
        <a:lstStyle/>
        <a:p>
          <a:endParaRPr lang="en-US"/>
        </a:p>
      </dgm:t>
    </dgm:pt>
    <dgm:pt modelId="{E2FE386E-43CF-4AB1-BEDB-CBC0B3322C77}" type="pres">
      <dgm:prSet presAssocID="{5F2400F0-367A-4819-AEF4-18BC47DA2EE5}" presName="connectorText" presStyleLbl="sibTrans2D1" presStyleIdx="1" presStyleCnt="2"/>
      <dgm:spPr/>
      <dgm:t>
        <a:bodyPr/>
        <a:lstStyle/>
        <a:p>
          <a:endParaRPr lang="en-US"/>
        </a:p>
      </dgm:t>
    </dgm:pt>
    <dgm:pt modelId="{948DABD0-4B69-46FA-83F5-767458BDC828}" type="pres">
      <dgm:prSet presAssocID="{5F2400F0-367A-4819-AEF4-18BC47DA2EE5}" presName="lastNode" presStyleLbl="node1" presStyleIdx="2" presStyleCnt="3" custScaleX="55476" custScaleY="41474" custLinFactX="2534" custLinFactNeighborX="100000" custLinFactNeighborY="0">
        <dgm:presLayoutVars>
          <dgm:bulletEnabled val="1"/>
        </dgm:presLayoutVars>
      </dgm:prSet>
      <dgm:spPr/>
      <dgm:t>
        <a:bodyPr/>
        <a:lstStyle/>
        <a:p>
          <a:endParaRPr lang="en-US"/>
        </a:p>
      </dgm:t>
    </dgm:pt>
  </dgm:ptLst>
  <dgm:cxnLst>
    <dgm:cxn modelId="{2059974E-4E29-46C0-9882-C5DA1D17C309}" type="presOf" srcId="{390A453B-6AAC-4526-8BAD-B87C1D9A9A49}" destId="{948DABD0-4B69-46FA-83F5-767458BDC828}" srcOrd="0" destOrd="0" presId="urn:microsoft.com/office/officeart/2005/8/layout/equation2"/>
    <dgm:cxn modelId="{259825C9-4D79-40D9-979C-4663BF9E5F69}" srcId="{5F2400F0-367A-4819-AEF4-18BC47DA2EE5}" destId="{FD947BD9-6B7A-45D4-BA7A-F7017AEB26A9}" srcOrd="0" destOrd="0" parTransId="{752E341E-940F-4E65-997B-4AD34A8BE60F}" sibTransId="{2A61BD7F-42EF-4110-B028-E8ED839E93F6}"/>
    <dgm:cxn modelId="{FD4F093F-3219-4F69-BDE5-0EAB8A02521A}" srcId="{5F2400F0-367A-4819-AEF4-18BC47DA2EE5}" destId="{CCAF2E31-A187-4E3F-9993-EA577A9DFD98}" srcOrd="1" destOrd="0" parTransId="{DFA3C46B-A5F0-40FD-AD71-316D4C82E34C}" sibTransId="{56F61FAE-CE08-43A4-90F4-A90FDFE181B7}"/>
    <dgm:cxn modelId="{0CAD3BE3-96E4-4EFA-8E99-94639B12C040}" type="presOf" srcId="{CCAF2E31-A187-4E3F-9993-EA577A9DFD98}" destId="{CF32888E-5995-4E6A-BFCD-98C0DE3A46C1}" srcOrd="0" destOrd="0" presId="urn:microsoft.com/office/officeart/2005/8/layout/equation2"/>
    <dgm:cxn modelId="{1FF3D5F1-37AE-4D72-89D8-90277D975C22}" type="presOf" srcId="{56F61FAE-CE08-43A4-90F4-A90FDFE181B7}" destId="{DBD02A3D-F58E-4BDA-BD13-409B4E302B5A}" srcOrd="0" destOrd="0" presId="urn:microsoft.com/office/officeart/2005/8/layout/equation2"/>
    <dgm:cxn modelId="{B3B51D15-2B85-4875-A81F-B2A5B10B2BC3}" srcId="{5F2400F0-367A-4819-AEF4-18BC47DA2EE5}" destId="{390A453B-6AAC-4526-8BAD-B87C1D9A9A49}" srcOrd="2" destOrd="0" parTransId="{3678D956-888C-4635-84ED-B3499B95AA2D}" sibTransId="{44453893-2093-4658-9392-FD14E4156360}"/>
    <dgm:cxn modelId="{CE33D287-8955-464E-BEC6-1585FDBBE1A7}" type="presOf" srcId="{2A61BD7F-42EF-4110-B028-E8ED839E93F6}" destId="{CA372DC0-28D5-4B50-81B3-6A85A171616B}" srcOrd="0" destOrd="0" presId="urn:microsoft.com/office/officeart/2005/8/layout/equation2"/>
    <dgm:cxn modelId="{3B35ECD3-8671-4166-B15C-4C5A9E7880B9}" type="presOf" srcId="{56F61FAE-CE08-43A4-90F4-A90FDFE181B7}" destId="{E2FE386E-43CF-4AB1-BEDB-CBC0B3322C77}" srcOrd="1" destOrd="0" presId="urn:microsoft.com/office/officeart/2005/8/layout/equation2"/>
    <dgm:cxn modelId="{FE874625-3353-4EB8-8106-B3F43108A7E6}" type="presOf" srcId="{FD947BD9-6B7A-45D4-BA7A-F7017AEB26A9}" destId="{A415321D-6859-4B7F-8817-B096C3251946}" srcOrd="0" destOrd="0" presId="urn:microsoft.com/office/officeart/2005/8/layout/equation2"/>
    <dgm:cxn modelId="{7875B0F1-6A8D-4D48-9B97-DAB87FDCCC22}" type="presOf" srcId="{5F2400F0-367A-4819-AEF4-18BC47DA2EE5}" destId="{6957ECD9-ACBB-4B41-A082-A25958A1E0BA}" srcOrd="0" destOrd="0" presId="urn:microsoft.com/office/officeart/2005/8/layout/equation2"/>
    <dgm:cxn modelId="{CE812367-30C1-4AE8-B189-9A907F66E444}" type="presParOf" srcId="{6957ECD9-ACBB-4B41-A082-A25958A1E0BA}" destId="{2A840EC3-4D3B-4782-A2D5-20EC2562DD6D}" srcOrd="0" destOrd="0" presId="urn:microsoft.com/office/officeart/2005/8/layout/equation2"/>
    <dgm:cxn modelId="{76494BE6-985C-4C27-9D83-CBE33FA7FE58}" type="presParOf" srcId="{2A840EC3-4D3B-4782-A2D5-20EC2562DD6D}" destId="{A415321D-6859-4B7F-8817-B096C3251946}" srcOrd="0" destOrd="0" presId="urn:microsoft.com/office/officeart/2005/8/layout/equation2"/>
    <dgm:cxn modelId="{07AE389F-E3B2-4C2A-930B-FF3AFE05BB35}" type="presParOf" srcId="{2A840EC3-4D3B-4782-A2D5-20EC2562DD6D}" destId="{4D0A57CB-30E1-405C-AB1C-1D1A65239D2C}" srcOrd="1" destOrd="0" presId="urn:microsoft.com/office/officeart/2005/8/layout/equation2"/>
    <dgm:cxn modelId="{6AF5E8F6-FFEB-45F0-92D1-26C9B5ABCC35}" type="presParOf" srcId="{2A840EC3-4D3B-4782-A2D5-20EC2562DD6D}" destId="{CA372DC0-28D5-4B50-81B3-6A85A171616B}" srcOrd="2" destOrd="0" presId="urn:microsoft.com/office/officeart/2005/8/layout/equation2"/>
    <dgm:cxn modelId="{04B6FBD2-0CA7-4387-BE86-E811E392CE5A}" type="presParOf" srcId="{2A840EC3-4D3B-4782-A2D5-20EC2562DD6D}" destId="{B4308FE2-73AB-43E6-B2D9-16D1BD9EFD67}" srcOrd="3" destOrd="0" presId="urn:microsoft.com/office/officeart/2005/8/layout/equation2"/>
    <dgm:cxn modelId="{6A709CFB-8FFF-4388-BCFF-A1C702A2263A}" type="presParOf" srcId="{2A840EC3-4D3B-4782-A2D5-20EC2562DD6D}" destId="{CF32888E-5995-4E6A-BFCD-98C0DE3A46C1}" srcOrd="4" destOrd="0" presId="urn:microsoft.com/office/officeart/2005/8/layout/equation2"/>
    <dgm:cxn modelId="{B756B337-52DC-490F-8141-3C3A557346A8}" type="presParOf" srcId="{6957ECD9-ACBB-4B41-A082-A25958A1E0BA}" destId="{DBD02A3D-F58E-4BDA-BD13-409B4E302B5A}" srcOrd="1" destOrd="0" presId="urn:microsoft.com/office/officeart/2005/8/layout/equation2"/>
    <dgm:cxn modelId="{0B8838AC-DC6D-4B75-8D80-C1FE317391DE}" type="presParOf" srcId="{DBD02A3D-F58E-4BDA-BD13-409B4E302B5A}" destId="{E2FE386E-43CF-4AB1-BEDB-CBC0B3322C77}" srcOrd="0" destOrd="0" presId="urn:microsoft.com/office/officeart/2005/8/layout/equation2"/>
    <dgm:cxn modelId="{A5BE7E2B-3A47-4368-87BA-4BEDB640729E}" type="presParOf" srcId="{6957ECD9-ACBB-4B41-A082-A25958A1E0BA}" destId="{948DABD0-4B69-46FA-83F5-767458BDC828}" srcOrd="2" destOrd="0" presId="urn:microsoft.com/office/officeart/2005/8/layout/equation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2400F0-367A-4819-AEF4-18BC47DA2EE5}" type="doc">
      <dgm:prSet loTypeId="urn:microsoft.com/office/officeart/2005/8/layout/equation2" loCatId="process" qsTypeId="urn:microsoft.com/office/officeart/2005/8/quickstyle/simple1" qsCatId="simple" csTypeId="urn:microsoft.com/office/officeart/2005/8/colors/colorful4" csCatId="colorful" phldr="1"/>
      <dgm:spPr/>
    </dgm:pt>
    <dgm:pt modelId="{FD947BD9-6B7A-45D4-BA7A-F7017AEB26A9}">
      <dgm:prSet phldrT="[Text]"/>
      <dgm:spPr>
        <a:solidFill>
          <a:srgbClr val="C00000"/>
        </a:solidFill>
      </dgm:spPr>
      <dgm:t>
        <a:bodyPr/>
        <a:lstStyle/>
        <a:p>
          <a:r>
            <a:rPr lang="en-US" dirty="0" smtClean="0"/>
            <a:t>Data</a:t>
          </a:r>
          <a:endParaRPr lang="en-US" dirty="0"/>
        </a:p>
      </dgm:t>
    </dgm:pt>
    <dgm:pt modelId="{752E341E-940F-4E65-997B-4AD34A8BE60F}" type="parTrans" cxnId="{259825C9-4D79-40D9-979C-4663BF9E5F69}">
      <dgm:prSet/>
      <dgm:spPr/>
      <dgm:t>
        <a:bodyPr/>
        <a:lstStyle/>
        <a:p>
          <a:endParaRPr lang="en-US"/>
        </a:p>
      </dgm:t>
    </dgm:pt>
    <dgm:pt modelId="{2A61BD7F-42EF-4110-B028-E8ED839E93F6}" type="sibTrans" cxnId="{259825C9-4D79-40D9-979C-4663BF9E5F69}">
      <dgm:prSet/>
      <dgm:spPr/>
      <dgm:t>
        <a:bodyPr/>
        <a:lstStyle/>
        <a:p>
          <a:endParaRPr lang="en-US"/>
        </a:p>
      </dgm:t>
    </dgm:pt>
    <dgm:pt modelId="{CCAF2E31-A187-4E3F-9993-EA577A9DFD98}">
      <dgm:prSet phldrT="[Text]"/>
      <dgm:spPr>
        <a:solidFill>
          <a:srgbClr val="00B0F0"/>
        </a:solidFill>
      </dgm:spPr>
      <dgm:t>
        <a:bodyPr/>
        <a:lstStyle/>
        <a:p>
          <a:r>
            <a:rPr lang="en-US" dirty="0" smtClean="0">
              <a:solidFill>
                <a:schemeClr val="bg1"/>
              </a:solidFill>
            </a:rPr>
            <a:t>Output</a:t>
          </a:r>
          <a:endParaRPr lang="en-US" dirty="0">
            <a:solidFill>
              <a:schemeClr val="bg1"/>
            </a:solidFill>
          </a:endParaRPr>
        </a:p>
      </dgm:t>
    </dgm:pt>
    <dgm:pt modelId="{DFA3C46B-A5F0-40FD-AD71-316D4C82E34C}" type="parTrans" cxnId="{FD4F093F-3219-4F69-BDE5-0EAB8A02521A}">
      <dgm:prSet/>
      <dgm:spPr/>
      <dgm:t>
        <a:bodyPr/>
        <a:lstStyle/>
        <a:p>
          <a:endParaRPr lang="en-US"/>
        </a:p>
      </dgm:t>
    </dgm:pt>
    <dgm:pt modelId="{56F61FAE-CE08-43A4-90F4-A90FDFE181B7}" type="sibTrans" cxnId="{FD4F093F-3219-4F69-BDE5-0EAB8A02521A}">
      <dgm:prSet/>
      <dgm:spPr>
        <a:solidFill>
          <a:schemeClr val="accent3">
            <a:lumMod val="40000"/>
            <a:lumOff val="60000"/>
          </a:schemeClr>
        </a:solidFill>
      </dgm:spPr>
      <dgm:t>
        <a:bodyPr/>
        <a:lstStyle/>
        <a:p>
          <a:endParaRPr lang="en-US"/>
        </a:p>
      </dgm:t>
    </dgm:pt>
    <dgm:pt modelId="{390A453B-6AAC-4526-8BAD-B87C1D9A9A49}">
      <dgm:prSet phldrT="[Text]" custT="1"/>
      <dgm:spPr>
        <a:solidFill>
          <a:srgbClr val="00B050"/>
        </a:solidFill>
      </dgm:spPr>
      <dgm:t>
        <a:bodyPr/>
        <a:lstStyle/>
        <a:p>
          <a:r>
            <a:rPr lang="en-US" sz="1800" dirty="0" smtClean="0"/>
            <a:t>Program</a:t>
          </a:r>
          <a:endParaRPr lang="en-US" sz="1800" dirty="0"/>
        </a:p>
      </dgm:t>
    </dgm:pt>
    <dgm:pt modelId="{3678D956-888C-4635-84ED-B3499B95AA2D}" type="parTrans" cxnId="{B3B51D15-2B85-4875-A81F-B2A5B10B2BC3}">
      <dgm:prSet/>
      <dgm:spPr/>
      <dgm:t>
        <a:bodyPr/>
        <a:lstStyle/>
        <a:p>
          <a:endParaRPr lang="en-US"/>
        </a:p>
      </dgm:t>
    </dgm:pt>
    <dgm:pt modelId="{44453893-2093-4658-9392-FD14E4156360}" type="sibTrans" cxnId="{B3B51D15-2B85-4875-A81F-B2A5B10B2BC3}">
      <dgm:prSet/>
      <dgm:spPr/>
      <dgm:t>
        <a:bodyPr/>
        <a:lstStyle/>
        <a:p>
          <a:endParaRPr lang="en-US"/>
        </a:p>
      </dgm:t>
    </dgm:pt>
    <dgm:pt modelId="{6957ECD9-ACBB-4B41-A082-A25958A1E0BA}" type="pres">
      <dgm:prSet presAssocID="{5F2400F0-367A-4819-AEF4-18BC47DA2EE5}" presName="Name0" presStyleCnt="0">
        <dgm:presLayoutVars>
          <dgm:dir/>
          <dgm:resizeHandles val="exact"/>
        </dgm:presLayoutVars>
      </dgm:prSet>
      <dgm:spPr/>
    </dgm:pt>
    <dgm:pt modelId="{2A840EC3-4D3B-4782-A2D5-20EC2562DD6D}" type="pres">
      <dgm:prSet presAssocID="{5F2400F0-367A-4819-AEF4-18BC47DA2EE5}" presName="vNodes" presStyleCnt="0"/>
      <dgm:spPr/>
    </dgm:pt>
    <dgm:pt modelId="{A415321D-6859-4B7F-8817-B096C3251946}" type="pres">
      <dgm:prSet presAssocID="{FD947BD9-6B7A-45D4-BA7A-F7017AEB26A9}" presName="node" presStyleLbl="node1" presStyleIdx="0" presStyleCnt="3" custLinFactNeighborX="-83885" custLinFactNeighborY="-53625">
        <dgm:presLayoutVars>
          <dgm:bulletEnabled val="1"/>
        </dgm:presLayoutVars>
      </dgm:prSet>
      <dgm:spPr/>
      <dgm:t>
        <a:bodyPr/>
        <a:lstStyle/>
        <a:p>
          <a:endParaRPr lang="en-US"/>
        </a:p>
      </dgm:t>
    </dgm:pt>
    <dgm:pt modelId="{4D0A57CB-30E1-405C-AB1C-1D1A65239D2C}" type="pres">
      <dgm:prSet presAssocID="{2A61BD7F-42EF-4110-B028-E8ED839E93F6}" presName="spacerT" presStyleCnt="0"/>
      <dgm:spPr/>
    </dgm:pt>
    <dgm:pt modelId="{CA372DC0-28D5-4B50-81B3-6A85A171616B}" type="pres">
      <dgm:prSet presAssocID="{2A61BD7F-42EF-4110-B028-E8ED839E93F6}" presName="sibTrans" presStyleLbl="sibTrans2D1" presStyleIdx="0" presStyleCnt="2" custLinFactX="-43580" custLinFactNeighborX="-100000" custLinFactNeighborY="-2"/>
      <dgm:spPr/>
      <dgm:t>
        <a:bodyPr/>
        <a:lstStyle/>
        <a:p>
          <a:endParaRPr lang="en-US"/>
        </a:p>
      </dgm:t>
    </dgm:pt>
    <dgm:pt modelId="{B4308FE2-73AB-43E6-B2D9-16D1BD9EFD67}" type="pres">
      <dgm:prSet presAssocID="{2A61BD7F-42EF-4110-B028-E8ED839E93F6}" presName="spacerB" presStyleCnt="0"/>
      <dgm:spPr/>
    </dgm:pt>
    <dgm:pt modelId="{CF32888E-5995-4E6A-BFCD-98C0DE3A46C1}" type="pres">
      <dgm:prSet presAssocID="{CCAF2E31-A187-4E3F-9993-EA577A9DFD98}" presName="node" presStyleLbl="node1" presStyleIdx="1" presStyleCnt="3" custLinFactNeighborX="-79264" custLinFactNeighborY="180">
        <dgm:presLayoutVars>
          <dgm:bulletEnabled val="1"/>
        </dgm:presLayoutVars>
      </dgm:prSet>
      <dgm:spPr/>
      <dgm:t>
        <a:bodyPr/>
        <a:lstStyle/>
        <a:p>
          <a:endParaRPr lang="en-US"/>
        </a:p>
      </dgm:t>
    </dgm:pt>
    <dgm:pt modelId="{DBD02A3D-F58E-4BDA-BD13-409B4E302B5A}" type="pres">
      <dgm:prSet presAssocID="{5F2400F0-367A-4819-AEF4-18BC47DA2EE5}" presName="sibTransLast" presStyleLbl="sibTrans2D1" presStyleIdx="1" presStyleCnt="2" custScaleX="53003" custScaleY="77039" custLinFactX="-9083" custLinFactNeighborX="-100000" custLinFactNeighborY="-1"/>
      <dgm:spPr/>
      <dgm:t>
        <a:bodyPr/>
        <a:lstStyle/>
        <a:p>
          <a:endParaRPr lang="en-US"/>
        </a:p>
      </dgm:t>
    </dgm:pt>
    <dgm:pt modelId="{E2FE386E-43CF-4AB1-BEDB-CBC0B3322C77}" type="pres">
      <dgm:prSet presAssocID="{5F2400F0-367A-4819-AEF4-18BC47DA2EE5}" presName="connectorText" presStyleLbl="sibTrans2D1" presStyleIdx="1" presStyleCnt="2"/>
      <dgm:spPr/>
      <dgm:t>
        <a:bodyPr/>
        <a:lstStyle/>
        <a:p>
          <a:endParaRPr lang="en-US"/>
        </a:p>
      </dgm:t>
    </dgm:pt>
    <dgm:pt modelId="{948DABD0-4B69-46FA-83F5-767458BDC828}" type="pres">
      <dgm:prSet presAssocID="{5F2400F0-367A-4819-AEF4-18BC47DA2EE5}" presName="lastNode" presStyleLbl="node1" presStyleIdx="2" presStyleCnt="3" custScaleX="64440" custScaleY="47322" custLinFactNeighborX="95479" custLinFactNeighborY="-1208">
        <dgm:presLayoutVars>
          <dgm:bulletEnabled val="1"/>
        </dgm:presLayoutVars>
      </dgm:prSet>
      <dgm:spPr/>
      <dgm:t>
        <a:bodyPr/>
        <a:lstStyle/>
        <a:p>
          <a:endParaRPr lang="en-US"/>
        </a:p>
      </dgm:t>
    </dgm:pt>
  </dgm:ptLst>
  <dgm:cxnLst>
    <dgm:cxn modelId="{2059974E-4E29-46C0-9882-C5DA1D17C309}" type="presOf" srcId="{390A453B-6AAC-4526-8BAD-B87C1D9A9A49}" destId="{948DABD0-4B69-46FA-83F5-767458BDC828}" srcOrd="0" destOrd="0" presId="urn:microsoft.com/office/officeart/2005/8/layout/equation2"/>
    <dgm:cxn modelId="{259825C9-4D79-40D9-979C-4663BF9E5F69}" srcId="{5F2400F0-367A-4819-AEF4-18BC47DA2EE5}" destId="{FD947BD9-6B7A-45D4-BA7A-F7017AEB26A9}" srcOrd="0" destOrd="0" parTransId="{752E341E-940F-4E65-997B-4AD34A8BE60F}" sibTransId="{2A61BD7F-42EF-4110-B028-E8ED839E93F6}"/>
    <dgm:cxn modelId="{FD4F093F-3219-4F69-BDE5-0EAB8A02521A}" srcId="{5F2400F0-367A-4819-AEF4-18BC47DA2EE5}" destId="{CCAF2E31-A187-4E3F-9993-EA577A9DFD98}" srcOrd="1" destOrd="0" parTransId="{DFA3C46B-A5F0-40FD-AD71-316D4C82E34C}" sibTransId="{56F61FAE-CE08-43A4-90F4-A90FDFE181B7}"/>
    <dgm:cxn modelId="{0CAD3BE3-96E4-4EFA-8E99-94639B12C040}" type="presOf" srcId="{CCAF2E31-A187-4E3F-9993-EA577A9DFD98}" destId="{CF32888E-5995-4E6A-BFCD-98C0DE3A46C1}" srcOrd="0" destOrd="0" presId="urn:microsoft.com/office/officeart/2005/8/layout/equation2"/>
    <dgm:cxn modelId="{1FF3D5F1-37AE-4D72-89D8-90277D975C22}" type="presOf" srcId="{56F61FAE-CE08-43A4-90F4-A90FDFE181B7}" destId="{DBD02A3D-F58E-4BDA-BD13-409B4E302B5A}" srcOrd="0" destOrd="0" presId="urn:microsoft.com/office/officeart/2005/8/layout/equation2"/>
    <dgm:cxn modelId="{B3B51D15-2B85-4875-A81F-B2A5B10B2BC3}" srcId="{5F2400F0-367A-4819-AEF4-18BC47DA2EE5}" destId="{390A453B-6AAC-4526-8BAD-B87C1D9A9A49}" srcOrd="2" destOrd="0" parTransId="{3678D956-888C-4635-84ED-B3499B95AA2D}" sibTransId="{44453893-2093-4658-9392-FD14E4156360}"/>
    <dgm:cxn modelId="{CE33D287-8955-464E-BEC6-1585FDBBE1A7}" type="presOf" srcId="{2A61BD7F-42EF-4110-B028-E8ED839E93F6}" destId="{CA372DC0-28D5-4B50-81B3-6A85A171616B}" srcOrd="0" destOrd="0" presId="urn:microsoft.com/office/officeart/2005/8/layout/equation2"/>
    <dgm:cxn modelId="{3B35ECD3-8671-4166-B15C-4C5A9E7880B9}" type="presOf" srcId="{56F61FAE-CE08-43A4-90F4-A90FDFE181B7}" destId="{E2FE386E-43CF-4AB1-BEDB-CBC0B3322C77}" srcOrd="1" destOrd="0" presId="urn:microsoft.com/office/officeart/2005/8/layout/equation2"/>
    <dgm:cxn modelId="{FE874625-3353-4EB8-8106-B3F43108A7E6}" type="presOf" srcId="{FD947BD9-6B7A-45D4-BA7A-F7017AEB26A9}" destId="{A415321D-6859-4B7F-8817-B096C3251946}" srcOrd="0" destOrd="0" presId="urn:microsoft.com/office/officeart/2005/8/layout/equation2"/>
    <dgm:cxn modelId="{7875B0F1-6A8D-4D48-9B97-DAB87FDCCC22}" type="presOf" srcId="{5F2400F0-367A-4819-AEF4-18BC47DA2EE5}" destId="{6957ECD9-ACBB-4B41-A082-A25958A1E0BA}" srcOrd="0" destOrd="0" presId="urn:microsoft.com/office/officeart/2005/8/layout/equation2"/>
    <dgm:cxn modelId="{CE812367-30C1-4AE8-B189-9A907F66E444}" type="presParOf" srcId="{6957ECD9-ACBB-4B41-A082-A25958A1E0BA}" destId="{2A840EC3-4D3B-4782-A2D5-20EC2562DD6D}" srcOrd="0" destOrd="0" presId="urn:microsoft.com/office/officeart/2005/8/layout/equation2"/>
    <dgm:cxn modelId="{76494BE6-985C-4C27-9D83-CBE33FA7FE58}" type="presParOf" srcId="{2A840EC3-4D3B-4782-A2D5-20EC2562DD6D}" destId="{A415321D-6859-4B7F-8817-B096C3251946}" srcOrd="0" destOrd="0" presId="urn:microsoft.com/office/officeart/2005/8/layout/equation2"/>
    <dgm:cxn modelId="{07AE389F-E3B2-4C2A-930B-FF3AFE05BB35}" type="presParOf" srcId="{2A840EC3-4D3B-4782-A2D5-20EC2562DD6D}" destId="{4D0A57CB-30E1-405C-AB1C-1D1A65239D2C}" srcOrd="1" destOrd="0" presId="urn:microsoft.com/office/officeart/2005/8/layout/equation2"/>
    <dgm:cxn modelId="{6AF5E8F6-FFEB-45F0-92D1-26C9B5ABCC35}" type="presParOf" srcId="{2A840EC3-4D3B-4782-A2D5-20EC2562DD6D}" destId="{CA372DC0-28D5-4B50-81B3-6A85A171616B}" srcOrd="2" destOrd="0" presId="urn:microsoft.com/office/officeart/2005/8/layout/equation2"/>
    <dgm:cxn modelId="{04B6FBD2-0CA7-4387-BE86-E811E392CE5A}" type="presParOf" srcId="{2A840EC3-4D3B-4782-A2D5-20EC2562DD6D}" destId="{B4308FE2-73AB-43E6-B2D9-16D1BD9EFD67}" srcOrd="3" destOrd="0" presId="urn:microsoft.com/office/officeart/2005/8/layout/equation2"/>
    <dgm:cxn modelId="{6A709CFB-8FFF-4388-BCFF-A1C702A2263A}" type="presParOf" srcId="{2A840EC3-4D3B-4782-A2D5-20EC2562DD6D}" destId="{CF32888E-5995-4E6A-BFCD-98C0DE3A46C1}" srcOrd="4" destOrd="0" presId="urn:microsoft.com/office/officeart/2005/8/layout/equation2"/>
    <dgm:cxn modelId="{B756B337-52DC-490F-8141-3C3A557346A8}" type="presParOf" srcId="{6957ECD9-ACBB-4B41-A082-A25958A1E0BA}" destId="{DBD02A3D-F58E-4BDA-BD13-409B4E302B5A}" srcOrd="1" destOrd="0" presId="urn:microsoft.com/office/officeart/2005/8/layout/equation2"/>
    <dgm:cxn modelId="{0B8838AC-DC6D-4B75-8D80-C1FE317391DE}" type="presParOf" srcId="{DBD02A3D-F58E-4BDA-BD13-409B4E302B5A}" destId="{E2FE386E-43CF-4AB1-BEDB-CBC0B3322C77}" srcOrd="0" destOrd="0" presId="urn:microsoft.com/office/officeart/2005/8/layout/equation2"/>
    <dgm:cxn modelId="{A5BE7E2B-3A47-4368-87BA-4BEDB640729E}" type="presParOf" srcId="{6957ECD9-ACBB-4B41-A082-A25958A1E0BA}" destId="{948DABD0-4B69-46FA-83F5-767458BDC828}" srcOrd="2" destOrd="0" presId="urn:microsoft.com/office/officeart/2005/8/layout/equation2"/>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5321D-6859-4B7F-8817-B096C3251946}">
      <dsp:nvSpPr>
        <dsp:cNvPr id="0" name=""/>
        <dsp:cNvSpPr/>
      </dsp:nvSpPr>
      <dsp:spPr>
        <a:xfrm>
          <a:off x="401551" y="0"/>
          <a:ext cx="990568" cy="990568"/>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Data</a:t>
          </a:r>
          <a:endParaRPr lang="en-US" sz="1500" kern="1200" dirty="0"/>
        </a:p>
      </dsp:txBody>
      <dsp:txXfrm>
        <a:off x="546616" y="145065"/>
        <a:ext cx="700438" cy="700438"/>
      </dsp:txXfrm>
    </dsp:sp>
    <dsp:sp modelId="{CA372DC0-28D5-4B50-81B3-6A85A171616B}">
      <dsp:nvSpPr>
        <dsp:cNvPr id="0" name=""/>
        <dsp:cNvSpPr/>
      </dsp:nvSpPr>
      <dsp:spPr>
        <a:xfrm>
          <a:off x="615599" y="1071633"/>
          <a:ext cx="574529" cy="574529"/>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691753" y="1291333"/>
        <a:ext cx="422221" cy="135129"/>
      </dsp:txXfrm>
    </dsp:sp>
    <dsp:sp modelId="{CF32888E-5995-4E6A-BFCD-98C0DE3A46C1}">
      <dsp:nvSpPr>
        <dsp:cNvPr id="0" name=""/>
        <dsp:cNvSpPr/>
      </dsp:nvSpPr>
      <dsp:spPr>
        <a:xfrm>
          <a:off x="447325" y="1726743"/>
          <a:ext cx="990568" cy="990568"/>
        </a:xfrm>
        <a:prstGeom prst="ellips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1"/>
              </a:solidFill>
            </a:rPr>
            <a:t>Program</a:t>
          </a:r>
          <a:endParaRPr lang="en-US" sz="1500" kern="1200" dirty="0">
            <a:solidFill>
              <a:schemeClr val="bg1"/>
            </a:solidFill>
          </a:endParaRPr>
        </a:p>
      </dsp:txBody>
      <dsp:txXfrm>
        <a:off x="592390" y="1871808"/>
        <a:ext cx="700438" cy="700438"/>
      </dsp:txXfrm>
    </dsp:sp>
    <dsp:sp modelId="{DBD02A3D-F58E-4BDA-BD13-409B4E302B5A}">
      <dsp:nvSpPr>
        <dsp:cNvPr id="0" name=""/>
        <dsp:cNvSpPr/>
      </dsp:nvSpPr>
      <dsp:spPr>
        <a:xfrm rot="242">
          <a:off x="1267405" y="1216839"/>
          <a:ext cx="635196" cy="283882"/>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267405" y="1273612"/>
        <a:ext cx="550031" cy="170330"/>
      </dsp:txXfrm>
    </dsp:sp>
    <dsp:sp modelId="{948DABD0-4B69-46FA-83F5-767458BDC828}">
      <dsp:nvSpPr>
        <dsp:cNvPr id="0" name=""/>
        <dsp:cNvSpPr/>
      </dsp:nvSpPr>
      <dsp:spPr>
        <a:xfrm>
          <a:off x="3988934" y="948071"/>
          <a:ext cx="1099055" cy="821656"/>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Output</a:t>
          </a:r>
          <a:endParaRPr lang="en-US" sz="1900" kern="1200" dirty="0"/>
        </a:p>
      </dsp:txBody>
      <dsp:txXfrm>
        <a:off x="4149887" y="1068400"/>
        <a:ext cx="777149" cy="580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5321D-6859-4B7F-8817-B096C3251946}">
      <dsp:nvSpPr>
        <dsp:cNvPr id="0" name=""/>
        <dsp:cNvSpPr/>
      </dsp:nvSpPr>
      <dsp:spPr>
        <a:xfrm>
          <a:off x="242905" y="0"/>
          <a:ext cx="1003629" cy="1003629"/>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Data</a:t>
          </a:r>
          <a:endParaRPr lang="en-US" sz="1700" kern="1200" dirty="0"/>
        </a:p>
      </dsp:txBody>
      <dsp:txXfrm>
        <a:off x="389883" y="146978"/>
        <a:ext cx="709673" cy="709673"/>
      </dsp:txXfrm>
    </dsp:sp>
    <dsp:sp modelId="{CA372DC0-28D5-4B50-81B3-6A85A171616B}">
      <dsp:nvSpPr>
        <dsp:cNvPr id="0" name=""/>
        <dsp:cNvSpPr/>
      </dsp:nvSpPr>
      <dsp:spPr>
        <a:xfrm>
          <a:off x="459776" y="1086102"/>
          <a:ext cx="582105" cy="582105"/>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536934" y="1308699"/>
        <a:ext cx="427789" cy="136911"/>
      </dsp:txXfrm>
    </dsp:sp>
    <dsp:sp modelId="{CF32888E-5995-4E6A-BFCD-98C0DE3A46C1}">
      <dsp:nvSpPr>
        <dsp:cNvPr id="0" name=""/>
        <dsp:cNvSpPr/>
      </dsp:nvSpPr>
      <dsp:spPr>
        <a:xfrm>
          <a:off x="289283" y="1749850"/>
          <a:ext cx="1003629" cy="1003629"/>
        </a:xfrm>
        <a:prstGeom prst="ellips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bg1"/>
              </a:solidFill>
            </a:rPr>
            <a:t>Output</a:t>
          </a:r>
          <a:endParaRPr lang="en-US" sz="1700" kern="1200" dirty="0">
            <a:solidFill>
              <a:schemeClr val="bg1"/>
            </a:solidFill>
          </a:endParaRPr>
        </a:p>
      </dsp:txBody>
      <dsp:txXfrm>
        <a:off x="436261" y="1896828"/>
        <a:ext cx="709673" cy="709673"/>
      </dsp:txXfrm>
    </dsp:sp>
    <dsp:sp modelId="{DBD02A3D-F58E-4BDA-BD13-409B4E302B5A}">
      <dsp:nvSpPr>
        <dsp:cNvPr id="0" name=""/>
        <dsp:cNvSpPr/>
      </dsp:nvSpPr>
      <dsp:spPr>
        <a:xfrm rot="21576642">
          <a:off x="1140949" y="1220699"/>
          <a:ext cx="614876" cy="287625"/>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140950" y="1278517"/>
        <a:ext cx="528589" cy="172575"/>
      </dsp:txXfrm>
    </dsp:sp>
    <dsp:sp modelId="{948DABD0-4B69-46FA-83F5-767458BDC828}">
      <dsp:nvSpPr>
        <dsp:cNvPr id="0" name=""/>
        <dsp:cNvSpPr/>
      </dsp:nvSpPr>
      <dsp:spPr>
        <a:xfrm>
          <a:off x="3775364" y="877971"/>
          <a:ext cx="1293477" cy="949875"/>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Program</a:t>
          </a:r>
          <a:endParaRPr lang="en-US" sz="1800" kern="1200" dirty="0"/>
        </a:p>
      </dsp:txBody>
      <dsp:txXfrm>
        <a:off x="3964789" y="1017077"/>
        <a:ext cx="914627" cy="67166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FEC57-6F76-4D9A-BEBF-4431325DB260}" type="datetimeFigureOut">
              <a:rPr lang="en-US" smtClean="0"/>
              <a:t>8/9/2019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49CEA-452E-49F3-92ED-210B64DD3C6C}" type="slidenum">
              <a:rPr lang="en-US" smtClean="0"/>
              <a:t>‹#›</a:t>
            </a:fld>
            <a:endParaRPr lang="en-US"/>
          </a:p>
        </p:txBody>
      </p:sp>
    </p:spTree>
    <p:extLst>
      <p:ext uri="{BB962C8B-B14F-4D97-AF65-F5344CB8AC3E}">
        <p14:creationId xmlns:p14="http://schemas.microsoft.com/office/powerpoint/2010/main" val="1778022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session on </a:t>
            </a:r>
            <a:r>
              <a:rPr lang="en-US" dirty="0" err="1" smtClean="0"/>
              <a:t>ML.Net</a:t>
            </a:r>
            <a:r>
              <a:rPr lang="en-US" dirty="0" smtClean="0"/>
              <a:t> </a:t>
            </a:r>
          </a:p>
          <a:p>
            <a:r>
              <a:rPr lang="en-US" dirty="0" smtClean="0"/>
              <a:t>Thanks</a:t>
            </a:r>
            <a:r>
              <a:rPr lang="en-US" baseline="0" dirty="0" smtClean="0"/>
              <a:t> for taking time and joining on Saturday.</a:t>
            </a:r>
          </a:p>
          <a:p>
            <a:r>
              <a:rPr lang="en-US" baseline="0" dirty="0" smtClean="0"/>
              <a:t>Thanks to the organizing members : </a:t>
            </a:r>
            <a:r>
              <a:rPr lang="en-US" baseline="0" dirty="0" err="1" smtClean="0"/>
              <a:t>.Net</a:t>
            </a:r>
            <a:r>
              <a:rPr lang="en-US" baseline="0" dirty="0" smtClean="0"/>
              <a:t> Community, Anand and </a:t>
            </a:r>
            <a:r>
              <a:rPr lang="en-US" baseline="0" dirty="0" err="1" smtClean="0"/>
              <a:t>DevOn</a:t>
            </a:r>
            <a:endParaRPr lang="en-US" baseline="0" dirty="0" smtClean="0"/>
          </a:p>
          <a:p>
            <a:endParaRPr lang="en-US" baseline="0" dirty="0" smtClean="0"/>
          </a:p>
          <a:p>
            <a:r>
              <a:rPr lang="en-US" baseline="0" dirty="0" smtClean="0"/>
              <a:t>About Me:</a:t>
            </a:r>
          </a:p>
          <a:p>
            <a:r>
              <a:rPr lang="en-US" baseline="0" dirty="0" smtClean="0"/>
              <a:t>Working as Principal Engineer, playing role of cloud architect @ Harman</a:t>
            </a:r>
          </a:p>
          <a:p>
            <a:r>
              <a:rPr lang="en-US" baseline="0" dirty="0" err="1" smtClean="0"/>
              <a:t>Aorund</a:t>
            </a:r>
            <a:r>
              <a:rPr lang="en-US" baseline="0" dirty="0" smtClean="0"/>
              <a:t> 15 </a:t>
            </a:r>
            <a:r>
              <a:rPr lang="en-US" baseline="0" dirty="0" err="1" smtClean="0"/>
              <a:t>yrs</a:t>
            </a:r>
            <a:r>
              <a:rPr lang="en-US" baseline="0" dirty="0" smtClean="0"/>
              <a:t> of experience developing enterprise applications using Microsoft Technologies.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1</a:t>
            </a:fld>
            <a:endParaRPr lang="en-US"/>
          </a:p>
        </p:txBody>
      </p:sp>
    </p:spTree>
    <p:extLst>
      <p:ext uri="{BB962C8B-B14F-4D97-AF65-F5344CB8AC3E}">
        <p14:creationId xmlns:p14="http://schemas.microsoft.com/office/powerpoint/2010/main" val="3300404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Learning (ML) deals with making your machine learn from the external environment.</a:t>
            </a:r>
          </a:p>
          <a:p>
            <a:r>
              <a:rPr lang="en-US" dirty="0" smtClean="0"/>
              <a:t>This external environment can be in the form of sensors, electronic components, external data storage devices and many other. </a:t>
            </a:r>
          </a:p>
          <a:p>
            <a:r>
              <a:rPr lang="en-US" dirty="0" smtClean="0"/>
              <a:t>What ML does is, based on the user input or a query by the user, the system checks whether it is present in the knowledge base or not. If it is present, it will return the result to the user associated with that query, but if it is not stored initially, the machine will learn the user input and will improve its knowledge base, so as to provide better value to the end user.</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4</a:t>
            </a:fld>
            <a:endParaRPr lang="en-US"/>
          </a:p>
        </p:txBody>
      </p:sp>
    </p:spTree>
    <p:extLst>
      <p:ext uri="{BB962C8B-B14F-4D97-AF65-F5344CB8AC3E}">
        <p14:creationId xmlns:p14="http://schemas.microsoft.com/office/powerpoint/2010/main" val="3068319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British Passenger ship sunk in </a:t>
            </a:r>
            <a:r>
              <a:rPr lang="en-US" sz="1200" b="1" i="0" u="none" strike="noStrike" kern="1200" dirty="0" smtClean="0">
                <a:solidFill>
                  <a:schemeClr val="tx1"/>
                </a:solidFill>
                <a:effectLst/>
                <a:latin typeface="+mn-lt"/>
                <a:ea typeface="+mn-ea"/>
                <a:cs typeface="+mn-cs"/>
              </a:rPr>
              <a:t>1912</a:t>
            </a:r>
            <a:r>
              <a:rPr lang="en-US" sz="1200" b="0" i="0" u="none" strike="noStrike" kern="1200" dirty="0" smtClean="0">
                <a:solidFill>
                  <a:schemeClr val="tx1"/>
                </a:solidFill>
                <a:effectLst/>
                <a:latin typeface="+mn-lt"/>
                <a:ea typeface="+mn-ea"/>
                <a:cs typeface="+mn-cs"/>
              </a:rPr>
              <a:t> after colliding with an iceberg. Around </a:t>
            </a:r>
            <a:r>
              <a:rPr lang="en-US" sz="1200" b="1" i="0" u="none" strike="noStrike" kern="1200" dirty="0" smtClean="0">
                <a:solidFill>
                  <a:schemeClr val="tx1"/>
                </a:solidFill>
                <a:effectLst/>
                <a:latin typeface="+mn-lt"/>
                <a:ea typeface="+mn-ea"/>
                <a:cs typeface="+mn-cs"/>
              </a:rPr>
              <a:t>2000</a:t>
            </a:r>
            <a:r>
              <a:rPr lang="en-US" sz="1200" b="0" i="0" u="none" strike="noStrike" kern="1200" dirty="0" smtClean="0">
                <a:solidFill>
                  <a:schemeClr val="tx1"/>
                </a:solidFill>
                <a:effectLst/>
                <a:latin typeface="+mn-lt"/>
                <a:ea typeface="+mn-ea"/>
                <a:cs typeface="+mn-cs"/>
              </a:rPr>
              <a:t> passengers and crew were aboard and more than 1500 died.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Let’s see if we can use </a:t>
            </a:r>
            <a:r>
              <a:rPr lang="en-US" sz="1200" b="0" i="0" u="none" strike="noStrike" kern="1200" dirty="0" err="1" smtClean="0">
                <a:solidFill>
                  <a:schemeClr val="tx1"/>
                </a:solidFill>
                <a:effectLst/>
                <a:latin typeface="+mn-lt"/>
                <a:ea typeface="+mn-ea"/>
                <a:cs typeface="+mn-cs"/>
              </a:rPr>
              <a:t>ML.Net</a:t>
            </a:r>
            <a:r>
              <a:rPr lang="en-US" sz="1200" b="0" i="0" u="none" strike="noStrike" kern="1200" dirty="0" smtClean="0">
                <a:solidFill>
                  <a:schemeClr val="tx1"/>
                </a:solidFill>
                <a:effectLst/>
                <a:latin typeface="+mn-lt"/>
                <a:ea typeface="+mn-ea"/>
                <a:cs typeface="+mn-cs"/>
              </a:rPr>
              <a:t> to predict the chance of survival for any passenger onboard</a:t>
            </a:r>
            <a:endParaRPr lang="en-US" b="0" dirty="0" smtClean="0">
              <a:effectLst/>
            </a:endParaRPr>
          </a:p>
          <a:p>
            <a:pPr rtl="0" fontAlgn="base"/>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Start by walking through sample data and introduce what we are trying to do</a:t>
            </a:r>
            <a:endParaRPr lang="en-US" sz="1600" b="1" i="0" u="none" strike="noStrike" kern="1200" dirty="0" smtClean="0">
              <a:solidFill>
                <a:schemeClr val="tx1"/>
              </a:solidFill>
              <a:effectLst/>
              <a:latin typeface="+mn-lt"/>
              <a:ea typeface="+mn-ea"/>
              <a:cs typeface="+mn-cs"/>
            </a:endParaRPr>
          </a:p>
          <a:p>
            <a:pPr rtl="0" fontAlgn="base"/>
            <a:r>
              <a:rPr lang="en-US" sz="1200" b="0" i="0" u="none" strike="noStrike" kern="1200" dirty="0" smtClean="0">
                <a:solidFill>
                  <a:schemeClr val="tx1"/>
                </a:solidFill>
                <a:effectLst/>
                <a:latin typeface="+mn-lt"/>
                <a:ea typeface="+mn-ea"/>
                <a:cs typeface="+mn-cs"/>
              </a:rPr>
              <a:t>1. Create Solution</a:t>
            </a:r>
            <a:endParaRPr lang="en-US" sz="1600" b="0" i="0" u="none" strike="noStrike" kern="1200" dirty="0" smtClean="0">
              <a:solidFill>
                <a:schemeClr val="tx1"/>
              </a:solidFill>
              <a:effectLst/>
              <a:latin typeface="+mn-lt"/>
              <a:ea typeface="+mn-ea"/>
              <a:cs typeface="+mn-cs"/>
            </a:endParaRPr>
          </a:p>
          <a:p>
            <a:pPr lvl="1" rtl="0" fontAlgn="base"/>
            <a:r>
              <a:rPr lang="en-US" sz="1200" b="0" i="0" u="none" strike="noStrike" kern="1200" dirty="0" err="1" smtClean="0">
                <a:solidFill>
                  <a:schemeClr val="tx1"/>
                </a:solidFill>
                <a:effectLst/>
                <a:latin typeface="+mn-lt"/>
                <a:ea typeface="+mn-ea"/>
                <a:cs typeface="+mn-cs"/>
              </a:rPr>
              <a:t>dotnet</a:t>
            </a:r>
            <a:r>
              <a:rPr lang="en-US" sz="1200" b="0" i="0" u="none" strike="noStrike" kern="1200" dirty="0" smtClean="0">
                <a:solidFill>
                  <a:schemeClr val="tx1"/>
                </a:solidFill>
                <a:effectLst/>
                <a:latin typeface="+mn-lt"/>
                <a:ea typeface="+mn-ea"/>
                <a:cs typeface="+mn-cs"/>
              </a:rPr>
              <a:t> new console -o </a:t>
            </a:r>
            <a:r>
              <a:rPr lang="en-US" sz="1200" b="0" i="0" u="none" strike="noStrike" kern="1200" dirty="0" err="1" smtClean="0">
                <a:solidFill>
                  <a:schemeClr val="tx1"/>
                </a:solidFill>
                <a:effectLst/>
                <a:latin typeface="+mn-lt"/>
                <a:ea typeface="+mn-ea"/>
                <a:cs typeface="+mn-cs"/>
              </a:rPr>
              <a:t>titanicPredictions</a:t>
            </a:r>
            <a:endParaRPr lang="en-US" sz="1600" b="0" i="0" u="none" strike="noStrike" kern="1200" dirty="0" smtClean="0">
              <a:solidFill>
                <a:schemeClr val="tx1"/>
              </a:solidFill>
              <a:effectLst/>
              <a:latin typeface="+mn-lt"/>
              <a:ea typeface="+mn-ea"/>
              <a:cs typeface="+mn-cs"/>
            </a:endParaRPr>
          </a:p>
          <a:p>
            <a:pPr lvl="1" rtl="0" fontAlgn="base"/>
            <a:r>
              <a:rPr lang="en-US" sz="1200" b="0" i="0" u="none" strike="noStrike" kern="1200" dirty="0" err="1" smtClean="0">
                <a:solidFill>
                  <a:schemeClr val="tx1"/>
                </a:solidFill>
                <a:effectLst/>
                <a:latin typeface="+mn-lt"/>
                <a:ea typeface="+mn-ea"/>
                <a:cs typeface="+mn-cs"/>
              </a:rPr>
              <a:t>dotnet</a:t>
            </a:r>
            <a:r>
              <a:rPr lang="en-US" sz="1200" b="0" i="0" u="none" strike="noStrike" kern="1200" dirty="0" smtClean="0">
                <a:solidFill>
                  <a:schemeClr val="tx1"/>
                </a:solidFill>
                <a:effectLst/>
                <a:latin typeface="+mn-lt"/>
                <a:ea typeface="+mn-ea"/>
                <a:cs typeface="+mn-cs"/>
              </a:rPr>
              <a:t> add package Microsoft.ML</a:t>
            </a:r>
            <a:endParaRPr lang="en-US" sz="16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2.   Open solution - command Load, Transform, Train, Evaluate and Predict</a:t>
            </a:r>
            <a:endParaRPr lang="en-US" b="0" dirty="0" smtClean="0">
              <a:effectLst/>
            </a:endParaRPr>
          </a:p>
          <a:p>
            <a:pPr rtl="0"/>
            <a:r>
              <a:rPr lang="en-US" sz="1200" b="0" i="0" u="none" strike="noStrike" kern="1200" dirty="0" smtClean="0">
                <a:solidFill>
                  <a:schemeClr val="tx1"/>
                </a:solidFill>
                <a:effectLst/>
                <a:latin typeface="+mn-lt"/>
                <a:ea typeface="+mn-ea"/>
                <a:cs typeface="+mn-cs"/>
              </a:rPr>
              <a:t>3.   Talk about train/test and add csv to solution.</a:t>
            </a:r>
            <a:endParaRPr lang="en-US" b="0" dirty="0" smtClean="0">
              <a:effectLst/>
            </a:endParaRPr>
          </a:p>
          <a:p>
            <a:pPr rtl="0"/>
            <a:r>
              <a:rPr lang="en-US" sz="1200" b="0" i="0" u="none" strike="noStrike" kern="1200" dirty="0" smtClean="0">
                <a:solidFill>
                  <a:schemeClr val="tx1"/>
                </a:solidFill>
                <a:effectLst/>
                <a:latin typeface="+mn-lt"/>
                <a:ea typeface="+mn-ea"/>
                <a:cs typeface="+mn-cs"/>
              </a:rPr>
              <a:t>4.   Set them to Copy Always</a:t>
            </a:r>
            <a:endParaRPr lang="en-US" b="0" dirty="0" smtClean="0">
              <a:effectLst/>
            </a:endParaRPr>
          </a:p>
          <a:p>
            <a:pPr rtl="0"/>
            <a:r>
              <a:rPr lang="en-US" sz="1200" b="0" i="0" u="none" strike="noStrike" kern="1200" dirty="0" smtClean="0">
                <a:solidFill>
                  <a:schemeClr val="tx1"/>
                </a:solidFill>
                <a:effectLst/>
                <a:latin typeface="+mn-lt"/>
                <a:ea typeface="+mn-ea"/>
                <a:cs typeface="+mn-cs"/>
              </a:rPr>
              <a:t>5.   Explore the training data : 0-Survived 1-Not survived, Passenger class 0-3, Sex - male/female, Name(non-float values) : One-hot encoding, Age - missing (mean), delete age record</a:t>
            </a:r>
            <a:endParaRPr lang="en-US" b="0" dirty="0" smtClean="0">
              <a:effectLst/>
            </a:endParaRPr>
          </a:p>
          <a:p>
            <a:pPr rtl="0"/>
            <a:r>
              <a:rPr lang="en-US" sz="1200" b="0" i="0" u="none" strike="noStrike" kern="1200" dirty="0" smtClean="0">
                <a:solidFill>
                  <a:schemeClr val="tx1"/>
                </a:solidFill>
                <a:effectLst/>
                <a:latin typeface="+mn-lt"/>
                <a:ea typeface="+mn-ea"/>
                <a:cs typeface="+mn-cs"/>
              </a:rPr>
              <a:t>6.   Mention that the algorithms only works on float vectors - thus we need to convert SEX.</a:t>
            </a:r>
            <a:endParaRPr lang="en-US" b="0" dirty="0" smtClean="0">
              <a:effectLst/>
            </a:endParaRPr>
          </a:p>
          <a:p>
            <a:pPr rtl="0"/>
            <a:r>
              <a:rPr lang="en-US" sz="1200" b="0" i="0" u="none" strike="noStrike" kern="1200" dirty="0" smtClean="0">
                <a:solidFill>
                  <a:schemeClr val="tx1"/>
                </a:solidFill>
                <a:effectLst/>
                <a:latin typeface="+mn-lt"/>
                <a:ea typeface="+mn-ea"/>
                <a:cs typeface="+mn-cs"/>
              </a:rPr>
              <a:t>7.   Add Microsoft.ML </a:t>
            </a:r>
            <a:r>
              <a:rPr lang="en-US" sz="1200" b="0" i="0" u="none" strike="noStrike" kern="1200" dirty="0" err="1" smtClean="0">
                <a:solidFill>
                  <a:schemeClr val="tx1"/>
                </a:solidFill>
                <a:effectLst/>
                <a:latin typeface="+mn-lt"/>
                <a:ea typeface="+mn-ea"/>
                <a:cs typeface="+mn-cs"/>
              </a:rPr>
              <a:t>nuget</a:t>
            </a:r>
            <a:r>
              <a:rPr lang="en-US" sz="1200" b="0" i="0" u="none" strike="noStrike" kern="1200" dirty="0" smtClean="0">
                <a:solidFill>
                  <a:schemeClr val="tx1"/>
                </a:solidFill>
                <a:effectLst/>
                <a:latin typeface="+mn-lt"/>
                <a:ea typeface="+mn-ea"/>
                <a:cs typeface="+mn-cs"/>
              </a:rPr>
              <a:t> package</a:t>
            </a:r>
            <a:endParaRPr lang="en-US" b="0" dirty="0" smtClean="0">
              <a:effectLst/>
            </a:endParaRPr>
          </a:p>
          <a:p>
            <a:pPr rtl="0"/>
            <a:r>
              <a:rPr lang="en-US" sz="1200" b="0" i="0" u="none" strike="noStrike" kern="1200" dirty="0" smtClean="0">
                <a:solidFill>
                  <a:schemeClr val="tx1"/>
                </a:solidFill>
                <a:effectLst/>
                <a:latin typeface="+mn-lt"/>
                <a:ea typeface="+mn-ea"/>
                <a:cs typeface="+mn-cs"/>
              </a:rPr>
              <a:t>8.   Create ML Context</a:t>
            </a:r>
            <a:endParaRPr lang="en-US" b="0" dirty="0" smtClean="0">
              <a:effectLst/>
            </a:endParaRPr>
          </a:p>
          <a:p>
            <a:pPr rtl="0"/>
            <a:r>
              <a:rPr lang="en-US" sz="1200" b="0" i="0" u="none" strike="noStrike" kern="1200" dirty="0" smtClean="0">
                <a:solidFill>
                  <a:schemeClr val="tx1"/>
                </a:solidFill>
                <a:effectLst/>
                <a:latin typeface="+mn-lt"/>
                <a:ea typeface="+mn-ea"/>
                <a:cs typeface="+mn-cs"/>
              </a:rPr>
              <a:t>9.   Create schema object </a:t>
            </a:r>
            <a:r>
              <a:rPr lang="en-US" sz="1200" b="1" i="0" u="none" strike="noStrike" kern="1200" dirty="0" smtClean="0">
                <a:solidFill>
                  <a:schemeClr val="tx1"/>
                </a:solidFill>
                <a:effectLst/>
                <a:latin typeface="+mn-lt"/>
                <a:ea typeface="+mn-ea"/>
                <a:cs typeface="+mn-cs"/>
              </a:rPr>
              <a:t>Passenger</a:t>
            </a:r>
            <a:r>
              <a:rPr lang="en-US" sz="1200" b="0" i="0" u="none" strike="noStrike" kern="1200" dirty="0" smtClean="0">
                <a:solidFill>
                  <a:schemeClr val="tx1"/>
                </a:solidFill>
                <a:effectLst/>
                <a:latin typeface="+mn-lt"/>
                <a:ea typeface="+mn-ea"/>
                <a:cs typeface="+mn-cs"/>
              </a:rPr>
              <a:t> (float and bool)</a:t>
            </a:r>
            <a:endParaRPr lang="en-US" b="0" dirty="0" smtClean="0">
              <a:effectLst/>
            </a:endParaRPr>
          </a:p>
          <a:p>
            <a:pPr rtl="0"/>
            <a:r>
              <a:rPr lang="en-US" sz="1200" b="0" i="0" u="none" strike="noStrike" kern="1200" dirty="0" smtClean="0">
                <a:solidFill>
                  <a:schemeClr val="tx1"/>
                </a:solidFill>
                <a:effectLst/>
                <a:latin typeface="+mn-lt"/>
                <a:ea typeface="+mn-ea"/>
                <a:cs typeface="+mn-cs"/>
              </a:rPr>
              <a:t>10. </a:t>
            </a:r>
            <a:r>
              <a:rPr lang="en-US" sz="1200" b="1" i="0" u="none" strike="noStrike" kern="1200" dirty="0" smtClean="0">
                <a:solidFill>
                  <a:schemeClr val="tx1"/>
                </a:solidFill>
                <a:effectLst/>
                <a:latin typeface="+mn-lt"/>
                <a:ea typeface="+mn-ea"/>
                <a:cs typeface="+mn-cs"/>
              </a:rPr>
              <a:t>Read </a:t>
            </a:r>
            <a:r>
              <a:rPr lang="en-US" sz="1200" b="0" i="0" u="none" strike="noStrike" kern="1200" dirty="0" smtClean="0">
                <a:solidFill>
                  <a:schemeClr val="tx1"/>
                </a:solidFill>
                <a:effectLst/>
                <a:latin typeface="+mn-lt"/>
                <a:ea typeface="+mn-ea"/>
                <a:cs typeface="+mn-cs"/>
              </a:rPr>
              <a:t>data via </a:t>
            </a:r>
            <a:r>
              <a:rPr lang="en-US" sz="1200" b="1" i="0" u="none" strike="noStrike" kern="1200" dirty="0" err="1" smtClean="0">
                <a:solidFill>
                  <a:schemeClr val="tx1"/>
                </a:solidFill>
                <a:effectLst/>
                <a:latin typeface="+mn-lt"/>
                <a:ea typeface="+mn-ea"/>
                <a:cs typeface="+mn-cs"/>
              </a:rPr>
              <a:t>LoadFromTextFile</a:t>
            </a:r>
            <a:r>
              <a:rPr lang="en-US" sz="1200" b="0" i="0" u="none" strike="noStrike" kern="1200" dirty="0" smtClean="0">
                <a:solidFill>
                  <a:schemeClr val="tx1"/>
                </a:solidFill>
                <a:effectLst/>
                <a:latin typeface="+mn-lt"/>
                <a:ea typeface="+mn-ea"/>
                <a:cs typeface="+mn-cs"/>
              </a:rPr>
              <a:t>&lt;Passenger&gt;. Specify </a:t>
            </a:r>
            <a:r>
              <a:rPr lang="en-US" sz="1200" b="0" i="0" u="none" strike="noStrike" kern="1200" dirty="0" err="1" smtClean="0">
                <a:solidFill>
                  <a:schemeClr val="tx1"/>
                </a:solidFill>
                <a:effectLst/>
                <a:latin typeface="+mn-lt"/>
                <a:ea typeface="+mn-ea"/>
                <a:cs typeface="+mn-cs"/>
              </a:rPr>
              <a:t>hasHeader</a:t>
            </a:r>
            <a:r>
              <a:rPr lang="en-US" sz="1200" b="0" i="0" u="none" strike="noStrike"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rPr>
              <a:t>SeparatorChar</a:t>
            </a:r>
            <a:r>
              <a:rPr lang="en-US" sz="1200" b="0" i="0" u="none" strike="noStrike" kern="1200" dirty="0" smtClean="0">
                <a:solidFill>
                  <a:schemeClr val="tx1"/>
                </a:solidFill>
                <a:effectLst/>
                <a:latin typeface="+mn-lt"/>
                <a:ea typeface="+mn-ea"/>
                <a:cs typeface="+mn-cs"/>
              </a:rPr>
              <a:t> ‘,’</a:t>
            </a:r>
            <a:endParaRPr lang="en-US" b="0" dirty="0" smtClean="0">
              <a:effectLst/>
            </a:endParaRPr>
          </a:p>
          <a:p>
            <a:pPr rtl="0"/>
            <a:r>
              <a:rPr lang="en-US" sz="1200" b="0" i="0" u="none" strike="noStrike" kern="1200" dirty="0" smtClean="0">
                <a:solidFill>
                  <a:schemeClr val="tx1"/>
                </a:solidFill>
                <a:effectLst/>
                <a:latin typeface="+mn-lt"/>
                <a:ea typeface="+mn-ea"/>
                <a:cs typeface="+mn-cs"/>
              </a:rPr>
              <a:t>	a. Set </a:t>
            </a:r>
            <a:r>
              <a:rPr lang="en-US" sz="1200" b="0" i="0" u="none" strike="noStrike" kern="1200" dirty="0" err="1" smtClean="0">
                <a:solidFill>
                  <a:schemeClr val="tx1"/>
                </a:solidFill>
                <a:effectLst/>
                <a:latin typeface="+mn-lt"/>
                <a:ea typeface="+mn-ea"/>
                <a:cs typeface="+mn-cs"/>
              </a:rPr>
              <a:t>hasHeaderSplit</a:t>
            </a:r>
            <a:r>
              <a:rPr lang="en-US" sz="1200" b="0" i="0" u="none" strike="noStrike" kern="1200" dirty="0" smtClean="0">
                <a:solidFill>
                  <a:schemeClr val="tx1"/>
                </a:solidFill>
                <a:effectLst/>
                <a:latin typeface="+mn-lt"/>
                <a:ea typeface="+mn-ea"/>
                <a:cs typeface="+mn-cs"/>
              </a:rPr>
              <a:t> to true</a:t>
            </a:r>
            <a:endParaRPr lang="en-US" b="0" dirty="0" smtClean="0">
              <a:effectLst/>
            </a:endParaRPr>
          </a:p>
          <a:p>
            <a:pPr rtl="0"/>
            <a:r>
              <a:rPr lang="en-US" sz="1200" b="0" i="0" u="none" strike="noStrike" kern="1200" dirty="0" smtClean="0">
                <a:solidFill>
                  <a:schemeClr val="tx1"/>
                </a:solidFill>
                <a:effectLst/>
                <a:latin typeface="+mn-lt"/>
                <a:ea typeface="+mn-ea"/>
                <a:cs typeface="+mn-cs"/>
              </a:rPr>
              <a:t>	b. Specify </a:t>
            </a:r>
            <a:r>
              <a:rPr lang="en-US" sz="1200" b="0" i="0" u="none" strike="noStrike" kern="1200" dirty="0" err="1" smtClean="0">
                <a:solidFill>
                  <a:schemeClr val="tx1"/>
                </a:solidFill>
                <a:effectLst/>
                <a:latin typeface="+mn-lt"/>
                <a:ea typeface="+mn-ea"/>
                <a:cs typeface="+mn-cs"/>
              </a:rPr>
              <a:t>SeparatorChar</a:t>
            </a:r>
            <a:r>
              <a:rPr lang="en-US" sz="1200" b="0" i="0" u="none" strike="noStrike" kern="1200" dirty="0" smtClean="0">
                <a:solidFill>
                  <a:schemeClr val="tx1"/>
                </a:solidFill>
                <a:effectLst/>
                <a:latin typeface="+mn-lt"/>
                <a:ea typeface="+mn-ea"/>
                <a:cs typeface="+mn-cs"/>
              </a:rPr>
              <a:t> as comma ‘,’.</a:t>
            </a:r>
            <a:endParaRPr lang="en-US" b="0" dirty="0" smtClean="0">
              <a:effectLst/>
            </a:endParaRPr>
          </a:p>
          <a:p>
            <a:pPr rtl="0"/>
            <a:r>
              <a:rPr lang="en-US" sz="1200" b="0" i="0" u="none" strike="noStrike" kern="1200" dirty="0" smtClean="0">
                <a:solidFill>
                  <a:schemeClr val="tx1"/>
                </a:solidFill>
                <a:effectLst/>
                <a:latin typeface="+mn-lt"/>
                <a:ea typeface="+mn-ea"/>
                <a:cs typeface="+mn-cs"/>
              </a:rPr>
              <a:t>	c. Split data using </a:t>
            </a:r>
            <a:r>
              <a:rPr lang="en-US" sz="1200" b="1" i="0" u="none" strike="noStrike" kern="1200" dirty="0" err="1" smtClean="0">
                <a:solidFill>
                  <a:schemeClr val="tx1"/>
                </a:solidFill>
                <a:effectLst/>
                <a:latin typeface="+mn-lt"/>
                <a:ea typeface="+mn-ea"/>
                <a:cs typeface="+mn-cs"/>
              </a:rPr>
              <a:t>TrainTestSplit</a:t>
            </a:r>
            <a:r>
              <a:rPr lang="en-US" sz="1200" b="1" i="0" u="none" strike="noStrike" kern="1200" dirty="0" smtClean="0">
                <a:solidFill>
                  <a:schemeClr val="tx1"/>
                </a:solidFill>
                <a:effectLst/>
                <a:latin typeface="+mn-lt"/>
                <a:ea typeface="+mn-ea"/>
                <a:cs typeface="+mn-cs"/>
              </a:rPr>
              <a:t> (80/20)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11. </a:t>
            </a:r>
            <a:r>
              <a:rPr lang="en-US" sz="1200" b="1" i="0" u="none" strike="noStrike" kern="1200" dirty="0" smtClean="0">
                <a:solidFill>
                  <a:schemeClr val="tx1"/>
                </a:solidFill>
                <a:effectLst/>
                <a:latin typeface="+mn-lt"/>
                <a:ea typeface="+mn-ea"/>
                <a:cs typeface="+mn-cs"/>
              </a:rPr>
              <a:t>Transform </a:t>
            </a:r>
            <a:r>
              <a:rPr lang="en-US" sz="1200" b="0" i="0" u="none" strike="noStrike" kern="1200" dirty="0" smtClean="0">
                <a:solidFill>
                  <a:schemeClr val="tx1"/>
                </a:solidFill>
                <a:effectLst/>
                <a:latin typeface="+mn-lt"/>
                <a:ea typeface="+mn-ea"/>
                <a:cs typeface="+mn-cs"/>
              </a:rPr>
              <a:t>data:</a:t>
            </a:r>
            <a:endParaRPr lang="en-US" b="0" dirty="0" smtClean="0">
              <a:effectLst/>
            </a:endParaRPr>
          </a:p>
          <a:p>
            <a:pPr rtl="0"/>
            <a:r>
              <a:rPr lang="en-US" sz="1200" b="0" i="0" u="none" strike="noStrike" kern="1200" dirty="0" smtClean="0">
                <a:solidFill>
                  <a:schemeClr val="tx1"/>
                </a:solidFill>
                <a:effectLst/>
                <a:latin typeface="+mn-lt"/>
                <a:ea typeface="+mn-ea"/>
                <a:cs typeface="+mn-cs"/>
              </a:rPr>
              <a:t>	a. Convert non-float(Sex : male/female) to float (0/1) using One-hot encoding</a:t>
            </a:r>
            <a:endParaRPr lang="en-US" b="0" dirty="0" smtClean="0">
              <a:effectLst/>
            </a:endParaRPr>
          </a:p>
          <a:p>
            <a:pPr rtl="0"/>
            <a:r>
              <a:rPr lang="en-US" sz="1200" b="0" i="0" u="none" strike="noStrike" kern="1200" dirty="0" smtClean="0">
                <a:solidFill>
                  <a:schemeClr val="tx1"/>
                </a:solidFill>
                <a:effectLst/>
                <a:latin typeface="+mn-lt"/>
                <a:ea typeface="+mn-ea"/>
                <a:cs typeface="+mn-cs"/>
              </a:rPr>
              <a:t>	b. Replace missing values : Age - Mean</a:t>
            </a:r>
            <a:endParaRPr lang="en-US" b="0" dirty="0" smtClean="0">
              <a:effectLst/>
            </a:endParaRPr>
          </a:p>
          <a:p>
            <a:pPr rtl="0"/>
            <a:r>
              <a:rPr lang="en-US" sz="1200" b="0" i="0" u="none" strike="noStrike" kern="1200" dirty="0" smtClean="0">
                <a:solidFill>
                  <a:schemeClr val="tx1"/>
                </a:solidFill>
                <a:effectLst/>
                <a:latin typeface="+mn-lt"/>
                <a:ea typeface="+mn-ea"/>
                <a:cs typeface="+mn-cs"/>
              </a:rPr>
              <a:t>	b. Concatenate feature : Columns to be used for prediction - </a:t>
            </a:r>
            <a:r>
              <a:rPr lang="en-US" sz="1200" b="0" i="0" u="none" strike="noStrike" kern="1200" dirty="0" err="1" smtClean="0">
                <a:solidFill>
                  <a:schemeClr val="tx1"/>
                </a:solidFill>
                <a:effectLst/>
                <a:latin typeface="+mn-lt"/>
                <a:ea typeface="+mn-ea"/>
                <a:cs typeface="+mn-cs"/>
              </a:rPr>
              <a:t>PClass</a:t>
            </a:r>
            <a:r>
              <a:rPr lang="en-US" sz="1200" b="0" i="0" u="none" strike="noStrike" kern="1200" dirty="0" smtClean="0">
                <a:solidFill>
                  <a:schemeClr val="tx1"/>
                </a:solidFill>
                <a:effectLst/>
                <a:latin typeface="+mn-lt"/>
                <a:ea typeface="+mn-ea"/>
                <a:cs typeface="+mn-cs"/>
              </a:rPr>
              <a:t>, Sex, </a:t>
            </a:r>
            <a:r>
              <a:rPr lang="en-US" sz="1200" b="0" i="0" u="none" strike="noStrike" kern="1200" dirty="0" err="1" smtClean="0">
                <a:solidFill>
                  <a:schemeClr val="tx1"/>
                </a:solidFill>
                <a:effectLst/>
                <a:latin typeface="+mn-lt"/>
                <a:ea typeface="+mn-ea"/>
                <a:cs typeface="+mn-cs"/>
              </a:rPr>
              <a:t>SiblingsAboard</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ParentsAboard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12. </a:t>
            </a:r>
            <a:r>
              <a:rPr lang="en-US" sz="1200" b="1" i="0" u="none" strike="noStrike" kern="1200" dirty="0" smtClean="0">
                <a:solidFill>
                  <a:schemeClr val="tx1"/>
                </a:solidFill>
                <a:effectLst/>
                <a:latin typeface="+mn-lt"/>
                <a:ea typeface="+mn-ea"/>
                <a:cs typeface="+mn-cs"/>
              </a:rPr>
              <a:t>Train </a:t>
            </a:r>
            <a:r>
              <a:rPr lang="en-US" sz="1200" b="0" i="0" u="none" strike="noStrike" kern="1200" dirty="0" smtClean="0">
                <a:solidFill>
                  <a:schemeClr val="tx1"/>
                </a:solidFill>
                <a:effectLst/>
                <a:latin typeface="+mn-lt"/>
                <a:ea typeface="+mn-ea"/>
                <a:cs typeface="+mn-cs"/>
              </a:rPr>
              <a:t>model </a:t>
            </a:r>
            <a:endParaRPr lang="en-US" b="0" dirty="0" smtClean="0">
              <a:effectLst/>
            </a:endParaRPr>
          </a:p>
          <a:p>
            <a:pPr rtl="0"/>
            <a:r>
              <a:rPr lang="en-US" sz="1200" b="0" i="0" u="none" strike="noStrike" kern="1200" dirty="0" smtClean="0">
                <a:solidFill>
                  <a:schemeClr val="tx1"/>
                </a:solidFill>
                <a:effectLst/>
                <a:latin typeface="+mn-lt"/>
                <a:ea typeface="+mn-ea"/>
                <a:cs typeface="+mn-cs"/>
              </a:rPr>
              <a:t>	a. Assign algorithm : Binary Classification with Logistic regression. It’s a hit and trial. Not sure if this is the best algorithm </a:t>
            </a:r>
            <a:endParaRPr lang="en-US" b="0" dirty="0" smtClean="0">
              <a:effectLst/>
            </a:endParaRPr>
          </a:p>
          <a:p>
            <a:pPr rtl="0"/>
            <a:r>
              <a:rPr lang="en-US" sz="1200" b="0" i="0" u="none" strike="noStrike" kern="1200" dirty="0" smtClean="0">
                <a:solidFill>
                  <a:schemeClr val="tx1"/>
                </a:solidFill>
                <a:effectLst/>
                <a:latin typeface="+mn-lt"/>
                <a:ea typeface="+mn-ea"/>
                <a:cs typeface="+mn-cs"/>
              </a:rPr>
              <a:t>	b. Train/Fit Model: pass training set</a:t>
            </a:r>
            <a:endParaRPr lang="en-US" b="0" dirty="0" smtClean="0">
              <a:effectLst/>
            </a:endParaRPr>
          </a:p>
          <a:p>
            <a:pPr rtl="0"/>
            <a:r>
              <a:rPr lang="en-US" sz="1200" b="0" i="0" u="none" strike="noStrike" kern="1200" dirty="0" smtClean="0">
                <a:solidFill>
                  <a:schemeClr val="tx1"/>
                </a:solidFill>
                <a:effectLst/>
                <a:latin typeface="+mn-lt"/>
                <a:ea typeface="+mn-ea"/>
                <a:cs typeface="+mn-cs"/>
              </a:rPr>
              <a:t>13. </a:t>
            </a:r>
            <a:r>
              <a:rPr lang="en-US" sz="1200" b="1" i="0" u="none" strike="noStrike" kern="1200" dirty="0" smtClean="0">
                <a:solidFill>
                  <a:schemeClr val="tx1"/>
                </a:solidFill>
                <a:effectLst/>
                <a:latin typeface="+mn-lt"/>
                <a:ea typeface="+mn-ea"/>
                <a:cs typeface="+mn-cs"/>
              </a:rPr>
              <a:t>Evaluate</a:t>
            </a:r>
            <a:r>
              <a:rPr lang="en-US" sz="1200" b="0" i="0" u="none" strike="noStrike" kern="1200" dirty="0" smtClean="0">
                <a:solidFill>
                  <a:schemeClr val="tx1"/>
                </a:solidFill>
                <a:effectLst/>
                <a:latin typeface="+mn-lt"/>
                <a:ea typeface="+mn-ea"/>
                <a:cs typeface="+mn-cs"/>
              </a:rPr>
              <a:t> model</a:t>
            </a:r>
            <a:endParaRPr lang="en-US" b="0" dirty="0" smtClean="0">
              <a:effectLst/>
            </a:endParaRPr>
          </a:p>
          <a:p>
            <a:pPr rtl="0"/>
            <a:r>
              <a:rPr lang="en-US" sz="1200" b="0" i="0" u="none" strike="noStrike" kern="1200" dirty="0" smtClean="0">
                <a:solidFill>
                  <a:schemeClr val="tx1"/>
                </a:solidFill>
                <a:effectLst/>
                <a:latin typeface="+mn-lt"/>
                <a:ea typeface="+mn-ea"/>
                <a:cs typeface="+mn-cs"/>
              </a:rPr>
              <a:t>	a. Get the score </a:t>
            </a:r>
            <a:endParaRPr lang="en-US" b="0" dirty="0" smtClean="0">
              <a:effectLst/>
            </a:endParaRPr>
          </a:p>
          <a:p>
            <a:pPr rtl="0"/>
            <a:r>
              <a:rPr lang="en-US" sz="1200" b="0" i="0" u="none" strike="noStrike" kern="1200" dirty="0" smtClean="0">
                <a:solidFill>
                  <a:schemeClr val="tx1"/>
                </a:solidFill>
                <a:effectLst/>
                <a:latin typeface="+mn-lt"/>
                <a:ea typeface="+mn-ea"/>
                <a:cs typeface="+mn-cs"/>
              </a:rPr>
              <a:t>	b. Evaluate gives various score that help determine accuracy of model based on output column.</a:t>
            </a:r>
            <a:endParaRPr lang="en-US" b="0" dirty="0" smtClean="0">
              <a:effectLst/>
            </a:endParaRPr>
          </a:p>
          <a:p>
            <a:pPr rtl="0"/>
            <a:r>
              <a:rPr lang="en-US" sz="1200" b="0" i="0" u="none" strike="noStrike" kern="1200" dirty="0" smtClean="0">
                <a:solidFill>
                  <a:schemeClr val="tx1"/>
                </a:solidFill>
                <a:effectLst/>
                <a:latin typeface="+mn-lt"/>
                <a:ea typeface="+mn-ea"/>
                <a:cs typeface="+mn-cs"/>
              </a:rPr>
              <a:t>		Gives accuracy of 80%</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14. Modify anything(Add/remove Features/Parameters/algorithm) and try to get better accuracy</a:t>
            </a:r>
            <a:endParaRPr lang="en-US" b="0" dirty="0" smtClean="0">
              <a:effectLst/>
            </a:endParaRPr>
          </a:p>
          <a:p>
            <a:pPr rtl="0"/>
            <a:r>
              <a:rPr lang="en-US" sz="1200" b="0" i="0" u="none" strike="noStrike" kern="1200" dirty="0" smtClean="0">
                <a:solidFill>
                  <a:schemeClr val="tx1"/>
                </a:solidFill>
                <a:effectLst/>
                <a:latin typeface="+mn-lt"/>
                <a:ea typeface="+mn-ea"/>
                <a:cs typeface="+mn-cs"/>
              </a:rPr>
              <a:t>15. </a:t>
            </a:r>
            <a:r>
              <a:rPr lang="en-US" sz="1200" b="1" i="0" u="none" strike="noStrike" kern="1200" dirty="0" smtClean="0">
                <a:solidFill>
                  <a:schemeClr val="tx1"/>
                </a:solidFill>
                <a:effectLst/>
                <a:latin typeface="+mn-lt"/>
                <a:ea typeface="+mn-ea"/>
                <a:cs typeface="+mn-cs"/>
              </a:rPr>
              <a:t>Save</a:t>
            </a:r>
            <a:endParaRPr lang="en-US" b="1" dirty="0" smtClean="0">
              <a:effectLst/>
            </a:endParaRPr>
          </a:p>
          <a:p>
            <a:pPr rtl="0"/>
            <a:r>
              <a:rPr lang="en-US" sz="1200" b="0" i="0" u="none" strike="noStrike" kern="1200" dirty="0" smtClean="0">
                <a:solidFill>
                  <a:schemeClr val="tx1"/>
                </a:solidFill>
                <a:effectLst/>
                <a:latin typeface="+mn-lt"/>
                <a:ea typeface="+mn-ea"/>
                <a:cs typeface="+mn-cs"/>
              </a:rPr>
              <a:t>	a. Save Model schema as Model.zip to be re-used </a:t>
            </a:r>
            <a:endParaRPr lang="en-US" b="0" dirty="0" smtClean="0">
              <a:effectLst/>
            </a:endParaRPr>
          </a:p>
          <a:p>
            <a:pPr rtl="0"/>
            <a:r>
              <a:rPr lang="en-US" sz="1200" b="0" i="0" u="none" strike="noStrike" kern="1200" dirty="0" smtClean="0">
                <a:solidFill>
                  <a:schemeClr val="tx1"/>
                </a:solidFill>
                <a:effectLst/>
                <a:latin typeface="+mn-lt"/>
                <a:ea typeface="+mn-ea"/>
                <a:cs typeface="+mn-cs"/>
              </a:rPr>
              <a:t>	b. Reuse this model.zip in various application such as web, desktop, Azure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functions</a:t>
            </a:r>
            <a:endParaRPr lang="en-US" b="0" dirty="0" smtClean="0">
              <a:effectLst/>
            </a:endParaRPr>
          </a:p>
          <a:p>
            <a:pPr rtl="0"/>
            <a:r>
              <a:rPr lang="en-US" sz="1200" b="0" i="0" u="none" strike="noStrike" kern="1200" dirty="0" smtClean="0">
                <a:solidFill>
                  <a:schemeClr val="tx1"/>
                </a:solidFill>
                <a:effectLst/>
                <a:latin typeface="+mn-lt"/>
                <a:ea typeface="+mn-ea"/>
                <a:cs typeface="+mn-cs"/>
              </a:rPr>
              <a:t>16. Completed in less than 40 lines of code.</a:t>
            </a:r>
            <a:endParaRPr lang="en-US" b="0" dirty="0" smtClean="0">
              <a:effectLst/>
            </a:endParaRPr>
          </a:p>
          <a:p>
            <a:pPr rtl="0"/>
            <a:r>
              <a:rPr lang="en-US" sz="1200" b="0" i="0" u="none" strike="noStrike" kern="1200" dirty="0" smtClean="0">
                <a:solidFill>
                  <a:schemeClr val="tx1"/>
                </a:solidFill>
                <a:effectLst/>
                <a:latin typeface="+mn-lt"/>
                <a:ea typeface="+mn-ea"/>
                <a:cs typeface="+mn-cs"/>
              </a:rPr>
              <a:t>17. </a:t>
            </a:r>
            <a:r>
              <a:rPr lang="en-US" sz="1200" b="1" i="0" u="none" strike="noStrike" kern="1200" dirty="0" smtClean="0">
                <a:solidFill>
                  <a:schemeClr val="tx1"/>
                </a:solidFill>
                <a:effectLst/>
                <a:latin typeface="+mn-lt"/>
                <a:ea typeface="+mn-ea"/>
                <a:cs typeface="+mn-cs"/>
              </a:rPr>
              <a:t>Predict</a:t>
            </a:r>
            <a:r>
              <a:rPr lang="en-US" sz="1200" b="0" i="0" u="none" strike="noStrike" kern="1200" dirty="0" smtClean="0">
                <a:solidFill>
                  <a:schemeClr val="tx1"/>
                </a:solidFill>
                <a:effectLst/>
                <a:latin typeface="+mn-lt"/>
                <a:ea typeface="+mn-ea"/>
                <a:cs typeface="+mn-cs"/>
              </a:rPr>
              <a:t> : </a:t>
            </a:r>
            <a:r>
              <a:rPr lang="en-US" sz="1200" b="0" i="0" u="none" strike="noStrike" kern="1200" dirty="0" err="1" smtClean="0">
                <a:solidFill>
                  <a:schemeClr val="tx1"/>
                </a:solidFill>
                <a:effectLst/>
                <a:latin typeface="+mn-lt"/>
                <a:ea typeface="+mn-ea"/>
                <a:cs typeface="+mn-cs"/>
              </a:rPr>
              <a:t>PredictionEngine</a:t>
            </a:r>
            <a:r>
              <a:rPr lang="en-US" sz="1200" b="0" i="0" u="none" strike="noStrike" kern="1200" dirty="0" smtClean="0">
                <a:solidFill>
                  <a:schemeClr val="tx1"/>
                </a:solidFill>
                <a:effectLst/>
                <a:latin typeface="+mn-lt"/>
                <a:ea typeface="+mn-ea"/>
                <a:cs typeface="+mn-cs"/>
              </a:rPr>
              <a:t>, Prediction class and Sample, </a:t>
            </a:r>
            <a:endParaRPr lang="en-US" b="0" dirty="0" smtClean="0">
              <a:effectLst/>
            </a:endParaRPr>
          </a:p>
          <a:p>
            <a:pPr rtl="0"/>
            <a:r>
              <a:rPr lang="en-US" sz="1200" b="0" i="0" u="none" strike="noStrike" kern="1200" dirty="0" smtClean="0">
                <a:solidFill>
                  <a:schemeClr val="tx1"/>
                </a:solidFill>
                <a:effectLst/>
                <a:latin typeface="+mn-lt"/>
                <a:ea typeface="+mn-ea"/>
                <a:cs typeface="+mn-cs"/>
              </a:rPr>
              <a:t>18. </a:t>
            </a:r>
            <a:r>
              <a:rPr lang="en-US" sz="1200" b="1" i="0" u="none" strike="noStrike" kern="1200" dirty="0" err="1" smtClean="0">
                <a:solidFill>
                  <a:schemeClr val="tx1"/>
                </a:solidFill>
                <a:effectLst/>
                <a:latin typeface="+mn-lt"/>
                <a:ea typeface="+mn-ea"/>
                <a:cs typeface="+mn-cs"/>
              </a:rPr>
              <a:t>AutoML</a:t>
            </a:r>
            <a:r>
              <a:rPr lang="en-US" sz="1200" b="0" i="0" u="none" strike="noStrike" kern="1200" dirty="0" smtClean="0">
                <a:solidFill>
                  <a:schemeClr val="tx1"/>
                </a:solidFill>
                <a:effectLst/>
                <a:latin typeface="+mn-lt"/>
                <a:ea typeface="+mn-ea"/>
                <a:cs typeface="+mn-cs"/>
              </a:rPr>
              <a:t> : Automatic Machine learning using </a:t>
            </a:r>
            <a:r>
              <a:rPr lang="en-US" sz="1200" b="0" i="0" u="none" strike="noStrike" kern="1200" dirty="0" err="1" smtClean="0">
                <a:solidFill>
                  <a:schemeClr val="tx1"/>
                </a:solidFill>
                <a:effectLst/>
                <a:latin typeface="+mn-lt"/>
                <a:ea typeface="+mn-ea"/>
                <a:cs typeface="+mn-cs"/>
              </a:rPr>
              <a:t>ML.Net</a:t>
            </a:r>
            <a:r>
              <a:rPr lang="en-US" sz="1200" b="0" i="0" u="none" strike="noStrike" kern="1200" dirty="0" smtClean="0">
                <a:solidFill>
                  <a:schemeClr val="tx1"/>
                </a:solidFill>
                <a:effectLst/>
                <a:latin typeface="+mn-lt"/>
                <a:ea typeface="+mn-ea"/>
                <a:cs typeface="+mn-cs"/>
              </a:rPr>
              <a:t> - PREVIEW</a:t>
            </a:r>
            <a:endParaRPr lang="en-US" b="0" dirty="0" smtClean="0">
              <a:effectLst/>
            </a:endParaRPr>
          </a:p>
          <a:p>
            <a:pPr rtl="0"/>
            <a:r>
              <a:rPr lang="en-US" sz="1200" b="0" i="0" u="none" strike="noStrike" kern="1200" dirty="0" smtClean="0">
                <a:solidFill>
                  <a:schemeClr val="tx1"/>
                </a:solidFill>
                <a:effectLst/>
                <a:latin typeface="+mn-lt"/>
                <a:ea typeface="+mn-ea"/>
                <a:cs typeface="+mn-cs"/>
              </a:rPr>
              <a:t>	a. Manual process is a tedious</a:t>
            </a:r>
            <a:endParaRPr lang="en-US" b="0" dirty="0" smtClean="0">
              <a:effectLst/>
            </a:endParaRP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i</a:t>
            </a:r>
            <a:r>
              <a:rPr lang="en-US" sz="1200" b="0" i="0" u="none" strike="noStrike" kern="1200" dirty="0" smtClean="0">
                <a:solidFill>
                  <a:schemeClr val="tx1"/>
                </a:solidFill>
                <a:effectLst/>
                <a:latin typeface="+mn-lt"/>
                <a:ea typeface="+mn-ea"/>
                <a:cs typeface="+mn-cs"/>
              </a:rPr>
              <a:t>. Selecting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Ii.Time</a:t>
            </a:r>
            <a:r>
              <a:rPr lang="en-US" sz="1200" b="0" i="0" u="none" strike="noStrike" kern="1200" dirty="0" smtClean="0">
                <a:solidFill>
                  <a:schemeClr val="tx1"/>
                </a:solidFill>
                <a:effectLst/>
                <a:latin typeface="+mn-lt"/>
                <a:ea typeface="+mn-ea"/>
                <a:cs typeface="+mn-cs"/>
              </a:rPr>
              <a:t> consuming (running models for different algorithms/</a:t>
            </a:r>
            <a:r>
              <a:rPr lang="en-US" sz="1200" b="0" i="0" u="none" strike="noStrike" kern="1200" dirty="0" err="1" smtClean="0">
                <a:solidFill>
                  <a:schemeClr val="tx1"/>
                </a:solidFill>
                <a:effectLst/>
                <a:latin typeface="+mn-lt"/>
                <a:ea typeface="+mn-ea"/>
                <a:cs typeface="+mn-cs"/>
              </a:rPr>
              <a:t>hyperparameters</a:t>
            </a:r>
            <a:r>
              <a:rPr lang="en-US" sz="1200" b="0" i="0" u="none" strike="noStrike" kern="1200" dirty="0" smtClean="0">
                <a:solidFill>
                  <a:schemeClr val="tx1"/>
                </a:solidFill>
                <a:effectLst/>
                <a:latin typeface="+mn-lt"/>
                <a:ea typeface="+mn-ea"/>
                <a:cs typeface="+mn-cs"/>
              </a:rPr>
              <a:t>)</a:t>
            </a:r>
            <a:endParaRPr lang="en-US" b="0" dirty="0" smtClean="0">
              <a:effectLst/>
            </a:endParaRPr>
          </a:p>
          <a:p>
            <a:pPr rtl="0"/>
            <a:r>
              <a:rPr lang="en-US" sz="1200" b="0" i="0" u="none" strike="noStrike" kern="1200" dirty="0" smtClean="0">
                <a:solidFill>
                  <a:schemeClr val="tx1"/>
                </a:solidFill>
                <a:effectLst/>
                <a:latin typeface="+mn-lt"/>
                <a:ea typeface="+mn-ea"/>
                <a:cs typeface="+mn-cs"/>
              </a:rPr>
              <a:t>	b. </a:t>
            </a:r>
            <a:r>
              <a:rPr lang="en-US" sz="1200" b="0" i="0" u="none" strike="noStrike" kern="1200" dirty="0" err="1" smtClean="0">
                <a:solidFill>
                  <a:schemeClr val="tx1"/>
                </a:solidFill>
                <a:effectLst/>
                <a:latin typeface="+mn-lt"/>
                <a:ea typeface="+mn-ea"/>
                <a:cs typeface="+mn-cs"/>
              </a:rPr>
              <a:t>AutoML</a:t>
            </a:r>
            <a:endParaRPr lang="en-US" b="0" dirty="0" smtClean="0">
              <a:effectLst/>
            </a:endParaRP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i</a:t>
            </a:r>
            <a:r>
              <a:rPr lang="en-US" sz="1200" b="0" i="0" u="none" strike="noStrike" kern="1200" dirty="0" smtClean="0">
                <a:solidFill>
                  <a:schemeClr val="tx1"/>
                </a:solidFill>
                <a:effectLst/>
                <a:latin typeface="+mn-lt"/>
                <a:ea typeface="+mn-ea"/>
                <a:cs typeface="+mn-cs"/>
              </a:rPr>
              <a:t>. Runs different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Ii. Best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Iii. Summary of multiple algorithm used</a:t>
            </a:r>
            <a:endParaRPr lang="en-US" b="0" dirty="0" smtClean="0">
              <a:effectLst/>
            </a:endParaRPr>
          </a:p>
          <a:p>
            <a:pPr rtl="0"/>
            <a:r>
              <a:rPr lang="en-US" sz="1200" b="0" i="0" u="none" strike="noStrike" kern="1200" dirty="0" smtClean="0">
                <a:solidFill>
                  <a:schemeClr val="tx1"/>
                </a:solidFill>
                <a:effectLst/>
                <a:latin typeface="+mn-lt"/>
                <a:ea typeface="+mn-ea"/>
                <a:cs typeface="+mn-cs"/>
              </a:rPr>
              <a:t>		Iv. Auto-Generate code </a:t>
            </a:r>
            <a:endParaRPr lang="en-US" b="0" dirty="0" smtClean="0">
              <a:effectLst/>
            </a:endParaRPr>
          </a:p>
          <a:p>
            <a:pPr rtl="0"/>
            <a:r>
              <a:rPr lang="en-US" b="0" dirty="0" smtClean="0">
                <a:effectLst/>
              </a:rPr>
              <a:t/>
            </a:r>
            <a:br>
              <a:rPr lang="en-US" b="0" dirty="0" smtClean="0">
                <a:effectLst/>
              </a:rPr>
            </a:br>
            <a:r>
              <a:rPr lang="en-US" b="0" dirty="0" smtClean="0">
                <a:effectLst/>
              </a:rPr>
              <a:t>	</a:t>
            </a:r>
            <a:r>
              <a:rPr lang="en-US" sz="1200" b="0" i="0" u="none" strike="noStrike" kern="1200" dirty="0" smtClean="0">
                <a:solidFill>
                  <a:schemeClr val="tx1"/>
                </a:solidFill>
                <a:effectLst/>
                <a:latin typeface="+mn-lt"/>
                <a:ea typeface="+mn-ea"/>
                <a:cs typeface="+mn-cs"/>
              </a:rPr>
              <a:t>c. Show summary and improved accuracy from 80% to 84%</a:t>
            </a:r>
            <a:endParaRPr lang="en-US" b="0" dirty="0" smtClean="0">
              <a:effectLst/>
            </a:endParaRPr>
          </a:p>
          <a:p>
            <a:pPr rtl="0"/>
            <a:r>
              <a:rPr lang="en-US" sz="1200" b="0" i="0" u="none" strike="noStrike" kern="1200" dirty="0" smtClean="0">
                <a:solidFill>
                  <a:schemeClr val="tx1"/>
                </a:solidFill>
                <a:effectLst/>
                <a:latin typeface="+mn-lt"/>
                <a:ea typeface="+mn-ea"/>
                <a:cs typeface="+mn-cs"/>
              </a:rPr>
              <a:t>	d. Show generated code and compare with manual code</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19. Sow matrices</a:t>
            </a:r>
            <a:endParaRPr lang="en-US" b="0" dirty="0" smtClean="0">
              <a:effectLst/>
            </a:endParaRPr>
          </a:p>
        </p:txBody>
      </p:sp>
      <p:sp>
        <p:nvSpPr>
          <p:cNvPr id="4" name="Slide Number Placeholder 3"/>
          <p:cNvSpPr>
            <a:spLocks noGrp="1"/>
          </p:cNvSpPr>
          <p:nvPr>
            <p:ph type="sldNum" sz="quarter" idx="10"/>
          </p:nvPr>
        </p:nvSpPr>
        <p:spPr/>
        <p:txBody>
          <a:bodyPr/>
          <a:lstStyle/>
          <a:p>
            <a:fld id="{55849CEA-452E-49F3-92ED-210B64DD3C6C}" type="slidenum">
              <a:rPr lang="en-US" smtClean="0"/>
              <a:t>20</a:t>
            </a:fld>
            <a:endParaRPr lang="en-US"/>
          </a:p>
        </p:txBody>
      </p:sp>
    </p:spTree>
    <p:extLst>
      <p:ext uri="{BB962C8B-B14F-4D97-AF65-F5344CB8AC3E}">
        <p14:creationId xmlns:p14="http://schemas.microsoft.com/office/powerpoint/2010/main" val="111702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We are going to have a Photo-Search application. </a:t>
            </a:r>
            <a:endParaRPr lang="en-US" b="0" dirty="0" smtClean="0">
              <a:effectLst/>
            </a:endParaRPr>
          </a:p>
          <a:p>
            <a:pPr rtl="0"/>
            <a:r>
              <a:rPr lang="en-US" sz="1200" b="0" i="0" u="none" strike="noStrike" kern="1200" dirty="0" smtClean="0">
                <a:solidFill>
                  <a:schemeClr val="tx1"/>
                </a:solidFill>
                <a:effectLst/>
                <a:latin typeface="+mn-lt"/>
                <a:ea typeface="+mn-ea"/>
                <a:cs typeface="+mn-cs"/>
              </a:rPr>
              <a:t>It takes a model developed using </a:t>
            </a:r>
            <a:r>
              <a:rPr lang="en-US" sz="1200" b="0" i="0" u="none" strike="noStrike" kern="1200" dirty="0" err="1" smtClean="0">
                <a:solidFill>
                  <a:schemeClr val="tx1"/>
                </a:solidFill>
                <a:effectLst/>
                <a:latin typeface="+mn-lt"/>
                <a:ea typeface="+mn-ea"/>
                <a:cs typeface="+mn-cs"/>
              </a:rPr>
              <a:t>Keras</a:t>
            </a:r>
            <a:r>
              <a:rPr lang="en-US" sz="1200" b="0" i="0" u="none" strike="noStrike" kern="1200" dirty="0" smtClean="0">
                <a:solidFill>
                  <a:schemeClr val="tx1"/>
                </a:solidFill>
                <a:effectLst/>
                <a:latin typeface="+mn-lt"/>
                <a:ea typeface="+mn-ea"/>
                <a:cs typeface="+mn-cs"/>
              </a:rPr>
              <a:t> and converted to ONNX format</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Display </a:t>
            </a:r>
            <a:r>
              <a:rPr lang="en-US" sz="1200" b="0" i="0" u="none" strike="noStrike" kern="1200" dirty="0" err="1" smtClean="0">
                <a:solidFill>
                  <a:schemeClr val="tx1"/>
                </a:solidFill>
                <a:effectLst/>
                <a:latin typeface="+mn-lt"/>
                <a:ea typeface="+mn-ea"/>
                <a:cs typeface="+mn-cs"/>
              </a:rPr>
              <a:t>onnx</a:t>
            </a:r>
            <a:r>
              <a:rPr lang="en-US" sz="1200" b="0" i="0" u="none" strike="noStrike" kern="1200" dirty="0" smtClean="0">
                <a:solidFill>
                  <a:schemeClr val="tx1"/>
                </a:solidFill>
                <a:effectLst/>
                <a:latin typeface="+mn-lt"/>
                <a:ea typeface="+mn-ea"/>
                <a:cs typeface="+mn-cs"/>
              </a:rPr>
              <a:t> file in NETRON located at D:\Praveen\Personal\Technical\AI_ML\ML.Net\Meetup 29 June 2019\Demo\</a:t>
            </a:r>
            <a:r>
              <a:rPr lang="en-US" sz="1200" b="0" i="0" u="none" strike="noStrike" kern="1200" dirty="0" err="1" smtClean="0">
                <a:solidFill>
                  <a:schemeClr val="tx1"/>
                </a:solidFill>
                <a:effectLst/>
                <a:latin typeface="+mn-lt"/>
                <a:ea typeface="+mn-ea"/>
                <a:cs typeface="+mn-cs"/>
              </a:rPr>
              <a:t>MLDemoMeetup</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PhotoSearchDemo</a:t>
            </a:r>
            <a:r>
              <a:rPr lang="en-US" sz="1200" b="0" i="0" u="none" strike="noStrike" kern="1200" dirty="0" smtClean="0">
                <a:solidFill>
                  <a:schemeClr val="tx1"/>
                </a:solidFill>
                <a:effectLst/>
                <a:latin typeface="+mn-lt"/>
                <a:ea typeface="+mn-ea"/>
                <a:cs typeface="+mn-cs"/>
              </a:rPr>
              <a:t>\PhotoSearchNetCore3\</a:t>
            </a:r>
            <a:r>
              <a:rPr lang="en-US" sz="1200" b="0" i="0" u="none" strike="noStrike" kern="1200" dirty="0" err="1" smtClean="0">
                <a:solidFill>
                  <a:schemeClr val="tx1"/>
                </a:solidFill>
                <a:effectLst/>
                <a:latin typeface="+mn-lt"/>
                <a:ea typeface="+mn-ea"/>
                <a:cs typeface="+mn-cs"/>
              </a:rPr>
              <a:t>model.onnx</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 Run PhotoSearchNetCore3 project </a:t>
            </a:r>
            <a:endParaRPr lang="en-US" b="0" dirty="0" smtClean="0">
              <a:effectLst/>
            </a:endParaRPr>
          </a:p>
          <a:p>
            <a:pPr rtl="0"/>
            <a:r>
              <a:rPr lang="en-US" sz="1200" b="0" i="0" u="none" strike="noStrike" kern="1200" dirty="0" smtClean="0">
                <a:solidFill>
                  <a:schemeClr val="tx1"/>
                </a:solidFill>
                <a:effectLst/>
                <a:latin typeface="+mn-lt"/>
                <a:ea typeface="+mn-ea"/>
                <a:cs typeface="+mn-cs"/>
              </a:rPr>
              <a:t>2. Select ALL and click Search : Display all items within folder</a:t>
            </a:r>
            <a:endParaRPr lang="en-US" b="0" dirty="0" smtClean="0">
              <a:effectLst/>
            </a:endParaRPr>
          </a:p>
          <a:p>
            <a:pPr rtl="0"/>
            <a:r>
              <a:rPr lang="en-US" sz="1200" b="0" i="0" u="none" strike="noStrike" kern="1200" dirty="0" smtClean="0">
                <a:solidFill>
                  <a:schemeClr val="tx1"/>
                </a:solidFill>
                <a:effectLst/>
                <a:latin typeface="+mn-lt"/>
                <a:ea typeface="+mn-ea"/>
                <a:cs typeface="+mn-cs"/>
              </a:rPr>
              <a:t>3. Select Cat and select items</a:t>
            </a:r>
            <a:endParaRPr lang="en-US" b="0" dirty="0" smtClean="0">
              <a:effectLst/>
            </a:endParaRPr>
          </a:p>
          <a:p>
            <a:pPr rtl="0"/>
            <a:r>
              <a:rPr lang="en-US" sz="1200" b="0" i="0" u="none" strike="noStrike" kern="1200" dirty="0" smtClean="0">
                <a:solidFill>
                  <a:schemeClr val="tx1"/>
                </a:solidFill>
                <a:effectLst/>
                <a:latin typeface="+mn-lt"/>
                <a:ea typeface="+mn-ea"/>
                <a:cs typeface="+mn-cs"/>
              </a:rPr>
              <a:t>4. Stop application</a:t>
            </a:r>
            <a:endParaRPr lang="en-US" b="0" dirty="0" smtClean="0">
              <a:effectLst/>
            </a:endParaRPr>
          </a:p>
          <a:p>
            <a:pPr rtl="0"/>
            <a:r>
              <a:rPr lang="en-US" sz="1200" b="0" i="0" u="none" strike="noStrike" kern="1200" dirty="0" smtClean="0">
                <a:solidFill>
                  <a:schemeClr val="tx1"/>
                </a:solidFill>
                <a:effectLst/>
                <a:latin typeface="+mn-lt"/>
                <a:ea typeface="+mn-ea"/>
                <a:cs typeface="+mn-cs"/>
              </a:rPr>
              <a:t>5. Google horse image and save it to d:\temp\photos</a:t>
            </a:r>
            <a:endParaRPr lang="en-US" b="0" dirty="0" smtClean="0">
              <a:effectLst/>
            </a:endParaRPr>
          </a:p>
          <a:p>
            <a:pPr rtl="0"/>
            <a:r>
              <a:rPr lang="en-US" sz="1200" b="0" i="0" u="none" strike="noStrike" kern="1200" dirty="0" smtClean="0">
                <a:solidFill>
                  <a:schemeClr val="tx1"/>
                </a:solidFill>
                <a:effectLst/>
                <a:latin typeface="+mn-lt"/>
                <a:ea typeface="+mn-ea"/>
                <a:cs typeface="+mn-cs"/>
              </a:rPr>
              <a:t>5. Start app and search for horse</a:t>
            </a:r>
            <a:endParaRPr lang="en-US" b="0" dirty="0" smtClean="0">
              <a:effectLst/>
            </a:endParaRPr>
          </a:p>
          <a:p>
            <a:pPr rtl="0"/>
            <a:r>
              <a:rPr lang="en-US" sz="1200" b="0" i="0" u="none" strike="noStrike" kern="1200" dirty="0" smtClean="0">
                <a:solidFill>
                  <a:schemeClr val="tx1"/>
                </a:solidFill>
                <a:effectLst/>
                <a:latin typeface="+mn-lt"/>
                <a:ea typeface="+mn-ea"/>
                <a:cs typeface="+mn-cs"/>
              </a:rPr>
              <a:t> </a:t>
            </a:r>
            <a:endParaRPr lang="en-US" b="0" dirty="0" smtClean="0">
              <a:effectLst/>
            </a:endParaRPr>
          </a:p>
          <a:p>
            <a:r>
              <a:rPr lang="en-US" b="0" dirty="0" smtClean="0">
                <a:effectLst/>
              </a:rPr>
              <a:t/>
            </a:r>
            <a:br>
              <a:rPr lang="en-US" b="0" dirty="0" smtClean="0">
                <a:effectLst/>
              </a:rPr>
            </a:br>
            <a:endParaRPr lang="en-US" b="0" dirty="0" smtClean="0">
              <a:effectLst/>
            </a:endParaRPr>
          </a:p>
        </p:txBody>
      </p:sp>
      <p:sp>
        <p:nvSpPr>
          <p:cNvPr id="4" name="Slide Number Placeholder 3"/>
          <p:cNvSpPr>
            <a:spLocks noGrp="1"/>
          </p:cNvSpPr>
          <p:nvPr>
            <p:ph type="sldNum" sz="quarter" idx="10"/>
          </p:nvPr>
        </p:nvSpPr>
        <p:spPr/>
        <p:txBody>
          <a:bodyPr/>
          <a:lstStyle/>
          <a:p>
            <a:fld id="{55849CEA-452E-49F3-92ED-210B64DD3C6C}" type="slidenum">
              <a:rPr lang="en-US" smtClean="0"/>
              <a:t>21</a:t>
            </a:fld>
            <a:endParaRPr lang="en-US"/>
          </a:p>
        </p:txBody>
      </p:sp>
    </p:spTree>
    <p:extLst>
      <p:ext uri="{BB962C8B-B14F-4D97-AF65-F5344CB8AC3E}">
        <p14:creationId xmlns:p14="http://schemas.microsoft.com/office/powerpoint/2010/main" val="2097501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92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759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184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393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70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706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573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295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042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8/9/2019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70076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251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8/9/2019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54468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web.stanford.edu/class/archive/cs/cs109/cs109.1166/problem12.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8" Type="http://schemas.openxmlformats.org/officeDocument/2006/relationships/hyperlink" Target="http://luisquintanilla.me/2018/08/21/serverless-machine-learning-mlnet-azure-functions/" TargetMode="External"/><Relationship Id="rId3" Type="http://schemas.openxmlformats.org/officeDocument/2006/relationships/hyperlink" Target="https://devblogs.microsoft.com/cesardelatorre/what-is-ml-net-1-0-machine-learning-for-net/" TargetMode="External"/><Relationship Id="rId7" Type="http://schemas.openxmlformats.org/officeDocument/2006/relationships/hyperlink" Target="https://github.com/dotnet/machinelearning/blob/master/docs/code/MlNetCookBook.md" TargetMode="External"/><Relationship Id="rId2" Type="http://schemas.openxmlformats.org/officeDocument/2006/relationships/hyperlink" Target="https://dotnet.microsoft.com/apps/machinelearning-ai/ml-dotnet" TargetMode="External"/><Relationship Id="rId1" Type="http://schemas.openxmlformats.org/officeDocument/2006/relationships/slideLayout" Target="../slideLayouts/slideLayout2.xml"/><Relationship Id="rId6" Type="http://schemas.openxmlformats.org/officeDocument/2006/relationships/hyperlink" Target="https://www.youtube.com/watch?v=nnV-1q-z9uE" TargetMode="External"/><Relationship Id="rId11" Type="http://schemas.openxmlformats.org/officeDocument/2006/relationships/hyperlink" Target="https://www.youtube.com/watch?v=zy7Y9CHji2k" TargetMode="External"/><Relationship Id="rId5" Type="http://schemas.openxmlformats.org/officeDocument/2006/relationships/hyperlink" Target="https://github.com/Tak-Au/Photo-Search" TargetMode="External"/><Relationship Id="rId10" Type="http://schemas.openxmlformats.org/officeDocument/2006/relationships/hyperlink" Target="https://www.youtube.com/watch?v=dojO4zEL9sg" TargetMode="External"/><Relationship Id="rId4" Type="http://schemas.openxmlformats.org/officeDocument/2006/relationships/hyperlink" Target="https://onnx.ai/" TargetMode="External"/><Relationship Id="rId9" Type="http://schemas.openxmlformats.org/officeDocument/2006/relationships/hyperlink" Target="https://rubikscode.net/2019/02/18/ultimate-guide-to-machine-learning-with-ml-net/"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ithub.com/praveenraghuvanshi1512" TargetMode="External"/><Relationship Id="rId7" Type="http://schemas.openxmlformats.org/officeDocument/2006/relationships/image" Target="../media/image18.png"/><Relationship Id="rId2" Type="http://schemas.openxmlformats.org/officeDocument/2006/relationships/hyperlink" Target="https://in.linkedin.com/in/praveenraghuvanshi" TargetMode="Externa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hyperlink" Target="https://github.com/praveenraghuvanshi1512/AIML/tree/master/Meetup_DotNet_10_Aug_2019" TargetMode="External"/><Relationship Id="rId10" Type="http://schemas.openxmlformats.org/officeDocument/2006/relationships/image" Target="../media/image21.png"/><Relationship Id="rId4" Type="http://schemas.openxmlformats.org/officeDocument/2006/relationships/hyperlink" Target="https://www.surveymonkey.com/r/T9TD93G" TargetMode="External"/><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132114" y="1122363"/>
            <a:ext cx="7926856" cy="2387600"/>
          </a:xfrm>
        </p:spPr>
        <p:txBody>
          <a:bodyPr>
            <a:normAutofit/>
          </a:bodyPr>
          <a:lstStyle/>
          <a:p>
            <a:r>
              <a:rPr lang="en-US" dirty="0" smtClean="0"/>
              <a:t>Machine Learning with</a:t>
            </a:r>
            <a:endParaRPr lang="en-US" dirty="0"/>
          </a:p>
        </p:txBody>
      </p:sp>
      <p:sp>
        <p:nvSpPr>
          <p:cNvPr id="3" name="Subtitle 2"/>
          <p:cNvSpPr>
            <a:spLocks noGrp="1"/>
          </p:cNvSpPr>
          <p:nvPr>
            <p:ph type="subTitle" idx="1"/>
          </p:nvPr>
        </p:nvSpPr>
        <p:spPr>
          <a:xfrm>
            <a:off x="1132114" y="3951514"/>
            <a:ext cx="8392886" cy="426048"/>
          </a:xfrm>
        </p:spPr>
        <p:txBody>
          <a:bodyPr>
            <a:normAutofit/>
          </a:bodyPr>
          <a:lstStyle/>
          <a:p>
            <a:r>
              <a:rPr lang="en-US" dirty="0" smtClean="0"/>
              <a:t>A Machine learning framework from Microsoft</a:t>
            </a:r>
            <a:endParaRPr lang="en-US" dirty="0"/>
          </a:p>
        </p:txBody>
      </p:sp>
      <p:sp>
        <p:nvSpPr>
          <p:cNvPr id="4" name="TextBox 3"/>
          <p:cNvSpPr txBox="1"/>
          <p:nvPr/>
        </p:nvSpPr>
        <p:spPr>
          <a:xfrm>
            <a:off x="7811589" y="5582194"/>
            <a:ext cx="3392120" cy="523220"/>
          </a:xfrm>
          <a:prstGeom prst="rect">
            <a:avLst/>
          </a:prstGeom>
          <a:noFill/>
        </p:spPr>
        <p:txBody>
          <a:bodyPr wrap="square" rtlCol="0">
            <a:spAutoFit/>
          </a:bodyPr>
          <a:lstStyle/>
          <a:p>
            <a:r>
              <a:rPr lang="en-US" sz="2800" dirty="0" smtClean="0"/>
              <a:t>Praveen Raghuvanshi</a:t>
            </a:r>
            <a:endParaRPr lang="en-US" sz="2800" dirty="0"/>
          </a:p>
        </p:txBody>
      </p:sp>
      <p:pic>
        <p:nvPicPr>
          <p:cNvPr id="1026" name="Picture 2" descr="Image result for ML.Ne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740" y="2267887"/>
            <a:ext cx="1406433" cy="1406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251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I Do now?</a:t>
            </a:r>
            <a:endParaRPr lang="en-US" dirty="0"/>
          </a:p>
        </p:txBody>
      </p:sp>
      <p:sp>
        <p:nvSpPr>
          <p:cNvPr id="3" name="Content Placeholder 2"/>
          <p:cNvSpPr>
            <a:spLocks noGrp="1"/>
          </p:cNvSpPr>
          <p:nvPr>
            <p:ph sz="half" idx="1"/>
          </p:nvPr>
        </p:nvSpPr>
        <p:spPr>
          <a:xfrm>
            <a:off x="1141412" y="2249487"/>
            <a:ext cx="9867963" cy="1688530"/>
          </a:xfrm>
        </p:spPr>
        <p:txBody>
          <a:bodyPr>
            <a:normAutofit/>
          </a:bodyPr>
          <a:lstStyle/>
          <a:p>
            <a:pPr lvl="1" fontAlgn="base">
              <a:lnSpc>
                <a:spcPct val="130000"/>
              </a:lnSpc>
              <a:buFont typeface="Arial" panose="020B0604020202020204" pitchFamily="34" charset="0"/>
              <a:buChar char="•"/>
            </a:pPr>
            <a:r>
              <a:rPr lang="en-US" sz="2200" b="1" dirty="0"/>
              <a:t>Reinforcement</a:t>
            </a:r>
            <a:r>
              <a:rPr lang="en-US" sz="2200" dirty="0"/>
              <a:t> learning Algorithm</a:t>
            </a:r>
          </a:p>
          <a:p>
            <a:pPr lvl="1" fontAlgn="base">
              <a:lnSpc>
                <a:spcPct val="130000"/>
              </a:lnSpc>
              <a:buFont typeface="Arial" panose="020B0604020202020204" pitchFamily="34" charset="0"/>
              <a:buChar char="•"/>
            </a:pPr>
            <a:r>
              <a:rPr lang="en-US" sz="2200" dirty="0"/>
              <a:t>If I'm a self-driving car: At a yellow light, brake or accelerate?</a:t>
            </a:r>
          </a:p>
          <a:p>
            <a:pPr lvl="1" fontAlgn="base">
              <a:lnSpc>
                <a:spcPct val="130000"/>
              </a:lnSpc>
              <a:buFont typeface="Arial" panose="020B0604020202020204" pitchFamily="34" charset="0"/>
              <a:buChar char="•"/>
            </a:pPr>
            <a:r>
              <a:rPr lang="en-US" sz="2200" dirty="0"/>
              <a:t>For a robot vacuum: Keep vacuuming, or go back to the charging station?</a:t>
            </a:r>
          </a:p>
        </p:txBody>
      </p:sp>
      <p:pic>
        <p:nvPicPr>
          <p:cNvPr id="5" name="Picture 4"/>
          <p:cNvPicPr>
            <a:picLocks noChangeAspect="1"/>
          </p:cNvPicPr>
          <p:nvPr/>
        </p:nvPicPr>
        <p:blipFill>
          <a:blip r:embed="rId2"/>
          <a:stretch>
            <a:fillRect/>
          </a:stretch>
        </p:blipFill>
        <p:spPr>
          <a:xfrm>
            <a:off x="2973977" y="4275909"/>
            <a:ext cx="5486400" cy="1295400"/>
          </a:xfrm>
          <a:prstGeom prst="rect">
            <a:avLst/>
          </a:prstGeom>
        </p:spPr>
      </p:pic>
    </p:spTree>
    <p:extLst>
      <p:ext uri="{BB962C8B-B14F-4D97-AF65-F5344CB8AC3E}">
        <p14:creationId xmlns:p14="http://schemas.microsoft.com/office/powerpoint/2010/main" val="56517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Frameworks</a:t>
            </a:r>
            <a:endParaRPr lang="en-US" dirty="0"/>
          </a:p>
        </p:txBody>
      </p:sp>
      <p:pic>
        <p:nvPicPr>
          <p:cNvPr id="2050" name="Picture 2" descr="https://lh5.googleusercontent.com/DY8g9VcSKqAhXLGqM_TCc8UZvPRoXwHJ0nkUzmceAvQovZFhbNJvlv3tBxF1anvE615MTf6dG8fMx55VsOmSZTJH9eyDnv6QZFZBpbu7R_VbYIBxdTBiv5iqgOCkCHVIdv3tSMNdhww"/>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92036" y="1847679"/>
            <a:ext cx="6868887" cy="4443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8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ML.Net</a:t>
            </a:r>
            <a:r>
              <a:rPr lang="en-US" dirty="0" smtClean="0"/>
              <a:t>?</a:t>
            </a:r>
            <a:endParaRPr lang="en-US" dirty="0"/>
          </a:p>
        </p:txBody>
      </p:sp>
      <p:sp>
        <p:nvSpPr>
          <p:cNvPr id="3" name="Content Placeholder 2"/>
          <p:cNvSpPr>
            <a:spLocks noGrp="1"/>
          </p:cNvSpPr>
          <p:nvPr>
            <p:ph idx="1"/>
          </p:nvPr>
        </p:nvSpPr>
        <p:spPr>
          <a:xfrm>
            <a:off x="1141412" y="1897062"/>
            <a:ext cx="9905999" cy="1116128"/>
          </a:xfrm>
        </p:spPr>
        <p:txBody>
          <a:bodyPr>
            <a:normAutofit/>
          </a:bodyPr>
          <a:lstStyle/>
          <a:p>
            <a:pPr lvl="1" fontAlgn="base">
              <a:lnSpc>
                <a:spcPct val="130000"/>
              </a:lnSpc>
              <a:buFont typeface="Arial" panose="020B0604020202020204" pitchFamily="34" charset="0"/>
              <a:buChar char="•"/>
            </a:pPr>
            <a:r>
              <a:rPr lang="en-US" sz="2200" dirty="0"/>
              <a:t>ML framework from Microsoft for developing Custom AI/ML applications</a:t>
            </a:r>
          </a:p>
          <a:p>
            <a:pPr lvl="1" fontAlgn="base">
              <a:lnSpc>
                <a:spcPct val="130000"/>
              </a:lnSpc>
              <a:buFont typeface="Arial" panose="020B0604020202020204" pitchFamily="34" charset="0"/>
              <a:buChar char="•"/>
            </a:pPr>
            <a:r>
              <a:rPr lang="en-US" sz="2200" dirty="0"/>
              <a:t>Originated in 2002 as part of Microsoft Research project</a:t>
            </a:r>
          </a:p>
          <a:p>
            <a:endParaRPr lang="en-US" dirty="0"/>
          </a:p>
        </p:txBody>
      </p:sp>
      <p:pic>
        <p:nvPicPr>
          <p:cNvPr id="3074" name="Picture 2" descr="https://lh5.googleusercontent.com/8ukh6_iBQwl1FuGqBW9IUs0PdIInKI7vVFD39yy9hu-vRf7YV7t7vFEpppMTg141VN62kyNCZ6C8T4dyDikKlnqWOYX1qEWSrqO4w-YkkuP5O5YSwfB98NFDY65ZCyjmJhN6SZCQXw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618" y="3013190"/>
            <a:ext cx="8555039" cy="330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249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3.googleusercontent.com/oynldx2g3BGTLOPz49JhMTPu5VnvcydjWIw8BfBbAfVzGv6w9iYxFQ5PWsUpkTwffLwBNo-tORzq5wEAfWPyB6nHxMHsL_HXdYP6FLCqtKyclL6zktAVxqJQ8zbA608NyLqwW6vEg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724" y="1009650"/>
            <a:ext cx="9578976" cy="5157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042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Proven </a:t>
            </a:r>
            <a:r>
              <a:rPr lang="en-US" dirty="0"/>
              <a:t>at scale, Enterprise ready</a:t>
            </a:r>
          </a:p>
        </p:txBody>
      </p:sp>
      <p:pic>
        <p:nvPicPr>
          <p:cNvPr id="5122" name="Picture 2" descr="https://lh5.googleusercontent.com/PZZ8zsDYja1eDFeMp4-bSxvUTAUDJNDgAu6iXbbDvY8JxW1qaasOteZblPE3aSa752bANWporLH5IdVOGaVZhr2oWdOtvRVxOvW5Ap9wvL1-hY2XcEjIyjWN7UkA48kpgE8bYVB6V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6" y="1752600"/>
            <a:ext cx="8788400" cy="453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496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Possibilities</a:t>
            </a:r>
            <a:endParaRPr lang="en-US" dirty="0"/>
          </a:p>
        </p:txBody>
      </p:sp>
      <p:pic>
        <p:nvPicPr>
          <p:cNvPr id="6146" name="Picture 2" descr="https://lh4.googleusercontent.com/L2Ku-UJw1xxO8m8ypIlphz4Ks7A2Ot43rocseVjT-f0d-cUyiV80kpWga7kDpK_8laX4ww68reCn4z1MPFBEdrhRF-a0JeRRfUTmux3YjjP9HISjU3n9SlrxoUjRq-iZlrElst8mQu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522412"/>
            <a:ext cx="8764587" cy="454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33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Workflow</a:t>
            </a:r>
            <a:endParaRPr lang="en-US" dirty="0"/>
          </a:p>
        </p:txBody>
      </p:sp>
      <p:pic>
        <p:nvPicPr>
          <p:cNvPr id="7170" name="Picture 2" descr="https://lh6.googleusercontent.com/1S3NXMPQ-ZMttMivUe5hZgq-4cZ7BEetIu3e9sHA9ydcjsFmlQ0Zg-O08CiOjiJxlD31UgxYdTVoXwSf1PJ0cCWmt4tdg5KseKqJ7AanPLCmMmu3OYzG7NFd_JcuC-TDJzpJ4H6veL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009775"/>
            <a:ext cx="9570118"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584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Data pipeline</a:t>
            </a:r>
            <a:endParaRPr lang="en-US" dirty="0"/>
          </a:p>
        </p:txBody>
      </p:sp>
      <p:pic>
        <p:nvPicPr>
          <p:cNvPr id="8194" name="Picture 2" descr="https://lh5.googleusercontent.com/Tqyb5obCa8pfuu-ALI8QPLjZ7bV80OirphPcavkT6LNxtdvYchG3EUffrGQt5MuvGUWLEphImTJJJ7yjXRUP6vnRDgI0kA9iFXKUdA_uZDg5miOSxM9FGty1iVI1DqiimyS_zCN-9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761304"/>
            <a:ext cx="9308873" cy="449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903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normAutofit fontScale="90000"/>
          </a:bodyPr>
          <a:lstStyle/>
          <a:p>
            <a:r>
              <a:rPr lang="en-US" dirty="0" smtClean="0"/>
              <a:t>Interoperability: </a:t>
            </a:r>
            <a:r>
              <a:rPr lang="en-US" b="1" dirty="0" smtClean="0"/>
              <a:t>ONNX</a:t>
            </a:r>
            <a:r>
              <a:rPr lang="en-US" dirty="0" smtClean="0"/>
              <a:t/>
            </a:r>
            <a:br>
              <a:rPr lang="en-US" dirty="0" smtClean="0"/>
            </a:br>
            <a:r>
              <a:rPr lang="en-US" dirty="0"/>
              <a:t>Open Neural Network Exchange Format</a:t>
            </a:r>
          </a:p>
        </p:txBody>
      </p:sp>
      <p:sp>
        <p:nvSpPr>
          <p:cNvPr id="4" name="Content Placeholder 2"/>
          <p:cNvSpPr>
            <a:spLocks noGrp="1"/>
          </p:cNvSpPr>
          <p:nvPr>
            <p:ph idx="1"/>
          </p:nvPr>
        </p:nvSpPr>
        <p:spPr>
          <a:xfrm>
            <a:off x="1141412" y="1897062"/>
            <a:ext cx="9905999" cy="1189038"/>
          </a:xfrm>
        </p:spPr>
        <p:txBody>
          <a:bodyPr>
            <a:normAutofit fontScale="85000" lnSpcReduction="10000"/>
          </a:bodyPr>
          <a:lstStyle/>
          <a:p>
            <a:pPr lvl="1" fontAlgn="base">
              <a:lnSpc>
                <a:spcPct val="130000"/>
              </a:lnSpc>
              <a:buFont typeface="Arial" panose="020B0604020202020204" pitchFamily="34" charset="0"/>
              <a:buChar char="•"/>
            </a:pPr>
            <a:r>
              <a:rPr lang="en-US" sz="2200" dirty="0"/>
              <a:t>ONNX is developed and maintained by a community of partners such as Microsoft</a:t>
            </a:r>
            <a:r>
              <a:rPr lang="en-US" sz="2200"/>
              <a:t>, </a:t>
            </a:r>
            <a:r>
              <a:rPr lang="en-US" sz="2200" smtClean="0"/>
              <a:t>Facebook.</a:t>
            </a:r>
            <a:endParaRPr lang="en-US" sz="2200" dirty="0"/>
          </a:p>
          <a:p>
            <a:pPr lvl="1" fontAlgn="base">
              <a:lnSpc>
                <a:spcPct val="130000"/>
              </a:lnSpc>
              <a:buFont typeface="Arial" panose="020B0604020202020204" pitchFamily="34" charset="0"/>
              <a:buChar char="•"/>
            </a:pPr>
            <a:r>
              <a:rPr lang="en-US" sz="2200" dirty="0"/>
              <a:t>ONNX files could be viewed using </a:t>
            </a:r>
            <a:r>
              <a:rPr lang="en-US" sz="2200" dirty="0" err="1"/>
              <a:t>Netron</a:t>
            </a:r>
            <a:endParaRPr lang="en-US" sz="2200" dirty="0"/>
          </a:p>
          <a:p>
            <a:endParaRPr lang="en-US" dirty="0"/>
          </a:p>
          <a:p>
            <a:pPr marL="0" indent="0">
              <a:buNone/>
            </a:pPr>
            <a:endParaRPr lang="en-US" dirty="0"/>
          </a:p>
        </p:txBody>
      </p:sp>
      <p:pic>
        <p:nvPicPr>
          <p:cNvPr id="9218" name="Picture 2" descr="https://lh6.googleusercontent.com/slEH7HgyOCzE4o6H-BDMHwjBlGNNXt9lhTTv9ilWfs0lH-mh0A3JFGQIgGh9h8PSqPGjQKKUo4x6ntOptj8Czrwb5h2DIkSYlEuFbkpYsrAgk48HvHMEugURh8aPWyWO1gEjqJ7d6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3086100"/>
            <a:ext cx="10133377" cy="326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36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2599718"/>
            <a:ext cx="9905998" cy="1478570"/>
          </a:xfrm>
        </p:spPr>
        <p:txBody>
          <a:bodyPr/>
          <a:lstStyle/>
          <a:p>
            <a:pPr algn="ctr"/>
            <a:r>
              <a:rPr lang="en-US" dirty="0" smtClean="0"/>
              <a:t>Code Demo(s)</a:t>
            </a:r>
            <a:endParaRPr lang="en-US" dirty="0"/>
          </a:p>
        </p:txBody>
      </p:sp>
    </p:spTree>
    <p:extLst>
      <p:ext uri="{BB962C8B-B14F-4D97-AF65-F5344CB8AC3E}">
        <p14:creationId xmlns:p14="http://schemas.microsoft.com/office/powerpoint/2010/main" val="1042901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2343" y="2362200"/>
            <a:ext cx="8654142" cy="1323439"/>
          </a:xfrm>
          <a:prstGeom prst="rect">
            <a:avLst/>
          </a:prstGeom>
        </p:spPr>
        <p:txBody>
          <a:bodyPr wrap="square">
            <a:spAutoFit/>
          </a:bodyPr>
          <a:lstStyle/>
          <a:p>
            <a:r>
              <a:rPr lang="en-US" sz="8000" dirty="0" err="1"/>
              <a:t>おはよ</a:t>
            </a:r>
            <a:r>
              <a:rPr lang="en-US" sz="8000" dirty="0"/>
              <a:t> </a:t>
            </a:r>
            <a:r>
              <a:rPr lang="en-US" sz="8000" dirty="0" err="1"/>
              <a:t>ございます</a:t>
            </a:r>
            <a:endParaRPr lang="en-US" sz="8000" dirty="0"/>
          </a:p>
        </p:txBody>
      </p:sp>
      <p:sp>
        <p:nvSpPr>
          <p:cNvPr id="4" name="TextBox 3"/>
          <p:cNvSpPr txBox="1"/>
          <p:nvPr/>
        </p:nvSpPr>
        <p:spPr>
          <a:xfrm>
            <a:off x="3935185" y="4376057"/>
            <a:ext cx="4528457" cy="830997"/>
          </a:xfrm>
          <a:prstGeom prst="rect">
            <a:avLst/>
          </a:prstGeom>
          <a:noFill/>
        </p:spPr>
        <p:txBody>
          <a:bodyPr wrap="square" rtlCol="0">
            <a:spAutoFit/>
          </a:bodyPr>
          <a:lstStyle/>
          <a:p>
            <a:r>
              <a:rPr lang="en-US" sz="4800" b="1" dirty="0" smtClean="0"/>
              <a:t>Good Morning</a:t>
            </a:r>
            <a:endParaRPr lang="en-US" sz="4800" b="1" dirty="0"/>
          </a:p>
        </p:txBody>
      </p:sp>
    </p:spTree>
    <p:extLst>
      <p:ext uri="{BB962C8B-B14F-4D97-AF65-F5344CB8AC3E}">
        <p14:creationId xmlns:p14="http://schemas.microsoft.com/office/powerpoint/2010/main" val="319946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2" y="947057"/>
            <a:ext cx="3827085" cy="625929"/>
          </a:xfrm>
        </p:spPr>
        <p:txBody>
          <a:bodyPr>
            <a:normAutofit/>
          </a:bodyPr>
          <a:lstStyle/>
          <a:p>
            <a:r>
              <a:rPr lang="en-US" dirty="0"/>
              <a:t>B</a:t>
            </a:r>
            <a:r>
              <a:rPr lang="en-US" dirty="0" smtClean="0"/>
              <a:t>inary Classification</a:t>
            </a:r>
            <a:endParaRPr lang="en-US" dirty="0"/>
          </a:p>
        </p:txBody>
      </p:sp>
      <p:pic>
        <p:nvPicPr>
          <p:cNvPr id="10242" name="Picture 2" descr="https://lh6.googleusercontent.com/BNsmHvgizJ9TDmg4OjO9poUK0ON45xszUfb6ImwJGUrEEAwkc1l6vB_ulY1gbckG9l7Jx7fcr4waWXfZpogJ5pplvodOUs5eV380055tRR6P_tFmkVr4W334K826m8cBiDV3277SnAI"/>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23027" y="5165"/>
            <a:ext cx="8168973" cy="685283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a:xfrm>
            <a:off x="166990" y="1796143"/>
            <a:ext cx="3856037" cy="4114800"/>
          </a:xfrm>
        </p:spPr>
        <p:txBody>
          <a:bodyPr>
            <a:normAutofit lnSpcReduction="10000"/>
          </a:bodyPr>
          <a:lstStyle/>
          <a:p>
            <a:pPr marL="228600" indent="-228600" fontAlgn="base">
              <a:lnSpc>
                <a:spcPct val="100000"/>
              </a:lnSpc>
              <a:buFont typeface="Arial" panose="020B0604020202020204" pitchFamily="34" charset="0"/>
              <a:buChar char="•"/>
            </a:pPr>
            <a:r>
              <a:rPr lang="en-US" sz="2000" dirty="0"/>
              <a:t>Titanic - Survival Prediction</a:t>
            </a:r>
          </a:p>
          <a:p>
            <a:pPr marL="228600" indent="-228600" fontAlgn="base">
              <a:lnSpc>
                <a:spcPct val="100000"/>
              </a:lnSpc>
              <a:buFont typeface="Arial" panose="020B0604020202020204" pitchFamily="34" charset="0"/>
              <a:buChar char="•"/>
            </a:pPr>
            <a:r>
              <a:rPr lang="en-US" sz="2000" dirty="0" smtClean="0"/>
              <a:t>Label and Features</a:t>
            </a:r>
          </a:p>
          <a:p>
            <a:pPr marL="228600" indent="-228600" fontAlgn="base">
              <a:lnSpc>
                <a:spcPct val="100000"/>
              </a:lnSpc>
              <a:buFont typeface="Arial" panose="020B0604020202020204" pitchFamily="34" charset="0"/>
              <a:buChar char="•"/>
            </a:pPr>
            <a:r>
              <a:rPr lang="en-US" sz="2000" dirty="0" smtClean="0"/>
              <a:t>Train </a:t>
            </a:r>
            <a:r>
              <a:rPr lang="en-US" sz="2000" dirty="0"/>
              <a:t>model using </a:t>
            </a:r>
            <a:r>
              <a:rPr lang="en-US" sz="2000" dirty="0" err="1"/>
              <a:t>ML.Net</a:t>
            </a:r>
            <a:endParaRPr lang="en-US" sz="2000" dirty="0"/>
          </a:p>
          <a:p>
            <a:pPr marL="228600" indent="-228600" fontAlgn="base">
              <a:lnSpc>
                <a:spcPct val="100000"/>
              </a:lnSpc>
              <a:buFont typeface="Arial" panose="020B0604020202020204" pitchFamily="34" charset="0"/>
              <a:buChar char="•"/>
            </a:pPr>
            <a:r>
              <a:rPr lang="en-US" sz="2000" dirty="0"/>
              <a:t>Train using </a:t>
            </a:r>
            <a:r>
              <a:rPr lang="en-US" sz="2000" dirty="0" err="1"/>
              <a:t>AutoML</a:t>
            </a:r>
            <a:endParaRPr lang="en-US" sz="2000" dirty="0"/>
          </a:p>
          <a:p>
            <a:pPr marL="228600" indent="-228600" fontAlgn="base">
              <a:lnSpc>
                <a:spcPct val="100000"/>
              </a:lnSpc>
              <a:buFont typeface="Arial" panose="020B0604020202020204" pitchFamily="34" charset="0"/>
              <a:buChar char="•"/>
            </a:pPr>
            <a:r>
              <a:rPr lang="en-US" sz="2000" dirty="0"/>
              <a:t>Code generation</a:t>
            </a:r>
          </a:p>
          <a:p>
            <a:pPr marL="228600" indent="-228600" fontAlgn="base">
              <a:lnSpc>
                <a:spcPct val="100000"/>
              </a:lnSpc>
              <a:buFont typeface="Arial" panose="020B0604020202020204" pitchFamily="34" charset="0"/>
              <a:buChar char="•"/>
            </a:pPr>
            <a:r>
              <a:rPr lang="en-US" sz="2000" dirty="0"/>
              <a:t>Accuracy </a:t>
            </a:r>
            <a:r>
              <a:rPr lang="en-US" sz="2000" dirty="0" smtClean="0"/>
              <a:t>improvement</a:t>
            </a:r>
          </a:p>
          <a:p>
            <a:pPr marL="228600" indent="-228600" fontAlgn="base">
              <a:lnSpc>
                <a:spcPct val="100000"/>
              </a:lnSpc>
              <a:buFont typeface="Arial" panose="020B0604020202020204" pitchFamily="34" charset="0"/>
              <a:buChar char="•"/>
            </a:pPr>
            <a:r>
              <a:rPr lang="en-US" sz="2000" dirty="0" smtClean="0"/>
              <a:t>Data: </a:t>
            </a:r>
            <a:r>
              <a:rPr lang="en-US" sz="2000" dirty="0">
                <a:hlinkClick r:id="rId4"/>
              </a:rPr>
              <a:t>https://web.stanford.edu/class/archive/cs/cs109/cs109.1166/problem12.html</a:t>
            </a:r>
            <a:endParaRPr lang="en-US" sz="2000" dirty="0"/>
          </a:p>
          <a:p>
            <a:endParaRPr lang="en-US" dirty="0"/>
          </a:p>
        </p:txBody>
      </p:sp>
    </p:spTree>
    <p:extLst>
      <p:ext uri="{BB962C8B-B14F-4D97-AF65-F5344CB8AC3E}">
        <p14:creationId xmlns:p14="http://schemas.microsoft.com/office/powerpoint/2010/main" val="2223827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85" y="993058"/>
            <a:ext cx="3783542" cy="569042"/>
          </a:xfrm>
        </p:spPr>
        <p:txBody>
          <a:bodyPr>
            <a:normAutofit/>
          </a:bodyPr>
          <a:lstStyle/>
          <a:p>
            <a:r>
              <a:rPr lang="en-US" dirty="0" smtClean="0"/>
              <a:t>Interoperability</a:t>
            </a:r>
            <a:endParaRPr lang="en-US" dirty="0"/>
          </a:p>
        </p:txBody>
      </p:sp>
      <p:sp>
        <p:nvSpPr>
          <p:cNvPr id="4" name="Text Placeholder 3"/>
          <p:cNvSpPr>
            <a:spLocks noGrp="1"/>
          </p:cNvSpPr>
          <p:nvPr>
            <p:ph type="body" sz="half" idx="2"/>
          </p:nvPr>
        </p:nvSpPr>
        <p:spPr>
          <a:xfrm>
            <a:off x="166990" y="1687286"/>
            <a:ext cx="3856037" cy="2227006"/>
          </a:xfrm>
        </p:spPr>
        <p:txBody>
          <a:bodyPr>
            <a:normAutofit lnSpcReduction="10000"/>
          </a:bodyPr>
          <a:lstStyle/>
          <a:p>
            <a:pPr marL="228600" indent="-228600" fontAlgn="base">
              <a:lnSpc>
                <a:spcPct val="100000"/>
              </a:lnSpc>
              <a:buFont typeface="Arial" panose="020B0604020202020204" pitchFamily="34" charset="0"/>
              <a:buChar char="•"/>
            </a:pPr>
            <a:r>
              <a:rPr lang="en-US" sz="2000" dirty="0" smtClean="0"/>
              <a:t>Photo-Search</a:t>
            </a:r>
          </a:p>
          <a:p>
            <a:pPr marL="228600" indent="-228600" fontAlgn="base">
              <a:lnSpc>
                <a:spcPct val="100000"/>
              </a:lnSpc>
              <a:buFont typeface="Arial" panose="020B0604020202020204" pitchFamily="34" charset="0"/>
              <a:buChar char="•"/>
            </a:pPr>
            <a:r>
              <a:rPr lang="en-US" sz="2000" dirty="0" err="1" smtClean="0"/>
              <a:t>ML.Net</a:t>
            </a:r>
            <a:r>
              <a:rPr lang="en-US" sz="2000" dirty="0" smtClean="0"/>
              <a:t> + ONNX</a:t>
            </a:r>
            <a:endParaRPr lang="en-US" sz="2000" dirty="0"/>
          </a:p>
          <a:p>
            <a:pPr marL="228600" indent="-228600" fontAlgn="base">
              <a:lnSpc>
                <a:spcPct val="100000"/>
              </a:lnSpc>
              <a:buFont typeface="Arial" panose="020B0604020202020204" pitchFamily="34" charset="0"/>
              <a:buChar char="•"/>
            </a:pPr>
            <a:r>
              <a:rPr lang="en-US" sz="2000" dirty="0" err="1" smtClean="0"/>
              <a:t>Keras</a:t>
            </a:r>
            <a:r>
              <a:rPr lang="en-US" sz="2000" dirty="0" smtClean="0"/>
              <a:t> CNN Model</a:t>
            </a:r>
          </a:p>
          <a:p>
            <a:pPr marL="228600" indent="-228600" fontAlgn="base">
              <a:lnSpc>
                <a:spcPct val="100000"/>
              </a:lnSpc>
              <a:buFont typeface="Arial" panose="020B0604020202020204" pitchFamily="34" charset="0"/>
              <a:buChar char="•"/>
            </a:pPr>
            <a:r>
              <a:rPr lang="en-US" sz="2000" dirty="0" smtClean="0"/>
              <a:t>No </a:t>
            </a:r>
            <a:r>
              <a:rPr lang="en-US" sz="2000" dirty="0"/>
              <a:t>rewrite of algorithms/model</a:t>
            </a:r>
          </a:p>
          <a:p>
            <a:pPr marL="228600" indent="-228600" fontAlgn="base">
              <a:lnSpc>
                <a:spcPct val="100000"/>
              </a:lnSpc>
              <a:buFont typeface="Arial" panose="020B0604020202020204" pitchFamily="34" charset="0"/>
              <a:buChar char="•"/>
            </a:pPr>
            <a:r>
              <a:rPr lang="en-US" sz="2000" dirty="0"/>
              <a:t>Save effort and time</a:t>
            </a:r>
          </a:p>
          <a:p>
            <a:endParaRPr lang="en-US" dirty="0"/>
          </a:p>
        </p:txBody>
      </p:sp>
      <p:pic>
        <p:nvPicPr>
          <p:cNvPr id="11266" name="Picture 2" descr="https://lh5.googleusercontent.com/pQtao83quyv5hjyvCmeb38e57PuHxpoYvhAaobxkm4u9XQ9YBRl2WfbfVLaJeiQGUPmzb7vOpruUGa9AGknmp2tYzCyTlB5-Jnl9YbHp2fAF6g19o5ebVpR31mV4gRj5v0q900J4-j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4291" y="993058"/>
            <a:ext cx="5915025" cy="439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4506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097280" y="1737360"/>
            <a:ext cx="11094719" cy="4674326"/>
          </a:xfrm>
        </p:spPr>
        <p:txBody>
          <a:bodyPr>
            <a:normAutofit fontScale="25000" lnSpcReduction="20000"/>
          </a:bodyPr>
          <a:lstStyle/>
          <a:p>
            <a:pPr lvl="1" fontAlgn="base">
              <a:lnSpc>
                <a:spcPct val="120000"/>
              </a:lnSpc>
              <a:buFont typeface="Arial" panose="020B0604020202020204" pitchFamily="34" charset="0"/>
              <a:buChar char="•"/>
            </a:pPr>
            <a:r>
              <a:rPr lang="en-US" sz="8000" dirty="0" err="1"/>
              <a:t>ML.Net</a:t>
            </a:r>
            <a:r>
              <a:rPr lang="en-US" sz="8000" dirty="0"/>
              <a:t> : </a:t>
            </a:r>
            <a:r>
              <a:rPr lang="en-US" sz="8000" dirty="0">
                <a:hlinkClick r:id="rId2"/>
              </a:rPr>
              <a:t>https://dotnet.microsoft.com/apps/machinelearning-ai/ml-dotnet</a:t>
            </a:r>
            <a:endParaRPr lang="en-US" sz="8000" dirty="0"/>
          </a:p>
          <a:p>
            <a:pPr lvl="1" fontAlgn="base">
              <a:lnSpc>
                <a:spcPct val="120000"/>
              </a:lnSpc>
              <a:buFont typeface="Arial" panose="020B0604020202020204" pitchFamily="34" charset="0"/>
              <a:buChar char="•"/>
            </a:pPr>
            <a:r>
              <a:rPr lang="en-US" sz="8000" dirty="0" err="1"/>
              <a:t>ML.Net</a:t>
            </a:r>
            <a:r>
              <a:rPr lang="en-US" sz="8000" dirty="0"/>
              <a:t>:  </a:t>
            </a:r>
            <a:r>
              <a:rPr lang="en-US" sz="8000" dirty="0">
                <a:hlinkClick r:id="rId3"/>
              </a:rPr>
              <a:t>https://devblogs.microsoft.com/cesardelatorre/what-is-ml-net-1-0-machine-learning-for-net/</a:t>
            </a:r>
            <a:endParaRPr lang="en-US" sz="8000" dirty="0"/>
          </a:p>
          <a:p>
            <a:pPr lvl="1" fontAlgn="base">
              <a:lnSpc>
                <a:spcPct val="120000"/>
              </a:lnSpc>
              <a:buFont typeface="Arial" panose="020B0604020202020204" pitchFamily="34" charset="0"/>
              <a:buChar char="•"/>
            </a:pPr>
            <a:r>
              <a:rPr lang="en-US" sz="8000" dirty="0"/>
              <a:t>ONNX : </a:t>
            </a:r>
            <a:r>
              <a:rPr lang="en-US" sz="8000" dirty="0">
                <a:hlinkClick r:id="rId4"/>
              </a:rPr>
              <a:t>https://onnx.ai/</a:t>
            </a:r>
            <a:endParaRPr lang="en-US" sz="8000" dirty="0"/>
          </a:p>
          <a:p>
            <a:pPr lvl="1" fontAlgn="base">
              <a:lnSpc>
                <a:spcPct val="120000"/>
              </a:lnSpc>
              <a:buFont typeface="Arial" panose="020B0604020202020204" pitchFamily="34" charset="0"/>
              <a:buChar char="•"/>
            </a:pPr>
            <a:r>
              <a:rPr lang="en-US" sz="8000" dirty="0"/>
              <a:t>Photo-Search (ONNX) : </a:t>
            </a:r>
            <a:r>
              <a:rPr lang="en-US" sz="8000" dirty="0">
                <a:hlinkClick r:id="rId5"/>
              </a:rPr>
              <a:t>https://github.com/Tak-Au/Photo-Search</a:t>
            </a:r>
            <a:endParaRPr lang="en-US" sz="8000" dirty="0"/>
          </a:p>
          <a:p>
            <a:pPr lvl="1" fontAlgn="base">
              <a:lnSpc>
                <a:spcPct val="120000"/>
              </a:lnSpc>
              <a:buFont typeface="Arial" panose="020B0604020202020204" pitchFamily="34" charset="0"/>
              <a:buChar char="•"/>
            </a:pPr>
            <a:r>
              <a:rPr lang="en-US" sz="8000" dirty="0"/>
              <a:t>Music Repair : </a:t>
            </a:r>
            <a:r>
              <a:rPr lang="en-US" sz="8000" dirty="0">
                <a:hlinkClick r:id="rId6"/>
              </a:rPr>
              <a:t>https://www.youtube.com/watch?v=nnV-1q-z9uE</a:t>
            </a:r>
            <a:endParaRPr lang="en-US" sz="8000" dirty="0"/>
          </a:p>
          <a:p>
            <a:pPr lvl="1" fontAlgn="base">
              <a:lnSpc>
                <a:spcPct val="120000"/>
              </a:lnSpc>
              <a:buFont typeface="Arial" panose="020B0604020202020204" pitchFamily="34" charset="0"/>
              <a:buChar char="•"/>
            </a:pPr>
            <a:r>
              <a:rPr lang="en-US" sz="8000" dirty="0"/>
              <a:t>ML Cookbook : </a:t>
            </a:r>
            <a:r>
              <a:rPr lang="en-US" sz="8000" dirty="0">
                <a:hlinkClick r:id="rId7"/>
              </a:rPr>
              <a:t>https://github.com/dotnet/machinelearning/blob/master/docs/code/MlNetCookBook.md</a:t>
            </a:r>
            <a:endParaRPr lang="en-US" sz="8000" dirty="0"/>
          </a:p>
          <a:p>
            <a:pPr lvl="1" fontAlgn="base">
              <a:lnSpc>
                <a:spcPct val="120000"/>
              </a:lnSpc>
              <a:buFont typeface="Arial" panose="020B0604020202020204" pitchFamily="34" charset="0"/>
              <a:buChar char="•"/>
            </a:pPr>
            <a:r>
              <a:rPr lang="en-US" sz="8000" dirty="0"/>
              <a:t>Deploy to Azure functions : </a:t>
            </a:r>
            <a:r>
              <a:rPr lang="en-US" sz="8000" dirty="0">
                <a:hlinkClick r:id="rId8"/>
              </a:rPr>
              <a:t>http://luisquintanilla.me/2018/08/21/serverless-machine-learning-mlnet-azure-functions/</a:t>
            </a:r>
            <a:endParaRPr lang="en-US" sz="8000" dirty="0"/>
          </a:p>
          <a:p>
            <a:pPr lvl="1" fontAlgn="base">
              <a:lnSpc>
                <a:spcPct val="120000"/>
              </a:lnSpc>
              <a:buFont typeface="Arial" panose="020B0604020202020204" pitchFamily="34" charset="0"/>
              <a:buChar char="•"/>
            </a:pPr>
            <a:r>
              <a:rPr lang="en-US" sz="8000" dirty="0">
                <a:hlinkClick r:id="rId9"/>
              </a:rPr>
              <a:t>https://rubikscode.net/2019/02/18/ultimate-guide-to-machine-learning-with-ml-net/</a:t>
            </a:r>
            <a:endParaRPr lang="en-US" sz="8000" dirty="0"/>
          </a:p>
          <a:p>
            <a:pPr lvl="1" fontAlgn="base">
              <a:lnSpc>
                <a:spcPct val="120000"/>
              </a:lnSpc>
              <a:buFont typeface="Arial" panose="020B0604020202020204" pitchFamily="34" charset="0"/>
              <a:buChar char="•"/>
            </a:pPr>
            <a:r>
              <a:rPr lang="en-US" sz="8000" dirty="0">
                <a:hlinkClick r:id="rId10"/>
              </a:rPr>
              <a:t>https://www.youtube.com/watch?v=dojO4zEL9sg</a:t>
            </a:r>
            <a:endParaRPr lang="en-US" sz="8000" dirty="0"/>
          </a:p>
          <a:p>
            <a:pPr lvl="1" fontAlgn="base">
              <a:lnSpc>
                <a:spcPct val="120000"/>
              </a:lnSpc>
              <a:buFont typeface="Arial" panose="020B0604020202020204" pitchFamily="34" charset="0"/>
              <a:buChar char="•"/>
            </a:pPr>
            <a:r>
              <a:rPr lang="en-US" sz="8000" dirty="0">
                <a:hlinkClick r:id="rId11"/>
              </a:rPr>
              <a:t>https://www.youtube.com/watch?v=zy7Y9CHji2k</a:t>
            </a:r>
            <a:endParaRPr lang="en-US" sz="8000" dirty="0"/>
          </a:p>
          <a:p>
            <a:pPr fontAlgn="base"/>
            <a:endParaRPr lang="en-US" dirty="0"/>
          </a:p>
        </p:txBody>
      </p:sp>
    </p:spTree>
    <p:extLst>
      <p:ext uri="{BB962C8B-B14F-4D97-AF65-F5344CB8AC3E}">
        <p14:creationId xmlns:p14="http://schemas.microsoft.com/office/powerpoint/2010/main" val="3917071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325" y="3092927"/>
            <a:ext cx="2542068" cy="670067"/>
          </a:xfrm>
        </p:spPr>
        <p:txBody>
          <a:bodyPr>
            <a:normAutofit fontScale="90000"/>
          </a:bodyPr>
          <a:lstStyle/>
          <a:p>
            <a:r>
              <a:rPr lang="en-US" dirty="0" smtClean="0"/>
              <a:t>Thank </a:t>
            </a:r>
            <a:r>
              <a:rPr lang="en-US" dirty="0" smtClean="0"/>
              <a:t>you</a:t>
            </a:r>
            <a:br>
              <a:rPr lang="en-US" dirty="0" smtClean="0"/>
            </a:br>
            <a:r>
              <a:rPr lang="en-US" dirty="0"/>
              <a:t/>
            </a:r>
            <a:br>
              <a:rPr lang="en-US" dirty="0"/>
            </a:br>
            <a:r>
              <a:rPr lang="en-US" dirty="0"/>
              <a:t>Q</a:t>
            </a:r>
            <a:r>
              <a:rPr lang="en-US" dirty="0" smtClean="0"/>
              <a:t> &amp; A</a:t>
            </a:r>
            <a:endParaRPr lang="en-US" dirty="0"/>
          </a:p>
        </p:txBody>
      </p:sp>
      <p:sp>
        <p:nvSpPr>
          <p:cNvPr id="3" name="Content Placeholder 2"/>
          <p:cNvSpPr>
            <a:spLocks noGrp="1"/>
          </p:cNvSpPr>
          <p:nvPr>
            <p:ph idx="1"/>
          </p:nvPr>
        </p:nvSpPr>
        <p:spPr>
          <a:xfrm>
            <a:off x="5324566" y="476070"/>
            <a:ext cx="6654074" cy="6209210"/>
          </a:xfrm>
        </p:spPr>
        <p:txBody>
          <a:bodyPr>
            <a:normAutofit fontScale="25000" lnSpcReduction="20000"/>
          </a:bodyPr>
          <a:lstStyle/>
          <a:p>
            <a:pPr marL="0" indent="0">
              <a:lnSpc>
                <a:spcPct val="320000"/>
              </a:lnSpc>
              <a:buNone/>
            </a:pPr>
            <a:r>
              <a:rPr lang="en-US" sz="8000" dirty="0"/>
              <a:t>praveenraghuvanshi@gmail.com</a:t>
            </a:r>
          </a:p>
          <a:p>
            <a:pPr marL="0" indent="0">
              <a:lnSpc>
                <a:spcPct val="320000"/>
              </a:lnSpc>
              <a:buNone/>
            </a:pPr>
            <a:r>
              <a:rPr lang="en-US" sz="8000" dirty="0">
                <a:hlinkClick r:id="rId2"/>
              </a:rPr>
              <a:t>https://</a:t>
            </a:r>
            <a:r>
              <a:rPr lang="en-US" sz="8000" dirty="0" smtClean="0">
                <a:hlinkClick r:id="rId2"/>
              </a:rPr>
              <a:t>in.linkedin.com/in/praveenraghuvanshi</a:t>
            </a:r>
            <a:endParaRPr lang="en-US" sz="8000" dirty="0" smtClean="0"/>
          </a:p>
          <a:p>
            <a:pPr marL="0" indent="0">
              <a:lnSpc>
                <a:spcPct val="320000"/>
              </a:lnSpc>
              <a:buNone/>
            </a:pPr>
            <a:r>
              <a:rPr lang="en-US" sz="8000" dirty="0" smtClean="0">
                <a:hlinkClick r:id="rId3"/>
              </a:rPr>
              <a:t>https</a:t>
            </a:r>
            <a:r>
              <a:rPr lang="en-US" sz="8000" dirty="0">
                <a:hlinkClick r:id="rId3"/>
              </a:rPr>
              <a:t>://</a:t>
            </a:r>
            <a:r>
              <a:rPr lang="en-US" sz="8000" dirty="0" smtClean="0">
                <a:hlinkClick r:id="rId3"/>
              </a:rPr>
              <a:t>github.com/praveenraghuvanshi1512</a:t>
            </a:r>
          </a:p>
          <a:p>
            <a:pPr marL="0" indent="0">
              <a:lnSpc>
                <a:spcPct val="320000"/>
              </a:lnSpc>
              <a:buNone/>
            </a:pPr>
            <a:r>
              <a:rPr lang="en-US" sz="8000" dirty="0" smtClean="0">
                <a:hlinkClick r:id="rId3"/>
              </a:rPr>
              <a:t>@</a:t>
            </a:r>
            <a:r>
              <a:rPr lang="en-US" sz="8000" dirty="0" err="1" smtClean="0">
                <a:hlinkClick r:id="rId3"/>
              </a:rPr>
              <a:t>praveenraghuvan</a:t>
            </a:r>
            <a:endParaRPr lang="en-US" sz="8000" dirty="0" smtClean="0">
              <a:hlinkClick r:id="rId3"/>
            </a:endParaRPr>
          </a:p>
          <a:p>
            <a:pPr marL="0" indent="0">
              <a:lnSpc>
                <a:spcPct val="320000"/>
              </a:lnSpc>
              <a:buNone/>
            </a:pPr>
            <a:r>
              <a:rPr lang="en-US" sz="8000" dirty="0">
                <a:hlinkClick r:id="rId4"/>
              </a:rPr>
              <a:t>https://</a:t>
            </a:r>
            <a:r>
              <a:rPr lang="en-US" sz="8000" dirty="0" smtClean="0">
                <a:hlinkClick r:id="rId4"/>
              </a:rPr>
              <a:t>www.surveymonkey.com/r/T9TD93G</a:t>
            </a:r>
            <a:endParaRPr lang="en-US" sz="8000" dirty="0" smtClean="0"/>
          </a:p>
          <a:p>
            <a:pPr marL="0" indent="0">
              <a:lnSpc>
                <a:spcPct val="320000"/>
              </a:lnSpc>
              <a:buNone/>
            </a:pPr>
            <a:r>
              <a:rPr lang="en-US" sz="5200" dirty="0">
                <a:hlinkClick r:id="rId5"/>
              </a:rPr>
              <a:t>https://github.com/praveenraghuvanshi1512/AIML/tree/master/Meetup_DotNet_10_Aug_2019</a:t>
            </a:r>
            <a:endParaRPr lang="en-US" sz="5200" dirty="0" smtClean="0"/>
          </a:p>
          <a:p>
            <a:pPr marL="0" indent="0">
              <a:lnSpc>
                <a:spcPct val="320000"/>
              </a:lnSpc>
              <a:buNone/>
            </a:pPr>
            <a:endParaRPr lang="en-US" sz="8000"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9448" y="745982"/>
            <a:ext cx="1215118" cy="910349"/>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6989" y="1950042"/>
            <a:ext cx="580782" cy="580782"/>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37028" y="3123160"/>
            <a:ext cx="500743" cy="500743"/>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7348" y="5242204"/>
            <a:ext cx="481011" cy="481011"/>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57348" y="4197748"/>
            <a:ext cx="470611" cy="470611"/>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37028" y="6116697"/>
            <a:ext cx="492237" cy="492237"/>
          </a:xfrm>
          <a:prstGeom prst="rect">
            <a:avLst/>
          </a:prstGeom>
        </p:spPr>
      </p:pic>
    </p:spTree>
    <p:extLst>
      <p:ext uri="{BB962C8B-B14F-4D97-AF65-F5344CB8AC3E}">
        <p14:creationId xmlns:p14="http://schemas.microsoft.com/office/powerpoint/2010/main" val="1389745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a:xfrm>
            <a:off x="1097279" y="1944687"/>
            <a:ext cx="7611291" cy="3977142"/>
          </a:xfrm>
        </p:spPr>
        <p:txBody>
          <a:bodyPr>
            <a:noAutofit/>
          </a:bodyPr>
          <a:lstStyle/>
          <a:p>
            <a:pPr lvl="1" fontAlgn="base">
              <a:lnSpc>
                <a:spcPct val="150000"/>
              </a:lnSpc>
              <a:buFont typeface="Arial" panose="020B0604020202020204" pitchFamily="34" charset="0"/>
              <a:buChar char="•"/>
            </a:pPr>
            <a:r>
              <a:rPr lang="en-US" sz="3200" dirty="0"/>
              <a:t>Is this A or B?</a:t>
            </a:r>
          </a:p>
          <a:p>
            <a:pPr lvl="1" fontAlgn="base">
              <a:lnSpc>
                <a:spcPct val="150000"/>
              </a:lnSpc>
              <a:buFont typeface="Arial" panose="020B0604020202020204" pitchFamily="34" charset="0"/>
              <a:buChar char="•"/>
            </a:pPr>
            <a:r>
              <a:rPr lang="en-US" sz="3200" dirty="0"/>
              <a:t>How much – or – How many?</a:t>
            </a:r>
          </a:p>
          <a:p>
            <a:pPr lvl="1" fontAlgn="base">
              <a:lnSpc>
                <a:spcPct val="150000"/>
              </a:lnSpc>
              <a:buFont typeface="Arial" panose="020B0604020202020204" pitchFamily="34" charset="0"/>
              <a:buChar char="•"/>
            </a:pPr>
            <a:r>
              <a:rPr lang="en-US" sz="3200" dirty="0"/>
              <a:t>How is this organized?</a:t>
            </a:r>
          </a:p>
          <a:p>
            <a:pPr lvl="1" fontAlgn="base">
              <a:lnSpc>
                <a:spcPct val="150000"/>
              </a:lnSpc>
              <a:buFont typeface="Arial" panose="020B0604020202020204" pitchFamily="34" charset="0"/>
              <a:buChar char="•"/>
            </a:pPr>
            <a:r>
              <a:rPr lang="en-US" sz="3200" dirty="0"/>
              <a:t>What should I do next</a:t>
            </a:r>
            <a:r>
              <a:rPr lang="en-US" sz="3200" dirty="0" smtClean="0"/>
              <a:t>?</a:t>
            </a:r>
          </a:p>
          <a:p>
            <a:pPr lvl="1" fontAlgn="base">
              <a:lnSpc>
                <a:spcPct val="150000"/>
              </a:lnSpc>
              <a:buFont typeface="Arial" panose="020B0604020202020204" pitchFamily="34" charset="0"/>
              <a:buChar char="•"/>
            </a:pPr>
            <a:r>
              <a:rPr lang="en-US" sz="3200" dirty="0" smtClean="0"/>
              <a:t>Is number a Armstrong?</a:t>
            </a:r>
            <a:endParaRPr lang="en-US" sz="3200" dirty="0"/>
          </a:p>
        </p:txBody>
      </p:sp>
    </p:spTree>
    <p:extLst>
      <p:ext uri="{BB962C8B-B14F-4D97-AF65-F5344CB8AC3E}">
        <p14:creationId xmlns:p14="http://schemas.microsoft.com/office/powerpoint/2010/main" val="82106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7"/>
            <a:ext cx="9906000" cy="834536"/>
          </a:xfrm>
        </p:spPr>
        <p:txBody>
          <a:bodyPr/>
          <a:lstStyle/>
          <a:p>
            <a:r>
              <a:rPr lang="en-US" dirty="0" smtClean="0"/>
              <a:t>Machine learning</a:t>
            </a:r>
            <a:endParaRPr lang="en-US" dirty="0"/>
          </a:p>
        </p:txBody>
      </p:sp>
      <p:sp>
        <p:nvSpPr>
          <p:cNvPr id="3" name="Text Placeholder 2"/>
          <p:cNvSpPr>
            <a:spLocks noGrp="1"/>
          </p:cNvSpPr>
          <p:nvPr>
            <p:ph type="body" idx="1"/>
          </p:nvPr>
        </p:nvSpPr>
        <p:spPr>
          <a:xfrm>
            <a:off x="1370019" y="3331661"/>
            <a:ext cx="3360719" cy="550967"/>
          </a:xfrm>
        </p:spPr>
        <p:txBody>
          <a:bodyPr>
            <a:normAutofit fontScale="92500"/>
          </a:bodyPr>
          <a:lstStyle/>
          <a:p>
            <a:r>
              <a:rPr lang="en-US" b="1" dirty="0" smtClean="0"/>
              <a:t>Traditional Programming</a:t>
            </a:r>
            <a:endParaRPr lang="en-US" b="1"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276545412"/>
              </p:ext>
            </p:extLst>
          </p:nvPr>
        </p:nvGraphicFramePr>
        <p:xfrm>
          <a:off x="870857" y="3745302"/>
          <a:ext cx="5148943" cy="271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quarter" idx="3"/>
          </p:nvPr>
        </p:nvSpPr>
        <p:spPr>
          <a:xfrm>
            <a:off x="6909357" y="3331180"/>
            <a:ext cx="2405735" cy="550967"/>
          </a:xfrm>
        </p:spPr>
        <p:txBody>
          <a:bodyPr/>
          <a:lstStyle/>
          <a:p>
            <a:r>
              <a:rPr lang="en-US" b="1" dirty="0" smtClean="0"/>
              <a:t>Machine learning</a:t>
            </a:r>
            <a:endParaRPr lang="en-US" b="1" dirty="0"/>
          </a:p>
        </p:txBody>
      </p:sp>
      <p:sp>
        <p:nvSpPr>
          <p:cNvPr id="9" name="Content Placeholder 2"/>
          <p:cNvSpPr>
            <a:spLocks noGrp="1"/>
          </p:cNvSpPr>
          <p:nvPr>
            <p:ph sz="quarter" idx="4"/>
          </p:nvPr>
        </p:nvSpPr>
        <p:spPr>
          <a:xfrm>
            <a:off x="598713" y="1810277"/>
            <a:ext cx="11277601" cy="1164771"/>
          </a:xfrm>
        </p:spPr>
        <p:txBody>
          <a:bodyPr>
            <a:normAutofit fontScale="25000" lnSpcReduction="20000"/>
          </a:bodyPr>
          <a:lstStyle/>
          <a:p>
            <a:pPr marL="342900" indent="-342900">
              <a:buFont typeface="Arial" panose="020B0604020202020204" pitchFamily="34" charset="0"/>
              <a:buChar char="•"/>
            </a:pPr>
            <a:r>
              <a:rPr lang="en-US" sz="9600" dirty="0"/>
              <a:t>ML is a method of training algorithms such that they can learn how to make decisions.</a:t>
            </a:r>
          </a:p>
          <a:p>
            <a:pPr marL="342900" indent="-342900">
              <a:buFont typeface="Arial" panose="020B0604020202020204" pitchFamily="34" charset="0"/>
              <a:buChar char="•"/>
            </a:pPr>
            <a:r>
              <a:rPr lang="en-US" sz="9600" dirty="0"/>
              <a:t>Machine learning is getting computers to program themselves. </a:t>
            </a:r>
          </a:p>
          <a:p>
            <a:pPr marL="342900" indent="-342900">
              <a:buFont typeface="Arial" panose="020B0604020202020204" pitchFamily="34" charset="0"/>
              <a:buChar char="•"/>
            </a:pPr>
            <a:r>
              <a:rPr lang="en-US" sz="9600" dirty="0"/>
              <a:t>If programming is automation, then machine learning is automating the process of automation</a:t>
            </a:r>
          </a:p>
        </p:txBody>
      </p:sp>
      <p:graphicFrame>
        <p:nvGraphicFramePr>
          <p:cNvPr id="13" name="Content Placeholder 6"/>
          <p:cNvGraphicFramePr>
            <a:graphicFrameLocks noGrp="1"/>
          </p:cNvGraphicFramePr>
          <p:nvPr>
            <p:ph sz="half" idx="4294967295"/>
            <p:extLst>
              <p:ext uri="{D42A27DB-BD31-4B8C-83A1-F6EECF244321}">
                <p14:modId xmlns:p14="http://schemas.microsoft.com/office/powerpoint/2010/main" val="2411226575"/>
              </p:ext>
            </p:extLst>
          </p:nvPr>
        </p:nvGraphicFramePr>
        <p:xfrm>
          <a:off x="6709465" y="3761465"/>
          <a:ext cx="5068887" cy="2754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Rounded Rectangle 3"/>
          <p:cNvSpPr/>
          <p:nvPr/>
        </p:nvSpPr>
        <p:spPr>
          <a:xfrm>
            <a:off x="2795416" y="4598790"/>
            <a:ext cx="1237322" cy="937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Computer</a:t>
            </a:r>
            <a:endParaRPr lang="en-US" dirty="0"/>
          </a:p>
        </p:txBody>
      </p:sp>
      <p:grpSp>
        <p:nvGrpSpPr>
          <p:cNvPr id="10" name="Group 9"/>
          <p:cNvGrpSpPr/>
          <p:nvPr/>
        </p:nvGrpSpPr>
        <p:grpSpPr>
          <a:xfrm>
            <a:off x="4106893" y="4962207"/>
            <a:ext cx="623844" cy="283983"/>
            <a:chOff x="1081127" y="1216903"/>
            <a:chExt cx="591064" cy="283983"/>
          </a:xfrm>
          <a:solidFill>
            <a:schemeClr val="accent3">
              <a:lumMod val="40000"/>
              <a:lumOff val="60000"/>
            </a:schemeClr>
          </a:solidFill>
        </p:grpSpPr>
        <p:sp>
          <p:nvSpPr>
            <p:cNvPr id="11" name="Right Arrow 10"/>
            <p:cNvSpPr/>
            <p:nvPr/>
          </p:nvSpPr>
          <p:spPr>
            <a:xfrm rot="1">
              <a:off x="1081127" y="1216903"/>
              <a:ext cx="591064" cy="283983"/>
            </a:xfrm>
            <a:prstGeom prst="rightArrow">
              <a:avLst>
                <a:gd name="adj1" fmla="val 60000"/>
                <a:gd name="adj2" fmla="val 50000"/>
              </a:avLst>
            </a:prstGeom>
            <a:grpFill/>
          </p:spPr>
          <p:style>
            <a:lnRef idx="0">
              <a:schemeClr val="lt1">
                <a:hueOff val="0"/>
                <a:satOff val="0"/>
                <a:lumOff val="0"/>
                <a:alphaOff val="0"/>
              </a:schemeClr>
            </a:lnRef>
            <a:fillRef idx="1">
              <a:schemeClr val="accent4">
                <a:hueOff val="-19197957"/>
                <a:satOff val="14879"/>
                <a:lumOff val="392"/>
                <a:alphaOff val="0"/>
              </a:schemeClr>
            </a:fillRef>
            <a:effectRef idx="0">
              <a:schemeClr val="accent4">
                <a:hueOff val="-19197957"/>
                <a:satOff val="14879"/>
                <a:lumOff val="392"/>
                <a:alphaOff val="0"/>
              </a:schemeClr>
            </a:effectRef>
            <a:fontRef idx="minor">
              <a:schemeClr val="lt1"/>
            </a:fontRef>
          </p:style>
        </p:sp>
        <p:sp>
          <p:nvSpPr>
            <p:cNvPr id="12" name="Right Arrow 4"/>
            <p:cNvSpPr txBox="1"/>
            <p:nvPr/>
          </p:nvSpPr>
          <p:spPr>
            <a:xfrm rot="1">
              <a:off x="1081127" y="1273700"/>
              <a:ext cx="505869" cy="1703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sp>
        <p:nvSpPr>
          <p:cNvPr id="14" name="Rounded Rectangle 13"/>
          <p:cNvSpPr/>
          <p:nvPr/>
        </p:nvSpPr>
        <p:spPr>
          <a:xfrm>
            <a:off x="8529384" y="4635274"/>
            <a:ext cx="1256873" cy="937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Computer</a:t>
            </a:r>
            <a:endParaRPr lang="en-US" dirty="0"/>
          </a:p>
        </p:txBody>
      </p:sp>
      <p:grpSp>
        <p:nvGrpSpPr>
          <p:cNvPr id="15" name="Group 14"/>
          <p:cNvGrpSpPr/>
          <p:nvPr/>
        </p:nvGrpSpPr>
        <p:grpSpPr>
          <a:xfrm>
            <a:off x="9884858" y="5006914"/>
            <a:ext cx="591064" cy="283983"/>
            <a:chOff x="1081127" y="1216903"/>
            <a:chExt cx="591064" cy="283983"/>
          </a:xfrm>
          <a:solidFill>
            <a:schemeClr val="accent3">
              <a:lumMod val="40000"/>
              <a:lumOff val="60000"/>
            </a:schemeClr>
          </a:solidFill>
        </p:grpSpPr>
        <p:sp>
          <p:nvSpPr>
            <p:cNvPr id="16" name="Right Arrow 15"/>
            <p:cNvSpPr/>
            <p:nvPr/>
          </p:nvSpPr>
          <p:spPr>
            <a:xfrm rot="1">
              <a:off x="1081127" y="1216903"/>
              <a:ext cx="591064" cy="283983"/>
            </a:xfrm>
            <a:prstGeom prst="rightArrow">
              <a:avLst>
                <a:gd name="adj1" fmla="val 60000"/>
                <a:gd name="adj2" fmla="val 50000"/>
              </a:avLst>
            </a:prstGeom>
            <a:grpFill/>
          </p:spPr>
          <p:style>
            <a:lnRef idx="0">
              <a:schemeClr val="lt1">
                <a:hueOff val="0"/>
                <a:satOff val="0"/>
                <a:lumOff val="0"/>
                <a:alphaOff val="0"/>
              </a:schemeClr>
            </a:lnRef>
            <a:fillRef idx="1">
              <a:schemeClr val="accent4">
                <a:hueOff val="-19197957"/>
                <a:satOff val="14879"/>
                <a:lumOff val="392"/>
                <a:alphaOff val="0"/>
              </a:schemeClr>
            </a:fillRef>
            <a:effectRef idx="0">
              <a:schemeClr val="accent4">
                <a:hueOff val="-19197957"/>
                <a:satOff val="14879"/>
                <a:lumOff val="392"/>
                <a:alphaOff val="0"/>
              </a:schemeClr>
            </a:effectRef>
            <a:fontRef idx="minor">
              <a:schemeClr val="lt1"/>
            </a:fontRef>
          </p:style>
        </p:sp>
        <p:sp>
          <p:nvSpPr>
            <p:cNvPr id="17" name="Right Arrow 4"/>
            <p:cNvSpPr txBox="1"/>
            <p:nvPr/>
          </p:nvSpPr>
          <p:spPr>
            <a:xfrm rot="1">
              <a:off x="1081127" y="1273700"/>
              <a:ext cx="505869" cy="1703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spTree>
    <p:extLst>
      <p:ext uri="{BB962C8B-B14F-4D97-AF65-F5344CB8AC3E}">
        <p14:creationId xmlns:p14="http://schemas.microsoft.com/office/powerpoint/2010/main" val="3643636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 of ML</a:t>
            </a:r>
            <a:endParaRPr lang="en-US" dirty="0"/>
          </a:p>
        </p:txBody>
      </p:sp>
      <p:sp>
        <p:nvSpPr>
          <p:cNvPr id="3" name="Content Placeholder 2"/>
          <p:cNvSpPr>
            <a:spLocks noGrp="1"/>
          </p:cNvSpPr>
          <p:nvPr>
            <p:ph idx="1"/>
          </p:nvPr>
        </p:nvSpPr>
        <p:spPr>
          <a:xfrm>
            <a:off x="1141412" y="2249487"/>
            <a:ext cx="6469879" cy="2400890"/>
          </a:xfrm>
        </p:spPr>
        <p:txBody>
          <a:bodyPr>
            <a:normAutofit fontScale="77500" lnSpcReduction="20000"/>
          </a:bodyPr>
          <a:lstStyle/>
          <a:p>
            <a:pPr lvl="1" fontAlgn="base">
              <a:lnSpc>
                <a:spcPct val="150000"/>
              </a:lnSpc>
              <a:buFont typeface="Arial" panose="020B0604020202020204" pitchFamily="34" charset="0"/>
              <a:buChar char="•"/>
            </a:pPr>
            <a:r>
              <a:rPr lang="en-US" sz="3200" dirty="0"/>
              <a:t>A Pattern should exist</a:t>
            </a:r>
          </a:p>
          <a:p>
            <a:pPr lvl="1" fontAlgn="base">
              <a:lnSpc>
                <a:spcPct val="150000"/>
              </a:lnSpc>
              <a:buFont typeface="Arial" panose="020B0604020202020204" pitchFamily="34" charset="0"/>
              <a:buChar char="•"/>
            </a:pPr>
            <a:r>
              <a:rPr lang="en-US" sz="3200" dirty="0"/>
              <a:t>Mathematical model / algorithm is unknown</a:t>
            </a:r>
          </a:p>
          <a:p>
            <a:pPr lvl="1" fontAlgn="base">
              <a:lnSpc>
                <a:spcPct val="150000"/>
              </a:lnSpc>
              <a:buFont typeface="Arial" panose="020B0604020202020204" pitchFamily="34" charset="0"/>
              <a:buChar char="•"/>
            </a:pPr>
            <a:r>
              <a:rPr lang="en-US" sz="3200" dirty="0"/>
              <a:t>Lots of data</a:t>
            </a:r>
          </a:p>
          <a:p>
            <a:pPr fontAlgn="base"/>
            <a:endParaRPr lang="en-US" dirty="0"/>
          </a:p>
        </p:txBody>
      </p:sp>
    </p:spTree>
    <p:extLst>
      <p:ext uri="{BB962C8B-B14F-4D97-AF65-F5344CB8AC3E}">
        <p14:creationId xmlns:p14="http://schemas.microsoft.com/office/powerpoint/2010/main" val="17103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Machine Learning</a:t>
            </a:r>
            <a:endParaRPr lang="en-US" dirty="0"/>
          </a:p>
        </p:txBody>
      </p:sp>
      <p:sp>
        <p:nvSpPr>
          <p:cNvPr id="5" name="Content Placeholder 4"/>
          <p:cNvSpPr>
            <a:spLocks noGrp="1"/>
          </p:cNvSpPr>
          <p:nvPr>
            <p:ph idx="1"/>
          </p:nvPr>
        </p:nvSpPr>
        <p:spPr>
          <a:xfrm>
            <a:off x="1141412" y="2249486"/>
            <a:ext cx="9905999" cy="4177439"/>
          </a:xfrm>
        </p:spPr>
        <p:txBody>
          <a:bodyPr/>
          <a:lstStyle/>
          <a:p>
            <a:pPr marL="0" indent="0">
              <a:buNone/>
            </a:pPr>
            <a:endParaRPr lang="en-US" dirty="0"/>
          </a:p>
        </p:txBody>
      </p:sp>
      <p:sp>
        <p:nvSpPr>
          <p:cNvPr id="6" name="Rectangle 5"/>
          <p:cNvSpPr/>
          <p:nvPr/>
        </p:nvSpPr>
        <p:spPr>
          <a:xfrm>
            <a:off x="4876800" y="2368730"/>
            <a:ext cx="1445623" cy="8447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a:t>
            </a:r>
          </a:p>
          <a:p>
            <a:pPr algn="ctr"/>
            <a:r>
              <a:rPr lang="en-US" dirty="0" smtClean="0"/>
              <a:t>Learning</a:t>
            </a:r>
            <a:endParaRPr lang="en-US" dirty="0"/>
          </a:p>
        </p:txBody>
      </p:sp>
      <p:sp>
        <p:nvSpPr>
          <p:cNvPr id="7" name="Rectangle 6"/>
          <p:cNvSpPr/>
          <p:nvPr/>
        </p:nvSpPr>
        <p:spPr>
          <a:xfrm>
            <a:off x="2647406" y="3740330"/>
            <a:ext cx="1332411" cy="844731"/>
          </a:xfrm>
          <a:prstGeom prst="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Supervised</a:t>
            </a:r>
          </a:p>
          <a:p>
            <a:pPr algn="ctr"/>
            <a:r>
              <a:rPr lang="en-US" dirty="0" smtClean="0"/>
              <a:t>(Task based) </a:t>
            </a:r>
          </a:p>
        </p:txBody>
      </p:sp>
      <p:sp>
        <p:nvSpPr>
          <p:cNvPr id="8" name="Rectangle 7"/>
          <p:cNvSpPr/>
          <p:nvPr/>
        </p:nvSpPr>
        <p:spPr>
          <a:xfrm>
            <a:off x="4815837" y="3740330"/>
            <a:ext cx="1571897" cy="844731"/>
          </a:xfrm>
          <a:prstGeom prst="rect">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Unsupervised</a:t>
            </a:r>
          </a:p>
          <a:p>
            <a:pPr algn="ctr"/>
            <a:r>
              <a:rPr lang="en-US" dirty="0" smtClean="0"/>
              <a:t>(Data Driven)</a:t>
            </a:r>
          </a:p>
        </p:txBody>
      </p:sp>
      <p:sp>
        <p:nvSpPr>
          <p:cNvPr id="9" name="Rectangle 8"/>
          <p:cNvSpPr/>
          <p:nvPr/>
        </p:nvSpPr>
        <p:spPr>
          <a:xfrm>
            <a:off x="7176156" y="3740329"/>
            <a:ext cx="2883829" cy="844731"/>
          </a:xfrm>
          <a:prstGeom prst="rect">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Reinforcement</a:t>
            </a:r>
          </a:p>
          <a:p>
            <a:pPr algn="ctr"/>
            <a:r>
              <a:rPr lang="en-US" dirty="0" smtClean="0"/>
              <a:t>(Algorithms learns to react to an environment)</a:t>
            </a:r>
            <a:endParaRPr lang="en-US" dirty="0"/>
          </a:p>
        </p:txBody>
      </p:sp>
      <p:cxnSp>
        <p:nvCxnSpPr>
          <p:cNvPr id="14" name="Straight Arrow Connector 13"/>
          <p:cNvCxnSpPr>
            <a:stCxn id="6" idx="2"/>
            <a:endCxn id="6" idx="2"/>
          </p:cNvCxnSpPr>
          <p:nvPr/>
        </p:nvCxnSpPr>
        <p:spPr>
          <a:xfrm>
            <a:off x="5599612" y="321346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0"/>
          </p:cNvCxnSpPr>
          <p:nvPr/>
        </p:nvCxnSpPr>
        <p:spPr>
          <a:xfrm>
            <a:off x="5599611" y="3213461"/>
            <a:ext cx="2175" cy="526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a:off x="3234466" y="3365860"/>
            <a:ext cx="2355494"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215640" y="3365860"/>
            <a:ext cx="18826" cy="37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5589960" y="3365859"/>
            <a:ext cx="2355494"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324027" y="3365859"/>
            <a:ext cx="1" cy="37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497874" y="5373192"/>
            <a:ext cx="1424147" cy="844731"/>
          </a:xfrm>
          <a:prstGeom prst="rect">
            <a:avLst/>
          </a:prstGeom>
          <a:solidFill>
            <a:schemeClr val="bg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Classification </a:t>
            </a:r>
          </a:p>
        </p:txBody>
      </p:sp>
      <p:sp>
        <p:nvSpPr>
          <p:cNvPr id="30" name="Rectangle 29"/>
          <p:cNvSpPr/>
          <p:nvPr/>
        </p:nvSpPr>
        <p:spPr>
          <a:xfrm>
            <a:off x="3452949" y="5368835"/>
            <a:ext cx="1249680" cy="844731"/>
          </a:xfrm>
          <a:prstGeom prst="rect">
            <a:avLst/>
          </a:prstGeom>
          <a:solidFill>
            <a:schemeClr val="bg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Regression </a:t>
            </a:r>
          </a:p>
        </p:txBody>
      </p:sp>
      <p:cxnSp>
        <p:nvCxnSpPr>
          <p:cNvPr id="34" name="Straight Arrow Connector 33"/>
          <p:cNvCxnSpPr/>
          <p:nvPr/>
        </p:nvCxnSpPr>
        <p:spPr>
          <a:xfrm flipH="1">
            <a:off x="2201239" y="5007429"/>
            <a:ext cx="2030" cy="36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979818" y="5007429"/>
            <a:ext cx="2030" cy="36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1239" y="5007429"/>
            <a:ext cx="17785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225054" y="4585060"/>
            <a:ext cx="9412" cy="422369"/>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74771" y="5342714"/>
            <a:ext cx="1249680" cy="844731"/>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Clustering </a:t>
            </a:r>
          </a:p>
        </p:txBody>
      </p:sp>
      <p:cxnSp>
        <p:nvCxnSpPr>
          <p:cNvPr id="43" name="Straight Arrow Connector 42"/>
          <p:cNvCxnSpPr>
            <a:stCxn id="8" idx="2"/>
            <a:endCxn id="41" idx="0"/>
          </p:cNvCxnSpPr>
          <p:nvPr/>
        </p:nvCxnSpPr>
        <p:spPr>
          <a:xfrm flipH="1">
            <a:off x="5599611" y="4585061"/>
            <a:ext cx="2175" cy="757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945454" y="3365859"/>
            <a:ext cx="37857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884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A or B? </a:t>
            </a:r>
            <a:endParaRPr lang="en-US" dirty="0"/>
          </a:p>
        </p:txBody>
      </p:sp>
      <p:sp>
        <p:nvSpPr>
          <p:cNvPr id="3" name="Content Placeholder 2"/>
          <p:cNvSpPr>
            <a:spLocks noGrp="1"/>
          </p:cNvSpPr>
          <p:nvPr>
            <p:ph sz="half" idx="1"/>
          </p:nvPr>
        </p:nvSpPr>
        <p:spPr>
          <a:xfrm>
            <a:off x="1097280" y="2249486"/>
            <a:ext cx="6888480" cy="2453143"/>
          </a:xfrm>
        </p:spPr>
        <p:txBody>
          <a:bodyPr>
            <a:normAutofit fontScale="70000" lnSpcReduction="20000"/>
          </a:bodyPr>
          <a:lstStyle/>
          <a:p>
            <a:pPr lvl="1" fontAlgn="base">
              <a:lnSpc>
                <a:spcPct val="150000"/>
              </a:lnSpc>
              <a:buFont typeface="Arial" panose="020B0604020202020204" pitchFamily="34" charset="0"/>
              <a:buChar char="•"/>
            </a:pPr>
            <a:r>
              <a:rPr lang="en-US" sz="3200" b="1" dirty="0"/>
              <a:t>Classification</a:t>
            </a:r>
            <a:r>
              <a:rPr lang="en-US" sz="3200" dirty="0"/>
              <a:t> Algorithm</a:t>
            </a:r>
          </a:p>
          <a:p>
            <a:pPr lvl="1" fontAlgn="base">
              <a:lnSpc>
                <a:spcPct val="150000"/>
              </a:lnSpc>
              <a:buFont typeface="Arial" panose="020B0604020202020204" pitchFamily="34" charset="0"/>
              <a:buChar char="•"/>
            </a:pPr>
            <a:r>
              <a:rPr lang="en-US" sz="3200" dirty="0"/>
              <a:t>Will this tire fail in the next 1,000 miles : Yes or No ?</a:t>
            </a:r>
          </a:p>
          <a:p>
            <a:pPr lvl="1" fontAlgn="base">
              <a:lnSpc>
                <a:spcPct val="150000"/>
              </a:lnSpc>
              <a:buFont typeface="Arial" panose="020B0604020202020204" pitchFamily="34" charset="0"/>
              <a:buChar char="•"/>
            </a:pPr>
            <a:r>
              <a:rPr lang="en-US" sz="3200" dirty="0"/>
              <a:t>Which brings in more customers: a $5 coupon or a 25% discount ?</a:t>
            </a:r>
          </a:p>
          <a:p>
            <a:endParaRPr lang="en-US" dirty="0"/>
          </a:p>
        </p:txBody>
      </p:sp>
      <p:pic>
        <p:nvPicPr>
          <p:cNvPr id="5" name="Picture 4"/>
          <p:cNvPicPr>
            <a:picLocks noChangeAspect="1"/>
          </p:cNvPicPr>
          <p:nvPr/>
        </p:nvPicPr>
        <p:blipFill>
          <a:blip r:embed="rId2"/>
          <a:stretch>
            <a:fillRect/>
          </a:stretch>
        </p:blipFill>
        <p:spPr>
          <a:xfrm>
            <a:off x="8163061" y="2249485"/>
            <a:ext cx="3170631" cy="2766651"/>
          </a:xfrm>
          <a:prstGeom prst="rect">
            <a:avLst/>
          </a:prstGeom>
        </p:spPr>
      </p:pic>
    </p:spTree>
    <p:extLst>
      <p:ext uri="{BB962C8B-B14F-4D97-AF65-F5344CB8AC3E}">
        <p14:creationId xmlns:p14="http://schemas.microsoft.com/office/powerpoint/2010/main" val="856284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How many? </a:t>
            </a:r>
            <a:endParaRPr lang="en-US" dirty="0"/>
          </a:p>
        </p:txBody>
      </p:sp>
      <p:sp>
        <p:nvSpPr>
          <p:cNvPr id="3" name="Content Placeholder 2"/>
          <p:cNvSpPr>
            <a:spLocks noGrp="1"/>
          </p:cNvSpPr>
          <p:nvPr>
            <p:ph sz="half" idx="1"/>
          </p:nvPr>
        </p:nvSpPr>
        <p:spPr>
          <a:xfrm>
            <a:off x="1141412" y="2249486"/>
            <a:ext cx="6844348" cy="2453143"/>
          </a:xfrm>
        </p:spPr>
        <p:txBody>
          <a:bodyPr>
            <a:normAutofit/>
          </a:bodyPr>
          <a:lstStyle/>
          <a:p>
            <a:pPr lvl="1" fontAlgn="base">
              <a:lnSpc>
                <a:spcPct val="130000"/>
              </a:lnSpc>
              <a:buFont typeface="Arial" panose="020B0604020202020204" pitchFamily="34" charset="0"/>
              <a:buChar char="•"/>
            </a:pPr>
            <a:r>
              <a:rPr lang="en-US" sz="2200" b="1" dirty="0"/>
              <a:t>Regression</a:t>
            </a:r>
            <a:r>
              <a:rPr lang="en-US" sz="2200" dirty="0"/>
              <a:t> Algorithm</a:t>
            </a:r>
          </a:p>
          <a:p>
            <a:pPr lvl="1" fontAlgn="base">
              <a:lnSpc>
                <a:spcPct val="130000"/>
              </a:lnSpc>
              <a:buFont typeface="Arial" panose="020B0604020202020204" pitchFamily="34" charset="0"/>
              <a:buChar char="•"/>
            </a:pPr>
            <a:r>
              <a:rPr lang="en-US" sz="2200" dirty="0"/>
              <a:t>What will the temperature be next Tuesday?</a:t>
            </a:r>
          </a:p>
          <a:p>
            <a:pPr lvl="1" fontAlgn="base">
              <a:lnSpc>
                <a:spcPct val="130000"/>
              </a:lnSpc>
              <a:buFont typeface="Arial" panose="020B0604020202020204" pitchFamily="34" charset="0"/>
              <a:buChar char="•"/>
            </a:pPr>
            <a:r>
              <a:rPr lang="en-US" sz="2200" dirty="0"/>
              <a:t>What will my fourth quarter sales be?</a:t>
            </a:r>
          </a:p>
          <a:p>
            <a:pPr lvl="1" fontAlgn="base">
              <a:lnSpc>
                <a:spcPct val="130000"/>
              </a:lnSpc>
              <a:buFont typeface="Arial" panose="020B0604020202020204" pitchFamily="34" charset="0"/>
              <a:buChar char="•"/>
            </a:pPr>
            <a:r>
              <a:rPr lang="en-US" sz="2200" dirty="0"/>
              <a:t>They help answer any questions that asks for a number</a:t>
            </a:r>
          </a:p>
          <a:p>
            <a:pPr lvl="1" fontAlgn="base">
              <a:lnSpc>
                <a:spcPct val="130000"/>
              </a:lnSpc>
              <a:buFont typeface="Arial" panose="020B0604020202020204" pitchFamily="34" charset="0"/>
              <a:buChar char="•"/>
            </a:pPr>
            <a:endParaRPr lang="en-US" sz="2200" dirty="0"/>
          </a:p>
        </p:txBody>
      </p:sp>
      <p:pic>
        <p:nvPicPr>
          <p:cNvPr id="6" name="Picture 5"/>
          <p:cNvPicPr>
            <a:picLocks noChangeAspect="1"/>
          </p:cNvPicPr>
          <p:nvPr/>
        </p:nvPicPr>
        <p:blipFill>
          <a:blip r:embed="rId2"/>
          <a:stretch>
            <a:fillRect/>
          </a:stretch>
        </p:blipFill>
        <p:spPr>
          <a:xfrm>
            <a:off x="7874317" y="2330495"/>
            <a:ext cx="3514725" cy="2162175"/>
          </a:xfrm>
          <a:prstGeom prst="rect">
            <a:avLst/>
          </a:prstGeom>
        </p:spPr>
      </p:pic>
    </p:spTree>
    <p:extLst>
      <p:ext uri="{BB962C8B-B14F-4D97-AF65-F5344CB8AC3E}">
        <p14:creationId xmlns:p14="http://schemas.microsoft.com/office/powerpoint/2010/main" val="4289835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this organized?</a:t>
            </a:r>
            <a:endParaRPr lang="en-US" dirty="0"/>
          </a:p>
        </p:txBody>
      </p:sp>
      <p:sp>
        <p:nvSpPr>
          <p:cNvPr id="3" name="Content Placeholder 2"/>
          <p:cNvSpPr>
            <a:spLocks noGrp="1"/>
          </p:cNvSpPr>
          <p:nvPr>
            <p:ph sz="half" idx="1"/>
          </p:nvPr>
        </p:nvSpPr>
        <p:spPr>
          <a:xfrm>
            <a:off x="1141412" y="2249486"/>
            <a:ext cx="6548257" cy="2453143"/>
          </a:xfrm>
        </p:spPr>
        <p:txBody>
          <a:bodyPr>
            <a:normAutofit/>
          </a:bodyPr>
          <a:lstStyle/>
          <a:p>
            <a:pPr lvl="1" fontAlgn="base">
              <a:lnSpc>
                <a:spcPct val="130000"/>
              </a:lnSpc>
              <a:buFont typeface="Arial" panose="020B0604020202020204" pitchFamily="34" charset="0"/>
              <a:buChar char="•"/>
            </a:pPr>
            <a:r>
              <a:rPr lang="en-US" sz="2200" b="1" dirty="0"/>
              <a:t>Clustering</a:t>
            </a:r>
            <a:r>
              <a:rPr lang="en-US" sz="2200" dirty="0"/>
              <a:t> Algorithm</a:t>
            </a:r>
          </a:p>
          <a:p>
            <a:pPr lvl="1" fontAlgn="base">
              <a:lnSpc>
                <a:spcPct val="130000"/>
              </a:lnSpc>
              <a:buFont typeface="Arial" panose="020B0604020202020204" pitchFamily="34" charset="0"/>
              <a:buChar char="•"/>
            </a:pPr>
            <a:r>
              <a:rPr lang="en-US" sz="2200" dirty="0"/>
              <a:t>Which viewers like the same type of movies?</a:t>
            </a:r>
          </a:p>
          <a:p>
            <a:pPr lvl="1" fontAlgn="base">
              <a:lnSpc>
                <a:spcPct val="130000"/>
              </a:lnSpc>
              <a:buFont typeface="Arial" panose="020B0604020202020204" pitchFamily="34" charset="0"/>
              <a:buChar char="•"/>
            </a:pPr>
            <a:r>
              <a:rPr lang="en-US" sz="2200" dirty="0"/>
              <a:t>Which printer model fail the same way?</a:t>
            </a:r>
          </a:p>
        </p:txBody>
      </p:sp>
      <p:pic>
        <p:nvPicPr>
          <p:cNvPr id="4" name="Picture 3"/>
          <p:cNvPicPr>
            <a:picLocks noChangeAspect="1"/>
          </p:cNvPicPr>
          <p:nvPr/>
        </p:nvPicPr>
        <p:blipFill>
          <a:blip r:embed="rId2"/>
          <a:stretch>
            <a:fillRect/>
          </a:stretch>
        </p:blipFill>
        <p:spPr>
          <a:xfrm>
            <a:off x="7689669" y="2249486"/>
            <a:ext cx="3619500" cy="2200275"/>
          </a:xfrm>
          <a:prstGeom prst="rect">
            <a:avLst/>
          </a:prstGeom>
        </p:spPr>
      </p:pic>
    </p:spTree>
    <p:extLst>
      <p:ext uri="{BB962C8B-B14F-4D97-AF65-F5344CB8AC3E}">
        <p14:creationId xmlns:p14="http://schemas.microsoft.com/office/powerpoint/2010/main" val="800575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735</TotalTime>
  <Words>608</Words>
  <Application>Microsoft Office PowerPoint</Application>
  <PresentationFormat>Widescreen</PresentationFormat>
  <Paragraphs>175</Paragraphs>
  <Slides>23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Retrospect</vt:lpstr>
      <vt:lpstr>Machine Learning with</vt:lpstr>
      <vt:lpstr>PowerPoint Presentation</vt:lpstr>
      <vt:lpstr>Quiz</vt:lpstr>
      <vt:lpstr>Machine learning</vt:lpstr>
      <vt:lpstr>Pre-Requisites of ML</vt:lpstr>
      <vt:lpstr>Types of Machine Learning</vt:lpstr>
      <vt:lpstr>Is it A or B? </vt:lpstr>
      <vt:lpstr>How much? How many? </vt:lpstr>
      <vt:lpstr>How is this organized?</vt:lpstr>
      <vt:lpstr>What should I Do now?</vt:lpstr>
      <vt:lpstr>ML Frameworks</vt:lpstr>
      <vt:lpstr>What is ML.Net?</vt:lpstr>
      <vt:lpstr>PowerPoint Presentation</vt:lpstr>
      <vt:lpstr>Proven at scale, Enterprise ready</vt:lpstr>
      <vt:lpstr>Possibilities</vt:lpstr>
      <vt:lpstr>Workflow</vt:lpstr>
      <vt:lpstr>Data pipeline</vt:lpstr>
      <vt:lpstr>Interoperability: ONNX Open Neural Network Exchange Format</vt:lpstr>
      <vt:lpstr>Code Demo(s)</vt:lpstr>
      <vt:lpstr>Binary Classification</vt:lpstr>
      <vt:lpstr>Interoperability</vt:lpstr>
      <vt:lpstr>References</vt:lpstr>
      <vt:lpstr>Thank you  Q &amp; A</vt:lpstr>
    </vt:vector>
  </TitlesOfParts>
  <Company>Harman International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ML.Net</dc:title>
  <dc:creator>Raghuvanshi, Praveen</dc:creator>
  <cp:lastModifiedBy>Raghuvanshi, Praveen</cp:lastModifiedBy>
  <cp:revision>76</cp:revision>
  <dcterms:created xsi:type="dcterms:W3CDTF">2019-06-28T17:38:08Z</dcterms:created>
  <dcterms:modified xsi:type="dcterms:W3CDTF">2019-08-09T15:46:35Z</dcterms:modified>
</cp:coreProperties>
</file>