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3"/>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81" r:id="rId23"/>
    <p:sldId id="282" r:id="rId24"/>
    <p:sldId id="283" r:id="rId25"/>
    <p:sldId id="284" r:id="rId26"/>
    <p:sldId id="285" r:id="rId27"/>
    <p:sldId id="286" r:id="rId28"/>
    <p:sldId id="287" r:id="rId29"/>
    <p:sldId id="276" r:id="rId30"/>
    <p:sldId id="277"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22" autoAdjust="0"/>
  </p:normalViewPr>
  <p:slideViewPr>
    <p:cSldViewPr snapToGrid="0">
      <p:cViewPr varScale="1">
        <p:scale>
          <a:sx n="63" d="100"/>
          <a:sy n="63" d="100"/>
        </p:scale>
        <p:origin x="14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dirty="0"/>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ML.Net </a:t>
            </a:r>
          </a:p>
          <a:p>
            <a:r>
              <a:rPr lang="en-US" dirty="0" smtClean="0"/>
              <a:t>Thanks</a:t>
            </a:r>
            <a:r>
              <a:rPr lang="en-US" baseline="0" dirty="0" smtClean="0"/>
              <a:t> for taking time and joining on Saturday.</a:t>
            </a:r>
          </a:p>
          <a:p>
            <a:r>
              <a:rPr lang="en-US" baseline="0" dirty="0" smtClean="0"/>
              <a:t>Thanks to the organizing members : .Net Community, Anand and DevOn</a:t>
            </a:r>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smtClean="0"/>
              <a:t>Around 15 yrs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dirty="0"/>
          </a:p>
        </p:txBody>
      </p:sp>
    </p:spTree>
    <p:extLst>
      <p:ext uri="{BB962C8B-B14F-4D97-AF65-F5344CB8AC3E}">
        <p14:creationId xmlns:p14="http://schemas.microsoft.com/office/powerpoint/2010/main" val="330040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26</a:t>
            </a:fld>
            <a:endParaRPr lang="en-US" dirty="0"/>
          </a:p>
        </p:txBody>
      </p:sp>
    </p:spTree>
    <p:extLst>
      <p:ext uri="{BB962C8B-B14F-4D97-AF65-F5344CB8AC3E}">
        <p14:creationId xmlns:p14="http://schemas.microsoft.com/office/powerpoint/2010/main" val="165617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 for a single passenger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27</a:t>
            </a:fld>
            <a:endParaRPr lang="en-US" dirty="0"/>
          </a:p>
        </p:txBody>
      </p:sp>
    </p:spTree>
    <p:extLst>
      <p:ext uri="{BB962C8B-B14F-4D97-AF65-F5344CB8AC3E}">
        <p14:creationId xmlns:p14="http://schemas.microsoft.com/office/powerpoint/2010/main" val="2075469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Auto ML comparison</a:t>
            </a:r>
          </a:p>
          <a:p>
            <a:pPr marL="171450" indent="-171450">
              <a:buFontTx/>
              <a:buChar char="-"/>
            </a:pPr>
            <a:r>
              <a:rPr lang="en-US" dirty="0" smtClean="0"/>
              <a:t>Execute command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mlnet</a:t>
            </a:r>
            <a:r>
              <a:rPr lang="en-US" dirty="0" smtClean="0"/>
              <a:t> auto-train --task binary-classification --dataset "titanic.csv" --label-column-index 0 --has-header true --max-exploration-time 30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28</a:t>
            </a:fld>
            <a:endParaRPr lang="en-US" dirty="0"/>
          </a:p>
        </p:txBody>
      </p:sp>
    </p:spTree>
    <p:extLst>
      <p:ext uri="{BB962C8B-B14F-4D97-AF65-F5344CB8AC3E}">
        <p14:creationId xmlns:p14="http://schemas.microsoft.com/office/powerpoint/2010/main" val="1931978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Keras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onnx file in NETRON located at D:\Praveen\Personal\Technical\AI_ML\ML.Net\Meetup 29 June 2019\Demo\MLDemoMeetup\PhotoSearchDemo\PhotoSearchNetCore3\model.onnx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29</a:t>
            </a:fld>
            <a:endParaRPr lang="en-US" dirty="0"/>
          </a:p>
        </p:txBody>
      </p:sp>
    </p:spTree>
    <p:extLst>
      <p:ext uri="{BB962C8B-B14F-4D97-AF65-F5344CB8AC3E}">
        <p14:creationId xmlns:p14="http://schemas.microsoft.com/office/powerpoint/2010/main" val="20975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a:t>
            </a:r>
            <a:r>
              <a:rPr lang="en-US" dirty="0" err="1" smtClean="0"/>
              <a:t>yo</a:t>
            </a:r>
            <a:r>
              <a:rPr lang="en-US" baseline="0" dirty="0" smtClean="0"/>
              <a:t> Go-</a:t>
            </a:r>
            <a:r>
              <a:rPr lang="en-US" baseline="0" dirty="0" err="1" smtClean="0"/>
              <a:t>za</a:t>
            </a:r>
            <a:r>
              <a:rPr lang="en-US" baseline="0" dirty="0" smtClean="0"/>
              <a:t>-</a:t>
            </a:r>
            <a:r>
              <a:rPr lang="en-US" baseline="0" dirty="0" err="1" smtClean="0"/>
              <a:t>i</a:t>
            </a:r>
            <a:r>
              <a:rPr lang="en-US" baseline="0" dirty="0" smtClean="0"/>
              <a:t>-ma-</a:t>
            </a:r>
            <a:r>
              <a:rPr lang="en-US" baseline="0" dirty="0" err="1" smtClean="0"/>
              <a:t>su</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a:t>
            </a:fld>
            <a:endParaRPr lang="en-US" dirty="0"/>
          </a:p>
        </p:txBody>
      </p:sp>
    </p:spTree>
    <p:extLst>
      <p:ext uri="{BB962C8B-B14F-4D97-AF65-F5344CB8AC3E}">
        <p14:creationId xmlns:p14="http://schemas.microsoft.com/office/powerpoint/2010/main" val="26231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p>
          <a:p>
            <a:r>
              <a:rPr lang="en-US" dirty="0" smtClean="0"/>
              <a:t>This external environment can be in the form of sensors, electronic components, external data storage devices and many other. </a:t>
            </a:r>
          </a:p>
          <a:p>
            <a:r>
              <a:rPr lang="en-US" dirty="0" smtClean="0"/>
              <a:t>What 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dirty="0"/>
          </a:p>
        </p:txBody>
      </p:sp>
    </p:spTree>
    <p:extLst>
      <p:ext uri="{BB962C8B-B14F-4D97-AF65-F5344CB8AC3E}">
        <p14:creationId xmlns:p14="http://schemas.microsoft.com/office/powerpoint/2010/main" val="306831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ML.Net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new console -o 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nuget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hasHeader and SeparatorChar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hasHeaderSplit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SeparatorChar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smtClean="0">
                <a:solidFill>
                  <a:schemeClr val="tx1"/>
                </a:solidFill>
                <a:effectLst/>
                <a:latin typeface="+mn-lt"/>
                <a:ea typeface="+mn-ea"/>
                <a:cs typeface="+mn-cs"/>
              </a:rPr>
              <a:t>TrainTestSplit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PClass, Sex, SiblingsAboard, 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serverless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PredictionEngine,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ML.Net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i.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Ii.Time consuming (running models for different algorithms/hyperparameters)</a:t>
            </a:r>
            <a:endParaRPr lang="en-US" b="0" dirty="0" smtClean="0">
              <a:effectLst/>
            </a:endParaRPr>
          </a:p>
          <a:p>
            <a:pPr rtl="0"/>
            <a:r>
              <a:rPr lang="en-US" sz="1200" b="0" i="0" u="none" strike="noStrike" kern="1200" dirty="0" smtClean="0">
                <a:solidFill>
                  <a:schemeClr val="tx1"/>
                </a:solidFill>
                <a:effectLst/>
                <a:latin typeface="+mn-lt"/>
                <a:ea typeface="+mn-ea"/>
                <a:cs typeface="+mn-cs"/>
              </a:rPr>
              <a:t>	b. 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i.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dirty="0"/>
          </a:p>
        </p:txBody>
      </p:sp>
    </p:spTree>
    <p:extLst>
      <p:ext uri="{BB962C8B-B14F-4D97-AF65-F5344CB8AC3E}">
        <p14:creationId xmlns:p14="http://schemas.microsoft.com/office/powerpoint/2010/main" val="111702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dirty="0"/>
          </a:p>
        </p:txBody>
      </p:sp>
    </p:spTree>
    <p:extLst>
      <p:ext uri="{BB962C8B-B14F-4D97-AF65-F5344CB8AC3E}">
        <p14:creationId xmlns:p14="http://schemas.microsoft.com/office/powerpoint/2010/main" val="2769389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22</a:t>
            </a:fld>
            <a:endParaRPr lang="en-US" dirty="0"/>
          </a:p>
        </p:txBody>
      </p:sp>
    </p:spTree>
    <p:extLst>
      <p:ext uri="{BB962C8B-B14F-4D97-AF65-F5344CB8AC3E}">
        <p14:creationId xmlns:p14="http://schemas.microsoft.com/office/powerpoint/2010/main" val="7430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23</a:t>
            </a:fld>
            <a:endParaRPr lang="en-US" dirty="0"/>
          </a:p>
        </p:txBody>
      </p:sp>
    </p:spTree>
    <p:extLst>
      <p:ext uri="{BB962C8B-B14F-4D97-AF65-F5344CB8AC3E}">
        <p14:creationId xmlns:p14="http://schemas.microsoft.com/office/powerpoint/2010/main" val="211439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24</a:t>
            </a:fld>
            <a:endParaRPr lang="en-US" dirty="0"/>
          </a:p>
        </p:txBody>
      </p:sp>
    </p:spTree>
    <p:extLst>
      <p:ext uri="{BB962C8B-B14F-4D97-AF65-F5344CB8AC3E}">
        <p14:creationId xmlns:p14="http://schemas.microsoft.com/office/powerpoint/2010/main" val="336333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Evaluate on Test</a:t>
            </a:r>
            <a:r>
              <a:rPr lang="en-US" baseline="0" dirty="0" smtClean="0"/>
              <a:t> data</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25</a:t>
            </a:fld>
            <a:endParaRPr lang="en-US" dirty="0"/>
          </a:p>
        </p:txBody>
      </p:sp>
    </p:spTree>
    <p:extLst>
      <p:ext uri="{BB962C8B-B14F-4D97-AF65-F5344CB8AC3E}">
        <p14:creationId xmlns:p14="http://schemas.microsoft.com/office/powerpoint/2010/main" val="169975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github.com/praveenraghuvanshi1512" TargetMode="External"/><Relationship Id="rId7" Type="http://schemas.openxmlformats.org/officeDocument/2006/relationships/image" Target="../media/image25.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8.png"/><Relationship Id="rId4" Type="http://schemas.openxmlformats.org/officeDocument/2006/relationships/hyperlink" Target="https://www.surveymonkey.com/r/T9TD93G" TargetMode="External"/><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2" y="2249487"/>
            <a:ext cx="9867963" cy="1688530"/>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27590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ML.Net?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dirty="0"/>
              <a:t>ML framework from Microsoft for developing Custom AI/ML applications</a:t>
            </a:r>
          </a:p>
          <a:p>
            <a:pPr lvl="1" fontAlgn="base">
              <a:lnSpc>
                <a:spcPct val="130000"/>
              </a:lnSpc>
              <a:buFont typeface="Arial" panose="020B0604020202020204" pitchFamily="34" charset="0"/>
              <a:buChar char="•"/>
            </a:pPr>
            <a:r>
              <a:rPr lang="en-US" sz="2200"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10000"/>
          </a:bodyPr>
          <a:lstStyle/>
          <a:p>
            <a:pPr lvl="1" fontAlgn="base">
              <a:lnSpc>
                <a:spcPct val="130000"/>
              </a:lnSpc>
              <a:buFont typeface="Arial" panose="020B0604020202020204" pitchFamily="34" charset="0"/>
              <a:buChar char="•"/>
            </a:pPr>
            <a:r>
              <a:rPr lang="en-US" sz="2200" dirty="0"/>
              <a:t>ONNX is developed and maintained by a community of partners such as Microsoft, </a:t>
            </a:r>
            <a:r>
              <a:rPr lang="en-US" sz="2200" dirty="0" smtClean="0"/>
              <a:t>Facebook.</a:t>
            </a:r>
            <a:endParaRPr lang="en-US" sz="2200" dirty="0"/>
          </a:p>
          <a:p>
            <a:pPr lvl="1" fontAlgn="base">
              <a:lnSpc>
                <a:spcPct val="130000"/>
              </a:lnSpc>
              <a:buFont typeface="Arial" panose="020B0604020202020204" pitchFamily="34" charset="0"/>
              <a:buChar char="•"/>
            </a:pPr>
            <a:r>
              <a:rPr lang="en-US" sz="2200" dirty="0"/>
              <a:t>ONNX files could be viewed using Netron</a:t>
            </a:r>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a:t>おはよ ございます</a:t>
            </a:r>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
        <p:nvSpPr>
          <p:cNvPr id="5" name="TextBox 4"/>
          <p:cNvSpPr txBox="1"/>
          <p:nvPr/>
        </p:nvSpPr>
        <p:spPr>
          <a:xfrm>
            <a:off x="1966177" y="3545060"/>
            <a:ext cx="9335807" cy="830997"/>
          </a:xfrm>
          <a:prstGeom prst="rect">
            <a:avLst/>
          </a:prstGeom>
          <a:noFill/>
        </p:spPr>
        <p:txBody>
          <a:bodyPr wrap="square" rtlCol="0">
            <a:spAutoFit/>
          </a:bodyPr>
          <a:lstStyle/>
          <a:p>
            <a:r>
              <a:rPr lang="en-US" sz="4800" b="1" dirty="0" smtClean="0"/>
              <a:t>O     ha    </a:t>
            </a:r>
            <a:r>
              <a:rPr lang="en-US" sz="4800" b="1" dirty="0" err="1" smtClean="0"/>
              <a:t>yo</a:t>
            </a:r>
            <a:r>
              <a:rPr lang="en-US" sz="4800" b="1" dirty="0" smtClean="0"/>
              <a:t>    Go   </a:t>
            </a:r>
            <a:r>
              <a:rPr lang="en-US" sz="4800" b="1" dirty="0" err="1" smtClean="0"/>
              <a:t>za</a:t>
            </a:r>
            <a:r>
              <a:rPr lang="en-US" sz="4800" b="1" dirty="0" smtClean="0"/>
              <a:t>     I    ma  </a:t>
            </a:r>
            <a:r>
              <a:rPr lang="en-US" sz="4800" b="1" dirty="0" err="1" smtClean="0"/>
              <a:t>su</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ML.Net</a:t>
            </a:r>
          </a:p>
          <a:p>
            <a:pPr marL="228600" indent="-228600" fontAlgn="base">
              <a:lnSpc>
                <a:spcPct val="100000"/>
              </a:lnSpc>
              <a:buFont typeface="Arial" panose="020B0604020202020204" pitchFamily="34" charset="0"/>
              <a:buChar char="•"/>
            </a:pPr>
            <a:r>
              <a:rPr lang="en-US" sz="2000" dirty="0"/>
              <a:t>Train using AutoML</a:t>
            </a:r>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Titanic Data</a:t>
            </a:r>
            <a:endParaRPr lang="en-US" dirty="0"/>
          </a:p>
        </p:txBody>
      </p:sp>
      <p:pic>
        <p:nvPicPr>
          <p:cNvPr id="8" name="Picture 7"/>
          <p:cNvPicPr>
            <a:picLocks noChangeAspect="1"/>
          </p:cNvPicPr>
          <p:nvPr/>
        </p:nvPicPr>
        <p:blipFill>
          <a:blip r:embed="rId3"/>
          <a:stretch>
            <a:fillRect/>
          </a:stretch>
        </p:blipFill>
        <p:spPr>
          <a:xfrm>
            <a:off x="195072" y="2229666"/>
            <a:ext cx="11862816" cy="3366946"/>
          </a:xfrm>
          <a:prstGeom prst="rect">
            <a:avLst/>
          </a:prstGeom>
        </p:spPr>
      </p:pic>
    </p:spTree>
    <p:extLst>
      <p:ext uri="{BB962C8B-B14F-4D97-AF65-F5344CB8AC3E}">
        <p14:creationId xmlns:p14="http://schemas.microsoft.com/office/powerpoint/2010/main" val="4049860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Load</a:t>
            </a:r>
            <a:endParaRPr lang="en-US" b="1" dirty="0">
              <a:solidFill>
                <a:srgbClr val="00B050"/>
              </a:solidFill>
            </a:endParaRPr>
          </a:p>
        </p:txBody>
      </p:sp>
      <p:pic>
        <p:nvPicPr>
          <p:cNvPr id="6" name="Picture 5"/>
          <p:cNvPicPr>
            <a:picLocks noChangeAspect="1"/>
          </p:cNvPicPr>
          <p:nvPr/>
        </p:nvPicPr>
        <p:blipFill>
          <a:blip r:embed="rId3"/>
          <a:stretch>
            <a:fillRect/>
          </a:stretch>
        </p:blipFill>
        <p:spPr>
          <a:xfrm>
            <a:off x="105156" y="2397252"/>
            <a:ext cx="11960825" cy="2028444"/>
          </a:xfrm>
          <a:prstGeom prst="rect">
            <a:avLst/>
          </a:prstGeom>
        </p:spPr>
      </p:pic>
    </p:spTree>
    <p:extLst>
      <p:ext uri="{BB962C8B-B14F-4D97-AF65-F5344CB8AC3E}">
        <p14:creationId xmlns:p14="http://schemas.microsoft.com/office/powerpoint/2010/main" val="2223252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a:t>
            </a:r>
            <a:r>
              <a:rPr lang="en-US" b="1" dirty="0" smtClean="0">
                <a:solidFill>
                  <a:srgbClr val="00B050"/>
                </a:solidFill>
              </a:rPr>
              <a:t>Transform</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838286" y="2365248"/>
            <a:ext cx="11268370" cy="3121152"/>
          </a:xfrm>
          <a:prstGeom prst="rect">
            <a:avLst/>
          </a:prstGeom>
        </p:spPr>
      </p:pic>
      <p:cxnSp>
        <p:nvCxnSpPr>
          <p:cNvPr id="8" name="Straight Connector 7"/>
          <p:cNvCxnSpPr/>
          <p:nvPr/>
        </p:nvCxnSpPr>
        <p:spPr>
          <a:xfrm>
            <a:off x="6790944" y="4108704"/>
            <a:ext cx="1499616"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102608" y="4639056"/>
            <a:ext cx="2200656"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4200144" y="5151120"/>
            <a:ext cx="1200912"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842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a:t>
            </a:r>
            <a:r>
              <a:rPr lang="en-US" b="1" dirty="0" smtClean="0">
                <a:solidFill>
                  <a:srgbClr val="00B050"/>
                </a:solidFill>
              </a:rPr>
              <a:t>Train</a:t>
            </a:r>
            <a:endParaRPr lang="en-US" b="1" dirty="0">
              <a:solidFill>
                <a:srgbClr val="00B050"/>
              </a:solidFill>
            </a:endParaRPr>
          </a:p>
        </p:txBody>
      </p:sp>
      <p:pic>
        <p:nvPicPr>
          <p:cNvPr id="4" name="Picture 3"/>
          <p:cNvPicPr>
            <a:picLocks noChangeAspect="1"/>
          </p:cNvPicPr>
          <p:nvPr/>
        </p:nvPicPr>
        <p:blipFill>
          <a:blip r:embed="rId3"/>
          <a:stretch>
            <a:fillRect/>
          </a:stretch>
        </p:blipFill>
        <p:spPr>
          <a:xfrm>
            <a:off x="411480" y="2901316"/>
            <a:ext cx="11430000" cy="2066925"/>
          </a:xfrm>
          <a:prstGeom prst="rect">
            <a:avLst/>
          </a:prstGeom>
        </p:spPr>
      </p:pic>
      <p:cxnSp>
        <p:nvCxnSpPr>
          <p:cNvPr id="8" name="Straight Connector 7"/>
          <p:cNvCxnSpPr/>
          <p:nvPr/>
        </p:nvCxnSpPr>
        <p:spPr>
          <a:xfrm>
            <a:off x="975360" y="4267200"/>
            <a:ext cx="1207008"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419344" y="4956049"/>
            <a:ext cx="542544"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48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Train -&gt; </a:t>
            </a:r>
            <a:r>
              <a:rPr lang="en-US" b="1" dirty="0" smtClean="0">
                <a:solidFill>
                  <a:srgbClr val="00B050"/>
                </a:solidFill>
              </a:rPr>
              <a:t>Evaluate</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156591" y="2308479"/>
            <a:ext cx="11913489" cy="1988622"/>
          </a:xfrm>
          <a:prstGeom prst="rect">
            <a:avLst/>
          </a:prstGeom>
        </p:spPr>
      </p:pic>
      <p:cxnSp>
        <p:nvCxnSpPr>
          <p:cNvPr id="10" name="Straight Connector 9"/>
          <p:cNvCxnSpPr/>
          <p:nvPr/>
        </p:nvCxnSpPr>
        <p:spPr>
          <a:xfrm>
            <a:off x="6248400" y="3667309"/>
            <a:ext cx="1127760" cy="2483"/>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879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Load -&gt; Transform -&gt; Train -&gt; </a:t>
            </a:r>
            <a:r>
              <a:rPr lang="en-US" sz="4400" dirty="0" smtClean="0"/>
              <a:t>Evaluate -&gt; </a:t>
            </a:r>
            <a:r>
              <a:rPr lang="en-US" sz="4400" b="1" dirty="0" smtClean="0">
                <a:solidFill>
                  <a:srgbClr val="00B050"/>
                </a:solidFill>
              </a:rPr>
              <a:t>Save</a:t>
            </a:r>
            <a:endParaRPr lang="en-US" sz="4400" b="1" dirty="0">
              <a:solidFill>
                <a:srgbClr val="00B050"/>
              </a:solidFill>
            </a:endParaRPr>
          </a:p>
        </p:txBody>
      </p:sp>
      <p:cxnSp>
        <p:nvCxnSpPr>
          <p:cNvPr id="8" name="Straight Connector 7"/>
          <p:cNvCxnSpPr/>
          <p:nvPr/>
        </p:nvCxnSpPr>
        <p:spPr>
          <a:xfrm>
            <a:off x="2938272" y="4255008"/>
            <a:ext cx="597408"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3"/>
          <a:stretch>
            <a:fillRect/>
          </a:stretch>
        </p:blipFill>
        <p:spPr>
          <a:xfrm>
            <a:off x="619125" y="2719387"/>
            <a:ext cx="10953750" cy="1419225"/>
          </a:xfrm>
          <a:prstGeom prst="rect">
            <a:avLst/>
          </a:prstGeom>
        </p:spPr>
      </p:pic>
    </p:spTree>
    <p:extLst>
      <p:ext uri="{BB962C8B-B14F-4D97-AF65-F5344CB8AC3E}">
        <p14:creationId xmlns:p14="http://schemas.microsoft.com/office/powerpoint/2010/main" val="2079758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Load -&gt; Transform -&gt; Train -&gt; Evaluate -&gt; </a:t>
            </a:r>
            <a:r>
              <a:rPr lang="en-US" sz="3600" dirty="0" smtClean="0"/>
              <a:t>Save -&gt; </a:t>
            </a:r>
            <a:r>
              <a:rPr lang="en-US" sz="3600" b="1" dirty="0" smtClean="0">
                <a:solidFill>
                  <a:srgbClr val="00B050"/>
                </a:solidFill>
              </a:rPr>
              <a:t>Predict</a:t>
            </a:r>
            <a:endParaRPr lang="en-US" sz="3600" b="1" dirty="0">
              <a:solidFill>
                <a:srgbClr val="00B050"/>
              </a:solidFill>
            </a:endParaRPr>
          </a:p>
        </p:txBody>
      </p:sp>
      <p:pic>
        <p:nvPicPr>
          <p:cNvPr id="4" name="Picture 3"/>
          <p:cNvPicPr>
            <a:picLocks noChangeAspect="1"/>
          </p:cNvPicPr>
          <p:nvPr/>
        </p:nvPicPr>
        <p:blipFill>
          <a:blip r:embed="rId3"/>
          <a:stretch>
            <a:fillRect/>
          </a:stretch>
        </p:blipFill>
        <p:spPr>
          <a:xfrm>
            <a:off x="1097280" y="1830202"/>
            <a:ext cx="8193024" cy="4456404"/>
          </a:xfrm>
          <a:prstGeom prst="rect">
            <a:avLst/>
          </a:prstGeom>
        </p:spPr>
      </p:pic>
    </p:spTree>
    <p:extLst>
      <p:ext uri="{BB962C8B-B14F-4D97-AF65-F5344CB8AC3E}">
        <p14:creationId xmlns:p14="http://schemas.microsoft.com/office/powerpoint/2010/main" val="376470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AutoML</a:t>
            </a:r>
            <a:r>
              <a:rPr lang="en-US" dirty="0" smtClean="0"/>
              <a:t> – In Preview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16710318"/>
              </p:ext>
            </p:extLst>
          </p:nvPr>
        </p:nvGraphicFramePr>
        <p:xfrm>
          <a:off x="1217357" y="1916049"/>
          <a:ext cx="9938323" cy="2759596"/>
        </p:xfrm>
        <a:graphic>
          <a:graphicData uri="http://schemas.openxmlformats.org/drawingml/2006/table">
            <a:tbl>
              <a:tblPr/>
              <a:tblGrid>
                <a:gridCol w="818708">
                  <a:extLst>
                    <a:ext uri="{9D8B030D-6E8A-4147-A177-3AD203B41FA5}">
                      <a16:colId xmlns:a16="http://schemas.microsoft.com/office/drawing/2014/main" val="299263444"/>
                    </a:ext>
                  </a:extLst>
                </a:gridCol>
                <a:gridCol w="5806841">
                  <a:extLst>
                    <a:ext uri="{9D8B030D-6E8A-4147-A177-3AD203B41FA5}">
                      <a16:colId xmlns:a16="http://schemas.microsoft.com/office/drawing/2014/main" val="1409280822"/>
                    </a:ext>
                  </a:extLst>
                </a:gridCol>
                <a:gridCol w="3312774">
                  <a:extLst>
                    <a:ext uri="{9D8B030D-6E8A-4147-A177-3AD203B41FA5}">
                      <a16:colId xmlns:a16="http://schemas.microsoft.com/office/drawing/2014/main" val="2467651037"/>
                    </a:ext>
                  </a:extLst>
                </a:gridCol>
              </a:tblGrid>
              <a:tr h="326965">
                <a:tc>
                  <a:txBody>
                    <a:bodyPr/>
                    <a:lstStyle/>
                    <a:p>
                      <a:r>
                        <a:rPr lang="en-US" sz="2000" b="1" dirty="0" err="1">
                          <a:effectLst/>
                        </a:rPr>
                        <a:t>S.No</a:t>
                      </a:r>
                      <a:endParaRPr lang="en-US" sz="2000" b="1"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Custom 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AutoML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25344510"/>
                  </a:ext>
                </a:extLst>
              </a:tr>
              <a:tr h="565036">
                <a:tc>
                  <a:txBody>
                    <a:bodyPr/>
                    <a:lstStyle/>
                    <a:p>
                      <a:r>
                        <a:rPr lang="en-US" sz="2000">
                          <a:effectLst/>
                        </a:rPr>
                        <a:t>1.</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Manually experiment with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Runs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21096355"/>
                  </a:ext>
                </a:extLst>
              </a:tr>
              <a:tr h="572189">
                <a:tc>
                  <a:txBody>
                    <a:bodyPr/>
                    <a:lstStyle/>
                    <a:p>
                      <a:r>
                        <a:rPr lang="en-US" sz="2000">
                          <a:effectLst/>
                        </a:rPr>
                        <a:t>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Time consuming in identifying best algorithm</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Runs many algorithm without code changes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151380104"/>
                  </a:ext>
                </a:extLst>
              </a:tr>
              <a:tr h="572189">
                <a:tc>
                  <a:txBody>
                    <a:bodyPr/>
                    <a:lstStyle/>
                    <a:p>
                      <a:r>
                        <a:rPr lang="en-US" sz="2000">
                          <a:effectLst/>
                        </a:rPr>
                        <a:t>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Provides better control of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No control over algorithm selection</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17061853"/>
                  </a:ext>
                </a:extLst>
              </a:tr>
              <a:tr h="326965">
                <a:tc>
                  <a:txBody>
                    <a:bodyPr/>
                    <a:lstStyle/>
                    <a:p>
                      <a:r>
                        <a:rPr lang="en-US" sz="2000">
                          <a:effectLst/>
                        </a:rPr>
                        <a:t>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Manually write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Auto-generates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763546"/>
                  </a:ext>
                </a:extLst>
              </a:tr>
            </a:tbl>
          </a:graphicData>
        </a:graphic>
      </p:graphicFrame>
      <p:sp>
        <p:nvSpPr>
          <p:cNvPr id="6" name="Rectangle 5"/>
          <p:cNvSpPr/>
          <p:nvPr/>
        </p:nvSpPr>
        <p:spPr>
          <a:xfrm>
            <a:off x="1217356" y="5088743"/>
            <a:ext cx="10767380" cy="646331"/>
          </a:xfrm>
          <a:prstGeom prst="rect">
            <a:avLst/>
          </a:prstGeom>
        </p:spPr>
        <p:txBody>
          <a:bodyPr wrap="square">
            <a:spAutoFit/>
          </a:bodyPr>
          <a:lstStyle/>
          <a:p>
            <a:r>
              <a:rPr lang="en-US" dirty="0" err="1"/>
              <a:t>mlnet</a:t>
            </a:r>
            <a:r>
              <a:rPr lang="en-US" dirty="0"/>
              <a:t> auto-train --task binary-classification --dataset "titanic.csv" --label-column-index 0 --has-header true --max-exploration-time 30</a:t>
            </a:r>
          </a:p>
        </p:txBody>
      </p:sp>
    </p:spTree>
    <p:extLst>
      <p:ext uri="{BB962C8B-B14F-4D97-AF65-F5344CB8AC3E}">
        <p14:creationId xmlns:p14="http://schemas.microsoft.com/office/powerpoint/2010/main" val="368850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smtClean="0"/>
              <a:t>ML.Net + ONNX</a:t>
            </a:r>
            <a:endParaRPr lang="en-US" sz="2000" dirty="0"/>
          </a:p>
          <a:p>
            <a:pPr marL="228600" indent="-228600" fontAlgn="base">
              <a:lnSpc>
                <a:spcPct val="100000"/>
              </a:lnSpc>
              <a:buFont typeface="Arial" panose="020B0604020202020204" pitchFamily="34" charset="0"/>
              <a:buChar char="•"/>
            </a:pPr>
            <a:r>
              <a:rPr lang="en-US" sz="2000" dirty="0" smtClean="0"/>
              <a:t>Keras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a:t>ML.Net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a:t>ML.Net: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normAutofit fontScale="90000"/>
          </a:bodyPr>
          <a:lstStyle/>
          <a:p>
            <a:r>
              <a:rPr lang="en-US" dirty="0" smtClean="0"/>
              <a:t>Thank you</a:t>
            </a:r>
            <a:br>
              <a:rPr lang="en-US" dirty="0" smtClean="0"/>
            </a:br>
            <a:r>
              <a:rPr lang="en-US" dirty="0"/>
              <a:t/>
            </a:r>
            <a:br>
              <a:rPr lang="en-US" dirty="0"/>
            </a:br>
            <a:r>
              <a:rPr lang="en-US" dirty="0"/>
              <a:t>Q</a:t>
            </a:r>
            <a:r>
              <a:rPr lang="en-US" dirty="0" smtClean="0"/>
              <a:t> &amp; A</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p>
          <a:p>
            <a:pPr marL="0" indent="0">
              <a:lnSpc>
                <a:spcPct val="320000"/>
              </a:lnSpc>
              <a:buNone/>
            </a:pPr>
            <a:r>
              <a:rPr lang="en-US" sz="8000" dirty="0" smtClean="0">
                <a:hlinkClick r:id="rId3"/>
              </a:rPr>
              <a:t>@praveenraghuvan</a:t>
            </a: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automation, then machine 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790</TotalTime>
  <Words>827</Words>
  <Application>Microsoft Office PowerPoint</Application>
  <PresentationFormat>Widescreen</PresentationFormat>
  <Paragraphs>223</Paragraphs>
  <Slides>31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Retrospect</vt:lpstr>
      <vt:lpstr>Machine Learning with</vt:lpstr>
      <vt:lpstr>PowerPoint Presentation</vt:lpstr>
      <vt:lpstr>Quiz</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Titanic Data</vt:lpstr>
      <vt:lpstr>Load</vt:lpstr>
      <vt:lpstr>Load -&gt; Transform</vt:lpstr>
      <vt:lpstr>Load -&gt; Transform -&gt; Train</vt:lpstr>
      <vt:lpstr>Load -&gt; Transform -&gt; Train -&gt; Evaluate</vt:lpstr>
      <vt:lpstr>Load -&gt; Transform -&gt; Train -&gt; Evaluate -&gt; Save</vt:lpstr>
      <vt:lpstr>Load -&gt; Transform -&gt; Train -&gt; Evaluate -&gt; Save -&gt; Predict</vt:lpstr>
      <vt:lpstr>AutoML – In Preview</vt:lpstr>
      <vt:lpstr>Interoperability</vt:lpstr>
      <vt:lpstr>References</vt:lpstr>
      <vt:lpstr>Thank you  Q &amp; A</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104</cp:revision>
  <dcterms:created xsi:type="dcterms:W3CDTF">2019-06-28T17:38:08Z</dcterms:created>
  <dcterms:modified xsi:type="dcterms:W3CDTF">2019-08-09T18:11:47Z</dcterms:modified>
</cp:coreProperties>
</file>