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34"/>
  </p:notes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44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 dirty="0"/>
        </a:p>
      </dgm:t>
    </dgm:pt>
    <dgm:pt modelId="{CCAF2E31-A187-4E3F-9993-EA577A9DFD9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Program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390A453B-6AAC-4526-8BAD-B87C1D9A9A4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55476" custScaleY="41474" custLinFactX="2534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 dirty="0"/>
        </a:p>
      </dgm:t>
    </dgm:pt>
    <dgm:pt modelId="{CCAF2E31-A187-4E3F-9993-EA577A9DFD9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Output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390A453B-6AAC-4526-8BAD-B87C1D9A9A4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 smtClean="0"/>
            <a:t>Program</a:t>
          </a:r>
          <a:endParaRPr lang="en-US" sz="1800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64440" custScaleY="47322" custLinFactNeighborX="95479" custLinFactNeighborY="-1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401551" y="0"/>
          <a:ext cx="990568" cy="990568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546616" y="145065"/>
        <a:ext cx="700438" cy="700438"/>
      </dsp:txXfrm>
    </dsp:sp>
    <dsp:sp modelId="{CA372DC0-28D5-4B50-81B3-6A85A171616B}">
      <dsp:nvSpPr>
        <dsp:cNvPr id="0" name=""/>
        <dsp:cNvSpPr/>
      </dsp:nvSpPr>
      <dsp:spPr>
        <a:xfrm>
          <a:off x="615599" y="1071633"/>
          <a:ext cx="574529" cy="574529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691753" y="1291333"/>
        <a:ext cx="422221" cy="135129"/>
      </dsp:txXfrm>
    </dsp:sp>
    <dsp:sp modelId="{CF32888E-5995-4E6A-BFCD-98C0DE3A46C1}">
      <dsp:nvSpPr>
        <dsp:cNvPr id="0" name=""/>
        <dsp:cNvSpPr/>
      </dsp:nvSpPr>
      <dsp:spPr>
        <a:xfrm>
          <a:off x="447325" y="1726743"/>
          <a:ext cx="990568" cy="99056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Program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92390" y="1871808"/>
        <a:ext cx="700438" cy="700438"/>
      </dsp:txXfrm>
    </dsp:sp>
    <dsp:sp modelId="{DBD02A3D-F58E-4BDA-BD13-409B4E302B5A}">
      <dsp:nvSpPr>
        <dsp:cNvPr id="0" name=""/>
        <dsp:cNvSpPr/>
      </dsp:nvSpPr>
      <dsp:spPr>
        <a:xfrm rot="242">
          <a:off x="1267405" y="1216839"/>
          <a:ext cx="635196" cy="283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267405" y="1273612"/>
        <a:ext cx="550031" cy="170330"/>
      </dsp:txXfrm>
    </dsp:sp>
    <dsp:sp modelId="{948DABD0-4B69-46FA-83F5-767458BDC828}">
      <dsp:nvSpPr>
        <dsp:cNvPr id="0" name=""/>
        <dsp:cNvSpPr/>
      </dsp:nvSpPr>
      <dsp:spPr>
        <a:xfrm>
          <a:off x="3988934" y="948071"/>
          <a:ext cx="1099055" cy="821656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</a:t>
          </a:r>
          <a:endParaRPr lang="en-US" sz="1900" kern="1200" dirty="0"/>
        </a:p>
      </dsp:txBody>
      <dsp:txXfrm>
        <a:off x="4149887" y="1068400"/>
        <a:ext cx="777149" cy="580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42905" y="0"/>
          <a:ext cx="1003629" cy="1003629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</a:t>
          </a:r>
          <a:endParaRPr lang="en-US" sz="1700" kern="1200" dirty="0"/>
        </a:p>
      </dsp:txBody>
      <dsp:txXfrm>
        <a:off x="389883" y="146978"/>
        <a:ext cx="709673" cy="709673"/>
      </dsp:txXfrm>
    </dsp:sp>
    <dsp:sp modelId="{CA372DC0-28D5-4B50-81B3-6A85A171616B}">
      <dsp:nvSpPr>
        <dsp:cNvPr id="0" name=""/>
        <dsp:cNvSpPr/>
      </dsp:nvSpPr>
      <dsp:spPr>
        <a:xfrm>
          <a:off x="459776" y="1086102"/>
          <a:ext cx="582105" cy="58210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536934" y="1308699"/>
        <a:ext cx="427789" cy="136911"/>
      </dsp:txXfrm>
    </dsp:sp>
    <dsp:sp modelId="{CF32888E-5995-4E6A-BFCD-98C0DE3A46C1}">
      <dsp:nvSpPr>
        <dsp:cNvPr id="0" name=""/>
        <dsp:cNvSpPr/>
      </dsp:nvSpPr>
      <dsp:spPr>
        <a:xfrm>
          <a:off x="289283" y="1749850"/>
          <a:ext cx="1003629" cy="1003629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Output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36261" y="1896828"/>
        <a:ext cx="709673" cy="709673"/>
      </dsp:txXfrm>
    </dsp:sp>
    <dsp:sp modelId="{DBD02A3D-F58E-4BDA-BD13-409B4E302B5A}">
      <dsp:nvSpPr>
        <dsp:cNvPr id="0" name=""/>
        <dsp:cNvSpPr/>
      </dsp:nvSpPr>
      <dsp:spPr>
        <a:xfrm rot="21576642">
          <a:off x="1140949" y="1220699"/>
          <a:ext cx="614876" cy="28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0950" y="1278517"/>
        <a:ext cx="528589" cy="172575"/>
      </dsp:txXfrm>
    </dsp:sp>
    <dsp:sp modelId="{948DABD0-4B69-46FA-83F5-767458BDC828}">
      <dsp:nvSpPr>
        <dsp:cNvPr id="0" name=""/>
        <dsp:cNvSpPr/>
      </dsp:nvSpPr>
      <dsp:spPr>
        <a:xfrm>
          <a:off x="3775364" y="877971"/>
          <a:ext cx="1293477" cy="949875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</a:t>
          </a:r>
          <a:endParaRPr lang="en-US" sz="1800" kern="1200" dirty="0"/>
        </a:p>
      </dsp:txBody>
      <dsp:txXfrm>
        <a:off x="3964789" y="1017077"/>
        <a:ext cx="914627" cy="671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7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6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50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7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8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9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24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8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2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0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eb.stanford.edu/class/archive/cs/cs109/cs109.1166/problem12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machinelearning/blob/master/docs/code/MlNetCookBook.md" TargetMode="External"/><Relationship Id="rId3" Type="http://schemas.openxmlformats.org/officeDocument/2006/relationships/hyperlink" Target="https://dotnet.microsoft.com/apps/machinelearning-ai/ml-dotnet" TargetMode="External"/><Relationship Id="rId7" Type="http://schemas.openxmlformats.org/officeDocument/2006/relationships/hyperlink" Target="https://www.youtube.com/watch?v=nnV-1q-z9uE" TargetMode="External"/><Relationship Id="rId12" Type="http://schemas.openxmlformats.org/officeDocument/2006/relationships/hyperlink" Target="https://www.youtube.com/watch?v=zy7Y9CHji2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k-Au/Photo-Search" TargetMode="External"/><Relationship Id="rId11" Type="http://schemas.openxmlformats.org/officeDocument/2006/relationships/hyperlink" Target="https://www.youtube.com/watch?v=dojO4zEL9sg" TargetMode="External"/><Relationship Id="rId5" Type="http://schemas.openxmlformats.org/officeDocument/2006/relationships/hyperlink" Target="https://onnx.ai/" TargetMode="External"/><Relationship Id="rId10" Type="http://schemas.openxmlformats.org/officeDocument/2006/relationships/hyperlink" Target="https://rubikscode.net/2019/02/18/ultimate-guide-to-machine-learning-with-ml-net/" TargetMode="External"/><Relationship Id="rId4" Type="http://schemas.openxmlformats.org/officeDocument/2006/relationships/hyperlink" Target="https://devblogs.microsoft.com/cesardelatorre/what-is-ml-net-1-0-machine-learning-for-net/" TargetMode="External"/><Relationship Id="rId9" Type="http://schemas.openxmlformats.org/officeDocument/2006/relationships/hyperlink" Target="http://luisquintanilla.me/2018/08/21/serverless-machine-learning-mlnet-azure-function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praveenraghuvanshi1512/AIML/tree/master/Meetup_DotNet_10_Aug_2019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surveymonkey.com/r/T9TD93G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32114" y="1122363"/>
            <a:ext cx="7926856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with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Machine learning framework from Microsoft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1026" name="Picture 2" descr="Image result for ML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0" y="2267887"/>
            <a:ext cx="1406433" cy="140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9867963" cy="1688530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Reinforcement</a:t>
            </a:r>
            <a:r>
              <a:rPr lang="en-US" sz="2200" dirty="0"/>
              <a:t> learning Algorithm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I'm a self-driving car: At a yellow light, brake or accelerate?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robot vacuum: Keep vacuuming, or go back to the charging station?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7" y="4275909"/>
            <a:ext cx="548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Frameworks</a:t>
            </a:r>
            <a:endParaRPr lang="en-US" dirty="0"/>
          </a:p>
        </p:txBody>
      </p:sp>
      <p:pic>
        <p:nvPicPr>
          <p:cNvPr id="2050" name="Picture 2" descr="https://lh5.googleusercontent.com/DY8g9VcSKqAhXLGqM_TCc8UZvPRoXwHJ0nkUzmceAvQovZFhbNJvlv3tBxF1anvE615MTf6dG8fMx55VsOmSZTJH9eyDnv6QZFZBpbu7R_VbYIBxdTBiv5iqgOCkCHVIdv3tSMNdhw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2036" y="1847679"/>
            <a:ext cx="6868887" cy="444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16128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ML framework from Microsoft for developing Custom AI/ML applications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Originated in 2002 as part of Microsoft Research project</a:t>
            </a:r>
          </a:p>
          <a:p>
            <a:endParaRPr lang="en-US" dirty="0"/>
          </a:p>
        </p:txBody>
      </p:sp>
      <p:pic>
        <p:nvPicPr>
          <p:cNvPr id="3074" name="Picture 2" descr="https://lh5.googleusercontent.com/8ukh6_iBQwl1FuGqBW9IUs0PdIInKI7vVFD39yy9hu-vRf7YV7t7vFEpppMTg141VN62kyNCZ6C8T4dyDikKlnqWOYX1qEWSrqO4w-YkkuP5O5YSwfB98NFDY65ZCyjmJhN6SZCQX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18" y="3013190"/>
            <a:ext cx="8555039" cy="3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ynldx2g3BGTLOPz49JhMTPu5VnvcydjWIw8BfBbAfVzGv6w9iYxFQ5PWsUpkTwffLwBNo-tORzq5wEAfWPyB6nHxMHsL_HXdYP6FLCqtKyclL6zktAVxqJQ8zbA608NyLqwW6vEg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1009650"/>
            <a:ext cx="9578976" cy="51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 </a:t>
            </a:r>
            <a:r>
              <a:rPr lang="en-US" dirty="0"/>
              <a:t>at scale, Enterprise ready</a:t>
            </a:r>
          </a:p>
        </p:txBody>
      </p:sp>
      <p:pic>
        <p:nvPicPr>
          <p:cNvPr id="5122" name="Picture 2" descr="https://lh5.googleusercontent.com/PZZ8zsDYja1eDFeMp4-bSxvUTAUDJNDgAu6iXbbDvY8JxW1qaasOteZblPE3aSa752bANWporLH5IdVOGaVZhr2oWdOtvRVxOvW5Ap9wvL1-hY2XcEjIyjWN7UkA48kpgE8bYVB6V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1752600"/>
            <a:ext cx="8788400" cy="45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pic>
        <p:nvPicPr>
          <p:cNvPr id="6146" name="Picture 2" descr="https://lh4.googleusercontent.com/L2Ku-UJw1xxO8m8ypIlphz4Ks7A2Ot43rocseVjT-f0d-cUyiV80kpWga7kDpK_8laX4ww68reCn4z1MPFBEdrhRF-a0JeRRfUTmux3YjjP9HISjU3n9SlrxoUjRq-iZlrElst8mQ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22412"/>
            <a:ext cx="8764587" cy="45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7170" name="Picture 2" descr="https://lh6.googleusercontent.com/1S3NXMPQ-ZMttMivUe5hZgq-4cZ7BEetIu3e9sHA9ydcjsFmlQ0Zg-O08CiOjiJxlD31UgxYdTVoXwSf1PJ0cCWmt4tdg5KseKqJ7AanPLCmMmu3OYzG7NFd_JcuC-TDJzpJ4H6ve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09775"/>
            <a:ext cx="957011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8194" name="Picture 2" descr="https://lh5.googleusercontent.com/Tqyb5obCa8pfuu-ALI8QPLjZ7bV80OirphPcavkT6LNxtdvYchG3EUffrGQt5MuvGUWLEphImTJJJ7yjXRUP6vnRDgI0kA9iFXKUdA_uZDg5miOSxM9FGty1iVI1DqiimyS_zCN-9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304"/>
            <a:ext cx="9308873" cy="4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Interoperability: </a:t>
            </a:r>
            <a:r>
              <a:rPr lang="en-US" b="1" dirty="0" smtClean="0"/>
              <a:t>ONNX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Open Neural Network Exchange Format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89038"/>
          </a:xfrm>
        </p:spPr>
        <p:txBody>
          <a:bodyPr>
            <a:normAutofit fontScale="85000" lnSpcReduction="10000"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ONNX is developed and maintained by a community of partners such as Microsoft, </a:t>
            </a:r>
            <a:r>
              <a:rPr lang="en-US" sz="2200" dirty="0" smtClean="0"/>
              <a:t>Facebook.</a:t>
            </a:r>
            <a:endParaRPr lang="en-US" sz="2200" dirty="0"/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ONNX files could be viewed using Netron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https://lh6.googleusercontent.com/slEH7HgyOCzE4o6H-BDMHwjBlGNNXt9lhTTv9ilWfs0lH-mh0A3JFGQIgGh9h8PSqPGjQKKUo4x6ntOptj8Czrwb5h2DIkSYlEuFbkpYsrAgk48HvHMEugURh8aPWyWO1gEjqJ7d6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086100"/>
            <a:ext cx="10133377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25997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Code 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2343" y="2362200"/>
            <a:ext cx="86541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おはよ ございます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5185" y="4376057"/>
            <a:ext cx="452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Good Morning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66177" y="3545060"/>
            <a:ext cx="933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O     ha    </a:t>
            </a:r>
            <a:r>
              <a:rPr lang="en-US" sz="4800" b="1" dirty="0" err="1" smtClean="0"/>
              <a:t>yo</a:t>
            </a:r>
            <a:r>
              <a:rPr lang="en-US" sz="4800" b="1" dirty="0" smtClean="0"/>
              <a:t>    Go   </a:t>
            </a:r>
            <a:r>
              <a:rPr lang="en-US" sz="4800" b="1" dirty="0" err="1" smtClean="0"/>
              <a:t>za</a:t>
            </a:r>
            <a:r>
              <a:rPr lang="en-US" sz="4800" b="1" dirty="0" smtClean="0"/>
              <a:t>     I    ma  </a:t>
            </a:r>
            <a:r>
              <a:rPr lang="en-US" sz="4800" b="1" dirty="0" err="1" smtClean="0"/>
              <a:t>su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994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947057"/>
            <a:ext cx="3827085" cy="625929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inary Classification</a:t>
            </a:r>
            <a:endParaRPr lang="en-US" dirty="0"/>
          </a:p>
        </p:txBody>
      </p:sp>
      <p:pic>
        <p:nvPicPr>
          <p:cNvPr id="10242" name="Picture 2" descr="https://lh6.googleusercontent.com/BNsmHvgizJ9TDmg4OjO9poUK0ON45xszUfb6ImwJGUrEEAwkc1l6vB_ulY1gbckG9l7Jx7fcr4waWXfZpogJ5pplvodOUs5eV380055tRR6P_tFmkVr4W334K826m8cBiDV3277SnA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3027" y="5165"/>
            <a:ext cx="8168973" cy="68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990" y="1796143"/>
            <a:ext cx="3856037" cy="4114800"/>
          </a:xfrm>
        </p:spPr>
        <p:txBody>
          <a:bodyPr>
            <a:normAutofit lnSpcReduction="10000"/>
          </a:bodyPr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Titanic - Survival Prediction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Label and Features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Train </a:t>
            </a:r>
            <a:r>
              <a:rPr lang="en-US" sz="2000" dirty="0"/>
              <a:t>model using ML.Net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using AutoML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 </a:t>
            </a:r>
            <a:r>
              <a:rPr lang="en-US" sz="2000" dirty="0" smtClean="0"/>
              <a:t>improvement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Data: </a:t>
            </a:r>
            <a:r>
              <a:rPr lang="en-US" sz="2000" dirty="0">
                <a:hlinkClick r:id="rId4"/>
              </a:rPr>
              <a:t>https://web.stanford.edu/class/archive/cs/cs109/cs109.1166/problem12.html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" y="1908048"/>
            <a:ext cx="11335671" cy="39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Load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" y="2397252"/>
            <a:ext cx="11960825" cy="20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-&gt; </a:t>
            </a:r>
            <a:r>
              <a:rPr lang="en-US" b="1" dirty="0" smtClean="0">
                <a:solidFill>
                  <a:srgbClr val="00B050"/>
                </a:solidFill>
              </a:rPr>
              <a:t>Transform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6" y="2365248"/>
            <a:ext cx="11268370" cy="312115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790944" y="4108704"/>
            <a:ext cx="14996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02608" y="4639056"/>
            <a:ext cx="2200656" cy="60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00144" y="5151120"/>
            <a:ext cx="1200912" cy="60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-&gt; Transform -&gt; </a:t>
            </a:r>
            <a:r>
              <a:rPr lang="en-US" b="1" dirty="0" smtClean="0">
                <a:solidFill>
                  <a:srgbClr val="00B050"/>
                </a:solidFill>
              </a:rPr>
              <a:t>Train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2901316"/>
            <a:ext cx="11430000" cy="20669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75360" y="4267200"/>
            <a:ext cx="1207008" cy="121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9344" y="4956049"/>
            <a:ext cx="542544" cy="121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-&gt; Transform -&gt; Train -&gt; </a:t>
            </a:r>
            <a:r>
              <a:rPr lang="en-US" b="1" dirty="0" smtClean="0">
                <a:solidFill>
                  <a:srgbClr val="00B050"/>
                </a:solidFill>
              </a:rPr>
              <a:t>Evaluate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1" y="2308479"/>
            <a:ext cx="11913489" cy="19886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48400" y="3667309"/>
            <a:ext cx="1127760" cy="24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Load -&gt; Transform -&gt; Train -&gt; </a:t>
            </a:r>
            <a:r>
              <a:rPr lang="en-US" sz="4400" dirty="0" smtClean="0"/>
              <a:t>Evaluate -&gt; </a:t>
            </a:r>
            <a:r>
              <a:rPr lang="en-US" sz="4400" b="1" dirty="0" smtClean="0">
                <a:solidFill>
                  <a:srgbClr val="00B050"/>
                </a:solidFill>
              </a:rPr>
              <a:t>Save</a:t>
            </a:r>
            <a:endParaRPr lang="en-US" sz="4400" b="1" dirty="0">
              <a:solidFill>
                <a:srgbClr val="00B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38272" y="4255008"/>
            <a:ext cx="59740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719387"/>
            <a:ext cx="10953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Load -&gt; Transform -&gt; Train -&gt; Evaluate -&gt; </a:t>
            </a:r>
            <a:r>
              <a:rPr lang="en-US" sz="3600" dirty="0" smtClean="0"/>
              <a:t>Save -&gt; </a:t>
            </a:r>
            <a:r>
              <a:rPr lang="en-US" sz="3600" b="1" dirty="0" smtClean="0">
                <a:solidFill>
                  <a:srgbClr val="00B050"/>
                </a:solidFill>
              </a:rPr>
              <a:t>Predict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0202"/>
            <a:ext cx="8193024" cy="44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Load a model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68" y="2087354"/>
            <a:ext cx="9862576" cy="27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r>
              <a:rPr lang="en-US" dirty="0" smtClean="0"/>
              <a:t> – In Preview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10318"/>
              </p:ext>
            </p:extLst>
          </p:nvPr>
        </p:nvGraphicFramePr>
        <p:xfrm>
          <a:off x="1217357" y="1916049"/>
          <a:ext cx="9938323" cy="2759596"/>
        </p:xfrm>
        <a:graphic>
          <a:graphicData uri="http://schemas.openxmlformats.org/drawingml/2006/table">
            <a:tbl>
              <a:tblPr/>
              <a:tblGrid>
                <a:gridCol w="818708">
                  <a:extLst>
                    <a:ext uri="{9D8B030D-6E8A-4147-A177-3AD203B41FA5}">
                      <a16:colId xmlns:a16="http://schemas.microsoft.com/office/drawing/2014/main" val="299263444"/>
                    </a:ext>
                  </a:extLst>
                </a:gridCol>
                <a:gridCol w="5806841">
                  <a:extLst>
                    <a:ext uri="{9D8B030D-6E8A-4147-A177-3AD203B41FA5}">
                      <a16:colId xmlns:a16="http://schemas.microsoft.com/office/drawing/2014/main" val="1409280822"/>
                    </a:ext>
                  </a:extLst>
                </a:gridCol>
                <a:gridCol w="3312774">
                  <a:extLst>
                    <a:ext uri="{9D8B030D-6E8A-4147-A177-3AD203B41FA5}">
                      <a16:colId xmlns:a16="http://schemas.microsoft.com/office/drawing/2014/main" val="2467651037"/>
                    </a:ext>
                  </a:extLst>
                </a:gridCol>
              </a:tblGrid>
              <a:tr h="32696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</a:rPr>
                        <a:t>S.No</a:t>
                      </a:r>
                      <a:endParaRPr lang="en-US" sz="20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Custom ML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AutoML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44510"/>
                  </a:ext>
                </a:extLst>
              </a:tr>
              <a:tr h="56503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Manually experiment with different algorithms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Runs different algorithms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96355"/>
                  </a:ext>
                </a:extLst>
              </a:tr>
              <a:tr h="57218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Time consuming in identifying best algorithm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Runs many algorithm without code changes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80104"/>
                  </a:ext>
                </a:extLst>
              </a:tr>
              <a:tr h="57218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Provides better control of algorithms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No control over algorithm selection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61853"/>
                  </a:ext>
                </a:extLst>
              </a:tr>
              <a:tr h="32696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Manually write code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Auto-generates code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354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7356" y="5088743"/>
            <a:ext cx="1076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mlnet</a:t>
            </a:r>
            <a:r>
              <a:rPr lang="en-US" dirty="0"/>
              <a:t> auto-train --task binary-classification --dataset "titanic.csv" --label-column-index 0 --has-header true --max-exploration-time 30</a:t>
            </a:r>
          </a:p>
        </p:txBody>
      </p:sp>
    </p:spTree>
    <p:extLst>
      <p:ext uri="{BB962C8B-B14F-4D97-AF65-F5344CB8AC3E}">
        <p14:creationId xmlns:p14="http://schemas.microsoft.com/office/powerpoint/2010/main" val="3688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: Type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44687"/>
            <a:ext cx="7611291" cy="3977142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this A or B?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much – or – How many?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is this organized?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should I do next</a:t>
            </a:r>
            <a:r>
              <a:rPr lang="en-US" sz="3200" dirty="0" smtClean="0"/>
              <a:t>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Is number a Armstrong?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5" y="993058"/>
            <a:ext cx="3783542" cy="569042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990" y="1687286"/>
            <a:ext cx="3856037" cy="2227006"/>
          </a:xfrm>
        </p:spPr>
        <p:txBody>
          <a:bodyPr>
            <a:normAutofit lnSpcReduction="10000"/>
          </a:bodyPr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Photo-Search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ML.Net + ONNX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Keras CNN 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rewrite of algorithms/model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Save effort and time</a:t>
            </a:r>
          </a:p>
          <a:p>
            <a:endParaRPr lang="en-US" dirty="0"/>
          </a:p>
        </p:txBody>
      </p:sp>
      <p:pic>
        <p:nvPicPr>
          <p:cNvPr id="11266" name="Picture 2" descr="https://lh5.googleusercontent.com/pQtao83quyv5hjyvCmeb38e57PuHxpoYvhAaobxkm4u9XQ9YBRl2WfbfVLaJeiQGUPmzb7vOpruUGa9AGknmp2tYzCyTlB5-Jnl9YbHp2fAF6g19o5ebVpR31mV4gRj5v0q900J4-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91" y="993058"/>
            <a:ext cx="5915025" cy="43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094719" cy="4674326"/>
          </a:xfrm>
        </p:spPr>
        <p:txBody>
          <a:bodyPr>
            <a:normAutofit fontScale="25000" lnSpcReduction="20000"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ML.Net : </a:t>
            </a:r>
            <a:r>
              <a:rPr lang="en-US" sz="8000" dirty="0">
                <a:hlinkClick r:id="rId3"/>
              </a:rPr>
              <a:t>https://dotnet.microsoft.com/apps/machinelearning-ai/ml-dotnet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ML.Net:  </a:t>
            </a:r>
            <a:r>
              <a:rPr lang="en-US" sz="8000" dirty="0">
                <a:hlinkClick r:id="rId4"/>
              </a:rPr>
              <a:t>https://devblogs.microsoft.com/cesardelatorre/what-is-ml-net-1-0-machine-learning-for-net/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ONNX : </a:t>
            </a:r>
            <a:r>
              <a:rPr lang="en-US" sz="8000" dirty="0">
                <a:hlinkClick r:id="rId5"/>
              </a:rPr>
              <a:t>https://onnx.ai/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Photo-Search (ONNX) : </a:t>
            </a:r>
            <a:r>
              <a:rPr lang="en-US" sz="8000" dirty="0">
                <a:hlinkClick r:id="rId6"/>
              </a:rPr>
              <a:t>https://github.com/Tak-Au/Photo-Search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Music Repair : </a:t>
            </a:r>
            <a:r>
              <a:rPr lang="en-US" sz="8000" dirty="0">
                <a:hlinkClick r:id="rId7"/>
              </a:rPr>
              <a:t>https://www.youtube.com/watch?v=nnV-1q-z9uE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ML Cookbook : </a:t>
            </a:r>
            <a:r>
              <a:rPr lang="en-US" sz="8000" dirty="0">
                <a:hlinkClick r:id="rId8"/>
              </a:rPr>
              <a:t>https://github.com/dotnet/machinelearning/blob/master/docs/code/MlNetCookBook.md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Deploy to Azure functions : </a:t>
            </a:r>
            <a:r>
              <a:rPr lang="en-US" sz="8000" dirty="0">
                <a:hlinkClick r:id="rId9"/>
              </a:rPr>
              <a:t>http://luisquintanilla.me/2018/08/21/serverless-machine-learning-mlnet-azure-functions/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hlinkClick r:id="rId10"/>
              </a:rPr>
              <a:t>https://rubikscode.net/2019/02/18/ultimate-guide-to-machine-learning-with-ml-net/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hlinkClick r:id="rId11"/>
              </a:rPr>
              <a:t>https://www.youtube.com/watch?v=dojO4zEL9sg</a:t>
            </a:r>
            <a:endParaRPr lang="en-US" sz="80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hlinkClick r:id="rId12"/>
              </a:rPr>
              <a:t>https://www.youtube.com/watch?v=zy7Y9CHji2k</a:t>
            </a:r>
            <a:endParaRPr lang="en-US" sz="80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@praveenraghuvan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5"/>
              </a:rPr>
              <a:t>https://</a:t>
            </a:r>
            <a:r>
              <a:rPr lang="en-US" sz="8000" dirty="0" smtClean="0">
                <a:hlinkClick r:id="rId5"/>
              </a:rPr>
              <a:t>www.surveymonkey.com/r/T9TD93G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5200" dirty="0">
                <a:hlinkClick r:id="rId6"/>
              </a:rPr>
              <a:t>https://github.com/praveenraghuvanshi1512/AIML/tree/master/Meetup_DotNet_10_Aug_2019</a:t>
            </a:r>
            <a:endParaRPr lang="en-US" sz="5200" dirty="0" smtClean="0"/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48" y="745982"/>
            <a:ext cx="1215118" cy="910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9" y="1950042"/>
            <a:ext cx="580782" cy="580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28" y="3123160"/>
            <a:ext cx="500743" cy="500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42204"/>
            <a:ext cx="481011" cy="481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4197748"/>
            <a:ext cx="470611" cy="470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28" y="6116697"/>
            <a:ext cx="492237" cy="4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3331661"/>
            <a:ext cx="3360719" cy="550967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Traditional Programming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6545412"/>
              </p:ext>
            </p:extLst>
          </p:nvPr>
        </p:nvGraphicFramePr>
        <p:xfrm>
          <a:off x="870857" y="3745302"/>
          <a:ext cx="5148943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9357" y="3331180"/>
            <a:ext cx="2405735" cy="550967"/>
          </a:xfrm>
        </p:spPr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598713" y="1810277"/>
            <a:ext cx="11277601" cy="1164771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ML is a method of training algorithms such that they can learn how to make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Machine learning is getting computers to program themselves.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If programming is </a:t>
            </a:r>
            <a:r>
              <a:rPr lang="en-US" sz="9600" dirty="0" smtClean="0"/>
              <a:t>automation, then machine </a:t>
            </a:r>
            <a:r>
              <a:rPr lang="en-US" sz="9600" dirty="0"/>
              <a:t>learning is automating the process of automation</a:t>
            </a:r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1226575"/>
              </p:ext>
            </p:extLst>
          </p:nvPr>
        </p:nvGraphicFramePr>
        <p:xfrm>
          <a:off x="6709465" y="3761465"/>
          <a:ext cx="5068887" cy="275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795416" y="4598790"/>
            <a:ext cx="1237322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06893" y="4962207"/>
            <a:ext cx="62384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ight Arrow 10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529384" y="4635274"/>
            <a:ext cx="1256873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84858" y="5006914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ight Arrow 15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6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469879" cy="2400890"/>
          </a:xfrm>
        </p:spPr>
        <p:txBody>
          <a:bodyPr>
            <a:normAutofit fontScale="77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Pattern should exist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Mathematical model / algorithm is unknown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Lots of data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368730"/>
            <a:ext cx="1445623" cy="844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7406" y="3740330"/>
            <a:ext cx="1332411" cy="844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</a:p>
          <a:p>
            <a:pPr algn="ctr"/>
            <a:r>
              <a:rPr lang="en-US" dirty="0" smtClean="0"/>
              <a:t>(Task based)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837" y="3740330"/>
            <a:ext cx="1571897" cy="8447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</a:p>
          <a:p>
            <a:pPr algn="ctr"/>
            <a:r>
              <a:rPr lang="en-US" dirty="0" smtClean="0"/>
              <a:t>(Data Driven)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6156" y="3740329"/>
            <a:ext cx="2883829" cy="844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</a:t>
            </a:r>
          </a:p>
          <a:p>
            <a:pPr algn="ctr"/>
            <a:r>
              <a:rPr lang="en-US" dirty="0" smtClean="0"/>
              <a:t>(Algorithms learns to react to an environment)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6" idx="2"/>
          </p:cNvCxnSpPr>
          <p:nvPr/>
        </p:nvCxnSpPr>
        <p:spPr>
          <a:xfrm>
            <a:off x="5599612" y="3213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599611" y="3213461"/>
            <a:ext cx="2175" cy="52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34466" y="3365860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15640" y="3365860"/>
            <a:ext cx="18826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589960" y="3365859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24027" y="3365859"/>
            <a:ext cx="1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97874" y="5373192"/>
            <a:ext cx="1424147" cy="8447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949" y="5368835"/>
            <a:ext cx="1249680" cy="8447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201239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79818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1239" y="5007429"/>
            <a:ext cx="177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25054" y="4585060"/>
            <a:ext cx="9412" cy="4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74771" y="5342714"/>
            <a:ext cx="1249680" cy="844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</a:t>
            </a:r>
          </a:p>
        </p:txBody>
      </p:sp>
      <p:cxnSp>
        <p:nvCxnSpPr>
          <p:cNvPr id="43" name="Straight Arrow Connector 42"/>
          <p:cNvCxnSpPr>
            <a:stCxn id="8" idx="2"/>
            <a:endCxn id="41" idx="0"/>
          </p:cNvCxnSpPr>
          <p:nvPr/>
        </p:nvCxnSpPr>
        <p:spPr>
          <a:xfrm flipH="1">
            <a:off x="5599611" y="4585061"/>
            <a:ext cx="2175" cy="7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45454" y="3365859"/>
            <a:ext cx="37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or B?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6"/>
            <a:ext cx="6888480" cy="2453143"/>
          </a:xfrm>
        </p:spPr>
        <p:txBody>
          <a:bodyPr>
            <a:normAutofit fontScale="700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Classification</a:t>
            </a:r>
            <a:r>
              <a:rPr lang="en-US" sz="3200" dirty="0"/>
              <a:t> Algorithm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Will this tire fail in the next 1,000 miles : Yes or No ?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Which brings in more customers: a $5 coupon or a 25% discount 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61" y="2249485"/>
            <a:ext cx="3170631" cy="2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 How many?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Regression</a:t>
            </a:r>
            <a:r>
              <a:rPr lang="en-US" sz="2200" dirty="0"/>
              <a:t> Algorithm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will the temperature be next Tuesday?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will my fourth quarter sales be?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They help answer any questions that asks for a number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17" y="2330495"/>
            <a:ext cx="3514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organized?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548257" cy="2453143"/>
          </a:xfrm>
        </p:spPr>
        <p:txBody>
          <a:bodyPr>
            <a:norm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Clustering</a:t>
            </a:r>
            <a:r>
              <a:rPr lang="en-US" sz="2200" dirty="0"/>
              <a:t> Algorithm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Which viewers like the same type of movies?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Which printer model fail the same 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9" y="2249486"/>
            <a:ext cx="3619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1380</TotalTime>
  <Words>534</Words>
  <Application>Microsoft Office PowerPoint</Application>
  <PresentationFormat>Widescreen</PresentationFormat>
  <Paragraphs>146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Machine Learning with</vt:lpstr>
      <vt:lpstr>PowerPoint Presentation</vt:lpstr>
      <vt:lpstr>Quiz : Type of ML</vt:lpstr>
      <vt:lpstr>Machine learning</vt:lpstr>
      <vt:lpstr>Pre-Requisites of ML</vt:lpstr>
      <vt:lpstr>Types of Machine Learning</vt:lpstr>
      <vt:lpstr>Is it A or B? </vt:lpstr>
      <vt:lpstr>How much? How many? </vt:lpstr>
      <vt:lpstr>How is this organized?</vt:lpstr>
      <vt:lpstr>What should I Do now?</vt:lpstr>
      <vt:lpstr>ML Frameworks</vt:lpstr>
      <vt:lpstr>What is ML.Net?</vt:lpstr>
      <vt:lpstr>PowerPoint Presentation</vt:lpstr>
      <vt:lpstr>Proven at scale, Enterprise ready</vt:lpstr>
      <vt:lpstr>Possibilities</vt:lpstr>
      <vt:lpstr>Workflow</vt:lpstr>
      <vt:lpstr>Data pipeline</vt:lpstr>
      <vt:lpstr>Interoperability: ONNX Open Neural Network Exchange Format</vt:lpstr>
      <vt:lpstr>Code Demo(s)</vt:lpstr>
      <vt:lpstr>Binary Classification</vt:lpstr>
      <vt:lpstr>Titanic Data</vt:lpstr>
      <vt:lpstr>Load</vt:lpstr>
      <vt:lpstr>Load -&gt; Transform</vt:lpstr>
      <vt:lpstr>Load -&gt; Transform -&gt; Train</vt:lpstr>
      <vt:lpstr>Load -&gt; Transform -&gt; Train -&gt; Evaluate</vt:lpstr>
      <vt:lpstr>Load -&gt; Transform -&gt; Train -&gt; Evaluate -&gt; Save</vt:lpstr>
      <vt:lpstr>Load -&gt; Transform -&gt; Train -&gt; Evaluate -&gt; Save -&gt; Predict</vt:lpstr>
      <vt:lpstr>Load a model</vt:lpstr>
      <vt:lpstr>AutoML – In Preview</vt:lpstr>
      <vt:lpstr>Interoperability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132</cp:revision>
  <dcterms:created xsi:type="dcterms:W3CDTF">2019-06-28T17:38:08Z</dcterms:created>
  <dcterms:modified xsi:type="dcterms:W3CDTF">2019-08-10T13:28:27Z</dcterms:modified>
</cp:coreProperties>
</file>