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26" autoAdjust="0"/>
  </p:normalViewPr>
  <p:slideViewPr>
    <p:cSldViewPr snapToGrid="0">
      <p:cViewPr varScale="1">
        <p:scale>
          <a:sx n="105" d="100"/>
          <a:sy n="105" d="100"/>
        </p:scale>
        <p:origin x="80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Program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55476" custScaleY="41474" custLinFactX="2534" custLinFactNeighborX="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400F0-367A-4819-AEF4-18BC47DA2EE5}" type="doc">
      <dgm:prSet loTypeId="urn:microsoft.com/office/officeart/2005/8/layout/equation2" loCatId="process" qsTypeId="urn:microsoft.com/office/officeart/2005/8/quickstyle/simple1" qsCatId="simple" csTypeId="urn:microsoft.com/office/officeart/2005/8/colors/colorful4" csCatId="colorful" phldr="1"/>
      <dgm:spPr/>
    </dgm:pt>
    <dgm:pt modelId="{FD947BD9-6B7A-45D4-BA7A-F7017AEB26A9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752E341E-940F-4E65-997B-4AD34A8BE60F}" type="parTrans" cxnId="{259825C9-4D79-40D9-979C-4663BF9E5F69}">
      <dgm:prSet/>
      <dgm:spPr/>
      <dgm:t>
        <a:bodyPr/>
        <a:lstStyle/>
        <a:p>
          <a:endParaRPr lang="en-US"/>
        </a:p>
      </dgm:t>
    </dgm:pt>
    <dgm:pt modelId="{2A61BD7F-42EF-4110-B028-E8ED839E93F6}" type="sibTrans" cxnId="{259825C9-4D79-40D9-979C-4663BF9E5F69}">
      <dgm:prSet/>
      <dgm:spPr/>
      <dgm:t>
        <a:bodyPr/>
        <a:lstStyle/>
        <a:p>
          <a:endParaRPr lang="en-US"/>
        </a:p>
      </dgm:t>
    </dgm:pt>
    <dgm:pt modelId="{CCAF2E31-A187-4E3F-9993-EA577A9DFD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Output</a:t>
          </a:r>
          <a:endParaRPr lang="en-US" dirty="0">
            <a:solidFill>
              <a:schemeClr val="bg1"/>
            </a:solidFill>
          </a:endParaRPr>
        </a:p>
      </dgm:t>
    </dgm:pt>
    <dgm:pt modelId="{DFA3C46B-A5F0-40FD-AD71-316D4C82E34C}" type="parTrans" cxnId="{FD4F093F-3219-4F69-BDE5-0EAB8A02521A}">
      <dgm:prSet/>
      <dgm:spPr/>
      <dgm:t>
        <a:bodyPr/>
        <a:lstStyle/>
        <a:p>
          <a:endParaRPr lang="en-US"/>
        </a:p>
      </dgm:t>
    </dgm:pt>
    <dgm:pt modelId="{56F61FAE-CE08-43A4-90F4-A90FDFE181B7}" type="sibTrans" cxnId="{FD4F093F-3219-4F69-BDE5-0EAB8A02521A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0A453B-6AAC-4526-8BAD-B87C1D9A9A49}">
      <dgm:prSet phldrT="[Text]" custT="1"/>
      <dgm:spPr/>
      <dgm:t>
        <a:bodyPr/>
        <a:lstStyle/>
        <a:p>
          <a:r>
            <a:rPr lang="en-US" sz="1800" dirty="0" smtClean="0"/>
            <a:t>Program</a:t>
          </a:r>
          <a:endParaRPr lang="en-US" sz="1800" dirty="0"/>
        </a:p>
      </dgm:t>
    </dgm:pt>
    <dgm:pt modelId="{3678D956-888C-4635-84ED-B3499B95AA2D}" type="parTrans" cxnId="{B3B51D15-2B85-4875-A81F-B2A5B10B2BC3}">
      <dgm:prSet/>
      <dgm:spPr/>
      <dgm:t>
        <a:bodyPr/>
        <a:lstStyle/>
        <a:p>
          <a:endParaRPr lang="en-US"/>
        </a:p>
      </dgm:t>
    </dgm:pt>
    <dgm:pt modelId="{44453893-2093-4658-9392-FD14E4156360}" type="sibTrans" cxnId="{B3B51D15-2B85-4875-A81F-B2A5B10B2BC3}">
      <dgm:prSet/>
      <dgm:spPr/>
      <dgm:t>
        <a:bodyPr/>
        <a:lstStyle/>
        <a:p>
          <a:endParaRPr lang="en-US"/>
        </a:p>
      </dgm:t>
    </dgm:pt>
    <dgm:pt modelId="{6957ECD9-ACBB-4B41-A082-A25958A1E0BA}" type="pres">
      <dgm:prSet presAssocID="{5F2400F0-367A-4819-AEF4-18BC47DA2EE5}" presName="Name0" presStyleCnt="0">
        <dgm:presLayoutVars>
          <dgm:dir/>
          <dgm:resizeHandles val="exact"/>
        </dgm:presLayoutVars>
      </dgm:prSet>
      <dgm:spPr/>
    </dgm:pt>
    <dgm:pt modelId="{2A840EC3-4D3B-4782-A2D5-20EC2562DD6D}" type="pres">
      <dgm:prSet presAssocID="{5F2400F0-367A-4819-AEF4-18BC47DA2EE5}" presName="vNodes" presStyleCnt="0"/>
      <dgm:spPr/>
    </dgm:pt>
    <dgm:pt modelId="{A415321D-6859-4B7F-8817-B096C3251946}" type="pres">
      <dgm:prSet presAssocID="{FD947BD9-6B7A-45D4-BA7A-F7017AEB26A9}" presName="node" presStyleLbl="node1" presStyleIdx="0" presStyleCnt="3" custLinFactNeighborX="-83885" custLinFactNeighborY="-53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57CB-30E1-405C-AB1C-1D1A65239D2C}" type="pres">
      <dgm:prSet presAssocID="{2A61BD7F-42EF-4110-B028-E8ED839E93F6}" presName="spacerT" presStyleCnt="0"/>
      <dgm:spPr/>
    </dgm:pt>
    <dgm:pt modelId="{CA372DC0-28D5-4B50-81B3-6A85A171616B}" type="pres">
      <dgm:prSet presAssocID="{2A61BD7F-42EF-4110-B028-E8ED839E93F6}" presName="sibTrans" presStyleLbl="sibTrans2D1" presStyleIdx="0" presStyleCnt="2" custLinFactX="-43580" custLinFactNeighborX="-100000" custLinFactNeighborY="-2"/>
      <dgm:spPr/>
      <dgm:t>
        <a:bodyPr/>
        <a:lstStyle/>
        <a:p>
          <a:endParaRPr lang="en-US"/>
        </a:p>
      </dgm:t>
    </dgm:pt>
    <dgm:pt modelId="{B4308FE2-73AB-43E6-B2D9-16D1BD9EFD67}" type="pres">
      <dgm:prSet presAssocID="{2A61BD7F-42EF-4110-B028-E8ED839E93F6}" presName="spacerB" presStyleCnt="0"/>
      <dgm:spPr/>
    </dgm:pt>
    <dgm:pt modelId="{CF32888E-5995-4E6A-BFCD-98C0DE3A46C1}" type="pres">
      <dgm:prSet presAssocID="{CCAF2E31-A187-4E3F-9993-EA577A9DFD98}" presName="node" presStyleLbl="node1" presStyleIdx="1" presStyleCnt="3" custLinFactNeighborX="-79264" custLinFactNeighborY="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2A3D-F58E-4BDA-BD13-409B4E302B5A}" type="pres">
      <dgm:prSet presAssocID="{5F2400F0-367A-4819-AEF4-18BC47DA2EE5}" presName="sibTransLast" presStyleLbl="sibTrans2D1" presStyleIdx="1" presStyleCnt="2" custScaleX="53003" custScaleY="77039" custLinFactX="-9083" custLinFactNeighborX="-100000" custLinFactNeighborY="-1"/>
      <dgm:spPr/>
      <dgm:t>
        <a:bodyPr/>
        <a:lstStyle/>
        <a:p>
          <a:endParaRPr lang="en-US"/>
        </a:p>
      </dgm:t>
    </dgm:pt>
    <dgm:pt modelId="{E2FE386E-43CF-4AB1-BEDB-CBC0B3322C77}" type="pres">
      <dgm:prSet presAssocID="{5F2400F0-367A-4819-AEF4-18BC47DA2E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48DABD0-4B69-46FA-83F5-767458BDC828}" type="pres">
      <dgm:prSet presAssocID="{5F2400F0-367A-4819-AEF4-18BC47DA2EE5}" presName="lastNode" presStyleLbl="node1" presStyleIdx="2" presStyleCnt="3" custScaleX="64440" custScaleY="47322" custLinFactNeighborX="95479" custLinFactNeighborY="-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9974E-4E29-46C0-9882-C5DA1D17C309}" type="presOf" srcId="{390A453B-6AAC-4526-8BAD-B87C1D9A9A49}" destId="{948DABD0-4B69-46FA-83F5-767458BDC828}" srcOrd="0" destOrd="0" presId="urn:microsoft.com/office/officeart/2005/8/layout/equation2"/>
    <dgm:cxn modelId="{259825C9-4D79-40D9-979C-4663BF9E5F69}" srcId="{5F2400F0-367A-4819-AEF4-18BC47DA2EE5}" destId="{FD947BD9-6B7A-45D4-BA7A-F7017AEB26A9}" srcOrd="0" destOrd="0" parTransId="{752E341E-940F-4E65-997B-4AD34A8BE60F}" sibTransId="{2A61BD7F-42EF-4110-B028-E8ED839E93F6}"/>
    <dgm:cxn modelId="{FD4F093F-3219-4F69-BDE5-0EAB8A02521A}" srcId="{5F2400F0-367A-4819-AEF4-18BC47DA2EE5}" destId="{CCAF2E31-A187-4E3F-9993-EA577A9DFD98}" srcOrd="1" destOrd="0" parTransId="{DFA3C46B-A5F0-40FD-AD71-316D4C82E34C}" sibTransId="{56F61FAE-CE08-43A4-90F4-A90FDFE181B7}"/>
    <dgm:cxn modelId="{0CAD3BE3-96E4-4EFA-8E99-94639B12C040}" type="presOf" srcId="{CCAF2E31-A187-4E3F-9993-EA577A9DFD98}" destId="{CF32888E-5995-4E6A-BFCD-98C0DE3A46C1}" srcOrd="0" destOrd="0" presId="urn:microsoft.com/office/officeart/2005/8/layout/equation2"/>
    <dgm:cxn modelId="{1FF3D5F1-37AE-4D72-89D8-90277D975C22}" type="presOf" srcId="{56F61FAE-CE08-43A4-90F4-A90FDFE181B7}" destId="{DBD02A3D-F58E-4BDA-BD13-409B4E302B5A}" srcOrd="0" destOrd="0" presId="urn:microsoft.com/office/officeart/2005/8/layout/equation2"/>
    <dgm:cxn modelId="{B3B51D15-2B85-4875-A81F-B2A5B10B2BC3}" srcId="{5F2400F0-367A-4819-AEF4-18BC47DA2EE5}" destId="{390A453B-6AAC-4526-8BAD-B87C1D9A9A49}" srcOrd="2" destOrd="0" parTransId="{3678D956-888C-4635-84ED-B3499B95AA2D}" sibTransId="{44453893-2093-4658-9392-FD14E4156360}"/>
    <dgm:cxn modelId="{CE33D287-8955-464E-BEC6-1585FDBBE1A7}" type="presOf" srcId="{2A61BD7F-42EF-4110-B028-E8ED839E93F6}" destId="{CA372DC0-28D5-4B50-81B3-6A85A171616B}" srcOrd="0" destOrd="0" presId="urn:microsoft.com/office/officeart/2005/8/layout/equation2"/>
    <dgm:cxn modelId="{3B35ECD3-8671-4166-B15C-4C5A9E7880B9}" type="presOf" srcId="{56F61FAE-CE08-43A4-90F4-A90FDFE181B7}" destId="{E2FE386E-43CF-4AB1-BEDB-CBC0B3322C77}" srcOrd="1" destOrd="0" presId="urn:microsoft.com/office/officeart/2005/8/layout/equation2"/>
    <dgm:cxn modelId="{FE874625-3353-4EB8-8106-B3F43108A7E6}" type="presOf" srcId="{FD947BD9-6B7A-45D4-BA7A-F7017AEB26A9}" destId="{A415321D-6859-4B7F-8817-B096C3251946}" srcOrd="0" destOrd="0" presId="urn:microsoft.com/office/officeart/2005/8/layout/equation2"/>
    <dgm:cxn modelId="{7875B0F1-6A8D-4D48-9B97-DAB87FDCCC22}" type="presOf" srcId="{5F2400F0-367A-4819-AEF4-18BC47DA2EE5}" destId="{6957ECD9-ACBB-4B41-A082-A25958A1E0BA}" srcOrd="0" destOrd="0" presId="urn:microsoft.com/office/officeart/2005/8/layout/equation2"/>
    <dgm:cxn modelId="{CE812367-30C1-4AE8-B189-9A907F66E444}" type="presParOf" srcId="{6957ECD9-ACBB-4B41-A082-A25958A1E0BA}" destId="{2A840EC3-4D3B-4782-A2D5-20EC2562DD6D}" srcOrd="0" destOrd="0" presId="urn:microsoft.com/office/officeart/2005/8/layout/equation2"/>
    <dgm:cxn modelId="{76494BE6-985C-4C27-9D83-CBE33FA7FE58}" type="presParOf" srcId="{2A840EC3-4D3B-4782-A2D5-20EC2562DD6D}" destId="{A415321D-6859-4B7F-8817-B096C3251946}" srcOrd="0" destOrd="0" presId="urn:microsoft.com/office/officeart/2005/8/layout/equation2"/>
    <dgm:cxn modelId="{07AE389F-E3B2-4C2A-930B-FF3AFE05BB35}" type="presParOf" srcId="{2A840EC3-4D3B-4782-A2D5-20EC2562DD6D}" destId="{4D0A57CB-30E1-405C-AB1C-1D1A65239D2C}" srcOrd="1" destOrd="0" presId="urn:microsoft.com/office/officeart/2005/8/layout/equation2"/>
    <dgm:cxn modelId="{6AF5E8F6-FFEB-45F0-92D1-26C9B5ABCC35}" type="presParOf" srcId="{2A840EC3-4D3B-4782-A2D5-20EC2562DD6D}" destId="{CA372DC0-28D5-4B50-81B3-6A85A171616B}" srcOrd="2" destOrd="0" presId="urn:microsoft.com/office/officeart/2005/8/layout/equation2"/>
    <dgm:cxn modelId="{04B6FBD2-0CA7-4387-BE86-E811E392CE5A}" type="presParOf" srcId="{2A840EC3-4D3B-4782-A2D5-20EC2562DD6D}" destId="{B4308FE2-73AB-43E6-B2D9-16D1BD9EFD67}" srcOrd="3" destOrd="0" presId="urn:microsoft.com/office/officeart/2005/8/layout/equation2"/>
    <dgm:cxn modelId="{6A709CFB-8FFF-4388-BCFF-A1C702A2263A}" type="presParOf" srcId="{2A840EC3-4D3B-4782-A2D5-20EC2562DD6D}" destId="{CF32888E-5995-4E6A-BFCD-98C0DE3A46C1}" srcOrd="4" destOrd="0" presId="urn:microsoft.com/office/officeart/2005/8/layout/equation2"/>
    <dgm:cxn modelId="{B756B337-52DC-490F-8141-3C3A557346A8}" type="presParOf" srcId="{6957ECD9-ACBB-4B41-A082-A25958A1E0BA}" destId="{DBD02A3D-F58E-4BDA-BD13-409B4E302B5A}" srcOrd="1" destOrd="0" presId="urn:microsoft.com/office/officeart/2005/8/layout/equation2"/>
    <dgm:cxn modelId="{0B8838AC-DC6D-4B75-8D80-C1FE317391DE}" type="presParOf" srcId="{DBD02A3D-F58E-4BDA-BD13-409B4E302B5A}" destId="{E2FE386E-43CF-4AB1-BEDB-CBC0B3322C77}" srcOrd="0" destOrd="0" presId="urn:microsoft.com/office/officeart/2005/8/layout/equation2"/>
    <dgm:cxn modelId="{A5BE7E2B-3A47-4368-87BA-4BEDB640729E}" type="presParOf" srcId="{6957ECD9-ACBB-4B41-A082-A25958A1E0BA}" destId="{948DABD0-4B69-46FA-83F5-767458BDC828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65496" y="0"/>
          <a:ext cx="990922" cy="9909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</a:t>
          </a:r>
          <a:endParaRPr lang="en-US" sz="1500" kern="1200" dirty="0"/>
        </a:p>
      </dsp:txBody>
      <dsp:txXfrm>
        <a:off x="410613" y="145117"/>
        <a:ext cx="700688" cy="700688"/>
      </dsp:txXfrm>
    </dsp:sp>
    <dsp:sp modelId="{CA372DC0-28D5-4B50-81B3-6A85A171616B}">
      <dsp:nvSpPr>
        <dsp:cNvPr id="0" name=""/>
        <dsp:cNvSpPr/>
      </dsp:nvSpPr>
      <dsp:spPr>
        <a:xfrm>
          <a:off x="479620" y="1071530"/>
          <a:ext cx="574734" cy="574734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5801" y="1291308"/>
        <a:ext cx="422372" cy="135178"/>
      </dsp:txXfrm>
    </dsp:sp>
    <dsp:sp modelId="{CF32888E-5995-4E6A-BFCD-98C0DE3A46C1}">
      <dsp:nvSpPr>
        <dsp:cNvPr id="0" name=""/>
        <dsp:cNvSpPr/>
      </dsp:nvSpPr>
      <dsp:spPr>
        <a:xfrm>
          <a:off x="311286" y="1726875"/>
          <a:ext cx="990922" cy="990922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Program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56403" y="1871992"/>
        <a:ext cx="700688" cy="700688"/>
      </dsp:txXfrm>
    </dsp:sp>
    <dsp:sp modelId="{DBD02A3D-F58E-4BDA-BD13-409B4E302B5A}">
      <dsp:nvSpPr>
        <dsp:cNvPr id="0" name=""/>
        <dsp:cNvSpPr/>
      </dsp:nvSpPr>
      <dsp:spPr>
        <a:xfrm rot="1">
          <a:off x="1146975" y="1216903"/>
          <a:ext cx="614291" cy="283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146975" y="1273700"/>
        <a:ext cx="529096" cy="170389"/>
      </dsp:txXfrm>
    </dsp:sp>
    <dsp:sp modelId="{948DABD0-4B69-46FA-83F5-767458BDC828}">
      <dsp:nvSpPr>
        <dsp:cNvPr id="0" name=""/>
        <dsp:cNvSpPr/>
      </dsp:nvSpPr>
      <dsp:spPr>
        <a:xfrm>
          <a:off x="3778938" y="947924"/>
          <a:ext cx="1099448" cy="821950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Output</a:t>
          </a:r>
          <a:endParaRPr lang="en-US" sz="2000" kern="1200" dirty="0"/>
        </a:p>
      </dsp:txBody>
      <dsp:txXfrm>
        <a:off x="3939948" y="1068296"/>
        <a:ext cx="777428" cy="581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5321D-6859-4B7F-8817-B096C3251946}">
      <dsp:nvSpPr>
        <dsp:cNvPr id="0" name=""/>
        <dsp:cNvSpPr/>
      </dsp:nvSpPr>
      <dsp:spPr>
        <a:xfrm>
          <a:off x="242901" y="0"/>
          <a:ext cx="1003613" cy="10036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</a:t>
          </a:r>
          <a:endParaRPr lang="en-US" sz="1900" kern="1200" dirty="0"/>
        </a:p>
      </dsp:txBody>
      <dsp:txXfrm>
        <a:off x="389877" y="146976"/>
        <a:ext cx="709661" cy="709661"/>
      </dsp:txXfrm>
    </dsp:sp>
    <dsp:sp modelId="{CA372DC0-28D5-4B50-81B3-6A85A171616B}">
      <dsp:nvSpPr>
        <dsp:cNvPr id="0" name=""/>
        <dsp:cNvSpPr/>
      </dsp:nvSpPr>
      <dsp:spPr>
        <a:xfrm>
          <a:off x="459768" y="1086095"/>
          <a:ext cx="582095" cy="582095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6925" y="1308688"/>
        <a:ext cx="427781" cy="136909"/>
      </dsp:txXfrm>
    </dsp:sp>
    <dsp:sp modelId="{CF32888E-5995-4E6A-BFCD-98C0DE3A46C1}">
      <dsp:nvSpPr>
        <dsp:cNvPr id="0" name=""/>
        <dsp:cNvSpPr/>
      </dsp:nvSpPr>
      <dsp:spPr>
        <a:xfrm>
          <a:off x="289278" y="1749832"/>
          <a:ext cx="1003613" cy="1003613"/>
        </a:xfrm>
        <a:prstGeom prst="ellipse">
          <a:avLst/>
        </a:prstGeom>
        <a:solidFill>
          <a:schemeClr val="accent4">
            <a:hueOff val="-9598978"/>
            <a:satOff val="7440"/>
            <a:lumOff val="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bg1"/>
              </a:solidFill>
            </a:rPr>
            <a:t>Output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436254" y="1896808"/>
        <a:ext cx="709661" cy="709661"/>
      </dsp:txXfrm>
    </dsp:sp>
    <dsp:sp modelId="{DBD02A3D-F58E-4BDA-BD13-409B4E302B5A}">
      <dsp:nvSpPr>
        <dsp:cNvPr id="0" name=""/>
        <dsp:cNvSpPr/>
      </dsp:nvSpPr>
      <dsp:spPr>
        <a:xfrm rot="21576647">
          <a:off x="1140930" y="1220687"/>
          <a:ext cx="614866" cy="287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140931" y="1278504"/>
        <a:ext cx="528580" cy="172572"/>
      </dsp:txXfrm>
    </dsp:sp>
    <dsp:sp modelId="{948DABD0-4B69-46FA-83F5-767458BDC828}">
      <dsp:nvSpPr>
        <dsp:cNvPr id="0" name=""/>
        <dsp:cNvSpPr/>
      </dsp:nvSpPr>
      <dsp:spPr>
        <a:xfrm>
          <a:off x="3775302" y="877967"/>
          <a:ext cx="1293456" cy="949859"/>
        </a:xfrm>
        <a:prstGeom prst="ellipse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</a:t>
          </a:r>
          <a:endParaRPr lang="en-US" sz="1800" kern="1200" dirty="0"/>
        </a:p>
      </dsp:txBody>
      <dsp:txXfrm>
        <a:off x="3964724" y="1017071"/>
        <a:ext cx="914612" cy="671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9/cs109.1166/problem1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uisquintanilla.me/2018/08/21/serverless-machine-learning-mlnet-azure-functions/" TargetMode="External"/><Relationship Id="rId3" Type="http://schemas.openxmlformats.org/officeDocument/2006/relationships/hyperlink" Target="https://devblogs.microsoft.com/cesardelatorre/what-is-ml-net-1-0-machine-learning-for-net/" TargetMode="External"/><Relationship Id="rId7" Type="http://schemas.openxmlformats.org/officeDocument/2006/relationships/hyperlink" Target="https://github.com/dotnet/machinelearning/blob/master/docs/code/MlNetCookBook.md" TargetMode="External"/><Relationship Id="rId2" Type="http://schemas.openxmlformats.org/officeDocument/2006/relationships/hyperlink" Target="https://dotnet.microsoft.com/apps/machinelearning-ai/m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nV-1q-z9uE" TargetMode="External"/><Relationship Id="rId11" Type="http://schemas.openxmlformats.org/officeDocument/2006/relationships/hyperlink" Target="https://www.youtube.com/watch?v=zy7Y9CHji2k" TargetMode="External"/><Relationship Id="rId5" Type="http://schemas.openxmlformats.org/officeDocument/2006/relationships/hyperlink" Target="https://github.com/Tak-Au/Photo-Search" TargetMode="External"/><Relationship Id="rId10" Type="http://schemas.openxmlformats.org/officeDocument/2006/relationships/hyperlink" Target="https://www.youtube.com/watch?v=dojO4zEL9sg" TargetMode="External"/><Relationship Id="rId4" Type="http://schemas.openxmlformats.org/officeDocument/2006/relationships/hyperlink" Target="https://onnx.ai/" TargetMode="External"/><Relationship Id="rId9" Type="http://schemas.openxmlformats.org/officeDocument/2006/relationships/hyperlink" Target="https://rubikscode.net/2019/02/18/ultimate-guide-to-machine-learning-with-ml-ne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raveenraghuvanshi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urveymonkey.com/r/KKHZZS2" TargetMode="External"/><Relationship Id="rId5" Type="http://schemas.openxmlformats.org/officeDocument/2006/relationships/hyperlink" Target="https://github.com/praveenraghuvanshi1512/AIML/tree/master/Meetup_29_June_2019" TargetMode="External"/><Relationship Id="rId4" Type="http://schemas.openxmlformats.org/officeDocument/2006/relationships/hyperlink" Target="https://in.linkedin.com/in/praveenraghuvansh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3255" y="3836500"/>
            <a:ext cx="6235945" cy="691288"/>
          </a:xfrm>
        </p:spPr>
        <p:txBody>
          <a:bodyPr/>
          <a:lstStyle/>
          <a:p>
            <a:r>
              <a:rPr lang="en-US" dirty="0" smtClean="0"/>
              <a:t>A Machine learning framework from Microsoft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Praveen Raghuvanshi</a:t>
            </a:r>
            <a:endParaRPr lang="en-US" dirty="0"/>
          </a:p>
        </p:txBody>
      </p:sp>
      <p:pic>
        <p:nvPicPr>
          <p:cNvPr id="1026" name="Picture 2" descr="Image result for ML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93" y="1407145"/>
            <a:ext cx="1818036" cy="18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580169" cy="2387600"/>
          </a:xfrm>
        </p:spPr>
        <p:txBody>
          <a:bodyPr/>
          <a:lstStyle/>
          <a:p>
            <a:r>
              <a:rPr lang="en-US" dirty="0" smtClean="0"/>
              <a:t>Introduction to Machine Learning with </a:t>
            </a:r>
            <a:r>
              <a:rPr lang="en-US" dirty="0" err="1" smtClean="0"/>
              <a:t>ML.Net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Do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249486"/>
            <a:ext cx="5903822" cy="245314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Reinforcement learning Algorithm</a:t>
            </a:r>
          </a:p>
          <a:p>
            <a:pPr fontAlgn="base"/>
            <a:r>
              <a:rPr lang="en-US" dirty="0"/>
              <a:t>If I'm a self-driving car: At a yellow light, brake or accelerate?</a:t>
            </a:r>
          </a:p>
          <a:p>
            <a:pPr fontAlgn="base"/>
            <a:r>
              <a:rPr lang="en-US" dirty="0"/>
              <a:t>For a robot vacuum: Keep vacuuming, or go back to the charging station?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77" y="5132615"/>
            <a:ext cx="5486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Frameworks</a:t>
            </a:r>
            <a:endParaRPr lang="en-US" dirty="0"/>
          </a:p>
        </p:txBody>
      </p:sp>
      <p:pic>
        <p:nvPicPr>
          <p:cNvPr id="2050" name="Picture 2" descr="https://lh5.googleusercontent.com/DY8g9VcSKqAhXLGqM_TCc8UZvPRoXwHJ0nkUzmceAvQovZFhbNJvlv3tBxF1anvE615MTf6dG8fMx55VsOmSZTJH9eyDnv6QZFZBpbu7R_VbYIBxdTBiv5iqgOCkCHVIdv3tSMNdhw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20" y="1931364"/>
            <a:ext cx="7272384" cy="47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ML.Net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16128"/>
          </a:xfrm>
        </p:spPr>
        <p:txBody>
          <a:bodyPr/>
          <a:lstStyle/>
          <a:p>
            <a:r>
              <a:rPr lang="en-US" dirty="0" smtClean="0"/>
              <a:t>ML framework from Microsoft for developing Custom AI/ML applications</a:t>
            </a:r>
          </a:p>
          <a:p>
            <a:r>
              <a:rPr lang="en-US" dirty="0" smtClean="0"/>
              <a:t>Originated in 2002 as part of Microsoft Research project</a:t>
            </a:r>
          </a:p>
          <a:p>
            <a:endParaRPr lang="en-US" dirty="0"/>
          </a:p>
        </p:txBody>
      </p:sp>
      <p:pic>
        <p:nvPicPr>
          <p:cNvPr id="3074" name="Picture 2" descr="https://lh5.googleusercontent.com/8ukh6_iBQwl1FuGqBW9IUs0PdIInKI7vVFD39yy9hu-vRf7YV7t7vFEpppMTg141VN62kyNCZ6C8T4dyDikKlnqWOYX1qEWSrqO4w-YkkuP5O5YSwfB98NFDY65ZCyjmJhN6SZCQX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1" y="3013190"/>
            <a:ext cx="9772649" cy="37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oynldx2g3BGTLOPz49JhMTPu5VnvcydjWIw8BfBbAfVzGv6w9iYxFQ5PWsUpkTwffLwBNo-tORzq5wEAfWPyB6nHxMHsL_HXdYP6FLCqtKyclL6zktAVxqJQ8zbA608NyLqwW6vEg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009650"/>
            <a:ext cx="9578976" cy="51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 </a:t>
            </a:r>
            <a:r>
              <a:rPr lang="en-US" dirty="0"/>
              <a:t>at scale, Enterprise ready</a:t>
            </a:r>
          </a:p>
        </p:txBody>
      </p:sp>
      <p:pic>
        <p:nvPicPr>
          <p:cNvPr id="5122" name="Picture 2" descr="https://lh5.googleusercontent.com/PZZ8zsDYja1eDFeMp4-bSxvUTAUDJNDgAu6iXbbDvY8JxW1qaasOteZblPE3aSa752bANWporLH5IdVOGaVZhr2oWdOtvRVxOvW5Ap9wvL1-hY2XcEjIyjWN7UkA48kpgE8bYVB6V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1752600"/>
            <a:ext cx="8788400" cy="4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pic>
        <p:nvPicPr>
          <p:cNvPr id="6146" name="Picture 2" descr="https://lh4.googleusercontent.com/L2Ku-UJw1xxO8m8ypIlphz4Ks7A2Ot43rocseVjT-f0d-cUyiV80kpWga7kDpK_8laX4ww68reCn4z1MPFBEdrhRF-a0JeRRfUTmux3YjjP9HISjU3n9SlrxoUjRq-iZlrElst8mQ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522412"/>
            <a:ext cx="8764587" cy="45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7170" name="Picture 2" descr="https://lh6.googleusercontent.com/1S3NXMPQ-ZMttMivUe5hZgq-4cZ7BEetIu3e9sHA9ydcjsFmlQ0Zg-O08CiOjiJxlD31UgxYdTVoXwSf1PJ0cCWmt4tdg5KseKqJ7AanPLCmMmu3OYzG7NFd_JcuC-TDJzpJ4H6ve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09775"/>
            <a:ext cx="9570118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8194" name="Picture 2" descr="https://lh5.googleusercontent.com/Tqyb5obCa8pfuu-ALI8QPLjZ7bV80OirphPcavkT6LNxtdvYchG3EUffrGQt5MuvGUWLEphImTJJJ7yjXRUP6vnRDgI0kA9iFXKUdA_uZDg5miOSxM9FGty1iVI1DqiimyS_zCN-9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304"/>
            <a:ext cx="9905998" cy="47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97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Interoperability: ONNX</a:t>
            </a:r>
            <a:br>
              <a:rPr lang="en-US" dirty="0" smtClean="0"/>
            </a:br>
            <a:r>
              <a:rPr lang="en-US" dirty="0"/>
              <a:t>Open Neural Network Exchange Format</a:t>
            </a:r>
          </a:p>
        </p:txBody>
      </p:sp>
      <p:pic>
        <p:nvPicPr>
          <p:cNvPr id="9218" name="Picture 2" descr="https://lh6.googleusercontent.com/slEH7HgyOCzE4o6H-BDMHwjBlGNNXt9lhTTv9ilWfs0lH-mh0A3JFGQIgGh9h8PSqPGjQKKUo4x6ntOptj8Czrwb5h2DIkSYlEuFbkpYsrAgk48HvHMEugURh8aPWyWO1gEjqJ7d6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3344862"/>
            <a:ext cx="10133377" cy="32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2" y="1897062"/>
            <a:ext cx="9905999" cy="11890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ONNX is developed and maintained by a community of partners such as Microsoft, Facebook, AWS, </a:t>
            </a:r>
            <a:r>
              <a:rPr lang="en-US" dirty="0" err="1"/>
              <a:t>Nvidia</a:t>
            </a:r>
            <a:r>
              <a:rPr lang="en-US" dirty="0"/>
              <a:t>, Intel and AMD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ONNX files could be viewed using </a:t>
            </a:r>
            <a:r>
              <a:rPr lang="en-US" dirty="0" err="1" smtClean="0"/>
              <a:t>Netron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259971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 Demo(s)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Types of ML</a:t>
            </a:r>
          </a:p>
          <a:p>
            <a:r>
              <a:rPr lang="en-US" dirty="0"/>
              <a:t>ML Frameworks</a:t>
            </a:r>
          </a:p>
          <a:p>
            <a:r>
              <a:rPr lang="en-US" dirty="0"/>
              <a:t>What is </a:t>
            </a:r>
            <a:r>
              <a:rPr lang="en-US" dirty="0" err="1"/>
              <a:t>ML.Net</a:t>
            </a:r>
            <a:r>
              <a:rPr lang="en-US" dirty="0"/>
              <a:t>?</a:t>
            </a:r>
          </a:p>
          <a:p>
            <a:r>
              <a:rPr lang="en-US" dirty="0"/>
              <a:t>Enterprise applications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Code Demo : Sample + Tools</a:t>
            </a:r>
          </a:p>
        </p:txBody>
      </p:sp>
    </p:spTree>
    <p:extLst>
      <p:ext uri="{BB962C8B-B14F-4D97-AF65-F5344CB8AC3E}">
        <p14:creationId xmlns:p14="http://schemas.microsoft.com/office/powerpoint/2010/main" val="772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inary Classification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4114800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Titanic - Survival Prediction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model using </a:t>
            </a:r>
            <a:r>
              <a:rPr lang="en-US" sz="2000" dirty="0" err="1"/>
              <a:t>ML.Net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using </a:t>
            </a:r>
            <a:r>
              <a:rPr lang="en-US" sz="2000" dirty="0" err="1"/>
              <a:t>AutoML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Accuracy </a:t>
            </a:r>
            <a:r>
              <a:rPr lang="en-US" sz="2000" dirty="0" smtClean="0"/>
              <a:t>improvement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Data: </a:t>
            </a:r>
            <a:r>
              <a:rPr lang="en-US" sz="2000" dirty="0">
                <a:hlinkClick r:id="rId3"/>
              </a:rPr>
              <a:t>https://web.stanford.edu/class/archive/cs/cs109/cs109.1166/problem12.html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42" name="Picture 2" descr="https://lh6.googleusercontent.com/BNsmHvgizJ9TDmg4OjO9poUK0ON45xszUfb6ImwJGUrEEAwkc1l6vB_ulY1gbckG9l7Jx7fcr4waWXfZpogJ5pplvodOUs5eV380055tRR6P_tFmkVr4W334K826m8cBiDV3277SnAI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725488"/>
            <a:ext cx="4914899" cy="577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952499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676400"/>
            <a:ext cx="3856037" cy="2227006"/>
          </a:xfrm>
        </p:spPr>
        <p:txBody>
          <a:bodyPr/>
          <a:lstStyle/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Photo-Search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ML.Net</a:t>
            </a:r>
            <a:r>
              <a:rPr lang="en-US" sz="2000" dirty="0" smtClean="0"/>
              <a:t> + ONNX</a:t>
            </a:r>
            <a:endParaRPr lang="en-US" sz="2000" dirty="0"/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Keras</a:t>
            </a:r>
            <a:r>
              <a:rPr lang="en-US" sz="2000" dirty="0" smtClean="0"/>
              <a:t> CNN 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rewrite of algorithms/model</a:t>
            </a:r>
          </a:p>
          <a:p>
            <a:pPr marL="228600" indent="-2286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Save effort and time</a:t>
            </a:r>
          </a:p>
          <a:p>
            <a:endParaRPr lang="en-US" dirty="0"/>
          </a:p>
        </p:txBody>
      </p:sp>
      <p:pic>
        <p:nvPicPr>
          <p:cNvPr id="11266" name="Picture 2" descr="https://lh5.googleusercontent.com/pQtao83quyv5hjyvCmeb38e57PuHxpoYvhAaobxkm4u9XQ9YBRl2WfbfVLaJeiQGUPmzb7vOpruUGa9AGknmp2tYzCyTlB5-Jnl9YbHp2fAF6g19o5ebVpR31mV4gRj5v0q900J4-j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91" y="993058"/>
            <a:ext cx="5915025" cy="439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26972"/>
            <a:ext cx="10870479" cy="4917668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 : </a:t>
            </a:r>
            <a:r>
              <a:rPr lang="en-US" sz="8000" dirty="0">
                <a:hlinkClick r:id="rId2"/>
              </a:rPr>
              <a:t>https://dotnet.microsoft.com/apps/machinelearning-ai/ml-dotnet</a:t>
            </a:r>
            <a:endParaRPr lang="en-US" sz="8000" dirty="0"/>
          </a:p>
          <a:p>
            <a:pPr fontAlgn="base"/>
            <a:r>
              <a:rPr lang="en-US" sz="8000" dirty="0" err="1"/>
              <a:t>ML.Net</a:t>
            </a:r>
            <a:r>
              <a:rPr lang="en-US" sz="8000" dirty="0"/>
              <a:t>:  </a:t>
            </a:r>
            <a:r>
              <a:rPr lang="en-US" sz="8000" dirty="0">
                <a:hlinkClick r:id="rId3"/>
              </a:rPr>
              <a:t>https://devblogs.microsoft.com/cesardelatorre/what-is-ml-net-1-0-machine-learning-for-net/</a:t>
            </a:r>
            <a:endParaRPr lang="en-US" sz="8000" dirty="0"/>
          </a:p>
          <a:p>
            <a:pPr fontAlgn="base"/>
            <a:r>
              <a:rPr lang="en-US" sz="8000" dirty="0"/>
              <a:t>ONNX : </a:t>
            </a:r>
            <a:r>
              <a:rPr lang="en-US" sz="8000" dirty="0">
                <a:hlinkClick r:id="rId4"/>
              </a:rPr>
              <a:t>https://onnx.ai/</a:t>
            </a:r>
            <a:endParaRPr lang="en-US" sz="8000" dirty="0"/>
          </a:p>
          <a:p>
            <a:pPr fontAlgn="base"/>
            <a:r>
              <a:rPr lang="en-US" sz="8000" dirty="0" smtClean="0"/>
              <a:t>Photo-Search (ONNX) </a:t>
            </a:r>
            <a:r>
              <a:rPr lang="en-US" sz="8000" dirty="0"/>
              <a:t>: </a:t>
            </a:r>
            <a:r>
              <a:rPr lang="en-US" sz="8000" dirty="0">
                <a:hlinkClick r:id="rId5"/>
              </a:rPr>
              <a:t>https://github.com/Tak-Au/Photo-Search</a:t>
            </a:r>
            <a:endParaRPr lang="en-US" sz="8000" dirty="0"/>
          </a:p>
          <a:p>
            <a:pPr fontAlgn="base"/>
            <a:r>
              <a:rPr lang="en-US" sz="8000" dirty="0"/>
              <a:t>Music Repair : </a:t>
            </a:r>
            <a:r>
              <a:rPr lang="en-US" sz="8000" dirty="0">
                <a:hlinkClick r:id="rId6"/>
              </a:rPr>
              <a:t>https://www.youtube.com/watch?v=nnV-1q-z9uE</a:t>
            </a:r>
            <a:endParaRPr lang="en-US" sz="8000" dirty="0"/>
          </a:p>
          <a:p>
            <a:pPr fontAlgn="base"/>
            <a:r>
              <a:rPr lang="en-US" sz="8000" dirty="0"/>
              <a:t>ML Cookbook : </a:t>
            </a:r>
            <a:r>
              <a:rPr lang="en-US" sz="8000" dirty="0">
                <a:hlinkClick r:id="rId7"/>
              </a:rPr>
              <a:t>https://</a:t>
            </a:r>
            <a:r>
              <a:rPr lang="en-US" sz="8000" dirty="0" smtClean="0">
                <a:hlinkClick r:id="rId7"/>
              </a:rPr>
              <a:t>github.com/dotnet/machinelearning/blob/master/docs/code/MlNetCookBook.md</a:t>
            </a:r>
            <a:endParaRPr lang="en-US" sz="8000" dirty="0" smtClean="0"/>
          </a:p>
          <a:p>
            <a:pPr fontAlgn="base"/>
            <a:r>
              <a:rPr lang="en-US" sz="8000" dirty="0" smtClean="0"/>
              <a:t>Deploy to Azure functions : </a:t>
            </a:r>
            <a:r>
              <a:rPr lang="en-US" sz="8000" dirty="0">
                <a:hlinkClick r:id="rId8"/>
              </a:rPr>
              <a:t>http://luisquintanilla.me/2018/08/21/serverless-machine-learning-mlnet-azure-functions/</a:t>
            </a:r>
            <a:endParaRPr lang="en-US" sz="8000" dirty="0"/>
          </a:p>
          <a:p>
            <a:pPr fontAlgn="base"/>
            <a:r>
              <a:rPr lang="en-US" sz="8000" dirty="0">
                <a:hlinkClick r:id="rId9"/>
              </a:rPr>
              <a:t>https://rubikscode.net/2019/02/18/ultimate-guide-to-machine-learning-with-ml-net/</a:t>
            </a:r>
            <a:endParaRPr lang="en-US" sz="8000" dirty="0"/>
          </a:p>
          <a:p>
            <a:pPr fontAlgn="base"/>
            <a:r>
              <a:rPr lang="en-US" sz="8000" dirty="0">
                <a:hlinkClick r:id="rId10"/>
              </a:rPr>
              <a:t>https://www.youtube.com/watch?v=dojO4zEL9sg</a:t>
            </a:r>
            <a:endParaRPr lang="en-US" sz="8000" dirty="0"/>
          </a:p>
          <a:p>
            <a:pPr fontAlgn="base"/>
            <a:r>
              <a:rPr lang="en-US" sz="8000" dirty="0">
                <a:hlinkClick r:id="rId11"/>
              </a:rPr>
              <a:t>https://www.youtube.com/watch?v=zy7Y9CHji2k</a:t>
            </a:r>
            <a:endParaRPr lang="en-US" sz="80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24" y="1901536"/>
            <a:ext cx="2542068" cy="6700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7429" y="1765853"/>
            <a:ext cx="7261497" cy="51985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praveenraghuvanshi@gmail.com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in.linkedin.com/in/praveenraghuvanshi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https://github.com/praveenraghuvanshi1512/AIML/tree/master/Meetup_29_June_2019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Feedback 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www.surveymonkey.com/r/KKHZZS2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275319" cy="240089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Is this A or B?</a:t>
            </a:r>
          </a:p>
          <a:p>
            <a:pPr fontAlgn="base"/>
            <a:r>
              <a:rPr lang="en-US" dirty="0"/>
              <a:t>How much – or – How many?</a:t>
            </a:r>
          </a:p>
          <a:p>
            <a:pPr fontAlgn="base"/>
            <a:r>
              <a:rPr lang="en-US" dirty="0"/>
              <a:t>How is this organized?</a:t>
            </a:r>
          </a:p>
          <a:p>
            <a:pPr fontAlgn="base"/>
            <a:r>
              <a:rPr lang="en-US" dirty="0"/>
              <a:t>What should I do next</a:t>
            </a:r>
            <a:r>
              <a:rPr lang="en-US" dirty="0" smtClean="0"/>
              <a:t>?</a:t>
            </a:r>
          </a:p>
          <a:p>
            <a:pPr fontAlgn="base"/>
            <a:r>
              <a:rPr lang="en-US" dirty="0" smtClean="0"/>
              <a:t>Is number a palindrome?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3058717"/>
            <a:ext cx="4649783" cy="823912"/>
          </a:xfrm>
        </p:spPr>
        <p:txBody>
          <a:bodyPr/>
          <a:lstStyle/>
          <a:p>
            <a:r>
              <a:rPr lang="en-US" dirty="0" smtClean="0"/>
              <a:t>Traditional Programming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126239"/>
              </p:ext>
            </p:extLst>
          </p:nvPr>
        </p:nvGraphicFramePr>
        <p:xfrm>
          <a:off x="1141413" y="3941250"/>
          <a:ext cx="4878387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3058716"/>
            <a:ext cx="4646602" cy="823912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6800" y="1477107"/>
            <a:ext cx="9905999" cy="197985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6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ML is a method </a:t>
            </a:r>
            <a:r>
              <a:rPr lang="en-US" sz="9600" cap="none" dirty="0"/>
              <a:t>of training algorithms such that they can learn how to make decisions</a:t>
            </a:r>
            <a:r>
              <a:rPr lang="en-US" sz="9600" cap="non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Machine learning is getting computers to program themselves.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cap="none" dirty="0" smtClean="0"/>
              <a:t>If programming is automation, then machine learning is automating the process of automation</a:t>
            </a:r>
            <a:endParaRPr lang="en-US" sz="96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60432" y="4794738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39673" y="5158155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Right Arrow 10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aphicFrame>
        <p:nvGraphicFramePr>
          <p:cNvPr id="13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3781690"/>
              </p:ext>
            </p:extLst>
          </p:nvPr>
        </p:nvGraphicFramePr>
        <p:xfrm>
          <a:off x="6361194" y="3869587"/>
          <a:ext cx="5068804" cy="275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8159261" y="4710854"/>
            <a:ext cx="1172306" cy="93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38502" y="5074271"/>
            <a:ext cx="591064" cy="283983"/>
            <a:chOff x="1081127" y="1216903"/>
            <a:chExt cx="591064" cy="28398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ight Arrow 15"/>
            <p:cNvSpPr/>
            <p:nvPr/>
          </p:nvSpPr>
          <p:spPr>
            <a:xfrm rot="1">
              <a:off x="1081127" y="1216903"/>
              <a:ext cx="591064" cy="28398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197957"/>
                <a:satOff val="14879"/>
                <a:lumOff val="392"/>
                <a:alphaOff val="0"/>
              </a:schemeClr>
            </a:fillRef>
            <a:effectRef idx="0">
              <a:schemeClr val="accent4">
                <a:hueOff val="-19197957"/>
                <a:satOff val="14879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4"/>
            <p:cNvSpPr txBox="1"/>
            <p:nvPr/>
          </p:nvSpPr>
          <p:spPr>
            <a:xfrm rot="1">
              <a:off x="1081127" y="1273700"/>
              <a:ext cx="505869" cy="170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36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469879" cy="240089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Pattern should exist</a:t>
            </a:r>
          </a:p>
          <a:p>
            <a:pPr fontAlgn="base"/>
            <a:r>
              <a:rPr lang="en-US" dirty="0"/>
              <a:t>Mathematical model / algorithm is unknown</a:t>
            </a:r>
          </a:p>
          <a:p>
            <a:pPr fontAlgn="base"/>
            <a:r>
              <a:rPr lang="en-US" dirty="0"/>
              <a:t>Lots of data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7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368730"/>
            <a:ext cx="1445623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7406" y="3740330"/>
            <a:ext cx="1332411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</a:p>
          <a:p>
            <a:pPr algn="ctr"/>
            <a:r>
              <a:rPr lang="en-US" dirty="0" smtClean="0"/>
              <a:t>(Task based)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837" y="3740330"/>
            <a:ext cx="1571897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</a:p>
          <a:p>
            <a:pPr algn="ctr"/>
            <a:r>
              <a:rPr lang="en-US" dirty="0" smtClean="0"/>
              <a:t>(Data Driven)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76156" y="3740329"/>
            <a:ext cx="2446815" cy="844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(Algorithms learns to react to an environment)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6" idx="2"/>
          </p:cNvCxnSpPr>
          <p:nvPr/>
        </p:nvCxnSpPr>
        <p:spPr>
          <a:xfrm>
            <a:off x="5599612" y="32134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599611" y="3213461"/>
            <a:ext cx="2175" cy="52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3234466" y="3365860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15640" y="3365860"/>
            <a:ext cx="18826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589960" y="3365859"/>
            <a:ext cx="235549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4027" y="3365859"/>
            <a:ext cx="1" cy="37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7874" y="5373192"/>
            <a:ext cx="1424147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52949" y="5368835"/>
            <a:ext cx="1249680" cy="844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01239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79818" y="5007429"/>
            <a:ext cx="2030" cy="36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1239" y="5007429"/>
            <a:ext cx="1778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25054" y="4585060"/>
            <a:ext cx="9412" cy="4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974771" y="5342714"/>
            <a:ext cx="1249680" cy="84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</a:t>
            </a:r>
          </a:p>
        </p:txBody>
      </p:sp>
      <p:cxnSp>
        <p:nvCxnSpPr>
          <p:cNvPr id="43" name="Straight Arrow Connector 42"/>
          <p:cNvCxnSpPr>
            <a:stCxn id="8" idx="2"/>
            <a:endCxn id="41" idx="0"/>
          </p:cNvCxnSpPr>
          <p:nvPr/>
        </p:nvCxnSpPr>
        <p:spPr>
          <a:xfrm flipH="1">
            <a:off x="5599611" y="4585061"/>
            <a:ext cx="2175" cy="7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945454" y="3365859"/>
            <a:ext cx="378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A or 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/>
          <a:lstStyle/>
          <a:p>
            <a:pPr fontAlgn="base"/>
            <a:r>
              <a:rPr lang="en-US" dirty="0" smtClean="0"/>
              <a:t>Classification Algorithm</a:t>
            </a:r>
          </a:p>
          <a:p>
            <a:pPr fontAlgn="base"/>
            <a:r>
              <a:rPr lang="en-US" dirty="0" smtClean="0"/>
              <a:t>Will </a:t>
            </a:r>
            <a:r>
              <a:rPr lang="en-US" dirty="0"/>
              <a:t>this tire fail in the next 1,000 miles : Yes or No ?</a:t>
            </a:r>
          </a:p>
          <a:p>
            <a:pPr fontAlgn="base"/>
            <a:r>
              <a:rPr lang="en-US" dirty="0"/>
              <a:t>Which brings in more customers: a $5 coupon or a 25% discount 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61" y="2249485"/>
            <a:ext cx="3170631" cy="27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 How many?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844348" cy="245314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Regression Algorithm</a:t>
            </a:r>
          </a:p>
          <a:p>
            <a:pPr fontAlgn="base"/>
            <a:r>
              <a:rPr lang="en-US" dirty="0"/>
              <a:t>What will the temperature be next Tuesday?</a:t>
            </a:r>
          </a:p>
          <a:p>
            <a:pPr fontAlgn="base"/>
            <a:r>
              <a:rPr lang="en-US" dirty="0"/>
              <a:t>What will my fourth quarter sales be?</a:t>
            </a:r>
          </a:p>
          <a:p>
            <a:pPr fontAlgn="base"/>
            <a:r>
              <a:rPr lang="en-US" dirty="0"/>
              <a:t>They help answer any questions that asks for a </a:t>
            </a:r>
            <a:r>
              <a:rPr lang="en-US" dirty="0" smtClean="0"/>
              <a:t>number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17" y="2330495"/>
            <a:ext cx="3514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organized?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6548257" cy="245314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Clustering Algorithm</a:t>
            </a:r>
          </a:p>
          <a:p>
            <a:pPr fontAlgn="base"/>
            <a:r>
              <a:rPr lang="en-US" dirty="0"/>
              <a:t>Which viewers like the same type of movies?</a:t>
            </a:r>
          </a:p>
          <a:p>
            <a:pPr fontAlgn="base"/>
            <a:r>
              <a:rPr lang="en-US" dirty="0"/>
              <a:t>Which printer model fail the same way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249486"/>
            <a:ext cx="3619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3085</TotalTime>
  <Words>424</Words>
  <Application>Microsoft Office PowerPoint</Application>
  <PresentationFormat>Widescreen</PresentationFormat>
  <Paragraphs>120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Tw Cen MT</vt:lpstr>
      <vt:lpstr>Circuit</vt:lpstr>
      <vt:lpstr>Introduction to Machine Learning with ML.Net</vt:lpstr>
      <vt:lpstr>Agenda</vt:lpstr>
      <vt:lpstr>Quiz</vt:lpstr>
      <vt:lpstr>Machine learning</vt:lpstr>
      <vt:lpstr>Pre-Requisites of ML</vt:lpstr>
      <vt:lpstr>Types of Ml</vt:lpstr>
      <vt:lpstr>Is it A or B? </vt:lpstr>
      <vt:lpstr>How much? How many? </vt:lpstr>
      <vt:lpstr>How is this organized?</vt:lpstr>
      <vt:lpstr>What should I Do now?</vt:lpstr>
      <vt:lpstr>ML Frameworks</vt:lpstr>
      <vt:lpstr>What is ML.Net?</vt:lpstr>
      <vt:lpstr>PowerPoint Presentation</vt:lpstr>
      <vt:lpstr>Proven at scale, Enterprise ready</vt:lpstr>
      <vt:lpstr>Possibilities</vt:lpstr>
      <vt:lpstr>Workflow</vt:lpstr>
      <vt:lpstr>Data pipeline</vt:lpstr>
      <vt:lpstr>Interoperability: ONNX Open Neural Network Exchange Format</vt:lpstr>
      <vt:lpstr>Code Demo(s)</vt:lpstr>
      <vt:lpstr>Binary Classification</vt:lpstr>
      <vt:lpstr>Interoperability</vt:lpstr>
      <vt:lpstr>References</vt:lpstr>
      <vt:lpstr>Thank you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43</cp:revision>
  <dcterms:created xsi:type="dcterms:W3CDTF">2019-06-28T17:38:08Z</dcterms:created>
  <dcterms:modified xsi:type="dcterms:W3CDTF">2019-07-01T10:25:08Z</dcterms:modified>
</cp:coreProperties>
</file>