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2" r:id="rId1"/>
  </p:sldMasterIdLst>
  <p:notesMasterIdLst>
    <p:notesMasterId r:id="rId19"/>
  </p:notesMasterIdLst>
  <p:sldIdLst>
    <p:sldId id="256" r:id="rId2"/>
    <p:sldId id="257" r:id="rId3"/>
    <p:sldId id="278" r:id="rId4"/>
    <p:sldId id="258" r:id="rId5"/>
    <p:sldId id="260" r:id="rId6"/>
    <p:sldId id="268" r:id="rId7"/>
    <p:sldId id="269" r:id="rId8"/>
    <p:sldId id="270" r:id="rId9"/>
    <p:sldId id="271" r:id="rId10"/>
    <p:sldId id="263" r:id="rId11"/>
    <p:sldId id="272" r:id="rId12"/>
    <p:sldId id="273" r:id="rId13"/>
    <p:sldId id="279" r:id="rId14"/>
    <p:sldId id="274" r:id="rId15"/>
    <p:sldId id="276"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ferSingleView="1">
    <p:restoredLeft sz="15588" autoAdjust="0"/>
    <p:restoredTop sz="93002" autoAdjust="0"/>
  </p:normalViewPr>
  <p:slideViewPr>
    <p:cSldViewPr snapToGrid="0" snapToObjects="1">
      <p:cViewPr varScale="1">
        <p:scale>
          <a:sx n="79" d="100"/>
          <a:sy n="79" d="100"/>
        </p:scale>
        <p:origin x="396" y="84"/>
      </p:cViewPr>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1.08.2019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16</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923F103-BC34-4FE4-A40E-EDDEECFDA5D0}" type="datetimeFigureOut">
              <a:rPr lang="en-US" smtClean="0"/>
              <a:pPr/>
              <a:t>8/1/2019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6378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36493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30038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49297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4884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8/1/2019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85941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8/1/2019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76766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095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627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109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60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60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8/1/2019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5590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8/1/2019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128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8/1/2019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454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856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112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E451C3-0FF4-47C4-B829-773ADF60F88C}" type="datetimeFigureOut">
              <a:rPr lang="en-US" smtClean="0"/>
              <a:t>8/1/2019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9072771"/>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832105"/>
            <a:ext cx="9448800" cy="1825096"/>
          </a:xfrm>
        </p:spPr>
        <p:txBody>
          <a:bodyPr>
            <a:normAutofit fontScale="90000"/>
          </a:bodyPr>
          <a:lstStyle/>
          <a:p>
            <a:pPr algn="ctr"/>
            <a:r>
              <a:rPr lang="en-US" sz="7300" b="1" dirty="0">
                <a:latin typeface="Arial" panose="020B0604020202020204" pitchFamily="34" charset="0"/>
                <a:cs typeface="Arial" panose="020B0604020202020204" pitchFamily="34" charset="0"/>
              </a:rPr>
              <a:t>Capstone</a:t>
            </a:r>
            <a:r>
              <a:rPr lang="en-US" sz="7300" b="1" dirty="0"/>
              <a:t> Project</a:t>
            </a:r>
            <a:br>
              <a:rPr lang="en-US" b="1" dirty="0"/>
            </a:br>
            <a:br>
              <a:rPr lang="en-US" b="1" dirty="0"/>
            </a:br>
            <a:r>
              <a:rPr lang="en-US" sz="5300" b="1" dirty="0"/>
              <a:t>The Battle of Neighborhoods Week 5</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877" y="155222"/>
            <a:ext cx="9905998" cy="1478570"/>
          </a:xfrm>
        </p:spPr>
        <p:txBody>
          <a:bodyPr/>
          <a:lstStyle/>
          <a:p>
            <a:r>
              <a:rPr lang="en-US" b="1" dirty="0"/>
              <a:t>Results</a:t>
            </a:r>
          </a:p>
        </p:txBody>
      </p:sp>
      <p:sp>
        <p:nvSpPr>
          <p:cNvPr id="3" name="Content Placeholder 2"/>
          <p:cNvSpPr>
            <a:spLocks noGrp="1"/>
          </p:cNvSpPr>
          <p:nvPr>
            <p:ph idx="1"/>
          </p:nvPr>
        </p:nvSpPr>
        <p:spPr>
          <a:xfrm>
            <a:off x="1063752" y="1198977"/>
            <a:ext cx="10862442" cy="995964"/>
          </a:xfrm>
        </p:spPr>
        <p:txBody>
          <a:bodyPr>
            <a:normAutofit lnSpcReduction="10000"/>
          </a:bodyPr>
          <a:lstStyle/>
          <a:p>
            <a:r>
              <a:rPr lang="en-US" dirty="0">
                <a:latin typeface="Arial" panose="020B0604020202020204" pitchFamily="34" charset="0"/>
                <a:cs typeface="Arial" panose="020B0604020202020204" pitchFamily="34" charset="0"/>
              </a:rPr>
              <a:t>Using K-mean to clustering data area with less number of sushi bars</a:t>
            </a:r>
            <a:endParaRPr lang="tr-TR"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Cluster 0</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6F87308-A9F2-49C0-B614-C61E31E952E7}"/>
              </a:ext>
            </a:extLst>
          </p:cNvPr>
          <p:cNvPicPr>
            <a:picLocks noChangeAspect="1"/>
          </p:cNvPicPr>
          <p:nvPr/>
        </p:nvPicPr>
        <p:blipFill>
          <a:blip r:embed="rId2"/>
          <a:stretch>
            <a:fillRect/>
          </a:stretch>
        </p:blipFill>
        <p:spPr>
          <a:xfrm>
            <a:off x="265806" y="2624679"/>
            <a:ext cx="11660388" cy="3918996"/>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Result</a:t>
            </a:r>
          </a:p>
        </p:txBody>
      </p:sp>
      <p:sp>
        <p:nvSpPr>
          <p:cNvPr id="3" name="Content Placeholder 2"/>
          <p:cNvSpPr>
            <a:spLocks noGrp="1"/>
          </p:cNvSpPr>
          <p:nvPr>
            <p:ph idx="1"/>
          </p:nvPr>
        </p:nvSpPr>
        <p:spPr>
          <a:xfrm>
            <a:off x="1154955" y="1890560"/>
            <a:ext cx="8761412" cy="436099"/>
          </a:xfrm>
        </p:spPr>
        <p:txBody>
          <a:bodyPr>
            <a:normAutofit fontScale="92500" lnSpcReduction="20000"/>
          </a:bodyPr>
          <a:lstStyle/>
          <a:p>
            <a:pPr marL="0" indent="0">
              <a:buNone/>
            </a:pPr>
            <a:r>
              <a:rPr lang="en-US" b="1" dirty="0">
                <a:latin typeface="Arial" panose="020B0604020202020204" pitchFamily="34" charset="0"/>
                <a:cs typeface="Arial" panose="020B0604020202020204" pitchFamily="34" charset="0"/>
              </a:rPr>
              <a:t>Cluster </a:t>
            </a:r>
            <a:r>
              <a:rPr lang="tr-TR" b="1" dirty="0">
                <a:latin typeface="Arial" panose="020B0604020202020204" pitchFamily="34" charset="0"/>
                <a:cs typeface="Arial" panose="020B0604020202020204" pitchFamily="34" charset="0"/>
              </a:rPr>
              <a:t>1</a:t>
            </a:r>
          </a:p>
          <a:p>
            <a:pPr marL="0" indent="0">
              <a:buNone/>
            </a:pPr>
            <a:endParaRPr lang="en-US"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7C6115D-5E8E-40A7-9B8D-F6C16F45CD87}"/>
              </a:ext>
            </a:extLst>
          </p:cNvPr>
          <p:cNvPicPr>
            <a:picLocks noChangeAspect="1"/>
          </p:cNvPicPr>
          <p:nvPr/>
        </p:nvPicPr>
        <p:blipFill>
          <a:blip r:embed="rId2"/>
          <a:stretch>
            <a:fillRect/>
          </a:stretch>
        </p:blipFill>
        <p:spPr>
          <a:xfrm>
            <a:off x="558846" y="2355234"/>
            <a:ext cx="11356927" cy="3272522"/>
          </a:xfrm>
          <a:prstGeom prst="rect">
            <a:avLst/>
          </a:prstGeom>
        </p:spPr>
      </p:pic>
      <p:pic>
        <p:nvPicPr>
          <p:cNvPr id="7" name="Picture 6">
            <a:extLst>
              <a:ext uri="{FF2B5EF4-FFF2-40B4-BE49-F238E27FC236}">
                <a16:creationId xmlns:a16="http://schemas.microsoft.com/office/drawing/2014/main" id="{2FF87B10-3BAA-4821-ACEF-1C833F94C14A}"/>
              </a:ext>
            </a:extLst>
          </p:cNvPr>
          <p:cNvPicPr>
            <a:picLocks noChangeAspect="1"/>
          </p:cNvPicPr>
          <p:nvPr/>
        </p:nvPicPr>
        <p:blipFill>
          <a:blip r:embed="rId3"/>
          <a:stretch>
            <a:fillRect/>
          </a:stretch>
        </p:blipFill>
        <p:spPr>
          <a:xfrm>
            <a:off x="530269" y="5513912"/>
            <a:ext cx="11356927" cy="55245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98888"/>
            <a:ext cx="10058400" cy="1444187"/>
          </a:xfrm>
        </p:spPr>
        <p:txBody>
          <a:bodyPr/>
          <a:lstStyle/>
          <a:p>
            <a:r>
              <a:rPr lang="tr-TR" b="1" dirty="0"/>
              <a:t>Result</a:t>
            </a:r>
          </a:p>
        </p:txBody>
      </p:sp>
      <p:sp>
        <p:nvSpPr>
          <p:cNvPr id="3" name="Content Placeholder 2"/>
          <p:cNvSpPr>
            <a:spLocks noGrp="1"/>
          </p:cNvSpPr>
          <p:nvPr>
            <p:ph idx="1"/>
          </p:nvPr>
        </p:nvSpPr>
        <p:spPr>
          <a:xfrm>
            <a:off x="1154955" y="1476447"/>
            <a:ext cx="8761412" cy="450166"/>
          </a:xfrm>
        </p:spPr>
        <p:txBody>
          <a:bodyPr>
            <a:normAutofit fontScale="92500" lnSpcReduction="20000"/>
          </a:bodyPr>
          <a:lstStyle/>
          <a:p>
            <a:pPr marL="0" indent="0">
              <a:buNone/>
            </a:pPr>
            <a:r>
              <a:rPr lang="en-US" b="1" dirty="0">
                <a:latin typeface="Arial" panose="020B0604020202020204" pitchFamily="34" charset="0"/>
                <a:cs typeface="Arial" panose="020B0604020202020204" pitchFamily="34" charset="0"/>
              </a:rPr>
              <a:t>Cluster </a:t>
            </a:r>
            <a:r>
              <a:rPr lang="tr-TR" b="1" dirty="0">
                <a:latin typeface="Arial" panose="020B0604020202020204" pitchFamily="34" charset="0"/>
                <a:cs typeface="Arial" panose="020B0604020202020204" pitchFamily="34" charset="0"/>
              </a:rPr>
              <a:t>2</a:t>
            </a:r>
          </a:p>
          <a:p>
            <a:endParaRPr lang="en-US"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4B7F4E0-3171-4ACC-B2F2-BE82D7F496A9}"/>
              </a:ext>
            </a:extLst>
          </p:cNvPr>
          <p:cNvPicPr>
            <a:picLocks noChangeAspect="1"/>
          </p:cNvPicPr>
          <p:nvPr/>
        </p:nvPicPr>
        <p:blipFill>
          <a:blip r:embed="rId2"/>
          <a:stretch>
            <a:fillRect/>
          </a:stretch>
        </p:blipFill>
        <p:spPr>
          <a:xfrm>
            <a:off x="785812" y="1926613"/>
            <a:ext cx="10868025" cy="3676650"/>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98889"/>
            <a:ext cx="10058400" cy="972700"/>
          </a:xfrm>
        </p:spPr>
        <p:txBody>
          <a:bodyPr/>
          <a:lstStyle/>
          <a:p>
            <a:r>
              <a:rPr lang="tr-TR" b="1" dirty="0"/>
              <a:t>Result</a:t>
            </a:r>
          </a:p>
        </p:txBody>
      </p:sp>
      <p:sp>
        <p:nvSpPr>
          <p:cNvPr id="3" name="Content Placeholder 2"/>
          <p:cNvSpPr>
            <a:spLocks noGrp="1"/>
          </p:cNvSpPr>
          <p:nvPr>
            <p:ph idx="1"/>
          </p:nvPr>
        </p:nvSpPr>
        <p:spPr>
          <a:xfrm>
            <a:off x="1154955" y="1147831"/>
            <a:ext cx="8761412" cy="450166"/>
          </a:xfrm>
        </p:spPr>
        <p:txBody>
          <a:bodyPr>
            <a:normAutofit fontScale="92500" lnSpcReduction="20000"/>
          </a:bodyPr>
          <a:lstStyle/>
          <a:p>
            <a:pPr marL="0" indent="0">
              <a:buNone/>
            </a:pPr>
            <a:r>
              <a:rPr lang="en-US" b="1" dirty="0">
                <a:latin typeface="Arial" panose="020B0604020202020204" pitchFamily="34" charset="0"/>
                <a:cs typeface="Arial" panose="020B0604020202020204" pitchFamily="34" charset="0"/>
              </a:rPr>
              <a:t>Cluster </a:t>
            </a:r>
            <a:r>
              <a:rPr lang="tr-T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Contd</a:t>
            </a:r>
            <a:r>
              <a:rPr lang="en-US" b="1" dirty="0">
                <a:latin typeface="Arial" panose="020B0604020202020204" pitchFamily="34" charset="0"/>
                <a:cs typeface="Arial" panose="020B0604020202020204" pitchFamily="34" charset="0"/>
              </a:rPr>
              <a:t>….</a:t>
            </a:r>
            <a:endParaRPr lang="tr-TR"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0B74B6A-660E-4A13-BBF3-6C354B75E98A}"/>
              </a:ext>
            </a:extLst>
          </p:cNvPr>
          <p:cNvPicPr>
            <a:picLocks noChangeAspect="1"/>
          </p:cNvPicPr>
          <p:nvPr/>
        </p:nvPicPr>
        <p:blipFill>
          <a:blip r:embed="rId2"/>
          <a:stretch>
            <a:fillRect/>
          </a:stretch>
        </p:blipFill>
        <p:spPr>
          <a:xfrm>
            <a:off x="1069848" y="1597989"/>
            <a:ext cx="9831515" cy="3488361"/>
          </a:xfrm>
          <a:prstGeom prst="rect">
            <a:avLst/>
          </a:prstGeom>
        </p:spPr>
      </p:pic>
      <p:pic>
        <p:nvPicPr>
          <p:cNvPr id="5" name="Picture 4">
            <a:extLst>
              <a:ext uri="{FF2B5EF4-FFF2-40B4-BE49-F238E27FC236}">
                <a16:creationId xmlns:a16="http://schemas.microsoft.com/office/drawing/2014/main" id="{A088163C-27CA-45E6-B98E-2D0A862AFC8A}"/>
              </a:ext>
            </a:extLst>
          </p:cNvPr>
          <p:cNvPicPr>
            <a:picLocks noChangeAspect="1"/>
          </p:cNvPicPr>
          <p:nvPr/>
        </p:nvPicPr>
        <p:blipFill>
          <a:blip r:embed="rId3"/>
          <a:stretch>
            <a:fillRect/>
          </a:stretch>
        </p:blipFill>
        <p:spPr>
          <a:xfrm>
            <a:off x="1069847" y="5086351"/>
            <a:ext cx="9831516" cy="1328738"/>
          </a:xfrm>
          <a:prstGeom prst="rect">
            <a:avLst/>
          </a:prstGeom>
        </p:spPr>
      </p:pic>
    </p:spTree>
    <p:extLst>
      <p:ext uri="{BB962C8B-B14F-4D97-AF65-F5344CB8AC3E}">
        <p14:creationId xmlns:p14="http://schemas.microsoft.com/office/powerpoint/2010/main" val="3037565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Result</a:t>
            </a:r>
          </a:p>
        </p:txBody>
      </p:sp>
      <p:sp>
        <p:nvSpPr>
          <p:cNvPr id="3" name="Content Placeholder 2"/>
          <p:cNvSpPr>
            <a:spLocks noGrp="1"/>
          </p:cNvSpPr>
          <p:nvPr>
            <p:ph idx="1"/>
          </p:nvPr>
        </p:nvSpPr>
        <p:spPr>
          <a:xfrm>
            <a:off x="1212107" y="1847920"/>
            <a:ext cx="8761412" cy="450166"/>
          </a:xfrm>
        </p:spPr>
        <p:txBody>
          <a:bodyPr>
            <a:normAutofit fontScale="92500" lnSpcReduction="20000"/>
          </a:bodyPr>
          <a:lstStyle/>
          <a:p>
            <a:pPr marL="0" indent="0">
              <a:buNone/>
            </a:pPr>
            <a:r>
              <a:rPr lang="en-US" b="1" dirty="0">
                <a:latin typeface="Arial" panose="020B0604020202020204" pitchFamily="34" charset="0"/>
                <a:cs typeface="Arial" panose="020B0604020202020204" pitchFamily="34" charset="0"/>
              </a:rPr>
              <a:t>Cluster </a:t>
            </a:r>
            <a:r>
              <a:rPr lang="tr-TR" b="1" dirty="0">
                <a:latin typeface="Arial" panose="020B0604020202020204" pitchFamily="34" charset="0"/>
                <a:cs typeface="Arial" panose="020B0604020202020204" pitchFamily="34" charset="0"/>
              </a:rPr>
              <a:t>3</a:t>
            </a:r>
          </a:p>
          <a:p>
            <a:pPr marL="0" indent="0">
              <a:buNone/>
            </a:pPr>
            <a:endParaRPr lang="en-US"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AA0CFB9-8112-4C66-86A6-8664F3E4A302}"/>
              </a:ext>
            </a:extLst>
          </p:cNvPr>
          <p:cNvPicPr>
            <a:picLocks noChangeAspect="1"/>
          </p:cNvPicPr>
          <p:nvPr/>
        </p:nvPicPr>
        <p:blipFill>
          <a:blip r:embed="rId2"/>
          <a:stretch>
            <a:fillRect/>
          </a:stretch>
        </p:blipFill>
        <p:spPr>
          <a:xfrm>
            <a:off x="841438" y="2867024"/>
            <a:ext cx="10509123" cy="1419225"/>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Result</a:t>
            </a:r>
          </a:p>
        </p:txBody>
      </p:sp>
      <p:sp>
        <p:nvSpPr>
          <p:cNvPr id="3" name="Content Placeholder 2"/>
          <p:cNvSpPr>
            <a:spLocks noGrp="1"/>
          </p:cNvSpPr>
          <p:nvPr>
            <p:ph idx="1"/>
          </p:nvPr>
        </p:nvSpPr>
        <p:spPr>
          <a:xfrm>
            <a:off x="1154955" y="1747909"/>
            <a:ext cx="8761412" cy="450166"/>
          </a:xfrm>
        </p:spPr>
        <p:txBody>
          <a:bodyPr>
            <a:normAutofit fontScale="92500" lnSpcReduction="20000"/>
          </a:bodyPr>
          <a:lstStyle/>
          <a:p>
            <a:pPr marL="0" indent="0">
              <a:buNone/>
            </a:pPr>
            <a:r>
              <a:rPr lang="en-US" b="1" dirty="0">
                <a:latin typeface="Arial" panose="020B0604020202020204" pitchFamily="34" charset="0"/>
                <a:cs typeface="Arial" panose="020B0604020202020204" pitchFamily="34" charset="0"/>
              </a:rPr>
              <a:t>Cluster </a:t>
            </a:r>
            <a:r>
              <a:rPr lang="tr-TR" b="1" dirty="0">
                <a:latin typeface="Arial" panose="020B0604020202020204" pitchFamily="34" charset="0"/>
                <a:cs typeface="Arial" panose="020B0604020202020204" pitchFamily="34" charset="0"/>
              </a:rPr>
              <a:t>4</a:t>
            </a:r>
          </a:p>
          <a:p>
            <a:pPr marL="0" indent="0">
              <a:buNone/>
            </a:pPr>
            <a:endParaRPr lang="en-US"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5851B7A-D422-4B28-967A-306867C5DD7D}"/>
              </a:ext>
            </a:extLst>
          </p:cNvPr>
          <p:cNvPicPr>
            <a:picLocks noChangeAspect="1"/>
          </p:cNvPicPr>
          <p:nvPr/>
        </p:nvPicPr>
        <p:blipFill>
          <a:blip r:embed="rId2"/>
          <a:stretch>
            <a:fillRect/>
          </a:stretch>
        </p:blipFill>
        <p:spPr>
          <a:xfrm>
            <a:off x="881062" y="2198074"/>
            <a:ext cx="10829925" cy="3474063"/>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a:t>
            </a:r>
          </a:p>
        </p:txBody>
      </p:sp>
      <p:sp>
        <p:nvSpPr>
          <p:cNvPr id="3" name="Content Placeholder 2"/>
          <p:cNvSpPr>
            <a:spLocks noGrp="1"/>
          </p:cNvSpPr>
          <p:nvPr>
            <p:ph idx="1"/>
          </p:nvPr>
        </p:nvSpPr>
        <p:spPr>
          <a:xfrm>
            <a:off x="965768" y="1943100"/>
            <a:ext cx="10338108" cy="4014787"/>
          </a:xfrm>
        </p:spPr>
        <p:txBody>
          <a:bodyPr>
            <a:normAutofit fontScale="92500" lnSpcReduction="10000"/>
          </a:bodyPr>
          <a:lstStyle/>
          <a:p>
            <a:r>
              <a:rPr lang="en-US" dirty="0">
                <a:latin typeface="Arial" panose="020B0604020202020204" pitchFamily="34" charset="0"/>
                <a:cs typeface="Arial" panose="020B0604020202020204" pitchFamily="34" charset="0"/>
              </a:rPr>
              <a:t>Based on the above cluster analysis, Cluster 3 will be most ideal location to open Indian restaurant followed by Cluster 4 as there are less number of restaurants available today.</a:t>
            </a:r>
          </a:p>
          <a:p>
            <a:pPr marL="0" indent="0">
              <a:buNone/>
            </a:pPr>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Stuyvesant Town neighborhood (under Cluster 3) has only one existing restaurant and this is the most viable location to open new Indian restaurant.</a:t>
            </a:r>
          </a:p>
          <a:p>
            <a:pPr marL="0" indent="0">
              <a:buNone/>
            </a:pPr>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Cluster 2 has numerous Indian based restaurants (close to 36) and this is the most risker zone to open new business.</a:t>
            </a:r>
          </a:p>
        </p:txBody>
      </p:sp>
    </p:spTree>
    <p:extLst>
      <p:ext uri="{BB962C8B-B14F-4D97-AF65-F5344CB8AC3E}">
        <p14:creationId xmlns:p14="http://schemas.microsoft.com/office/powerpoint/2010/main" val="205329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a:xfrm>
            <a:off x="1063752" y="2021681"/>
            <a:ext cx="10028862" cy="1443038"/>
          </a:xfrm>
        </p:spPr>
        <p:txBody>
          <a:bodyPr>
            <a:noAutofit/>
          </a:bodyPr>
          <a:lstStyle/>
          <a:p>
            <a:pPr marL="0" indent="0">
              <a:lnSpc>
                <a:spcPct val="150000"/>
              </a:lnSpc>
              <a:buNone/>
            </a:pPr>
            <a:r>
              <a:rPr lang="en-US" dirty="0"/>
              <a:t>Finally, we used Foursquare, Folium, K mean cluster to identify the zone to open Indian restaurant in New York neighborhood. </a:t>
            </a:r>
          </a:p>
          <a:p>
            <a:pPr>
              <a:lnSpc>
                <a:spcPct val="150000"/>
              </a:lnSpc>
            </a:pPr>
            <a:endParaRPr lang="tr-TR" dirty="0"/>
          </a:p>
        </p:txBody>
      </p:sp>
      <p:pic>
        <p:nvPicPr>
          <p:cNvPr id="4" name="Picture 3">
            <a:extLst>
              <a:ext uri="{FF2B5EF4-FFF2-40B4-BE49-F238E27FC236}">
                <a16:creationId xmlns:a16="http://schemas.microsoft.com/office/drawing/2014/main" id="{8D25F64D-FF77-48E0-AAD3-FF49A6E8D8BA}"/>
              </a:ext>
            </a:extLst>
          </p:cNvPr>
          <p:cNvPicPr>
            <a:picLocks noChangeAspect="1"/>
          </p:cNvPicPr>
          <p:nvPr/>
        </p:nvPicPr>
        <p:blipFill>
          <a:blip r:embed="rId2"/>
          <a:stretch>
            <a:fillRect/>
          </a:stretch>
        </p:blipFill>
        <p:spPr>
          <a:xfrm>
            <a:off x="3271838" y="3314709"/>
            <a:ext cx="6019800" cy="3352800"/>
          </a:xfrm>
          <a:prstGeom prst="rect">
            <a:avLst/>
          </a:prstGeom>
        </p:spPr>
      </p:pic>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a:xfrm>
            <a:off x="739587" y="1326106"/>
            <a:ext cx="10851777" cy="4452902"/>
          </a:xfrm>
        </p:spPr>
        <p:txBody>
          <a:bodyPr>
            <a:normAutofit fontScale="85000" lnSpcReduction="20000"/>
          </a:bodyPr>
          <a:lstStyle/>
          <a:p>
            <a:endParaRPr lang="tr-TR"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City of New York, is the most populous city in the United States. It is diverse and is the financial capital of USA. New York City is often referred to collectively as the five boroughs, and in turn, there are hundreds of distinct neighborhoods throughout the boroughs, many with a definable history and character to call their own</a:t>
            </a:r>
          </a:p>
          <a:p>
            <a:pPr marL="0" indent="0">
              <a:buNone/>
            </a:pPr>
            <a:endParaRPr lang="tr-TR"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As it is highly developed city so cost of doing business is also one of the highest. Thus, any new business venture or expansion needs to be analyzed carefully. The insights derived from analysis will give good understanding of the business environment which help in strategically targeting the market.</a:t>
            </a:r>
          </a:p>
          <a:p>
            <a:pPr marL="0" indent="0">
              <a:buNone/>
            </a:pP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problem</a:t>
            </a:r>
            <a:endParaRPr lang="en-US" dirty="0"/>
          </a:p>
        </p:txBody>
      </p:sp>
      <p:sp>
        <p:nvSpPr>
          <p:cNvPr id="3" name="Content Placeholder 2"/>
          <p:cNvSpPr>
            <a:spLocks noGrp="1"/>
          </p:cNvSpPr>
          <p:nvPr>
            <p:ph idx="1"/>
          </p:nvPr>
        </p:nvSpPr>
        <p:spPr>
          <a:xfrm>
            <a:off x="739587" y="1688246"/>
            <a:ext cx="10851777" cy="3958665"/>
          </a:xfrm>
        </p:spPr>
        <p:txBody>
          <a:bodyPr>
            <a:normAutofit fontScale="92500" lnSpcReduction="10000"/>
          </a:bodyPr>
          <a:lstStyle/>
          <a:p>
            <a:endParaRPr lang="tr-TR"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City of New York is famous for numerous excellent cuisines across many nations with an array of international cuisines Indian restaurants have become so popular in the United States due to huge population of Asian immigrants. So, starting an Indian cuisine restaurant can be a great business opportunity and we need to determine the right location to cover wider customers.</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Client is interested to open a new Indian cuisine restaurant and in need of suggestion for a suitable neighborhood within the city with low risk </a:t>
            </a:r>
          </a:p>
          <a:p>
            <a:pPr marL="0" indent="0">
              <a:buNone/>
            </a:pP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880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0566"/>
            <a:ext cx="9905998" cy="1478570"/>
          </a:xfrm>
        </p:spPr>
        <p:txBody>
          <a:bodyPr/>
          <a:lstStyle/>
          <a:p>
            <a:r>
              <a:rPr lang="en-US" b="1" dirty="0"/>
              <a:t>Data Selection</a:t>
            </a:r>
          </a:p>
        </p:txBody>
      </p:sp>
      <p:sp>
        <p:nvSpPr>
          <p:cNvPr id="3" name="Content Placeholder 2"/>
          <p:cNvSpPr>
            <a:spLocks noGrp="1"/>
          </p:cNvSpPr>
          <p:nvPr>
            <p:ph idx="1"/>
          </p:nvPr>
        </p:nvSpPr>
        <p:spPr>
          <a:xfrm>
            <a:off x="1154954" y="1579441"/>
            <a:ext cx="10396070" cy="3370511"/>
          </a:xfrm>
        </p:spPr>
        <p:txBody>
          <a:bodyPr>
            <a:normAutofit fontScale="92500" lnSpcReduction="20000"/>
          </a:bodyPr>
          <a:lstStyle/>
          <a:p>
            <a:r>
              <a:rPr lang="en-US" dirty="0">
                <a:latin typeface="Arial" panose="020B0604020202020204" pitchFamily="34" charset="0"/>
                <a:cs typeface="Arial" panose="020B0604020202020204" pitchFamily="34" charset="0"/>
              </a:rPr>
              <a:t>In order to determine the characteristics of our competitors in the New York City, we would need to identify the number of existing restaurants in each neighborhood.</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We used geographical coordinates of New York City: 40.7127281, -74.0060152 to determine the map of the neighborhood</a:t>
            </a:r>
          </a:p>
          <a:p>
            <a:pPr marL="0" indent="0">
              <a:buNone/>
            </a:pPr>
            <a:endParaRPr lang="tr-TR"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We had a total of 1081 Indian restaurants </a:t>
            </a:r>
            <a:r>
              <a:rPr lang="en-US" dirty="0" err="1">
                <a:latin typeface="Arial" panose="020B0604020202020204" pitchFamily="34" charset="0"/>
                <a:cs typeface="Arial" panose="020B0604020202020204" pitchFamily="34" charset="0"/>
              </a:rPr>
              <a:t>i</a:t>
            </a:r>
            <a:r>
              <a:rPr lang="tr-TR" dirty="0">
                <a:latin typeface="Arial" panose="020B0604020202020204" pitchFamily="34" charset="0"/>
                <a:cs typeface="Arial" panose="020B0604020202020204" pitchFamily="34" charset="0"/>
              </a:rPr>
              <a:t>n Manhattan</a:t>
            </a:r>
            <a:r>
              <a:rPr lang="en-US" dirty="0">
                <a:latin typeface="Arial" panose="020B0604020202020204" pitchFamily="34" charset="0"/>
                <a:cs typeface="Arial" panose="020B0604020202020204" pitchFamily="34" charset="0"/>
              </a:rPr>
              <a:t> as of today. </a:t>
            </a:r>
            <a:endParaRPr lang="tr-TR" dirty="0">
              <a:latin typeface="Arial" panose="020B0604020202020204" pitchFamily="34" charset="0"/>
              <a:cs typeface="Arial" panose="020B0604020202020204" pitchFamily="34" charset="0"/>
            </a:endParaRPr>
          </a:p>
          <a:p>
            <a:pPr marL="0" indent="0">
              <a:buNone/>
            </a:pPr>
            <a:endParaRPr lang="tr-TR"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66263A5-8DAA-4278-A380-F37FFCA46BA8}"/>
              </a:ext>
            </a:extLst>
          </p:cNvPr>
          <p:cNvPicPr>
            <a:picLocks noChangeAspect="1"/>
          </p:cNvPicPr>
          <p:nvPr/>
        </p:nvPicPr>
        <p:blipFill>
          <a:blip r:embed="rId3"/>
          <a:stretch>
            <a:fillRect/>
          </a:stretch>
        </p:blipFill>
        <p:spPr>
          <a:xfrm>
            <a:off x="2986088" y="5250030"/>
            <a:ext cx="5600699" cy="1319213"/>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301306"/>
          </a:xfrm>
        </p:spPr>
        <p:txBody>
          <a:bodyPr/>
          <a:lstStyle/>
          <a:p>
            <a:r>
              <a:rPr lang="en-US" b="1" dirty="0"/>
              <a:t>Data Selection</a:t>
            </a:r>
          </a:p>
        </p:txBody>
      </p:sp>
      <p:sp>
        <p:nvSpPr>
          <p:cNvPr id="3" name="Content Placeholder 2"/>
          <p:cNvSpPr>
            <a:spLocks noGrp="1"/>
          </p:cNvSpPr>
          <p:nvPr>
            <p:ph idx="1"/>
          </p:nvPr>
        </p:nvSpPr>
        <p:spPr>
          <a:xfrm>
            <a:off x="1154954" y="1785938"/>
            <a:ext cx="10575084" cy="1813082"/>
          </a:xfrm>
        </p:spPr>
        <p:txBody>
          <a:bodyPr>
            <a:normAutofit fontScale="92500" lnSpcReduction="20000"/>
          </a:bodyPr>
          <a:lstStyle/>
          <a:p>
            <a:r>
              <a:rPr lang="en-US" sz="1800" dirty="0">
                <a:latin typeface="Arial" panose="020B0604020202020204" pitchFamily="34" charset="0"/>
                <a:cs typeface="Arial" panose="020B0604020202020204" pitchFamily="34" charset="0"/>
              </a:rPr>
              <a:t>To find the best location for our Indian Restaurant, we will use the following sources of information:</a:t>
            </a:r>
          </a:p>
          <a:p>
            <a:pPr marL="0" indent="0">
              <a:buNone/>
            </a:pPr>
            <a:r>
              <a:rPr lang="en-US" sz="1800" dirty="0">
                <a:latin typeface="Arial" panose="020B0604020202020204" pitchFamily="34" charset="0"/>
                <a:cs typeface="Arial" panose="020B0604020202020204" pitchFamily="34" charset="0"/>
              </a:rPr>
              <a:t>	Indian category Id - 4bf58dd8d48988d10f941735</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Next, we  used Google Map API to find their geographic coordinates of the 5 locations shortlisted for our Indian Restaurants</a:t>
            </a:r>
          </a:p>
        </p:txBody>
      </p:sp>
      <p:sp>
        <p:nvSpPr>
          <p:cNvPr id="8" name="TextBox 7"/>
          <p:cNvSpPr txBox="1"/>
          <p:nvPr/>
        </p:nvSpPr>
        <p:spPr>
          <a:xfrm>
            <a:off x="2761422" y="6079659"/>
            <a:ext cx="5533694" cy="276999"/>
          </a:xfrm>
          <a:prstGeom prst="rect">
            <a:avLst/>
          </a:prstGeom>
          <a:noFill/>
        </p:spPr>
        <p:txBody>
          <a:bodyPr wrap="none" rtlCol="0">
            <a:spAutoFit/>
          </a:bodyPr>
          <a:lstStyle/>
          <a:p>
            <a:r>
              <a:rPr lang="en-US" sz="1200" dirty="0"/>
              <a:t>Data frame containing geographic coordinates of our 5 shortlisted locations</a:t>
            </a:r>
          </a:p>
        </p:txBody>
      </p:sp>
      <p:pic>
        <p:nvPicPr>
          <p:cNvPr id="4" name="Picture 3">
            <a:extLst>
              <a:ext uri="{FF2B5EF4-FFF2-40B4-BE49-F238E27FC236}">
                <a16:creationId xmlns:a16="http://schemas.microsoft.com/office/drawing/2014/main" id="{9C50BBD7-D3B4-4FFE-9357-6C9E39B8A71C}"/>
              </a:ext>
            </a:extLst>
          </p:cNvPr>
          <p:cNvPicPr>
            <a:picLocks noChangeAspect="1"/>
          </p:cNvPicPr>
          <p:nvPr/>
        </p:nvPicPr>
        <p:blipFill>
          <a:blip r:embed="rId3"/>
          <a:stretch>
            <a:fillRect/>
          </a:stretch>
        </p:blipFill>
        <p:spPr>
          <a:xfrm>
            <a:off x="1833148" y="3639568"/>
            <a:ext cx="8525703" cy="2243447"/>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p>
        </p:txBody>
      </p:sp>
      <p:sp>
        <p:nvSpPr>
          <p:cNvPr id="3" name="Content Placeholder 2"/>
          <p:cNvSpPr>
            <a:spLocks noGrp="1"/>
          </p:cNvSpPr>
          <p:nvPr>
            <p:ph idx="1"/>
          </p:nvPr>
        </p:nvSpPr>
        <p:spPr>
          <a:xfrm>
            <a:off x="747514" y="2093976"/>
            <a:ext cx="11079087" cy="2094625"/>
          </a:xfrm>
        </p:spPr>
        <p:txBody>
          <a:bodyPr>
            <a:normAutofit fontScale="77500" lnSpcReduction="20000"/>
          </a:bodyPr>
          <a:lstStyle/>
          <a:p>
            <a:r>
              <a:rPr lang="en-US" dirty="0">
                <a:latin typeface="Arial" panose="020B0604020202020204" pitchFamily="34" charset="0"/>
                <a:cs typeface="Arial" panose="020B0604020202020204" pitchFamily="34" charset="0"/>
              </a:rPr>
              <a:t> I have used Foursquare API to explore neighborhoods in Manhattan, New York. After that, explore function to get Indian restaurant categories in each neighborhood.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Then use this feature to group the neighborhoods into clusters K-means clustering algorithm will be use to complete this task. And also, the Folium library to visualize the neighborhoods in Manhattan and its emerging clusters</a:t>
            </a:r>
          </a:p>
          <a:p>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p>
        </p:txBody>
      </p:sp>
      <p:pic>
        <p:nvPicPr>
          <p:cNvPr id="5" name="Picture 4">
            <a:extLst>
              <a:ext uri="{FF2B5EF4-FFF2-40B4-BE49-F238E27FC236}">
                <a16:creationId xmlns:a16="http://schemas.microsoft.com/office/drawing/2014/main" id="{9004E04D-E594-41F0-8ABA-1AA736C8F54B}"/>
              </a:ext>
            </a:extLst>
          </p:cNvPr>
          <p:cNvPicPr>
            <a:picLocks noChangeAspect="1"/>
          </p:cNvPicPr>
          <p:nvPr/>
        </p:nvPicPr>
        <p:blipFill>
          <a:blip r:embed="rId3"/>
          <a:stretch>
            <a:fillRect/>
          </a:stretch>
        </p:blipFill>
        <p:spPr>
          <a:xfrm>
            <a:off x="776288" y="1711007"/>
            <a:ext cx="11210925" cy="4067175"/>
          </a:xfrm>
          <a:prstGeom prst="rect">
            <a:avLst/>
          </a:prstGeom>
        </p:spPr>
      </p:pic>
      <p:sp>
        <p:nvSpPr>
          <p:cNvPr id="6" name="TextBox 5">
            <a:extLst>
              <a:ext uri="{FF2B5EF4-FFF2-40B4-BE49-F238E27FC236}">
                <a16:creationId xmlns:a16="http://schemas.microsoft.com/office/drawing/2014/main" id="{88FC452D-69CA-4FC2-A45F-162BAAB093A7}"/>
              </a:ext>
            </a:extLst>
          </p:cNvPr>
          <p:cNvSpPr txBox="1"/>
          <p:nvPr/>
        </p:nvSpPr>
        <p:spPr>
          <a:xfrm>
            <a:off x="4575942" y="5979643"/>
            <a:ext cx="235692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Restaurants based on category</a:t>
            </a:r>
          </a:p>
        </p:txBody>
      </p:sp>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Methodology</a:t>
            </a:r>
            <a:br>
              <a:rPr lang="tr-TR" dirty="0"/>
            </a:br>
            <a:endParaRPr lang="tr-TR" dirty="0"/>
          </a:p>
        </p:txBody>
      </p:sp>
      <p:sp>
        <p:nvSpPr>
          <p:cNvPr id="6" name="Rectangle 5"/>
          <p:cNvSpPr/>
          <p:nvPr/>
        </p:nvSpPr>
        <p:spPr>
          <a:xfrm>
            <a:off x="8904848" y="2841674"/>
            <a:ext cx="3080825"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Indian restaurants in Manhattan</a:t>
            </a:r>
            <a:endParaRPr lang="tr-TR"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A026E39-46E3-4801-A4A3-752E488B2972}"/>
              </a:ext>
            </a:extLst>
          </p:cNvPr>
          <p:cNvPicPr>
            <a:picLocks noChangeAspect="1"/>
          </p:cNvPicPr>
          <p:nvPr/>
        </p:nvPicPr>
        <p:blipFill>
          <a:blip r:embed="rId2"/>
          <a:stretch>
            <a:fillRect/>
          </a:stretch>
        </p:blipFill>
        <p:spPr>
          <a:xfrm>
            <a:off x="728911" y="1573148"/>
            <a:ext cx="8175937" cy="4720781"/>
          </a:xfrm>
          <a:prstGeom prst="rect">
            <a:avLst/>
          </a:prstGeom>
        </p:spPr>
      </p:pic>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p>
        </p:txBody>
      </p:sp>
      <p:sp>
        <p:nvSpPr>
          <p:cNvPr id="3" name="Content Placeholder 2"/>
          <p:cNvSpPr>
            <a:spLocks noGrp="1"/>
          </p:cNvSpPr>
          <p:nvPr>
            <p:ph idx="1"/>
          </p:nvPr>
        </p:nvSpPr>
        <p:spPr>
          <a:xfrm>
            <a:off x="618926" y="1838860"/>
            <a:ext cx="11079087" cy="1232953"/>
          </a:xfrm>
        </p:spPr>
        <p:txBody>
          <a:bodyPr>
            <a:normAutofit fontScale="92500" lnSpcReduction="10000"/>
          </a:bodyPr>
          <a:lstStyle/>
          <a:p>
            <a:pPr marL="0" indent="0" algn="just">
              <a:buNone/>
            </a:pPr>
            <a:r>
              <a:rPr lang="en-US" dirty="0">
                <a:latin typeface="Arial" panose="020B0604020202020204" pitchFamily="34" charset="0"/>
                <a:cs typeface="Arial" panose="020B0604020202020204" pitchFamily="34" charset="0"/>
              </a:rPr>
              <a:t>Using this feature, group the neighborhoods into clusters K-means clustering algorithm will be use to complete this task. And also, the Folium library to visualize the neighborhoods in Manhattan and its emerging clusters.</a:t>
            </a:r>
            <a:endParaRPr lang="tr-TR"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E90FB07-CA21-4AAF-B065-42C21D63FA24}"/>
              </a:ext>
            </a:extLst>
          </p:cNvPr>
          <p:cNvPicPr>
            <a:picLocks noChangeAspect="1"/>
          </p:cNvPicPr>
          <p:nvPr/>
        </p:nvPicPr>
        <p:blipFill>
          <a:blip r:embed="rId3"/>
          <a:stretch>
            <a:fillRect/>
          </a:stretch>
        </p:blipFill>
        <p:spPr>
          <a:xfrm>
            <a:off x="286306" y="3149742"/>
            <a:ext cx="11744325" cy="3028950"/>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286</TotalTime>
  <Words>570</Words>
  <Application>Microsoft Office PowerPoint</Application>
  <PresentationFormat>Widescreen</PresentationFormat>
  <Paragraphs>60</Paragraphs>
  <Slides>17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Tw Cen MT</vt:lpstr>
      <vt:lpstr>Circuit</vt:lpstr>
      <vt:lpstr>Capstone Project  The Battle of Neighborhoods Week 5</vt:lpstr>
      <vt:lpstr>Introduction</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Praveen Perumal Ramanpillai</cp:lastModifiedBy>
  <cp:revision>28</cp:revision>
  <dcterms:created xsi:type="dcterms:W3CDTF">2019-01-13T13:58:47Z</dcterms:created>
  <dcterms:modified xsi:type="dcterms:W3CDTF">2019-08-02T05:05:43Z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