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2" r:id="rId7"/>
    <p:sldId id="261" r:id="rId8"/>
    <p:sldId id="263" r:id="rId9"/>
    <p:sldId id="265" r:id="rId10"/>
    <p:sldId id="270" r:id="rId11"/>
    <p:sldId id="266" r:id="rId12"/>
    <p:sldId id="267" r:id="rId13"/>
    <p:sldId id="268" r:id="rId14"/>
    <p:sldId id="269" r:id="rId15"/>
  </p:sldIdLst>
  <p:sldSz cx="9144000" cy="5143500" type="screen16x9"/>
  <p:notesSz cx="6858000" cy="9144000"/>
  <p:embeddedFontLs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4274196c35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4274196c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4274196c35_0_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4274196c3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4274196c35_0_1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4274196c3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c6f9e470d_0_4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e470d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423255f58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423255f58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43b93a3d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43b93a3d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43b93a3d8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43b93a3d8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c6f9e470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43b93a3d8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43b93a3d8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423255f58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423255f58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c6f9e470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r>
              <a:rPr lang="en" dirty="0"/>
              <a:t>Case Study</a:t>
            </a:r>
            <a:endParaRPr dirty="0"/>
          </a:p>
          <a:p>
            <a:pPr marL="0" lvl="0" indent="0" algn="l" rtl="0">
              <a:spcBef>
                <a:spcPts val="0"/>
              </a:spcBef>
              <a:spcAft>
                <a:spcPts val="0"/>
              </a:spcAft>
              <a:buNone/>
            </a:pPr>
            <a:r>
              <a:rPr lang="en" dirty="0"/>
              <a:t>E-Commerce &amp; Retail B2B</a:t>
            </a:r>
            <a:endParaRPr dirty="0"/>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How Company focused only on vendors who tend to delay payment</a:t>
            </a:r>
            <a:endParaRPr dirty="0"/>
          </a:p>
        </p:txBody>
      </p:sp>
      <p:sp>
        <p:nvSpPr>
          <p:cNvPr id="87" name="Google Shape;87;p13"/>
          <p:cNvSpPr txBox="1"/>
          <p:nvPr/>
        </p:nvSpPr>
        <p:spPr>
          <a:xfrm>
            <a:off x="677363" y="3916513"/>
            <a:ext cx="8222100" cy="43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FFFFFF"/>
                </a:solidFill>
                <a:latin typeface="Roboto"/>
                <a:ea typeface="Roboto"/>
                <a:cs typeface="Roboto"/>
                <a:sym typeface="Roboto"/>
              </a:rPr>
              <a:t>Submitted by: Rajesh Thote, Rohit Ramachandran, Praveen Rathi</a:t>
            </a:r>
            <a:endParaRPr sz="1800" dirty="0">
              <a:solidFill>
                <a:srgbClr val="FFFFFF"/>
              </a:solidFill>
              <a:latin typeface="Roboto"/>
              <a:ea typeface="Roboto"/>
              <a:cs typeface="Roboto"/>
              <a:sym typeface="Roboto"/>
            </a:endParaRPr>
          </a:p>
        </p:txBody>
      </p:sp>
      <p:sp>
        <p:nvSpPr>
          <p:cNvPr id="88" name="Google Shape;88;p13"/>
          <p:cNvSpPr txBox="1"/>
          <p:nvPr/>
        </p:nvSpPr>
        <p:spPr>
          <a:xfrm>
            <a:off x="677363" y="4373713"/>
            <a:ext cx="8222100" cy="43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Roboto"/>
                <a:ea typeface="Roboto"/>
                <a:cs typeface="Roboto"/>
                <a:sym typeface="Roboto"/>
              </a:rPr>
              <a:t>Batch: DS C52 23</a:t>
            </a:r>
            <a:endParaRPr sz="1800">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5BD8F55-2807-E55F-A618-989305E0F955}"/>
              </a:ext>
            </a:extLst>
          </p:cNvPr>
          <p:cNvSpPr>
            <a:spLocks noGrp="1"/>
          </p:cNvSpPr>
          <p:nvPr>
            <p:ph type="title"/>
          </p:nvPr>
        </p:nvSpPr>
        <p:spPr/>
        <p:txBody>
          <a:bodyPr/>
          <a:lstStyle/>
          <a:p>
            <a:r>
              <a:rPr lang="en-US" dirty="0"/>
              <a:t>Logistic Regression</a:t>
            </a:r>
          </a:p>
        </p:txBody>
      </p:sp>
      <p:sp>
        <p:nvSpPr>
          <p:cNvPr id="9" name="Text Placeholder 8">
            <a:extLst>
              <a:ext uri="{FF2B5EF4-FFF2-40B4-BE49-F238E27FC236}">
                <a16:creationId xmlns:a16="http://schemas.microsoft.com/office/drawing/2014/main" id="{A1A328AB-20F4-2887-5E25-0047F76C703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57869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Late Payment Prediction (on Payment term) </a:t>
            </a:r>
            <a:endParaRPr/>
          </a:p>
        </p:txBody>
      </p:sp>
      <p:sp>
        <p:nvSpPr>
          <p:cNvPr id="168" name="Google Shape;168;p23"/>
          <p:cNvSpPr txBox="1">
            <a:spLocks noGrp="1"/>
          </p:cNvSpPr>
          <p:nvPr>
            <p:ph type="body" idx="4294967295"/>
          </p:nvPr>
        </p:nvSpPr>
        <p:spPr>
          <a:xfrm>
            <a:off x="4323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Challenge 1</a:t>
            </a:r>
            <a:endParaRPr>
              <a:solidFill>
                <a:schemeClr val="lt1"/>
              </a:solidFill>
            </a:endParaRPr>
          </a:p>
        </p:txBody>
      </p:sp>
      <p:sp>
        <p:nvSpPr>
          <p:cNvPr id="169" name="Google Shape;169;p23"/>
          <p:cNvSpPr txBox="1"/>
          <p:nvPr/>
        </p:nvSpPr>
        <p:spPr>
          <a:xfrm>
            <a:off x="6322775" y="1370175"/>
            <a:ext cx="2146200" cy="289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Company should focus on invoices with payment term ‘60 &amp; 30 Days from inv Date’ as these have higher late payment chance</a:t>
            </a:r>
            <a:endParaRPr>
              <a:latin typeface="Roboto"/>
              <a:ea typeface="Roboto"/>
              <a:cs typeface="Roboto"/>
              <a:sym typeface="Roboto"/>
            </a:endParaRPr>
          </a:p>
        </p:txBody>
      </p:sp>
      <p:pic>
        <p:nvPicPr>
          <p:cNvPr id="170" name="Google Shape;170;p23"/>
          <p:cNvPicPr preferRelativeResize="0"/>
          <p:nvPr/>
        </p:nvPicPr>
        <p:blipFill>
          <a:blip r:embed="rId3">
            <a:alphaModFix/>
          </a:blip>
          <a:stretch>
            <a:fillRect/>
          </a:stretch>
        </p:blipFill>
        <p:spPr>
          <a:xfrm>
            <a:off x="381000" y="1121500"/>
            <a:ext cx="5462775" cy="3869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Final outcome of Model</a:t>
            </a:r>
            <a:endParaRPr/>
          </a:p>
        </p:txBody>
      </p:sp>
      <p:sp>
        <p:nvSpPr>
          <p:cNvPr id="176" name="Google Shape;176;p24"/>
          <p:cNvSpPr txBox="1">
            <a:spLocks noGrp="1"/>
          </p:cNvSpPr>
          <p:nvPr>
            <p:ph type="body" idx="4294967295"/>
          </p:nvPr>
        </p:nvSpPr>
        <p:spPr>
          <a:xfrm>
            <a:off x="4323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Challenge 1</a:t>
            </a:r>
            <a:endParaRPr>
              <a:solidFill>
                <a:schemeClr val="lt1"/>
              </a:solidFill>
            </a:endParaRPr>
          </a:p>
        </p:txBody>
      </p:sp>
      <p:sp>
        <p:nvSpPr>
          <p:cNvPr id="177" name="Google Shape;177;p24"/>
          <p:cNvSpPr txBox="1"/>
          <p:nvPr/>
        </p:nvSpPr>
        <p:spPr>
          <a:xfrm>
            <a:off x="6322775" y="1370175"/>
            <a:ext cx="2146200" cy="289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Our model has identified 30.2% customers as potential for late payment, accordingly company can focus on these customers for improving timely payment realisation</a:t>
            </a:r>
            <a:endParaRPr>
              <a:latin typeface="Roboto"/>
              <a:ea typeface="Roboto"/>
              <a:cs typeface="Roboto"/>
              <a:sym typeface="Roboto"/>
            </a:endParaRPr>
          </a:p>
        </p:txBody>
      </p:sp>
      <p:pic>
        <p:nvPicPr>
          <p:cNvPr id="178" name="Google Shape;178;p24"/>
          <p:cNvPicPr preferRelativeResize="0"/>
          <p:nvPr/>
        </p:nvPicPr>
        <p:blipFill>
          <a:blip r:embed="rId3">
            <a:alphaModFix/>
          </a:blip>
          <a:stretch>
            <a:fillRect/>
          </a:stretch>
        </p:blipFill>
        <p:spPr>
          <a:xfrm>
            <a:off x="685800" y="1199500"/>
            <a:ext cx="4086174" cy="3791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Suggestions</a:t>
            </a:r>
            <a:endParaRPr/>
          </a:p>
        </p:txBody>
      </p:sp>
      <p:sp>
        <p:nvSpPr>
          <p:cNvPr id="184" name="Google Shape;184;p25"/>
          <p:cNvSpPr txBox="1">
            <a:spLocks noGrp="1"/>
          </p:cNvSpPr>
          <p:nvPr>
            <p:ph type="body" idx="4294967295"/>
          </p:nvPr>
        </p:nvSpPr>
        <p:spPr>
          <a:xfrm>
            <a:off x="4323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Challenge 1</a:t>
            </a:r>
            <a:endParaRPr>
              <a:solidFill>
                <a:schemeClr val="lt1"/>
              </a:solidFill>
            </a:endParaRPr>
          </a:p>
        </p:txBody>
      </p:sp>
      <p:sp>
        <p:nvSpPr>
          <p:cNvPr id="185" name="Google Shape;185;p25"/>
          <p:cNvSpPr txBox="1"/>
          <p:nvPr/>
        </p:nvSpPr>
        <p:spPr>
          <a:xfrm>
            <a:off x="471675" y="1466225"/>
            <a:ext cx="8110200" cy="32334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Font typeface="Roboto"/>
              <a:buChar char="➢"/>
            </a:pPr>
            <a:r>
              <a:rPr lang="en">
                <a:latin typeface="Roboto"/>
                <a:ea typeface="Roboto"/>
                <a:cs typeface="Roboto"/>
                <a:sym typeface="Roboto"/>
              </a:rPr>
              <a:t>Company may chase invoices with immediate payment basis as these are observed to be late majorly</a:t>
            </a:r>
            <a:endParaRPr>
              <a:latin typeface="Roboto"/>
              <a:ea typeface="Roboto"/>
              <a:cs typeface="Roboto"/>
              <a:sym typeface="Roboto"/>
            </a:endParaRPr>
          </a:p>
          <a:p>
            <a:pPr marL="457200" lvl="0" indent="-317500" algn="l" rtl="0">
              <a:lnSpc>
                <a:spcPct val="115000"/>
              </a:lnSpc>
              <a:spcBef>
                <a:spcPts val="1000"/>
              </a:spcBef>
              <a:spcAft>
                <a:spcPts val="1000"/>
              </a:spcAft>
              <a:buSzPts val="1400"/>
              <a:buFont typeface="Roboto"/>
              <a:buChar char="➢"/>
            </a:pP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6"/>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problem</a:t>
            </a:r>
            <a:endParaRPr dirty="0"/>
          </a:p>
        </p:txBody>
      </p:sp>
      <p:grpSp>
        <p:nvGrpSpPr>
          <p:cNvPr id="94" name="Google Shape;94;p14"/>
          <p:cNvGrpSpPr/>
          <p:nvPr/>
        </p:nvGrpSpPr>
        <p:grpSpPr>
          <a:xfrm>
            <a:off x="431925" y="1304875"/>
            <a:ext cx="2628925" cy="3416400"/>
            <a:chOff x="431925" y="1304875"/>
            <a:chExt cx="2628925" cy="3416400"/>
          </a:xfrm>
        </p:grpSpPr>
        <p:sp>
          <p:nvSpPr>
            <p:cNvPr id="95" name="Google Shape;95;p14"/>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4"/>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4"/>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1"/>
                </a:solidFill>
              </a:rPr>
              <a:t>Company</a:t>
            </a:r>
            <a:endParaRPr dirty="0">
              <a:solidFill>
                <a:schemeClr val="lt1"/>
              </a:solidFill>
            </a:endParaRPr>
          </a:p>
        </p:txBody>
      </p:sp>
      <p:sp>
        <p:nvSpPr>
          <p:cNvPr id="98" name="Google Shape;98;p14"/>
          <p:cNvSpPr txBox="1">
            <a:spLocks noGrp="1"/>
          </p:cNvSpPr>
          <p:nvPr>
            <p:ph type="body" idx="4294967295"/>
          </p:nvPr>
        </p:nvSpPr>
        <p:spPr>
          <a:xfrm>
            <a:off x="50832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t>Schuster is a multinational retail company dealing in sports goods and accessories with many vendors in B2B segment</a:t>
            </a:r>
            <a:endParaRPr sz="1600" dirty="0"/>
          </a:p>
        </p:txBody>
      </p:sp>
      <p:grpSp>
        <p:nvGrpSpPr>
          <p:cNvPr id="99" name="Google Shape;99;p14"/>
          <p:cNvGrpSpPr/>
          <p:nvPr/>
        </p:nvGrpSpPr>
        <p:grpSpPr>
          <a:xfrm>
            <a:off x="3320450" y="1304875"/>
            <a:ext cx="2632500" cy="3416400"/>
            <a:chOff x="3320450" y="1304875"/>
            <a:chExt cx="2632500" cy="3416400"/>
          </a:xfrm>
        </p:grpSpPr>
        <p:sp>
          <p:nvSpPr>
            <p:cNvPr id="100" name="Google Shape;100;p14"/>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p14"/>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Context</a:t>
            </a:r>
            <a:endParaRPr>
              <a:solidFill>
                <a:schemeClr val="lt1"/>
              </a:solidFill>
            </a:endParaRPr>
          </a:p>
        </p:txBody>
      </p:sp>
      <p:sp>
        <p:nvSpPr>
          <p:cNvPr id="103" name="Google Shape;103;p14"/>
          <p:cNvSpPr txBox="1">
            <a:spLocks noGrp="1"/>
          </p:cNvSpPr>
          <p:nvPr>
            <p:ph type="body" idx="4294967295"/>
          </p:nvPr>
        </p:nvSpPr>
        <p:spPr>
          <a:xfrm>
            <a:off x="339677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t>In B2B segment it is business nature that many vendors payments are not as per payment terms and there are many cases of delayed payments</a:t>
            </a:r>
            <a:endParaRPr sz="1600" dirty="0"/>
          </a:p>
        </p:txBody>
      </p:sp>
      <p:grpSp>
        <p:nvGrpSpPr>
          <p:cNvPr id="104" name="Google Shape;104;p14"/>
          <p:cNvGrpSpPr/>
          <p:nvPr/>
        </p:nvGrpSpPr>
        <p:grpSpPr>
          <a:xfrm>
            <a:off x="6212550" y="1304875"/>
            <a:ext cx="2632500" cy="3416400"/>
            <a:chOff x="6212550" y="1304875"/>
            <a:chExt cx="2632500" cy="3416400"/>
          </a:xfrm>
        </p:grpSpPr>
        <p:sp>
          <p:nvSpPr>
            <p:cNvPr id="105" name="Google Shape;105;p14"/>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p14"/>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Problem statement</a:t>
            </a:r>
            <a:endParaRPr>
              <a:solidFill>
                <a:schemeClr val="lt1"/>
              </a:solidFill>
            </a:endParaRPr>
          </a:p>
        </p:txBody>
      </p:sp>
      <p:sp>
        <p:nvSpPr>
          <p:cNvPr id="108" name="Google Shape;108;p14"/>
          <p:cNvSpPr txBox="1">
            <a:spLocks noGrp="1"/>
          </p:cNvSpPr>
          <p:nvPr>
            <p:ph type="body" idx="4294967295"/>
          </p:nvPr>
        </p:nvSpPr>
        <p:spPr>
          <a:xfrm>
            <a:off x="6286400"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To get timely payment follow up with all vendors costs high and loss of time. Company wants to know in advance likely to delay in payment so that focus on those vendors would result timely clearance of invoices</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Challenges</a:t>
            </a:r>
            <a:endParaRPr dirty="0"/>
          </a:p>
        </p:txBody>
      </p:sp>
      <p:sp>
        <p:nvSpPr>
          <p:cNvPr id="114" name="Google Shape;114;p15"/>
          <p:cNvSpPr txBox="1"/>
          <p:nvPr/>
        </p:nvSpPr>
        <p:spPr>
          <a:xfrm>
            <a:off x="525025" y="1338175"/>
            <a:ext cx="8184900" cy="35322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Font typeface="Roboto"/>
              <a:buChar char="➢"/>
            </a:pPr>
            <a:r>
              <a:rPr lang="en" sz="1600" dirty="0">
                <a:solidFill>
                  <a:schemeClr val="dk2"/>
                </a:solidFill>
                <a:latin typeface="Roboto"/>
                <a:ea typeface="Roboto"/>
                <a:cs typeface="Roboto"/>
                <a:sym typeface="Roboto"/>
              </a:rPr>
              <a:t>Domain knowledge is very important for EDA of the data, thus as of now this is a challenge how we can get some useful insights from the data which has real world relevance</a:t>
            </a:r>
            <a:endParaRPr sz="1600" dirty="0">
              <a:solidFill>
                <a:schemeClr val="dk2"/>
              </a:solidFill>
              <a:latin typeface="Roboto"/>
              <a:ea typeface="Roboto"/>
              <a:cs typeface="Roboto"/>
              <a:sym typeface="Roboto"/>
            </a:endParaRPr>
          </a:p>
          <a:p>
            <a:pPr marL="457200" lvl="0" indent="-317500" algn="l" rtl="0">
              <a:lnSpc>
                <a:spcPct val="115000"/>
              </a:lnSpc>
              <a:spcBef>
                <a:spcPts val="1000"/>
              </a:spcBef>
              <a:spcAft>
                <a:spcPts val="0"/>
              </a:spcAft>
              <a:buSzPts val="1400"/>
              <a:buFont typeface="Roboto"/>
              <a:buChar char="➢"/>
            </a:pPr>
            <a:r>
              <a:rPr lang="en" sz="1600" dirty="0">
                <a:solidFill>
                  <a:schemeClr val="dk2"/>
                </a:solidFill>
                <a:latin typeface="Roboto"/>
                <a:ea typeface="Roboto"/>
                <a:cs typeface="Roboto"/>
                <a:sym typeface="Roboto"/>
              </a:rPr>
              <a:t>To identify the trend of late payment for various customers, it will be challenging to segment customer so as to </a:t>
            </a:r>
            <a:r>
              <a:rPr lang="en" sz="1600">
                <a:solidFill>
                  <a:schemeClr val="dk2"/>
                </a:solidFill>
                <a:latin typeface="Roboto"/>
                <a:ea typeface="Roboto"/>
                <a:cs typeface="Roboto"/>
                <a:sym typeface="Roboto"/>
              </a:rPr>
              <a:t>meaning full </a:t>
            </a:r>
            <a:r>
              <a:rPr lang="en" sz="1600" dirty="0">
                <a:solidFill>
                  <a:schemeClr val="dk2"/>
                </a:solidFill>
                <a:latin typeface="Roboto"/>
                <a:ea typeface="Roboto"/>
                <a:cs typeface="Roboto"/>
                <a:sym typeface="Roboto"/>
              </a:rPr>
              <a:t>for the model</a:t>
            </a:r>
            <a:endParaRPr sz="1600" dirty="0">
              <a:solidFill>
                <a:schemeClr val="dk2"/>
              </a:solidFill>
              <a:latin typeface="Roboto"/>
              <a:ea typeface="Roboto"/>
              <a:cs typeface="Roboto"/>
              <a:sym typeface="Roboto"/>
            </a:endParaRPr>
          </a:p>
          <a:p>
            <a:pPr marL="457200" lvl="0" indent="-330200" algn="l" rtl="0">
              <a:lnSpc>
                <a:spcPct val="115000"/>
              </a:lnSpc>
              <a:spcBef>
                <a:spcPts val="1000"/>
              </a:spcBef>
              <a:spcAft>
                <a:spcPts val="1000"/>
              </a:spcAft>
              <a:buClr>
                <a:schemeClr val="dk2"/>
              </a:buClr>
              <a:buSzPts val="1600"/>
              <a:buFont typeface="Roboto"/>
              <a:buChar char="➢"/>
            </a:pPr>
            <a:r>
              <a:rPr lang="en" sz="1600" dirty="0">
                <a:solidFill>
                  <a:schemeClr val="dk2"/>
                </a:solidFill>
                <a:latin typeface="Roboto"/>
                <a:ea typeface="Roboto"/>
                <a:cs typeface="Roboto"/>
                <a:sym typeface="Roboto"/>
              </a:rPr>
              <a:t>As this is a classification problem hence Model selection will be challenging as there are so many different models with pros and cons, we have to create a best model considering all limitations of a model</a:t>
            </a:r>
            <a:endParaRPr sz="1600" dirty="0">
              <a:solidFill>
                <a:schemeClr val="dk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USD amount Analysis</a:t>
            </a:r>
            <a:endParaRPr dirty="0"/>
          </a:p>
        </p:txBody>
      </p:sp>
      <p:pic>
        <p:nvPicPr>
          <p:cNvPr id="120" name="Google Shape;120;p16"/>
          <p:cNvPicPr preferRelativeResize="0"/>
          <p:nvPr/>
        </p:nvPicPr>
        <p:blipFill>
          <a:blip r:embed="rId3">
            <a:alphaModFix/>
          </a:blip>
          <a:stretch>
            <a:fillRect/>
          </a:stretch>
        </p:blipFill>
        <p:spPr>
          <a:xfrm>
            <a:off x="0" y="1541299"/>
            <a:ext cx="4712600" cy="3602201"/>
          </a:xfrm>
          <a:prstGeom prst="rect">
            <a:avLst/>
          </a:prstGeom>
          <a:noFill/>
          <a:ln>
            <a:noFill/>
          </a:ln>
        </p:spPr>
      </p:pic>
      <p:pic>
        <p:nvPicPr>
          <p:cNvPr id="121" name="Google Shape;121;p16"/>
          <p:cNvPicPr preferRelativeResize="0"/>
          <p:nvPr/>
        </p:nvPicPr>
        <p:blipFill>
          <a:blip r:embed="rId4">
            <a:alphaModFix/>
          </a:blip>
          <a:stretch>
            <a:fillRect/>
          </a:stretch>
        </p:blipFill>
        <p:spPr>
          <a:xfrm>
            <a:off x="4712600" y="1639874"/>
            <a:ext cx="4378975" cy="3405050"/>
          </a:xfrm>
          <a:prstGeom prst="rect">
            <a:avLst/>
          </a:prstGeom>
          <a:noFill/>
          <a:ln>
            <a:noFill/>
          </a:ln>
        </p:spPr>
      </p:pic>
      <p:sp>
        <p:nvSpPr>
          <p:cNvPr id="2" name="TextBox 1">
            <a:extLst>
              <a:ext uri="{FF2B5EF4-FFF2-40B4-BE49-F238E27FC236}">
                <a16:creationId xmlns:a16="http://schemas.microsoft.com/office/drawing/2014/main" id="{BA31A03C-4F75-04BB-9020-D0023686C098}"/>
              </a:ext>
            </a:extLst>
          </p:cNvPr>
          <p:cNvSpPr txBox="1"/>
          <p:nvPr/>
        </p:nvSpPr>
        <p:spPr>
          <a:xfrm>
            <a:off x="528638" y="1156188"/>
            <a:ext cx="5344733" cy="415498"/>
          </a:xfrm>
          <a:prstGeom prst="rect">
            <a:avLst/>
          </a:prstGeom>
          <a:noFill/>
        </p:spPr>
        <p:txBody>
          <a:bodyPr wrap="none" rtlCol="0">
            <a:spAutoFit/>
          </a:bodyPr>
          <a:lstStyle/>
          <a:p>
            <a:pPr marL="285750" indent="-285750">
              <a:buFont typeface="Arial" panose="020B0604020202020204" pitchFamily="34" charset="0"/>
              <a:buChar char="•"/>
            </a:pPr>
            <a:r>
              <a:rPr lang="en-US" sz="1050" dirty="0"/>
              <a:t>We can see that major of the transaction are with value less than 1.5 million USD.</a:t>
            </a:r>
          </a:p>
          <a:p>
            <a:pPr marL="285750" indent="-285750">
              <a:buFont typeface="Arial" panose="020B0604020202020204" pitchFamily="34" charset="0"/>
              <a:buChar char="•"/>
            </a:pPr>
            <a:r>
              <a:rPr lang="en-US" sz="1050" b="0" i="0" dirty="0">
                <a:solidFill>
                  <a:srgbClr val="000000"/>
                </a:solidFill>
                <a:effectLst/>
                <a:latin typeface="Helvetica Neue"/>
              </a:rPr>
              <a:t>We can see that Q4 has slightly higher prone to late payment.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Set Priority</a:t>
            </a:r>
            <a:endParaRPr dirty="0"/>
          </a:p>
        </p:txBody>
      </p:sp>
      <p:pic>
        <p:nvPicPr>
          <p:cNvPr id="1026" name="Picture 2">
            <a:extLst>
              <a:ext uri="{FF2B5EF4-FFF2-40B4-BE49-F238E27FC236}">
                <a16:creationId xmlns:a16="http://schemas.microsoft.com/office/drawing/2014/main" id="{896F8B9D-6332-C291-43A5-15A5E94DAA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00" y="2093119"/>
            <a:ext cx="4131195" cy="30503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80355D9-9C0F-3D01-43B8-0B0E562245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1107" y="2093119"/>
            <a:ext cx="3368600" cy="305038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5EB492D-FCD9-E41D-5823-103973405203}"/>
              </a:ext>
            </a:extLst>
          </p:cNvPr>
          <p:cNvSpPr txBox="1"/>
          <p:nvPr/>
        </p:nvSpPr>
        <p:spPr>
          <a:xfrm>
            <a:off x="500063" y="1264444"/>
            <a:ext cx="7739619" cy="253916"/>
          </a:xfrm>
          <a:prstGeom prst="rect">
            <a:avLst/>
          </a:prstGeom>
          <a:noFill/>
        </p:spPr>
        <p:txBody>
          <a:bodyPr wrap="none" rtlCol="0">
            <a:spAutoFit/>
          </a:bodyPr>
          <a:lstStyle/>
          <a:p>
            <a:pPr marL="171450" indent="-171450">
              <a:buFont typeface="Arial" panose="020B0604020202020204" pitchFamily="34" charset="0"/>
              <a:buChar char="•"/>
            </a:pPr>
            <a:r>
              <a:rPr lang="en-US" sz="1050" i="0" dirty="0">
                <a:solidFill>
                  <a:srgbClr val="000000"/>
                </a:solidFill>
                <a:effectLst/>
                <a:latin typeface="Helvetica Neue"/>
              </a:rPr>
              <a:t>We can see from below bar plot, 60 days, 30 days and immediate payment terms are with most delays and can be targeted</a:t>
            </a:r>
            <a:r>
              <a:rPr lang="en-US" sz="1050" dirty="0">
                <a:latin typeface="Helvetica Neue"/>
              </a:rPr>
              <a:t>.</a:t>
            </a:r>
            <a:endParaRPr lang="en-US" sz="1050" i="0" dirty="0">
              <a:solidFill>
                <a:srgbClr val="000000"/>
              </a:solidFill>
              <a:effectLst/>
              <a:latin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Payment Terms Analysis</a:t>
            </a:r>
            <a:endParaRPr/>
          </a:p>
        </p:txBody>
      </p:sp>
      <p:sp>
        <p:nvSpPr>
          <p:cNvPr id="137" name="Google Shape;137;p19"/>
          <p:cNvSpPr txBox="1">
            <a:spLocks noGrp="1"/>
          </p:cNvSpPr>
          <p:nvPr>
            <p:ph type="body" idx="4294967295"/>
          </p:nvPr>
        </p:nvSpPr>
        <p:spPr>
          <a:xfrm>
            <a:off x="4323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Challenge 1</a:t>
            </a:r>
            <a:endParaRPr>
              <a:solidFill>
                <a:schemeClr val="lt1"/>
              </a:solidFill>
            </a:endParaRPr>
          </a:p>
        </p:txBody>
      </p:sp>
      <p:pic>
        <p:nvPicPr>
          <p:cNvPr id="138" name="Google Shape;138;p19"/>
          <p:cNvPicPr preferRelativeResize="0"/>
          <p:nvPr/>
        </p:nvPicPr>
        <p:blipFill>
          <a:blip r:embed="rId3">
            <a:alphaModFix/>
          </a:blip>
          <a:stretch>
            <a:fillRect/>
          </a:stretch>
        </p:blipFill>
        <p:spPr>
          <a:xfrm>
            <a:off x="432350" y="1266250"/>
            <a:ext cx="6149651" cy="3480332"/>
          </a:xfrm>
          <a:prstGeom prst="rect">
            <a:avLst/>
          </a:prstGeom>
          <a:noFill/>
          <a:ln>
            <a:noFill/>
          </a:ln>
        </p:spPr>
      </p:pic>
      <p:sp>
        <p:nvSpPr>
          <p:cNvPr id="139" name="Google Shape;139;p19"/>
          <p:cNvSpPr txBox="1"/>
          <p:nvPr/>
        </p:nvSpPr>
        <p:spPr>
          <a:xfrm>
            <a:off x="6650831" y="1370175"/>
            <a:ext cx="2229744" cy="329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Roboto"/>
                <a:ea typeface="Roboto"/>
                <a:cs typeface="Roboto"/>
                <a:sym typeface="Roboto"/>
              </a:rPr>
              <a:t>As we see vendors with payment terms immediate/advance and 30 days are more prone to late payment, this may be when immediate payments are actually made after goods receipt</a:t>
            </a:r>
            <a:endParaRPr dirty="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2" name="Title 1">
            <a:extLst>
              <a:ext uri="{FF2B5EF4-FFF2-40B4-BE49-F238E27FC236}">
                <a16:creationId xmlns:a16="http://schemas.microsoft.com/office/drawing/2014/main" id="{5238B160-68D0-028C-F81D-DFB955A0AD58}"/>
              </a:ext>
            </a:extLst>
          </p:cNvPr>
          <p:cNvSpPr>
            <a:spLocks noGrp="1"/>
          </p:cNvSpPr>
          <p:nvPr>
            <p:ph type="title"/>
          </p:nvPr>
        </p:nvSpPr>
        <p:spPr/>
        <p:txBody>
          <a:bodyPr/>
          <a:lstStyle/>
          <a:p>
            <a:r>
              <a:rPr lang="en-US" dirty="0"/>
              <a:t>Finding Good and Bad pay master type</a:t>
            </a:r>
          </a:p>
        </p:txBody>
      </p:sp>
      <p:sp>
        <p:nvSpPr>
          <p:cNvPr id="3" name="Text Placeholder 2">
            <a:extLst>
              <a:ext uri="{FF2B5EF4-FFF2-40B4-BE49-F238E27FC236}">
                <a16:creationId xmlns:a16="http://schemas.microsoft.com/office/drawing/2014/main" id="{82BDEB10-5406-0D18-566E-36E3E0A0E27B}"/>
              </a:ext>
            </a:extLst>
          </p:cNvPr>
          <p:cNvSpPr>
            <a:spLocks noGrp="1"/>
          </p:cNvSpPr>
          <p:nvPr>
            <p:ph type="body" idx="1"/>
          </p:nvPr>
        </p:nvSpPr>
        <p:spPr/>
        <p:txBody>
          <a:bodyPr/>
          <a:lstStyle/>
          <a:p>
            <a:r>
              <a:rPr lang="en-US" dirty="0"/>
              <a:t>Customer paying into EUR are with good track record of payment against all other.</a:t>
            </a:r>
          </a:p>
        </p:txBody>
      </p:sp>
      <p:sp>
        <p:nvSpPr>
          <p:cNvPr id="4" name="Text Placeholder 3">
            <a:extLst>
              <a:ext uri="{FF2B5EF4-FFF2-40B4-BE49-F238E27FC236}">
                <a16:creationId xmlns:a16="http://schemas.microsoft.com/office/drawing/2014/main" id="{80932123-D97B-5EDC-E2F9-8771D3BC69F3}"/>
              </a:ext>
            </a:extLst>
          </p:cNvPr>
          <p:cNvSpPr>
            <a:spLocks noGrp="1"/>
          </p:cNvSpPr>
          <p:nvPr>
            <p:ph type="body" idx="2"/>
          </p:nvPr>
        </p:nvSpPr>
        <p:spPr/>
        <p:txBody>
          <a:bodyPr/>
          <a:lstStyle/>
          <a:p>
            <a:r>
              <a:rPr lang="en-US" dirty="0"/>
              <a:t>Customer whose payment method is CM are risky with high rate of delayed payment.</a:t>
            </a:r>
          </a:p>
        </p:txBody>
      </p:sp>
      <p:pic>
        <p:nvPicPr>
          <p:cNvPr id="2050" name="Picture 2">
            <a:extLst>
              <a:ext uri="{FF2B5EF4-FFF2-40B4-BE49-F238E27FC236}">
                <a16:creationId xmlns:a16="http://schemas.microsoft.com/office/drawing/2014/main" id="{3C63A557-3E59-28D6-E2FF-438C27E42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 y="2131632"/>
            <a:ext cx="3464719" cy="288421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D411A380-8EED-F000-8A5B-8049FF8F8F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4045" y="2104600"/>
            <a:ext cx="3205562" cy="2628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Clusters of Customer on Basis of Payment Days</a:t>
            </a:r>
            <a:endParaRPr dirty="0"/>
          </a:p>
        </p:txBody>
      </p:sp>
      <p:sp>
        <p:nvSpPr>
          <p:cNvPr id="145" name="Google Shape;145;p20"/>
          <p:cNvSpPr txBox="1">
            <a:spLocks noGrp="1"/>
          </p:cNvSpPr>
          <p:nvPr>
            <p:ph type="body" idx="4294967295"/>
          </p:nvPr>
        </p:nvSpPr>
        <p:spPr>
          <a:xfrm>
            <a:off x="4323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Challenge 1</a:t>
            </a:r>
            <a:endParaRPr>
              <a:solidFill>
                <a:schemeClr val="lt1"/>
              </a:solidFill>
            </a:endParaRPr>
          </a:p>
        </p:txBody>
      </p:sp>
      <p:sp>
        <p:nvSpPr>
          <p:cNvPr id="146" name="Google Shape;146;p20"/>
          <p:cNvSpPr txBox="1"/>
          <p:nvPr/>
        </p:nvSpPr>
        <p:spPr>
          <a:xfrm>
            <a:off x="5679280" y="1598775"/>
            <a:ext cx="3414713" cy="289800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 dirty="0">
                <a:latin typeface="Roboto"/>
                <a:ea typeface="Roboto"/>
                <a:cs typeface="Roboto"/>
                <a:sym typeface="Roboto"/>
              </a:rPr>
              <a:t>We found with </a:t>
            </a:r>
            <a:r>
              <a:rPr lang="en-US" dirty="0">
                <a:latin typeface="Roboto"/>
                <a:ea typeface="Roboto"/>
                <a:cs typeface="Roboto"/>
                <a:sym typeface="Roboto"/>
              </a:rPr>
              <a:t>Elbow curve method/SSD and Silhouette analysis, 3 are the best way to form a cluster.</a:t>
            </a:r>
            <a:endParaRPr lang="en" dirty="0">
              <a:latin typeface="Roboto"/>
              <a:ea typeface="Roboto"/>
              <a:cs typeface="Roboto"/>
              <a:sym typeface="Roboto"/>
            </a:endParaRPr>
          </a:p>
          <a:p>
            <a:pPr marL="285750" lvl="0" indent="-285750" algn="l" rtl="0">
              <a:spcBef>
                <a:spcPts val="0"/>
              </a:spcBef>
              <a:spcAft>
                <a:spcPts val="0"/>
              </a:spcAft>
              <a:buFont typeface="Arial" panose="020B0604020202020204" pitchFamily="34" charset="0"/>
              <a:buChar char="•"/>
            </a:pPr>
            <a:r>
              <a:rPr lang="en" dirty="0">
                <a:latin typeface="Roboto"/>
                <a:ea typeface="Roboto"/>
                <a:cs typeface="Roboto"/>
                <a:sym typeface="Roboto"/>
              </a:rPr>
              <a:t>We segmented customers based on their average payment days and standard deviation of payment days.</a:t>
            </a:r>
          </a:p>
          <a:p>
            <a:pPr marL="285750" lvl="0" indent="-285750" algn="l" rtl="0">
              <a:spcBef>
                <a:spcPts val="0"/>
              </a:spcBef>
              <a:spcAft>
                <a:spcPts val="0"/>
              </a:spcAft>
              <a:buFont typeface="Arial" panose="020B0604020202020204" pitchFamily="34" charset="0"/>
              <a:buChar char="•"/>
            </a:pPr>
            <a:r>
              <a:rPr lang="en" dirty="0">
                <a:latin typeface="Roboto"/>
                <a:ea typeface="Roboto"/>
                <a:cs typeface="Roboto"/>
                <a:sym typeface="Roboto"/>
              </a:rPr>
              <a:t>Among these we can see as average payment days are higher the segment is less clustered.</a:t>
            </a:r>
          </a:p>
          <a:p>
            <a:pPr marL="285750" lvl="0" indent="-285750" algn="l" rtl="0">
              <a:spcBef>
                <a:spcPts val="0"/>
              </a:spcBef>
              <a:spcAft>
                <a:spcPts val="0"/>
              </a:spcAft>
              <a:buFont typeface="Arial" panose="020B0604020202020204" pitchFamily="34" charset="0"/>
              <a:buChar char="•"/>
            </a:pPr>
            <a:r>
              <a:rPr lang="en" dirty="0">
                <a:latin typeface="Roboto"/>
                <a:ea typeface="Roboto"/>
                <a:cs typeface="Roboto"/>
                <a:sym typeface="Roboto"/>
              </a:rPr>
              <a:t>This shows that lesser the paymet days less is the deviation.</a:t>
            </a:r>
          </a:p>
          <a:p>
            <a:pPr marL="285750" lvl="0" indent="-285750" algn="l" rtl="0">
              <a:spcBef>
                <a:spcPts val="0"/>
              </a:spcBef>
              <a:spcAft>
                <a:spcPts val="0"/>
              </a:spcAft>
              <a:buFont typeface="Arial" panose="020B0604020202020204" pitchFamily="34" charset="0"/>
              <a:buChar char="•"/>
            </a:pPr>
            <a:endParaRPr dirty="0">
              <a:latin typeface="Roboto"/>
              <a:ea typeface="Roboto"/>
              <a:cs typeface="Roboto"/>
              <a:sym typeface="Roboto"/>
            </a:endParaRPr>
          </a:p>
        </p:txBody>
      </p:sp>
      <p:pic>
        <p:nvPicPr>
          <p:cNvPr id="147" name="Google Shape;147;p20"/>
          <p:cNvPicPr preferRelativeResize="0"/>
          <p:nvPr/>
        </p:nvPicPr>
        <p:blipFill>
          <a:blip r:embed="rId3">
            <a:alphaModFix/>
          </a:blip>
          <a:stretch>
            <a:fillRect/>
          </a:stretch>
        </p:blipFill>
        <p:spPr>
          <a:xfrm>
            <a:off x="632150" y="1322600"/>
            <a:ext cx="4502826" cy="3516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2"/>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Model Evaluation- Logistic Regression</a:t>
            </a:r>
            <a:endParaRPr sz="3200" dirty="0"/>
          </a:p>
        </p:txBody>
      </p:sp>
      <p:sp>
        <p:nvSpPr>
          <p:cNvPr id="161" name="Google Shape;161;p22"/>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Our model is trained with ~70% accuracy has resulted on test data with ~74% accuracy</a:t>
            </a:r>
            <a:endParaRPr/>
          </a:p>
        </p:txBody>
      </p:sp>
      <p:sp>
        <p:nvSpPr>
          <p:cNvPr id="162" name="Google Shape;162;p22"/>
          <p:cNvSpPr txBox="1">
            <a:spLocks noGrp="1"/>
          </p:cNvSpPr>
          <p:nvPr>
            <p:ph type="body" idx="2"/>
          </p:nvPr>
        </p:nvSpPr>
        <p:spPr>
          <a:xfrm>
            <a:off x="4676100" y="724200"/>
            <a:ext cx="4364400" cy="369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Summary of model</a:t>
            </a:r>
            <a:endParaRPr/>
          </a:p>
          <a:p>
            <a:pPr marL="0" lvl="0" indent="0" algn="l" rtl="0">
              <a:spcBef>
                <a:spcPts val="1600"/>
              </a:spcBef>
              <a:spcAft>
                <a:spcPts val="0"/>
              </a:spcAft>
              <a:buNone/>
            </a:pPr>
            <a:r>
              <a:rPr lang="en"/>
              <a:t>                			    Train     	  Test</a:t>
            </a:r>
            <a:endParaRPr/>
          </a:p>
          <a:p>
            <a:pPr marL="0" lvl="0" indent="0" algn="l" rtl="0">
              <a:spcBef>
                <a:spcPts val="1600"/>
              </a:spcBef>
              <a:spcAft>
                <a:spcPts val="0"/>
              </a:spcAft>
              <a:buNone/>
            </a:pPr>
            <a:r>
              <a:rPr lang="en"/>
              <a:t># Accuracy                  70%               74%</a:t>
            </a:r>
            <a:endParaRPr/>
          </a:p>
          <a:p>
            <a:pPr marL="0" lvl="0" indent="0" algn="l" rtl="0">
              <a:spcBef>
                <a:spcPts val="1600"/>
              </a:spcBef>
              <a:spcAft>
                <a:spcPts val="0"/>
              </a:spcAft>
              <a:buNone/>
            </a:pPr>
            <a:r>
              <a:rPr lang="en"/>
              <a:t># Sensitivity                 70%              80%</a:t>
            </a:r>
            <a:endParaRPr/>
          </a:p>
          <a:p>
            <a:pPr marL="0" lvl="0" indent="0" algn="l" rtl="0">
              <a:spcBef>
                <a:spcPts val="1600"/>
              </a:spcBef>
              <a:spcAft>
                <a:spcPts val="0"/>
              </a:spcAft>
              <a:buNone/>
            </a:pPr>
            <a:r>
              <a:rPr lang="en"/>
              <a:t># Specificity                 70%              62%</a:t>
            </a:r>
            <a:endParaRPr/>
          </a:p>
          <a:p>
            <a:pPr marL="0" lvl="0" indent="0" algn="l" rtl="0">
              <a:spcBef>
                <a:spcPts val="1600"/>
              </a:spcBef>
              <a:spcAft>
                <a:spcPts val="0"/>
              </a:spcAft>
              <a:buNone/>
            </a:pPr>
            <a:r>
              <a:rPr lang="en"/>
              <a:t># Precision                   82%              81%</a:t>
            </a:r>
            <a:endParaRPr/>
          </a:p>
          <a:p>
            <a:pPr marL="0" lvl="0" indent="0" algn="l" rtl="0">
              <a:spcBef>
                <a:spcPts val="1600"/>
              </a:spcBef>
              <a:spcAft>
                <a:spcPts val="0"/>
              </a:spcAft>
              <a:buNone/>
            </a:pPr>
            <a:r>
              <a:rPr lang="en"/>
              <a:t># Recall                         70%              80%</a:t>
            </a:r>
            <a:endParaRPr/>
          </a:p>
          <a:p>
            <a:pPr marL="0" lvl="0" indent="0" algn="l" rtl="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TotalTime>
  <Words>584</Words>
  <Application>Microsoft Office PowerPoint</Application>
  <PresentationFormat>On-screen Show (16:9)</PresentationFormat>
  <Paragraphs>54</Paragraphs>
  <Slides>14</Slides>
  <Notes>13</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Helvetica Neue</vt:lpstr>
      <vt:lpstr>Roboto</vt:lpstr>
      <vt:lpstr>Geometric</vt:lpstr>
      <vt:lpstr> Case Study E-Commerce &amp; Retail B2B</vt:lpstr>
      <vt:lpstr>The problem</vt:lpstr>
      <vt:lpstr>Challenges</vt:lpstr>
      <vt:lpstr>USD amount Analysis</vt:lpstr>
      <vt:lpstr>Set Priority</vt:lpstr>
      <vt:lpstr>Payment Terms Analysis</vt:lpstr>
      <vt:lpstr>Finding Good and Bad pay master type</vt:lpstr>
      <vt:lpstr>Clusters of Customer on Basis of Payment Days</vt:lpstr>
      <vt:lpstr>Model Evaluation- Logistic Regression</vt:lpstr>
      <vt:lpstr>Logistic Regression</vt:lpstr>
      <vt:lpstr>Late Payment Prediction (on Payment term) </vt:lpstr>
      <vt:lpstr>Final outcome of Model</vt:lpstr>
      <vt:lpstr>Suggestions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Case Study E-Commerce &amp; Retail B2B</dc:title>
  <cp:lastModifiedBy>Thote, Rajesh (RC-IN DI S-OEM PUN)</cp:lastModifiedBy>
  <cp:revision>4</cp:revision>
  <dcterms:modified xsi:type="dcterms:W3CDTF">2023-09-11T16:16:53Z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d258917-277f-42cd-a3cd-14c4e9ee58bc_Enabled">
    <vt:lpwstr>true</vt:lpwstr>
  </property>
  <property fmtid="{D5CDD505-2E9C-101B-9397-08002B2CF9AE}" pid="3" name="MSIP_Label_9d258917-277f-42cd-a3cd-14c4e9ee58bc_SetDate">
    <vt:lpwstr>2023-09-10T16:54:20Z</vt:lpwstr>
  </property>
  <property fmtid="{D5CDD505-2E9C-101B-9397-08002B2CF9AE}" pid="4" name="MSIP_Label_9d258917-277f-42cd-a3cd-14c4e9ee58bc_Method">
    <vt:lpwstr>Standard</vt:lpwstr>
  </property>
  <property fmtid="{D5CDD505-2E9C-101B-9397-08002B2CF9AE}" pid="5" name="MSIP_Label_9d258917-277f-42cd-a3cd-14c4e9ee58bc_Name">
    <vt:lpwstr>restricted</vt:lpwstr>
  </property>
  <property fmtid="{D5CDD505-2E9C-101B-9397-08002B2CF9AE}" pid="6" name="MSIP_Label_9d258917-277f-42cd-a3cd-14c4e9ee58bc_SiteId">
    <vt:lpwstr>38ae3bcd-9579-4fd4-adda-b42e1495d55a</vt:lpwstr>
  </property>
  <property fmtid="{D5CDD505-2E9C-101B-9397-08002B2CF9AE}" pid="7" name="MSIP_Label_9d258917-277f-42cd-a3cd-14c4e9ee58bc_ActionId">
    <vt:lpwstr>d38b20e1-a070-4ffa-b02d-6335669e4a8f</vt:lpwstr>
  </property>
  <property fmtid="{D5CDD505-2E9C-101B-9397-08002B2CF9AE}" pid="8" name="MSIP_Label_9d258917-277f-42cd-a3cd-14c4e9ee58bc_ContentBits">
    <vt:lpwstr>0</vt:lpwstr>
  </property>
</Properties>
</file>