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90" r:id="rId2"/>
    <p:sldId id="391" r:id="rId3"/>
    <p:sldId id="402" r:id="rId4"/>
    <p:sldId id="436" r:id="rId5"/>
    <p:sldId id="437" r:id="rId6"/>
    <p:sldId id="438" r:id="rId7"/>
    <p:sldId id="439" r:id="rId8"/>
    <p:sldId id="440" r:id="rId9"/>
    <p:sldId id="441" r:id="rId10"/>
    <p:sldId id="415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</p:sldIdLst>
  <p:sldSz cx="9144000" cy="6858000" type="screen4x3"/>
  <p:notesSz cx="6864350" cy="915035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•"/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8080"/>
    <a:srgbClr val="869406"/>
    <a:srgbClr val="666699"/>
    <a:srgbClr val="6699FF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14" y="-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2882"/>
        <p:guide pos="216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9733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869156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8AF6319-EE59-42AE-9A5A-9518A2922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963" y="0"/>
            <a:ext cx="29733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6763" cy="3432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8163"/>
            <a:ext cx="503555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1563"/>
            <a:ext cx="29733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963" y="869156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8" tIns="45740" rIns="91478" bIns="4574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E4DB166-71DD-443F-9BD8-C24B7145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Granite"/>
          <p:cNvSpPr>
            <a:spLocks noChangeArrowheads="1"/>
          </p:cNvSpPr>
          <p:nvPr/>
        </p:nvSpPr>
        <p:spPr bwMode="auto">
          <a:xfrm>
            <a:off x="609600" y="24384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21600" cy="1600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0D917CA5-2BBB-47CC-9939-63AB76C26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3866A-BABB-444C-9028-19FD78B07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473-F357-4851-85D9-6836EF4C3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0E584-30F1-4E1E-8AB7-711766BB3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252E-6D3C-4D74-AF92-34233318F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E309-869E-4C19-8202-A99418C27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AD70-8A90-4FE6-B9CB-F1BA4E71F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F0B1-532F-4817-8F0C-2BABBA68C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DD8A0-D00A-46FF-8461-9DB56008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DEDD-93B1-48CB-A4B8-89FE9C7AC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DB46-5977-42A6-8F59-439C0C756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fld id="{3063E14B-9A9E-453F-AC64-751183EDD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2" name="AutoShape 14" descr="Granite"/>
          <p:cNvSpPr>
            <a:spLocks noChangeArrowheads="1"/>
          </p:cNvSpPr>
          <p:nvPr/>
        </p:nvSpPr>
        <p:spPr bwMode="auto">
          <a:xfrm>
            <a:off x="533400" y="12954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u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talk about JavaScript?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577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Very widely used, and growing</a:t>
            </a:r>
          </a:p>
          <a:p>
            <a:pPr lvl="1">
              <a:defRPr/>
            </a:pPr>
            <a:r>
              <a:rPr lang="en-US" dirty="0" smtClean="0"/>
              <a:t>Web pages, AJAX, Web 2.0</a:t>
            </a:r>
          </a:p>
          <a:p>
            <a:pPr lvl="1">
              <a:defRPr/>
            </a:pPr>
            <a:r>
              <a:rPr lang="en-US" dirty="0" smtClean="0"/>
              <a:t>Increasing number of web-related applications</a:t>
            </a:r>
          </a:p>
          <a:p>
            <a:pPr>
              <a:defRPr/>
            </a:pPr>
            <a:r>
              <a:rPr lang="en-US" dirty="0" smtClean="0"/>
              <a:t>Some interesting and unusual features</a:t>
            </a:r>
          </a:p>
          <a:p>
            <a:pPr lvl="1">
              <a:defRPr/>
            </a:pPr>
            <a:r>
              <a:rPr lang="en-US" dirty="0" smtClean="0"/>
              <a:t>First-class functions                                 </a:t>
            </a:r>
            <a:r>
              <a:rPr lang="en-US" sz="2000" dirty="0" smtClean="0">
                <a:solidFill>
                  <a:schemeClr val="accent5"/>
                </a:solidFill>
              </a:rPr>
              <a:t>- interesting</a:t>
            </a:r>
            <a:endParaRPr lang="en-US" dirty="0" smtClean="0">
              <a:solidFill>
                <a:schemeClr val="accent5"/>
              </a:solidFill>
            </a:endParaRPr>
          </a:p>
          <a:p>
            <a:pPr lvl="1">
              <a:defRPr/>
            </a:pPr>
            <a:r>
              <a:rPr lang="en-US" dirty="0" smtClean="0"/>
              <a:t>Objects without classes                            </a:t>
            </a:r>
            <a:r>
              <a:rPr lang="en-US" sz="2000" dirty="0" smtClean="0">
                <a:solidFill>
                  <a:schemeClr val="accent5"/>
                </a:solidFill>
              </a:rPr>
              <a:t>- slightly unusual</a:t>
            </a:r>
          </a:p>
          <a:p>
            <a:pPr lvl="1">
              <a:defRPr/>
            </a:pPr>
            <a:r>
              <a:rPr lang="en-US" dirty="0" smtClean="0"/>
              <a:t>Powerful modification capabilities              </a:t>
            </a:r>
            <a:r>
              <a:rPr lang="en-US" sz="2000" dirty="0" smtClean="0">
                <a:solidFill>
                  <a:schemeClr val="accent5"/>
                </a:solidFill>
              </a:rPr>
              <a:t>- very unusual</a:t>
            </a:r>
          </a:p>
          <a:p>
            <a:pPr lvl="2">
              <a:defRPr/>
            </a:pPr>
            <a:r>
              <a:rPr lang="en-US" dirty="0" smtClean="0"/>
              <a:t>Add new method to object, redefine prototype, access caller …</a:t>
            </a:r>
          </a:p>
          <a:p>
            <a:pPr>
              <a:defRPr/>
            </a:pPr>
            <a:r>
              <a:rPr lang="en-US" dirty="0" smtClean="0"/>
              <a:t>Many security, correctness issues</a:t>
            </a:r>
          </a:p>
          <a:p>
            <a:pPr lvl="1">
              <a:defRPr/>
            </a:pPr>
            <a:r>
              <a:rPr lang="en-US" dirty="0" smtClean="0"/>
              <a:t>Not statically typed – type of variable may change …</a:t>
            </a:r>
          </a:p>
          <a:p>
            <a:pPr lvl="1">
              <a:defRPr/>
            </a:pPr>
            <a:r>
              <a:rPr lang="en-US" dirty="0" smtClean="0"/>
              <a:t>Difficult to predict program properties in advance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Arithmetic Operators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Arithmetic operators are used to perform arithmetic between variables and/or values.</a:t>
            </a:r>
          </a:p>
          <a:p>
            <a:pPr lvl="1"/>
            <a:r>
              <a:rPr lang="en-US" smtClean="0"/>
              <a:t>Addition (+)</a:t>
            </a:r>
          </a:p>
          <a:p>
            <a:pPr lvl="1"/>
            <a:r>
              <a:rPr lang="en-US" smtClean="0"/>
              <a:t>Subtraction (-)</a:t>
            </a:r>
          </a:p>
          <a:p>
            <a:pPr lvl="1"/>
            <a:r>
              <a:rPr lang="en-US" smtClean="0"/>
              <a:t>Multiplication (*)</a:t>
            </a:r>
          </a:p>
          <a:p>
            <a:pPr lvl="1"/>
            <a:r>
              <a:rPr lang="en-US" smtClean="0"/>
              <a:t>Division (/)</a:t>
            </a:r>
          </a:p>
          <a:p>
            <a:pPr lvl="1"/>
            <a:r>
              <a:rPr lang="en-US" smtClean="0"/>
              <a:t>Modulus (%)</a:t>
            </a:r>
          </a:p>
          <a:p>
            <a:pPr lvl="1"/>
            <a:r>
              <a:rPr lang="en-US" smtClean="0"/>
              <a:t>Increment (++)</a:t>
            </a:r>
          </a:p>
          <a:p>
            <a:pPr lvl="1"/>
            <a:r>
              <a:rPr lang="en-US" smtClean="0"/>
              <a:t>Decrement (--)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Expression Flow 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JavaScript evaluates expressions from left to right. Different sequences can produce different results</a:t>
            </a:r>
          </a:p>
          <a:p>
            <a:r>
              <a:rPr lang="en-US" smtClean="0"/>
              <a:t>var x = 16 + 4 + "Volvo“  //20Volvo</a:t>
            </a:r>
          </a:p>
          <a:p>
            <a:r>
              <a:rPr lang="en-US" smtClean="0"/>
              <a:t>x = "Volvo" + 16 + 4; //Volvo164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Numbers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JavaScript has only one type of numbers. Numbers can be written with, or without decimals</a:t>
            </a:r>
          </a:p>
          <a:p>
            <a:r>
              <a:rPr lang="en-US" smtClean="0"/>
              <a:t>var x1 = 34.00;     // Written with decimals</a:t>
            </a:r>
            <a:br>
              <a:rPr lang="en-US" smtClean="0"/>
            </a:br>
            <a:r>
              <a:rPr lang="en-US" smtClean="0"/>
              <a:t>var x2 = 34;        // Written without decimals</a:t>
            </a:r>
          </a:p>
          <a:p>
            <a:pPr lvl="1"/>
            <a:r>
              <a:rPr lang="en-US" smtClean="0"/>
              <a:t>Booleans ( var x =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Number Methods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Number() //return a number</a:t>
            </a:r>
          </a:p>
          <a:p>
            <a:r>
              <a:rPr lang="en-US" smtClean="0"/>
              <a:t>parseFloat() // return a float</a:t>
            </a:r>
          </a:p>
          <a:p>
            <a:r>
              <a:rPr lang="en-US" smtClean="0"/>
              <a:t>parseInt() // return a Int</a:t>
            </a:r>
          </a:p>
          <a:p>
            <a:r>
              <a:rPr lang="en-US" smtClean="0"/>
              <a:t>toString() // return a number as string</a:t>
            </a:r>
          </a:p>
          <a:p>
            <a:r>
              <a:rPr lang="en-US" smtClean="0"/>
              <a:t>toFixed() // return a string with fixed decimals</a:t>
            </a:r>
          </a:p>
          <a:p>
            <a:r>
              <a:rPr lang="en-US" smtClean="0"/>
              <a:t>toPrecision() // return string with fixed length</a:t>
            </a:r>
          </a:p>
          <a:p>
            <a:r>
              <a:rPr lang="en-US" smtClean="0"/>
              <a:t>valueOf() // return 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Strings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string can be any text inside quotes. You can use single or double </a:t>
            </a:r>
            <a:r>
              <a:rPr lang="en-US" dirty="0" smtClean="0"/>
              <a:t>quotes</a:t>
            </a:r>
          </a:p>
          <a:p>
            <a:r>
              <a:rPr lang="en-US" dirty="0" smtClean="0"/>
              <a:t>You can use quotes inside a string, as long as they don't match the quotes surrounding the </a:t>
            </a:r>
            <a:r>
              <a:rPr lang="en-US" dirty="0" smtClean="0"/>
              <a:t>string</a:t>
            </a:r>
          </a:p>
          <a:p>
            <a:r>
              <a:rPr lang="en-US" b="1" dirty="0" smtClean="0"/>
              <a:t>\ escape </a:t>
            </a:r>
            <a:r>
              <a:rPr lang="en-US" b="1" dirty="0" smtClean="0"/>
              <a:t>character</a:t>
            </a:r>
          </a:p>
          <a:p>
            <a:r>
              <a:rPr lang="en-US" dirty="0" smtClean="0"/>
              <a:t>Strings Can be </a:t>
            </a:r>
            <a:r>
              <a:rPr lang="en-US" dirty="0" smtClean="0"/>
              <a:t>Objects </a:t>
            </a:r>
            <a:r>
              <a:rPr lang="en-US" sz="1800" dirty="0" smtClean="0"/>
              <a:t>//</a:t>
            </a:r>
            <a:r>
              <a:rPr lang="en-US" sz="1800" dirty="0" err="1" smtClean="0"/>
              <a:t>var</a:t>
            </a:r>
            <a:r>
              <a:rPr lang="en-US" sz="1800" dirty="0" smtClean="0"/>
              <a:t> y = new String("John")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String Methods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() </a:t>
            </a:r>
            <a:r>
              <a:rPr lang="en-US" sz="2000" dirty="0" smtClean="0"/>
              <a:t>//returns first occurrence</a:t>
            </a:r>
            <a:endParaRPr lang="en-US" dirty="0" smtClean="0"/>
          </a:p>
          <a:p>
            <a:r>
              <a:rPr lang="en-US" dirty="0" smtClean="0"/>
              <a:t>match</a:t>
            </a:r>
            <a:r>
              <a:rPr lang="en-US" dirty="0" smtClean="0"/>
              <a:t>() </a:t>
            </a:r>
            <a:r>
              <a:rPr lang="en-US" sz="1800" dirty="0" smtClean="0"/>
              <a:t>//search for a string for a match against a </a:t>
            </a:r>
            <a:r>
              <a:rPr lang="en-US" sz="1800" dirty="0" err="1" smtClean="0"/>
              <a:t>regex</a:t>
            </a:r>
            <a:endParaRPr lang="en-US" sz="1800" dirty="0" smtClean="0"/>
          </a:p>
          <a:p>
            <a:r>
              <a:rPr lang="en-US" dirty="0" smtClean="0"/>
              <a:t>Slice() </a:t>
            </a:r>
            <a:r>
              <a:rPr lang="en-US" sz="1800" dirty="0" smtClean="0"/>
              <a:t>//Extracts part of a string and returns a new string</a:t>
            </a:r>
          </a:p>
          <a:p>
            <a:r>
              <a:rPr lang="en-US" dirty="0" smtClean="0"/>
              <a:t>Split() </a:t>
            </a:r>
            <a:r>
              <a:rPr lang="en-US" sz="1800" dirty="0" smtClean="0"/>
              <a:t>// splits a string into an array of substrings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 </a:t>
            </a:r>
            <a:r>
              <a:rPr lang="en-US" sz="1400" dirty="0" smtClean="0"/>
              <a:t>//extracts a part of a string from start pos through number of chars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r>
              <a:rPr lang="en-US" sz="1400" dirty="0" smtClean="0"/>
              <a:t>//returns a string object</a:t>
            </a:r>
          </a:p>
          <a:p>
            <a:r>
              <a:rPr lang="en-US" dirty="0" smtClean="0"/>
              <a:t>Trim() </a:t>
            </a:r>
            <a:r>
              <a:rPr lang="en-US" sz="1400" dirty="0" smtClean="0"/>
              <a:t>removes whitespace from both ends of the string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Date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lets you work in dates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 = new Date()</a:t>
            </a:r>
          </a:p>
          <a:p>
            <a:r>
              <a:rPr lang="en-US" dirty="0" smtClean="0"/>
              <a:t>Creating Date objects</a:t>
            </a:r>
          </a:p>
          <a:p>
            <a:pPr lvl="1"/>
            <a:r>
              <a:rPr lang="en-US" dirty="0" smtClean="0"/>
              <a:t>New Date()</a:t>
            </a:r>
          </a:p>
          <a:p>
            <a:pPr lvl="1"/>
            <a:r>
              <a:rPr lang="en-US" dirty="0" smtClean="0"/>
              <a:t>New Date(milliseconds)</a:t>
            </a:r>
          </a:p>
          <a:p>
            <a:pPr lvl="1"/>
            <a:r>
              <a:rPr lang="en-US" dirty="0" smtClean="0"/>
              <a:t>New Date(</a:t>
            </a:r>
            <a:r>
              <a:rPr lang="en-US" dirty="0" err="1" smtClean="0"/>
              <a:t>dateString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Date</a:t>
            </a:r>
            <a:r>
              <a:rPr lang="en-US" sz="1800" dirty="0" smtClean="0"/>
              <a:t>(</a:t>
            </a:r>
            <a:r>
              <a:rPr lang="en-US" sz="1800" dirty="0" err="1" smtClean="0"/>
              <a:t>year,month,day,hours,minutes,seconds,milliseconds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Date Methods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getDate</a:t>
            </a:r>
            <a:r>
              <a:rPr lang="en-US" dirty="0" smtClean="0"/>
              <a:t>() // get day as number (1-31)</a:t>
            </a:r>
          </a:p>
          <a:p>
            <a:r>
              <a:rPr lang="en-US" dirty="0" err="1" smtClean="0"/>
              <a:t>getTime</a:t>
            </a:r>
            <a:r>
              <a:rPr lang="en-US" dirty="0" smtClean="0"/>
              <a:t>() //get the time in ms</a:t>
            </a:r>
          </a:p>
          <a:p>
            <a:r>
              <a:rPr lang="en-US" dirty="0" err="1" smtClean="0"/>
              <a:t>setDate</a:t>
            </a:r>
            <a:r>
              <a:rPr lang="en-US" dirty="0" smtClean="0"/>
              <a:t>() // set the day</a:t>
            </a:r>
          </a:p>
          <a:p>
            <a:r>
              <a:rPr lang="en-US" dirty="0" err="1" smtClean="0"/>
              <a:t>setTime</a:t>
            </a:r>
            <a:r>
              <a:rPr lang="en-US" dirty="0" smtClean="0"/>
              <a:t>() //set time in ms</a:t>
            </a:r>
          </a:p>
          <a:p>
            <a:r>
              <a:rPr lang="en-US" dirty="0" err="1" smtClean="0"/>
              <a:t>setFullYear</a:t>
            </a:r>
            <a:r>
              <a:rPr lang="en-US" dirty="0" smtClean="0"/>
              <a:t>() // set the full year of date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dirty="0" err="1" smtClean="0"/>
              <a:t>Date.parse</a:t>
            </a:r>
            <a:r>
              <a:rPr lang="en-US" dirty="0" smtClean="0"/>
              <a:t>() //parse the input date string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Arrays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of objects</a:t>
            </a:r>
          </a:p>
          <a:p>
            <a:r>
              <a:rPr lang="en-US" dirty="0" smtClean="0"/>
              <a:t>Dynamic allocation of memory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fruits = [‘</a:t>
            </a:r>
            <a:r>
              <a:rPr lang="en-US" dirty="0" err="1" smtClean="0"/>
              <a:t>apple’,’mango’,’kiwi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Loop through arrays</a:t>
            </a:r>
          </a:p>
          <a:p>
            <a:r>
              <a:rPr lang="en-US" dirty="0" smtClean="0"/>
              <a:t>No Associative Arrays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Difference between Arrays and Objects</a:t>
            </a:r>
          </a:p>
          <a:p>
            <a:r>
              <a:rPr lang="en-US" dirty="0" smtClean="0"/>
              <a:t>New Keyword complexity when defining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Array Methods</a:t>
            </a:r>
            <a:endParaRPr 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Join() //joins all the element with </a:t>
            </a:r>
            <a:r>
              <a:rPr lang="en-US" dirty="0" err="1" smtClean="0"/>
              <a:t>delim</a:t>
            </a:r>
            <a:endParaRPr lang="en-US" dirty="0" smtClean="0"/>
          </a:p>
          <a:p>
            <a:r>
              <a:rPr lang="en-US" dirty="0" smtClean="0"/>
              <a:t>Pop() //removes the last element from the array</a:t>
            </a:r>
          </a:p>
          <a:p>
            <a:r>
              <a:rPr lang="en-US" dirty="0" smtClean="0"/>
              <a:t>Push() //adds a new element into the array</a:t>
            </a:r>
          </a:p>
          <a:p>
            <a:r>
              <a:rPr lang="en-US" dirty="0" smtClean="0"/>
              <a:t>Shift() //removes the first element in array</a:t>
            </a:r>
          </a:p>
          <a:p>
            <a:r>
              <a:rPr lang="en-US" dirty="0" smtClean="0"/>
              <a:t>Delete operator</a:t>
            </a:r>
          </a:p>
          <a:p>
            <a:r>
              <a:rPr lang="en-US" dirty="0" smtClean="0"/>
              <a:t>Splice(</a:t>
            </a:r>
            <a:r>
              <a:rPr lang="en-US" dirty="0" err="1" smtClean="0"/>
              <a:t>posToAdd,removeEle,arrayOfEle</a:t>
            </a:r>
            <a:r>
              <a:rPr lang="en-US" dirty="0" smtClean="0"/>
              <a:t>..) </a:t>
            </a:r>
          </a:p>
          <a:p>
            <a:r>
              <a:rPr lang="en-US" dirty="0" smtClean="0"/>
              <a:t>Sort() //sorts alphabetically</a:t>
            </a:r>
          </a:p>
          <a:p>
            <a:r>
              <a:rPr lang="en-US" dirty="0" smtClean="0"/>
              <a:t>Reverse() //reverses the elements </a:t>
            </a:r>
            <a:r>
              <a:rPr lang="en-US" smtClean="0"/>
              <a:t>in array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History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Developed by Brendan Eich at Netscape </a:t>
            </a:r>
          </a:p>
          <a:p>
            <a:pPr lvl="1"/>
            <a:r>
              <a:rPr lang="en-US" smtClean="0"/>
              <a:t>Scripting language for Navigator 2</a:t>
            </a:r>
          </a:p>
          <a:p>
            <a:r>
              <a:rPr lang="en-US" smtClean="0"/>
              <a:t>Later standardized for browser compatibility</a:t>
            </a:r>
          </a:p>
          <a:p>
            <a:pPr lvl="1"/>
            <a:r>
              <a:rPr lang="en-US" smtClean="0"/>
              <a:t>ECMAScript Edition 3 (aka JavaScript 1.5)</a:t>
            </a:r>
          </a:p>
          <a:p>
            <a:r>
              <a:rPr lang="en-US" smtClean="0"/>
              <a:t>Related to Java in name only</a:t>
            </a:r>
          </a:p>
          <a:p>
            <a:pPr lvl="1"/>
            <a:r>
              <a:rPr lang="en-US" smtClean="0"/>
              <a:t>Name was part of a marketing deal</a:t>
            </a:r>
          </a:p>
          <a:p>
            <a:r>
              <a:rPr lang="en-US" smtClean="0"/>
              <a:t>Various implementations available</a:t>
            </a:r>
          </a:p>
          <a:p>
            <a:pPr lvl="1"/>
            <a:r>
              <a:rPr lang="en-US" smtClean="0"/>
              <a:t>Spidermonkey interactive shell interface</a:t>
            </a:r>
          </a:p>
          <a:p>
            <a:pPr lvl="1"/>
            <a:r>
              <a:rPr lang="en-US" smtClean="0"/>
              <a:t>Rhino: http://www.mozilla.org/rhino/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for JavaScript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Netscape, 1995</a:t>
            </a:r>
          </a:p>
          <a:p>
            <a:pPr lvl="1"/>
            <a:r>
              <a:rPr lang="en-GB" sz="2000" smtClean="0"/>
              <a:t>Netscape &gt; 90% browser market share</a:t>
            </a:r>
          </a:p>
          <a:p>
            <a:pPr lvl="1"/>
            <a:r>
              <a:rPr lang="en-GB" sz="2000" smtClean="0"/>
              <a:t>Opportunity to do “HTML scripting language”</a:t>
            </a:r>
          </a:p>
          <a:p>
            <a:pPr lvl="1"/>
            <a:r>
              <a:rPr lang="en-GB" sz="2000" smtClean="0"/>
              <a:t>Brendan Eich</a:t>
            </a:r>
          </a:p>
          <a:p>
            <a:pPr lvl="2" eaLnBrk="1" hangingPunct="1">
              <a:buFontTx/>
              <a:buNone/>
            </a:pPr>
            <a:r>
              <a:rPr lang="en-GB" sz="1800" smtClean="0"/>
              <a:t>   I hacked the JS prototype in ~1 week in May</a:t>
            </a:r>
          </a:p>
          <a:p>
            <a:pPr lvl="2" eaLnBrk="1" hangingPunct="1">
              <a:buFontTx/>
              <a:buNone/>
            </a:pPr>
            <a:r>
              <a:rPr lang="en-GB" sz="1800" smtClean="0"/>
              <a:t>   And it showed!  Mistakes were frozen early</a:t>
            </a:r>
          </a:p>
          <a:p>
            <a:pPr lvl="2" eaLnBrk="1" hangingPunct="1">
              <a:buFontTx/>
              <a:buNone/>
            </a:pPr>
            <a:r>
              <a:rPr lang="en-GB" sz="1800" smtClean="0"/>
              <a:t>   Rest of year spent embedding in browser</a:t>
            </a:r>
            <a:endParaRPr lang="en-US" sz="1800" smtClean="0"/>
          </a:p>
          <a:p>
            <a:r>
              <a:rPr lang="en-US" sz="2400" smtClean="0"/>
              <a:t>Common uses of JavaScript include:</a:t>
            </a:r>
          </a:p>
          <a:p>
            <a:pPr lvl="1"/>
            <a:r>
              <a:rPr lang="en-US" sz="2000" smtClean="0"/>
              <a:t>Form validation</a:t>
            </a:r>
          </a:p>
          <a:p>
            <a:pPr lvl="1"/>
            <a:r>
              <a:rPr lang="en-US" sz="2000" smtClean="0"/>
              <a:t>Page embellishments and special effects</a:t>
            </a:r>
          </a:p>
          <a:p>
            <a:pPr lvl="1"/>
            <a:r>
              <a:rPr lang="en-US" sz="2000" smtClean="0"/>
              <a:t>Dynamic content manipulation</a:t>
            </a:r>
          </a:p>
          <a:p>
            <a:pPr lvl="1"/>
            <a:r>
              <a:rPr lang="en-US" sz="2000" smtClean="0"/>
              <a:t>Emerging Web 2.0: client functionality implemented at 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8325" y="3740150"/>
            <a:ext cx="2627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buFontTx/>
              <a:buNone/>
              <a:defRPr/>
            </a:pPr>
            <a:r>
              <a:rPr lang="en-GB" sz="2000" dirty="0">
                <a:solidFill>
                  <a:schemeClr val="accent5"/>
                </a:solidFill>
              </a:rPr>
              <a:t> - ICFP talk, 2006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Display Possibilities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JavaScript can "display" data in different ways:</a:t>
            </a:r>
          </a:p>
          <a:p>
            <a:r>
              <a:rPr lang="en-US" sz="2400" smtClean="0"/>
              <a:t>Writing into an alert box, using </a:t>
            </a:r>
            <a:r>
              <a:rPr lang="en-US" sz="2400" b="1" smtClean="0"/>
              <a:t>window.alert()</a:t>
            </a:r>
            <a:r>
              <a:rPr lang="en-US" sz="2400" smtClean="0"/>
              <a:t>.</a:t>
            </a:r>
          </a:p>
          <a:p>
            <a:r>
              <a:rPr lang="en-US" sz="2400" smtClean="0"/>
              <a:t>Writing into the HTML output using </a:t>
            </a:r>
            <a:r>
              <a:rPr lang="en-US" sz="2400" b="1" smtClean="0"/>
              <a:t>document.write()</a:t>
            </a:r>
            <a:r>
              <a:rPr lang="en-US" sz="2400" smtClean="0"/>
              <a:t>.</a:t>
            </a:r>
          </a:p>
          <a:p>
            <a:r>
              <a:rPr lang="en-US" sz="2400" smtClean="0"/>
              <a:t>Writing into an HTML element, using </a:t>
            </a:r>
            <a:r>
              <a:rPr lang="en-US" sz="2400" b="1" smtClean="0"/>
              <a:t>innerHTML</a:t>
            </a:r>
            <a:r>
              <a:rPr lang="en-US" sz="2400" smtClean="0"/>
              <a:t>.</a:t>
            </a:r>
          </a:p>
          <a:p>
            <a:r>
              <a:rPr lang="en-US" sz="2400" smtClean="0"/>
              <a:t>Writing into the browser console, using </a:t>
            </a:r>
            <a:r>
              <a:rPr lang="en-US" sz="2400" b="1" smtClean="0"/>
              <a:t>console.log()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Comments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Single Line Comments ( //)</a:t>
            </a:r>
          </a:p>
          <a:p>
            <a:r>
              <a:rPr lang="en-US" sz="2400" smtClean="0"/>
              <a:t>Multi Line Comments (/*)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Variables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JavaScript variables are containers for storing data values</a:t>
            </a:r>
          </a:p>
          <a:p>
            <a:r>
              <a:rPr lang="en-US" sz="2400" smtClean="0"/>
              <a:t>All JavaScript </a:t>
            </a:r>
            <a:r>
              <a:rPr lang="en-US" sz="2400" b="1" smtClean="0"/>
              <a:t>variables</a:t>
            </a:r>
            <a:r>
              <a:rPr lang="en-US" sz="2400" smtClean="0"/>
              <a:t> must be </a:t>
            </a:r>
            <a:r>
              <a:rPr lang="en-US" sz="2400" b="1" smtClean="0"/>
              <a:t>identified</a:t>
            </a:r>
            <a:r>
              <a:rPr lang="en-US" sz="2400" smtClean="0"/>
              <a:t> with </a:t>
            </a:r>
            <a:r>
              <a:rPr lang="en-US" sz="2400" b="1" smtClean="0"/>
              <a:t>unique names</a:t>
            </a:r>
            <a:r>
              <a:rPr lang="en-US" sz="2400" smtClean="0"/>
              <a:t>.</a:t>
            </a:r>
          </a:p>
          <a:p>
            <a:r>
              <a:rPr lang="en-US" sz="1600" smtClean="0"/>
              <a:t>These unique names are called </a:t>
            </a:r>
            <a:r>
              <a:rPr lang="en-US" sz="1600" b="1" smtClean="0"/>
              <a:t>identifiers</a:t>
            </a:r>
            <a:r>
              <a:rPr lang="en-US" sz="1600" smtClean="0"/>
              <a:t>.</a:t>
            </a:r>
          </a:p>
          <a:p>
            <a:r>
              <a:rPr lang="en-US" sz="1600" smtClean="0"/>
              <a:t>Identifiers can be short names (like x and y), or more descriptive names (age, sum, totalVolume).</a:t>
            </a:r>
          </a:p>
          <a:p>
            <a:r>
              <a:rPr lang="en-US" sz="1600" smtClean="0"/>
              <a:t>The general rules for constructing names for variables (unique identifiers) are:</a:t>
            </a:r>
          </a:p>
          <a:p>
            <a:r>
              <a:rPr lang="en-US" sz="1600" smtClean="0"/>
              <a:t>Names can contain letters, digits, underscores, and dollar signs.</a:t>
            </a:r>
          </a:p>
          <a:p>
            <a:r>
              <a:rPr lang="en-US" sz="1600" smtClean="0"/>
              <a:t>Names must begin with a letter</a:t>
            </a:r>
          </a:p>
          <a:p>
            <a:r>
              <a:rPr lang="en-US" sz="1600" smtClean="0"/>
              <a:t>Names can also begin with $ and _ (but we will not use it in this tutorial)</a:t>
            </a:r>
          </a:p>
          <a:p>
            <a:r>
              <a:rPr lang="en-US" sz="1600" smtClean="0"/>
              <a:t>Names are case sensitive (y and Y are different variables)</a:t>
            </a:r>
          </a:p>
          <a:p>
            <a:r>
              <a:rPr lang="en-US" sz="1600" smtClean="0"/>
              <a:t>Reserved words (like JavaScript keywords) cannot be used as names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Datatypes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JavaScript variables can hold numbers like 100, and text values like "John Doe“</a:t>
            </a:r>
          </a:p>
          <a:p>
            <a:r>
              <a:rPr lang="en-US" sz="2400" smtClean="0"/>
              <a:t>Strings are written inside double or single quotes. Numbers are written without quotes</a:t>
            </a:r>
          </a:p>
          <a:p>
            <a:r>
              <a:rPr lang="en-US" sz="2400" smtClean="0"/>
              <a:t>If you put quotes around a number, it will be treated as a text string</a:t>
            </a:r>
          </a:p>
          <a:p>
            <a:r>
              <a:rPr lang="en-US" sz="2000" smtClean="0"/>
              <a:t>var length = 16;                               // Number</a:t>
            </a:r>
            <a:br>
              <a:rPr lang="en-US" sz="2000" smtClean="0"/>
            </a:br>
            <a:r>
              <a:rPr lang="en-US" sz="2000" smtClean="0"/>
              <a:t>var lastName = "Johnson";                      // String</a:t>
            </a:r>
            <a:br>
              <a:rPr lang="en-US" sz="2000" smtClean="0"/>
            </a:br>
            <a:r>
              <a:rPr lang="en-US" sz="2000" smtClean="0"/>
              <a:t>var cars = ["Saab", "Volvo", "BMW"];           // Array</a:t>
            </a:r>
            <a:br>
              <a:rPr lang="en-US" sz="2000" smtClean="0"/>
            </a:br>
            <a:r>
              <a:rPr lang="en-US" sz="2000" smtClean="0"/>
              <a:t>var x = {firstName:"John", lastName:"Doe"};    // Object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Comments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Single Line Comments ( //)</a:t>
            </a:r>
          </a:p>
          <a:p>
            <a:r>
              <a:rPr lang="en-US" sz="2400" smtClean="0"/>
              <a:t>Multi Line Comments (/*)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Declare JavaScript Variable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declare a JavaScript variable with the </a:t>
            </a:r>
            <a:r>
              <a:rPr lang="en-US" sz="2400" b="1" smtClean="0"/>
              <a:t>var</a:t>
            </a:r>
            <a:r>
              <a:rPr lang="en-US" sz="2400" smtClean="0"/>
              <a:t> keyword</a:t>
            </a:r>
          </a:p>
          <a:p>
            <a:r>
              <a:rPr lang="en-US" sz="2400" smtClean="0"/>
              <a:t>You can declare many variables in one statement</a:t>
            </a:r>
          </a:p>
          <a:p>
            <a:r>
              <a:rPr lang="en-US" sz="2400" smtClean="0"/>
              <a:t>A variable declared without a value will have the value </a:t>
            </a:r>
            <a:r>
              <a:rPr lang="en-US" sz="2400" b="1" smtClean="0"/>
              <a:t>undefined</a:t>
            </a:r>
          </a:p>
          <a:p>
            <a:r>
              <a:rPr lang="en-US" sz="2400" smtClean="0"/>
              <a:t>If you re-declare a JavaScript variable, it will not lose its value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6">
      <a:dk1>
        <a:srgbClr val="FFFFFF"/>
      </a:dk1>
      <a:lt1>
        <a:srgbClr val="FFCC00"/>
      </a:lt1>
      <a:dk2>
        <a:srgbClr val="000066"/>
      </a:dk2>
      <a:lt2>
        <a:srgbClr val="FFCC00"/>
      </a:lt2>
      <a:accent1>
        <a:srgbClr val="3399FF"/>
      </a:accent1>
      <a:accent2>
        <a:srgbClr val="33CCCC"/>
      </a:accent2>
      <a:accent3>
        <a:srgbClr val="AAAAB8"/>
      </a:accent3>
      <a:accent4>
        <a:srgbClr val="DAAE00"/>
      </a:accent4>
      <a:accent5>
        <a:srgbClr val="ADCAFF"/>
      </a:accent5>
      <a:accent6>
        <a:srgbClr val="2DB9B9"/>
      </a:accent6>
      <a:hlink>
        <a:srgbClr val="FF00FF"/>
      </a:hlink>
      <a:folHlink>
        <a:srgbClr val="9933FF"/>
      </a:folHlink>
    </a:clrScheme>
    <a:fontScheme name="Contemporary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FFFFFF"/>
        </a:dk1>
        <a:lt1>
          <a:srgbClr val="FFCC00"/>
        </a:lt1>
        <a:dk2>
          <a:srgbClr val="000066"/>
        </a:dk2>
        <a:lt2>
          <a:srgbClr val="FFCC00"/>
        </a:lt2>
        <a:accent1>
          <a:srgbClr val="3399FF"/>
        </a:accent1>
        <a:accent2>
          <a:srgbClr val="33CCCC"/>
        </a:accent2>
        <a:accent3>
          <a:srgbClr val="AAAAB8"/>
        </a:accent3>
        <a:accent4>
          <a:srgbClr val="DAAE00"/>
        </a:accent4>
        <a:accent5>
          <a:srgbClr val="ADCA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0066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8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B3B3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6D6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9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4A4A4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42424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18333</TotalTime>
  <Words>746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Tahoma</vt:lpstr>
      <vt:lpstr>Arial</vt:lpstr>
      <vt:lpstr>Monotype Sorts</vt:lpstr>
      <vt:lpstr>Times New Roman</vt:lpstr>
      <vt:lpstr>Contemporary Portrait</vt:lpstr>
      <vt:lpstr>Why talk about JavaScript?</vt:lpstr>
      <vt:lpstr>JavaScript History</vt:lpstr>
      <vt:lpstr>Motivation for JavaScript</vt:lpstr>
      <vt:lpstr>JavaScript Display Possibilities</vt:lpstr>
      <vt:lpstr>JavaScript Comments</vt:lpstr>
      <vt:lpstr>JavaScript Variables</vt:lpstr>
      <vt:lpstr>JavaScript Datatypes</vt:lpstr>
      <vt:lpstr>JavaScript Comments</vt:lpstr>
      <vt:lpstr>Declare JavaScript Variable</vt:lpstr>
      <vt:lpstr>JavaScript Arithmetic Operators</vt:lpstr>
      <vt:lpstr>JavaScript Expression Flow </vt:lpstr>
      <vt:lpstr>JavaScript Numbers</vt:lpstr>
      <vt:lpstr>JavaScript Number Methods</vt:lpstr>
      <vt:lpstr>JavaScript Strings</vt:lpstr>
      <vt:lpstr>JavaScript String Methods</vt:lpstr>
      <vt:lpstr>JavaScript Date</vt:lpstr>
      <vt:lpstr>JavaScript Date Methods</vt:lpstr>
      <vt:lpstr>JavaScript Arrays</vt:lpstr>
      <vt:lpstr>JavaScript Array Methods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CS242. Lisp</dc:title>
  <dc:creator>John C Mitchell</dc:creator>
  <cp:lastModifiedBy>skanchan</cp:lastModifiedBy>
  <cp:revision>4798</cp:revision>
  <cp:lastPrinted>1998-09-29T18:13:30Z</cp:lastPrinted>
  <dcterms:created xsi:type="dcterms:W3CDTF">1997-09-07T20:51:32Z</dcterms:created>
  <dcterms:modified xsi:type="dcterms:W3CDTF">2015-03-09T22:12:16Z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