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1DB09A6-675C-4364-9FEB-CCB1E72C894C}">
  <a:tblStyle styleId="{A1DB09A6-675C-4364-9FEB-CCB1E72C894C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2E6EA"/>
          </a:solidFill>
        </a:fill>
      </a:tcStyle>
    </a:wholeTbl>
    <a:band1H>
      <a:tcTxStyle/>
      <a:tcStyle>
        <a:fill>
          <a:solidFill>
            <a:srgbClr val="E4CAD2"/>
          </a:solidFill>
        </a:fill>
      </a:tcStyle>
    </a:band1H>
    <a:band2H>
      <a:tcTxStyle/>
    </a:band2H>
    <a:band1V>
      <a:tcTxStyle/>
      <a:tcStyle>
        <a:fill>
          <a:solidFill>
            <a:srgbClr val="E4CAD2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enturyGothic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2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Google Shape;122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1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11"/>
          <p:cNvSpPr txBox="1"/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1"/>
          <p:cNvSpPr/>
          <p:nvPr>
            <p:ph idx="2" type="pic"/>
          </p:nvPr>
        </p:nvSpPr>
        <p:spPr>
          <a:xfrm>
            <a:off x="1154954" y="685800"/>
            <a:ext cx="8825659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33" name="Google Shape;133;p11"/>
          <p:cNvSpPr txBox="1"/>
          <p:nvPr>
            <p:ph idx="1" type="body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4" name="Google Shape;134;p1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 showMasterSp="0">
  <p:cSld name="Title and Ca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Google Shape;140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2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1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12"/>
          <p:cNvSpPr txBox="1"/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2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1" name="Google Shape;151;p1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 showMasterSp="0">
  <p:cSld name="Quote with Capti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1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13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13"/>
          <p:cNvSpPr txBox="1"/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3"/>
          <p:cNvSpPr txBox="1"/>
          <p:nvPr>
            <p:ph idx="1" type="body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0" name="Google Shape;170;p13"/>
          <p:cNvSpPr txBox="1"/>
          <p:nvPr>
            <p:ph idx="2" type="body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1" name="Google Shape;171;p1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 showMasterSp="0">
  <p:cSld name="Name Card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1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14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4"/>
          <p:cNvSpPr txBox="1"/>
          <p:nvPr>
            <p:ph idx="1" type="body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5"/>
          <p:cNvSpPr txBox="1"/>
          <p:nvPr>
            <p:ph idx="1" type="body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5" name="Google Shape;195;p15"/>
          <p:cNvSpPr txBox="1"/>
          <p:nvPr>
            <p:ph idx="2" type="body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6" name="Google Shape;196;p15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7" name="Google Shape;197;p15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8" name="Google Shape;198;p15"/>
          <p:cNvSpPr txBox="1"/>
          <p:nvPr>
            <p:ph idx="5" type="body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9" name="Google Shape;199;p15"/>
          <p:cNvSpPr txBox="1"/>
          <p:nvPr>
            <p:ph idx="6" type="body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00" name="Google Shape;200;p15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15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1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6"/>
          <p:cNvSpPr txBox="1"/>
          <p:nvPr>
            <p:ph idx="1" type="body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8" name="Google Shape;208;p16"/>
          <p:cNvSpPr/>
          <p:nvPr>
            <p:ph idx="2" type="pic"/>
          </p:nvPr>
        </p:nvSpPr>
        <p:spPr>
          <a:xfrm>
            <a:off x="1334553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09" name="Google Shape;209;p16"/>
          <p:cNvSpPr txBox="1"/>
          <p:nvPr>
            <p:ph idx="3" type="body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0" name="Google Shape;210;p16"/>
          <p:cNvSpPr txBox="1"/>
          <p:nvPr>
            <p:ph idx="4" type="body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1" name="Google Shape;211;p16"/>
          <p:cNvSpPr/>
          <p:nvPr>
            <p:ph idx="5" type="pic"/>
          </p:nvPr>
        </p:nvSpPr>
        <p:spPr>
          <a:xfrm>
            <a:off x="4748462" y="2603500"/>
            <a:ext cx="2691243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12" name="Google Shape;212;p16"/>
          <p:cNvSpPr txBox="1"/>
          <p:nvPr>
            <p:ph idx="6" type="body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3" name="Google Shape;213;p16"/>
          <p:cNvSpPr txBox="1"/>
          <p:nvPr>
            <p:ph idx="7" type="body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4" name="Google Shape;214;p16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15" name="Google Shape;215;p16"/>
          <p:cNvSpPr txBox="1"/>
          <p:nvPr>
            <p:ph idx="9" type="body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16" name="Google Shape;216;p16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16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1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6"/>
          <p:cNvSpPr txBox="1"/>
          <p:nvPr>
            <p:ph idx="11" type="ftr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7"/>
          <p:cNvSpPr txBox="1"/>
          <p:nvPr>
            <p:ph idx="1" type="body"/>
          </p:nvPr>
        </p:nvSpPr>
        <p:spPr>
          <a:xfrm rot="5400000">
            <a:off x="3859634" y="-101179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24" name="Google Shape;224;p17"/>
          <p:cNvSpPr txBox="1"/>
          <p:nvPr>
            <p:ph idx="10" type="dt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1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1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18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18"/>
          <p:cNvSpPr txBox="1"/>
          <p:nvPr>
            <p:ph type="title"/>
          </p:nvPr>
        </p:nvSpPr>
        <p:spPr>
          <a:xfrm rot="5400000">
            <a:off x="6915923" y="2947780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8"/>
          <p:cNvSpPr txBox="1"/>
          <p:nvPr>
            <p:ph idx="1" type="body"/>
          </p:nvPr>
        </p:nvSpPr>
        <p:spPr>
          <a:xfrm rot="5400000">
            <a:off x="1908672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1" name="Google Shape;241;p18"/>
          <p:cNvSpPr txBox="1"/>
          <p:nvPr>
            <p:ph idx="10" type="dt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2" name="Google Shape;52;p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60" name="Google Shape;60;p6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62" name="Google Shape;62;p6"/>
          <p:cNvSpPr txBox="1"/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1" name="Google Shape;71;p7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3" name="Google Shape;73;p7"/>
          <p:cNvSpPr txBox="1"/>
          <p:nvPr>
            <p:ph idx="4" type="body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74" name="Google Shape;74;p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Google Shape;84;p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9"/>
          <p:cNvSpPr txBox="1"/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2" type="body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7" name="Google Shape;97;p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Google Shape;103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1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10"/>
          <p:cNvSpPr txBox="1"/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0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5" name="Google Shape;115;p10"/>
          <p:cNvSpPr txBox="1"/>
          <p:nvPr>
            <p:ph idx="1" type="body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6" name="Google Shape;116;p1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-public.imtbs-tsp.eu/~gibson/Teaching/Teaching-ReadingMaterial/Cockburn00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/>
          <p:nvPr>
            <p:ph type="ctrTitle"/>
          </p:nvPr>
        </p:nvSpPr>
        <p:spPr>
          <a:xfrm>
            <a:off x="1154950" y="729725"/>
            <a:ext cx="8825700" cy="25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US"/>
              <a:t>Wandering in Woods Game</a:t>
            </a:r>
            <a:endParaRPr/>
          </a:p>
        </p:txBody>
      </p:sp>
      <p:sp>
        <p:nvSpPr>
          <p:cNvPr id="250" name="Google Shape;250;p19"/>
          <p:cNvSpPr txBox="1"/>
          <p:nvPr>
            <p:ph idx="1" type="subTitle"/>
          </p:nvPr>
        </p:nvSpPr>
        <p:spPr>
          <a:xfrm>
            <a:off x="1154950" y="3132625"/>
            <a:ext cx="98655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8345"/>
              <a:buNone/>
            </a:pPr>
            <a:r>
              <a:rPr lang="en-US" sz="2978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endParaRPr sz="2978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8345"/>
              <a:buNone/>
            </a:pPr>
            <a:r>
              <a:rPr lang="en-US" sz="2978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endParaRPr sz="2978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2352"/>
              <a:buFont typeface="Arial"/>
              <a:buNone/>
            </a:pPr>
            <a:r>
              <a:rPr b="1" lang="en-US" sz="3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Mani Ratnam Kasoju</a:t>
            </a:r>
            <a:endParaRPr b="1" sz="3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2352"/>
              <a:buFont typeface="Arial"/>
              <a:buNone/>
            </a:pPr>
            <a:r>
              <a:rPr b="1" lang="en-US" sz="3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Praveen Thumati</a:t>
            </a:r>
            <a:endParaRPr b="1" sz="3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2352"/>
              <a:buFont typeface="Arial"/>
              <a:buNone/>
            </a:pPr>
            <a:r>
              <a:rPr b="1" lang="en-US" sz="3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Vamshi Reddy Musku</a:t>
            </a:r>
            <a:endParaRPr b="1" sz="3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2352"/>
              <a:buFont typeface="Arial"/>
              <a:buNone/>
            </a:pPr>
            <a:r>
              <a:rPr b="1" lang="en-US" sz="3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Venkata Ramana Patnam</a:t>
            </a:r>
            <a:endParaRPr sz="3400">
              <a:solidFill>
                <a:schemeClr val="lt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6262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8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Grade 6-8</a:t>
            </a:r>
            <a:endParaRPr/>
          </a:p>
        </p:txBody>
      </p:sp>
      <p:pic>
        <p:nvPicPr>
          <p:cNvPr id="318" name="Google Shape;318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0980" y="2603500"/>
            <a:ext cx="6494352" cy="34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9"/>
          <p:cNvSpPr txBox="1"/>
          <p:nvPr>
            <p:ph type="title"/>
          </p:nvPr>
        </p:nvSpPr>
        <p:spPr>
          <a:xfrm>
            <a:off x="4261184" y="349083"/>
            <a:ext cx="36696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324" name="Google Shape;324;p29"/>
          <p:cNvSpPr txBox="1"/>
          <p:nvPr/>
        </p:nvSpPr>
        <p:spPr>
          <a:xfrm>
            <a:off x="657511" y="1497665"/>
            <a:ext cx="11149263" cy="7050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Chiorri, C. (2023). The Role of Mindfulness, Mind Wandering, Attentional Control, and Maladaptive Personality Traits in Problematic Gaming Behavior.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Mindfulness 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648-670.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Haraty, R. A. (2018). Software process models: A review and analysis.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International Journal of Engineering &amp; Technology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325-331.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Koc, H. (2021). UML Diagrams in Software Engineering Research: A Systematic Literature Review.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Proceedings 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1-10.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Nikiforova, O. (2011). Role of UML Class Diagram in Object-Oriented Software Development.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Scientific Journal of Riga Technical University Computer Sciences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65-74.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Rivero, J. M. (2010). From Mockups to User Interface Models: An Extensible Model Driven Approach.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Conference: Current Trends in Web Engineering - 10th International Conference on Web Engineering, ICWE 2010 Workshops, Vienna, Austria, July 2010, Revised Selected Papers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12-25.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Rosenbaum, M. S. (2016). How to create a realistic customer journey map.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Horizons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1-19.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Sawant, A. A. (2012). Software Testing Techniques and Strategies.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International Journal of Engineering Research and Applications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980-986.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1600" u="sng" cap="none" strike="noStrike">
              <a:solidFill>
                <a:schemeClr val="hlink"/>
              </a:solidFill>
              <a:latin typeface="Century Gothic"/>
              <a:ea typeface="Century Gothic"/>
              <a:cs typeface="Century Gothic"/>
              <a:sym typeface="Century Gothic"/>
              <a:hlinkClick r:id="rId3"/>
            </a:endParaRPr>
          </a:p>
          <a:p>
            <a:pPr indent="-2413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413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413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INTRODUTION</a:t>
            </a:r>
            <a:endParaRPr/>
          </a:p>
        </p:txBody>
      </p:sp>
      <p:sp>
        <p:nvSpPr>
          <p:cNvPr id="256" name="Google Shape;256;p20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/>
              <a:t>The thirst for new games in the market has increased.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/>
              <a:t>The Wandering in the Woods Game is a fun filled multiplayer game. It can be played by many players individually. 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/>
              <a:t>This game could also improve statistics calculations and math calculation in student sector.</a:t>
            </a:r>
            <a:endParaRPr/>
          </a:p>
          <a:p>
            <a:pPr indent="-251459" lvl="0" marL="3429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Overview of wandering in woods game</a:t>
            </a:r>
            <a:endParaRPr/>
          </a:p>
        </p:txBody>
      </p:sp>
      <p:pic>
        <p:nvPicPr>
          <p:cNvPr descr="C:\Users\Amigo\Documents\Downloads\Untitled Diagram-Page-1 (1).jpg" id="262" name="Google Shape;262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4282" y="2447365"/>
            <a:ext cx="4979310" cy="3653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Specification</a:t>
            </a:r>
            <a:endParaRPr/>
          </a:p>
        </p:txBody>
      </p:sp>
      <p:sp>
        <p:nvSpPr>
          <p:cNvPr id="268" name="Google Shape;268;p22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Java – Programming language is used.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is not a single player game.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More than one player game with a limitation of 8 players max.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An interesting game with 3 levels.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2 players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Upto 5 players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Maximum of 8 players.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-204469" lvl="1" marL="7429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Model Selection</a:t>
            </a:r>
            <a:endParaRPr/>
          </a:p>
        </p:txBody>
      </p:sp>
      <p:sp>
        <p:nvSpPr>
          <p:cNvPr id="274" name="Google Shape;274;p23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Water fall model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Sequential approach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C:\Users\Amigo\Documents\Downloads\Untitled Diagram-Page-4 (1).jpg" id="275" name="Google Shape;27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6160" y="2061882"/>
            <a:ext cx="5197064" cy="4115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Use case</a:t>
            </a:r>
            <a:endParaRPr/>
          </a:p>
        </p:txBody>
      </p:sp>
      <p:graphicFrame>
        <p:nvGraphicFramePr>
          <p:cNvPr id="281" name="Google Shape;281;p24"/>
          <p:cNvGraphicFramePr/>
          <p:nvPr/>
        </p:nvGraphicFramePr>
        <p:xfrm>
          <a:off x="1334994" y="23076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{A1DB09A6-675C-4364-9FEB-CCB1E72C894C}</a:tableStyleId>
              </a:tblPr>
              <a:tblGrid>
                <a:gridCol w="2206225"/>
                <a:gridCol w="2206225"/>
                <a:gridCol w="2206225"/>
                <a:gridCol w="22062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Grade</a:t>
                      </a:r>
                      <a:endParaRPr sz="1800"/>
                    </a:p>
                  </a:txBody>
                  <a:tcPr marT="45725" marB="45725" marR="76750" marL="76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K-2</a:t>
                      </a:r>
                      <a:endParaRPr sz="1800"/>
                    </a:p>
                  </a:txBody>
                  <a:tcPr marT="45725" marB="45725" marR="76750" marL="76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Grade 3-5</a:t>
                      </a:r>
                      <a:endParaRPr sz="1800"/>
                    </a:p>
                  </a:txBody>
                  <a:tcPr marT="45725" marB="45725" marR="76750" marL="76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Grade 6-8</a:t>
                      </a:r>
                      <a:endParaRPr sz="1800"/>
                    </a:p>
                  </a:txBody>
                  <a:tcPr marT="45725" marB="45725" marR="76750" marL="767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Player count</a:t>
                      </a:r>
                      <a:endParaRPr sz="1800"/>
                    </a:p>
                  </a:txBody>
                  <a:tcPr marT="45725" marB="45725" marR="76750" marL="76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76750" marL="76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 to 5</a:t>
                      </a:r>
                      <a:endParaRPr sz="1800"/>
                    </a:p>
                  </a:txBody>
                  <a:tcPr marT="45725" marB="45725" marR="76750" marL="76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 to 8</a:t>
                      </a:r>
                      <a:endParaRPr sz="1800"/>
                    </a:p>
                  </a:txBody>
                  <a:tcPr marT="45725" marB="45725" marR="76750" marL="767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Grid type</a:t>
                      </a:r>
                      <a:endParaRPr sz="1800"/>
                    </a:p>
                  </a:txBody>
                  <a:tcPr marT="45725" marB="45725" marR="76750" marL="76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Square</a:t>
                      </a:r>
                      <a:endParaRPr sz="1800"/>
                    </a:p>
                  </a:txBody>
                  <a:tcPr marT="45725" marB="45725" marR="76750" marL="76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Rectangle</a:t>
                      </a:r>
                      <a:endParaRPr sz="1800"/>
                    </a:p>
                  </a:txBody>
                  <a:tcPr marT="45725" marB="45725" marR="76750" marL="76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Rectangle</a:t>
                      </a:r>
                      <a:endParaRPr sz="1800"/>
                    </a:p>
                  </a:txBody>
                  <a:tcPr marT="45725" marB="45725" marR="76750" marL="767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Grid size</a:t>
                      </a:r>
                      <a:endParaRPr sz="1800"/>
                    </a:p>
                  </a:txBody>
                  <a:tcPr marT="45725" marB="45725" marR="76750" marL="76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Player choice</a:t>
                      </a:r>
                      <a:endParaRPr sz="1800"/>
                    </a:p>
                  </a:txBody>
                  <a:tcPr marT="45725" marB="45725" marR="76750" marL="76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Player choice</a:t>
                      </a:r>
                      <a:endParaRPr sz="1800"/>
                    </a:p>
                  </a:txBody>
                  <a:tcPr marT="45725" marB="45725" marR="76750" marL="76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Player choice</a:t>
                      </a:r>
                      <a:endParaRPr sz="1800"/>
                    </a:p>
                  </a:txBody>
                  <a:tcPr marT="45725" marB="45725" marR="76750" marL="767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Calculation</a:t>
                      </a:r>
                      <a:endParaRPr sz="1800"/>
                    </a:p>
                  </a:txBody>
                  <a:tcPr marT="45725" marB="45725" marR="76750" marL="76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statistics</a:t>
                      </a:r>
                      <a:endParaRPr sz="1800"/>
                    </a:p>
                  </a:txBody>
                  <a:tcPr marT="45725" marB="45725" marR="76750" marL="76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statistics</a:t>
                      </a:r>
                      <a:endParaRPr sz="1800"/>
                    </a:p>
                  </a:txBody>
                  <a:tcPr marT="45725" marB="45725" marR="76750" marL="76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statistics</a:t>
                      </a:r>
                      <a:endParaRPr sz="1800"/>
                    </a:p>
                  </a:txBody>
                  <a:tcPr marT="45725" marB="45725" marR="76750" marL="76750"/>
                </a:tc>
              </a:tr>
            </a:tbl>
          </a:graphicData>
        </a:graphic>
      </p:graphicFrame>
      <p:pic>
        <p:nvPicPr>
          <p:cNvPr descr="C:\Users\Amigo\Documents\Downloads\Untitled Diagram-Page-5.jpg" id="282" name="Google Shape;28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2942" y="4554070"/>
            <a:ext cx="7611034" cy="2041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Deployment and testing</a:t>
            </a:r>
            <a:endParaRPr/>
          </a:p>
        </p:txBody>
      </p:sp>
      <p:sp>
        <p:nvSpPr>
          <p:cNvPr id="288" name="Google Shape;288;p25"/>
          <p:cNvSpPr txBox="1"/>
          <p:nvPr>
            <p:ph idx="1" type="body"/>
          </p:nvPr>
        </p:nvSpPr>
        <p:spPr>
          <a:xfrm>
            <a:off x="1154954" y="3056965"/>
            <a:ext cx="4825158" cy="29628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- The developed code file is imported into netbeans and executed to run the program.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289" name="Google Shape;289;p25"/>
          <p:cNvSpPr txBox="1"/>
          <p:nvPr>
            <p:ph idx="2" type="body"/>
          </p:nvPr>
        </p:nvSpPr>
        <p:spPr>
          <a:xfrm>
            <a:off x="6208712" y="3179762"/>
            <a:ext cx="4825159" cy="284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Integration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Usability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Validation</a:t>
            </a:r>
            <a:endParaRPr/>
          </a:p>
        </p:txBody>
      </p:sp>
      <p:sp>
        <p:nvSpPr>
          <p:cNvPr id="290" name="Google Shape;290;p25"/>
          <p:cNvSpPr txBox="1"/>
          <p:nvPr>
            <p:ph idx="4294967295" type="body"/>
          </p:nvPr>
        </p:nvSpPr>
        <p:spPr>
          <a:xfrm>
            <a:off x="995082" y="2480702"/>
            <a:ext cx="4824413" cy="576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Deployment</a:t>
            </a:r>
            <a:endParaRPr/>
          </a:p>
        </p:txBody>
      </p:sp>
      <p:sp>
        <p:nvSpPr>
          <p:cNvPr id="291" name="Google Shape;291;p25"/>
          <p:cNvSpPr txBox="1"/>
          <p:nvPr>
            <p:ph idx="4294967295" type="body"/>
          </p:nvPr>
        </p:nvSpPr>
        <p:spPr>
          <a:xfrm>
            <a:off x="7367588" y="2603500"/>
            <a:ext cx="4824412" cy="576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Testing</a:t>
            </a:r>
            <a:endParaRPr/>
          </a:p>
        </p:txBody>
      </p:sp>
      <p:pic>
        <p:nvPicPr>
          <p:cNvPr descr="C:\Users\Amigo\Documents\Downloads\Untitled Diagram-Page-6.jpg" id="292" name="Google Shape;29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023" y="3908612"/>
            <a:ext cx="3451860" cy="228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"/>
          <p:cNvSpPr txBox="1"/>
          <p:nvPr>
            <p:ph type="title"/>
          </p:nvPr>
        </p:nvSpPr>
        <p:spPr>
          <a:xfrm>
            <a:off x="838200" y="32926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Output Screens of Grade k2</a:t>
            </a:r>
            <a:endParaRPr/>
          </a:p>
        </p:txBody>
      </p:sp>
      <p:pic>
        <p:nvPicPr>
          <p:cNvPr id="298" name="Google Shape;298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988" y="2038553"/>
            <a:ext cx="2514729" cy="1200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2888" y="2038615"/>
            <a:ext cx="251460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38401" y="1942448"/>
            <a:ext cx="3810000" cy="1733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96352" y="3429000"/>
            <a:ext cx="5731510" cy="3025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"/>
          <p:cNvSpPr txBox="1"/>
          <p:nvPr>
            <p:ph type="title"/>
          </p:nvPr>
        </p:nvSpPr>
        <p:spPr>
          <a:xfrm>
            <a:off x="838200" y="32926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Output Screens of Grade 3-5</a:t>
            </a:r>
            <a:endParaRPr/>
          </a:p>
        </p:txBody>
      </p:sp>
      <p:pic>
        <p:nvPicPr>
          <p:cNvPr id="307" name="Google Shape;307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435" y="1690688"/>
            <a:ext cx="2514729" cy="1200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2958" y="1654829"/>
            <a:ext cx="251460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59688" y="1654829"/>
            <a:ext cx="251460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59218" y="1654829"/>
            <a:ext cx="251460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2183" y="3367026"/>
            <a:ext cx="251460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98433" y="3367026"/>
            <a:ext cx="5731510" cy="3014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