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9" r:id="rId12"/>
    <p:sldId id="270"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03947-2D20-4F09-A81E-E8D2E7843767}" type="datetimeFigureOut">
              <a:rPr lang="en-US" smtClean="0"/>
              <a:pPr/>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03947-2D20-4F09-A81E-E8D2E7843767}" type="datetimeFigureOut">
              <a:rPr lang="en-US" smtClean="0"/>
              <a:pPr/>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03947-2D20-4F09-A81E-E8D2E7843767}" type="datetimeFigureOut">
              <a:rPr lang="en-US" smtClean="0"/>
              <a:pPr/>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03947-2D20-4F09-A81E-E8D2E7843767}" type="datetimeFigureOut">
              <a:rPr lang="en-US" smtClean="0"/>
              <a:pPr/>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03947-2D20-4F09-A81E-E8D2E7843767}" type="datetimeFigureOut">
              <a:rPr lang="en-US" smtClean="0"/>
              <a:pPr/>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E03947-2D20-4F09-A81E-E8D2E7843767}" type="datetimeFigureOut">
              <a:rPr lang="en-US" smtClean="0"/>
              <a:pPr/>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E03947-2D20-4F09-A81E-E8D2E7843767}" type="datetimeFigureOut">
              <a:rPr lang="en-US" smtClean="0"/>
              <a:pPr/>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E03947-2D20-4F09-A81E-E8D2E7843767}" type="datetimeFigureOut">
              <a:rPr lang="en-US" smtClean="0"/>
              <a:pPr/>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03947-2D20-4F09-A81E-E8D2E7843767}" type="datetimeFigureOut">
              <a:rPr lang="en-US" smtClean="0"/>
              <a:pPr/>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03947-2D20-4F09-A81E-E8D2E7843767}" type="datetimeFigureOut">
              <a:rPr lang="en-US" smtClean="0"/>
              <a:pPr/>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03947-2D20-4F09-A81E-E8D2E7843767}" type="datetimeFigureOut">
              <a:rPr lang="en-US" smtClean="0"/>
              <a:pPr/>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BA480-9C43-4B3C-B45F-61F7D50A32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03947-2D20-4F09-A81E-E8D2E7843767}" type="datetimeFigureOut">
              <a:rPr lang="en-US" smtClean="0"/>
              <a:pPr/>
              <a:t>7/2/2013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BA480-9C43-4B3C-B45F-61F7D50A32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image" Target="../media/image15.png"/><Relationship Id="rId4" Type="http://schemas.openxmlformats.org/officeDocument/2006/relationships/oleObject" Target="../embeddings/oleObject6.bin"/><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Gabor_fil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a:t/>
            </a:r>
            <a:br>
              <a:rPr lang="en-US" sz="3100" b="1" dirty="0"/>
            </a:br>
            <a:r>
              <a:rPr lang="en-US" sz="3100" b="1" dirty="0" smtClean="0"/>
              <a:t/>
            </a:r>
            <a:br>
              <a:rPr lang="en-US" sz="3100" b="1" dirty="0" smtClean="0"/>
            </a:br>
            <a:r>
              <a:rPr lang="en-US" sz="3100" b="1" dirty="0" smtClean="0"/>
              <a:t>CONTRAST </a:t>
            </a:r>
            <a:r>
              <a:rPr lang="en-US" sz="3100" b="1" dirty="0"/>
              <a:t>ENHANCEMENT OF IMAGES WITH DIRECTIONAL FEATURES</a:t>
            </a:r>
            <a:r>
              <a:rPr lang="en-US" dirty="0"/>
              <a:t/>
            </a:r>
            <a:br>
              <a:rPr lang="en-US" dirty="0"/>
            </a:br>
            <a:endParaRPr lang="en-US" dirty="0"/>
          </a:p>
        </p:txBody>
      </p:sp>
      <p:sp>
        <p:nvSpPr>
          <p:cNvPr id="3" name="Content Placeholder 2"/>
          <p:cNvSpPr>
            <a:spLocks noGrp="1"/>
          </p:cNvSpPr>
          <p:nvPr>
            <p:ph sz="half" idx="1"/>
          </p:nvPr>
        </p:nvSpPr>
        <p:spPr/>
        <p:txBody>
          <a:bodyPr>
            <a:normAutofit/>
          </a:bodyPr>
          <a:lstStyle/>
          <a:p>
            <a:pPr algn="r">
              <a:buNone/>
            </a:pPr>
            <a:endParaRPr lang="en-US" sz="2400" dirty="0" smtClean="0"/>
          </a:p>
          <a:p>
            <a:pPr algn="r">
              <a:buNone/>
            </a:pPr>
            <a:endParaRPr lang="en-US" sz="2400" dirty="0"/>
          </a:p>
          <a:p>
            <a:pPr algn="r">
              <a:buNone/>
            </a:pPr>
            <a:endParaRPr lang="en-US" sz="2400" dirty="0" smtClean="0"/>
          </a:p>
          <a:p>
            <a:pPr algn="r">
              <a:buNone/>
            </a:pPr>
            <a:endParaRPr lang="en-US" sz="2400" dirty="0"/>
          </a:p>
          <a:p>
            <a:pPr algn="r">
              <a:buNone/>
            </a:pPr>
            <a:endParaRPr lang="en-US" sz="2400" dirty="0" smtClean="0"/>
          </a:p>
          <a:p>
            <a:pPr algn="r">
              <a:buNone/>
            </a:pPr>
            <a:endParaRPr lang="en-US" sz="2400" dirty="0"/>
          </a:p>
          <a:p>
            <a:pPr algn="r">
              <a:buNone/>
            </a:pPr>
            <a:endParaRPr lang="en-US" sz="2400" dirty="0" smtClean="0"/>
          </a:p>
          <a:p>
            <a:pPr>
              <a:buNone/>
            </a:pPr>
            <a:r>
              <a:rPr lang="en-US" sz="2400" dirty="0" smtClean="0"/>
              <a:t>Project Mentor:</a:t>
            </a:r>
          </a:p>
          <a:p>
            <a:pPr>
              <a:buNone/>
            </a:pPr>
            <a:r>
              <a:rPr lang="en-US" sz="2400" dirty="0" smtClean="0"/>
              <a:t>Dr. S. </a:t>
            </a:r>
            <a:r>
              <a:rPr lang="en-US" sz="2400" dirty="0" err="1" smtClean="0"/>
              <a:t>Mukhopdhay</a:t>
            </a:r>
            <a:r>
              <a:rPr lang="en-US" sz="2400" dirty="0" smtClean="0"/>
              <a:t>,</a:t>
            </a:r>
          </a:p>
          <a:p>
            <a:pPr>
              <a:buNone/>
            </a:pPr>
            <a:r>
              <a:rPr lang="en-US" sz="2400" dirty="0" smtClean="0"/>
              <a:t>Associate Professor</a:t>
            </a:r>
            <a:endParaRPr lang="en-US" sz="2400" dirty="0"/>
          </a:p>
        </p:txBody>
      </p:sp>
      <p:sp>
        <p:nvSpPr>
          <p:cNvPr id="4" name="Content Placeholder 3"/>
          <p:cNvSpPr>
            <a:spLocks noGrp="1"/>
          </p:cNvSpPr>
          <p:nvPr>
            <p:ph sz="half" idx="2"/>
          </p:nvPr>
        </p:nvSpPr>
        <p:spPr/>
        <p:txBody>
          <a:bodyPr>
            <a:normAutofit/>
          </a:bodyPr>
          <a:lstStyle/>
          <a:p>
            <a:pPr>
              <a:buNone/>
            </a:pPr>
            <a:endParaRPr lang="en-US" sz="2400" dirty="0" smtClean="0"/>
          </a:p>
          <a:p>
            <a:pPr>
              <a:buNone/>
            </a:pPr>
            <a:endParaRPr lang="en-US" sz="2400" dirty="0"/>
          </a:p>
          <a:p>
            <a:pPr>
              <a:buNone/>
            </a:pPr>
            <a:endParaRPr lang="en-US" sz="2400" dirty="0" smtClean="0"/>
          </a:p>
          <a:p>
            <a:pPr>
              <a:buNone/>
            </a:pPr>
            <a:endParaRPr lang="en-US" sz="2400" dirty="0"/>
          </a:p>
          <a:p>
            <a:pPr>
              <a:buNone/>
            </a:pPr>
            <a:endParaRPr lang="en-US" sz="2400" dirty="0" smtClean="0"/>
          </a:p>
          <a:p>
            <a:pPr>
              <a:buNone/>
            </a:pPr>
            <a:endParaRPr lang="en-US" sz="2400" dirty="0"/>
          </a:p>
          <a:p>
            <a:pPr>
              <a:buNone/>
            </a:pPr>
            <a:endParaRPr lang="en-US" sz="2400" dirty="0" smtClean="0"/>
          </a:p>
          <a:p>
            <a:pPr algn="r">
              <a:buNone/>
            </a:pPr>
            <a:r>
              <a:rPr lang="en-US" sz="2400" dirty="0" smtClean="0"/>
              <a:t>By:</a:t>
            </a:r>
          </a:p>
          <a:p>
            <a:pPr algn="r">
              <a:buNone/>
            </a:pPr>
            <a:r>
              <a:rPr lang="en-US" sz="2400" dirty="0" err="1" smtClean="0"/>
              <a:t>Siram</a:t>
            </a:r>
            <a:r>
              <a:rPr lang="en-US" sz="2400" dirty="0" smtClean="0"/>
              <a:t> Reddy </a:t>
            </a:r>
            <a:r>
              <a:rPr lang="en-US" sz="2400" dirty="0" err="1" smtClean="0"/>
              <a:t>Sai</a:t>
            </a:r>
            <a:r>
              <a:rPr lang="en-US" sz="2400" dirty="0" smtClean="0"/>
              <a:t> Praveen</a:t>
            </a:r>
          </a:p>
          <a:p>
            <a:pPr algn="r">
              <a:buNone/>
            </a:pPr>
            <a:r>
              <a:rPr lang="en-US" sz="2400" dirty="0" smtClean="0"/>
              <a:t>2009JE0623</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555641"/>
          </a:xfrm>
          <a:prstGeom prst="rect">
            <a:avLst/>
          </a:prstGeom>
        </p:spPr>
        <p:txBody>
          <a:bodyPr wrap="square">
            <a:spAutoFit/>
          </a:bodyPr>
          <a:lstStyle/>
          <a:p>
            <a:r>
              <a:rPr lang="en-US" sz="2800" b="1" dirty="0" smtClean="0"/>
              <a:t>Top Hat Transformation</a:t>
            </a:r>
          </a:p>
          <a:p>
            <a:endParaRPr lang="en-US" sz="2400" dirty="0" smtClean="0"/>
          </a:p>
          <a:p>
            <a:r>
              <a:rPr lang="en-US" sz="2400" dirty="0" smtClean="0"/>
              <a:t>Top hat  transformation extracts the white features of the  image </a:t>
            </a:r>
          </a:p>
          <a:p>
            <a:endParaRPr lang="en-US" sz="2400" dirty="0" smtClean="0"/>
          </a:p>
          <a:p>
            <a:r>
              <a:rPr lang="en-US" sz="2400" dirty="0" smtClean="0"/>
              <a:t> Top Hat Transform,         (</a:t>
            </a:r>
            <a:r>
              <a:rPr lang="en-US" sz="2400" dirty="0" err="1" smtClean="0"/>
              <a:t>x,y</a:t>
            </a:r>
            <a:r>
              <a:rPr lang="en-US" sz="2400" dirty="0" smtClean="0"/>
              <a:t>)  = Original Image -   </a:t>
            </a:r>
          </a:p>
          <a:p>
            <a:endParaRPr lang="en-US" sz="2400" dirty="0" smtClean="0"/>
          </a:p>
          <a:p>
            <a:r>
              <a:rPr lang="en-US" sz="2400" dirty="0" smtClean="0"/>
              <a:t>                         T(</a:t>
            </a:r>
            <a:r>
              <a:rPr lang="en-US" sz="2400" dirty="0" err="1" smtClean="0"/>
              <a:t>x,y</a:t>
            </a:r>
            <a:r>
              <a:rPr lang="en-US" sz="2400" dirty="0" smtClean="0"/>
              <a:t>)= </a:t>
            </a:r>
          </a:p>
          <a:p>
            <a:endParaRPr lang="en-US" sz="2400" dirty="0" smtClean="0"/>
          </a:p>
          <a:p>
            <a:endParaRPr lang="en-US" sz="2400" dirty="0" smtClean="0"/>
          </a:p>
          <a:p>
            <a:r>
              <a:rPr lang="en-US" sz="2800" b="1" dirty="0" smtClean="0"/>
              <a:t>Bottom Hat Transformation</a:t>
            </a:r>
          </a:p>
          <a:p>
            <a:endParaRPr lang="en-US" sz="2800" dirty="0" smtClean="0"/>
          </a:p>
          <a:p>
            <a:r>
              <a:rPr lang="en-US" sz="2400" dirty="0" smtClean="0"/>
              <a:t>Bottom hat transform  extracts the dark features of the image</a:t>
            </a:r>
          </a:p>
          <a:p>
            <a:endParaRPr lang="en-US" sz="2400" dirty="0" smtClean="0"/>
          </a:p>
          <a:p>
            <a:r>
              <a:rPr lang="en-US" sz="2400" dirty="0" smtClean="0"/>
              <a:t>Bottom Hat Transform,        (</a:t>
            </a:r>
            <a:r>
              <a:rPr lang="en-US" sz="2400" dirty="0" err="1" smtClean="0"/>
              <a:t>x,y</a:t>
            </a:r>
            <a:r>
              <a:rPr lang="en-US" sz="2400" dirty="0" smtClean="0"/>
              <a:t>)   =                                     - Original Image</a:t>
            </a:r>
          </a:p>
          <a:p>
            <a:endParaRPr lang="en-US" sz="2400" dirty="0" smtClean="0"/>
          </a:p>
          <a:p>
            <a:r>
              <a:rPr lang="en-US" sz="2400" dirty="0" smtClean="0"/>
              <a:t>		B(</a:t>
            </a:r>
            <a:r>
              <a:rPr lang="en-US" sz="2400" dirty="0" err="1" smtClean="0"/>
              <a:t>x,y</a:t>
            </a:r>
            <a:r>
              <a:rPr lang="en-US" sz="2400" dirty="0" smtClean="0"/>
              <a:t>)=</a:t>
            </a:r>
          </a:p>
          <a:p>
            <a:endParaRPr lang="en-US" sz="2400" dirty="0"/>
          </a:p>
        </p:txBody>
      </p:sp>
      <p:graphicFrame>
        <p:nvGraphicFramePr>
          <p:cNvPr id="4" name="Object 3"/>
          <p:cNvGraphicFramePr>
            <a:graphicFrameLocks noChangeAspect="1"/>
          </p:cNvGraphicFramePr>
          <p:nvPr/>
        </p:nvGraphicFramePr>
        <p:xfrm>
          <a:off x="2514600" y="1371600"/>
          <a:ext cx="636588" cy="873125"/>
        </p:xfrm>
        <a:graphic>
          <a:graphicData uri="http://schemas.openxmlformats.org/presentationml/2006/ole">
            <p:oleObj spid="_x0000_s2051" name="Equation" r:id="rId3" imgW="139680" imgH="228600" progId="Equation.3">
              <p:embed/>
            </p:oleObj>
          </a:graphicData>
        </a:graphic>
      </p:graphicFrame>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p:oleObj spid="_x0000_s2052" name="Equation" r:id="rId4" imgW="114120" imgH="215640" progId="Equation.3">
              <p:embed/>
            </p:oleObj>
          </a:graphicData>
        </a:graphic>
      </p:graphicFrame>
      <p:graphicFrame>
        <p:nvGraphicFramePr>
          <p:cNvPr id="6" name="Object 5"/>
          <p:cNvGraphicFramePr>
            <a:graphicFrameLocks/>
          </p:cNvGraphicFramePr>
          <p:nvPr/>
        </p:nvGraphicFramePr>
        <p:xfrm>
          <a:off x="1524000" y="1397000"/>
          <a:ext cx="6096000" cy="4064000"/>
        </p:xfrm>
        <a:graphic>
          <a:graphicData uri="http://schemas.openxmlformats.org/presentationml/2006/ole">
            <p:oleObj spid="_x0000_s2053" name="Equation" r:id="rId5" imgW="0" imgH="0" progId="Equation.3">
              <p:embed/>
            </p:oleObj>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nvGraphicFramePr>
        <p:xfrm>
          <a:off x="6019800" y="1524000"/>
          <a:ext cx="2459567" cy="533400"/>
        </p:xfrm>
        <a:graphic>
          <a:graphicData uri="http://schemas.openxmlformats.org/presentationml/2006/ole">
            <p:oleObj spid="_x0000_s2067" name="Equation" r:id="rId6" imgW="1054080" imgH="228600" progId="Equation.3">
              <p:embed/>
            </p:oleObj>
          </a:graphicData>
        </a:graphic>
      </p:graphicFrame>
      <p:graphicFrame>
        <p:nvGraphicFramePr>
          <p:cNvPr id="21" name="Object 20"/>
          <p:cNvGraphicFramePr>
            <a:graphicFrameLocks noChangeAspect="1"/>
          </p:cNvGraphicFramePr>
          <p:nvPr/>
        </p:nvGraphicFramePr>
        <p:xfrm>
          <a:off x="3048000" y="4953000"/>
          <a:ext cx="387350" cy="536331"/>
        </p:xfrm>
        <a:graphic>
          <a:graphicData uri="http://schemas.openxmlformats.org/presentationml/2006/ole">
            <p:oleObj spid="_x0000_s2068" name="Equation" r:id="rId7" imgW="164880" imgH="228600" progId="Equation.3">
              <p:embed/>
            </p:oleObj>
          </a:graphicData>
        </a:graphic>
      </p:graphicFrame>
      <p:graphicFrame>
        <p:nvGraphicFramePr>
          <p:cNvPr id="22" name="Object 21"/>
          <p:cNvGraphicFramePr>
            <a:graphicFrameLocks noChangeAspect="1"/>
          </p:cNvGraphicFramePr>
          <p:nvPr/>
        </p:nvGraphicFramePr>
        <p:xfrm>
          <a:off x="4495800" y="4876800"/>
          <a:ext cx="2341033" cy="533400"/>
        </p:xfrm>
        <a:graphic>
          <a:graphicData uri="http://schemas.openxmlformats.org/presentationml/2006/ole">
            <p:oleObj spid="_x0000_s2069" name="Equation" r:id="rId8" imgW="1002960" imgH="228600" progId="Equation.3">
              <p:embed/>
            </p:oleObj>
          </a:graphicData>
        </a:graphic>
      </p:graphicFrame>
      <p:sp>
        <p:nvSpPr>
          <p:cNvPr id="20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75"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74" name="Picture 26"/>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743200" y="2133600"/>
            <a:ext cx="1828800" cy="800099"/>
          </a:xfrm>
          <a:prstGeom prst="rect">
            <a:avLst/>
          </a:prstGeom>
          <a:noFill/>
        </p:spPr>
      </p:pic>
      <p:sp>
        <p:nvSpPr>
          <p:cNvPr id="207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76" name="Picture 28"/>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819400" y="5562600"/>
            <a:ext cx="1770287" cy="79308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image:: Bottom Hat</a:t>
            </a:r>
            <a:endParaRPr lang="en-US" dirty="0"/>
          </a:p>
        </p:txBody>
      </p:sp>
      <p:pic>
        <p:nvPicPr>
          <p:cNvPr id="5" name="Content Placeholder 4" descr="1.jpg"/>
          <p:cNvPicPr>
            <a:picLocks noGrp="1" noChangeAspect="1"/>
          </p:cNvPicPr>
          <p:nvPr>
            <p:ph sz="half" idx="1"/>
          </p:nvPr>
        </p:nvPicPr>
        <p:blipFill>
          <a:blip r:embed="rId2"/>
          <a:stretch>
            <a:fillRect/>
          </a:stretch>
        </p:blipFill>
        <p:spPr>
          <a:xfrm>
            <a:off x="733425" y="2167731"/>
            <a:ext cx="3486150" cy="3390900"/>
          </a:xfrm>
        </p:spPr>
      </p:pic>
      <p:pic>
        <p:nvPicPr>
          <p:cNvPr id="6" name="Content Placeholder 5" descr="1pgm_botf.jpg"/>
          <p:cNvPicPr>
            <a:picLocks noGrp="1" noChangeAspect="1"/>
          </p:cNvPicPr>
          <p:nvPr>
            <p:ph sz="half" idx="2"/>
          </p:nvPr>
        </p:nvPicPr>
        <p:blipFill>
          <a:blip r:embed="rId3"/>
          <a:stretch>
            <a:fillRect/>
          </a:stretch>
        </p:blipFill>
        <p:spPr>
          <a:xfrm>
            <a:off x="4919662" y="2153444"/>
            <a:ext cx="3495675" cy="341947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image::Top Hat</a:t>
            </a:r>
            <a:endParaRPr lang="en-US" dirty="0"/>
          </a:p>
        </p:txBody>
      </p:sp>
      <p:pic>
        <p:nvPicPr>
          <p:cNvPr id="5" name="Content Placeholder 4" descr="1.jpg"/>
          <p:cNvPicPr>
            <a:picLocks noGrp="1" noChangeAspect="1"/>
          </p:cNvPicPr>
          <p:nvPr>
            <p:ph sz="half" idx="1"/>
          </p:nvPr>
        </p:nvPicPr>
        <p:blipFill>
          <a:blip r:embed="rId2"/>
          <a:stretch>
            <a:fillRect/>
          </a:stretch>
        </p:blipFill>
        <p:spPr>
          <a:xfrm>
            <a:off x="733425" y="2167731"/>
            <a:ext cx="3486150" cy="3390900"/>
          </a:xfrm>
        </p:spPr>
      </p:pic>
      <p:pic>
        <p:nvPicPr>
          <p:cNvPr id="6" name="Content Placeholder 5" descr="1pgm_topf.jpg"/>
          <p:cNvPicPr>
            <a:picLocks noGrp="1" noChangeAspect="1"/>
          </p:cNvPicPr>
          <p:nvPr>
            <p:ph sz="half" idx="2"/>
          </p:nvPr>
        </p:nvPicPr>
        <p:blipFill>
          <a:blip r:embed="rId3"/>
          <a:stretch>
            <a:fillRect/>
          </a:stretch>
        </p:blipFill>
        <p:spPr>
          <a:xfrm>
            <a:off x="4919662" y="2153444"/>
            <a:ext cx="3495675" cy="34194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46877"/>
            <a:ext cx="9144000" cy="1323439"/>
          </a:xfrm>
          <a:prstGeom prst="rect">
            <a:avLst/>
          </a:prstGeom>
        </p:spPr>
        <p:txBody>
          <a:bodyPr wrap="square">
            <a:spAutoFit/>
          </a:bodyPr>
          <a:lstStyle/>
          <a:p>
            <a:r>
              <a:rPr lang="en-US" sz="2800" b="1" dirty="0" smtClean="0"/>
              <a:t>Contrast Enhancement</a:t>
            </a:r>
          </a:p>
          <a:p>
            <a:endParaRPr lang="en-US" sz="2800" b="1" dirty="0" smtClean="0"/>
          </a:p>
          <a:p>
            <a:endParaRPr lang="en-US" sz="2400" b="1" dirty="0"/>
          </a:p>
        </p:txBody>
      </p:sp>
      <p:graphicFrame>
        <p:nvGraphicFramePr>
          <p:cNvPr id="3" name="Object 2"/>
          <p:cNvGraphicFramePr>
            <a:graphicFrameLocks noChangeAspect="1"/>
          </p:cNvGraphicFramePr>
          <p:nvPr/>
        </p:nvGraphicFramePr>
        <p:xfrm>
          <a:off x="1143000" y="3505200"/>
          <a:ext cx="6500813" cy="533400"/>
        </p:xfrm>
        <a:graphic>
          <a:graphicData uri="http://schemas.openxmlformats.org/presentationml/2006/ole">
            <p:oleObj spid="_x0000_s23554" name="Equation" r:id="rId3" imgW="2476440" imgH="2030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image:: Output image</a:t>
            </a:r>
            <a:endParaRPr lang="en-US" dirty="0"/>
          </a:p>
        </p:txBody>
      </p:sp>
      <p:pic>
        <p:nvPicPr>
          <p:cNvPr id="5" name="Content Placeholder 4" descr="1.jpg"/>
          <p:cNvPicPr>
            <a:picLocks noGrp="1" noChangeAspect="1"/>
          </p:cNvPicPr>
          <p:nvPr>
            <p:ph sz="half" idx="1"/>
          </p:nvPr>
        </p:nvPicPr>
        <p:blipFill>
          <a:blip r:embed="rId2"/>
          <a:stretch>
            <a:fillRect/>
          </a:stretch>
        </p:blipFill>
        <p:spPr>
          <a:xfrm>
            <a:off x="733425" y="2167731"/>
            <a:ext cx="3486150" cy="3390900"/>
          </a:xfrm>
        </p:spPr>
      </p:pic>
      <p:pic>
        <p:nvPicPr>
          <p:cNvPr id="6" name="Content Placeholder 5" descr="dm 1pgm output.jpg"/>
          <p:cNvPicPr>
            <a:picLocks noGrp="1" noChangeAspect="1"/>
          </p:cNvPicPr>
          <p:nvPr>
            <p:ph sz="half" idx="2"/>
          </p:nvPr>
        </p:nvPicPr>
        <p:blipFill>
          <a:blip r:embed="rId3"/>
          <a:stretch>
            <a:fillRect/>
          </a:stretch>
        </p:blipFill>
        <p:spPr>
          <a:xfrm>
            <a:off x="4914900" y="2153444"/>
            <a:ext cx="3505200" cy="341947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Traditional method-Gabor Filter based technique</a:t>
            </a:r>
            <a:endParaRPr lang="en-US" sz="2800" b="1" dirty="0"/>
          </a:p>
        </p:txBody>
      </p:sp>
      <p:sp>
        <p:nvSpPr>
          <p:cNvPr id="3" name="Content Placeholder 2"/>
          <p:cNvSpPr>
            <a:spLocks noGrp="1"/>
          </p:cNvSpPr>
          <p:nvPr>
            <p:ph idx="1"/>
          </p:nvPr>
        </p:nvSpPr>
        <p:spPr/>
        <p:txBody>
          <a:bodyPr/>
          <a:lstStyle/>
          <a:p>
            <a:pPr algn="just">
              <a:buNone/>
            </a:pPr>
            <a:r>
              <a:rPr lang="en-US" sz="2400" dirty="0" smtClean="0"/>
              <a:t>The 2-D Gabor function is a harmonic oscillator, composed of a sinusoidal plane wave of a particular frequency and orientation, within a Gaussian envelope. </a:t>
            </a:r>
          </a:p>
          <a:p>
            <a:pPr>
              <a:buNone/>
            </a:pPr>
            <a:r>
              <a:rPr lang="en-US" dirty="0" smtClean="0"/>
              <a:t> </a:t>
            </a:r>
          </a:p>
          <a:p>
            <a:pPr>
              <a:buNone/>
            </a:pPr>
            <a:r>
              <a:rPr lang="en-US" dirty="0" smtClean="0"/>
              <a:t>				</a:t>
            </a:r>
          </a:p>
          <a:p>
            <a:pPr>
              <a:buNone/>
            </a:pPr>
            <a:endParaRPr lang="en-US" dirty="0" smtClean="0"/>
          </a:p>
          <a:p>
            <a:pPr>
              <a:buNone/>
            </a:pPr>
            <a:r>
              <a:rPr lang="en-US" dirty="0" smtClean="0"/>
              <a:t>Where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4" name="Object 3"/>
          <p:cNvGraphicFramePr>
            <a:graphicFrameLocks noChangeAspect="1"/>
          </p:cNvGraphicFramePr>
          <p:nvPr/>
        </p:nvGraphicFramePr>
        <p:xfrm>
          <a:off x="990600" y="3048000"/>
          <a:ext cx="7075714" cy="990600"/>
        </p:xfrm>
        <a:graphic>
          <a:graphicData uri="http://schemas.openxmlformats.org/presentationml/2006/ole">
            <p:oleObj spid="_x0000_s24578" name="Equation" r:id="rId3" imgW="2539800" imgH="355320" progId="Equation.3">
              <p:embed/>
            </p:oleObj>
          </a:graphicData>
        </a:graphic>
      </p:graphicFrame>
      <p:graphicFrame>
        <p:nvGraphicFramePr>
          <p:cNvPr id="5" name="Object 4"/>
          <p:cNvGraphicFramePr>
            <a:graphicFrameLocks noChangeAspect="1"/>
          </p:cNvGraphicFramePr>
          <p:nvPr/>
        </p:nvGraphicFramePr>
        <p:xfrm>
          <a:off x="2438400" y="4648200"/>
          <a:ext cx="3429000" cy="1143000"/>
        </p:xfrm>
        <a:graphic>
          <a:graphicData uri="http://schemas.openxmlformats.org/presentationml/2006/ole">
            <p:oleObj spid="_x0000_s24579" name="Equation" r:id="rId4" imgW="1295280" imgH="43164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82000" cy="6463308"/>
          </a:xfrm>
          <a:prstGeom prst="rect">
            <a:avLst/>
          </a:prstGeom>
        </p:spPr>
        <p:txBody>
          <a:bodyPr wrap="square">
            <a:spAutoFit/>
          </a:bodyPr>
          <a:lstStyle/>
          <a:p>
            <a:r>
              <a:rPr lang="en-US" dirty="0" smtClean="0"/>
              <a:t>Here  </a:t>
            </a:r>
            <a:r>
              <a:rPr lang="el-GR" dirty="0" smtClean="0"/>
              <a:t>λ</a:t>
            </a:r>
            <a:r>
              <a:rPr lang="en-US" dirty="0" smtClean="0"/>
              <a:t>= wavelength of the sinusoidal wave</a:t>
            </a:r>
          </a:p>
          <a:p>
            <a:r>
              <a:rPr lang="en-US" dirty="0" smtClean="0"/>
              <a:t>           </a:t>
            </a:r>
            <a:r>
              <a:rPr lang="az-Cyrl-AZ" dirty="0" smtClean="0"/>
              <a:t>Ѳ</a:t>
            </a:r>
            <a:r>
              <a:rPr lang="en-US" dirty="0" smtClean="0"/>
              <a:t>= orientation of the line (</a:t>
            </a:r>
            <a:r>
              <a:rPr lang="en-US" dirty="0" err="1" smtClean="0"/>
              <a:t>arctan</a:t>
            </a:r>
            <a:r>
              <a:rPr lang="en-US" dirty="0" smtClean="0"/>
              <a:t>(x/y))</a:t>
            </a:r>
          </a:p>
          <a:p>
            <a:r>
              <a:rPr lang="en-US" dirty="0" smtClean="0"/>
              <a:t>           </a:t>
            </a:r>
            <a:r>
              <a:rPr lang="el-GR" dirty="0" smtClean="0"/>
              <a:t>γ</a:t>
            </a:r>
            <a:r>
              <a:rPr lang="en-US" dirty="0" smtClean="0"/>
              <a:t> = factor supporting the </a:t>
            </a:r>
            <a:r>
              <a:rPr lang="en-US" dirty="0" err="1" smtClean="0"/>
              <a:t>ellipticity</a:t>
            </a:r>
            <a:r>
              <a:rPr lang="en-US" dirty="0" smtClean="0"/>
              <a:t> of the curve</a:t>
            </a:r>
          </a:p>
          <a:p>
            <a:r>
              <a:rPr lang="en-US" dirty="0" smtClean="0"/>
              <a:t>           </a:t>
            </a:r>
            <a:r>
              <a:rPr lang="el-GR" dirty="0" smtClean="0"/>
              <a:t>φ</a:t>
            </a:r>
            <a:r>
              <a:rPr lang="en-US" dirty="0" smtClean="0"/>
              <a:t>= phase offset</a:t>
            </a:r>
          </a:p>
          <a:p>
            <a:endParaRPr lang="en-US" dirty="0" smtClean="0"/>
          </a:p>
          <a:p>
            <a:endParaRPr lang="en-US" dirty="0" smtClean="0"/>
          </a:p>
          <a:p>
            <a:r>
              <a:rPr lang="en-US" dirty="0" smtClean="0"/>
              <a:t>Here we vary the  </a:t>
            </a:r>
            <a:r>
              <a:rPr lang="az-Cyrl-AZ" dirty="0" smtClean="0"/>
              <a:t>Ѳ</a:t>
            </a:r>
            <a:r>
              <a:rPr lang="en-US" dirty="0" smtClean="0"/>
              <a:t> in 16 different  orientations and generate the filters corresponding, using the (</a:t>
            </a:r>
            <a:r>
              <a:rPr lang="en-US" dirty="0" err="1" smtClean="0"/>
              <a:t>x,y</a:t>
            </a:r>
            <a:r>
              <a:rPr lang="en-US" dirty="0" smtClean="0"/>
              <a:t>) grid  of size (</a:t>
            </a:r>
            <a:r>
              <a:rPr lang="en-US" dirty="0" err="1" smtClean="0"/>
              <a:t>m,n</a:t>
            </a:r>
            <a:r>
              <a:rPr lang="en-US" dirty="0" smtClean="0"/>
              <a:t>)   [In our code (</a:t>
            </a:r>
            <a:r>
              <a:rPr lang="en-US" dirty="0" err="1" smtClean="0"/>
              <a:t>m,n</a:t>
            </a:r>
            <a:r>
              <a:rPr lang="en-US" dirty="0" smtClean="0"/>
              <a:t>)=(5,5)]</a:t>
            </a:r>
          </a:p>
          <a:p>
            <a:endParaRPr lang="en-US" dirty="0" smtClean="0"/>
          </a:p>
          <a:p>
            <a:r>
              <a:rPr lang="en-US" dirty="0" smtClean="0"/>
              <a:t>λ=2</a:t>
            </a:r>
          </a:p>
          <a:p>
            <a:r>
              <a:rPr lang="el-GR" dirty="0" smtClean="0"/>
              <a:t>γ</a:t>
            </a:r>
            <a:r>
              <a:rPr lang="en-US" dirty="0" smtClean="0"/>
              <a:t>=0.2</a:t>
            </a:r>
          </a:p>
          <a:p>
            <a:r>
              <a:rPr lang="el-GR" dirty="0" smtClean="0"/>
              <a:t>φ</a:t>
            </a:r>
            <a:r>
              <a:rPr lang="en-US" dirty="0" smtClean="0"/>
              <a:t>=0</a:t>
            </a:r>
          </a:p>
          <a:p>
            <a:r>
              <a:rPr lang="el-GR" dirty="0" smtClean="0"/>
              <a:t>σ</a:t>
            </a:r>
            <a:r>
              <a:rPr lang="en-US" dirty="0" smtClean="0"/>
              <a:t>=1</a:t>
            </a:r>
          </a:p>
          <a:p>
            <a:r>
              <a:rPr lang="en-US" dirty="0" smtClean="0"/>
              <a:t>(</a:t>
            </a:r>
            <a:r>
              <a:rPr lang="en-US" dirty="0" err="1" smtClean="0"/>
              <a:t>m,n</a:t>
            </a:r>
            <a:r>
              <a:rPr lang="en-US" dirty="0" smtClean="0"/>
              <a:t>)=(5,5)</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3" name="Table 2"/>
          <p:cNvGraphicFramePr>
            <a:graphicFrameLocks noGrp="1"/>
          </p:cNvGraphicFramePr>
          <p:nvPr/>
        </p:nvGraphicFramePr>
        <p:xfrm>
          <a:off x="3276600" y="2819400"/>
          <a:ext cx="3352800" cy="2032000"/>
        </p:xfrm>
        <a:graphic>
          <a:graphicData uri="http://schemas.openxmlformats.org/drawingml/2006/table">
            <a:tbl>
              <a:tblPr firstRow="1" bandRow="1">
                <a:tableStyleId>{5C22544A-7EE6-4342-B048-85BDC9FD1C3A}</a:tableStyleId>
              </a:tblPr>
              <a:tblGrid>
                <a:gridCol w="670560"/>
                <a:gridCol w="670560"/>
                <a:gridCol w="670560"/>
                <a:gridCol w="670560"/>
                <a:gridCol w="670560"/>
              </a:tblGrid>
              <a:tr h="406400">
                <a:tc>
                  <a:txBody>
                    <a:bodyPr/>
                    <a:lstStyle/>
                    <a:p>
                      <a:r>
                        <a:rPr lang="en-US" dirty="0" smtClean="0"/>
                        <a:t>-2,2</a:t>
                      </a:r>
                      <a:endParaRPr lang="en-US" dirty="0"/>
                    </a:p>
                  </a:txBody>
                  <a:tcPr/>
                </a:tc>
                <a:tc>
                  <a:txBody>
                    <a:bodyPr/>
                    <a:lstStyle/>
                    <a:p>
                      <a:r>
                        <a:rPr lang="en-US" dirty="0" smtClean="0"/>
                        <a:t>-1,2</a:t>
                      </a:r>
                      <a:endParaRPr lang="en-US" dirty="0"/>
                    </a:p>
                  </a:txBody>
                  <a:tcPr/>
                </a:tc>
                <a:tc>
                  <a:txBody>
                    <a:bodyPr/>
                    <a:lstStyle/>
                    <a:p>
                      <a:r>
                        <a:rPr lang="en-US" dirty="0" smtClean="0"/>
                        <a:t>0,2</a:t>
                      </a:r>
                      <a:endParaRPr lang="en-US" dirty="0"/>
                    </a:p>
                  </a:txBody>
                  <a:tcPr/>
                </a:tc>
                <a:tc>
                  <a:txBody>
                    <a:bodyPr/>
                    <a:lstStyle/>
                    <a:p>
                      <a:r>
                        <a:rPr lang="en-US" dirty="0" smtClean="0"/>
                        <a:t>1,2</a:t>
                      </a:r>
                      <a:endParaRPr lang="en-US" dirty="0"/>
                    </a:p>
                  </a:txBody>
                  <a:tcPr/>
                </a:tc>
                <a:tc>
                  <a:txBody>
                    <a:bodyPr/>
                    <a:lstStyle/>
                    <a:p>
                      <a:r>
                        <a:rPr lang="en-US" dirty="0" smtClean="0"/>
                        <a:t>2,2</a:t>
                      </a:r>
                      <a:endParaRPr lang="en-US" dirty="0"/>
                    </a:p>
                  </a:txBody>
                  <a:tcPr/>
                </a:tc>
              </a:tr>
              <a:tr h="406400">
                <a:tc>
                  <a:txBody>
                    <a:bodyPr/>
                    <a:lstStyle/>
                    <a:p>
                      <a:r>
                        <a:rPr lang="en-US" dirty="0" smtClean="0"/>
                        <a:t>-2,1</a:t>
                      </a:r>
                      <a:endParaRPr lang="en-US" dirty="0"/>
                    </a:p>
                  </a:txBody>
                  <a:tcPr/>
                </a:tc>
                <a:tc>
                  <a:txBody>
                    <a:bodyPr/>
                    <a:lstStyle/>
                    <a:p>
                      <a:r>
                        <a:rPr lang="en-US" dirty="0" smtClean="0"/>
                        <a:t>-1,1</a:t>
                      </a:r>
                      <a:endParaRPr lang="en-US" dirty="0"/>
                    </a:p>
                  </a:txBody>
                  <a:tcPr/>
                </a:tc>
                <a:tc>
                  <a:txBody>
                    <a:bodyPr/>
                    <a:lstStyle/>
                    <a:p>
                      <a:r>
                        <a:rPr lang="en-US" dirty="0" smtClean="0"/>
                        <a:t>0,1</a:t>
                      </a:r>
                      <a:endParaRPr lang="en-US" dirty="0"/>
                    </a:p>
                  </a:txBody>
                  <a:tcPr/>
                </a:tc>
                <a:tc>
                  <a:txBody>
                    <a:bodyPr/>
                    <a:lstStyle/>
                    <a:p>
                      <a:r>
                        <a:rPr lang="en-US" dirty="0" smtClean="0"/>
                        <a:t>1,1</a:t>
                      </a:r>
                      <a:endParaRPr lang="en-US" dirty="0"/>
                    </a:p>
                  </a:txBody>
                  <a:tcPr/>
                </a:tc>
                <a:tc>
                  <a:txBody>
                    <a:bodyPr/>
                    <a:lstStyle/>
                    <a:p>
                      <a:r>
                        <a:rPr lang="en-US" dirty="0" smtClean="0"/>
                        <a:t>2,1</a:t>
                      </a:r>
                      <a:endParaRPr lang="en-US" dirty="0"/>
                    </a:p>
                  </a:txBody>
                  <a:tcPr/>
                </a:tc>
              </a:tr>
              <a:tr h="406400">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0,0</a:t>
                      </a:r>
                      <a:endParaRPr lang="en-US" dirty="0"/>
                    </a:p>
                  </a:txBody>
                  <a:tcPr>
                    <a:solidFill>
                      <a:schemeClr val="accent6">
                        <a:lumMod val="60000"/>
                        <a:lumOff val="40000"/>
                      </a:schemeClr>
                    </a:solidFill>
                  </a:tcPr>
                </a:tc>
                <a:tc>
                  <a:txBody>
                    <a:bodyPr/>
                    <a:lstStyle/>
                    <a:p>
                      <a:r>
                        <a:rPr lang="en-US" dirty="0" smtClean="0"/>
                        <a:t>1,0</a:t>
                      </a:r>
                      <a:endParaRPr lang="en-US" dirty="0"/>
                    </a:p>
                  </a:txBody>
                  <a:tcPr/>
                </a:tc>
                <a:tc>
                  <a:txBody>
                    <a:bodyPr/>
                    <a:lstStyle/>
                    <a:p>
                      <a:r>
                        <a:rPr lang="en-US" dirty="0" smtClean="0"/>
                        <a:t>2,0</a:t>
                      </a:r>
                      <a:endParaRPr lang="en-US" dirty="0"/>
                    </a:p>
                  </a:txBody>
                  <a:tcPr/>
                </a:tc>
              </a:tr>
              <a:tr h="406400">
                <a:tc>
                  <a:txBody>
                    <a:bodyPr/>
                    <a:lstStyle/>
                    <a:p>
                      <a:r>
                        <a:rPr lang="en-US" dirty="0" smtClean="0"/>
                        <a:t>-2,-1</a:t>
                      </a:r>
                      <a:endParaRPr lang="en-US" dirty="0"/>
                    </a:p>
                  </a:txBody>
                  <a:tcPr/>
                </a:tc>
                <a:tc>
                  <a:txBody>
                    <a:bodyPr/>
                    <a:lstStyle/>
                    <a:p>
                      <a:r>
                        <a:rPr lang="en-US" dirty="0" smtClean="0"/>
                        <a:t>-1,-1</a:t>
                      </a:r>
                      <a:endParaRPr lang="en-US" dirty="0"/>
                    </a:p>
                  </a:txBody>
                  <a:tcPr/>
                </a:tc>
                <a:tc>
                  <a:txBody>
                    <a:bodyPr/>
                    <a:lstStyle/>
                    <a:p>
                      <a:r>
                        <a:rPr lang="en-US" dirty="0" smtClean="0"/>
                        <a:t>0,-1</a:t>
                      </a:r>
                      <a:endParaRPr lang="en-US" dirty="0"/>
                    </a:p>
                  </a:txBody>
                  <a:tcPr/>
                </a:tc>
                <a:tc>
                  <a:txBody>
                    <a:bodyPr/>
                    <a:lstStyle/>
                    <a:p>
                      <a:r>
                        <a:rPr lang="en-US" dirty="0" smtClean="0"/>
                        <a:t>1,-1</a:t>
                      </a:r>
                      <a:endParaRPr lang="en-US" dirty="0"/>
                    </a:p>
                  </a:txBody>
                  <a:tcPr/>
                </a:tc>
                <a:tc>
                  <a:txBody>
                    <a:bodyPr/>
                    <a:lstStyle/>
                    <a:p>
                      <a:r>
                        <a:rPr lang="en-US" dirty="0" smtClean="0"/>
                        <a:t>2,-1</a:t>
                      </a:r>
                      <a:endParaRPr lang="en-US" dirty="0"/>
                    </a:p>
                  </a:txBody>
                  <a:tcPr/>
                </a:tc>
              </a:tr>
              <a:tr h="406400">
                <a:tc>
                  <a:txBody>
                    <a:bodyPr/>
                    <a:lstStyle/>
                    <a:p>
                      <a:r>
                        <a:rPr lang="en-US" dirty="0" smtClean="0"/>
                        <a:t>-2,-2</a:t>
                      </a:r>
                      <a:endParaRPr lang="en-US" dirty="0"/>
                    </a:p>
                  </a:txBody>
                  <a:tcPr/>
                </a:tc>
                <a:tc>
                  <a:txBody>
                    <a:bodyPr/>
                    <a:lstStyle/>
                    <a:p>
                      <a:r>
                        <a:rPr lang="en-US" dirty="0" smtClean="0"/>
                        <a:t>-1,-2</a:t>
                      </a:r>
                      <a:endParaRPr lang="en-US" dirty="0"/>
                    </a:p>
                  </a:txBody>
                  <a:tcPr/>
                </a:tc>
                <a:tc>
                  <a:txBody>
                    <a:bodyPr/>
                    <a:lstStyle/>
                    <a:p>
                      <a:r>
                        <a:rPr lang="en-US" dirty="0" smtClean="0"/>
                        <a:t>0,-2</a:t>
                      </a:r>
                      <a:endParaRPr lang="en-US" dirty="0"/>
                    </a:p>
                  </a:txBody>
                  <a:tcPr/>
                </a:tc>
                <a:tc>
                  <a:txBody>
                    <a:bodyPr/>
                    <a:lstStyle/>
                    <a:p>
                      <a:r>
                        <a:rPr lang="en-US" dirty="0" smtClean="0"/>
                        <a:t>1,-2</a:t>
                      </a:r>
                      <a:endParaRPr lang="en-US" dirty="0"/>
                    </a:p>
                  </a:txBody>
                  <a:tcPr/>
                </a:tc>
                <a:tc>
                  <a:txBody>
                    <a:bodyPr/>
                    <a:lstStyle/>
                    <a:p>
                      <a:r>
                        <a:rPr lang="en-US" dirty="0" smtClean="0"/>
                        <a:t>2,-2</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257800"/>
            <a:ext cx="6934200" cy="1200329"/>
          </a:xfrm>
          <a:prstGeom prst="rect">
            <a:avLst/>
          </a:prstGeom>
        </p:spPr>
        <p:txBody>
          <a:bodyPr wrap="square">
            <a:spAutoFit/>
          </a:bodyPr>
          <a:lstStyle/>
          <a:p>
            <a:r>
              <a:rPr lang="en-US" sz="2400" dirty="0" smtClean="0"/>
              <a:t>       </a:t>
            </a:r>
          </a:p>
          <a:p>
            <a:endParaRPr lang="en-US" sz="2400" dirty="0" smtClean="0"/>
          </a:p>
          <a:p>
            <a:endParaRPr lang="en-US" sz="2400" dirty="0"/>
          </a:p>
        </p:txBody>
      </p:sp>
      <p:graphicFrame>
        <p:nvGraphicFramePr>
          <p:cNvPr id="4" name="Table 3"/>
          <p:cNvGraphicFramePr>
            <a:graphicFrameLocks noGrp="1"/>
          </p:cNvGraphicFramePr>
          <p:nvPr/>
        </p:nvGraphicFramePr>
        <p:xfrm>
          <a:off x="2667000" y="1676400"/>
          <a:ext cx="5410200" cy="2362200"/>
        </p:xfrm>
        <a:graphic>
          <a:graphicData uri="http://schemas.openxmlformats.org/drawingml/2006/table">
            <a:tbl>
              <a:tblPr firstRow="1" bandRow="1">
                <a:tableStyleId>{5C22544A-7EE6-4342-B048-85BDC9FD1C3A}</a:tableStyleId>
              </a:tblPr>
              <a:tblGrid>
                <a:gridCol w="1082040"/>
                <a:gridCol w="1082040"/>
                <a:gridCol w="1082040"/>
                <a:gridCol w="1082040"/>
                <a:gridCol w="1082040"/>
              </a:tblGrid>
              <a:tr h="393700">
                <a:tc gridSpan="5">
                  <a:txBody>
                    <a:bodyPr/>
                    <a:lstStyle/>
                    <a:p>
                      <a:r>
                        <a:rPr lang="en-US" dirty="0" smtClean="0"/>
                        <a:t>Gabor Filter  for  </a:t>
                      </a:r>
                      <a:r>
                        <a:rPr lang="az-Cyrl-AZ" dirty="0" smtClean="0"/>
                        <a:t>Ѳ</a:t>
                      </a:r>
                      <a:r>
                        <a:rPr lang="en-US" dirty="0" smtClean="0"/>
                        <a:t>=45°</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3700">
                <a:tc>
                  <a:txBody>
                    <a:bodyPr/>
                    <a:lstStyle/>
                    <a:p>
                      <a:r>
                        <a:rPr lang="en-US" sz="1800" kern="1200" dirty="0" smtClean="0">
                          <a:solidFill>
                            <a:schemeClr val="dk1"/>
                          </a:solidFill>
                          <a:latin typeface="+mn-lt"/>
                          <a:ea typeface="+mn-ea"/>
                          <a:cs typeface="+mn-cs"/>
                        </a:rPr>
                        <a:t>0.001376 </a:t>
                      </a:r>
                      <a:endParaRPr lang="en-US" dirty="0"/>
                    </a:p>
                  </a:txBody>
                  <a:tcPr/>
                </a:tc>
                <a:tc>
                  <a:txBody>
                    <a:bodyPr/>
                    <a:lstStyle/>
                    <a:p>
                      <a:r>
                        <a:rPr lang="en-US" sz="1800" kern="1200" dirty="0" smtClean="0">
                          <a:solidFill>
                            <a:schemeClr val="dk1"/>
                          </a:solidFill>
                          <a:latin typeface="+mn-lt"/>
                          <a:ea typeface="+mn-ea"/>
                          <a:cs typeface="+mn-cs"/>
                        </a:rPr>
                        <a:t>0.007884</a:t>
                      </a:r>
                      <a:endParaRPr lang="en-US" dirty="0"/>
                    </a:p>
                  </a:txBody>
                  <a:tcPr/>
                </a:tc>
                <a:tc>
                  <a:txBody>
                    <a:bodyPr/>
                    <a:lstStyle/>
                    <a:p>
                      <a:r>
                        <a:rPr lang="en-US" sz="1800" kern="1200" dirty="0" smtClean="0">
                          <a:solidFill>
                            <a:schemeClr val="dk1"/>
                          </a:solidFill>
                          <a:latin typeface="+mn-lt"/>
                          <a:ea typeface="+mn-ea"/>
                          <a:cs typeface="+mn-cs"/>
                        </a:rPr>
                        <a:t>0.026805</a:t>
                      </a:r>
                      <a:endParaRPr lang="en-US" dirty="0"/>
                    </a:p>
                  </a:txBody>
                  <a:tcPr/>
                </a:tc>
                <a:tc>
                  <a:txBody>
                    <a:bodyPr/>
                    <a:lstStyle/>
                    <a:p>
                      <a:r>
                        <a:rPr lang="en-US" sz="1800" kern="1200" dirty="0" smtClean="0">
                          <a:solidFill>
                            <a:schemeClr val="dk1"/>
                          </a:solidFill>
                          <a:latin typeface="+mn-lt"/>
                          <a:ea typeface="+mn-ea"/>
                          <a:cs typeface="+mn-cs"/>
                        </a:rPr>
                        <a:t>0.054100</a:t>
                      </a:r>
                      <a:endParaRPr lang="en-US" dirty="0"/>
                    </a:p>
                  </a:txBody>
                  <a:tcPr/>
                </a:tc>
                <a:tc>
                  <a:txBody>
                    <a:bodyPr/>
                    <a:lstStyle/>
                    <a:p>
                      <a:r>
                        <a:rPr lang="en-US" sz="1800" kern="1200" dirty="0" smtClean="0">
                          <a:solidFill>
                            <a:schemeClr val="dk1"/>
                          </a:solidFill>
                          <a:latin typeface="+mn-lt"/>
                          <a:ea typeface="+mn-ea"/>
                          <a:cs typeface="+mn-cs"/>
                        </a:rPr>
                        <a:t>0.064819</a:t>
                      </a:r>
                      <a:endParaRPr lang="en-US" dirty="0"/>
                    </a:p>
                  </a:txBody>
                  <a:tcPr/>
                </a:tc>
              </a:tr>
              <a:tr h="393700">
                <a:tc>
                  <a:txBody>
                    <a:bodyPr/>
                    <a:lstStyle/>
                    <a:p>
                      <a:r>
                        <a:rPr lang="en-US" sz="1800" kern="1200" dirty="0" smtClean="0">
                          <a:solidFill>
                            <a:schemeClr val="dk1"/>
                          </a:solidFill>
                          <a:latin typeface="+mn-lt"/>
                          <a:ea typeface="+mn-ea"/>
                          <a:cs typeface="+mn-cs"/>
                        </a:rPr>
                        <a:t>0.007884</a:t>
                      </a:r>
                      <a:endParaRPr lang="en-US" dirty="0"/>
                    </a:p>
                  </a:txBody>
                  <a:tcPr/>
                </a:tc>
                <a:tc>
                  <a:txBody>
                    <a:bodyPr/>
                    <a:lstStyle/>
                    <a:p>
                      <a:r>
                        <a:rPr lang="en-US" sz="1800" kern="1200" dirty="0" smtClean="0">
                          <a:solidFill>
                            <a:schemeClr val="dk1"/>
                          </a:solidFill>
                          <a:latin typeface="+mn-lt"/>
                          <a:ea typeface="+mn-ea"/>
                          <a:cs typeface="+mn-cs"/>
                        </a:rPr>
                        <a:t>0.027899 </a:t>
                      </a:r>
                      <a:endParaRPr lang="en-US" dirty="0"/>
                    </a:p>
                  </a:txBody>
                  <a:tcPr/>
                </a:tc>
                <a:tc>
                  <a:txBody>
                    <a:bodyPr/>
                    <a:lstStyle/>
                    <a:p>
                      <a:r>
                        <a:rPr lang="en-US" sz="1800" kern="1200" dirty="0" smtClean="0">
                          <a:solidFill>
                            <a:schemeClr val="dk1"/>
                          </a:solidFill>
                          <a:latin typeface="+mn-lt"/>
                          <a:ea typeface="+mn-ea"/>
                          <a:cs typeface="+mn-cs"/>
                        </a:rPr>
                        <a:t>0.058606 </a:t>
                      </a:r>
                      <a:endParaRPr lang="en-US" dirty="0"/>
                    </a:p>
                  </a:txBody>
                  <a:tcPr/>
                </a:tc>
                <a:tc>
                  <a:txBody>
                    <a:bodyPr/>
                    <a:lstStyle/>
                    <a:p>
                      <a:r>
                        <a:rPr lang="en-US" sz="1800" kern="1200" dirty="0" smtClean="0">
                          <a:solidFill>
                            <a:schemeClr val="dk1"/>
                          </a:solidFill>
                          <a:latin typeface="+mn-lt"/>
                          <a:ea typeface="+mn-ea"/>
                          <a:cs typeface="+mn-cs"/>
                        </a:rPr>
                        <a:t>0.073083 </a:t>
                      </a:r>
                      <a:endParaRPr lang="en-US" dirty="0"/>
                    </a:p>
                  </a:txBody>
                  <a:tcPr/>
                </a:tc>
                <a:tc>
                  <a:txBody>
                    <a:bodyPr/>
                    <a:lstStyle/>
                    <a:p>
                      <a:r>
                        <a:rPr lang="en-US" sz="1800" kern="1200" dirty="0" smtClean="0">
                          <a:solidFill>
                            <a:schemeClr val="dk1"/>
                          </a:solidFill>
                          <a:latin typeface="+mn-lt"/>
                          <a:ea typeface="+mn-ea"/>
                          <a:cs typeface="+mn-cs"/>
                        </a:rPr>
                        <a:t>0.054100 </a:t>
                      </a:r>
                      <a:endParaRPr lang="en-US" dirty="0"/>
                    </a:p>
                  </a:txBody>
                  <a:tcPr/>
                </a:tc>
              </a:tr>
              <a:tr h="393700">
                <a:tc>
                  <a:txBody>
                    <a:bodyPr/>
                    <a:lstStyle/>
                    <a:p>
                      <a:r>
                        <a:rPr lang="en-US" sz="1800" kern="1200" dirty="0" smtClean="0">
                          <a:solidFill>
                            <a:schemeClr val="dk1"/>
                          </a:solidFill>
                          <a:latin typeface="+mn-lt"/>
                          <a:ea typeface="+mn-ea"/>
                          <a:cs typeface="+mn-cs"/>
                        </a:rPr>
                        <a:t>0.026805</a:t>
                      </a:r>
                      <a:endParaRPr lang="en-US" dirty="0"/>
                    </a:p>
                  </a:txBody>
                  <a:tcPr/>
                </a:tc>
                <a:tc>
                  <a:txBody>
                    <a:bodyPr/>
                    <a:lstStyle/>
                    <a:p>
                      <a:r>
                        <a:rPr lang="en-US" sz="1800" kern="1200" dirty="0" smtClean="0">
                          <a:solidFill>
                            <a:schemeClr val="dk1"/>
                          </a:solidFill>
                          <a:latin typeface="+mn-lt"/>
                          <a:ea typeface="+mn-ea"/>
                          <a:cs typeface="+mn-cs"/>
                        </a:rPr>
                        <a:t>0.058606</a:t>
                      </a:r>
                      <a:endParaRPr lang="en-US" dirty="0"/>
                    </a:p>
                  </a:txBody>
                  <a:tcPr/>
                </a:tc>
                <a:tc>
                  <a:txBody>
                    <a:bodyPr/>
                    <a:lstStyle/>
                    <a:p>
                      <a:r>
                        <a:rPr lang="en-US" sz="1800" kern="1200" dirty="0" smtClean="0">
                          <a:solidFill>
                            <a:schemeClr val="dk1"/>
                          </a:solidFill>
                          <a:latin typeface="+mn-lt"/>
                          <a:ea typeface="+mn-ea"/>
                          <a:cs typeface="+mn-cs"/>
                        </a:rPr>
                        <a:t>0.076065 </a:t>
                      </a:r>
                      <a:endParaRPr lang="en-US" dirty="0"/>
                    </a:p>
                  </a:txBody>
                  <a:tcPr/>
                </a:tc>
                <a:tc>
                  <a:txBody>
                    <a:bodyPr/>
                    <a:lstStyle/>
                    <a:p>
                      <a:r>
                        <a:rPr lang="en-US" sz="1800" kern="1200" dirty="0" smtClean="0">
                          <a:solidFill>
                            <a:schemeClr val="dk1"/>
                          </a:solidFill>
                          <a:latin typeface="+mn-lt"/>
                          <a:ea typeface="+mn-ea"/>
                          <a:cs typeface="+mn-cs"/>
                        </a:rPr>
                        <a:t>0.058606</a:t>
                      </a:r>
                      <a:endParaRPr lang="en-US" dirty="0"/>
                    </a:p>
                  </a:txBody>
                  <a:tcPr/>
                </a:tc>
                <a:tc>
                  <a:txBody>
                    <a:bodyPr/>
                    <a:lstStyle/>
                    <a:p>
                      <a:r>
                        <a:rPr lang="en-US" sz="1800" kern="1200" dirty="0" smtClean="0">
                          <a:solidFill>
                            <a:schemeClr val="dk1"/>
                          </a:solidFill>
                          <a:latin typeface="+mn-lt"/>
                          <a:ea typeface="+mn-ea"/>
                          <a:cs typeface="+mn-cs"/>
                        </a:rPr>
                        <a:t>0.026805</a:t>
                      </a:r>
                      <a:endParaRPr lang="en-US" dirty="0"/>
                    </a:p>
                  </a:txBody>
                  <a:tcPr/>
                </a:tc>
              </a:tr>
              <a:tr h="393700">
                <a:tc>
                  <a:txBody>
                    <a:bodyPr/>
                    <a:lstStyle/>
                    <a:p>
                      <a:r>
                        <a:rPr lang="en-US" sz="1800" kern="1200" dirty="0" smtClean="0">
                          <a:solidFill>
                            <a:schemeClr val="dk1"/>
                          </a:solidFill>
                          <a:latin typeface="+mn-lt"/>
                          <a:ea typeface="+mn-ea"/>
                          <a:cs typeface="+mn-cs"/>
                        </a:rPr>
                        <a:t>0.054100</a:t>
                      </a:r>
                      <a:endParaRPr lang="en-US" dirty="0"/>
                    </a:p>
                  </a:txBody>
                  <a:tcPr/>
                </a:tc>
                <a:tc>
                  <a:txBody>
                    <a:bodyPr/>
                    <a:lstStyle/>
                    <a:p>
                      <a:r>
                        <a:rPr lang="en-US" sz="1800" kern="1200" dirty="0" smtClean="0">
                          <a:solidFill>
                            <a:schemeClr val="dk1"/>
                          </a:solidFill>
                          <a:latin typeface="+mn-lt"/>
                          <a:ea typeface="+mn-ea"/>
                          <a:cs typeface="+mn-cs"/>
                        </a:rPr>
                        <a:t>0.073083</a:t>
                      </a:r>
                      <a:endParaRPr lang="en-US" dirty="0"/>
                    </a:p>
                  </a:txBody>
                  <a:tcPr/>
                </a:tc>
                <a:tc>
                  <a:txBody>
                    <a:bodyPr/>
                    <a:lstStyle/>
                    <a:p>
                      <a:r>
                        <a:rPr lang="en-US" sz="1800" kern="1200" dirty="0" smtClean="0">
                          <a:solidFill>
                            <a:schemeClr val="dk1"/>
                          </a:solidFill>
                          <a:latin typeface="+mn-lt"/>
                          <a:ea typeface="+mn-ea"/>
                          <a:cs typeface="+mn-cs"/>
                        </a:rPr>
                        <a:t>0.058606</a:t>
                      </a:r>
                      <a:endParaRPr lang="en-US" dirty="0"/>
                    </a:p>
                  </a:txBody>
                  <a:tcPr/>
                </a:tc>
                <a:tc>
                  <a:txBody>
                    <a:bodyPr/>
                    <a:lstStyle/>
                    <a:p>
                      <a:r>
                        <a:rPr lang="en-US" sz="1800" kern="1200" dirty="0" smtClean="0">
                          <a:solidFill>
                            <a:schemeClr val="dk1"/>
                          </a:solidFill>
                          <a:latin typeface="+mn-lt"/>
                          <a:ea typeface="+mn-ea"/>
                          <a:cs typeface="+mn-cs"/>
                        </a:rPr>
                        <a:t>0.027899</a:t>
                      </a:r>
                      <a:endParaRPr lang="en-US" dirty="0"/>
                    </a:p>
                  </a:txBody>
                  <a:tcPr/>
                </a:tc>
                <a:tc>
                  <a:txBody>
                    <a:bodyPr/>
                    <a:lstStyle/>
                    <a:p>
                      <a:r>
                        <a:rPr lang="en-US" sz="1800" kern="1200" dirty="0" smtClean="0">
                          <a:solidFill>
                            <a:schemeClr val="dk1"/>
                          </a:solidFill>
                          <a:latin typeface="+mn-lt"/>
                          <a:ea typeface="+mn-ea"/>
                          <a:cs typeface="+mn-cs"/>
                        </a:rPr>
                        <a:t>0.007884</a:t>
                      </a:r>
                      <a:endParaRPr lang="en-US" dirty="0"/>
                    </a:p>
                  </a:txBody>
                  <a:tcPr/>
                </a:tc>
              </a:tr>
              <a:tr h="393700">
                <a:tc>
                  <a:txBody>
                    <a:bodyPr/>
                    <a:lstStyle/>
                    <a:p>
                      <a:r>
                        <a:rPr lang="en-US" sz="1800" kern="1200" dirty="0" smtClean="0">
                          <a:solidFill>
                            <a:schemeClr val="dk1"/>
                          </a:solidFill>
                          <a:latin typeface="+mn-lt"/>
                          <a:ea typeface="+mn-ea"/>
                          <a:cs typeface="+mn-cs"/>
                        </a:rPr>
                        <a:t>0.064819</a:t>
                      </a:r>
                      <a:endParaRPr lang="en-US" dirty="0"/>
                    </a:p>
                  </a:txBody>
                  <a:tcPr/>
                </a:tc>
                <a:tc>
                  <a:txBody>
                    <a:bodyPr/>
                    <a:lstStyle/>
                    <a:p>
                      <a:r>
                        <a:rPr lang="en-US" sz="1800" kern="1200" dirty="0" smtClean="0">
                          <a:solidFill>
                            <a:schemeClr val="dk1"/>
                          </a:solidFill>
                          <a:latin typeface="+mn-lt"/>
                          <a:ea typeface="+mn-ea"/>
                          <a:cs typeface="+mn-cs"/>
                        </a:rPr>
                        <a:t>0.054100</a:t>
                      </a:r>
                      <a:endParaRPr lang="en-US" dirty="0"/>
                    </a:p>
                  </a:txBody>
                  <a:tcPr/>
                </a:tc>
                <a:tc>
                  <a:txBody>
                    <a:bodyPr/>
                    <a:lstStyle/>
                    <a:p>
                      <a:r>
                        <a:rPr lang="en-US" sz="1800" kern="1200" dirty="0" smtClean="0">
                          <a:solidFill>
                            <a:schemeClr val="dk1"/>
                          </a:solidFill>
                          <a:latin typeface="+mn-lt"/>
                          <a:ea typeface="+mn-ea"/>
                          <a:cs typeface="+mn-cs"/>
                        </a:rPr>
                        <a:t>0.026805</a:t>
                      </a:r>
                      <a:endParaRPr lang="en-US" dirty="0"/>
                    </a:p>
                  </a:txBody>
                  <a:tcPr/>
                </a:tc>
                <a:tc>
                  <a:txBody>
                    <a:bodyPr/>
                    <a:lstStyle/>
                    <a:p>
                      <a:r>
                        <a:rPr lang="en-US" sz="1800" kern="1200" dirty="0" smtClean="0">
                          <a:solidFill>
                            <a:schemeClr val="dk1"/>
                          </a:solidFill>
                          <a:latin typeface="+mn-lt"/>
                          <a:ea typeface="+mn-ea"/>
                          <a:cs typeface="+mn-cs"/>
                        </a:rPr>
                        <a:t>0.007884</a:t>
                      </a:r>
                      <a:endParaRPr lang="en-US" dirty="0"/>
                    </a:p>
                  </a:txBody>
                  <a:tcPr/>
                </a:tc>
                <a:tc>
                  <a:txBody>
                    <a:bodyPr/>
                    <a:lstStyle/>
                    <a:p>
                      <a:r>
                        <a:rPr lang="en-US" sz="1800" kern="1200" dirty="0" smtClean="0">
                          <a:solidFill>
                            <a:schemeClr val="dk1"/>
                          </a:solidFill>
                          <a:latin typeface="+mn-lt"/>
                          <a:ea typeface="+mn-ea"/>
                          <a:cs typeface="+mn-cs"/>
                        </a:rPr>
                        <a:t>0.001376</a:t>
                      </a:r>
                      <a:endParaRPr lang="en-US" dirty="0"/>
                    </a:p>
                  </a:txBody>
                  <a:tcPr/>
                </a:tc>
              </a:tr>
            </a:tbl>
          </a:graphicData>
        </a:graphic>
      </p:graphicFrame>
      <p:graphicFrame>
        <p:nvGraphicFramePr>
          <p:cNvPr id="5" name="Table 4"/>
          <p:cNvGraphicFramePr>
            <a:graphicFrameLocks noGrp="1"/>
          </p:cNvGraphicFramePr>
          <p:nvPr/>
        </p:nvGraphicFramePr>
        <p:xfrm>
          <a:off x="609600" y="1066800"/>
          <a:ext cx="1600200" cy="3784600"/>
        </p:xfrm>
        <a:graphic>
          <a:graphicData uri="http://schemas.openxmlformats.org/drawingml/2006/table">
            <a:tbl>
              <a:tblPr firstRow="1" bandRow="1">
                <a:tableStyleId>{5C22544A-7EE6-4342-B048-85BDC9FD1C3A}</a:tableStyleId>
              </a:tblPr>
              <a:tblGrid>
                <a:gridCol w="800100"/>
                <a:gridCol w="800100"/>
              </a:tblGrid>
              <a:tr h="473075">
                <a:tc>
                  <a:txBody>
                    <a:bodyPr/>
                    <a:lstStyle/>
                    <a:p>
                      <a:r>
                        <a:rPr lang="en-US" dirty="0" smtClean="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+/-90 </a:t>
                      </a:r>
                      <a:endParaRPr lang="en-US" dirty="0"/>
                    </a:p>
                  </a:txBody>
                  <a:tcPr/>
                </a:tc>
              </a:tr>
              <a:tr h="473075">
                <a:tc>
                  <a:txBody>
                    <a:bodyPr/>
                    <a:lstStyle/>
                    <a:p>
                      <a:r>
                        <a:rPr lang="en-US" sz="1800" dirty="0" smtClean="0"/>
                        <a:t>78.75</a:t>
                      </a:r>
                      <a:endParaRPr lang="en-US" dirty="0"/>
                    </a:p>
                  </a:txBody>
                  <a:tcPr/>
                </a:tc>
                <a:tc>
                  <a:txBody>
                    <a:bodyPr/>
                    <a:lstStyle/>
                    <a:p>
                      <a:r>
                        <a:rPr lang="en-US" sz="1800" dirty="0" smtClean="0"/>
                        <a:t>-78.75 </a:t>
                      </a:r>
                      <a:endParaRPr lang="en-US" dirty="0"/>
                    </a:p>
                  </a:txBody>
                  <a:tcPr/>
                </a:tc>
              </a:tr>
              <a:tr h="473075">
                <a:tc>
                  <a:txBody>
                    <a:bodyPr/>
                    <a:lstStyle/>
                    <a:p>
                      <a:r>
                        <a:rPr lang="en-US" sz="1800" dirty="0" smtClean="0"/>
                        <a:t>67.5</a:t>
                      </a:r>
                      <a:endParaRPr lang="en-US" dirty="0"/>
                    </a:p>
                  </a:txBody>
                  <a:tcPr/>
                </a:tc>
                <a:tc>
                  <a:txBody>
                    <a:bodyPr/>
                    <a:lstStyle/>
                    <a:p>
                      <a:r>
                        <a:rPr lang="en-US" sz="1800" dirty="0" smtClean="0"/>
                        <a:t>-67.5</a:t>
                      </a:r>
                      <a:endParaRPr lang="en-US" dirty="0"/>
                    </a:p>
                  </a:txBody>
                  <a:tcPr/>
                </a:tc>
              </a:tr>
              <a:tr h="473075">
                <a:tc>
                  <a:txBody>
                    <a:bodyPr/>
                    <a:lstStyle/>
                    <a:p>
                      <a:r>
                        <a:rPr lang="en-US" sz="1800" dirty="0" smtClean="0"/>
                        <a:t>56.25</a:t>
                      </a:r>
                      <a:endParaRPr lang="en-US" dirty="0"/>
                    </a:p>
                  </a:txBody>
                  <a:tcPr/>
                </a:tc>
                <a:tc>
                  <a:txBody>
                    <a:bodyPr/>
                    <a:lstStyle/>
                    <a:p>
                      <a:r>
                        <a:rPr lang="en-US" sz="1800" dirty="0" smtClean="0"/>
                        <a:t>-56.25</a:t>
                      </a:r>
                      <a:endParaRPr lang="en-US" dirty="0"/>
                    </a:p>
                  </a:txBody>
                  <a:tcPr/>
                </a:tc>
              </a:tr>
              <a:tr h="473075">
                <a:tc>
                  <a:txBody>
                    <a:bodyPr/>
                    <a:lstStyle/>
                    <a:p>
                      <a:r>
                        <a:rPr lang="en-US" sz="1800" dirty="0" smtClean="0"/>
                        <a:t>45</a:t>
                      </a:r>
                      <a:endParaRPr lang="en-US" dirty="0"/>
                    </a:p>
                  </a:txBody>
                  <a:tcPr/>
                </a:tc>
                <a:tc>
                  <a:txBody>
                    <a:bodyPr/>
                    <a:lstStyle/>
                    <a:p>
                      <a:r>
                        <a:rPr lang="en-US" sz="1800" dirty="0" smtClean="0"/>
                        <a:t>-45</a:t>
                      </a:r>
                      <a:endParaRPr lang="en-US" dirty="0"/>
                    </a:p>
                  </a:txBody>
                  <a:tcPr/>
                </a:tc>
              </a:tr>
              <a:tr h="473075">
                <a:tc>
                  <a:txBody>
                    <a:bodyPr/>
                    <a:lstStyle/>
                    <a:p>
                      <a:r>
                        <a:rPr lang="en-US" sz="1800" dirty="0" smtClean="0"/>
                        <a:t>33.75</a:t>
                      </a:r>
                      <a:endParaRPr lang="en-US" dirty="0"/>
                    </a:p>
                  </a:txBody>
                  <a:tcPr/>
                </a:tc>
                <a:tc>
                  <a:txBody>
                    <a:bodyPr/>
                    <a:lstStyle/>
                    <a:p>
                      <a:r>
                        <a:rPr lang="en-US" sz="1800" dirty="0" smtClean="0"/>
                        <a:t>-33.75</a:t>
                      </a:r>
                      <a:endParaRPr lang="en-US" dirty="0"/>
                    </a:p>
                  </a:txBody>
                  <a:tcPr/>
                </a:tc>
              </a:tr>
              <a:tr h="473075">
                <a:tc>
                  <a:txBody>
                    <a:bodyPr/>
                    <a:lstStyle/>
                    <a:p>
                      <a:r>
                        <a:rPr lang="en-US" sz="1800" dirty="0" smtClean="0"/>
                        <a:t>22.5</a:t>
                      </a:r>
                      <a:endParaRPr lang="en-US" dirty="0"/>
                    </a:p>
                  </a:txBody>
                  <a:tcPr/>
                </a:tc>
                <a:tc>
                  <a:txBody>
                    <a:bodyPr/>
                    <a:lstStyle/>
                    <a:p>
                      <a:r>
                        <a:rPr lang="en-US" sz="1800" dirty="0" smtClean="0"/>
                        <a:t>-22.5</a:t>
                      </a:r>
                      <a:endParaRPr lang="en-US" dirty="0"/>
                    </a:p>
                  </a:txBody>
                  <a:tcPr/>
                </a:tc>
              </a:tr>
              <a:tr h="473075">
                <a:tc>
                  <a:txBody>
                    <a:bodyPr/>
                    <a:lstStyle/>
                    <a:p>
                      <a:r>
                        <a:rPr lang="en-US" sz="1800" dirty="0" smtClean="0"/>
                        <a:t>11.25</a:t>
                      </a:r>
                      <a:endParaRPr lang="en-US" dirty="0"/>
                    </a:p>
                  </a:txBody>
                  <a:tcPr/>
                </a:tc>
                <a:tc>
                  <a:txBody>
                    <a:bodyPr/>
                    <a:lstStyle/>
                    <a:p>
                      <a:r>
                        <a:rPr lang="en-US" sz="1800" dirty="0" smtClean="0"/>
                        <a:t>-11.25</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422417" cy="3785652"/>
          </a:xfrm>
          <a:prstGeom prst="rect">
            <a:avLst/>
          </a:prstGeom>
        </p:spPr>
        <p:txBody>
          <a:bodyPr wrap="none">
            <a:spAutoFit/>
          </a:bodyPr>
          <a:lstStyle/>
          <a:p>
            <a:r>
              <a:rPr lang="en-US" dirty="0" smtClean="0"/>
              <a:t>Then the contrasted image is obtained by performing the following operation</a:t>
            </a:r>
          </a:p>
          <a:p>
            <a:r>
              <a:rPr lang="en-US" dirty="0" smtClean="0"/>
              <a:t> </a:t>
            </a:r>
          </a:p>
          <a:p>
            <a:r>
              <a:rPr lang="en-US" sz="2400" dirty="0" smtClean="0"/>
              <a:t>C(X,Y) = F(</a:t>
            </a:r>
            <a:r>
              <a:rPr lang="en-US" sz="2400" dirty="0" err="1" smtClean="0"/>
              <a:t>x,y</a:t>
            </a:r>
            <a:r>
              <a:rPr lang="en-US" sz="2400" dirty="0" smtClean="0"/>
              <a:t>) + λ[F(</a:t>
            </a:r>
            <a:r>
              <a:rPr lang="en-US" sz="2400" dirty="0" err="1" smtClean="0"/>
              <a:t>x,y</a:t>
            </a:r>
            <a:r>
              <a:rPr lang="en-US" sz="2400" dirty="0" smtClean="0"/>
              <a:t>)  -                   ]</a:t>
            </a:r>
          </a:p>
          <a:p>
            <a:endParaRPr lang="en-US" dirty="0" smtClean="0"/>
          </a:p>
          <a:p>
            <a:endParaRPr lang="en-US" dirty="0" smtClean="0"/>
          </a:p>
          <a:p>
            <a:endParaRPr lang="en-US" dirty="0" smtClean="0"/>
          </a:p>
          <a:p>
            <a:r>
              <a:rPr lang="en-US" dirty="0" smtClean="0"/>
              <a:t> </a:t>
            </a:r>
          </a:p>
          <a:p>
            <a:r>
              <a:rPr lang="en-US" dirty="0" smtClean="0"/>
              <a:t>Where                     =  </a:t>
            </a:r>
          </a:p>
          <a:p>
            <a:endParaRPr lang="en-US" dirty="0" smtClean="0"/>
          </a:p>
          <a:p>
            <a:endParaRPr lang="en-US" dirty="0" smtClean="0"/>
          </a:p>
          <a:p>
            <a:endParaRPr lang="en-US" dirty="0" smtClean="0"/>
          </a:p>
          <a:p>
            <a:endParaRPr lang="en-US" dirty="0" smtClean="0"/>
          </a:p>
          <a:p>
            <a:r>
              <a:rPr lang="en-US" dirty="0" smtClean="0"/>
              <a:t>where                             is the output for orientation, </a:t>
            </a:r>
            <a:endParaRPr lang="en-US" dirty="0"/>
          </a:p>
        </p:txBody>
      </p:sp>
      <p:graphicFrame>
        <p:nvGraphicFramePr>
          <p:cNvPr id="3" name="Object 2"/>
          <p:cNvGraphicFramePr>
            <a:graphicFrameLocks noChangeAspect="1"/>
          </p:cNvGraphicFramePr>
          <p:nvPr/>
        </p:nvGraphicFramePr>
        <p:xfrm>
          <a:off x="3962400" y="1219200"/>
          <a:ext cx="937461" cy="349250"/>
        </p:xfrm>
        <a:graphic>
          <a:graphicData uri="http://schemas.openxmlformats.org/presentationml/2006/ole">
            <p:oleObj spid="_x0000_s25602" name="Equation" r:id="rId3" imgW="647640" imgH="241200" progId="Equation.3">
              <p:embed/>
            </p:oleObj>
          </a:graphicData>
        </a:graphic>
      </p:graphicFrame>
      <p:graphicFrame>
        <p:nvGraphicFramePr>
          <p:cNvPr id="25603" name="Object 3"/>
          <p:cNvGraphicFramePr>
            <a:graphicFrameLocks noChangeAspect="1"/>
          </p:cNvGraphicFramePr>
          <p:nvPr/>
        </p:nvGraphicFramePr>
        <p:xfrm>
          <a:off x="1447800" y="2514600"/>
          <a:ext cx="938213" cy="349250"/>
        </p:xfrm>
        <a:graphic>
          <a:graphicData uri="http://schemas.openxmlformats.org/presentationml/2006/ole">
            <p:oleObj spid="_x0000_s25603" name="Equation" r:id="rId4" imgW="647640" imgH="241200" progId="Equation.3">
              <p:embed/>
            </p:oleObj>
          </a:graphicData>
        </a:graphic>
      </p:graphicFrame>
      <p:graphicFrame>
        <p:nvGraphicFramePr>
          <p:cNvPr id="5" name="Object 4"/>
          <p:cNvGraphicFramePr>
            <a:graphicFrameLocks noChangeAspect="1"/>
          </p:cNvGraphicFramePr>
          <p:nvPr/>
        </p:nvGraphicFramePr>
        <p:xfrm>
          <a:off x="5562600" y="4038600"/>
          <a:ext cx="228600" cy="342900"/>
        </p:xfrm>
        <a:graphic>
          <a:graphicData uri="http://schemas.openxmlformats.org/presentationml/2006/ole">
            <p:oleObj spid="_x0000_s25604" name="Equation" r:id="rId5" imgW="152280" imgH="228600" progId="Equation.3">
              <p:embed/>
            </p:oleObj>
          </a:graphicData>
        </a:graphic>
      </p:graphicFrame>
      <p:graphicFrame>
        <p:nvGraphicFramePr>
          <p:cNvPr id="6" name="Object 5"/>
          <p:cNvGraphicFramePr>
            <a:graphicFrameLocks noChangeAspect="1"/>
          </p:cNvGraphicFramePr>
          <p:nvPr/>
        </p:nvGraphicFramePr>
        <p:xfrm>
          <a:off x="1447800" y="3733800"/>
          <a:ext cx="1371600" cy="617220"/>
        </p:xfrm>
        <a:graphic>
          <a:graphicData uri="http://schemas.openxmlformats.org/presentationml/2006/ole">
            <p:oleObj spid="_x0000_s25605" name="Equation" r:id="rId6" imgW="507960" imgH="228600" progId="Equation.3">
              <p:embed/>
            </p:oleObj>
          </a:graphicData>
        </a:graphic>
      </p:graphicFrame>
      <p:graphicFrame>
        <p:nvGraphicFramePr>
          <p:cNvPr id="7" name="Object 6"/>
          <p:cNvGraphicFramePr>
            <a:graphicFrameLocks noChangeAspect="1"/>
          </p:cNvGraphicFramePr>
          <p:nvPr/>
        </p:nvGraphicFramePr>
        <p:xfrm>
          <a:off x="2743200" y="2133600"/>
          <a:ext cx="1155700" cy="990600"/>
        </p:xfrm>
        <a:graphic>
          <a:graphicData uri="http://schemas.openxmlformats.org/presentationml/2006/ole">
            <p:oleObj spid="_x0000_s25606" name="Equation" r:id="rId7" imgW="711000" imgH="60948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Text Placeholder 2"/>
          <p:cNvSpPr>
            <a:spLocks noGrp="1"/>
          </p:cNvSpPr>
          <p:nvPr>
            <p:ph type="body" idx="1"/>
          </p:nvPr>
        </p:nvSpPr>
        <p:spPr/>
        <p:txBody>
          <a:bodyPr/>
          <a:lstStyle/>
          <a:p>
            <a:r>
              <a:rPr lang="en-US" dirty="0" smtClean="0"/>
              <a:t>Original image	</a:t>
            </a:r>
            <a:endParaRPr lang="en-US" dirty="0"/>
          </a:p>
        </p:txBody>
      </p:sp>
      <p:pic>
        <p:nvPicPr>
          <p:cNvPr id="7" name="Content Placeholder 6" descr="1.jpg"/>
          <p:cNvPicPr>
            <a:picLocks noGrp="1" noChangeAspect="1"/>
          </p:cNvPicPr>
          <p:nvPr>
            <p:ph sz="half" idx="2"/>
          </p:nvPr>
        </p:nvPicPr>
        <p:blipFill>
          <a:blip r:embed="rId2"/>
          <a:stretch>
            <a:fillRect/>
          </a:stretch>
        </p:blipFill>
        <p:spPr>
          <a:xfrm>
            <a:off x="734219" y="2455069"/>
            <a:ext cx="3486150" cy="3390900"/>
          </a:xfrm>
        </p:spPr>
      </p:pic>
      <p:sp>
        <p:nvSpPr>
          <p:cNvPr id="5" name="Text Placeholder 4"/>
          <p:cNvSpPr>
            <a:spLocks noGrp="1"/>
          </p:cNvSpPr>
          <p:nvPr>
            <p:ph type="body" sz="quarter" idx="3"/>
          </p:nvPr>
        </p:nvSpPr>
        <p:spPr/>
        <p:txBody>
          <a:bodyPr>
            <a:normAutofit fontScale="92500" lnSpcReduction="20000"/>
          </a:bodyPr>
          <a:lstStyle/>
          <a:p>
            <a:r>
              <a:rPr lang="en-US" dirty="0" smtClean="0"/>
              <a:t>Output of  Gabor Filter based technique</a:t>
            </a:r>
            <a:endParaRPr lang="en-US" dirty="0"/>
          </a:p>
        </p:txBody>
      </p:sp>
      <p:pic>
        <p:nvPicPr>
          <p:cNvPr id="8" name="Content Placeholder 7" descr="1pgm gabor.jpg"/>
          <p:cNvPicPr>
            <a:picLocks noGrp="1" noChangeAspect="1"/>
          </p:cNvPicPr>
          <p:nvPr>
            <p:ph sz="quarter" idx="4"/>
          </p:nvPr>
        </p:nvPicPr>
        <p:blipFill>
          <a:blip r:embed="rId3"/>
          <a:stretch>
            <a:fillRect/>
          </a:stretch>
        </p:blipFill>
        <p:spPr>
          <a:xfrm>
            <a:off x="4927600" y="2455069"/>
            <a:ext cx="3476625" cy="33909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7417415"/>
          </a:xfrm>
          <a:prstGeom prst="rect">
            <a:avLst/>
          </a:prstGeom>
        </p:spPr>
        <p:txBody>
          <a:bodyPr wrap="square">
            <a:spAutoFit/>
          </a:bodyPr>
          <a:lstStyle/>
          <a:p>
            <a:pPr algn="ctr"/>
            <a:r>
              <a:rPr lang="en-US" sz="2800" b="1" u="sng" dirty="0" smtClean="0"/>
              <a:t>Flow of presentation</a:t>
            </a:r>
          </a:p>
          <a:p>
            <a:endParaRPr lang="en-US" sz="2800" b="1" dirty="0" smtClean="0"/>
          </a:p>
          <a:p>
            <a:pPr marL="514350" indent="-514350">
              <a:buFont typeface="+mj-lt"/>
              <a:buAutoNum type="arabicPeriod"/>
            </a:pPr>
            <a:r>
              <a:rPr lang="en-US" sz="2800" dirty="0" smtClean="0"/>
              <a:t>Aim</a:t>
            </a:r>
            <a:endParaRPr lang="en-US" sz="2800" dirty="0" smtClean="0"/>
          </a:p>
          <a:p>
            <a:pPr marL="514350" indent="-514350">
              <a:buFont typeface="+mj-lt"/>
              <a:buAutoNum type="arabicPeriod"/>
            </a:pPr>
            <a:endParaRPr lang="en-US" sz="2800" dirty="0"/>
          </a:p>
          <a:p>
            <a:pPr marL="514350" indent="-514350">
              <a:buFont typeface="+mj-lt"/>
              <a:buAutoNum type="arabicPeriod"/>
            </a:pPr>
            <a:r>
              <a:rPr lang="en-US" sz="2800" dirty="0" smtClean="0"/>
              <a:t>Proposed Method – Contrast Enhancement of directional features using Directional Morphology</a:t>
            </a:r>
          </a:p>
          <a:p>
            <a:pPr marL="514350" indent="-514350">
              <a:buFont typeface="+mj-lt"/>
              <a:buAutoNum type="arabicPeriod"/>
            </a:pPr>
            <a:endParaRPr lang="en-US" sz="2800" dirty="0"/>
          </a:p>
          <a:p>
            <a:pPr marL="514350" indent="-514350">
              <a:buFont typeface="+mj-lt"/>
              <a:buAutoNum type="arabicPeriod"/>
            </a:pPr>
            <a:r>
              <a:rPr lang="en-US" sz="2800" dirty="0" smtClean="0"/>
              <a:t>Traditional Method – Gabor Filter based technique</a:t>
            </a:r>
          </a:p>
          <a:p>
            <a:pPr marL="514350" indent="-514350">
              <a:buFont typeface="+mj-lt"/>
              <a:buAutoNum type="arabicPeriod"/>
            </a:pPr>
            <a:endParaRPr lang="en-US" sz="2800" dirty="0"/>
          </a:p>
          <a:p>
            <a:pPr marL="514350" indent="-514350">
              <a:buFont typeface="+mj-lt"/>
              <a:buAutoNum type="arabicPeriod"/>
            </a:pPr>
            <a:r>
              <a:rPr lang="en-US" sz="2800" dirty="0" smtClean="0"/>
              <a:t>Output of both methods on some input images</a:t>
            </a:r>
          </a:p>
          <a:p>
            <a:pPr marL="514350" indent="-514350">
              <a:buFont typeface="+mj-lt"/>
              <a:buAutoNum type="arabicPeriod"/>
            </a:pPr>
            <a:endParaRPr lang="en-US" sz="2800" dirty="0"/>
          </a:p>
          <a:p>
            <a:pPr marL="514350" indent="-514350">
              <a:buFont typeface="+mj-lt"/>
              <a:buAutoNum type="arabicPeriod"/>
            </a:pPr>
            <a:r>
              <a:rPr lang="en-US" sz="2800" dirty="0" err="1" smtClean="0"/>
              <a:t>Comparision</a:t>
            </a:r>
            <a:r>
              <a:rPr lang="en-US" sz="2800" dirty="0" smtClean="0"/>
              <a:t> of both methods using some metrics</a:t>
            </a:r>
          </a:p>
          <a:p>
            <a:pPr marL="514350" indent="-514350">
              <a:buFont typeface="+mj-lt"/>
              <a:buAutoNum type="arabicPeriod"/>
            </a:pPr>
            <a:endParaRPr lang="en-US" sz="2800" dirty="0"/>
          </a:p>
          <a:p>
            <a:pPr marL="514350" indent="-514350">
              <a:buFont typeface="+mj-lt"/>
              <a:buAutoNum type="arabicPeriod"/>
            </a:pPr>
            <a:r>
              <a:rPr lang="en-US" sz="2800" dirty="0" smtClean="0"/>
              <a:t>Conclusion</a:t>
            </a:r>
          </a:p>
          <a:p>
            <a:pPr marL="514350" indent="-514350">
              <a:buFont typeface="+mj-lt"/>
              <a:buAutoNum type="arabicPeriod"/>
            </a:pPr>
            <a:endParaRPr lang="en-US" sz="2800" dirty="0"/>
          </a:p>
          <a:p>
            <a:pPr marL="514350" indent="-514350">
              <a:buFont typeface="+mj-lt"/>
              <a:buAutoNum type="arabicPeriod"/>
            </a:pPr>
            <a:r>
              <a:rPr lang="en-US" sz="2800" dirty="0" smtClean="0"/>
              <a:t>References</a:t>
            </a:r>
          </a:p>
          <a:p>
            <a:endParaRPr lang="en-US" sz="2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
            </a:r>
            <a:r>
              <a:rPr lang="en-US" dirty="0" smtClean="0"/>
              <a:t> </a:t>
            </a:r>
            <a:r>
              <a:rPr lang="en-US" dirty="0" smtClean="0"/>
              <a:t>the following </a:t>
            </a:r>
            <a:r>
              <a:rPr lang="en-US" dirty="0" smtClean="0"/>
              <a:t>images for the above mentioned two </a:t>
            </a:r>
            <a:r>
              <a:rPr lang="en-US" dirty="0" smtClean="0"/>
              <a:t>methods</a:t>
            </a:r>
            <a:endParaRPr lang="en-US" dirty="0"/>
          </a:p>
        </p:txBody>
      </p:sp>
      <p:pic>
        <p:nvPicPr>
          <p:cNvPr id="5" name="Content Placeholder 4" descr="1.jpg"/>
          <p:cNvPicPr>
            <a:picLocks noGrp="1" noChangeAspect="1"/>
          </p:cNvPicPr>
          <p:nvPr>
            <p:ph sz="half" idx="1"/>
          </p:nvPr>
        </p:nvPicPr>
        <p:blipFill>
          <a:blip r:embed="rId2"/>
          <a:stretch>
            <a:fillRect/>
          </a:stretch>
        </p:blipFill>
        <p:spPr>
          <a:xfrm>
            <a:off x="733425" y="2167731"/>
            <a:ext cx="3486150" cy="3390900"/>
          </a:xfrm>
        </p:spPr>
      </p:pic>
      <p:pic>
        <p:nvPicPr>
          <p:cNvPr id="6" name="Content Placeholder 5" descr="lena512.jpg"/>
          <p:cNvPicPr>
            <a:picLocks noGrp="1" noChangeAspect="1"/>
          </p:cNvPicPr>
          <p:nvPr>
            <p:ph sz="half" idx="2"/>
          </p:nvPr>
        </p:nvPicPr>
        <p:blipFill>
          <a:blip r:embed="rId3"/>
          <a:stretch>
            <a:fillRect/>
          </a:stretch>
        </p:blipFill>
        <p:spPr>
          <a:xfrm>
            <a:off x="4648200" y="1843881"/>
            <a:ext cx="4038600" cy="403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fingerprint</a:t>
            </a:r>
            <a:endParaRPr lang="en-US" dirty="0"/>
          </a:p>
        </p:txBody>
      </p:sp>
      <p:sp>
        <p:nvSpPr>
          <p:cNvPr id="3" name="Text Placeholder 2"/>
          <p:cNvSpPr>
            <a:spLocks noGrp="1"/>
          </p:cNvSpPr>
          <p:nvPr>
            <p:ph type="body" idx="1"/>
          </p:nvPr>
        </p:nvSpPr>
        <p:spPr/>
        <p:txBody>
          <a:bodyPr/>
          <a:lstStyle/>
          <a:p>
            <a:r>
              <a:rPr lang="en-US" dirty="0" smtClean="0"/>
              <a:t>Gabor Filter based technique</a:t>
            </a:r>
            <a:endParaRPr lang="en-US" dirty="0"/>
          </a:p>
        </p:txBody>
      </p:sp>
      <p:pic>
        <p:nvPicPr>
          <p:cNvPr id="7" name="Content Placeholder 6" descr="1pgm gabor.jpg"/>
          <p:cNvPicPr>
            <a:picLocks noGrp="1" noChangeAspect="1"/>
          </p:cNvPicPr>
          <p:nvPr>
            <p:ph sz="half" idx="2"/>
          </p:nvPr>
        </p:nvPicPr>
        <p:blipFill>
          <a:blip r:embed="rId2"/>
          <a:stretch>
            <a:fillRect/>
          </a:stretch>
        </p:blipFill>
        <p:spPr>
          <a:xfrm>
            <a:off x="738981" y="2455069"/>
            <a:ext cx="3476625" cy="3390900"/>
          </a:xfrm>
        </p:spPr>
      </p:pic>
      <p:sp>
        <p:nvSpPr>
          <p:cNvPr id="5" name="Text Placeholder 4"/>
          <p:cNvSpPr>
            <a:spLocks noGrp="1"/>
          </p:cNvSpPr>
          <p:nvPr>
            <p:ph type="body" sz="quarter" idx="3"/>
          </p:nvPr>
        </p:nvSpPr>
        <p:spPr/>
        <p:txBody>
          <a:bodyPr/>
          <a:lstStyle/>
          <a:p>
            <a:r>
              <a:rPr lang="en-US" dirty="0" smtClean="0"/>
              <a:t>Using Directional Morphology </a:t>
            </a:r>
            <a:endParaRPr lang="en-US" dirty="0"/>
          </a:p>
        </p:txBody>
      </p:sp>
      <p:pic>
        <p:nvPicPr>
          <p:cNvPr id="8" name="Content Placeholder 7" descr="dm 1pgm output.jpg"/>
          <p:cNvPicPr>
            <a:picLocks noGrp="1" noChangeAspect="1"/>
          </p:cNvPicPr>
          <p:nvPr>
            <p:ph sz="quarter" idx="4"/>
          </p:nvPr>
        </p:nvPicPr>
        <p:blipFill>
          <a:blip r:embed="rId3"/>
          <a:stretch>
            <a:fillRect/>
          </a:stretch>
        </p:blipFill>
        <p:spPr>
          <a:xfrm>
            <a:off x="4913312" y="2440781"/>
            <a:ext cx="3505200" cy="34194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Lena image</a:t>
            </a:r>
            <a:endParaRPr lang="en-US" dirty="0"/>
          </a:p>
        </p:txBody>
      </p:sp>
      <p:sp>
        <p:nvSpPr>
          <p:cNvPr id="3" name="Text Placeholder 2"/>
          <p:cNvSpPr>
            <a:spLocks noGrp="1"/>
          </p:cNvSpPr>
          <p:nvPr>
            <p:ph type="body" idx="1"/>
          </p:nvPr>
        </p:nvSpPr>
        <p:spPr/>
        <p:txBody>
          <a:bodyPr/>
          <a:lstStyle/>
          <a:p>
            <a:r>
              <a:rPr lang="en-US" dirty="0" smtClean="0"/>
              <a:t>Gabor Filter based technique</a:t>
            </a:r>
            <a:endParaRPr lang="en-US" dirty="0"/>
          </a:p>
        </p:txBody>
      </p:sp>
      <p:sp>
        <p:nvSpPr>
          <p:cNvPr id="5" name="Text Placeholder 4"/>
          <p:cNvSpPr>
            <a:spLocks noGrp="1"/>
          </p:cNvSpPr>
          <p:nvPr>
            <p:ph type="body" sz="quarter" idx="3"/>
          </p:nvPr>
        </p:nvSpPr>
        <p:spPr/>
        <p:txBody>
          <a:bodyPr/>
          <a:lstStyle/>
          <a:p>
            <a:r>
              <a:rPr lang="en-US" dirty="0" smtClean="0"/>
              <a:t>Using Directional Morphology </a:t>
            </a:r>
            <a:endParaRPr lang="en-US" dirty="0"/>
          </a:p>
        </p:txBody>
      </p:sp>
      <p:pic>
        <p:nvPicPr>
          <p:cNvPr id="10" name="Content Placeholder 9" descr="lena512 gabor op.jpg"/>
          <p:cNvPicPr>
            <a:picLocks noGrp="1" noChangeAspect="1"/>
          </p:cNvPicPr>
          <p:nvPr>
            <p:ph sz="half" idx="2"/>
          </p:nvPr>
        </p:nvPicPr>
        <p:blipFill>
          <a:blip r:embed="rId2"/>
          <a:stretch>
            <a:fillRect/>
          </a:stretch>
        </p:blipFill>
        <p:spPr>
          <a:xfrm>
            <a:off x="497799" y="2174875"/>
            <a:ext cx="3958990" cy="3951288"/>
          </a:xfrm>
        </p:spPr>
      </p:pic>
      <p:pic>
        <p:nvPicPr>
          <p:cNvPr id="12" name="Content Placeholder 11" descr="lena512 dm op.jpg"/>
          <p:cNvPicPr>
            <a:picLocks noGrp="1" noChangeAspect="1"/>
          </p:cNvPicPr>
          <p:nvPr>
            <p:ph sz="quarter" idx="4"/>
          </p:nvPr>
        </p:nvPicPr>
        <p:blipFill>
          <a:blip r:embed="rId3"/>
          <a:stretch>
            <a:fillRect/>
          </a:stretch>
        </p:blipFill>
        <p:spPr>
          <a:xfrm>
            <a:off x="4686447" y="2174875"/>
            <a:ext cx="3958931" cy="395128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t>1. Measure of Enhancement(EME): </a:t>
            </a:r>
            <a:endParaRPr lang="en-US" sz="2400" dirty="0" smtClean="0"/>
          </a:p>
          <a:p>
            <a:pPr>
              <a:buNone/>
            </a:pPr>
            <a:r>
              <a:rPr lang="en-US" sz="2400" dirty="0" smtClean="0"/>
              <a:t> </a:t>
            </a:r>
          </a:p>
          <a:p>
            <a:pPr>
              <a:buNone/>
            </a:pPr>
            <a:r>
              <a:rPr lang="en-US" sz="2400" dirty="0" smtClean="0"/>
              <a:t> </a:t>
            </a:r>
          </a:p>
          <a:p>
            <a:pPr algn="just">
              <a:buNone/>
            </a:pPr>
            <a:endParaRPr lang="en-US" sz="2400" dirty="0" smtClean="0"/>
          </a:p>
          <a:p>
            <a:pPr algn="just">
              <a:buNone/>
            </a:pPr>
            <a:r>
              <a:rPr lang="en-US" sz="2400" dirty="0" smtClean="0"/>
              <a:t>Here, image I is divided into k1*k2 number of blocks each of size m*n.</a:t>
            </a:r>
          </a:p>
          <a:p>
            <a:pPr algn="just">
              <a:buNone/>
            </a:pPr>
            <a:endParaRPr lang="en-US" sz="2400" dirty="0" smtClean="0"/>
          </a:p>
          <a:p>
            <a:pPr algn="just">
              <a:buNone/>
            </a:pPr>
            <a:r>
              <a:rPr lang="en-US" sz="2400" dirty="0" err="1" smtClean="0"/>
              <a:t>Imax;m,n</a:t>
            </a:r>
            <a:r>
              <a:rPr lang="en-US" sz="2400" dirty="0" smtClean="0"/>
              <a:t>  and </a:t>
            </a:r>
            <a:r>
              <a:rPr lang="en-US" sz="2400" dirty="0" err="1" smtClean="0"/>
              <a:t>Imin;m,n</a:t>
            </a:r>
            <a:r>
              <a:rPr lang="en-US" sz="2400" dirty="0" smtClean="0"/>
              <a:t> are the maximum and minimum </a:t>
            </a:r>
          </a:p>
          <a:p>
            <a:pPr algn="just">
              <a:buNone/>
            </a:pPr>
            <a:r>
              <a:rPr lang="en-US" sz="2400" dirty="0" smtClean="0"/>
              <a:t>intensity values respectively in each block. The high value of </a:t>
            </a:r>
          </a:p>
          <a:p>
            <a:pPr algn="just">
              <a:buNone/>
            </a:pPr>
            <a:r>
              <a:rPr lang="en-US" sz="2400" dirty="0" smtClean="0"/>
              <a:t>EME indicates the contrast is high. </a:t>
            </a:r>
          </a:p>
          <a:p>
            <a:pPr algn="just">
              <a:buNone/>
            </a:pPr>
            <a:r>
              <a:rPr lang="en-US" sz="2400" dirty="0" smtClean="0"/>
              <a:t> </a:t>
            </a:r>
            <a:endParaRPr lang="en-US" sz="2400" dirty="0"/>
          </a:p>
        </p:txBody>
      </p:sp>
      <p:graphicFrame>
        <p:nvGraphicFramePr>
          <p:cNvPr id="4" name="Object 3"/>
          <p:cNvGraphicFramePr>
            <a:graphicFrameLocks noChangeAspect="1"/>
          </p:cNvGraphicFramePr>
          <p:nvPr/>
        </p:nvGraphicFramePr>
        <p:xfrm>
          <a:off x="990600" y="2133600"/>
          <a:ext cx="7167282" cy="990600"/>
        </p:xfrm>
        <a:graphic>
          <a:graphicData uri="http://schemas.openxmlformats.org/presentationml/2006/ole">
            <p:oleObj spid="_x0000_s26626" name="Equation" r:id="rId3" imgW="3124080" imgH="431640" progId="Equation.3">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
            <a:ext cx="8229600" cy="6647974"/>
          </a:xfrm>
          <a:prstGeom prst="rect">
            <a:avLst/>
          </a:prstGeom>
        </p:spPr>
        <p:txBody>
          <a:bodyPr wrap="square">
            <a:spAutoFit/>
          </a:bodyPr>
          <a:lstStyle/>
          <a:p>
            <a:pPr>
              <a:buNone/>
            </a:pPr>
            <a:endParaRPr lang="en-US" sz="2400" dirty="0" smtClean="0"/>
          </a:p>
          <a:p>
            <a:pPr>
              <a:buNone/>
            </a:pPr>
            <a:r>
              <a:rPr lang="en-US" sz="2400" b="1" dirty="0" smtClean="0"/>
              <a:t>2. Contrast Improvement Ratio(CIR):</a:t>
            </a:r>
            <a:r>
              <a:rPr lang="en-US" sz="2400" dirty="0" smtClean="0"/>
              <a:t> It computes the squared error between the contrast before and after enhancement. It is defined as </a:t>
            </a:r>
          </a:p>
          <a:p>
            <a:pPr>
              <a:buNone/>
            </a:pPr>
            <a:r>
              <a:rPr lang="en-US" sz="2400" dirty="0" smtClean="0"/>
              <a:t> </a:t>
            </a:r>
          </a:p>
          <a:p>
            <a:pPr>
              <a:buNone/>
            </a:pPr>
            <a:endParaRPr lang="en-US" sz="2400" dirty="0" smtClean="0"/>
          </a:p>
          <a:p>
            <a:pPr>
              <a:buNone/>
            </a:pPr>
            <a:endParaRPr lang="en-US" sz="2400" dirty="0" smtClean="0"/>
          </a:p>
          <a:p>
            <a:pPr>
              <a:buNone/>
            </a:pPr>
            <a:r>
              <a:rPr lang="en-US" sz="2400" dirty="0" smtClean="0"/>
              <a:t>c and c~ represent the local contrast before and after enhancement respectively. The term c(</a:t>
            </a:r>
            <a:r>
              <a:rPr lang="en-US" sz="2400" dirty="0" err="1" smtClean="0"/>
              <a:t>x,y</a:t>
            </a:r>
            <a:r>
              <a:rPr lang="en-US" sz="2400" dirty="0" smtClean="0"/>
              <a:t>) is calculated by taking the difference of the mean values in two rectangular windows centered on the pixel (</a:t>
            </a:r>
            <a:r>
              <a:rPr lang="en-US" sz="2400" dirty="0" err="1" smtClean="0"/>
              <a:t>x,y</a:t>
            </a:r>
            <a:r>
              <a:rPr lang="en-US" sz="2400" dirty="0" smtClean="0"/>
              <a:t>) as:</a:t>
            </a:r>
          </a:p>
          <a:p>
            <a:pPr>
              <a:buNone/>
            </a:pPr>
            <a:r>
              <a:rPr lang="en-US" sz="2400" dirty="0" smtClean="0"/>
              <a:t>  </a:t>
            </a:r>
          </a:p>
          <a:p>
            <a:pPr>
              <a:buNone/>
            </a:pPr>
            <a:r>
              <a:rPr lang="en-US" sz="2400" dirty="0" smtClean="0"/>
              <a:t>C(</a:t>
            </a:r>
            <a:r>
              <a:rPr lang="en-US" sz="2400" dirty="0" err="1" smtClean="0"/>
              <a:t>x,y</a:t>
            </a:r>
            <a:r>
              <a:rPr lang="en-US" sz="2400" dirty="0" smtClean="0"/>
              <a:t>)=[μ0- </a:t>
            </a:r>
            <a:r>
              <a:rPr lang="en-US" sz="2400" dirty="0" err="1" smtClean="0"/>
              <a:t>μn</a:t>
            </a:r>
            <a:r>
              <a:rPr lang="en-US" sz="2400" dirty="0" smtClean="0"/>
              <a:t>]/[| μ0 + </a:t>
            </a:r>
            <a:r>
              <a:rPr lang="en-US" sz="2400" dirty="0" err="1" smtClean="0"/>
              <a:t>μn</a:t>
            </a:r>
            <a:r>
              <a:rPr lang="en-US" sz="2400" dirty="0" smtClean="0"/>
              <a:t> |]</a:t>
            </a:r>
          </a:p>
          <a:p>
            <a:pPr>
              <a:buNone/>
            </a:pPr>
            <a:r>
              <a:rPr lang="en-US" sz="2400" dirty="0" smtClean="0"/>
              <a:t> </a:t>
            </a:r>
          </a:p>
          <a:p>
            <a:pPr>
              <a:buNone/>
            </a:pPr>
            <a:r>
              <a:rPr lang="en-US" sz="2400" dirty="0" smtClean="0"/>
              <a:t>Here, μ0 is the central mean value of a 3 X 3 region and </a:t>
            </a:r>
            <a:r>
              <a:rPr lang="en-US" sz="2400" dirty="0" err="1" smtClean="0"/>
              <a:t>μn</a:t>
            </a:r>
            <a:r>
              <a:rPr lang="en-US" sz="2400" dirty="0" smtClean="0"/>
              <a:t> is the mean gray level value of the pixels in a 7 X 7 neighborhood region surrounding the 3 X 3 window.</a:t>
            </a:r>
          </a:p>
          <a:p>
            <a:pPr>
              <a:buNone/>
            </a:pPr>
            <a:endParaRPr lang="en-US" dirty="0"/>
          </a:p>
        </p:txBody>
      </p:sp>
      <p:graphicFrame>
        <p:nvGraphicFramePr>
          <p:cNvPr id="4" name="Object 3"/>
          <p:cNvGraphicFramePr>
            <a:graphicFrameLocks noChangeAspect="1"/>
          </p:cNvGraphicFramePr>
          <p:nvPr/>
        </p:nvGraphicFramePr>
        <p:xfrm>
          <a:off x="2362200" y="990600"/>
          <a:ext cx="3886200" cy="1539815"/>
        </p:xfrm>
        <a:graphic>
          <a:graphicData uri="http://schemas.openxmlformats.org/presentationml/2006/ole">
            <p:oleObj spid="_x0000_s27651" name="Equation" r:id="rId3" imgW="2019240" imgH="799920" progId="Equation.3">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Measurements for both enhancements</a:t>
            </a:r>
            <a:endParaRPr lang="en-US" dirty="0"/>
          </a:p>
        </p:txBody>
      </p:sp>
      <p:graphicFrame>
        <p:nvGraphicFramePr>
          <p:cNvPr id="4" name="Content Placeholder 3"/>
          <p:cNvGraphicFramePr>
            <a:graphicFrameLocks noGrp="1"/>
          </p:cNvGraphicFramePr>
          <p:nvPr>
            <p:ph idx="1"/>
          </p:nvPr>
        </p:nvGraphicFramePr>
        <p:xfrm>
          <a:off x="457200" y="1600200"/>
          <a:ext cx="8229600" cy="13817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Fingerprint</a:t>
                      </a:r>
                      <a:endParaRPr lang="en-US" dirty="0"/>
                    </a:p>
                  </a:txBody>
                  <a:tcPr/>
                </a:tc>
                <a:tc>
                  <a:txBody>
                    <a:bodyPr/>
                    <a:lstStyle/>
                    <a:p>
                      <a:r>
                        <a:rPr lang="en-US" dirty="0" smtClean="0"/>
                        <a:t>Using Gabor Technique</a:t>
                      </a:r>
                      <a:endParaRPr lang="en-US" dirty="0"/>
                    </a:p>
                  </a:txBody>
                  <a:tcPr/>
                </a:tc>
                <a:tc>
                  <a:txBody>
                    <a:bodyPr/>
                    <a:lstStyle/>
                    <a:p>
                      <a:r>
                        <a:rPr lang="en-US" dirty="0" smtClean="0"/>
                        <a:t>Using   Directional</a:t>
                      </a:r>
                      <a:r>
                        <a:rPr lang="en-US" baseline="0" dirty="0" smtClean="0"/>
                        <a:t> Morphology  </a:t>
                      </a:r>
                      <a:endParaRPr lang="en-US" dirty="0"/>
                    </a:p>
                  </a:txBody>
                  <a:tcPr/>
                </a:tc>
              </a:tr>
              <a:tr h="370840">
                <a:tc>
                  <a:txBody>
                    <a:bodyPr/>
                    <a:lstStyle/>
                    <a:p>
                      <a:r>
                        <a:rPr lang="en-US" dirty="0" smtClean="0"/>
                        <a:t>EME (5x5)</a:t>
                      </a:r>
                      <a:endParaRPr lang="en-US" dirty="0"/>
                    </a:p>
                  </a:txBody>
                  <a:tcPr/>
                </a:tc>
                <a:tc>
                  <a:txBody>
                    <a:bodyPr/>
                    <a:lstStyle/>
                    <a:p>
                      <a:r>
                        <a:rPr lang="en-US" sz="1800" kern="1200" dirty="0" smtClean="0">
                          <a:solidFill>
                            <a:schemeClr val="dk1"/>
                          </a:solidFill>
                          <a:latin typeface="+mn-lt"/>
                          <a:ea typeface="+mn-ea"/>
                          <a:cs typeface="+mn-cs"/>
                        </a:rPr>
                        <a:t>72.569580</a:t>
                      </a:r>
                      <a:endParaRPr lang="en-US" dirty="0"/>
                    </a:p>
                  </a:txBody>
                  <a:tcPr/>
                </a:tc>
                <a:tc>
                  <a:txBody>
                    <a:bodyPr/>
                    <a:lstStyle/>
                    <a:p>
                      <a:r>
                        <a:rPr lang="en-US" sz="1800" kern="1200" dirty="0" smtClean="0">
                          <a:solidFill>
                            <a:schemeClr val="dk1"/>
                          </a:solidFill>
                          <a:latin typeface="+mn-lt"/>
                          <a:ea typeface="+mn-ea"/>
                          <a:cs typeface="+mn-cs"/>
                        </a:rPr>
                        <a:t>121.426933</a:t>
                      </a:r>
                      <a:endParaRPr lang="en-US" dirty="0"/>
                    </a:p>
                  </a:txBody>
                  <a:tcPr/>
                </a:tc>
              </a:tr>
              <a:tr h="370840">
                <a:tc>
                  <a:txBody>
                    <a:bodyPr/>
                    <a:lstStyle/>
                    <a:p>
                      <a:r>
                        <a:rPr lang="en-US" sz="1800" kern="1200" dirty="0" smtClean="0">
                          <a:solidFill>
                            <a:schemeClr val="dk1"/>
                          </a:solidFill>
                          <a:latin typeface="+mn-lt"/>
                          <a:ea typeface="+mn-ea"/>
                          <a:cs typeface="+mn-cs"/>
                        </a:rPr>
                        <a:t>CIR</a:t>
                      </a:r>
                      <a:endParaRPr lang="en-US" dirty="0"/>
                    </a:p>
                  </a:txBody>
                  <a:tcPr/>
                </a:tc>
                <a:tc>
                  <a:txBody>
                    <a:bodyPr/>
                    <a:lstStyle/>
                    <a:p>
                      <a:r>
                        <a:rPr lang="en-US" sz="1800" kern="1200" dirty="0" smtClean="0">
                          <a:solidFill>
                            <a:schemeClr val="dk1"/>
                          </a:solidFill>
                          <a:latin typeface="+mn-lt"/>
                          <a:ea typeface="+mn-ea"/>
                          <a:cs typeface="+mn-cs"/>
                        </a:rPr>
                        <a:t>0.050051(5%)</a:t>
                      </a:r>
                      <a:endParaRPr lang="en-US" dirty="0"/>
                    </a:p>
                  </a:txBody>
                  <a:tcPr/>
                </a:tc>
                <a:tc>
                  <a:txBody>
                    <a:bodyPr/>
                    <a:lstStyle/>
                    <a:p>
                      <a:r>
                        <a:rPr lang="en-US" sz="1800" kern="1200" dirty="0" smtClean="0">
                          <a:solidFill>
                            <a:schemeClr val="dk1"/>
                          </a:solidFill>
                          <a:latin typeface="+mn-lt"/>
                          <a:ea typeface="+mn-ea"/>
                          <a:cs typeface="+mn-cs"/>
                        </a:rPr>
                        <a:t>0.244657(24%)</a:t>
                      </a:r>
                      <a:endParaRPr lang="en-US" dirty="0"/>
                    </a:p>
                  </a:txBody>
                  <a:tcPr/>
                </a:tc>
              </a:tr>
            </a:tbl>
          </a:graphicData>
        </a:graphic>
      </p:graphicFrame>
      <p:graphicFrame>
        <p:nvGraphicFramePr>
          <p:cNvPr id="5" name="Content Placeholder 3"/>
          <p:cNvGraphicFramePr>
            <a:graphicFrameLocks/>
          </p:cNvGraphicFramePr>
          <p:nvPr/>
        </p:nvGraphicFramePr>
        <p:xfrm>
          <a:off x="457200" y="3810000"/>
          <a:ext cx="8229600" cy="13817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Lena</a:t>
                      </a:r>
                      <a:endParaRPr lang="en-US" dirty="0"/>
                    </a:p>
                  </a:txBody>
                  <a:tcPr/>
                </a:tc>
                <a:tc>
                  <a:txBody>
                    <a:bodyPr/>
                    <a:lstStyle/>
                    <a:p>
                      <a:r>
                        <a:rPr lang="en-US" dirty="0" smtClean="0"/>
                        <a:t>Using Gabor Technique</a:t>
                      </a:r>
                      <a:endParaRPr lang="en-US" dirty="0"/>
                    </a:p>
                  </a:txBody>
                  <a:tcPr/>
                </a:tc>
                <a:tc>
                  <a:txBody>
                    <a:bodyPr/>
                    <a:lstStyle/>
                    <a:p>
                      <a:r>
                        <a:rPr lang="en-US" dirty="0" smtClean="0"/>
                        <a:t>Using   Directional</a:t>
                      </a:r>
                      <a:r>
                        <a:rPr lang="en-US" baseline="0" dirty="0" smtClean="0"/>
                        <a:t> Morphology  </a:t>
                      </a:r>
                      <a:endParaRPr lang="en-US" dirty="0"/>
                    </a:p>
                  </a:txBody>
                  <a:tcPr/>
                </a:tc>
              </a:tr>
              <a:tr h="370840">
                <a:tc>
                  <a:txBody>
                    <a:bodyPr/>
                    <a:lstStyle/>
                    <a:p>
                      <a:r>
                        <a:rPr lang="en-US" dirty="0" smtClean="0"/>
                        <a:t>EME (5x5)</a:t>
                      </a:r>
                      <a:endParaRPr lang="en-US" dirty="0"/>
                    </a:p>
                  </a:txBody>
                  <a:tcPr/>
                </a:tc>
                <a:tc>
                  <a:txBody>
                    <a:bodyPr/>
                    <a:lstStyle/>
                    <a:p>
                      <a:r>
                        <a:rPr lang="en-US" sz="1800" kern="1200" dirty="0" smtClean="0">
                          <a:solidFill>
                            <a:schemeClr val="dk1"/>
                          </a:solidFill>
                          <a:latin typeface="+mn-lt"/>
                          <a:ea typeface="+mn-ea"/>
                          <a:cs typeface="+mn-cs"/>
                        </a:rPr>
                        <a:t>15.962998</a:t>
                      </a:r>
                      <a:endParaRPr lang="en-US" dirty="0"/>
                    </a:p>
                  </a:txBody>
                  <a:tcPr/>
                </a:tc>
                <a:tc>
                  <a:txBody>
                    <a:bodyPr/>
                    <a:lstStyle/>
                    <a:p>
                      <a:r>
                        <a:rPr lang="en-US" sz="1800" kern="1200" dirty="0" smtClean="0">
                          <a:solidFill>
                            <a:schemeClr val="dk1"/>
                          </a:solidFill>
                          <a:latin typeface="+mn-lt"/>
                          <a:ea typeface="+mn-ea"/>
                          <a:cs typeface="+mn-cs"/>
                        </a:rPr>
                        <a:t>52.132599</a:t>
                      </a:r>
                      <a:endParaRPr lang="en-US" dirty="0"/>
                    </a:p>
                  </a:txBody>
                  <a:tcPr/>
                </a:tc>
              </a:tr>
              <a:tr h="370840">
                <a:tc>
                  <a:txBody>
                    <a:bodyPr/>
                    <a:lstStyle/>
                    <a:p>
                      <a:r>
                        <a:rPr lang="en-US" sz="1800" kern="1200" dirty="0" smtClean="0">
                          <a:solidFill>
                            <a:schemeClr val="dk1"/>
                          </a:solidFill>
                          <a:latin typeface="+mn-lt"/>
                          <a:ea typeface="+mn-ea"/>
                          <a:cs typeface="+mn-cs"/>
                        </a:rPr>
                        <a:t>CIR</a:t>
                      </a:r>
                      <a:endParaRPr lang="en-US" dirty="0"/>
                    </a:p>
                  </a:txBody>
                  <a:tcPr/>
                </a:tc>
                <a:tc>
                  <a:txBody>
                    <a:bodyPr/>
                    <a:lstStyle/>
                    <a:p>
                      <a:r>
                        <a:rPr lang="en-US" sz="1800" kern="1200" dirty="0" smtClean="0">
                          <a:solidFill>
                            <a:schemeClr val="dk1"/>
                          </a:solidFill>
                          <a:latin typeface="+mn-lt"/>
                          <a:ea typeface="+mn-ea"/>
                          <a:cs typeface="+mn-cs"/>
                        </a:rPr>
                        <a:t>0.002229 (.22%)</a:t>
                      </a:r>
                      <a:endParaRPr lang="en-US" dirty="0"/>
                    </a:p>
                  </a:txBody>
                  <a:tcPr/>
                </a:tc>
                <a:tc>
                  <a:txBody>
                    <a:bodyPr/>
                    <a:lstStyle/>
                    <a:p>
                      <a:r>
                        <a:rPr lang="en-US" sz="1800" kern="1200" dirty="0" smtClean="0">
                          <a:solidFill>
                            <a:schemeClr val="dk1"/>
                          </a:solidFill>
                          <a:latin typeface="+mn-lt"/>
                          <a:ea typeface="+mn-ea"/>
                          <a:cs typeface="+mn-cs"/>
                        </a:rPr>
                        <a:t>0.070037 (7%)</a:t>
                      </a:r>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400" dirty="0" smtClean="0"/>
              <a:t>From the observation of the output  of both methods and tabulated metrics, it  shown that the Contrast of the Directional Features is better enhanced in the method that uses Directional Morphology  than in the method that uses Gabor Filter.</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dirty="0" smtClean="0"/>
              <a:t>References</a:t>
            </a:r>
            <a:endParaRPr lang="en-US" sz="2800" dirty="0"/>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1800" dirty="0" smtClean="0"/>
              <a:t> 1. “Digital Image Processing” by </a:t>
            </a:r>
            <a:r>
              <a:rPr lang="en-US" sz="1800" dirty="0" err="1" smtClean="0"/>
              <a:t>Gonzalez,woods</a:t>
            </a:r>
            <a:r>
              <a:rPr lang="en-US" sz="1800" dirty="0" smtClean="0"/>
              <a:t> 2</a:t>
            </a:r>
            <a:r>
              <a:rPr lang="en-US" sz="1800" baseline="30000" dirty="0" smtClean="0"/>
              <a:t>nd</a:t>
            </a:r>
            <a:r>
              <a:rPr lang="en-US" sz="1800" dirty="0" smtClean="0"/>
              <a:t> Edition</a:t>
            </a:r>
          </a:p>
          <a:p>
            <a:pPr>
              <a:buNone/>
            </a:pPr>
            <a:r>
              <a:rPr lang="en-US" sz="1800" dirty="0" smtClean="0"/>
              <a:t> 2. </a:t>
            </a:r>
            <a:r>
              <a:rPr lang="en-US" sz="1800" u="sng" dirty="0" smtClean="0">
                <a:hlinkClick r:id="rId2"/>
              </a:rPr>
              <a:t>http://</a:t>
            </a:r>
            <a:r>
              <a:rPr lang="en-US" sz="1800" u="sng" dirty="0" smtClean="0">
                <a:hlinkClick r:id="rId2"/>
              </a:rPr>
              <a:t>en.wikipedia.org/wiki/Gabor_filter</a:t>
            </a:r>
            <a:r>
              <a:rPr lang="en-US" sz="1800" dirty="0" smtClean="0"/>
              <a:t> </a:t>
            </a:r>
            <a:endParaRPr lang="en-US" sz="1800" dirty="0" smtClean="0"/>
          </a:p>
          <a:p>
            <a:pPr>
              <a:buNone/>
            </a:pPr>
            <a:r>
              <a:rPr lang="en-US" sz="1800" dirty="0" smtClean="0"/>
              <a:t> 3</a:t>
            </a:r>
            <a:r>
              <a:rPr lang="en-US" sz="1800" dirty="0" smtClean="0"/>
              <a:t>.”</a:t>
            </a:r>
            <a:r>
              <a:rPr lang="en-US" sz="1800" dirty="0" smtClean="0"/>
              <a:t>Computer Graphics” by Hearn and Baker</a:t>
            </a:r>
          </a:p>
          <a:p>
            <a:pPr>
              <a:buNone/>
            </a:pPr>
            <a:r>
              <a:rPr lang="en-US" sz="1800" dirty="0" smtClean="0"/>
              <a:t> 4.”</a:t>
            </a:r>
            <a:r>
              <a:rPr lang="en-US" sz="1800" dirty="0" smtClean="0"/>
              <a:t>Periodic lines: Definitions, cascades and application to </a:t>
            </a:r>
            <a:r>
              <a:rPr lang="en-US" sz="1800" dirty="0" err="1" smtClean="0"/>
              <a:t>granulometries</a:t>
            </a:r>
            <a:r>
              <a:rPr lang="en-US" sz="1800" dirty="0" smtClean="0"/>
              <a:t> ”, by Ronald Jones and Pierre </a:t>
            </a:r>
            <a:r>
              <a:rPr lang="en-US" sz="1800" dirty="0" err="1" smtClean="0"/>
              <a:t>Solle</a:t>
            </a:r>
            <a:r>
              <a:rPr lang="en-US" sz="1800" dirty="0" smtClean="0"/>
              <a:t> – Pattern Recognition Letters</a:t>
            </a:r>
          </a:p>
          <a:p>
            <a:pPr>
              <a:buNone/>
            </a:pPr>
            <a:r>
              <a:rPr lang="en-US" sz="1800" dirty="0" smtClean="0"/>
              <a:t> 5. </a:t>
            </a:r>
            <a:r>
              <a:rPr lang="en-US" sz="1800" dirty="0" smtClean="0"/>
              <a:t>J. Serra, “Image analysis using mathematical morphology”, Academic Press, London, 1982. </a:t>
            </a:r>
          </a:p>
          <a:p>
            <a:pPr>
              <a:buNone/>
            </a:pPr>
            <a:r>
              <a:rPr lang="en-US" sz="1800" dirty="0" smtClean="0"/>
              <a:t> </a:t>
            </a:r>
          </a:p>
          <a:p>
            <a:pPr>
              <a:buNone/>
            </a:pPr>
            <a:r>
              <a:rPr lang="en-US" sz="1800" dirty="0" smtClean="0"/>
              <a:t> 6. </a:t>
            </a:r>
            <a:r>
              <a:rPr lang="en-US" sz="1800" dirty="0" smtClean="0"/>
              <a:t>S. Sternberg, “Grayscale morphology”, Computer Graphics and Image Processing, vol. 35, pp.   333-355, 1986. </a:t>
            </a:r>
          </a:p>
          <a:p>
            <a:pPr>
              <a:buNone/>
            </a:pPr>
            <a:r>
              <a:rPr lang="en-US" sz="1800" dirty="0" smtClean="0"/>
              <a:t> </a:t>
            </a:r>
          </a:p>
          <a:p>
            <a:pPr>
              <a:buNone/>
            </a:pPr>
            <a:r>
              <a:rPr lang="en-US" sz="1800" dirty="0" smtClean="0"/>
              <a:t> 7.P</a:t>
            </a:r>
            <a:r>
              <a:rPr lang="en-US" sz="1800" dirty="0" smtClean="0"/>
              <a:t>. </a:t>
            </a:r>
            <a:r>
              <a:rPr lang="en-US" sz="1800" dirty="0" err="1" smtClean="0"/>
              <a:t>Soille</a:t>
            </a:r>
            <a:r>
              <a:rPr lang="en-US" sz="1800" dirty="0" smtClean="0"/>
              <a:t>, “Morphological operators with discrete line segments”, Proc. Discrete Geometry for Computer Imagery 2000, G. </a:t>
            </a:r>
            <a:r>
              <a:rPr lang="en-US" sz="1800" dirty="0" err="1" smtClean="0"/>
              <a:t>Borgefors</a:t>
            </a:r>
            <a:r>
              <a:rPr lang="en-US" sz="1800" dirty="0" smtClean="0"/>
              <a:t>, I. </a:t>
            </a:r>
            <a:r>
              <a:rPr lang="en-US" sz="1800" dirty="0" err="1" smtClean="0"/>
              <a:t>Nystrom</a:t>
            </a:r>
            <a:r>
              <a:rPr lang="en-US" sz="1800" dirty="0" smtClean="0"/>
              <a:t>, and G. </a:t>
            </a:r>
            <a:r>
              <a:rPr lang="en-US" sz="1800" dirty="0" err="1" smtClean="0"/>
              <a:t>Sanniti</a:t>
            </a:r>
            <a:r>
              <a:rPr lang="en-US" sz="1800" dirty="0" smtClean="0"/>
              <a:t> </a:t>
            </a:r>
            <a:r>
              <a:rPr lang="en-US" sz="1800" dirty="0" err="1" smtClean="0"/>
              <a:t>di</a:t>
            </a:r>
            <a:r>
              <a:rPr lang="en-US" sz="1800" dirty="0" smtClean="0"/>
              <a:t> Baja, eds., pp. 78-98, 2000.</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8229600" cy="3139321"/>
          </a:xfrm>
          <a:prstGeom prst="rect">
            <a:avLst/>
          </a:prstGeom>
        </p:spPr>
        <p:txBody>
          <a:bodyPr wrap="square">
            <a:spAutoFit/>
          </a:bodyPr>
          <a:lstStyle/>
          <a:p>
            <a:pPr>
              <a:buNone/>
            </a:pPr>
            <a:endParaRPr lang="en-US" dirty="0" smtClean="0"/>
          </a:p>
          <a:p>
            <a:pPr>
              <a:buNone/>
            </a:pPr>
            <a:r>
              <a:rPr lang="en-US" dirty="0" smtClean="0"/>
              <a:t> </a:t>
            </a:r>
          </a:p>
          <a:p>
            <a:pPr>
              <a:buNone/>
            </a:pPr>
            <a:r>
              <a:rPr lang="en-US" dirty="0" smtClean="0"/>
              <a:t>8</a:t>
            </a:r>
            <a:r>
              <a:rPr lang="en-US" dirty="0" smtClean="0"/>
              <a:t>. </a:t>
            </a:r>
            <a:r>
              <a:rPr lang="en-US" dirty="0" smtClean="0"/>
              <a:t>P. </a:t>
            </a:r>
            <a:r>
              <a:rPr lang="en-US" dirty="0" err="1" smtClean="0"/>
              <a:t>Soille</a:t>
            </a:r>
            <a:r>
              <a:rPr lang="en-US" dirty="0" smtClean="0"/>
              <a:t>, E. Breen, and R. Jones, “Recursive implementation of erosions and dilations </a:t>
            </a:r>
            <a:r>
              <a:rPr lang="en-US" dirty="0" smtClean="0"/>
              <a:t>along </a:t>
            </a:r>
            <a:r>
              <a:rPr lang="en-US" dirty="0" smtClean="0"/>
              <a:t>discrete lines at arbitrary angles”, IEEE Trans. Pattern Analysis and Machine Intelligence, vol. 18, no. 5, pp. 562-567, May 1996. </a:t>
            </a:r>
          </a:p>
          <a:p>
            <a:pPr>
              <a:buNone/>
            </a:pPr>
            <a:r>
              <a:rPr lang="en-US" dirty="0" smtClean="0"/>
              <a:t> </a:t>
            </a:r>
          </a:p>
          <a:p>
            <a:pPr>
              <a:buNone/>
            </a:pPr>
            <a:r>
              <a:rPr lang="en-US" dirty="0" smtClean="0"/>
              <a:t>9</a:t>
            </a:r>
            <a:r>
              <a:rPr lang="en-US" dirty="0" smtClean="0"/>
              <a:t>. </a:t>
            </a:r>
            <a:r>
              <a:rPr lang="en-US" dirty="0" smtClean="0"/>
              <a:t>S. Sternberg, “Grayscale morphology”, Computer Graphics and Image Processing, vol. 35, pp. 333-355, 1986. </a:t>
            </a:r>
          </a:p>
          <a:p>
            <a:pPr>
              <a:buNone/>
            </a:pPr>
            <a:r>
              <a:rPr lang="en-US" dirty="0" smtClean="0"/>
              <a:t> </a:t>
            </a:r>
          </a:p>
          <a:p>
            <a:pPr>
              <a:buNone/>
            </a:pPr>
            <a:r>
              <a:rPr lang="en-US" smtClean="0"/>
              <a:t>10. </a:t>
            </a:r>
            <a:r>
              <a:rPr lang="en-US" dirty="0" smtClean="0"/>
              <a:t>P. </a:t>
            </a:r>
            <a:r>
              <a:rPr lang="en-US" dirty="0" err="1" smtClean="0"/>
              <a:t>Soille</a:t>
            </a:r>
            <a:r>
              <a:rPr lang="en-US" dirty="0" smtClean="0"/>
              <a:t>, “Morphological image analysis”, Berlin, Heidelberg, New York: Springer- </a:t>
            </a:r>
            <a:r>
              <a:rPr lang="en-US" dirty="0" err="1" smtClean="0"/>
              <a:t>Verlag</a:t>
            </a:r>
            <a:r>
              <a:rPr lang="en-US" dirty="0" smtClean="0"/>
              <a:t>, 1999.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0"/>
            <a:ext cx="7391400" cy="4154984"/>
          </a:xfrm>
          <a:prstGeom prst="rect">
            <a:avLst/>
          </a:prstGeom>
        </p:spPr>
        <p:txBody>
          <a:bodyPr wrap="square">
            <a:spAutoFit/>
          </a:bodyPr>
          <a:lstStyle/>
          <a:p>
            <a:pPr algn="ctr"/>
            <a:r>
              <a:rPr lang="en-US" sz="2400" b="1" dirty="0" smtClean="0"/>
              <a:t>1.Aim</a:t>
            </a:r>
          </a:p>
          <a:p>
            <a:pPr algn="ctr"/>
            <a:endParaRPr lang="en-US" sz="2400" b="1" u="sng" dirty="0" smtClean="0"/>
          </a:p>
          <a:p>
            <a:r>
              <a:rPr lang="en-US" sz="2400" dirty="0" smtClean="0"/>
              <a:t>Feature  matching  in images has been  a very important  step in many  applications like fingerprint  recognition, landscape analysis etc.</a:t>
            </a:r>
          </a:p>
          <a:p>
            <a:endParaRPr lang="en-US" sz="2400" dirty="0" smtClean="0"/>
          </a:p>
          <a:p>
            <a:r>
              <a:rPr lang="en-US" sz="2400" dirty="0" smtClean="0"/>
              <a:t>Contrast  of  such features in the input images has to be rich enough  to  reliably use them as input</a:t>
            </a:r>
          </a:p>
          <a:p>
            <a:endParaRPr lang="en-US" sz="2400" dirty="0"/>
          </a:p>
          <a:p>
            <a:r>
              <a:rPr lang="en-US" sz="2400" dirty="0" smtClean="0"/>
              <a:t>The aim of this project is to enhance the  </a:t>
            </a:r>
            <a:r>
              <a:rPr lang="en-US" sz="2400" b="1" dirty="0" smtClean="0"/>
              <a:t>Directional Features</a:t>
            </a:r>
            <a:r>
              <a:rPr lang="en-US" sz="2400" dirty="0" smtClean="0"/>
              <a:t> of the grayscale images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0"/>
            <a:ext cx="8001000" cy="6370975"/>
          </a:xfrm>
          <a:prstGeom prst="rect">
            <a:avLst/>
          </a:prstGeom>
        </p:spPr>
        <p:txBody>
          <a:bodyPr wrap="square">
            <a:spAutoFit/>
          </a:bodyPr>
          <a:lstStyle/>
          <a:p>
            <a:pPr algn="ctr"/>
            <a:r>
              <a:rPr lang="en-US" sz="2400" b="1" dirty="0" smtClean="0"/>
              <a:t>2.Proposed Method (Using Directional Morphology)</a:t>
            </a:r>
          </a:p>
          <a:p>
            <a:endParaRPr lang="en-US" sz="2400" b="1" u="sng" dirty="0" smtClean="0"/>
          </a:p>
          <a:p>
            <a:endParaRPr lang="en-US" sz="2400" b="1" u="sng" dirty="0"/>
          </a:p>
          <a:p>
            <a:pPr>
              <a:buFont typeface="Arial" pitchFamily="34" charset="0"/>
              <a:buChar char="•"/>
            </a:pPr>
            <a:r>
              <a:rPr lang="en-US" sz="2400" dirty="0" smtClean="0"/>
              <a:t>Structuring  element  construction</a:t>
            </a:r>
          </a:p>
          <a:p>
            <a:pPr>
              <a:buFont typeface="Arial" pitchFamily="34" charset="0"/>
              <a:buChar char="•"/>
            </a:pPr>
            <a:endParaRPr lang="en-US" sz="2400" dirty="0"/>
          </a:p>
          <a:p>
            <a:pPr>
              <a:buFont typeface="Arial" pitchFamily="34" charset="0"/>
              <a:buChar char="•"/>
            </a:pPr>
            <a:r>
              <a:rPr lang="en-US" sz="2400" dirty="0" smtClean="0"/>
              <a:t>Directional Opening</a:t>
            </a:r>
          </a:p>
          <a:p>
            <a:pPr>
              <a:buFont typeface="Arial" pitchFamily="34" charset="0"/>
              <a:buChar char="•"/>
            </a:pPr>
            <a:endParaRPr lang="en-US" sz="2400" dirty="0"/>
          </a:p>
          <a:p>
            <a:pPr>
              <a:buFont typeface="Arial" pitchFamily="34" charset="0"/>
              <a:buChar char="•"/>
            </a:pPr>
            <a:r>
              <a:rPr lang="en-US" sz="2400" dirty="0" smtClean="0"/>
              <a:t>Directional Closing</a:t>
            </a:r>
          </a:p>
          <a:p>
            <a:pPr>
              <a:buFont typeface="Arial" pitchFamily="34" charset="0"/>
              <a:buChar char="•"/>
            </a:pPr>
            <a:endParaRPr lang="en-US" sz="2400" dirty="0"/>
          </a:p>
          <a:p>
            <a:pPr>
              <a:buFont typeface="Arial" pitchFamily="34" charset="0"/>
              <a:buChar char="•"/>
            </a:pPr>
            <a:r>
              <a:rPr lang="en-US" sz="2400" dirty="0" smtClean="0"/>
              <a:t>Top Hat Transformation</a:t>
            </a:r>
          </a:p>
          <a:p>
            <a:pPr>
              <a:buFont typeface="Arial" pitchFamily="34" charset="0"/>
              <a:buChar char="•"/>
            </a:pPr>
            <a:endParaRPr lang="en-US" sz="2400" dirty="0"/>
          </a:p>
          <a:p>
            <a:pPr>
              <a:buFont typeface="Arial" pitchFamily="34" charset="0"/>
              <a:buChar char="•"/>
            </a:pPr>
            <a:r>
              <a:rPr lang="en-US" sz="2400" dirty="0" smtClean="0"/>
              <a:t>Bottom Hat Transformation</a:t>
            </a:r>
          </a:p>
          <a:p>
            <a:pPr>
              <a:buFont typeface="Arial" pitchFamily="34" charset="0"/>
              <a:buChar char="•"/>
            </a:pPr>
            <a:endParaRPr lang="en-US" sz="2400" dirty="0"/>
          </a:p>
          <a:p>
            <a:pPr>
              <a:buFont typeface="Arial" pitchFamily="34" charset="0"/>
              <a:buChar char="•"/>
            </a:pPr>
            <a:r>
              <a:rPr lang="en-US" sz="2400" dirty="0" smtClean="0"/>
              <a:t>Contrast Enhancement</a:t>
            </a:r>
          </a:p>
          <a:p>
            <a:pPr algn="ctr"/>
            <a:endParaRPr lang="en-US" sz="2400" b="1" u="sng" dirty="0" smtClean="0"/>
          </a:p>
          <a:p>
            <a:pPr algn="ctr"/>
            <a:endParaRPr lang="en-US" sz="2400" b="1" u="sng" dirty="0"/>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8600"/>
            <a:ext cx="9144000" cy="7478970"/>
          </a:xfrm>
          <a:prstGeom prst="rect">
            <a:avLst/>
          </a:prstGeom>
        </p:spPr>
        <p:txBody>
          <a:bodyPr wrap="square">
            <a:spAutoFit/>
          </a:bodyPr>
          <a:lstStyle/>
          <a:p>
            <a:r>
              <a:rPr lang="en-US" sz="2400" dirty="0" smtClean="0"/>
              <a:t>    Structuring Element Construction</a:t>
            </a:r>
          </a:p>
          <a:p>
            <a:endParaRPr lang="en-US" sz="2400" dirty="0"/>
          </a:p>
          <a:p>
            <a:r>
              <a:rPr lang="en-US" dirty="0" smtClean="0"/>
              <a:t>There are  16 different structuring elements,  each a line, with a different slope from </a:t>
            </a:r>
            <a:r>
              <a:rPr lang="en-US" dirty="0" smtClean="0"/>
              <a:t>              +</a:t>
            </a:r>
            <a:r>
              <a:rPr lang="en-US" dirty="0" smtClean="0"/>
              <a:t>90° </a:t>
            </a:r>
            <a:r>
              <a:rPr lang="en-US" dirty="0" smtClean="0"/>
              <a:t>to -</a:t>
            </a:r>
            <a:r>
              <a:rPr lang="en-US" dirty="0" smtClean="0"/>
              <a:t>90°</a:t>
            </a:r>
          </a:p>
          <a:p>
            <a:endParaRPr lang="en-US" dirty="0" smtClean="0"/>
          </a:p>
          <a:p>
            <a:r>
              <a:rPr lang="en-US" dirty="0" smtClean="0"/>
              <a:t>The slopes are taken approximately at a  difference of 11.25°</a:t>
            </a:r>
          </a:p>
          <a:p>
            <a:endParaRPr lang="en-US" sz="3600" dirty="0" smtClean="0"/>
          </a:p>
          <a:p>
            <a:r>
              <a:rPr lang="en-US" dirty="0" smtClean="0"/>
              <a:t>+90°           (1,0)                                                                                   0°             (0,1) </a:t>
            </a:r>
          </a:p>
          <a:p>
            <a:r>
              <a:rPr lang="en-US" dirty="0" smtClean="0"/>
              <a:t>  </a:t>
            </a:r>
          </a:p>
          <a:p>
            <a:r>
              <a:rPr lang="en-US" dirty="0" smtClean="0"/>
              <a:t>+78.75°      (1,5)                                                                                 -78.75°     (1,-5)</a:t>
            </a:r>
          </a:p>
          <a:p>
            <a:endParaRPr lang="en-US" dirty="0" smtClean="0"/>
          </a:p>
          <a:p>
            <a:r>
              <a:rPr lang="en-US" dirty="0" smtClean="0"/>
              <a:t>+67.50°      (2,5)                                                                                 - 67.50°    (2,-5)</a:t>
            </a:r>
          </a:p>
          <a:p>
            <a:endParaRPr lang="en-US" dirty="0"/>
          </a:p>
          <a:p>
            <a:r>
              <a:rPr lang="en-US" dirty="0" smtClean="0"/>
              <a:t>+56.25°      (2,3)                                                                                 - 56.25°   (2,-3)</a:t>
            </a:r>
          </a:p>
          <a:p>
            <a:r>
              <a:rPr lang="en-US" dirty="0" smtClean="0"/>
              <a:t> </a:t>
            </a:r>
            <a:endParaRPr lang="en-US" dirty="0"/>
          </a:p>
          <a:p>
            <a:r>
              <a:rPr lang="en-US" dirty="0" smtClean="0"/>
              <a:t>+45°           (1,1)                                                                                  -45°         (1,-1)           </a:t>
            </a:r>
          </a:p>
          <a:p>
            <a:endParaRPr lang="en-US" dirty="0"/>
          </a:p>
          <a:p>
            <a:r>
              <a:rPr lang="en-US" dirty="0" smtClean="0"/>
              <a:t>+33.75°      (3,2)                                                                                 -33.75°    (3,-2)   </a:t>
            </a:r>
          </a:p>
          <a:p>
            <a:endParaRPr lang="en-US" dirty="0"/>
          </a:p>
          <a:p>
            <a:r>
              <a:rPr lang="en-US" dirty="0" smtClean="0"/>
              <a:t>+22.50°      (5,2)                                                                                 - 22.50°    (5,-2)</a:t>
            </a:r>
          </a:p>
          <a:p>
            <a:endParaRPr lang="en-US" dirty="0"/>
          </a:p>
          <a:p>
            <a:r>
              <a:rPr lang="en-US" dirty="0" smtClean="0"/>
              <a:t>+11.25°      (5,1)                                                                                 - 11.25°    (5,-1)</a:t>
            </a:r>
          </a:p>
          <a:p>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Structuring element  with slope (2,-5) (approximately   67.5°) </a:t>
            </a:r>
            <a:endParaRPr lang="en-US" sz="2400" dirty="0"/>
          </a:p>
        </p:txBody>
      </p:sp>
      <p:pic>
        <p:nvPicPr>
          <p:cNvPr id="4" name="Content Placeholder 3" descr="sample structuring element.png"/>
          <p:cNvPicPr>
            <a:picLocks noGrp="1" noChangeAspect="1"/>
          </p:cNvPicPr>
          <p:nvPr>
            <p:ph idx="1"/>
          </p:nvPr>
        </p:nvPicPr>
        <p:blipFill>
          <a:blip r:embed="rId2"/>
          <a:stretch>
            <a:fillRect/>
          </a:stretch>
        </p:blipFill>
        <p:spPr>
          <a:xfrm>
            <a:off x="1225169" y="1646237"/>
            <a:ext cx="6693661"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0"/>
            <a:ext cx="8763000" cy="6740307"/>
          </a:xfrm>
          <a:prstGeom prst="rect">
            <a:avLst/>
          </a:prstGeom>
        </p:spPr>
        <p:txBody>
          <a:bodyPr wrap="square">
            <a:spAutoFit/>
          </a:bodyPr>
          <a:lstStyle/>
          <a:p>
            <a:r>
              <a:rPr lang="en-US" sz="2000" b="1" dirty="0" smtClean="0"/>
              <a:t>Dilation:</a:t>
            </a:r>
          </a:p>
          <a:p>
            <a:r>
              <a:rPr lang="en-US" sz="2000" b="1" dirty="0" smtClean="0"/>
              <a:t>		</a:t>
            </a:r>
          </a:p>
          <a:p>
            <a:endParaRPr lang="en-US" sz="2000" b="1" dirty="0" smtClean="0"/>
          </a:p>
          <a:p>
            <a:endParaRPr lang="en-US" sz="2000" b="1" dirty="0" smtClean="0"/>
          </a:p>
          <a:p>
            <a:r>
              <a:rPr lang="en-US" sz="2000" b="1" dirty="0" smtClean="0"/>
              <a:t>Erosion:</a:t>
            </a:r>
          </a:p>
          <a:p>
            <a:endParaRPr lang="en-US" sz="2000" b="1" dirty="0" smtClean="0"/>
          </a:p>
          <a:p>
            <a:r>
              <a:rPr lang="en-US" sz="2400" b="1" dirty="0" smtClean="0"/>
              <a:t>	</a:t>
            </a:r>
          </a:p>
          <a:p>
            <a:endParaRPr lang="en-US" sz="2400" b="1" dirty="0" smtClean="0"/>
          </a:p>
          <a:p>
            <a:r>
              <a:rPr lang="en-US" sz="2400" b="1" dirty="0" smtClean="0"/>
              <a:t>Directional Opening:</a:t>
            </a:r>
          </a:p>
          <a:p>
            <a:endParaRPr lang="en-US" sz="2400" b="1" dirty="0" smtClean="0"/>
          </a:p>
          <a:p>
            <a:r>
              <a:rPr lang="en-US" sz="2400" b="1" dirty="0" smtClean="0"/>
              <a:t>		</a:t>
            </a:r>
          </a:p>
          <a:p>
            <a:endParaRPr lang="en-US" sz="2400" b="1" dirty="0" smtClean="0"/>
          </a:p>
          <a:p>
            <a:pPr algn="ctr"/>
            <a:endParaRPr lang="en-US" sz="2400" b="1" dirty="0" smtClean="0"/>
          </a:p>
          <a:p>
            <a:pPr algn="ctr"/>
            <a:endParaRPr lang="en-US" sz="2400" b="1" dirty="0" smtClean="0"/>
          </a:p>
          <a:p>
            <a:r>
              <a:rPr lang="en-US" sz="2400" b="1" dirty="0" smtClean="0"/>
              <a:t>Directional Closing:</a:t>
            </a:r>
          </a:p>
          <a:p>
            <a:endParaRPr lang="en-US" sz="2400" b="1" dirty="0" smtClean="0"/>
          </a:p>
          <a:p>
            <a:r>
              <a:rPr lang="en-US" sz="2400" b="1" dirty="0" smtClean="0"/>
              <a:t>	</a:t>
            </a:r>
          </a:p>
          <a:p>
            <a:endParaRPr lang="en-US" sz="2400" b="1" dirty="0" smtClean="0"/>
          </a:p>
          <a:p>
            <a:endParaRPr lang="en-US" sz="2400" dirty="0"/>
          </a:p>
        </p:txBody>
      </p:sp>
      <p:graphicFrame>
        <p:nvGraphicFramePr>
          <p:cNvPr id="6" name="Object 5"/>
          <p:cNvGraphicFramePr>
            <a:graphicFrameLocks noChangeAspect="1"/>
          </p:cNvGraphicFramePr>
          <p:nvPr/>
        </p:nvGraphicFramePr>
        <p:xfrm>
          <a:off x="1943100" y="228600"/>
          <a:ext cx="4292600" cy="762000"/>
        </p:xfrm>
        <a:graphic>
          <a:graphicData uri="http://schemas.openxmlformats.org/presentationml/2006/ole">
            <p:oleObj spid="_x0000_s1028" name="Equation" r:id="rId3" imgW="2145960" imgH="355320" progId="Equation.3">
              <p:embed/>
            </p:oleObj>
          </a:graphicData>
        </a:graphic>
      </p:graphicFrame>
      <p:graphicFrame>
        <p:nvGraphicFramePr>
          <p:cNvPr id="1029" name="Object 5"/>
          <p:cNvGraphicFramePr>
            <a:graphicFrameLocks noChangeAspect="1"/>
          </p:cNvGraphicFramePr>
          <p:nvPr/>
        </p:nvGraphicFramePr>
        <p:xfrm>
          <a:off x="1866900" y="1447800"/>
          <a:ext cx="4292600" cy="762000"/>
        </p:xfrm>
        <a:graphic>
          <a:graphicData uri="http://schemas.openxmlformats.org/presentationml/2006/ole">
            <p:oleObj spid="_x0000_s1029" name="Equation" r:id="rId4" imgW="2145960" imgH="355320" progId="Equation.3">
              <p:embed/>
            </p:oleObj>
          </a:graphicData>
        </a:graphic>
      </p:graphicFrame>
      <p:graphicFrame>
        <p:nvGraphicFramePr>
          <p:cNvPr id="7" name="Object 6"/>
          <p:cNvGraphicFramePr>
            <a:graphicFrameLocks noChangeAspect="1"/>
          </p:cNvGraphicFramePr>
          <p:nvPr/>
        </p:nvGraphicFramePr>
        <p:xfrm>
          <a:off x="1295400" y="3276600"/>
          <a:ext cx="6447590" cy="577850"/>
        </p:xfrm>
        <a:graphic>
          <a:graphicData uri="http://schemas.openxmlformats.org/presentationml/2006/ole">
            <p:oleObj spid="_x0000_s1030" name="Equation" r:id="rId5" imgW="2692080" imgH="241200" progId="Equation.3">
              <p:embed/>
            </p:oleObj>
          </a:graphicData>
        </a:graphic>
      </p:graphicFrame>
      <p:graphicFrame>
        <p:nvGraphicFramePr>
          <p:cNvPr id="8" name="Object 7"/>
          <p:cNvGraphicFramePr>
            <a:graphicFrameLocks noChangeAspect="1"/>
          </p:cNvGraphicFramePr>
          <p:nvPr/>
        </p:nvGraphicFramePr>
        <p:xfrm>
          <a:off x="1142999" y="5257800"/>
          <a:ext cx="6737685" cy="609600"/>
        </p:xfrm>
        <a:graphic>
          <a:graphicData uri="http://schemas.openxmlformats.org/presentationml/2006/ole">
            <p:oleObj spid="_x0000_s1031" name="Equation" r:id="rId6" imgW="2666880" imgH="2412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Original image :: Closed image (2,1)2</a:t>
            </a:r>
            <a:endParaRPr lang="en-US" dirty="0"/>
          </a:p>
        </p:txBody>
      </p:sp>
      <p:pic>
        <p:nvPicPr>
          <p:cNvPr id="8" name="Content Placeholder 7" descr="1org.jpg"/>
          <p:cNvPicPr>
            <a:picLocks noGrp="1" noChangeAspect="1"/>
          </p:cNvPicPr>
          <p:nvPr>
            <p:ph sz="half" idx="1"/>
          </p:nvPr>
        </p:nvPicPr>
        <p:blipFill>
          <a:blip r:embed="rId2"/>
          <a:stretch>
            <a:fillRect/>
          </a:stretch>
        </p:blipFill>
        <p:spPr>
          <a:xfrm>
            <a:off x="457200" y="1671502"/>
            <a:ext cx="4038600" cy="4383359"/>
          </a:xfrm>
        </p:spPr>
      </p:pic>
      <p:pic>
        <p:nvPicPr>
          <p:cNvPr id="10" name="Content Placeholder 9" descr="4Close(2,1).jpg"/>
          <p:cNvPicPr>
            <a:picLocks noGrp="1" noChangeAspect="1"/>
          </p:cNvPicPr>
          <p:nvPr>
            <p:ph sz="half" idx="2"/>
          </p:nvPr>
        </p:nvPicPr>
        <p:blipFill>
          <a:blip r:embed="rId3"/>
          <a:stretch>
            <a:fillRect/>
          </a:stretch>
        </p:blipFill>
        <p:spPr>
          <a:xfrm>
            <a:off x="4648200" y="1671502"/>
            <a:ext cx="4038600" cy="438335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Original image::Opened image(2,1)2</a:t>
            </a:r>
            <a:endParaRPr lang="en-US" dirty="0"/>
          </a:p>
        </p:txBody>
      </p:sp>
      <p:pic>
        <p:nvPicPr>
          <p:cNvPr id="5" name="Content Placeholder 4" descr="1org.jpg"/>
          <p:cNvPicPr>
            <a:picLocks noGrp="1" noChangeAspect="1"/>
          </p:cNvPicPr>
          <p:nvPr>
            <p:ph sz="half" idx="1"/>
          </p:nvPr>
        </p:nvPicPr>
        <p:blipFill>
          <a:blip r:embed="rId2"/>
          <a:stretch>
            <a:fillRect/>
          </a:stretch>
        </p:blipFill>
        <p:spPr>
          <a:xfrm>
            <a:off x="457200" y="1671502"/>
            <a:ext cx="4038600" cy="4383359"/>
          </a:xfrm>
        </p:spPr>
      </p:pic>
      <p:pic>
        <p:nvPicPr>
          <p:cNvPr id="6" name="Content Placeholder 5" descr="4Open(2,1).jpg"/>
          <p:cNvPicPr>
            <a:picLocks noGrp="1" noChangeAspect="1"/>
          </p:cNvPicPr>
          <p:nvPr>
            <p:ph sz="half" idx="2"/>
          </p:nvPr>
        </p:nvPicPr>
        <p:blipFill>
          <a:blip r:embed="rId3"/>
          <a:stretch>
            <a:fillRect/>
          </a:stretch>
        </p:blipFill>
        <p:spPr>
          <a:xfrm>
            <a:off x="4648200" y="1671502"/>
            <a:ext cx="4038600" cy="438335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842</Words>
  <Application>Microsoft Office PowerPoint</Application>
  <PresentationFormat>On-screen Show (4:3)</PresentationFormat>
  <Paragraphs>298</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     CONTRAST ENHANCEMENT OF IMAGES WITH DIRECTIONAL FEATURES </vt:lpstr>
      <vt:lpstr>Slide 2</vt:lpstr>
      <vt:lpstr>Slide 3</vt:lpstr>
      <vt:lpstr>Slide 4</vt:lpstr>
      <vt:lpstr>Slide 5</vt:lpstr>
      <vt:lpstr>Structuring element  with slope (2,-5) (approximately   67.5°) </vt:lpstr>
      <vt:lpstr>Slide 7</vt:lpstr>
      <vt:lpstr>Original image :: Closed image (2,1)2</vt:lpstr>
      <vt:lpstr>Original image::Opened image(2,1)2</vt:lpstr>
      <vt:lpstr>Slide 10</vt:lpstr>
      <vt:lpstr>Original image:: Bottom Hat</vt:lpstr>
      <vt:lpstr>Original image::Top Hat</vt:lpstr>
      <vt:lpstr>Slide 13</vt:lpstr>
      <vt:lpstr>Original image:: Output image</vt:lpstr>
      <vt:lpstr>Traditional method-Gabor Filter based technique</vt:lpstr>
      <vt:lpstr>Slide 16</vt:lpstr>
      <vt:lpstr>Slide 17</vt:lpstr>
      <vt:lpstr>Slide 18</vt:lpstr>
      <vt:lpstr>Slide 19</vt:lpstr>
      <vt:lpstr>Consider the following images for the above mentioned two methods</vt:lpstr>
      <vt:lpstr>On fingerprint</vt:lpstr>
      <vt:lpstr>On Lena image</vt:lpstr>
      <vt:lpstr>Metrics</vt:lpstr>
      <vt:lpstr>Slide 24</vt:lpstr>
      <vt:lpstr>Measurements for both enhancements</vt:lpstr>
      <vt:lpstr>Conclusion</vt:lpstr>
      <vt:lpstr>References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CONTRAST ENHANCEMENT OF IMAGES WITH DIRECTIONAL FEATURES </dc:title>
  <dc:creator>daweizouk</dc:creator>
  <cp:lastModifiedBy>daweizouk</cp:lastModifiedBy>
  <cp:revision>63</cp:revision>
  <dcterms:created xsi:type="dcterms:W3CDTF">2013-05-14T18:19:33Z</dcterms:created>
  <dcterms:modified xsi:type="dcterms:W3CDTF">2013-07-02T05:37:22Z</dcterms:modified>
</cp:coreProperties>
</file>