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6" r:id="rId4"/>
    <p:sldId id="271" r:id="rId5"/>
    <p:sldId id="262" r:id="rId6"/>
    <p:sldId id="258" r:id="rId7"/>
    <p:sldId id="263" r:id="rId8"/>
    <p:sldId id="267" r:id="rId9"/>
    <p:sldId id="269" r:id="rId10"/>
    <p:sldId id="268"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a:srgbClr val="FF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525" autoAdjust="0"/>
    <p:restoredTop sz="94660"/>
  </p:normalViewPr>
  <p:slideViewPr>
    <p:cSldViewPr>
      <p:cViewPr varScale="1">
        <p:scale>
          <a:sx n="83" d="100"/>
          <a:sy n="83" d="100"/>
        </p:scale>
        <p:origin x="-1478"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243A8-15C1-410C-B003-7050044E4EA1}" type="datetimeFigureOut">
              <a:rPr lang="en-US" smtClean="0"/>
              <a:pPr/>
              <a:t>10/23/2020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4DDB7-726B-491F-8E2F-8E6DF561EDB5}" type="slidenum">
              <a:rPr lang="en-US" smtClean="0"/>
              <a:pPr/>
              <a:t>‹#›</a:t>
            </a:fld>
            <a:endParaRPr lang="en-US"/>
          </a:p>
        </p:txBody>
      </p:sp>
    </p:spTree>
    <p:extLst>
      <p:ext uri="{BB962C8B-B14F-4D97-AF65-F5344CB8AC3E}">
        <p14:creationId xmlns:p14="http://schemas.microsoft.com/office/powerpoint/2010/main" xmlns="" val="413742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4DDB7-726B-491F-8E2F-8E6DF561EDB5}" type="slidenum">
              <a:rPr lang="en-US" smtClean="0"/>
              <a:pPr/>
              <a:t>11</a:t>
            </a:fld>
            <a:endParaRPr lang="en-US"/>
          </a:p>
        </p:txBody>
      </p:sp>
    </p:spTree>
    <p:extLst>
      <p:ext uri="{BB962C8B-B14F-4D97-AF65-F5344CB8AC3E}">
        <p14:creationId xmlns:p14="http://schemas.microsoft.com/office/powerpoint/2010/main" xmlns="" val="3881380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73AB646-A363-4115-A2FA-26D5C52493A6}" type="datetimeFigureOut">
              <a:rPr lang="en-US" smtClean="0"/>
              <a:pPr/>
              <a:t>10/23/2020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7AFB691-C620-4778-B392-63BE4AB957E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3AB646-A363-4115-A2FA-26D5C52493A6}"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FB691-C620-4778-B392-63BE4AB957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3AB646-A363-4115-A2FA-26D5C52493A6}"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FB691-C620-4778-B392-63BE4AB957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73AB646-A363-4115-A2FA-26D5C52493A6}" type="datetimeFigureOut">
              <a:rPr lang="en-US" smtClean="0"/>
              <a:pPr/>
              <a:t>10/23/2020</a:t>
            </a:fld>
            <a:endParaRPr lang="en-US"/>
          </a:p>
        </p:txBody>
      </p:sp>
      <p:sp>
        <p:nvSpPr>
          <p:cNvPr id="9" name="Slide Number Placeholder 8"/>
          <p:cNvSpPr>
            <a:spLocks noGrp="1"/>
          </p:cNvSpPr>
          <p:nvPr>
            <p:ph type="sldNum" sz="quarter" idx="15"/>
          </p:nvPr>
        </p:nvSpPr>
        <p:spPr/>
        <p:txBody>
          <a:bodyPr rtlCol="0"/>
          <a:lstStyle/>
          <a:p>
            <a:fld id="{87AFB691-C620-4778-B392-63BE4AB957E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3AB646-A363-4115-A2FA-26D5C52493A6}" type="datetimeFigureOut">
              <a:rPr lang="en-US" smtClean="0"/>
              <a:pPr/>
              <a:t>10/23/2020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7AFB691-C620-4778-B392-63BE4AB957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73AB646-A363-4115-A2FA-26D5C52493A6}"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FB691-C620-4778-B392-63BE4AB957E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73AB646-A363-4115-A2FA-26D5C52493A6}" type="datetimeFigureOut">
              <a:rPr lang="en-US" smtClean="0"/>
              <a:pPr/>
              <a:t>10/23/2020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AFB691-C620-4778-B392-63BE4AB957E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73AB646-A363-4115-A2FA-26D5C52493A6}" type="datetimeFigureOut">
              <a:rPr lang="en-US" smtClean="0"/>
              <a:pPr/>
              <a:t>10/23/2020</a:t>
            </a:fld>
            <a:endParaRPr lang="en-US"/>
          </a:p>
        </p:txBody>
      </p:sp>
      <p:sp>
        <p:nvSpPr>
          <p:cNvPr id="7" name="Slide Number Placeholder 6"/>
          <p:cNvSpPr>
            <a:spLocks noGrp="1"/>
          </p:cNvSpPr>
          <p:nvPr>
            <p:ph type="sldNum" sz="quarter" idx="11"/>
          </p:nvPr>
        </p:nvSpPr>
        <p:spPr/>
        <p:txBody>
          <a:bodyPr rtlCol="0"/>
          <a:lstStyle/>
          <a:p>
            <a:fld id="{87AFB691-C620-4778-B392-63BE4AB957E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AB646-A363-4115-A2FA-26D5C52493A6}" type="datetimeFigureOut">
              <a:rPr lang="en-US" smtClean="0"/>
              <a:pPr/>
              <a:t>10/23/2020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AFB691-C620-4778-B392-63BE4AB957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73AB646-A363-4115-A2FA-26D5C52493A6}" type="datetimeFigureOut">
              <a:rPr lang="en-US" smtClean="0"/>
              <a:pPr/>
              <a:t>10/23/2020</a:t>
            </a:fld>
            <a:endParaRPr lang="en-US"/>
          </a:p>
        </p:txBody>
      </p:sp>
      <p:sp>
        <p:nvSpPr>
          <p:cNvPr id="22" name="Slide Number Placeholder 21"/>
          <p:cNvSpPr>
            <a:spLocks noGrp="1"/>
          </p:cNvSpPr>
          <p:nvPr>
            <p:ph type="sldNum" sz="quarter" idx="15"/>
          </p:nvPr>
        </p:nvSpPr>
        <p:spPr/>
        <p:txBody>
          <a:bodyPr rtlCol="0"/>
          <a:lstStyle/>
          <a:p>
            <a:fld id="{87AFB691-C620-4778-B392-63BE4AB957E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73AB646-A363-4115-A2FA-26D5C52493A6}" type="datetimeFigureOut">
              <a:rPr lang="en-US" smtClean="0"/>
              <a:pPr/>
              <a:t>10/23/2020</a:t>
            </a:fld>
            <a:endParaRPr lang="en-US"/>
          </a:p>
        </p:txBody>
      </p:sp>
      <p:sp>
        <p:nvSpPr>
          <p:cNvPr id="18" name="Slide Number Placeholder 17"/>
          <p:cNvSpPr>
            <a:spLocks noGrp="1"/>
          </p:cNvSpPr>
          <p:nvPr>
            <p:ph type="sldNum" sz="quarter" idx="11"/>
          </p:nvPr>
        </p:nvSpPr>
        <p:spPr/>
        <p:txBody>
          <a:bodyPr rtlCol="0"/>
          <a:lstStyle/>
          <a:p>
            <a:fld id="{87AFB691-C620-4778-B392-63BE4AB957E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73AB646-A363-4115-A2FA-26D5C52493A6}" type="datetimeFigureOut">
              <a:rPr lang="en-US" smtClean="0"/>
              <a:pPr/>
              <a:t>10/23/2020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7AFB691-C620-4778-B392-63BE4AB957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butismileanyway.wordpress.com/2015/03/27/thank-yo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
            <a:ext cx="6172200" cy="1143000"/>
          </a:xfrm>
        </p:spPr>
        <p:txBody>
          <a:bodyPr>
            <a:normAutofit/>
          </a:bodyPr>
          <a:lstStyle/>
          <a:p>
            <a:pPr algn="ctr"/>
            <a:r>
              <a:rPr lang="en-US" dirty="0">
                <a:solidFill>
                  <a:srgbClr val="002060"/>
                </a:solidFill>
                <a:latin typeface="Algerian" pitchFamily="82" charset="0"/>
              </a:rPr>
              <a:t>OBJECT ORIENTED PRINCIPLES USING JAVA</a:t>
            </a:r>
          </a:p>
        </p:txBody>
      </p:sp>
      <p:sp>
        <p:nvSpPr>
          <p:cNvPr id="3" name="Subtitle 2"/>
          <p:cNvSpPr>
            <a:spLocks noGrp="1"/>
          </p:cNvSpPr>
          <p:nvPr>
            <p:ph type="subTitle" idx="1"/>
          </p:nvPr>
        </p:nvSpPr>
        <p:spPr>
          <a:xfrm>
            <a:off x="2286000" y="1295400"/>
            <a:ext cx="6172200" cy="5334000"/>
          </a:xfrm>
        </p:spPr>
        <p:txBody>
          <a:bodyPr>
            <a:normAutofit/>
          </a:bodyPr>
          <a:lstStyle/>
          <a:p>
            <a:pPr algn="ctr"/>
            <a:endParaRPr lang="en-US" sz="2800" dirty="0">
              <a:latin typeface="Algerian" pitchFamily="82" charset="0"/>
            </a:endParaRPr>
          </a:p>
          <a:p>
            <a:pPr algn="ctr"/>
            <a:r>
              <a:rPr lang="en-US" sz="2800" dirty="0">
                <a:solidFill>
                  <a:srgbClr val="7030A0"/>
                </a:solidFill>
                <a:latin typeface="Algerian" pitchFamily="82" charset="0"/>
              </a:rPr>
              <a:t>Title:</a:t>
            </a:r>
          </a:p>
          <a:p>
            <a:pPr algn="ctr"/>
            <a:r>
              <a:rPr lang="en-US" sz="2800" dirty="0">
                <a:solidFill>
                  <a:srgbClr val="7030A0"/>
                </a:solidFill>
                <a:latin typeface="Algerian" pitchFamily="82" charset="0"/>
              </a:rPr>
              <a:t>Stadium Seat Booking System</a:t>
            </a:r>
          </a:p>
          <a:p>
            <a:pPr algn="ctr"/>
            <a:r>
              <a:rPr lang="en-US" sz="2400" dirty="0">
                <a:solidFill>
                  <a:schemeClr val="tx1">
                    <a:lumMod val="75000"/>
                    <a:lumOff val="25000"/>
                  </a:schemeClr>
                </a:solidFill>
                <a:latin typeface="Algerian" pitchFamily="82" charset="0"/>
              </a:rPr>
              <a:t>(Team no:07)</a:t>
            </a:r>
          </a:p>
          <a:p>
            <a:pPr algn="ctr"/>
            <a:r>
              <a:rPr lang="en-US" sz="2400" dirty="0">
                <a:solidFill>
                  <a:schemeClr val="tx1">
                    <a:lumMod val="75000"/>
                    <a:lumOff val="25000"/>
                  </a:schemeClr>
                </a:solidFill>
                <a:latin typeface="Algerian" pitchFamily="82" charset="0"/>
              </a:rPr>
              <a:t>BY:</a:t>
            </a:r>
          </a:p>
          <a:p>
            <a:r>
              <a:rPr lang="en-US" sz="2400" dirty="0">
                <a:solidFill>
                  <a:schemeClr val="tx1">
                    <a:lumMod val="75000"/>
                    <a:lumOff val="25000"/>
                  </a:schemeClr>
                </a:solidFill>
                <a:latin typeface="Algerian" pitchFamily="82" charset="0"/>
              </a:rPr>
              <a:t>18K41A0539-NAHEER FATIMA</a:t>
            </a:r>
          </a:p>
          <a:p>
            <a:r>
              <a:rPr lang="en-US" sz="2400" dirty="0">
                <a:solidFill>
                  <a:schemeClr val="tx1">
                    <a:lumMod val="75000"/>
                    <a:lumOff val="25000"/>
                  </a:schemeClr>
                </a:solidFill>
                <a:latin typeface="Algerian" pitchFamily="82" charset="0"/>
              </a:rPr>
              <a:t>18K41A0550-SANA FARHEEN</a:t>
            </a:r>
          </a:p>
          <a:p>
            <a:r>
              <a:rPr lang="en-US" sz="2400" dirty="0">
                <a:solidFill>
                  <a:schemeClr val="tx1">
                    <a:lumMod val="75000"/>
                    <a:lumOff val="25000"/>
                  </a:schemeClr>
                </a:solidFill>
                <a:latin typeface="Algerian" pitchFamily="82" charset="0"/>
              </a:rPr>
              <a:t>18K41A0551- </a:t>
            </a:r>
            <a:r>
              <a:rPr lang="en-US" sz="2400" dirty="0" smtClean="0">
                <a:solidFill>
                  <a:schemeClr val="tx1">
                    <a:lumMod val="75000"/>
                    <a:lumOff val="25000"/>
                  </a:schemeClr>
                </a:solidFill>
                <a:latin typeface="Algerian" pitchFamily="82" charset="0"/>
              </a:rPr>
              <a:t>S.PRAVEEN </a:t>
            </a:r>
            <a:r>
              <a:rPr lang="en-US" sz="2400" dirty="0" err="1" smtClean="0">
                <a:solidFill>
                  <a:schemeClr val="tx1">
                    <a:lumMod val="75000"/>
                    <a:lumOff val="25000"/>
                  </a:schemeClr>
                </a:solidFill>
                <a:latin typeface="Algerian" pitchFamily="82" charset="0"/>
              </a:rPr>
              <a:t>kumar</a:t>
            </a:r>
            <a:endParaRPr lang="en-US" sz="2400" dirty="0">
              <a:solidFill>
                <a:schemeClr val="tx1">
                  <a:lumMod val="75000"/>
                  <a:lumOff val="25000"/>
                </a:schemeClr>
              </a:solidFill>
              <a:latin typeface="Algerian" pitchFamily="82" charset="0"/>
            </a:endParaRPr>
          </a:p>
        </p:txBody>
      </p:sp>
      <p:pic>
        <p:nvPicPr>
          <p:cNvPr id="1029" name="Picture 5" descr="C:\Users\Lenovo\AppData\Local\Microsoft\Windows\INetCache\IE\SL2UL3JK\1573761_java-960x576_thumb_big[1].jpg"/>
          <p:cNvPicPr>
            <a:picLocks noChangeAspect="1" noChangeArrowheads="1"/>
          </p:cNvPicPr>
          <p:nvPr/>
        </p:nvPicPr>
        <p:blipFill>
          <a:blip r:embed="rId2" cstate="print"/>
          <a:srcRect/>
          <a:stretch>
            <a:fillRect/>
          </a:stretch>
        </p:blipFill>
        <p:spPr bwMode="auto">
          <a:xfrm>
            <a:off x="1676400" y="838200"/>
            <a:ext cx="1524000" cy="1295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0D9E1A0B-EA46-48F1-ADA4-5C872FCE5002}"/>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5786" y="457200"/>
            <a:ext cx="3200400" cy="3200400"/>
          </a:xfrm>
          <a:prstGeom prst="rect">
            <a:avLst/>
          </a:prstGeom>
          <a:noFill/>
          <a:ln>
            <a:noFill/>
          </a:ln>
        </p:spPr>
      </p:pic>
      <p:pic>
        <p:nvPicPr>
          <p:cNvPr id="8" name="Picture 7">
            <a:extLst>
              <a:ext uri="{FF2B5EF4-FFF2-40B4-BE49-F238E27FC236}">
                <a16:creationId xmlns:a16="http://schemas.microsoft.com/office/drawing/2014/main" xmlns="" id="{15EFCC03-E465-44F9-86EF-BB49EDFD1393}"/>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19600" y="568960"/>
            <a:ext cx="3581400" cy="3124200"/>
          </a:xfrm>
          <a:prstGeom prst="rect">
            <a:avLst/>
          </a:prstGeom>
          <a:noFill/>
          <a:ln>
            <a:noFill/>
          </a:ln>
        </p:spPr>
      </p:pic>
      <p:pic>
        <p:nvPicPr>
          <p:cNvPr id="9" name="Picture 8">
            <a:extLst>
              <a:ext uri="{FF2B5EF4-FFF2-40B4-BE49-F238E27FC236}">
                <a16:creationId xmlns:a16="http://schemas.microsoft.com/office/drawing/2014/main" xmlns="" id="{B608412A-80BD-45AB-88A6-547D76ED814E}"/>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65986" y="3810000"/>
            <a:ext cx="3472814" cy="281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4A2E8EB8-38A9-4D8E-A7FF-C2415583D9BA}"/>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4924067" y="395555"/>
            <a:ext cx="3610333" cy="2881045"/>
          </a:xfrm>
          <a:prstGeom prst="rect">
            <a:avLst/>
          </a:prstGeom>
        </p:spPr>
      </p:pic>
      <p:sp>
        <p:nvSpPr>
          <p:cNvPr id="19" name="Title 18">
            <a:extLst>
              <a:ext uri="{FF2B5EF4-FFF2-40B4-BE49-F238E27FC236}">
                <a16:creationId xmlns:a16="http://schemas.microsoft.com/office/drawing/2014/main" xmlns="" id="{DFD54AC4-0663-4891-8753-D3E2EDA1F912}"/>
              </a:ext>
            </a:extLst>
          </p:cNvPr>
          <p:cNvSpPr>
            <a:spLocks noGrp="1"/>
          </p:cNvSpPr>
          <p:nvPr>
            <p:ph type="ctrTitle"/>
          </p:nvPr>
        </p:nvSpPr>
        <p:spPr>
          <a:xfrm>
            <a:off x="2589088" y="3852809"/>
            <a:ext cx="5869112" cy="1557391"/>
          </a:xfrm>
        </p:spPr>
        <p:txBody>
          <a:bodyPr>
            <a:normAutofit/>
          </a:bodyPr>
          <a:lstStyle/>
          <a:p>
            <a:r>
              <a:rPr lang="en-US" sz="4800" dirty="0"/>
              <a:t>THANK YOU..!</a:t>
            </a:r>
          </a:p>
        </p:txBody>
      </p:sp>
    </p:spTree>
    <p:extLst>
      <p:ext uri="{BB962C8B-B14F-4D97-AF65-F5344CB8AC3E}">
        <p14:creationId xmlns:p14="http://schemas.microsoft.com/office/powerpoint/2010/main" xmlns="" val="330313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CONTENTS:</a:t>
            </a:r>
          </a:p>
        </p:txBody>
      </p:sp>
      <p:sp>
        <p:nvSpPr>
          <p:cNvPr id="3" name="Content Placeholder 2"/>
          <p:cNvSpPr>
            <a:spLocks noGrp="1"/>
          </p:cNvSpPr>
          <p:nvPr>
            <p:ph sz="quarter" idx="1"/>
          </p:nvPr>
        </p:nvSpPr>
        <p:spPr/>
        <p:txBody>
          <a:bodyPr>
            <a:normAutofit/>
          </a:bodyPr>
          <a:lstStyle/>
          <a:p>
            <a:pPr algn="just">
              <a:buNone/>
            </a:pPr>
            <a:r>
              <a:rPr lang="en-US" sz="2000" dirty="0">
                <a:solidFill>
                  <a:schemeClr val="tx1">
                    <a:lumMod val="85000"/>
                    <a:lumOff val="15000"/>
                  </a:schemeClr>
                </a:solidFill>
              </a:rPr>
              <a:t> </a:t>
            </a:r>
          </a:p>
          <a:p>
            <a:pPr algn="just">
              <a:buFont typeface="Arial" panose="020B0604020202020204" pitchFamily="34" charset="0"/>
              <a:buChar char="•"/>
            </a:pPr>
            <a:r>
              <a:rPr lang="en-US" dirty="0">
                <a:solidFill>
                  <a:schemeClr val="tx1">
                    <a:lumMod val="85000"/>
                    <a:lumOff val="15000"/>
                  </a:schemeClr>
                </a:solidFill>
              </a:rPr>
              <a:t>Objectives</a:t>
            </a:r>
          </a:p>
          <a:p>
            <a:pPr algn="just">
              <a:buFont typeface="Arial" panose="020B0604020202020204" pitchFamily="34" charset="0"/>
              <a:buChar char="•"/>
            </a:pPr>
            <a:r>
              <a:rPr lang="en-US" dirty="0">
                <a:solidFill>
                  <a:schemeClr val="tx1">
                    <a:lumMod val="85000"/>
                    <a:lumOff val="15000"/>
                  </a:schemeClr>
                </a:solidFill>
              </a:rPr>
              <a:t>Elements used in the project</a:t>
            </a:r>
          </a:p>
          <a:p>
            <a:pPr algn="just">
              <a:buFont typeface="Arial" panose="020B0604020202020204" pitchFamily="34" charset="0"/>
              <a:buChar char="•"/>
            </a:pPr>
            <a:r>
              <a:rPr lang="en-US" dirty="0">
                <a:solidFill>
                  <a:schemeClr val="tx1">
                    <a:lumMod val="85000"/>
                    <a:lumOff val="15000"/>
                  </a:schemeClr>
                </a:solidFill>
              </a:rPr>
              <a:t>Screens</a:t>
            </a:r>
          </a:p>
          <a:p>
            <a:pPr algn="just">
              <a:buFont typeface="Arial" panose="020B0604020202020204" pitchFamily="34" charset="0"/>
              <a:buChar char="•"/>
            </a:pPr>
            <a:r>
              <a:rPr lang="en-US" dirty="0">
                <a:solidFill>
                  <a:schemeClr val="tx1">
                    <a:lumMod val="85000"/>
                    <a:lumOff val="15000"/>
                  </a:schemeClr>
                </a:solidFill>
              </a:rPr>
              <a:t>Test Cases</a:t>
            </a:r>
          </a:p>
          <a:p>
            <a:pPr algn="just">
              <a:buFont typeface="Arial" panose="020B0604020202020204" pitchFamily="34" charset="0"/>
              <a:buChar char="•"/>
            </a:pPr>
            <a:r>
              <a:rPr lang="en-US" dirty="0">
                <a:solidFill>
                  <a:schemeClr val="tx1">
                    <a:lumMod val="85000"/>
                    <a:lumOff val="15000"/>
                  </a:schemeClr>
                </a:solidFill>
              </a:rPr>
              <a:t>Test Results</a:t>
            </a:r>
          </a:p>
        </p:txBody>
      </p:sp>
      <p:pic>
        <p:nvPicPr>
          <p:cNvPr id="1030" name="Picture 6" descr="C:\Users\Lenovo\AppData\Local\Microsoft\Windows\INetCache\IE\EE1BNXQJ\Internet2[1].jpg"/>
          <p:cNvPicPr>
            <a:picLocks noChangeAspect="1" noChangeArrowheads="1"/>
          </p:cNvPicPr>
          <p:nvPr/>
        </p:nvPicPr>
        <p:blipFill>
          <a:blip r:embed="rId2" cstate="print"/>
          <a:srcRect/>
          <a:stretch>
            <a:fillRect/>
          </a:stretch>
        </p:blipFill>
        <p:spPr bwMode="auto">
          <a:xfrm>
            <a:off x="5867400" y="4114800"/>
            <a:ext cx="1987827" cy="1600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OBJECTIVE:</a:t>
            </a:r>
          </a:p>
        </p:txBody>
      </p:sp>
      <p:sp>
        <p:nvSpPr>
          <p:cNvPr id="3" name="Content Placeholder 2"/>
          <p:cNvSpPr>
            <a:spLocks noGrp="1"/>
          </p:cNvSpPr>
          <p:nvPr>
            <p:ph sz="quarter" idx="1"/>
          </p:nvPr>
        </p:nvSpPr>
        <p:spPr/>
        <p:txBody>
          <a:bodyPr/>
          <a:lstStyle/>
          <a:p>
            <a:pPr algn="just">
              <a:buNone/>
            </a:pPr>
            <a:r>
              <a:rPr lang="en-US" dirty="0"/>
              <a:t>   It provides the searching facilities based on seats, show time, stadium names, show dates. The concept of files is there  to store the  information for the customer who reserved it. It provides efficiency and security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225259-6A1C-44B9-892C-5A24A773BDA6}"/>
              </a:ext>
            </a:extLst>
          </p:cNvPr>
          <p:cNvSpPr>
            <a:spLocks noGrp="1"/>
          </p:cNvSpPr>
          <p:nvPr>
            <p:ph type="title"/>
          </p:nvPr>
        </p:nvSpPr>
        <p:spPr/>
        <p:txBody>
          <a:bodyPr/>
          <a:lstStyle/>
          <a:p>
            <a:r>
              <a:rPr lang="en-US" dirty="0">
                <a:solidFill>
                  <a:schemeClr val="accent1">
                    <a:lumMod val="75000"/>
                  </a:schemeClr>
                </a:solidFill>
              </a:rPr>
              <a:t>ELEMENTS USED IN THE PROJECT:</a:t>
            </a:r>
          </a:p>
        </p:txBody>
      </p:sp>
      <p:sp>
        <p:nvSpPr>
          <p:cNvPr id="3" name="Content Placeholder 2">
            <a:extLst>
              <a:ext uri="{FF2B5EF4-FFF2-40B4-BE49-F238E27FC236}">
                <a16:creationId xmlns:a16="http://schemas.microsoft.com/office/drawing/2014/main" xmlns="" id="{874693CA-0CE8-471E-8038-2112DE65045E}"/>
              </a:ext>
            </a:extLst>
          </p:cNvPr>
          <p:cNvSpPr>
            <a:spLocks noGrp="1"/>
          </p:cNvSpPr>
          <p:nvPr>
            <p:ph sz="quarter" idx="1"/>
          </p:nvPr>
        </p:nvSpPr>
        <p:spPr/>
        <p:txBody>
          <a:bodyPr>
            <a:normAutofit/>
          </a:bodyPr>
          <a:lstStyle/>
          <a:p>
            <a:pPr lvl="0"/>
            <a:r>
              <a:rPr lang="en-US" sz="2000" b="1" dirty="0"/>
              <a:t>Swings:</a:t>
            </a:r>
            <a:endParaRPr lang="en-US" sz="2000" dirty="0"/>
          </a:p>
          <a:p>
            <a:pPr marL="0" indent="0">
              <a:buNone/>
            </a:pPr>
            <a:r>
              <a:rPr lang="en-US" sz="2000" dirty="0"/>
              <a:t>It is used to create window-based application and is built on the top of AWT (Abstract Windowing Toolkit) API (Application Programming Interface) and is entirely written in java. Java Swing provides platform-independent and lightweight components. The </a:t>
            </a:r>
            <a:r>
              <a:rPr lang="en-US" sz="2000" dirty="0" err="1"/>
              <a:t>javax.swing</a:t>
            </a:r>
            <a:r>
              <a:rPr lang="en-US" sz="2000" dirty="0"/>
              <a:t> package provides classes for java swing API such as </a:t>
            </a:r>
            <a:r>
              <a:rPr lang="en-US" sz="2000" dirty="0" err="1"/>
              <a:t>JButton</a:t>
            </a:r>
            <a:r>
              <a:rPr lang="en-US" sz="2000" dirty="0"/>
              <a:t>, </a:t>
            </a:r>
            <a:r>
              <a:rPr lang="en-US" sz="2000" dirty="0" err="1"/>
              <a:t>JTextField</a:t>
            </a:r>
            <a:r>
              <a:rPr lang="en-US" sz="2000" dirty="0"/>
              <a:t>, </a:t>
            </a:r>
            <a:r>
              <a:rPr lang="en-US" sz="2000" dirty="0" err="1"/>
              <a:t>JTextArea</a:t>
            </a:r>
            <a:r>
              <a:rPr lang="en-US" sz="2000" dirty="0"/>
              <a:t>, </a:t>
            </a:r>
            <a:r>
              <a:rPr lang="en-US" sz="2000" dirty="0" err="1"/>
              <a:t>JRadioButton</a:t>
            </a:r>
            <a:r>
              <a:rPr lang="en-US" sz="2000" dirty="0"/>
              <a:t>, </a:t>
            </a:r>
            <a:r>
              <a:rPr lang="en-US" sz="2000" dirty="0" err="1"/>
              <a:t>JCheckbox</a:t>
            </a:r>
            <a:r>
              <a:rPr lang="en-US" sz="2000" dirty="0"/>
              <a:t>, </a:t>
            </a:r>
            <a:r>
              <a:rPr lang="en-US" sz="2000" dirty="0" err="1"/>
              <a:t>JMenu</a:t>
            </a:r>
            <a:r>
              <a:rPr lang="en-US" sz="2000" dirty="0"/>
              <a:t>, </a:t>
            </a:r>
            <a:r>
              <a:rPr lang="en-US" sz="2000" dirty="0" err="1"/>
              <a:t>JColorChooser</a:t>
            </a:r>
            <a:r>
              <a:rPr lang="en-US" sz="2000" dirty="0"/>
              <a:t> etc.</a:t>
            </a:r>
          </a:p>
          <a:p>
            <a:pPr marL="0" indent="0">
              <a:buNone/>
            </a:pPr>
            <a:r>
              <a:rPr lang="en-US" sz="2000" b="1" dirty="0"/>
              <a:t>Serialization in Java</a:t>
            </a:r>
            <a:r>
              <a:rPr lang="en-US" sz="2000" dirty="0"/>
              <a:t> is a mechanism of </a:t>
            </a:r>
            <a:r>
              <a:rPr lang="en-US" sz="2000" i="1" dirty="0"/>
              <a:t>writing state of object into byte stream</a:t>
            </a:r>
            <a:r>
              <a:rPr lang="en-US" sz="2000" dirty="0"/>
              <a:t>. The reverse operation of serialization is called </a:t>
            </a:r>
            <a:r>
              <a:rPr lang="en-US" sz="2000" i="1" dirty="0"/>
              <a:t>deserialization </a:t>
            </a:r>
            <a:r>
              <a:rPr lang="en-US" sz="2000" dirty="0"/>
              <a:t>where byte-stream is converted into an object. The serialization and deserialization process is platform-independent.</a:t>
            </a:r>
          </a:p>
          <a:p>
            <a:pPr marL="0" indent="0">
              <a:buNone/>
            </a:pPr>
            <a:endParaRPr lang="en-US" sz="2000" dirty="0"/>
          </a:p>
        </p:txBody>
      </p:sp>
    </p:spTree>
    <p:extLst>
      <p:ext uri="{BB962C8B-B14F-4D97-AF65-F5344CB8AC3E}">
        <p14:creationId xmlns:p14="http://schemas.microsoft.com/office/powerpoint/2010/main" xmlns="" val="426005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715962"/>
          </a:xfrm>
        </p:spPr>
        <p:txBody>
          <a:bodyPr/>
          <a:lstStyle/>
          <a:p>
            <a:r>
              <a:rPr lang="en-US" dirty="0">
                <a:solidFill>
                  <a:schemeClr val="accent1">
                    <a:lumMod val="75000"/>
                  </a:schemeClr>
                </a:solidFill>
              </a:rPr>
              <a:t>SCREENS:</a:t>
            </a:r>
            <a:endParaRPr lang="en-US" sz="2000" dirty="0">
              <a:solidFill>
                <a:schemeClr val="accent1">
                  <a:lumMod val="75000"/>
                </a:schemeClr>
              </a:solidFill>
            </a:endParaRPr>
          </a:p>
        </p:txBody>
      </p:sp>
      <p:pic>
        <p:nvPicPr>
          <p:cNvPr id="7" name="Content Placeholder 6">
            <a:extLst>
              <a:ext uri="{FF2B5EF4-FFF2-40B4-BE49-F238E27FC236}">
                <a16:creationId xmlns:a16="http://schemas.microsoft.com/office/drawing/2014/main" xmlns="" id="{FCC659B6-26B3-4E9E-A867-A2977838A5F0}"/>
              </a:ext>
            </a:extLst>
          </p:cNvPr>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257588" y="1633321"/>
            <a:ext cx="4162012" cy="3548279"/>
          </a:xfrm>
        </p:spPr>
      </p:pic>
      <p:pic>
        <p:nvPicPr>
          <p:cNvPr id="4" name="Picture 3">
            <a:extLst>
              <a:ext uri="{FF2B5EF4-FFF2-40B4-BE49-F238E27FC236}">
                <a16:creationId xmlns:a16="http://schemas.microsoft.com/office/drawing/2014/main" xmlns="" id="{BBB8AFBE-5E30-4DD9-A9B5-4C8574FCCD1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72000" y="1565148"/>
            <a:ext cx="4162012" cy="39922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endParaRPr lang="en-US" dirty="0">
              <a:solidFill>
                <a:schemeClr val="tx1">
                  <a:lumMod val="75000"/>
                  <a:lumOff val="25000"/>
                </a:schemeClr>
              </a:solidFill>
            </a:endParaRPr>
          </a:p>
          <a:p>
            <a:pPr algn="just">
              <a:buNone/>
            </a:pPr>
            <a:r>
              <a:rPr lang="en-US" dirty="0">
                <a:solidFill>
                  <a:schemeClr val="tx1">
                    <a:lumMod val="75000"/>
                    <a:lumOff val="25000"/>
                  </a:schemeClr>
                </a:solidFill>
              </a:rPr>
              <a:t>   </a:t>
            </a:r>
            <a:endParaRPr lang="en-US" dirty="0">
              <a:solidFill>
                <a:schemeClr val="tx1">
                  <a:lumMod val="85000"/>
                  <a:lumOff val="15000"/>
                </a:schemeClr>
              </a:solidFill>
            </a:endParaRPr>
          </a:p>
        </p:txBody>
      </p:sp>
      <p:pic>
        <p:nvPicPr>
          <p:cNvPr id="5" name="Content Placeholder 7">
            <a:extLst>
              <a:ext uri="{FF2B5EF4-FFF2-40B4-BE49-F238E27FC236}">
                <a16:creationId xmlns:a16="http://schemas.microsoft.com/office/drawing/2014/main" xmlns="" id="{9FC7C395-B1E3-451B-B9F0-CA22BB8592A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4800" y="103293"/>
            <a:ext cx="4044768" cy="3505199"/>
          </a:xfrm>
          <a:prstGeom prst="rect">
            <a:avLst/>
          </a:prstGeom>
        </p:spPr>
      </p:pic>
      <p:pic>
        <p:nvPicPr>
          <p:cNvPr id="7" name="Content Placeholder 3">
            <a:extLst>
              <a:ext uri="{FF2B5EF4-FFF2-40B4-BE49-F238E27FC236}">
                <a16:creationId xmlns:a16="http://schemas.microsoft.com/office/drawing/2014/main" xmlns="" id="{914B3E35-24AE-4CC9-A646-37DC67DB424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72000" y="67733"/>
            <a:ext cx="4029456" cy="3720481"/>
          </a:xfrm>
          <a:prstGeom prst="rect">
            <a:avLst/>
          </a:prstGeom>
        </p:spPr>
      </p:pic>
      <p:pic>
        <p:nvPicPr>
          <p:cNvPr id="8" name="Content Placeholder 5">
            <a:extLst>
              <a:ext uri="{FF2B5EF4-FFF2-40B4-BE49-F238E27FC236}">
                <a16:creationId xmlns:a16="http://schemas.microsoft.com/office/drawing/2014/main" xmlns="" id="{888D8058-A0FE-4665-9FCA-5588152C8B4D}"/>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182419" y="3799221"/>
            <a:ext cx="4029456" cy="2971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29400" cy="868362"/>
          </a:xfrm>
        </p:spPr>
        <p:txBody>
          <a:bodyPr/>
          <a:lstStyle/>
          <a:p>
            <a:r>
              <a:rPr lang="en-US" dirty="0">
                <a:solidFill>
                  <a:schemeClr val="accent1">
                    <a:lumMod val="75000"/>
                  </a:schemeClr>
                </a:solidFill>
              </a:rPr>
              <a:t>TEST CASES:</a:t>
            </a:r>
            <a:endParaRPr lang="en-US" dirty="0"/>
          </a:p>
        </p:txBody>
      </p:sp>
      <p:pic>
        <p:nvPicPr>
          <p:cNvPr id="28" name="Content Placeholder 27">
            <a:extLst>
              <a:ext uri="{FF2B5EF4-FFF2-40B4-BE49-F238E27FC236}">
                <a16:creationId xmlns:a16="http://schemas.microsoft.com/office/drawing/2014/main" xmlns="" id="{291B7F8E-557E-4361-AC68-E4C80FD67A7A}"/>
              </a:ext>
            </a:extLst>
          </p:cNvPr>
          <p:cNvPicPr>
            <a:picLocks noGrp="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457200" y="2572482"/>
            <a:ext cx="3912289" cy="3752118"/>
          </a:xfrm>
          <a:prstGeom prst="rect">
            <a:avLst/>
          </a:prstGeom>
        </p:spPr>
      </p:pic>
      <p:pic>
        <p:nvPicPr>
          <p:cNvPr id="29" name="Picture 28">
            <a:extLst>
              <a:ext uri="{FF2B5EF4-FFF2-40B4-BE49-F238E27FC236}">
                <a16:creationId xmlns:a16="http://schemas.microsoft.com/office/drawing/2014/main" xmlns="" id="{1E078664-BE5D-4242-9491-E5AD6C2D37DB}"/>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4774513" y="2572482"/>
            <a:ext cx="3683687" cy="3599718"/>
          </a:xfrm>
          <a:prstGeom prst="rect">
            <a:avLst/>
          </a:prstGeom>
        </p:spPr>
      </p:pic>
      <p:sp>
        <p:nvSpPr>
          <p:cNvPr id="18" name="Rectangle 17">
            <a:extLst>
              <a:ext uri="{FF2B5EF4-FFF2-40B4-BE49-F238E27FC236}">
                <a16:creationId xmlns:a16="http://schemas.microsoft.com/office/drawing/2014/main" xmlns="" id="{04702481-0A37-4E9E-A85D-C1088AED80E0}"/>
              </a:ext>
            </a:extLst>
          </p:cNvPr>
          <p:cNvSpPr/>
          <p:nvPr/>
        </p:nvSpPr>
        <p:spPr>
          <a:xfrm>
            <a:off x="472440" y="1252855"/>
            <a:ext cx="4572000" cy="709233"/>
          </a:xfrm>
          <a:prstGeom prst="rect">
            <a:avLst/>
          </a:prstGeom>
        </p:spPr>
        <p:txBody>
          <a:bodyPr>
            <a:spAutoFit/>
          </a:bodyPr>
          <a:lstStyle/>
          <a:p>
            <a:pPr marL="342900" marR="0" lvl="0" indent="-342900">
              <a:lnSpc>
                <a:spcPct val="115000"/>
              </a:lnSpc>
              <a:spcBef>
                <a:spcPts val="0"/>
              </a:spcBef>
              <a:spcAft>
                <a:spcPts val="100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new customers directly logins pop up displays first to register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xmlns="" id="{D5245F8E-5387-411D-80A0-8A9401E320AF}"/>
              </a:ext>
            </a:extLst>
          </p:cNvPr>
          <p:cNvSpPr/>
          <p:nvPr/>
        </p:nvSpPr>
        <p:spPr>
          <a:xfrm>
            <a:off x="508000" y="2071943"/>
            <a:ext cx="3912289" cy="390684"/>
          </a:xfrm>
          <a:prstGeom prst="rect">
            <a:avLst/>
          </a:prstGeom>
        </p:spPr>
        <p:txBody>
          <a:bodyPr wrap="none">
            <a:spAutoFit/>
          </a:bodyPr>
          <a:lstStyle/>
          <a:p>
            <a:pPr marL="342900" marR="0" lvl="0" indent="-342900">
              <a:lnSpc>
                <a:spcPct val="115000"/>
              </a:lnSpc>
              <a:spcBef>
                <a:spcPts val="0"/>
              </a:spcBef>
              <a:spcAft>
                <a:spcPts val="100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customer doesn’t register properly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0">
            <a:extLst>
              <a:ext uri="{FF2B5EF4-FFF2-40B4-BE49-F238E27FC236}">
                <a16:creationId xmlns:a16="http://schemas.microsoft.com/office/drawing/2014/main" xmlns="" id="{E19DE46A-025A-4F55-B51C-E8BBF901274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2137" y="1742873"/>
            <a:ext cx="4053102" cy="3761307"/>
          </a:xfrm>
          <a:prstGeom prst="rect">
            <a:avLst/>
          </a:prstGeom>
          <a:noFill/>
          <a:extLst>
            <a:ext uri="{909E8E84-426E-40DD-AFC4-6F175D3DCCD1}">
              <a14:hiddenFill xmlns:a14="http://schemas.microsoft.com/office/drawing/2010/main" xmlns="">
                <a:solidFill>
                  <a:srgbClr val="FFFFFF"/>
                </a:solidFill>
              </a14:hiddenFill>
            </a:ext>
          </a:extLst>
        </p:spPr>
      </p:pic>
      <p:pic>
        <p:nvPicPr>
          <p:cNvPr id="2049" name="Picture 21">
            <a:extLst>
              <a:ext uri="{FF2B5EF4-FFF2-40B4-BE49-F238E27FC236}">
                <a16:creationId xmlns:a16="http://schemas.microsoft.com/office/drawing/2014/main" xmlns="" id="{A1FE8011-50C7-42B6-AE3A-3B4180FCE68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0" y="1742873"/>
            <a:ext cx="4149256" cy="382269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3">
            <a:extLst>
              <a:ext uri="{FF2B5EF4-FFF2-40B4-BE49-F238E27FC236}">
                <a16:creationId xmlns:a16="http://schemas.microsoft.com/office/drawing/2014/main" xmlns="" id="{D541227A-77C9-464C-BA2D-0FCB2C5271EF}"/>
              </a:ext>
            </a:extLst>
          </p:cNvPr>
          <p:cNvSpPr>
            <a:spLocks noChangeArrowheads="1"/>
          </p:cNvSpPr>
          <p:nvPr/>
        </p:nvSpPr>
        <p:spPr bwMode="auto">
          <a:xfrm>
            <a:off x="457200" y="607600"/>
            <a:ext cx="4800600" cy="98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If customer selects more or less number    of seats than required</a:t>
            </a:r>
            <a:endPar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8" name="Rectangle 4">
            <a:extLst>
              <a:ext uri="{FF2B5EF4-FFF2-40B4-BE49-F238E27FC236}">
                <a16:creationId xmlns:a16="http://schemas.microsoft.com/office/drawing/2014/main" xmlns="" id="{1CCE0FBE-7888-4350-8B4A-9F715EC266B4}"/>
              </a:ext>
            </a:extLst>
          </p:cNvPr>
          <p:cNvSpPr>
            <a:spLocks noChangeArrowheads="1"/>
          </p:cNvSpPr>
          <p:nvPr/>
        </p:nvSpPr>
        <p:spPr bwMode="auto">
          <a:xfrm>
            <a:off x="228600" y="2971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5">
            <a:extLst>
              <a:ext uri="{FF2B5EF4-FFF2-40B4-BE49-F238E27FC236}">
                <a16:creationId xmlns:a16="http://schemas.microsoft.com/office/drawing/2014/main" xmlns="" id="{DEFC39C2-A5FB-4978-ACF2-D0B83630C095}"/>
              </a:ext>
            </a:extLst>
          </p:cNvPr>
          <p:cNvSpPr>
            <a:spLocks noChangeArrowheads="1"/>
          </p:cNvSpPr>
          <p:nvPr/>
        </p:nvSpPr>
        <p:spPr bwMode="auto">
          <a:xfrm>
            <a:off x="228600" y="5499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1301DF-31DD-46F9-B849-A626F47D7A69}"/>
              </a:ext>
            </a:extLst>
          </p:cNvPr>
          <p:cNvSpPr>
            <a:spLocks noGrp="1"/>
          </p:cNvSpPr>
          <p:nvPr>
            <p:ph type="title"/>
          </p:nvPr>
        </p:nvSpPr>
        <p:spPr>
          <a:xfrm>
            <a:off x="457200" y="254318"/>
            <a:ext cx="6713018" cy="660082"/>
          </a:xfrm>
        </p:spPr>
        <p:txBody>
          <a:bodyPr/>
          <a:lstStyle/>
          <a:p>
            <a:r>
              <a:rPr lang="en-US" dirty="0">
                <a:solidFill>
                  <a:schemeClr val="accent1">
                    <a:lumMod val="75000"/>
                  </a:schemeClr>
                </a:solidFill>
              </a:rPr>
              <a:t>RESULTS:</a:t>
            </a:r>
          </a:p>
        </p:txBody>
      </p:sp>
      <p:pic>
        <p:nvPicPr>
          <p:cNvPr id="4" name="Picture 3">
            <a:extLst>
              <a:ext uri="{FF2B5EF4-FFF2-40B4-BE49-F238E27FC236}">
                <a16:creationId xmlns:a16="http://schemas.microsoft.com/office/drawing/2014/main" xmlns="" id="{6DB47CE9-3CB8-474B-BB57-BD024F037F84}"/>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163320"/>
            <a:ext cx="3657600" cy="3789680"/>
          </a:xfrm>
          <a:prstGeom prst="rect">
            <a:avLst/>
          </a:prstGeom>
          <a:noFill/>
          <a:ln>
            <a:noFill/>
          </a:ln>
        </p:spPr>
      </p:pic>
      <p:pic>
        <p:nvPicPr>
          <p:cNvPr id="7" name="Picture 6">
            <a:extLst>
              <a:ext uri="{FF2B5EF4-FFF2-40B4-BE49-F238E27FC236}">
                <a16:creationId xmlns:a16="http://schemas.microsoft.com/office/drawing/2014/main" xmlns="" id="{6322B77E-42CB-43CB-8479-BBBAAC79420B}"/>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0" y="1066800"/>
            <a:ext cx="3733800" cy="3886200"/>
          </a:xfrm>
          <a:prstGeom prst="rect">
            <a:avLst/>
          </a:prstGeom>
          <a:noFill/>
          <a:ln>
            <a:noFill/>
          </a:ln>
        </p:spPr>
      </p:pic>
    </p:spTree>
    <p:extLst>
      <p:ext uri="{BB962C8B-B14F-4D97-AF65-F5344CB8AC3E}">
        <p14:creationId xmlns:p14="http://schemas.microsoft.com/office/powerpoint/2010/main" xmlns="" val="2647753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526</TotalTime>
  <Words>199</Words>
  <Application>Microsoft Office PowerPoint</Application>
  <PresentationFormat>On-screen Show (4:3)</PresentationFormat>
  <Paragraphs>32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OBJECT ORIENTED PRINCIPLES USING JAVA</vt:lpstr>
      <vt:lpstr>CONTENTS:</vt:lpstr>
      <vt:lpstr>OBJECTIVE:</vt:lpstr>
      <vt:lpstr>ELEMENTS USED IN THE PROJECT:</vt:lpstr>
      <vt:lpstr>SCREENS:</vt:lpstr>
      <vt:lpstr>Slide 6</vt:lpstr>
      <vt:lpstr>TEST CASES:</vt:lpstr>
      <vt:lpstr>Slide 8</vt:lpstr>
      <vt:lpstr>RESULTS:</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PRINCIPALS USING JAVA</dc:title>
  <dc:creator>Windows User</dc:creator>
  <cp:lastModifiedBy>praveen kumar</cp:lastModifiedBy>
  <cp:revision>40</cp:revision>
  <dcterms:created xsi:type="dcterms:W3CDTF">2019-12-31T15:16:09Z</dcterms:created>
  <dcterms:modified xsi:type="dcterms:W3CDTF">2020-10-23T07:44:32Z</dcterms:modified>
</cp:coreProperties>
</file>