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sldIdLst>
    <p:sldId id="256" r:id="rId7"/>
    <p:sldId id="378" r:id="rId8"/>
    <p:sldId id="379" r:id="rId9"/>
    <p:sldId id="391" r:id="rId10"/>
    <p:sldId id="392" r:id="rId11"/>
    <p:sldId id="393" r:id="rId12"/>
    <p:sldId id="394" r:id="rId13"/>
    <p:sldId id="395" r:id="rId14"/>
    <p:sldId id="396" r:id="rId15"/>
    <p:sldId id="389" r:id="rId16"/>
    <p:sldId id="390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A3F97-6503-997A-9F99-8084135846BE}" v="4083" dt="2021-03-26T09:53:10.055"/>
    <p1510:client id="{27015D88-D5BB-9078-F340-E9D710530430}" v="368" dt="2021-04-27T13:58:17.480"/>
    <p1510:client id="{2CE1AEF0-4C16-4FA7-5A45-5F11A122B435}" v="10" dt="2021-04-23T11:03:49.646"/>
    <p1510:client id="{343A390F-2292-8737-0204-C5D8A9D2778F}" v="1789" dt="2021-03-09T07:35:20.454"/>
    <p1510:client id="{35E0E7E2-D600-AE1E-389E-2E866B5AA6B0}" v="160" dt="2021-06-22T18:01:12.717"/>
    <p1510:client id="{40F92800-D24B-9A6D-5E6E-1BF9DF0B93DA}" v="109" dt="2021-04-23T10:55:06.800"/>
    <p1510:client id="{4F5BC29F-0015-C000-01C9-BF0B698586D8}" v="566" dt="2021-04-27T13:43:19.107"/>
    <p1510:client id="{540C9ECE-1644-5CAF-19B6-8B85B567C6E8}" v="575" dt="2021-04-23T07:20:36.033"/>
    <p1510:client id="{55FF7B9A-A08E-504B-67F7-FF57B54788F5}" v="439" dt="2021-03-26T10:12:03.181"/>
    <p1510:client id="{56A1732B-0D9F-327D-94BF-167C5326174A}" v="5964" dt="2021-09-01T16:46:31.665"/>
    <p1510:client id="{5E224DC8-90CA-7FA0-9F80-018622D3399C}" v="24" dt="2021-04-09T10:45:35.878"/>
    <p1510:client id="{620AE607-641C-DAD6-876F-B2CF9E5C7046}" v="1657" dt="2021-09-08T22:19:45.888"/>
    <p1510:client id="{68009B85-1A16-2BDA-4D77-2AD9D1240E61}" v="365" dt="2021-09-01T20:04:42.893"/>
    <p1510:client id="{68CC2604-76A2-FD37-2CDD-0CDD715733ED}" v="6071" dt="2021-03-19T11:50:27.589"/>
    <p1510:client id="{79B28084-8C87-CECD-13E6-7F675C50D8C7}" v="1328" dt="2021-05-27T07:56:59.140"/>
    <p1510:client id="{7BDEA50A-A6B2-F907-482F-FE5942C20E1F}" v="1198" dt="2021-04-16T10:39:48.671"/>
    <p1510:client id="{7D8B150C-DC8C-F649-CCE6-A06558AC4AD4}" v="2861" dt="2021-06-22T17:55:38.017"/>
    <p1510:client id="{8E2F9FF6-773F-55F0-9584-85FE6C3AA159}" v="4814" dt="2021-04-09T05:41:07.058"/>
    <p1510:client id="{93088AC9-522A-9B24-48B8-68EDEE56D564}" v="223" dt="2021-06-22T18:10:14.155"/>
    <p1510:client id="{94DE42F9-F6A8-6B0E-E43F-5EAA697C090B}" v="4691" dt="2021-03-05T10:45:12.554"/>
    <p1510:client id="{B342B19F-C0B1-B000-CB80-1489E0761C7B}" v="317" dt="2021-03-05T10:53:23.825"/>
    <p1510:client id="{B901C19F-F079-B000-CB80-1BB09F14993C}" v="633" dt="2021-04-23T09:15:26.342"/>
    <p1510:client id="{C4C1B59F-30D8-B000-CB80-1F8EA0BE94A7}" v="2051" dt="2021-03-19T10:23:13.521"/>
    <p1510:client id="{CDBABE9F-8092-B000-FB9B-CA3817971EE0}" v="1915" dt="2021-04-16T08:02:30.426"/>
    <p1510:client id="{D2F66D77-9C23-D444-7755-861DF5A1A598}" v="61" dt="2021-06-22T18:06:28.662"/>
    <p1510:client id="{E0756646-D41F-496F-93E8-2CACFCE1B34F}" v="827" dt="2021-03-04T21:03:54.902"/>
    <p1510:client id="{FD33A447-BCF3-B94B-1759-F0A7A12EDCB4}" v="1271" dt="2021-09-01T20:45:27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3/getifaddrs.3.html" TargetMode="External"/><Relationship Id="rId2" Type="http://schemas.openxmlformats.org/officeDocument/2006/relationships/hyperlink" Target="http://[1]https/man7.org/linux/man-pages/man7/packet.7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s.opengroup.org/onlinepubs/7908799/xns/syssocket.h.html" TargetMode="External"/><Relationship Id="rId4" Type="http://schemas.openxmlformats.org/officeDocument/2006/relationships/hyperlink" Target="http://www.ccplusplus.com/2012/02/struct-iovec-iov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[1]https:/man7.org/linux/man-pages/man7/packet.7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otify/linux/blob/master/include/linux/if_ether.h&#160;(for&#160;" TargetMode="External"/><Relationship Id="rId2" Type="http://schemas.openxmlformats.org/officeDocument/2006/relationships/hyperlink" Target="http://[1]https:/man7.org/linux/man-pages/man7/packet.7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n7.org/linux/man-pages/man3/getifaddrs.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544" y="1848657"/>
            <a:ext cx="7201081" cy="1940505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solidFill>
                  <a:srgbClr val="FFFFFF"/>
                </a:solidFill>
                <a:cs typeface="Calibri Light"/>
              </a:rPr>
              <a:t>IN 3230 / IN 4230 </a:t>
            </a:r>
            <a:br>
              <a:rPr lang="en-GB" sz="4800" b="1" dirty="0">
                <a:solidFill>
                  <a:srgbClr val="FFFFFF"/>
                </a:solidFill>
                <a:cs typeface="Calibri Light"/>
              </a:rPr>
            </a:br>
            <a:r>
              <a:rPr lang="en-GB" sz="4800" b="1" dirty="0">
                <a:solidFill>
                  <a:srgbClr val="FFFFFF"/>
                </a:solidFill>
                <a:cs typeface="Calibri Light"/>
              </a:rPr>
              <a:t>Oracle Session – Week 2 – Raw Sockets 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GB" sz="1600" dirty="0" err="1">
                <a:solidFill>
                  <a:srgbClr val="FFFFFF"/>
                </a:solidFill>
                <a:cs typeface="Calibri"/>
              </a:rPr>
              <a:t>Praveensankar</a:t>
            </a:r>
            <a:r>
              <a:rPr lang="en-GB" sz="1600" dirty="0">
                <a:solidFill>
                  <a:srgbClr val="FFFFFF"/>
                </a:solidFill>
                <a:cs typeface="Calibri"/>
              </a:rPr>
              <a:t> Manimaran</a:t>
            </a:r>
            <a:endParaRPr lang="en-US" sz="160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GB" sz="1600" dirty="0">
                <a:solidFill>
                  <a:srgbClr val="FFFFFF"/>
                </a:solidFill>
                <a:cs typeface="Calibri"/>
              </a:rPr>
              <a:t>09/09/2021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  <a:hlinkClick r:id="rId2"/>
              </a:rPr>
              <a:t>https://man7.org/linux/man-pages/man7/packet.7.html</a:t>
            </a: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  <a:hlinkClick r:id="rId3"/>
              </a:rPr>
              <a:t>https://man7.org/linux/man-pages/man3/getifaddrs.3.html</a:t>
            </a:r>
            <a:endParaRPr lang="en-GB" sz="20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  <a:hlinkClick r:id="rId4"/>
              </a:rPr>
              <a:t>http://www.ccplusplus.com/2012/02/struct-iovec-iov.html</a:t>
            </a:r>
            <a:endParaRPr lang="en-GB" sz="20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GB" sz="2000" dirty="0" err="1">
                <a:ea typeface="+mn-lt"/>
                <a:cs typeface="+mn-lt"/>
              </a:rPr>
              <a:t>msghdr</a:t>
            </a:r>
            <a:r>
              <a:rPr lang="en-GB" sz="2000" dirty="0">
                <a:ea typeface="+mn-lt"/>
                <a:cs typeface="+mn-lt"/>
              </a:rPr>
              <a:t> :  </a:t>
            </a:r>
            <a:r>
              <a:rPr lang="en-GB" sz="2000" dirty="0">
                <a:ea typeface="+mn-lt"/>
                <a:cs typeface="+mn-lt"/>
                <a:hlinkClick r:id="rId5"/>
              </a:rPr>
              <a:t>https://pubs.opengroup.org/onlinepubs/7908799/xns/syssocket.h.html</a:t>
            </a: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cs typeface="Calibri"/>
            </a:endParaRPr>
          </a:p>
          <a:p>
            <a:pPr marL="457200" indent="-457200">
              <a:buAutoNum type="arabicPeriod"/>
            </a:pPr>
            <a:endParaRPr lang="en-GB" sz="2000" dirty="0">
              <a:cs typeface="Calibri"/>
            </a:endParaRPr>
          </a:p>
          <a:p>
            <a:pPr marL="457200" indent="-457200">
              <a:buAutoNum type="arabicPeriod"/>
            </a:pPr>
            <a:endParaRPr lang="en-GB" sz="20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IN3230 / IN4230 Oracle week 2 - Raw Sockets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38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544" y="2124380"/>
            <a:ext cx="7201081" cy="1664782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FFFF"/>
                </a:solidFill>
                <a:cs typeface="Calibri Light"/>
              </a:rPr>
              <a:t>Thank You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86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</a:rPr>
              <a:t>Raw Socket Flow</a:t>
            </a:r>
            <a:endParaRPr lang="en-US" dirty="0"/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</a:rPr>
              <a:t>Different Components needed</a:t>
            </a:r>
            <a:endParaRPr lang="en-GB">
              <a:ea typeface="+mn-lt"/>
              <a:cs typeface="+mn-lt"/>
            </a:endParaRPr>
          </a:p>
          <a:p>
            <a:pPr marL="914400" lvl="1">
              <a:buAutoNum type="arabicPeriod"/>
            </a:pPr>
            <a:r>
              <a:rPr lang="en-GB" sz="1600" dirty="0">
                <a:cs typeface="Calibri"/>
              </a:rPr>
              <a:t>Packet socket</a:t>
            </a:r>
          </a:p>
          <a:p>
            <a:pPr marL="914400" lvl="1">
              <a:buAutoNum type="arabicPeriod"/>
            </a:pPr>
            <a:r>
              <a:rPr lang="en-GB" sz="1600" dirty="0" err="1">
                <a:ea typeface="+mn-lt"/>
                <a:cs typeface="+mn-lt"/>
              </a:rPr>
              <a:t>sockaddr_ll</a:t>
            </a:r>
            <a:r>
              <a:rPr lang="en-GB" sz="1600" dirty="0">
                <a:ea typeface="+mn-lt"/>
                <a:cs typeface="+mn-lt"/>
              </a:rPr>
              <a:t> </a:t>
            </a:r>
            <a:endParaRPr lang="en-GB" sz="1600" dirty="0">
              <a:cs typeface="Calibri"/>
            </a:endParaRPr>
          </a:p>
          <a:p>
            <a:pPr marL="914400" lvl="1">
              <a:buAutoNum type="arabicPeriod"/>
            </a:pPr>
            <a:r>
              <a:rPr lang="en-GB" sz="1600" dirty="0" err="1">
                <a:ea typeface="+mn-lt"/>
                <a:cs typeface="+mn-lt"/>
              </a:rPr>
              <a:t>Ifaddrs</a:t>
            </a:r>
          </a:p>
          <a:p>
            <a:pPr marL="914400" lvl="1">
              <a:buAutoNum type="arabicPeriod"/>
            </a:pPr>
            <a:r>
              <a:rPr lang="en-GB" sz="1600" dirty="0" err="1">
                <a:ea typeface="+mn-lt"/>
                <a:cs typeface="+mn-lt"/>
              </a:rPr>
              <a:t>iovec</a:t>
            </a:r>
          </a:p>
          <a:p>
            <a:pPr marL="914400" lvl="1">
              <a:buAutoNum type="arabicPeriod"/>
            </a:pPr>
            <a:r>
              <a:rPr lang="en-GB" sz="1600" dirty="0" err="1">
                <a:ea typeface="+mn-lt"/>
                <a:cs typeface="+mn-lt"/>
              </a:rPr>
              <a:t>ether_frame</a:t>
            </a:r>
          </a:p>
          <a:p>
            <a:pPr marL="914400" lvl="1">
              <a:buAutoNum type="arabicPeriod"/>
            </a:pPr>
            <a:r>
              <a:rPr lang="en-GB" sz="1600" dirty="0" err="1">
                <a:ea typeface="+mn-lt"/>
                <a:cs typeface="+mn-lt"/>
              </a:rPr>
              <a:t>msghdr</a:t>
            </a:r>
          </a:p>
          <a:p>
            <a:pPr marL="914400" lvl="1">
              <a:buAutoNum type="arabicPeriod"/>
            </a:pPr>
            <a:endParaRPr lang="en-GB" sz="1600" dirty="0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endParaRPr lang="en-GB" sz="16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51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1 . Raw Socket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Steps</a:t>
            </a: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</a:rPr>
              <a:t>Create Packet Socket (AF_PACKET)</a:t>
            </a: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</a:rPr>
              <a:t>Create physical layer address (</a:t>
            </a:r>
            <a:r>
              <a:rPr lang="en-GB" sz="2000" dirty="0" err="1">
                <a:ea typeface="+mn-lt"/>
                <a:cs typeface="+mn-lt"/>
              </a:rPr>
              <a:t>sockaddr_ll</a:t>
            </a:r>
            <a:r>
              <a:rPr lang="en-GB" sz="2000" dirty="0">
                <a:ea typeface="+mn-lt"/>
                <a:cs typeface="+mn-lt"/>
              </a:rPr>
              <a:t>)</a:t>
            </a: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</a:rPr>
              <a:t>Construct message header (</a:t>
            </a:r>
            <a:r>
              <a:rPr lang="en-GB" sz="2000" dirty="0" err="1">
                <a:ea typeface="+mn-lt"/>
                <a:cs typeface="+mn-lt"/>
              </a:rPr>
              <a:t>msghdr</a:t>
            </a:r>
            <a:r>
              <a:rPr lang="en-GB" sz="2000" dirty="0">
                <a:ea typeface="+mn-lt"/>
                <a:cs typeface="+mn-lt"/>
              </a:rPr>
              <a:t>)</a:t>
            </a:r>
          </a:p>
          <a:p>
            <a:pPr marL="914400" lvl="1" indent="-285750">
              <a:buAutoNum type="arabicPeriod"/>
            </a:pPr>
            <a:r>
              <a:rPr lang="en-GB" sz="1600" dirty="0">
                <a:ea typeface="+mn-lt"/>
                <a:cs typeface="+mn-lt"/>
              </a:rPr>
              <a:t>Construct ethernet frame (</a:t>
            </a:r>
            <a:r>
              <a:rPr lang="en-GB" sz="1600" dirty="0" err="1">
                <a:ea typeface="+mn-lt"/>
                <a:cs typeface="+mn-lt"/>
              </a:rPr>
              <a:t>ether_frame</a:t>
            </a:r>
            <a:r>
              <a:rPr lang="en-GB" sz="1600" dirty="0">
                <a:ea typeface="+mn-lt"/>
                <a:cs typeface="+mn-lt"/>
              </a:rPr>
              <a:t>)</a:t>
            </a:r>
          </a:p>
          <a:p>
            <a:pPr marL="914400" lvl="1" indent="-285750">
              <a:buAutoNum type="arabicPeriod"/>
            </a:pPr>
            <a:r>
              <a:rPr lang="en-GB" sz="1600" dirty="0">
                <a:ea typeface="+mn-lt"/>
                <a:cs typeface="+mn-lt"/>
              </a:rPr>
              <a:t>Point </a:t>
            </a:r>
            <a:r>
              <a:rPr lang="en-GB" sz="1600" dirty="0" err="1">
                <a:ea typeface="+mn-lt"/>
                <a:cs typeface="+mn-lt"/>
              </a:rPr>
              <a:t>iovec</a:t>
            </a:r>
            <a:r>
              <a:rPr lang="en-GB" sz="1600" dirty="0">
                <a:ea typeface="+mn-lt"/>
                <a:cs typeface="+mn-lt"/>
              </a:rPr>
              <a:t> to the ethernet frame (</a:t>
            </a:r>
            <a:r>
              <a:rPr lang="en-GB" sz="1600" dirty="0" err="1">
                <a:ea typeface="+mn-lt"/>
                <a:cs typeface="+mn-lt"/>
              </a:rPr>
              <a:t>iovec</a:t>
            </a:r>
            <a:r>
              <a:rPr lang="en-GB" sz="1600" dirty="0">
                <a:ea typeface="+mn-lt"/>
                <a:cs typeface="+mn-lt"/>
              </a:rPr>
              <a:t>)</a:t>
            </a:r>
          </a:p>
          <a:p>
            <a:pPr marL="914400" lvl="1" indent="-285750">
              <a:buAutoNum type="arabicPeriod"/>
            </a:pPr>
            <a:r>
              <a:rPr lang="en-GB" sz="1600" dirty="0">
                <a:ea typeface="+mn-lt"/>
                <a:cs typeface="+mn-lt"/>
              </a:rPr>
              <a:t>Point </a:t>
            </a:r>
            <a:r>
              <a:rPr lang="en-GB" sz="1600" dirty="0" err="1">
                <a:ea typeface="+mn-lt"/>
                <a:cs typeface="+mn-lt"/>
              </a:rPr>
              <a:t>iovec</a:t>
            </a:r>
            <a:r>
              <a:rPr lang="en-GB" sz="1600" dirty="0">
                <a:ea typeface="+mn-lt"/>
                <a:cs typeface="+mn-lt"/>
              </a:rPr>
              <a:t> to the data</a:t>
            </a:r>
          </a:p>
          <a:p>
            <a:pPr marL="914400" lvl="1" indent="-285750">
              <a:buAutoNum type="arabicPeriod"/>
            </a:pPr>
            <a:r>
              <a:rPr lang="en-GB" sz="1600" dirty="0">
                <a:ea typeface="+mn-lt"/>
                <a:cs typeface="+mn-lt"/>
              </a:rPr>
              <a:t>Add physical layer address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8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2 . 1 Packet Socket (AF_PACKET)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GB" sz="2000" b="1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b="1" dirty="0">
                <a:ea typeface="+mn-lt"/>
                <a:cs typeface="+mn-lt"/>
              </a:rPr>
              <a:t>AF_PACKET:</a:t>
            </a:r>
          </a:p>
          <a:p>
            <a:pPr marL="914400" lvl="1" indent="-285750"/>
            <a:r>
              <a:rPr lang="en-GB" sz="2000" dirty="0">
                <a:ea typeface="+mn-lt"/>
                <a:cs typeface="+mn-lt"/>
              </a:rPr>
              <a:t>Also called as "packet socket". </a:t>
            </a:r>
            <a:endParaRPr lang="en-GB" sz="2000">
              <a:cs typeface="Calibri"/>
            </a:endParaRPr>
          </a:p>
          <a:p>
            <a:pPr marL="914400" lvl="1" indent="-285750"/>
            <a:r>
              <a:rPr lang="en-GB" sz="2000" dirty="0">
                <a:ea typeface="+mn-lt"/>
                <a:cs typeface="+mn-lt"/>
              </a:rPr>
              <a:t>used to receive or send raw packets at the device driver </a:t>
            </a:r>
            <a:endParaRPr lang="en-GB" sz="2000" dirty="0">
              <a:cs typeface="Calibri"/>
            </a:endParaRPr>
          </a:p>
          <a:p>
            <a:pPr marL="628650" indent="-457200">
              <a:buAutoNum type="arabicPeriod"/>
            </a:pPr>
            <a:r>
              <a:rPr lang="en-GB" sz="2000" b="1" dirty="0">
                <a:ea typeface="+mn-lt"/>
                <a:cs typeface="+mn-lt"/>
              </a:rPr>
              <a:t>SOCK_RAW:</a:t>
            </a:r>
          </a:p>
          <a:p>
            <a:pPr marL="628650" indent="-457200"/>
            <a:r>
              <a:rPr lang="en-GB" sz="2000" dirty="0">
                <a:ea typeface="+mn-lt"/>
                <a:cs typeface="+mn-lt"/>
              </a:rPr>
              <a:t>for raw packets</a:t>
            </a:r>
            <a:endParaRPr lang="en-GB" sz="2000" b="1" dirty="0">
              <a:ea typeface="+mn-lt"/>
              <a:cs typeface="+mn-lt"/>
            </a:endParaRPr>
          </a:p>
          <a:p>
            <a:pPr marL="628650" indent="-457200"/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  <a:hlinkClick r:id="rId2"/>
              </a:rPr>
              <a:t>[1] https://man7.org/linux/man-pages/man7/packet.7.html</a:t>
            </a:r>
            <a:endParaRPr lang="en-GB" sz="1400" dirty="0">
              <a:cs typeface="Calibri"/>
              <a:hlinkClick r:id="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BFB71A4-8BBB-4C3C-8728-2B57EECE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046" y="2003066"/>
            <a:ext cx="8378312" cy="14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5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2 . 2 </a:t>
            </a:r>
            <a:r>
              <a:rPr lang="en-GB" sz="4000" dirty="0" err="1">
                <a:solidFill>
                  <a:srgbClr val="FFFFFF"/>
                </a:solidFill>
                <a:cs typeface="Calibri Light"/>
              </a:rPr>
              <a:t>Sockaddr_ll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struct </a:t>
            </a:r>
            <a:r>
              <a:rPr lang="en-GB" sz="2000" dirty="0" err="1">
                <a:ea typeface="+mn-lt"/>
                <a:cs typeface="+mn-lt"/>
              </a:rPr>
              <a:t>sockaddr_ll</a:t>
            </a:r>
            <a:r>
              <a:rPr lang="en-GB" sz="2000" dirty="0">
                <a:ea typeface="+mn-lt"/>
                <a:cs typeface="+mn-lt"/>
              </a:rPr>
              <a:t> {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unsigned short </a:t>
            </a:r>
            <a:r>
              <a:rPr lang="en-GB" sz="2000" dirty="0" err="1">
                <a:ea typeface="+mn-lt"/>
                <a:cs typeface="+mn-lt"/>
              </a:rPr>
              <a:t>sll_family</a:t>
            </a:r>
            <a:r>
              <a:rPr lang="en-GB" sz="2000" dirty="0">
                <a:ea typeface="+mn-lt"/>
                <a:cs typeface="+mn-lt"/>
              </a:rPr>
              <a:t>;   /* Always AF_PACKET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unsigned short </a:t>
            </a:r>
            <a:r>
              <a:rPr lang="en-GB" sz="2000" dirty="0" err="1">
                <a:ea typeface="+mn-lt"/>
                <a:cs typeface="+mn-lt"/>
              </a:rPr>
              <a:t>sll_protocol</a:t>
            </a:r>
            <a:r>
              <a:rPr lang="en-GB" sz="2000" dirty="0">
                <a:ea typeface="+mn-lt"/>
                <a:cs typeface="+mn-lt"/>
              </a:rPr>
              <a:t>; /* Physical-layer protocol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int  </a:t>
            </a:r>
            <a:r>
              <a:rPr lang="en-GB" sz="2000" dirty="0" err="1">
                <a:ea typeface="+mn-lt"/>
                <a:cs typeface="+mn-lt"/>
              </a:rPr>
              <a:t>sll_ifindex</a:t>
            </a:r>
            <a:r>
              <a:rPr lang="en-GB" sz="2000" dirty="0">
                <a:ea typeface="+mn-lt"/>
                <a:cs typeface="+mn-lt"/>
              </a:rPr>
              <a:t>;  /* Interface number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unsigned short </a:t>
            </a:r>
            <a:r>
              <a:rPr lang="en-GB" sz="2000" dirty="0" err="1">
                <a:ea typeface="+mn-lt"/>
                <a:cs typeface="+mn-lt"/>
              </a:rPr>
              <a:t>sll_hatype</a:t>
            </a:r>
            <a:r>
              <a:rPr lang="en-GB" sz="2000" dirty="0">
                <a:ea typeface="+mn-lt"/>
                <a:cs typeface="+mn-lt"/>
              </a:rPr>
              <a:t>;   /* ARP hardware type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unsigned char  </a:t>
            </a:r>
            <a:r>
              <a:rPr lang="en-GB" sz="2000" dirty="0" err="1">
                <a:ea typeface="+mn-lt"/>
                <a:cs typeface="+mn-lt"/>
              </a:rPr>
              <a:t>sll_pkttype</a:t>
            </a:r>
            <a:r>
              <a:rPr lang="en-GB" sz="2000" dirty="0">
                <a:ea typeface="+mn-lt"/>
                <a:cs typeface="+mn-lt"/>
              </a:rPr>
              <a:t>;  /* Packet type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unsigned char  </a:t>
            </a:r>
            <a:r>
              <a:rPr lang="en-GB" sz="2000" dirty="0" err="1">
                <a:ea typeface="+mn-lt"/>
                <a:cs typeface="+mn-lt"/>
              </a:rPr>
              <a:t>sll_halen</a:t>
            </a:r>
            <a:r>
              <a:rPr lang="en-GB" sz="2000" dirty="0">
                <a:ea typeface="+mn-lt"/>
                <a:cs typeface="+mn-lt"/>
              </a:rPr>
              <a:t>;    /* Length of address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unsigned char  </a:t>
            </a:r>
            <a:r>
              <a:rPr lang="en-GB" sz="2000" dirty="0" err="1">
                <a:ea typeface="+mn-lt"/>
                <a:cs typeface="+mn-lt"/>
              </a:rPr>
              <a:t>sll_addr</a:t>
            </a:r>
            <a:r>
              <a:rPr lang="en-GB" sz="2000" dirty="0">
                <a:ea typeface="+mn-lt"/>
                <a:cs typeface="+mn-lt"/>
              </a:rPr>
              <a:t>[8];  /* Physical-layer address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};</a:t>
            </a:r>
          </a:p>
          <a:p>
            <a:pPr marL="17145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  <a:hlinkClick r:id="rId2"/>
              </a:rPr>
              <a:t>[1] https://man7.org/linux/man-pages/man7/packet.7.html</a:t>
            </a:r>
            <a:endParaRPr lang="en-GB" sz="1400" dirty="0">
              <a:cs typeface="Calibri"/>
              <a:hlinkClick r:id="" action="ppaction://noaction"/>
            </a:endParaRP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</a:rPr>
              <a:t>[2] </a:t>
            </a:r>
            <a:r>
              <a:rPr lang="en-GB" sz="1400" dirty="0">
                <a:ea typeface="+mn-lt"/>
                <a:cs typeface="+mn-lt"/>
                <a:hlinkClick r:id="rId3"/>
              </a:rPr>
              <a:t>https://github.com/spotify/linux/blob/master/include/linux/if_ether.h   </a:t>
            </a: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5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2 . 3 </a:t>
            </a:r>
            <a:r>
              <a:rPr lang="en-GB" sz="4000" dirty="0" err="1">
                <a:solidFill>
                  <a:srgbClr val="FFFFFF"/>
                </a:solidFill>
                <a:cs typeface="Calibri Light"/>
              </a:rPr>
              <a:t>ifaddrs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endParaRPr lang="en-GB" sz="2000" dirty="0">
              <a:ea typeface="+mn-lt"/>
              <a:cs typeface="+mn-lt"/>
            </a:endParaRPr>
          </a:p>
          <a:p>
            <a:pPr marL="17145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cs typeface="Calibri"/>
              <a:hlinkClick r:id="" action="ppaction://noaction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342900" indent="-342900"/>
            <a:r>
              <a:rPr lang="en-GB" sz="2000" dirty="0">
                <a:ea typeface="+mn-lt"/>
                <a:cs typeface="+mn-lt"/>
              </a:rPr>
              <a:t>creates a linked list of structures describing the network interfaces of the local system, and stores the address of the first item of the list in *</a:t>
            </a:r>
            <a:r>
              <a:rPr lang="en-GB" sz="2000" dirty="0" err="1">
                <a:ea typeface="+mn-lt"/>
                <a:cs typeface="+mn-lt"/>
              </a:rPr>
              <a:t>ifap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GB" sz="2000" dirty="0">
              <a:cs typeface="Calibri"/>
            </a:endParaRPr>
          </a:p>
          <a:p>
            <a:pPr marL="342900" indent="-342900"/>
            <a:r>
              <a:rPr lang="en-GB" sz="2000" dirty="0">
                <a:ea typeface="+mn-lt"/>
                <a:cs typeface="+mn-lt"/>
              </a:rPr>
              <a:t>Important fields: </a:t>
            </a:r>
            <a:r>
              <a:rPr lang="en-GB" sz="2000" dirty="0" err="1">
                <a:ea typeface="+mn-lt"/>
                <a:cs typeface="+mn-lt"/>
              </a:rPr>
              <a:t>ifa_next</a:t>
            </a:r>
            <a:r>
              <a:rPr lang="en-GB" sz="2000" dirty="0">
                <a:ea typeface="+mn-lt"/>
                <a:cs typeface="+mn-lt"/>
              </a:rPr>
              <a:t>, </a:t>
            </a:r>
            <a:r>
              <a:rPr lang="en-GB" sz="2000" dirty="0" err="1">
                <a:ea typeface="+mn-lt"/>
                <a:cs typeface="+mn-lt"/>
              </a:rPr>
              <a:t>ifa_name</a:t>
            </a:r>
            <a:r>
              <a:rPr lang="en-GB" sz="2000" dirty="0">
                <a:ea typeface="+mn-lt"/>
                <a:cs typeface="+mn-lt"/>
              </a:rPr>
              <a:t> and </a:t>
            </a:r>
            <a:r>
              <a:rPr lang="en-GB" sz="2000" dirty="0" err="1">
                <a:ea typeface="+mn-lt"/>
                <a:cs typeface="+mn-lt"/>
              </a:rPr>
              <a:t>ifa_addr</a:t>
            </a: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</a:rPr>
              <a:t>[2] </a:t>
            </a:r>
            <a:r>
              <a:rPr lang="en-GB" sz="1400" dirty="0">
                <a:ea typeface="+mn-lt"/>
                <a:cs typeface="+mn-lt"/>
                <a:hlinkClick r:id="rId2"/>
              </a:rPr>
              <a:t>https://man7.org/linux/man-pages/man3/getifaddrs.3.html</a:t>
            </a: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20B91B0-DB7C-4E84-A244-22FCD1B9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87" y="1841049"/>
            <a:ext cx="6842022" cy="31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2 . 4 </a:t>
            </a:r>
            <a:r>
              <a:rPr lang="en-GB" sz="4000" dirty="0" err="1">
                <a:solidFill>
                  <a:srgbClr val="FFFFFF"/>
                </a:solidFill>
                <a:cs typeface="Calibri Light"/>
              </a:rPr>
              <a:t>iovec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GB" sz="2000" dirty="0">
              <a:ea typeface="+mn-lt"/>
              <a:cs typeface="+mn-lt"/>
            </a:endParaRPr>
          </a:p>
          <a:p>
            <a:pPr marL="342900" indent="-342900"/>
            <a:r>
              <a:rPr lang="en-GB" sz="2000" dirty="0">
                <a:ea typeface="+mn-lt"/>
                <a:cs typeface="+mn-lt"/>
              </a:rPr>
              <a:t>struct </a:t>
            </a:r>
            <a:r>
              <a:rPr lang="en-GB" sz="2000" dirty="0" err="1">
                <a:ea typeface="+mn-lt"/>
                <a:cs typeface="+mn-lt"/>
              </a:rPr>
              <a:t>iovec</a:t>
            </a:r>
            <a:r>
              <a:rPr lang="en-GB" sz="2000" dirty="0">
                <a:ea typeface="+mn-lt"/>
                <a:cs typeface="+mn-lt"/>
              </a:rPr>
              <a:t> {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   </a:t>
            </a:r>
            <a:r>
              <a:rPr lang="en-GB" sz="2000" dirty="0" err="1">
                <a:ea typeface="+mn-lt"/>
                <a:cs typeface="+mn-lt"/>
              </a:rPr>
              <a:t>ptr_t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iov_base</a:t>
            </a:r>
            <a:r>
              <a:rPr lang="en-GB" sz="2000" dirty="0">
                <a:ea typeface="+mn-lt"/>
                <a:cs typeface="+mn-lt"/>
              </a:rPr>
              <a:t>; /* Starting address */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   </a:t>
            </a:r>
            <a:r>
              <a:rPr lang="en-GB" sz="2000" dirty="0" err="1">
                <a:ea typeface="+mn-lt"/>
                <a:cs typeface="+mn-lt"/>
              </a:rPr>
              <a:t>size_t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iov_len</a:t>
            </a:r>
            <a:r>
              <a:rPr lang="en-GB" sz="2000" dirty="0">
                <a:ea typeface="+mn-lt"/>
                <a:cs typeface="+mn-lt"/>
              </a:rPr>
              <a:t>; /* Length in bytes */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};</a:t>
            </a: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342900" indent="-342900"/>
            <a:r>
              <a:rPr lang="en-GB" sz="2000" dirty="0" err="1">
                <a:ea typeface="+mn-lt"/>
                <a:cs typeface="+mn-lt"/>
              </a:rPr>
              <a:t>iov_base</a:t>
            </a:r>
            <a:r>
              <a:rPr lang="en-GB" sz="2000" dirty="0">
                <a:ea typeface="+mn-lt"/>
                <a:cs typeface="+mn-lt"/>
              </a:rPr>
              <a:t> – stores the starting address</a:t>
            </a:r>
          </a:p>
          <a:p>
            <a:pPr marL="342900" indent="-342900"/>
            <a:r>
              <a:rPr lang="en-GB" sz="2000" dirty="0" err="1">
                <a:ea typeface="+mn-lt"/>
                <a:cs typeface="+mn-lt"/>
              </a:rPr>
              <a:t>Iov_len</a:t>
            </a:r>
            <a:r>
              <a:rPr lang="en-GB" sz="2000" dirty="0">
                <a:ea typeface="+mn-lt"/>
                <a:cs typeface="+mn-lt"/>
              </a:rPr>
              <a:t> – stores the length</a:t>
            </a: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Why it's needed ?</a:t>
            </a:r>
            <a:endParaRPr lang="en-GB" sz="2000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It's used by the message header (</a:t>
            </a:r>
            <a:r>
              <a:rPr lang="en-GB" sz="2000" dirty="0" err="1">
                <a:ea typeface="+mn-lt"/>
                <a:cs typeface="+mn-lt"/>
              </a:rPr>
              <a:t>msghdr</a:t>
            </a:r>
            <a:r>
              <a:rPr lang="en-GB" sz="2000" dirty="0">
                <a:ea typeface="+mn-lt"/>
                <a:cs typeface="+mn-lt"/>
              </a:rPr>
              <a:t>)</a:t>
            </a:r>
          </a:p>
          <a:p>
            <a:r>
              <a:rPr lang="en-GB" sz="2000" dirty="0">
                <a:ea typeface="+mn-lt"/>
                <a:cs typeface="+mn-lt"/>
              </a:rPr>
              <a:t>To point to ethernet frame header and the payload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39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2 . 5 </a:t>
            </a:r>
            <a:r>
              <a:rPr lang="en-GB" sz="4000" dirty="0" err="1">
                <a:solidFill>
                  <a:srgbClr val="FFFFFF"/>
                </a:solidFill>
                <a:cs typeface="Calibri Light"/>
              </a:rPr>
              <a:t>ether_frame</a:t>
            </a:r>
            <a:endParaRPr lang="en-US" dirty="0" err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GB" sz="2000" dirty="0">
              <a:ea typeface="+mn-lt"/>
              <a:cs typeface="+mn-lt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struct </a:t>
            </a:r>
            <a:r>
              <a:rPr lang="en-GB" sz="2000" dirty="0" err="1">
                <a:ea typeface="+mn-lt"/>
                <a:cs typeface="+mn-lt"/>
              </a:rPr>
              <a:t>ether_frame</a:t>
            </a:r>
            <a:r>
              <a:rPr lang="en-GB" sz="2000" dirty="0">
                <a:ea typeface="+mn-lt"/>
                <a:cs typeface="+mn-lt"/>
              </a:rPr>
              <a:t> {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uint8_t </a:t>
            </a:r>
            <a:r>
              <a:rPr lang="en-GB" sz="2000" dirty="0" err="1">
                <a:ea typeface="+mn-lt"/>
                <a:cs typeface="+mn-lt"/>
              </a:rPr>
              <a:t>dst_addr</a:t>
            </a:r>
            <a:r>
              <a:rPr lang="en-GB" sz="2000" dirty="0">
                <a:ea typeface="+mn-lt"/>
                <a:cs typeface="+mn-lt"/>
              </a:rPr>
              <a:t>[6];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uint8_t </a:t>
            </a:r>
            <a:r>
              <a:rPr lang="en-GB" sz="2000" dirty="0" err="1">
                <a:ea typeface="+mn-lt"/>
                <a:cs typeface="+mn-lt"/>
              </a:rPr>
              <a:t>src_addr</a:t>
            </a:r>
            <a:r>
              <a:rPr lang="en-GB" sz="2000" dirty="0">
                <a:ea typeface="+mn-lt"/>
                <a:cs typeface="+mn-lt"/>
              </a:rPr>
              <a:t>[6];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uint8_t </a:t>
            </a:r>
            <a:r>
              <a:rPr lang="en-GB" sz="2000" dirty="0" err="1">
                <a:ea typeface="+mn-lt"/>
                <a:cs typeface="+mn-lt"/>
              </a:rPr>
              <a:t>eth_proto</a:t>
            </a:r>
            <a:r>
              <a:rPr lang="en-GB" sz="2000" dirty="0">
                <a:ea typeface="+mn-lt"/>
                <a:cs typeface="+mn-lt"/>
              </a:rPr>
              <a:t>[2];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uint8_t contents[0]; } __attribute__((packed));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342900" indent="-342900"/>
            <a:r>
              <a:rPr lang="en-GB" sz="2000" dirty="0">
                <a:ea typeface="+mn-lt"/>
                <a:cs typeface="+mn-lt"/>
              </a:rPr>
              <a:t>It's frame header we use in the raw socket</a:t>
            </a:r>
          </a:p>
          <a:p>
            <a:pPr marL="342900" indent="-342900"/>
            <a:r>
              <a:rPr lang="en-GB" sz="2000" b="1" dirty="0">
                <a:ea typeface="+mn-lt"/>
                <a:cs typeface="+mn-lt"/>
              </a:rPr>
              <a:t>__attribute__ ((packed)): </a:t>
            </a:r>
            <a:r>
              <a:rPr lang="en-GB" sz="2000" dirty="0">
                <a:ea typeface="+mn-lt"/>
                <a:cs typeface="+mn-lt"/>
              </a:rPr>
              <a:t>it packs the </a:t>
            </a:r>
            <a:r>
              <a:rPr lang="en-GB" sz="2000" dirty="0" err="1">
                <a:ea typeface="+mn-lt"/>
                <a:cs typeface="+mn-lt"/>
              </a:rPr>
              <a:t>ether_frame</a:t>
            </a:r>
            <a:r>
              <a:rPr lang="en-GB" sz="2000" dirty="0">
                <a:ea typeface="+mn-lt"/>
                <a:cs typeface="+mn-lt"/>
              </a:rPr>
              <a:t> in such a way that it preserves memory (removes  automatic padding  between the structure members) </a:t>
            </a: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1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2 . 6 </a:t>
            </a:r>
            <a:r>
              <a:rPr lang="en-GB" sz="4000" dirty="0" err="1">
                <a:solidFill>
                  <a:srgbClr val="FFFFFF"/>
                </a:solidFill>
                <a:cs typeface="Calibri Light"/>
              </a:rPr>
              <a:t>msghdr</a:t>
            </a:r>
            <a:endParaRPr lang="en-US" dirty="0" err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GB" sz="2000" dirty="0">
              <a:ea typeface="+mn-lt"/>
              <a:cs typeface="+mn-lt"/>
            </a:endParaRPr>
          </a:p>
          <a:p>
            <a:pPr>
              <a:buNone/>
            </a:pPr>
            <a:endParaRPr lang="en-GB" sz="2000" dirty="0">
              <a:ea typeface="+mn-lt"/>
              <a:cs typeface="+mn-lt"/>
            </a:endParaRP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lvl="1"/>
            <a:r>
              <a:rPr lang="en-GB" sz="2000" b="1" dirty="0" err="1">
                <a:ea typeface="+mn-lt"/>
                <a:cs typeface="+mn-lt"/>
              </a:rPr>
              <a:t>Msg_name</a:t>
            </a:r>
            <a:r>
              <a:rPr lang="en-GB" sz="2000" b="1" dirty="0">
                <a:ea typeface="+mn-lt"/>
                <a:cs typeface="+mn-lt"/>
              </a:rPr>
              <a:t> :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sockaddr</a:t>
            </a:r>
            <a:r>
              <a:rPr lang="en-GB" sz="2000" dirty="0">
                <a:ea typeface="+mn-lt"/>
                <a:cs typeface="+mn-lt"/>
              </a:rPr>
              <a:t> pointer will be used here (struct </a:t>
            </a:r>
            <a:r>
              <a:rPr lang="en-GB" sz="2000" dirty="0" err="1">
                <a:ea typeface="+mn-lt"/>
                <a:cs typeface="+mn-lt"/>
              </a:rPr>
              <a:t>sockaddr_ll</a:t>
            </a:r>
            <a:r>
              <a:rPr lang="en-GB" sz="2000" dirty="0">
                <a:ea typeface="+mn-lt"/>
                <a:cs typeface="+mn-lt"/>
              </a:rPr>
              <a:t> *)</a:t>
            </a:r>
          </a:p>
          <a:p>
            <a:pPr lvl="1"/>
            <a:r>
              <a:rPr lang="en-GB" sz="2000" b="1" dirty="0" err="1">
                <a:ea typeface="+mn-lt"/>
                <a:cs typeface="+mn-lt"/>
              </a:rPr>
              <a:t>Msg_namelen</a:t>
            </a:r>
            <a:r>
              <a:rPr lang="en-GB" sz="2000" b="1" dirty="0">
                <a:ea typeface="+mn-lt"/>
                <a:cs typeface="+mn-lt"/>
              </a:rPr>
              <a:t>: </a:t>
            </a:r>
            <a:r>
              <a:rPr lang="en-GB" sz="2000" dirty="0">
                <a:ea typeface="+mn-lt"/>
                <a:cs typeface="+mn-lt"/>
              </a:rPr>
              <a:t>size of </a:t>
            </a:r>
            <a:r>
              <a:rPr lang="en-GB" sz="2000" dirty="0" err="1">
                <a:ea typeface="+mn-lt"/>
                <a:cs typeface="+mn-lt"/>
              </a:rPr>
              <a:t>sockaddr</a:t>
            </a:r>
            <a:r>
              <a:rPr lang="en-GB" sz="2000" dirty="0">
                <a:ea typeface="+mn-lt"/>
                <a:cs typeface="+mn-lt"/>
              </a:rPr>
              <a:t> pointer </a:t>
            </a:r>
          </a:p>
          <a:p>
            <a:pPr lvl="1"/>
            <a:r>
              <a:rPr lang="en-GB" sz="2000" b="1" dirty="0" err="1">
                <a:ea typeface="+mn-lt"/>
                <a:cs typeface="+mn-lt"/>
              </a:rPr>
              <a:t>Msg_iov</a:t>
            </a:r>
            <a:r>
              <a:rPr lang="en-GB" sz="2000" b="1" dirty="0">
                <a:ea typeface="+mn-lt"/>
                <a:cs typeface="+mn-lt"/>
              </a:rPr>
              <a:t>: </a:t>
            </a:r>
            <a:r>
              <a:rPr lang="en-GB" sz="2000" dirty="0">
                <a:ea typeface="+mn-lt"/>
                <a:cs typeface="+mn-lt"/>
              </a:rPr>
              <a:t>array of io vector structures ( we use 2 arrays. One to point to the frame header and the 2</a:t>
            </a:r>
            <a:r>
              <a:rPr lang="en-GB" sz="2000" baseline="30000" dirty="0">
                <a:ea typeface="+mn-lt"/>
                <a:cs typeface="+mn-lt"/>
              </a:rPr>
              <a:t>nd</a:t>
            </a:r>
            <a:r>
              <a:rPr lang="en-GB" sz="2000" dirty="0">
                <a:ea typeface="+mn-lt"/>
                <a:cs typeface="+mn-lt"/>
              </a:rPr>
              <a:t> one to point to the frame payload)</a:t>
            </a:r>
          </a:p>
          <a:p>
            <a:pPr lvl="1"/>
            <a:r>
              <a:rPr lang="en-GB" sz="2000" b="1" dirty="0" err="1">
                <a:ea typeface="+mn-lt"/>
                <a:cs typeface="+mn-lt"/>
              </a:rPr>
              <a:t>Msg_iovlen</a:t>
            </a:r>
            <a:r>
              <a:rPr lang="en-GB" sz="2000" b="1" dirty="0">
                <a:ea typeface="+mn-lt"/>
                <a:cs typeface="+mn-lt"/>
              </a:rPr>
              <a:t>: </a:t>
            </a:r>
            <a:r>
              <a:rPr lang="en-GB" sz="2000" dirty="0">
                <a:ea typeface="+mn-lt"/>
                <a:cs typeface="+mn-lt"/>
              </a:rPr>
              <a:t>no of numbers in </a:t>
            </a:r>
            <a:r>
              <a:rPr lang="en-GB" sz="2000" dirty="0" err="1">
                <a:ea typeface="+mn-lt"/>
                <a:cs typeface="+mn-lt"/>
              </a:rPr>
              <a:t>msg_iov</a:t>
            </a:r>
            <a:r>
              <a:rPr lang="en-GB" sz="2000" dirty="0">
                <a:ea typeface="+mn-lt"/>
                <a:cs typeface="+mn-lt"/>
              </a:rPr>
              <a:t> ( 2 in our example)</a:t>
            </a: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2 - Raw Sockets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C68A489F-E1BA-4090-83C1-561A9CDB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658" y="1844666"/>
            <a:ext cx="7057103" cy="182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8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office theme</vt:lpstr>
      <vt:lpstr>office theme</vt:lpstr>
      <vt:lpstr>office theme</vt:lpstr>
      <vt:lpstr>office theme</vt:lpstr>
      <vt:lpstr>office theme</vt:lpstr>
      <vt:lpstr>office theme</vt:lpstr>
      <vt:lpstr>IN 3230 / IN 4230  Oracle Session – Week 2 – Raw Sockets </vt:lpstr>
      <vt:lpstr>Outline</vt:lpstr>
      <vt:lpstr>1 . Raw Socket Overview</vt:lpstr>
      <vt:lpstr>2 . 1 Packet Socket (AF_PACKET)</vt:lpstr>
      <vt:lpstr>2 . 2 Sockaddr_ll</vt:lpstr>
      <vt:lpstr>2 . 3 ifaddrs</vt:lpstr>
      <vt:lpstr>2 . 4 iovec</vt:lpstr>
      <vt:lpstr>2 . 5 ether_frame</vt:lpstr>
      <vt:lpstr>2 . 6 msghdr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3564</cp:revision>
  <dcterms:created xsi:type="dcterms:W3CDTF">2021-03-04T20:22:15Z</dcterms:created>
  <dcterms:modified xsi:type="dcterms:W3CDTF">2021-09-08T22:20:29Z</dcterms:modified>
</cp:coreProperties>
</file>