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37"/>
  </p:normalViewPr>
  <p:slideViewPr>
    <p:cSldViewPr snapToGrid="0" snapToObjects="1">
      <p:cViewPr>
        <p:scale>
          <a:sx n="110" d="100"/>
          <a:sy n="110" d="100"/>
        </p:scale>
        <p:origin x="-101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000B-AD53-1C4B-8259-4577F4C44650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29217-8F5F-E24F-BBCA-756AF780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1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CB1F-DC60-E34A-B139-C4BCE2981AE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20F7-5DDB-064C-A16B-0A55C7FA7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2" y="1122363"/>
            <a:ext cx="11572568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 Uncertainty in Neural Networks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de-DE" dirty="0" smtClean="0"/>
              <a:t>arXiv:1505.05424v2)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By </a:t>
            </a:r>
          </a:p>
          <a:p>
            <a:r>
              <a:rPr lang="en-US" sz="4800" dirty="0" smtClean="0"/>
              <a:t>Google DeepMind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02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43988" y="136331"/>
                <a:ext cx="5276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Log-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Variational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Posterior</a:t>
                </a:r>
                <a:r>
                  <a:rPr lang="en-US" dirty="0" smtClean="0"/>
                  <a:t> gradient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88" y="136331"/>
                <a:ext cx="527612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750" y="842963"/>
                <a:ext cx="9139682" cy="377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)): </a:t>
                </a:r>
              </a:p>
              <a:p>
                <a:pPr marL="285750" indent="-285750">
                  <a:buFont typeface="Wingdings" charset="2"/>
                  <a:buChar char="Ø"/>
                </a:pPr>
                <a:r>
                  <a:rPr lang="en-US" dirty="0" smtClean="0"/>
                  <a:t>It is similar to Gaussian Prior, but there is trick in calculating the </a:t>
                </a:r>
                <a:r>
                  <a:rPr lang="en-US" dirty="0" err="1" smtClean="0"/>
                  <a:t>log_variational_posterior</a:t>
                </a:r>
                <a:endParaRPr lang="en-US" dirty="0"/>
              </a:p>
              <a:p>
                <a:pPr marL="285750" indent="-285750">
                  <a:buFont typeface="Wingdings" charset="2"/>
                  <a:buChar char="Ø"/>
                </a:pPr>
                <a:r>
                  <a:rPr lang="en-US" b="0" dirty="0" smtClean="0"/>
                  <a:t>In the case of log-likelihood, we wrote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𝑙𝑜𝑔𝑝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r>
                  <a:rPr lang="en-US" b="0" dirty="0" smtClean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−0.5∗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b="0" dirty="0" smtClean="0">
                    <a:latin typeface="Cambria Math" charset="0"/>
                  </a:rPr>
                  <a:t>     In likelihood case,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en-US" b="0" dirty="0" smtClean="0">
                    <a:latin typeface="Cambria Math" charset="0"/>
                  </a:rPr>
                  <a:t> = 0.05 </a:t>
                </a:r>
                <a:r>
                  <a:rPr lang="en-US" b="0" dirty="0" err="1" smtClean="0">
                    <a:latin typeface="Cambria Math" charset="0"/>
                  </a:rPr>
                  <a:t>costant</a:t>
                </a:r>
                <a:r>
                  <a:rPr lang="en-US" b="0" dirty="0" smtClean="0">
                    <a:latin typeface="Cambria Math" charset="0"/>
                  </a:rPr>
                  <a:t>, since we sampled from random normal (0, 0.05).</a:t>
                </a:r>
              </a:p>
              <a:p>
                <a:r>
                  <a:rPr lang="en-US" dirty="0" smtClean="0">
                    <a:latin typeface="Cambria Math" charset="0"/>
                  </a:rPr>
                  <a:t>     In the Mean-Squared-Error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en-US" b="0" dirty="0" smtClean="0">
                    <a:latin typeface="Cambria Math" charset="0"/>
                  </a:rPr>
                  <a:t> = 1.0 constant.</a:t>
                </a:r>
              </a:p>
              <a:p>
                <a:pPr marL="285750" indent="-285750"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𝑙𝑜𝑔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=−0.5∗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 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𝜌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842963"/>
                <a:ext cx="9139682" cy="3778278"/>
              </a:xfrm>
              <a:prstGeom prst="rect">
                <a:avLst/>
              </a:prstGeom>
              <a:blipFill rotWithShape="0">
                <a:blip r:embed="rId3"/>
                <a:stretch>
                  <a:fillRect l="-467" t="-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2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91" y="932724"/>
            <a:ext cx="5855109" cy="5773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6" y="1640647"/>
            <a:ext cx="5804452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986" y="1094334"/>
            <a:ext cx="339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3.2 </a:t>
            </a:r>
            <a:r>
              <a:rPr lang="en-US" u="sng" dirty="0" smtClean="0">
                <a:solidFill>
                  <a:srgbClr val="FF0000"/>
                </a:solidFill>
              </a:rPr>
              <a:t>Gaussian </a:t>
            </a:r>
            <a:r>
              <a:rPr lang="en-US" u="sng" dirty="0" err="1" smtClean="0">
                <a:solidFill>
                  <a:srgbClr val="FF0000"/>
                </a:solidFill>
              </a:rPr>
              <a:t>Variational</a:t>
            </a:r>
            <a:r>
              <a:rPr lang="en-US" u="sng" dirty="0" smtClean="0">
                <a:solidFill>
                  <a:srgbClr val="FF0000"/>
                </a:solidFill>
              </a:rPr>
              <a:t> Posterior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7445" y="309716"/>
            <a:ext cx="592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Uncertainty in Neural Networks (</a:t>
            </a:r>
            <a:r>
              <a:rPr lang="de-DE" dirty="0" smtClean="0"/>
              <a:t>arXiv:1505.05424v2)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36016" y="131356"/>
            <a:ext cx="949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Derivation of weights and biases gradient for the </a:t>
            </a:r>
            <a:r>
              <a:rPr lang="en-US" sz="2400" b="1" smtClean="0"/>
              <a:t>objective function (1/n)</a:t>
            </a:r>
            <a:endParaRPr lang="en-US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6" y="1136919"/>
            <a:ext cx="5989575" cy="1170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5176" y="3394771"/>
                <a:ext cx="5432458" cy="2896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sz="2000" dirty="0" smtClean="0"/>
                  <a:t>)-log(p(w))-log(p(</a:t>
                </a:r>
                <a:r>
                  <a:rPr lang="en-US" sz="2000" dirty="0" err="1" smtClean="0"/>
                  <a:t>D|w</a:t>
                </a:r>
                <a:r>
                  <a:rPr lang="en-US" sz="2000" dirty="0" smtClean="0"/>
                  <a:t>))}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Where M is number of batches in a Epoch</a:t>
                </a:r>
                <a:endParaRPr lang="en-US" sz="3600" dirty="0"/>
              </a:p>
              <a:p>
                <a:endParaRPr lang="en-US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sz="2000" dirty="0" smtClean="0"/>
                  <a:t>)) </a:t>
                </a:r>
                <a:r>
                  <a:rPr lang="en-US" sz="2000" dirty="0" smtClean="0">
                    <a:sym typeface="Wingdings"/>
                  </a:rPr>
                  <a:t> logarithmic of </a:t>
                </a:r>
                <a:r>
                  <a:rPr lang="en-US" sz="2000" dirty="0" err="1" smtClean="0">
                    <a:sym typeface="Wingdings"/>
                  </a:rPr>
                  <a:t>Postrior</a:t>
                </a:r>
                <a:endParaRPr lang="en-US" sz="2000" dirty="0" smtClean="0">
                  <a:sym typeface="Wingdings"/>
                </a:endParaRPr>
              </a:p>
              <a:p>
                <a:endParaRPr lang="en-US" sz="2000" dirty="0" smtClean="0"/>
              </a:p>
              <a:p>
                <a:r>
                  <a:rPr lang="en-US" sz="2000" dirty="0"/>
                  <a:t>l</a:t>
                </a:r>
                <a:r>
                  <a:rPr lang="en-US" sz="2000" dirty="0" smtClean="0"/>
                  <a:t>og(p(w))       </a:t>
                </a:r>
                <a:r>
                  <a:rPr lang="en-US" sz="2000" dirty="0" smtClean="0">
                    <a:sym typeface="Wingdings"/>
                  </a:rPr>
                  <a:t> logarithmic of Prior</a:t>
                </a:r>
              </a:p>
              <a:p>
                <a:endParaRPr lang="en-US" sz="2000" dirty="0" smtClean="0"/>
              </a:p>
              <a:p>
                <a:r>
                  <a:rPr lang="en-US" sz="2000" dirty="0"/>
                  <a:t>l</a:t>
                </a:r>
                <a:r>
                  <a:rPr lang="en-US" sz="2000" dirty="0" smtClean="0"/>
                  <a:t>og(p(</a:t>
                </a:r>
                <a:r>
                  <a:rPr lang="en-US" sz="2000" dirty="0" err="1" smtClean="0"/>
                  <a:t>D|w</a:t>
                </a:r>
                <a:r>
                  <a:rPr lang="en-US" sz="2000" dirty="0" smtClean="0"/>
                  <a:t>))  </a:t>
                </a:r>
                <a:r>
                  <a:rPr lang="en-US" sz="2000" dirty="0" smtClean="0">
                    <a:sym typeface="Wingdings"/>
                  </a:rPr>
                  <a:t> logarithmic of Likelihood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6" y="3394771"/>
                <a:ext cx="5432458" cy="2896819"/>
              </a:xfrm>
              <a:prstGeom prst="rect">
                <a:avLst/>
              </a:prstGeom>
              <a:blipFill rotWithShape="0">
                <a:blip r:embed="rId3"/>
                <a:stretch>
                  <a:fillRect l="-2918" t="-13053" b="-4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3002388" y="2360118"/>
            <a:ext cx="278035" cy="783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3240" y="693794"/>
            <a:ext cx="499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Objective Function to Minimize </a:t>
            </a:r>
            <a:r>
              <a:rPr lang="en-US" u="sng" dirty="0" err="1" smtClean="0"/>
              <a:t>Equ</a:t>
            </a:r>
            <a:r>
              <a:rPr lang="en-US" u="sng" dirty="0" smtClean="0"/>
              <a:t>. 8 in the Paper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32778" y="141695"/>
            <a:ext cx="949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Derivation of weights and biases gradient for the objective function (</a:t>
            </a:r>
            <a:r>
              <a:rPr lang="en-US" sz="2400" b="1" dirty="0"/>
              <a:t>2</a:t>
            </a:r>
            <a:r>
              <a:rPr lang="en-US" sz="2400" b="1" dirty="0" smtClean="0"/>
              <a:t>/n)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5471" y="766916"/>
            <a:ext cx="867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Using a Simple example I am going to explain gradient calculation of Objective function.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Consider a 2-layer neural network for Sine Curve implementation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108723" y="2363951"/>
            <a:ext cx="403354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in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Input value of Data point (Input)</a:t>
            </a:r>
          </a:p>
          <a:p>
            <a:endParaRPr lang="en-US" dirty="0">
              <a:sym typeface="Wingdings"/>
            </a:endParaRPr>
          </a:p>
          <a:p>
            <a:r>
              <a:rPr lang="en-US" i="1" dirty="0" smtClean="0">
                <a:sym typeface="Wingdings"/>
              </a:rPr>
              <a:t>W </a:t>
            </a:r>
            <a:r>
              <a:rPr lang="en-US" i="1" baseline="30000" dirty="0" smtClean="0">
                <a:sym typeface="Wingdings"/>
              </a:rPr>
              <a:t>1</a:t>
            </a:r>
            <a:r>
              <a:rPr lang="en-US" i="1" dirty="0" smtClean="0">
                <a:sym typeface="Wingdings"/>
              </a:rPr>
              <a:t> , b </a:t>
            </a:r>
            <a:r>
              <a:rPr lang="en-US" i="1" baseline="30000" dirty="0" smtClean="0">
                <a:sym typeface="Wingdings"/>
              </a:rPr>
              <a:t>1 </a:t>
            </a:r>
            <a:r>
              <a:rPr lang="en-US" dirty="0" smtClean="0">
                <a:sym typeface="Wingdings"/>
              </a:rPr>
              <a:t> Weights and Biases of Layer-1</a:t>
            </a:r>
            <a:endParaRPr lang="en-US" baseline="30000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i="1" dirty="0" smtClean="0">
                <a:sym typeface="Wingdings"/>
              </a:rPr>
              <a:t>W </a:t>
            </a:r>
            <a:r>
              <a:rPr lang="en-US" i="1" baseline="30000" dirty="0" smtClean="0">
                <a:sym typeface="Wingdings"/>
              </a:rPr>
              <a:t>2</a:t>
            </a:r>
            <a:r>
              <a:rPr lang="en-US" i="1" dirty="0" smtClean="0">
                <a:sym typeface="Wingdings"/>
              </a:rPr>
              <a:t> , b </a:t>
            </a:r>
            <a:r>
              <a:rPr lang="en-US" i="1" baseline="30000" dirty="0" smtClean="0">
                <a:sym typeface="Wingdings"/>
              </a:rPr>
              <a:t>2 </a:t>
            </a:r>
            <a:r>
              <a:rPr lang="en-US" dirty="0" smtClean="0">
                <a:sym typeface="Wingdings"/>
              </a:rPr>
              <a:t> Weights and Biases of Layer-2</a:t>
            </a:r>
          </a:p>
          <a:p>
            <a:endParaRPr lang="en-US" baseline="30000" dirty="0">
              <a:sym typeface="Wingdings"/>
            </a:endParaRPr>
          </a:p>
          <a:p>
            <a:r>
              <a:rPr lang="en-US" i="1" dirty="0" smtClean="0">
                <a:sym typeface="Wingdings"/>
              </a:rPr>
              <a:t>h</a:t>
            </a:r>
            <a:r>
              <a:rPr lang="en-US" i="1" baseline="-25000" dirty="0" smtClean="0">
                <a:sym typeface="Wingdings"/>
              </a:rPr>
              <a:t>out </a:t>
            </a:r>
            <a:r>
              <a:rPr lang="en-US" i="1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 Output of neural network</a:t>
            </a:r>
            <a:endParaRPr lang="en-US" i="1" baseline="-25000" dirty="0">
              <a:sym typeface="Wingdings"/>
            </a:endParaRPr>
          </a:p>
          <a:p>
            <a:endParaRPr lang="en-US" i="1" baseline="-250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7138799" y="4558106"/>
            <a:ext cx="43675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 Matrix form</a:t>
            </a:r>
            <a:r>
              <a:rPr lang="en-US" dirty="0" smtClean="0"/>
              <a:t>: Shapes of weights and biases</a:t>
            </a:r>
          </a:p>
          <a:p>
            <a:endParaRPr lang="en-US" dirty="0"/>
          </a:p>
          <a:p>
            <a:r>
              <a:rPr lang="en-US" i="1" dirty="0" smtClean="0"/>
              <a:t>x</a:t>
            </a:r>
            <a:r>
              <a:rPr lang="en-US" i="1" baseline="-25000" dirty="0" smtClean="0"/>
              <a:t>in 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 [1 x 1]</a:t>
            </a:r>
          </a:p>
          <a:p>
            <a:r>
              <a:rPr lang="en-US" i="1" dirty="0" smtClean="0">
                <a:sym typeface="Wingdings"/>
              </a:rPr>
              <a:t>W </a:t>
            </a:r>
            <a:r>
              <a:rPr lang="en-US" i="1" baseline="30000" dirty="0" smtClean="0">
                <a:sym typeface="Wingdings"/>
              </a:rPr>
              <a:t>1 </a:t>
            </a:r>
            <a:r>
              <a:rPr lang="en-US" dirty="0" smtClean="0">
                <a:sym typeface="Wingdings"/>
              </a:rPr>
              <a:t>  [1 x 3]</a:t>
            </a:r>
          </a:p>
          <a:p>
            <a:r>
              <a:rPr lang="en-US" i="1" dirty="0" smtClean="0">
                <a:sym typeface="Wingdings"/>
              </a:rPr>
              <a:t>b </a:t>
            </a:r>
            <a:r>
              <a:rPr lang="en-US" i="1" baseline="30000" dirty="0" smtClean="0">
                <a:sym typeface="Wingdings"/>
              </a:rPr>
              <a:t>1   </a:t>
            </a:r>
            <a:r>
              <a:rPr lang="en-US" dirty="0" smtClean="0">
                <a:sym typeface="Wingdings"/>
              </a:rPr>
              <a:t>  [1 x 3]</a:t>
            </a:r>
          </a:p>
          <a:p>
            <a:r>
              <a:rPr lang="en-US" i="1" dirty="0" smtClean="0">
                <a:sym typeface="Wingdings"/>
              </a:rPr>
              <a:t>W </a:t>
            </a:r>
            <a:r>
              <a:rPr lang="en-US" i="1" baseline="30000" dirty="0" smtClean="0">
                <a:sym typeface="Wingdings"/>
              </a:rPr>
              <a:t>2 </a:t>
            </a:r>
            <a:r>
              <a:rPr lang="en-US" dirty="0" smtClean="0">
                <a:sym typeface="Wingdings"/>
              </a:rPr>
              <a:t>  [3 x 1]</a:t>
            </a:r>
          </a:p>
          <a:p>
            <a:r>
              <a:rPr lang="en-US" i="1" dirty="0" smtClean="0">
                <a:sym typeface="Wingdings"/>
              </a:rPr>
              <a:t>b </a:t>
            </a:r>
            <a:r>
              <a:rPr lang="en-US" i="1" baseline="30000" dirty="0" smtClean="0">
                <a:sym typeface="Wingdings"/>
              </a:rPr>
              <a:t>2   </a:t>
            </a:r>
            <a:r>
              <a:rPr lang="en-US" dirty="0" smtClean="0">
                <a:sym typeface="Wingdings"/>
              </a:rPr>
              <a:t>  [1 x 1]</a:t>
            </a:r>
          </a:p>
        </p:txBody>
      </p:sp>
      <p:sp>
        <p:nvSpPr>
          <p:cNvPr id="2" name="Oval 1"/>
          <p:cNvSpPr/>
          <p:nvPr/>
        </p:nvSpPr>
        <p:spPr>
          <a:xfrm>
            <a:off x="486697" y="3983333"/>
            <a:ext cx="547044" cy="586419"/>
          </a:xfrm>
          <a:prstGeom prst="ellipse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" name="Oval 2"/>
          <p:cNvSpPr/>
          <p:nvPr/>
        </p:nvSpPr>
        <p:spPr>
          <a:xfrm>
            <a:off x="2149274" y="3016265"/>
            <a:ext cx="547044" cy="5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" name="Oval 3"/>
          <p:cNvSpPr/>
          <p:nvPr/>
        </p:nvSpPr>
        <p:spPr>
          <a:xfrm>
            <a:off x="2160006" y="3983333"/>
            <a:ext cx="547044" cy="5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" name="Oval 4"/>
          <p:cNvSpPr/>
          <p:nvPr/>
        </p:nvSpPr>
        <p:spPr>
          <a:xfrm>
            <a:off x="2138541" y="5032716"/>
            <a:ext cx="547044" cy="5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6" name="Oval 5"/>
          <p:cNvSpPr/>
          <p:nvPr/>
        </p:nvSpPr>
        <p:spPr>
          <a:xfrm>
            <a:off x="3833316" y="3998773"/>
            <a:ext cx="547044" cy="5864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11" name="Straight Arrow Connector 10"/>
          <p:cNvCxnSpPr>
            <a:stCxn id="2" idx="6"/>
            <a:endCxn id="3" idx="2"/>
          </p:cNvCxnSpPr>
          <p:nvPr/>
        </p:nvCxnSpPr>
        <p:spPr>
          <a:xfrm flipV="1">
            <a:off x="1033741" y="3309474"/>
            <a:ext cx="1115532" cy="9670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4" idx="2"/>
          </p:cNvCxnSpPr>
          <p:nvPr/>
        </p:nvCxnSpPr>
        <p:spPr>
          <a:xfrm>
            <a:off x="1033741" y="4276542"/>
            <a:ext cx="11262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6"/>
            <a:endCxn id="5" idx="2"/>
          </p:cNvCxnSpPr>
          <p:nvPr/>
        </p:nvCxnSpPr>
        <p:spPr>
          <a:xfrm>
            <a:off x="1033741" y="4276542"/>
            <a:ext cx="1104799" cy="10493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03423" y="2146012"/>
            <a:ext cx="547044" cy="5864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18" name="Straight Arrow Connector 17"/>
          <p:cNvCxnSpPr>
            <a:stCxn id="16" idx="6"/>
            <a:endCxn id="3" idx="1"/>
          </p:cNvCxnSpPr>
          <p:nvPr/>
        </p:nvCxnSpPr>
        <p:spPr>
          <a:xfrm>
            <a:off x="1650467" y="2439222"/>
            <a:ext cx="578920" cy="6629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6"/>
            <a:endCxn id="4" idx="1"/>
          </p:cNvCxnSpPr>
          <p:nvPr/>
        </p:nvCxnSpPr>
        <p:spPr>
          <a:xfrm>
            <a:off x="1650467" y="2439222"/>
            <a:ext cx="589652" cy="16299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6"/>
            <a:endCxn id="5" idx="1"/>
          </p:cNvCxnSpPr>
          <p:nvPr/>
        </p:nvCxnSpPr>
        <p:spPr>
          <a:xfrm>
            <a:off x="1650467" y="2439222"/>
            <a:ext cx="568187" cy="26793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6"/>
            <a:endCxn id="6" idx="1"/>
          </p:cNvCxnSpPr>
          <p:nvPr/>
        </p:nvCxnSpPr>
        <p:spPr>
          <a:xfrm>
            <a:off x="2696318" y="3309474"/>
            <a:ext cx="1217111" cy="7751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6" idx="2"/>
          </p:cNvCxnSpPr>
          <p:nvPr/>
        </p:nvCxnSpPr>
        <p:spPr>
          <a:xfrm>
            <a:off x="2707051" y="4276542"/>
            <a:ext cx="1126265" cy="154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3"/>
          </p:cNvCxnSpPr>
          <p:nvPr/>
        </p:nvCxnSpPr>
        <p:spPr>
          <a:xfrm flipV="1">
            <a:off x="2685586" y="4499313"/>
            <a:ext cx="1227843" cy="8266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6" idx="5"/>
            <a:endCxn id="6" idx="0"/>
          </p:cNvCxnSpPr>
          <p:nvPr/>
        </p:nvCxnSpPr>
        <p:spPr>
          <a:xfrm>
            <a:off x="3235509" y="2646085"/>
            <a:ext cx="871329" cy="13526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752463" y="2166015"/>
            <a:ext cx="565924" cy="56243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8" name="TextBox 47"/>
          <p:cNvSpPr txBox="1"/>
          <p:nvPr/>
        </p:nvSpPr>
        <p:spPr>
          <a:xfrm>
            <a:off x="1251243" y="4922837"/>
            <a:ext cx="538150" cy="400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 </a:t>
            </a:r>
            <a:r>
              <a:rPr lang="en-US" sz="2400" i="1" baseline="30000" dirty="0" smtClean="0"/>
              <a:t>1</a:t>
            </a:r>
            <a:endParaRPr lang="en-US" sz="2400" i="1" baseline="30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70183" y="4924243"/>
            <a:ext cx="538150" cy="400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 </a:t>
            </a:r>
            <a:r>
              <a:rPr lang="en-US" sz="2400" i="1" baseline="30000" dirty="0" smtClean="0"/>
              <a:t>2</a:t>
            </a:r>
            <a:endParaRPr lang="en-US" sz="2400" i="1" baseline="30000" dirty="0"/>
          </a:p>
        </p:txBody>
      </p:sp>
      <p:sp>
        <p:nvSpPr>
          <p:cNvPr id="52" name="TextBox 51"/>
          <p:cNvSpPr txBox="1"/>
          <p:nvPr/>
        </p:nvSpPr>
        <p:spPr>
          <a:xfrm>
            <a:off x="2808707" y="220034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</a:t>
            </a:r>
            <a:r>
              <a:rPr lang="en-US" sz="2400" i="1" baseline="30000" dirty="0" smtClean="0"/>
              <a:t>2</a:t>
            </a:r>
            <a:endParaRPr lang="en-US" sz="2400" i="1" baseline="30000" dirty="0"/>
          </a:p>
        </p:txBody>
      </p:sp>
      <p:sp>
        <p:nvSpPr>
          <p:cNvPr id="53" name="TextBox 52"/>
          <p:cNvSpPr txBox="1"/>
          <p:nvPr/>
        </p:nvSpPr>
        <p:spPr>
          <a:xfrm>
            <a:off x="1157016" y="221287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</a:t>
            </a:r>
            <a:r>
              <a:rPr lang="en-US" sz="2400" i="1" baseline="30000" dirty="0" smtClean="0"/>
              <a:t>1</a:t>
            </a:r>
            <a:endParaRPr lang="en-US" sz="2400" i="1" baseline="300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776" y="4059216"/>
            <a:ext cx="400267" cy="400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r>
              <a:rPr lang="en-US" sz="2400" i="1" baseline="-25000" dirty="0" smtClean="0"/>
              <a:t>in</a:t>
            </a:r>
            <a:endParaRPr lang="en-US" sz="2400" i="1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3854780" y="4075539"/>
            <a:ext cx="531324" cy="400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h</a:t>
            </a:r>
            <a:r>
              <a:rPr lang="en-US" sz="2400" i="1" baseline="-25000" dirty="0" smtClean="0"/>
              <a:t>out</a:t>
            </a:r>
            <a:endParaRPr lang="en-US" sz="2400" i="1" baseline="-25000" dirty="0"/>
          </a:p>
        </p:txBody>
      </p:sp>
      <p:cxnSp>
        <p:nvCxnSpPr>
          <p:cNvPr id="61" name="Straight Arrow Connector 60"/>
          <p:cNvCxnSpPr>
            <a:stCxn id="6" idx="6"/>
          </p:cNvCxnSpPr>
          <p:nvPr/>
        </p:nvCxnSpPr>
        <p:spPr>
          <a:xfrm flipV="1">
            <a:off x="4380360" y="4291982"/>
            <a:ext cx="339125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185924" y="5926039"/>
                <a:ext cx="304910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24" y="5926039"/>
                <a:ext cx="3049104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2800" t="-48529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2610987" y="383713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h</a:t>
            </a:r>
            <a:r>
              <a:rPr lang="en-US" sz="2400" i="1" baseline="30000" dirty="0" smtClean="0"/>
              <a:t>1</a:t>
            </a:r>
            <a:endParaRPr lang="en-US" sz="2400" i="1" baseline="30000" dirty="0"/>
          </a:p>
        </p:txBody>
      </p:sp>
    </p:spTree>
    <p:extLst>
      <p:ext uri="{BB962C8B-B14F-4D97-AF65-F5344CB8AC3E}">
        <p14:creationId xmlns:p14="http://schemas.microsoft.com/office/powerpoint/2010/main" val="7316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3961" y="1373391"/>
            <a:ext cx="4578746" cy="4038364"/>
            <a:chOff x="486696" y="2111715"/>
            <a:chExt cx="4578746" cy="4038364"/>
          </a:xfrm>
        </p:grpSpPr>
        <p:sp>
          <p:nvSpPr>
            <p:cNvPr id="3" name="Oval 2"/>
            <p:cNvSpPr/>
            <p:nvPr/>
          </p:nvSpPr>
          <p:spPr>
            <a:xfrm>
              <a:off x="486696" y="4266654"/>
              <a:ext cx="642348" cy="675189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4" name="Oval 3"/>
            <p:cNvSpPr/>
            <p:nvPr/>
          </p:nvSpPr>
          <p:spPr>
            <a:xfrm>
              <a:off x="2438920" y="3153193"/>
              <a:ext cx="642348" cy="6751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5" name="Oval 4"/>
            <p:cNvSpPr/>
            <p:nvPr/>
          </p:nvSpPr>
          <p:spPr>
            <a:xfrm>
              <a:off x="2451522" y="4266654"/>
              <a:ext cx="642348" cy="6751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6" name="Oval 5"/>
            <p:cNvSpPr/>
            <p:nvPr/>
          </p:nvSpPr>
          <p:spPr>
            <a:xfrm>
              <a:off x="2426318" y="5474890"/>
              <a:ext cx="642348" cy="6751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7" name="Oval 6"/>
            <p:cNvSpPr/>
            <p:nvPr/>
          </p:nvSpPr>
          <p:spPr>
            <a:xfrm>
              <a:off x="4416349" y="4284431"/>
              <a:ext cx="642348" cy="67518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8" name="Straight Arrow Connector 7"/>
            <p:cNvCxnSpPr>
              <a:stCxn id="3" idx="6"/>
              <a:endCxn id="4" idx="2"/>
            </p:cNvCxnSpPr>
            <p:nvPr/>
          </p:nvCxnSpPr>
          <p:spPr>
            <a:xfrm flipV="1">
              <a:off x="1129044" y="3490788"/>
              <a:ext cx="1309876" cy="111346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6"/>
              <a:endCxn id="5" idx="2"/>
            </p:cNvCxnSpPr>
            <p:nvPr/>
          </p:nvCxnSpPr>
          <p:spPr>
            <a:xfrm>
              <a:off x="1129044" y="4604248"/>
              <a:ext cx="132247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" idx="6"/>
              <a:endCxn id="6" idx="2"/>
            </p:cNvCxnSpPr>
            <p:nvPr/>
          </p:nvCxnSpPr>
          <p:spPr>
            <a:xfrm>
              <a:off x="1129044" y="4604248"/>
              <a:ext cx="1297273" cy="120823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129044" y="2112672"/>
              <a:ext cx="642348" cy="6751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12" name="Straight Arrow Connector 11"/>
            <p:cNvCxnSpPr>
              <a:stCxn id="17" idx="6"/>
              <a:endCxn id="4" idx="1"/>
            </p:cNvCxnSpPr>
            <p:nvPr/>
          </p:nvCxnSpPr>
          <p:spPr>
            <a:xfrm>
              <a:off x="1771392" y="2450267"/>
              <a:ext cx="761598" cy="80180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7" idx="6"/>
              <a:endCxn id="5" idx="1"/>
            </p:cNvCxnSpPr>
            <p:nvPr/>
          </p:nvCxnSpPr>
          <p:spPr>
            <a:xfrm>
              <a:off x="1771392" y="2450267"/>
              <a:ext cx="774200" cy="19152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7" idx="6"/>
              <a:endCxn id="6" idx="1"/>
            </p:cNvCxnSpPr>
            <p:nvPr/>
          </p:nvCxnSpPr>
          <p:spPr>
            <a:xfrm>
              <a:off x="1771392" y="2450267"/>
              <a:ext cx="748996" cy="312350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6"/>
              <a:endCxn id="7" idx="1"/>
            </p:cNvCxnSpPr>
            <p:nvPr/>
          </p:nvCxnSpPr>
          <p:spPr>
            <a:xfrm>
              <a:off x="3081268" y="3490788"/>
              <a:ext cx="1429151" cy="89252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7" idx="2"/>
            </p:cNvCxnSpPr>
            <p:nvPr/>
          </p:nvCxnSpPr>
          <p:spPr>
            <a:xfrm>
              <a:off x="3093871" y="4604248"/>
              <a:ext cx="1322478" cy="1777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7" idx="3"/>
            </p:cNvCxnSpPr>
            <p:nvPr/>
          </p:nvCxnSpPr>
          <p:spPr>
            <a:xfrm flipV="1">
              <a:off x="3068666" y="4860741"/>
              <a:ext cx="1441753" cy="9517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7" idx="0"/>
            </p:cNvCxnSpPr>
            <p:nvPr/>
          </p:nvCxnSpPr>
          <p:spPr>
            <a:xfrm>
              <a:off x="3638180" y="2688025"/>
              <a:ext cx="1099343" cy="159640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089902" y="2111715"/>
              <a:ext cx="642348" cy="6751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84438" y="5348377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W </a:t>
              </a:r>
              <a:r>
                <a:rPr lang="en-US" sz="2400" i="1" baseline="30000" dirty="0" smtClean="0"/>
                <a:t>1</a:t>
              </a:r>
              <a:endParaRPr lang="en-US" sz="2400" i="1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5110" y="5349996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W </a:t>
              </a:r>
              <a:r>
                <a:rPr lang="en-US" sz="2400" i="1" baseline="30000" dirty="0" smtClean="0"/>
                <a:t>2</a:t>
              </a:r>
              <a:endParaRPr lang="en-US" sz="2400" i="1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3237" y="2213765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b </a:t>
              </a:r>
              <a:r>
                <a:rPr lang="en-US" sz="2400" i="1" baseline="30000" dirty="0" smtClean="0"/>
                <a:t>2</a:t>
              </a:r>
              <a:endParaRPr lang="en-US" sz="2400" i="1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73795" y="2228190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b </a:t>
              </a:r>
              <a:r>
                <a:rPr lang="en-US" sz="2400" i="1" baseline="30000" dirty="0" smtClean="0"/>
                <a:t>1</a:t>
              </a:r>
              <a:endParaRPr lang="en-US" sz="2400" i="1" baseline="30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3604" y="4354023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in</a:t>
              </a:r>
              <a:endParaRPr lang="en-US" sz="2400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41553" y="437281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i="1" baseline="-25000" dirty="0" smtClean="0"/>
                <a:t>out</a:t>
              </a:r>
              <a:endParaRPr lang="en-US" sz="2400" i="1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25367" y="856590"/>
                <a:ext cx="5376280" cy="5348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/>
                  </a:rPr>
                  <a:t>Each Neural Network weights are combination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(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)</m:t>
                    </m:r>
                  </m:oMath>
                </a14:m>
                <a:endParaRPr lang="en-US" dirty="0">
                  <a:sym typeface="Wingdings"/>
                </a:endParaRPr>
              </a:p>
              <a:p>
                <a:endParaRPr lang="en-US" dirty="0" smtClean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W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=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endParaRPr lang="en-US" dirty="0" smtClean="0">
                  <a:sym typeface="Wingdings"/>
                </a:endParaRPr>
              </a:p>
              <a:p>
                <a:endParaRPr lang="en-US" dirty="0" smtClean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b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=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endParaRPr lang="en-US" dirty="0" smtClean="0">
                  <a:sym typeface="Wingdings"/>
                </a:endParaRPr>
              </a:p>
              <a:p>
                <a:endParaRPr lang="en-US" b="1" dirty="0">
                  <a:sym typeface="Wingdings"/>
                </a:endParaRPr>
              </a:p>
              <a:p>
                <a:r>
                  <a:rPr lang="en-US" dirty="0" smtClean="0"/>
                  <a:t>In our case:</a:t>
                </a:r>
              </a:p>
              <a:p>
                <a:endParaRPr lang="en-US" dirty="0" smtClean="0">
                  <a:sym typeface="Wingdings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i="1" baseline="-25000" dirty="0" smtClean="0">
                    <a:sym typeface="Wingdings"/>
                  </a:rPr>
                  <a:t>w</a:t>
                </a:r>
                <a:r>
                  <a:rPr lang="en-US" i="1" baseline="30000" dirty="0" smtClean="0">
                    <a:sym typeface="Wingdings"/>
                  </a:rPr>
                  <a:t>1</a:t>
                </a:r>
              </a:p>
              <a:p>
                <a:endParaRPr lang="en-US" i="1" dirty="0" smtClean="0"/>
              </a:p>
              <a:p>
                <a:r>
                  <a:rPr lang="en-US" i="1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i="1" baseline="-25000" dirty="0" smtClean="0">
                    <a:sym typeface="Wingdings"/>
                  </a:rPr>
                  <a:t>b</a:t>
                </a:r>
                <a:r>
                  <a:rPr lang="en-US" i="1" baseline="30000" dirty="0" smtClean="0">
                    <a:sym typeface="Wingdings"/>
                  </a:rPr>
                  <a:t>1</a:t>
                </a:r>
              </a:p>
              <a:p>
                <a:endParaRPr lang="en-US" i="1" dirty="0" smtClean="0"/>
              </a:p>
              <a:p>
                <a:r>
                  <a:rPr lang="en-US" i="1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i="1" baseline="-25000" dirty="0" smtClean="0">
                    <a:sym typeface="Wingdings"/>
                  </a:rPr>
                  <a:t>w</a:t>
                </a:r>
                <a:r>
                  <a:rPr lang="en-US" i="1" baseline="30000" dirty="0" smtClean="0">
                    <a:sym typeface="Wingdings"/>
                  </a:rPr>
                  <a:t>2</a:t>
                </a:r>
              </a:p>
              <a:p>
                <a:endParaRPr lang="en-US" i="1" dirty="0" smtClean="0"/>
              </a:p>
              <a:p>
                <a:r>
                  <a:rPr lang="en-US" i="1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i="1" baseline="-25000" dirty="0" smtClean="0">
                    <a:sym typeface="Wingdings"/>
                  </a:rPr>
                  <a:t>b</a:t>
                </a:r>
                <a:r>
                  <a:rPr lang="en-US" i="1" baseline="30000" dirty="0" smtClean="0">
                    <a:sym typeface="Wingdings"/>
                  </a:rPr>
                  <a:t>2</a:t>
                </a:r>
                <a:endParaRPr lang="en-US" i="1" dirty="0"/>
              </a:p>
              <a:p>
                <a:endParaRPr lang="en-US" dirty="0"/>
              </a:p>
              <a:p>
                <a:r>
                  <a:rPr lang="en-US" dirty="0" smtClean="0"/>
                  <a:t>Here,  .* is a Element-wise multiplication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 is a random variable (same shape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367" y="856590"/>
                <a:ext cx="5376280" cy="5348965"/>
              </a:xfrm>
              <a:prstGeom prst="rect">
                <a:avLst/>
              </a:prstGeom>
              <a:blipFill rotWithShape="0">
                <a:blip r:embed="rId2"/>
                <a:stretch>
                  <a:fillRect l="-907" t="-684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7" idx="6"/>
          </p:cNvCxnSpPr>
          <p:nvPr/>
        </p:nvCxnSpPr>
        <p:spPr>
          <a:xfrm flipV="1">
            <a:off x="4925962" y="3883701"/>
            <a:ext cx="33183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7028" y="345176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h</a:t>
            </a:r>
            <a:r>
              <a:rPr lang="en-US" sz="2400" i="1" baseline="30000" dirty="0" smtClean="0"/>
              <a:t>1</a:t>
            </a:r>
            <a:endParaRPr lang="en-US" sz="2400" i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9859" y="5815846"/>
                <a:ext cx="22909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9" y="5815846"/>
                <a:ext cx="229094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3723" t="-48529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0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0" y="727969"/>
                <a:ext cx="3150734" cy="2457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sym typeface="Wingdings"/>
                  </a:rPr>
                  <a:t>w</a:t>
                </a:r>
                <a:r>
                  <a:rPr lang="en-US" sz="1400" i="1" baseline="30000" dirty="0" smtClean="0">
                    <a:sym typeface="Wingdings"/>
                  </a:rPr>
                  <a:t>1</a:t>
                </a:r>
              </a:p>
              <a:p>
                <a:endParaRPr lang="en-US" sz="1400" i="1" dirty="0" smtClean="0"/>
              </a:p>
              <a:p>
                <a:r>
                  <a:rPr lang="en-US" sz="1400" i="1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sym typeface="Wingdings"/>
                  </a:rPr>
                  <a:t>b</a:t>
                </a:r>
                <a:r>
                  <a:rPr lang="en-US" sz="1400" i="1" baseline="30000" dirty="0" smtClean="0">
                    <a:sym typeface="Wingdings"/>
                  </a:rPr>
                  <a:t>1</a:t>
                </a:r>
              </a:p>
              <a:p>
                <a:endParaRPr lang="en-US" sz="1400" i="1" dirty="0" smtClean="0"/>
              </a:p>
              <a:p>
                <a:r>
                  <a:rPr lang="en-US" sz="1400" i="1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sym typeface="Wingdings"/>
                  </a:rPr>
                  <a:t>w</a:t>
                </a:r>
                <a:r>
                  <a:rPr lang="en-US" sz="1400" i="1" baseline="30000" dirty="0" smtClean="0">
                    <a:sym typeface="Wingdings"/>
                  </a:rPr>
                  <a:t>2</a:t>
                </a:r>
              </a:p>
              <a:p>
                <a:endParaRPr lang="en-US" sz="1400" i="1" dirty="0" smtClean="0"/>
              </a:p>
              <a:p>
                <a:r>
                  <a:rPr lang="en-US" sz="1400" i="1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sym typeface="Wingdings"/>
                  </a:rPr>
                  <a:t>b</a:t>
                </a:r>
                <a:r>
                  <a:rPr lang="en-US" sz="1400" i="1" baseline="30000" dirty="0" smtClean="0">
                    <a:sym typeface="Wingdings"/>
                  </a:rPr>
                  <a:t>2</a:t>
                </a:r>
                <a:endParaRPr lang="en-US" sz="1400" i="1" dirty="0"/>
              </a:p>
              <a:p>
                <a:endParaRPr lang="en-US" sz="1400" dirty="0"/>
              </a:p>
              <a:p>
                <a:r>
                  <a:rPr lang="en-US" sz="1400" dirty="0" smtClean="0"/>
                  <a:t>Here,  .* is a Element-wise multiplication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= is a random variable</a:t>
                </a:r>
              </a:p>
              <a:p>
                <a:endParaRPr lang="en-US" sz="1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" y="727969"/>
                <a:ext cx="3150734" cy="2457276"/>
              </a:xfrm>
              <a:prstGeom prst="rect">
                <a:avLst/>
              </a:prstGeom>
              <a:blipFill rotWithShape="0">
                <a:blip r:embed="rId2"/>
                <a:stretch>
                  <a:fillRect l="-580" t="-10149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98422" y="743708"/>
                <a:ext cx="6656042" cy="341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v"/>
                </a:pPr>
                <a:r>
                  <a:rPr lang="en-US" sz="1400" dirty="0" smtClean="0"/>
                  <a:t>At first time (epoch one, batch size), Sample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,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sz="1400" dirty="0" smtClean="0"/>
                  <a:t> from a Gaussian distribution (mean=0.0, </a:t>
                </a:r>
                <a:r>
                  <a:rPr lang="en-US" sz="1400" dirty="0" err="1" smtClean="0"/>
                  <a:t>std</a:t>
                </a:r>
                <a:r>
                  <a:rPr lang="en-US" sz="1400" dirty="0" smtClean="0"/>
                  <a:t>=0.05)</a:t>
                </a:r>
              </a:p>
              <a:p>
                <a:pPr marL="285750" indent="-285750">
                  <a:buFont typeface="Wingdings" charset="2"/>
                  <a:buChar char="v"/>
                </a:pPr>
                <a:endParaRPr lang="en-US" sz="1400" dirty="0"/>
              </a:p>
              <a:p>
                <a:pPr marL="285750" indent="-285750">
                  <a:buFont typeface="Wingdings" charset="2"/>
                  <a:buChar char="v"/>
                </a:pPr>
                <a:r>
                  <a:rPr lang="en-US" sz="1400" dirty="0" smtClean="0"/>
                  <a:t>Each weight and bias has (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,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</m:oMath>
                </a14:m>
                <a:r>
                  <a:rPr lang="en-US" sz="1400" dirty="0" smtClean="0"/>
                  <a:t>). </a:t>
                </a:r>
              </a:p>
              <a:p>
                <a:pPr marL="285750" indent="-285750">
                  <a:buFont typeface="Wingdings" charset="2"/>
                  <a:buChar char="v"/>
                </a:pPr>
                <a:endParaRPr lang="en-US" sz="1400" dirty="0"/>
              </a:p>
              <a:p>
                <a:pPr marL="285750" indent="-285750">
                  <a:buFont typeface="Wingdings" charset="2"/>
                  <a:buChar char="v"/>
                </a:pPr>
                <a:r>
                  <a:rPr lang="en-US" sz="1400" dirty="0" smtClean="0"/>
                  <a:t>In the Bayesian, learning parameters are (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,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</m:oMath>
                </a14:m>
                <a:r>
                  <a:rPr lang="en-US" sz="1400" dirty="0" smtClean="0"/>
                  <a:t>) of each weight. i.e. we update (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,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</m:oMath>
                </a14:m>
                <a:r>
                  <a:rPr lang="en-US" sz="1400" dirty="0" smtClean="0"/>
                  <a:t>) during neural network training.</a:t>
                </a:r>
              </a:p>
              <a:p>
                <a:pPr marL="285750" indent="-285750">
                  <a:buFont typeface="Wingdings" charset="2"/>
                  <a:buChar char="v"/>
                </a:pPr>
                <a:endParaRPr lang="en-US" sz="1400" dirty="0"/>
              </a:p>
              <a:p>
                <a:pPr marL="285750" indent="-285750">
                  <a:buFont typeface="Wingdings" charset="2"/>
                  <a:buChar char="v"/>
                </a:pPr>
                <a:r>
                  <a:rPr lang="en-US" sz="1400" dirty="0" smtClean="0"/>
                  <a:t>Remember every time we sample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sz="1400" dirty="0" smtClean="0"/>
                  <a:t> a new value randomly.</a:t>
                </a:r>
              </a:p>
              <a:p>
                <a:pPr marL="285750" indent="-285750">
                  <a:buFont typeface="Wingdings" charset="2"/>
                  <a:buChar char="v"/>
                </a:pPr>
                <a:endParaRPr lang="en-US" sz="1400" dirty="0"/>
              </a:p>
              <a:p>
                <a:r>
                  <a:rPr lang="en-US" sz="1400" u="sng" dirty="0" smtClean="0"/>
                  <a:t>Objective function</a:t>
                </a:r>
                <a:r>
                  <a:rPr lang="en-US" sz="14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den>
                    </m:f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sz="1400" dirty="0" smtClean="0"/>
                  <a:t>)-log(p(w))}-log(p(</a:t>
                </a:r>
                <a:r>
                  <a:rPr lang="en-US" sz="1400" dirty="0" err="1" smtClean="0"/>
                  <a:t>D|w</a:t>
                </a:r>
                <a:r>
                  <a:rPr lang="en-US" sz="1400" dirty="0" smtClean="0"/>
                  <a:t>))</a:t>
                </a:r>
              </a:p>
              <a:p>
                <a:endParaRPr lang="en-US" sz="1400" dirty="0" smtClean="0"/>
              </a:p>
              <a:p>
                <a:r>
                  <a:rPr lang="en-US" sz="1400" u="sng" dirty="0" smtClean="0"/>
                  <a:t>Negative log-likelihood {-log(p(</a:t>
                </a:r>
                <a:r>
                  <a:rPr lang="en-US" sz="1400" u="sng" dirty="0" err="1" smtClean="0"/>
                  <a:t>D|w</a:t>
                </a:r>
                <a:r>
                  <a:rPr lang="en-US" sz="1400" u="sng" dirty="0" smtClean="0"/>
                  <a:t>)} gradient calculation</a:t>
                </a:r>
                <a:r>
                  <a:rPr lang="en-US" sz="1400" dirty="0" smtClean="0"/>
                  <a:t>:</a:t>
                </a:r>
              </a:p>
              <a:p>
                <a:r>
                  <a:rPr lang="en-US" sz="1400" dirty="0" smtClean="0"/>
                  <a:t>First, log-likelihood function: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22" y="743708"/>
                <a:ext cx="6656042" cy="3412729"/>
              </a:xfrm>
              <a:prstGeom prst="rect">
                <a:avLst/>
              </a:prstGeom>
              <a:blipFill rotWithShape="0">
                <a:blip r:embed="rId3"/>
                <a:stretch>
                  <a:fillRect l="-275" t="-357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20395" y="3458501"/>
            <a:ext cx="3303639" cy="2771794"/>
            <a:chOff x="383457" y="3776490"/>
            <a:chExt cx="3303639" cy="2771794"/>
          </a:xfrm>
        </p:grpSpPr>
        <p:sp>
          <p:nvSpPr>
            <p:cNvPr id="6" name="Oval 5"/>
            <p:cNvSpPr/>
            <p:nvPr/>
          </p:nvSpPr>
          <p:spPr>
            <a:xfrm>
              <a:off x="383457" y="5255566"/>
              <a:ext cx="453119" cy="463426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7" name="Oval 6"/>
            <p:cNvSpPr/>
            <p:nvPr/>
          </p:nvSpPr>
          <p:spPr>
            <a:xfrm>
              <a:off x="1760577" y="4491325"/>
              <a:ext cx="453119" cy="463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8" name="Oval 7"/>
            <p:cNvSpPr/>
            <p:nvPr/>
          </p:nvSpPr>
          <p:spPr>
            <a:xfrm>
              <a:off x="1769467" y="5255566"/>
              <a:ext cx="453119" cy="463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9" name="Oval 8"/>
            <p:cNvSpPr/>
            <p:nvPr/>
          </p:nvSpPr>
          <p:spPr>
            <a:xfrm>
              <a:off x="1751687" y="6084858"/>
              <a:ext cx="453119" cy="463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10" name="Oval 9"/>
            <p:cNvSpPr/>
            <p:nvPr/>
          </p:nvSpPr>
          <p:spPr>
            <a:xfrm>
              <a:off x="3140729" y="5238271"/>
              <a:ext cx="546367" cy="57259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>
            <a:xfrm flipV="1">
              <a:off x="836576" y="4723038"/>
              <a:ext cx="924001" cy="76424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8" idx="2"/>
            </p:cNvCxnSpPr>
            <p:nvPr/>
          </p:nvCxnSpPr>
          <p:spPr>
            <a:xfrm>
              <a:off x="836576" y="5487279"/>
              <a:ext cx="93289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9" idx="2"/>
            </p:cNvCxnSpPr>
            <p:nvPr/>
          </p:nvCxnSpPr>
          <p:spPr>
            <a:xfrm>
              <a:off x="836576" y="5487279"/>
              <a:ext cx="915110" cy="8292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36576" y="3777147"/>
              <a:ext cx="453119" cy="4634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15" name="Straight Arrow Connector 14"/>
            <p:cNvCxnSpPr>
              <a:stCxn id="20" idx="6"/>
              <a:endCxn id="7" idx="1"/>
            </p:cNvCxnSpPr>
            <p:nvPr/>
          </p:nvCxnSpPr>
          <p:spPr>
            <a:xfrm>
              <a:off x="1289695" y="4008860"/>
              <a:ext cx="537239" cy="5503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0" idx="6"/>
              <a:endCxn id="8" idx="1"/>
            </p:cNvCxnSpPr>
            <p:nvPr/>
          </p:nvCxnSpPr>
          <p:spPr>
            <a:xfrm>
              <a:off x="1289695" y="4008860"/>
              <a:ext cx="546129" cy="131457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0" idx="6"/>
              <a:endCxn id="9" idx="1"/>
            </p:cNvCxnSpPr>
            <p:nvPr/>
          </p:nvCxnSpPr>
          <p:spPr>
            <a:xfrm>
              <a:off x="1289695" y="4008860"/>
              <a:ext cx="528350" cy="21438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10" idx="1"/>
            </p:cNvCxnSpPr>
            <p:nvPr/>
          </p:nvCxnSpPr>
          <p:spPr>
            <a:xfrm>
              <a:off x="2213696" y="4723038"/>
              <a:ext cx="1007047" cy="5990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6"/>
              <a:endCxn id="10" idx="2"/>
            </p:cNvCxnSpPr>
            <p:nvPr/>
          </p:nvCxnSpPr>
          <p:spPr>
            <a:xfrm>
              <a:off x="2222586" y="5487279"/>
              <a:ext cx="918143" cy="372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6"/>
              <a:endCxn id="10" idx="3"/>
            </p:cNvCxnSpPr>
            <p:nvPr/>
          </p:nvCxnSpPr>
          <p:spPr>
            <a:xfrm flipV="1">
              <a:off x="2204806" y="5727011"/>
              <a:ext cx="1015937" cy="58956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591800" y="4142553"/>
              <a:ext cx="822113" cy="109571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219787" y="3776490"/>
              <a:ext cx="453119" cy="4634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734" y="5998023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W</a:t>
              </a:r>
              <a:r>
                <a:rPr lang="en-US" sz="2400" i="1" baseline="30000" dirty="0" smtClean="0"/>
                <a:t>1</a:t>
              </a:r>
              <a:endParaRPr lang="en-US" sz="2400" i="1" baseline="30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6298" y="5999135"/>
              <a:ext cx="658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W</a:t>
              </a:r>
              <a:r>
                <a:rPr lang="en-US" sz="2400" i="1" baseline="30000" dirty="0" smtClean="0"/>
                <a:t>2</a:t>
              </a:r>
              <a:endParaRPr lang="en-US" sz="2400" i="1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841" y="3800042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/>
                <a:t>b</a:t>
              </a:r>
              <a:r>
                <a:rPr lang="en-US" sz="2400" i="1" baseline="30000" smtClean="0"/>
                <a:t>2</a:t>
              </a:r>
              <a:endParaRPr lang="en-US" sz="2400" i="1" baseline="30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9543" y="3825193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b</a:t>
              </a:r>
              <a:r>
                <a:rPr lang="en-US" sz="2400" i="1" baseline="30000" dirty="0" smtClean="0"/>
                <a:t>1</a:t>
              </a:r>
              <a:endParaRPr lang="en-US" sz="2400" i="1" baseline="30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3987" y="5227045"/>
              <a:ext cx="331543" cy="31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in</a:t>
              </a:r>
              <a:endParaRPr lang="en-US" sz="2400" i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29012" y="5239945"/>
              <a:ext cx="440098" cy="31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i="1" baseline="-25000" dirty="0" smtClean="0"/>
                <a:t>out</a:t>
              </a:r>
              <a:endParaRPr lang="en-US" sz="2400" i="1" baseline="-25000" dirty="0"/>
            </a:p>
          </p:txBody>
        </p:sp>
      </p:grpSp>
      <p:cxnSp>
        <p:nvCxnSpPr>
          <p:cNvPr id="35" name="Straight Arrow Connector 34"/>
          <p:cNvCxnSpPr>
            <a:stCxn id="10" idx="6"/>
          </p:cNvCxnSpPr>
          <p:nvPr/>
        </p:nvCxnSpPr>
        <p:spPr>
          <a:xfrm>
            <a:off x="3624034" y="5206579"/>
            <a:ext cx="2984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135205" y="4210883"/>
                <a:ext cx="2436449" cy="716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 smtClean="0"/>
                  <a:t>Likelihood</a:t>
                </a:r>
                <a:r>
                  <a:rPr lang="en-US" sz="1400" dirty="0" smtClean="0"/>
                  <a:t>:</a:t>
                </a:r>
              </a:p>
              <a:p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1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sz="1400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1400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den>
                    </m:f>
                    <m:r>
                      <a:rPr lang="en-US" sz="1400" b="0" i="1" smtClean="0">
                        <a:latin typeface="Cambria Math" charset="0"/>
                      </a:rPr>
                      <m:t>∗</m:t>
                    </m:r>
                    <m:sSup>
                      <m:sSup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charset="0"/>
                          </a:rPr>
                          <m:t>− </m:t>
                        </m:r>
                        <m:f>
                          <m:fPr>
                            <m:ctrlPr>
                              <a:rPr lang="mr-IN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sz="1400" dirty="0" smtClean="0"/>
                  <a:t>          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05" y="4210883"/>
                <a:ext cx="2436449" cy="716671"/>
              </a:xfrm>
              <a:prstGeom prst="rect">
                <a:avLst/>
              </a:prstGeom>
              <a:blipFill rotWithShape="0">
                <a:blip r:embed="rId4"/>
                <a:stretch>
                  <a:fillRect l="-750" t="-1709" b="-1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793896" y="4159035"/>
                <a:ext cx="4221092" cy="95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Log-likelihood</a:t>
                </a:r>
                <a:r>
                  <a:rPr lang="en-US" sz="1400" dirty="0" smtClean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𝑙𝑜𝑔𝑝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=−0.5∗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 smtClean="0"/>
              </a:p>
              <a:p>
                <a:r>
                  <a:rPr lang="en-US" sz="1400" dirty="0" smtClean="0"/>
                  <a:t>here,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smtClean="0">
                    <a:sym typeface="Wingdings"/>
                  </a:rPr>
                  <a:t> true label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896" y="4159035"/>
                <a:ext cx="4221092" cy="955454"/>
              </a:xfrm>
              <a:prstGeom prst="rect">
                <a:avLst/>
              </a:prstGeom>
              <a:blipFill rotWithShape="0">
                <a:blip r:embed="rId5"/>
                <a:stretch>
                  <a:fillRect l="-434" t="-637" b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946718" y="5332530"/>
                <a:ext cx="6110504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718" y="5332530"/>
                <a:ext cx="6110504" cy="1253613"/>
              </a:xfrm>
              <a:prstGeom prst="rect">
                <a:avLst/>
              </a:prstGeom>
              <a:blipFill rotWithShape="0">
                <a:blip r:embed="rId6"/>
                <a:stretch>
                  <a:fillRect t="-2146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0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5640" y="2514438"/>
                <a:ext cx="4837707" cy="4230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i="1" baseline="300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</a:t>
                </a:r>
                <a:r>
                  <a:rPr lang="en-US" sz="1400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=1.0</m:t>
                    </m:r>
                  </m:oMath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b="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                                                  --- (1)</a:t>
                </a:r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1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:</m:t>
                      </m:r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40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b="0" i="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∗(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              --- (2)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0" y="2514438"/>
                <a:ext cx="4837707" cy="4230389"/>
              </a:xfrm>
              <a:prstGeom prst="rect">
                <a:avLst/>
              </a:prstGeom>
              <a:blipFill rotWithShape="0">
                <a:blip r:embed="rId2"/>
                <a:stretch>
                  <a:fillRect t="-3458" b="-5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56171" y="3512589"/>
                <a:ext cx="5406297" cy="303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∗1.0∗1.0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             		 ---- (3)</a:t>
                </a:r>
                <a:endParaRPr lang="en-US" sz="14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endParaRPr lang="en-US" sz="1400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b="1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bSup>
                      <m:sSub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1.0∗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		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---- (4)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171" y="3512589"/>
                <a:ext cx="5406297" cy="3033331"/>
              </a:xfrm>
              <a:prstGeom prst="rect">
                <a:avLst/>
              </a:prstGeom>
              <a:blipFill rotWithShape="0">
                <a:blip r:embed="rId3"/>
                <a:stretch>
                  <a:fillRect t="-8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58580" y="1944698"/>
                <a:ext cx="1764201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580" y="1944698"/>
                <a:ext cx="176420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806" t="-4622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532542" y="1856116"/>
                <a:ext cx="3290388" cy="1370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w</a:t>
                </a:r>
                <a:r>
                  <a:rPr lang="en-US" sz="1400" i="1" baseline="30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b</a:t>
                </a:r>
                <a:r>
                  <a:rPr lang="en-US" sz="1400" i="1" baseline="30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w</a:t>
                </a:r>
                <a:r>
                  <a:rPr lang="en-US" sz="1400" i="1" baseline="30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2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b</a:t>
                </a:r>
                <a:r>
                  <a:rPr lang="en-US" sz="1400" i="1" baseline="30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2</a:t>
                </a:r>
                <a:endParaRPr lang="en-US" sz="1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1400" dirty="0" smtClean="0">
                    <a:latin typeface="Cambria Math" charset="0"/>
                    <a:ea typeface="Cambria Math" charset="0"/>
                    <a:cs typeface="Cambria Math" charset="0"/>
                  </a:rPr>
                  <a:t>Here,  .* is a Element-wise multiplication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latin typeface="Cambria Math" charset="0"/>
                    <a:ea typeface="Cambria Math" charset="0"/>
                    <a:cs typeface="Cambria Math" charset="0"/>
                  </a:rPr>
                  <a:t>= is a random variable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542" y="1856116"/>
                <a:ext cx="3290388" cy="1370183"/>
              </a:xfrm>
              <a:prstGeom prst="rect">
                <a:avLst/>
              </a:prstGeom>
              <a:blipFill rotWithShape="0">
                <a:blip r:embed="rId5"/>
                <a:stretch>
                  <a:fillRect l="-557" t="-1822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04258" y="729869"/>
                <a:ext cx="5255061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258" y="729869"/>
                <a:ext cx="5255061" cy="565476"/>
              </a:xfrm>
              <a:prstGeom prst="rect">
                <a:avLst/>
              </a:prstGeom>
              <a:blipFill rotWithShape="0">
                <a:blip r:embed="rId6"/>
                <a:stretch>
                  <a:fillRect t="-47826" b="-1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8918" y="1994520"/>
                <a:ext cx="1396536" cy="546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8" y="1994520"/>
                <a:ext cx="1396536" cy="546688"/>
              </a:xfrm>
              <a:prstGeom prst="rect">
                <a:avLst/>
              </a:prstGeom>
              <a:blipFill rotWithShape="0">
                <a:blip r:embed="rId7"/>
                <a:stretch>
                  <a:fillRect t="-4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07392" y="167284"/>
                <a:ext cx="4248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Log-likelihood</a:t>
                </a:r>
                <a:r>
                  <a:rPr lang="en-US" dirty="0" smtClean="0"/>
                  <a:t> gradient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92" y="167284"/>
                <a:ext cx="42487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9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474766" y="100510"/>
            <a:ext cx="2182438" cy="1804381"/>
            <a:chOff x="474766" y="100510"/>
            <a:chExt cx="2182438" cy="1804381"/>
          </a:xfrm>
        </p:grpSpPr>
        <p:sp>
          <p:nvSpPr>
            <p:cNvPr id="45" name="Oval 44"/>
            <p:cNvSpPr/>
            <p:nvPr/>
          </p:nvSpPr>
          <p:spPr>
            <a:xfrm>
              <a:off x="474766" y="1121488"/>
              <a:ext cx="313065" cy="301681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46" name="Oval 45"/>
            <p:cNvSpPr/>
            <p:nvPr/>
          </p:nvSpPr>
          <p:spPr>
            <a:xfrm>
              <a:off x="1380386" y="565853"/>
              <a:ext cx="313065" cy="3016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47" name="Oval 46"/>
            <p:cNvSpPr/>
            <p:nvPr/>
          </p:nvSpPr>
          <p:spPr>
            <a:xfrm>
              <a:off x="1386528" y="1063358"/>
              <a:ext cx="313065" cy="3016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48" name="Oval 47"/>
            <p:cNvSpPr/>
            <p:nvPr/>
          </p:nvSpPr>
          <p:spPr>
            <a:xfrm>
              <a:off x="1374244" y="1603210"/>
              <a:ext cx="313065" cy="3016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49" name="Oval 48"/>
            <p:cNvSpPr/>
            <p:nvPr/>
          </p:nvSpPr>
          <p:spPr>
            <a:xfrm>
              <a:off x="2344139" y="1071301"/>
              <a:ext cx="313065" cy="301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cxnSp>
          <p:nvCxnSpPr>
            <p:cNvPr id="50" name="Straight Arrow Connector 49"/>
            <p:cNvCxnSpPr>
              <a:stCxn id="45" idx="6"/>
              <a:endCxn id="46" idx="2"/>
            </p:cNvCxnSpPr>
            <p:nvPr/>
          </p:nvCxnSpPr>
          <p:spPr>
            <a:xfrm flipV="1">
              <a:off x="787831" y="716694"/>
              <a:ext cx="592555" cy="5556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6"/>
              <a:endCxn id="47" idx="2"/>
            </p:cNvCxnSpPr>
            <p:nvPr/>
          </p:nvCxnSpPr>
          <p:spPr>
            <a:xfrm flipV="1">
              <a:off x="787831" y="1214199"/>
              <a:ext cx="598697" cy="581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5" idx="6"/>
              <a:endCxn id="48" idx="2"/>
            </p:cNvCxnSpPr>
            <p:nvPr/>
          </p:nvCxnSpPr>
          <p:spPr>
            <a:xfrm>
              <a:off x="787831" y="1272329"/>
              <a:ext cx="586413" cy="48172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41983" y="100938"/>
              <a:ext cx="313065" cy="30168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cxnSp>
          <p:nvCxnSpPr>
            <p:cNvPr id="54" name="Straight Arrow Connector 53"/>
            <p:cNvCxnSpPr>
              <a:stCxn id="59" idx="6"/>
              <a:endCxn id="46" idx="1"/>
            </p:cNvCxnSpPr>
            <p:nvPr/>
          </p:nvCxnSpPr>
          <p:spPr>
            <a:xfrm>
              <a:off x="1055049" y="251778"/>
              <a:ext cx="371185" cy="35825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9" idx="6"/>
              <a:endCxn id="47" idx="1"/>
            </p:cNvCxnSpPr>
            <p:nvPr/>
          </p:nvCxnSpPr>
          <p:spPr>
            <a:xfrm>
              <a:off x="1055049" y="251778"/>
              <a:ext cx="377327" cy="85576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9" idx="6"/>
              <a:endCxn id="48" idx="1"/>
            </p:cNvCxnSpPr>
            <p:nvPr/>
          </p:nvCxnSpPr>
          <p:spPr>
            <a:xfrm>
              <a:off x="1055049" y="251778"/>
              <a:ext cx="365043" cy="13956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6" idx="6"/>
              <a:endCxn id="49" idx="1"/>
            </p:cNvCxnSpPr>
            <p:nvPr/>
          </p:nvCxnSpPr>
          <p:spPr>
            <a:xfrm>
              <a:off x="1693452" y="716693"/>
              <a:ext cx="696535" cy="3987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677487" y="1214275"/>
              <a:ext cx="644545" cy="794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8" idx="6"/>
              <a:endCxn id="49" idx="3"/>
            </p:cNvCxnSpPr>
            <p:nvPr/>
          </p:nvCxnSpPr>
          <p:spPr>
            <a:xfrm flipV="1">
              <a:off x="1687310" y="1328802"/>
              <a:ext cx="702677" cy="42524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49" idx="0"/>
            </p:cNvCxnSpPr>
            <p:nvPr/>
          </p:nvCxnSpPr>
          <p:spPr>
            <a:xfrm>
              <a:off x="1964877" y="358011"/>
              <a:ext cx="535794" cy="7132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1697660" y="100510"/>
              <a:ext cx="313065" cy="30168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7831" y="1534451"/>
              <a:ext cx="217348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W </a:t>
              </a:r>
              <a:r>
                <a:rPr lang="en-US" sz="1400" i="1" baseline="30000" dirty="0" smtClean="0"/>
                <a:t>1</a:t>
              </a:r>
              <a:endParaRPr lang="en-US" sz="1400" i="1" baseline="30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72639" y="1511865"/>
              <a:ext cx="217348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W </a:t>
              </a:r>
              <a:r>
                <a:rPr lang="en-US" sz="1400" i="1" baseline="30000" dirty="0" smtClean="0"/>
                <a:t>2</a:t>
              </a:r>
              <a:endParaRPr lang="en-US" sz="1400" i="1" baseline="30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07268" y="110170"/>
              <a:ext cx="184535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b </a:t>
              </a:r>
              <a:r>
                <a:rPr lang="en-US" sz="1400" i="1" baseline="30000" dirty="0" smtClean="0"/>
                <a:t>2</a:t>
              </a:r>
              <a:endParaRPr lang="en-US" sz="1400" i="1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1730" y="121043"/>
              <a:ext cx="184535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b </a:t>
              </a:r>
              <a:r>
                <a:rPr lang="en-US" sz="1400" i="1" baseline="30000" dirty="0" smtClean="0"/>
                <a:t>1</a:t>
              </a:r>
              <a:endParaRPr lang="en-US" sz="1400" i="1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0770" y="1102395"/>
              <a:ext cx="171253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x</a:t>
              </a:r>
              <a:r>
                <a:rPr lang="en-US" sz="1400" i="1" baseline="-25000" dirty="0" smtClean="0"/>
                <a:t>in</a:t>
              </a:r>
              <a:endParaRPr lang="en-US" sz="1400" i="1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09372" y="1053383"/>
              <a:ext cx="214223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h</a:t>
              </a:r>
              <a:r>
                <a:rPr lang="en-US" sz="1400" i="1" baseline="-25000" dirty="0" smtClean="0"/>
                <a:t>out</a:t>
              </a:r>
              <a:endParaRPr lang="en-US" sz="1400" i="1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45582" y="929231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h</a:t>
              </a:r>
              <a:r>
                <a:rPr lang="en-US" sz="1400" i="1" baseline="30000" dirty="0" smtClean="0"/>
                <a:t>1</a:t>
              </a:r>
              <a:endParaRPr lang="en-US" sz="1400" i="1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47840" y="1187995"/>
                <a:ext cx="4221092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𝑙𝑜𝑔𝑝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=−0.5∗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40" y="1187995"/>
                <a:ext cx="4221092" cy="5245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9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8478" y="1400371"/>
                <a:ext cx="5909184" cy="5544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endParaRPr lang="en-US" sz="14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b="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endParaRPr lang="en-US" sz="14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∗(1−</m:t>
                    </m:r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     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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“ derivation of sigmoid unit” </a:t>
                </a:r>
              </a:p>
              <a:p>
                <a:pPr lvl="0"/>
                <a:endParaRPr lang="en-US" sz="14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1.0 </a:t>
                </a:r>
                <a:endParaRPr lang="en-US" sz="140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endParaRPr lang="en-US" sz="140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b="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∗(1−</m:t>
                    </m:r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                             -----(5)</a:t>
                </a:r>
              </a:p>
              <a:p>
                <a:pPr lvl="0"/>
                <a:endParaRPr lang="en-US" sz="1400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lvl="0"/>
                <a:endParaRPr lang="en-US" sz="1400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1.0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−(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1400" i="1" baseline="3000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  <a:p>
                <a:endParaRPr lang="en-US" sz="1400" i="1" baseline="300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b="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∗(1−</m:t>
                    </m:r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1.0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−(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   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----- (6)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8" y="1400371"/>
                <a:ext cx="5909184" cy="5544531"/>
              </a:xfrm>
              <a:prstGeom prst="rect">
                <a:avLst/>
              </a:prstGeom>
              <a:blipFill rotWithShape="0">
                <a:blip r:embed="rId2"/>
                <a:stretch>
                  <a:fillRect t="-4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04906" y="1571582"/>
                <a:ext cx="1764201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906" y="1571582"/>
                <a:ext cx="176420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448" t="-47170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90137" y="1447157"/>
                <a:ext cx="3150734" cy="1370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sym typeface="Wingdings"/>
                  </a:rPr>
                  <a:t>w</a:t>
                </a:r>
                <a:r>
                  <a:rPr lang="en-US" sz="1400" i="1" baseline="30000" dirty="0" smtClean="0">
                    <a:sym typeface="Wingdings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sym typeface="Wingdings"/>
                  </a:rPr>
                  <a:t>b</a:t>
                </a:r>
                <a:r>
                  <a:rPr lang="en-US" sz="1400" i="1" baseline="30000" dirty="0" smtClean="0">
                    <a:sym typeface="Wingdings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sym typeface="Wingdings"/>
                  </a:rPr>
                  <a:t>w</a:t>
                </a:r>
                <a:r>
                  <a:rPr lang="en-US" sz="1400" i="1" baseline="30000" dirty="0" smtClean="0">
                    <a:sym typeface="Wingdings"/>
                  </a:rPr>
                  <a:t>2</a:t>
                </a:r>
              </a:p>
              <a:p>
                <a:r>
                  <a:rPr lang="en-US" sz="1400" i="1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sym typeface="Wingdings"/>
                  </a:rPr>
                  <a:t>b</a:t>
                </a:r>
                <a:r>
                  <a:rPr lang="en-US" sz="1400" i="1" baseline="30000" dirty="0" smtClean="0">
                    <a:sym typeface="Wingdings"/>
                  </a:rPr>
                  <a:t>2</a:t>
                </a:r>
                <a:endParaRPr lang="en-US" sz="1400" i="1" dirty="0"/>
              </a:p>
              <a:p>
                <a:r>
                  <a:rPr lang="en-US" sz="1400" dirty="0" smtClean="0"/>
                  <a:t>Here,  .* is a Element-wise multiplication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= is a random variable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37" y="1447157"/>
                <a:ext cx="3150734" cy="1370183"/>
              </a:xfrm>
              <a:prstGeom prst="rect">
                <a:avLst/>
              </a:prstGeom>
              <a:blipFill rotWithShape="0">
                <a:blip r:embed="rId4"/>
                <a:stretch>
                  <a:fillRect l="-580" t="-18222" b="-2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90137" y="3024312"/>
                <a:ext cx="5574890" cy="3560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*</a:t>
                </a:r>
                <a:r>
                  <a:rPr lang="mr-IN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∗(1−</m:t>
                    </m:r>
                    <m:sSup>
                      <m:sSup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                          ---- (7)</a:t>
                </a:r>
                <a:endParaRPr lang="en-US" sz="14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endParaRPr lang="en-US" sz="1400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mr-IN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mr-IN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mr-I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400" b="1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h𝑜𝑢𝑡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bSup>
                      <m:sSub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∗(1−</m:t>
                        </m:r>
                        <m:sSup>
                          <m:sSupPr>
                            <m:ctrlPr>
                              <a:rPr lang="mr-IN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---- (8)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37" y="3024312"/>
                <a:ext cx="5574890" cy="3560655"/>
              </a:xfrm>
              <a:prstGeom prst="rect">
                <a:avLst/>
              </a:prstGeom>
              <a:blipFill rotWithShape="0">
                <a:blip r:embed="rId5"/>
                <a:stretch>
                  <a:fillRect t="-7534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35291" y="675160"/>
                <a:ext cx="5149935" cy="565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=?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291" y="675160"/>
                <a:ext cx="5149935" cy="565026"/>
              </a:xfrm>
              <a:prstGeom prst="rect">
                <a:avLst/>
              </a:prstGeom>
              <a:blipFill rotWithShape="0">
                <a:blip r:embed="rId6"/>
                <a:stretch>
                  <a:fillRect t="-47826" b="-1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3266" y="138054"/>
                <a:ext cx="4248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Log-likelihood</a:t>
                </a:r>
                <a:r>
                  <a:rPr lang="en-US" dirty="0" smtClean="0"/>
                  <a:t> gradient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66" y="138054"/>
                <a:ext cx="424879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89571" y="-325526"/>
            <a:ext cx="2182438" cy="1804381"/>
            <a:chOff x="474766" y="100510"/>
            <a:chExt cx="2182438" cy="1804381"/>
          </a:xfrm>
        </p:grpSpPr>
        <p:sp>
          <p:nvSpPr>
            <p:cNvPr id="10" name="Oval 9"/>
            <p:cNvSpPr/>
            <p:nvPr/>
          </p:nvSpPr>
          <p:spPr>
            <a:xfrm>
              <a:off x="474766" y="1121488"/>
              <a:ext cx="313065" cy="301681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1380386" y="565853"/>
              <a:ext cx="313065" cy="3016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12" name="Oval 11"/>
            <p:cNvSpPr/>
            <p:nvPr/>
          </p:nvSpPr>
          <p:spPr>
            <a:xfrm>
              <a:off x="1386528" y="1063358"/>
              <a:ext cx="313065" cy="3016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13" name="Oval 12"/>
            <p:cNvSpPr/>
            <p:nvPr/>
          </p:nvSpPr>
          <p:spPr>
            <a:xfrm>
              <a:off x="1374244" y="1603210"/>
              <a:ext cx="313065" cy="3016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14" name="Oval 13"/>
            <p:cNvSpPr/>
            <p:nvPr/>
          </p:nvSpPr>
          <p:spPr>
            <a:xfrm>
              <a:off x="2344139" y="1071301"/>
              <a:ext cx="313065" cy="3016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787831" y="716694"/>
              <a:ext cx="592555" cy="5556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87831" y="1214199"/>
              <a:ext cx="598697" cy="581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87831" y="1272329"/>
              <a:ext cx="586413" cy="48172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41983" y="100938"/>
              <a:ext cx="313065" cy="30168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055049" y="251778"/>
              <a:ext cx="371185" cy="35825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55049" y="251778"/>
              <a:ext cx="377327" cy="85576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55049" y="251778"/>
              <a:ext cx="365043" cy="13956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693452" y="716693"/>
              <a:ext cx="696535" cy="3987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677487" y="1214275"/>
              <a:ext cx="644545" cy="794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687310" y="1328802"/>
              <a:ext cx="702677" cy="42524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64877" y="358011"/>
              <a:ext cx="535794" cy="7132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697660" y="100510"/>
              <a:ext cx="313065" cy="30168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7831" y="1534451"/>
              <a:ext cx="217348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W </a:t>
              </a:r>
              <a:r>
                <a:rPr lang="en-US" sz="1400" i="1" baseline="30000" dirty="0" smtClean="0"/>
                <a:t>1</a:t>
              </a:r>
              <a:endParaRPr lang="en-US" sz="1400" i="1" baseline="30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72639" y="1511865"/>
              <a:ext cx="217348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W </a:t>
              </a:r>
              <a:r>
                <a:rPr lang="en-US" sz="1400" i="1" baseline="30000" dirty="0" smtClean="0"/>
                <a:t>2</a:t>
              </a:r>
              <a:endParaRPr lang="en-US" sz="1400" i="1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07268" y="110170"/>
              <a:ext cx="184535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b </a:t>
              </a:r>
              <a:r>
                <a:rPr lang="en-US" sz="1400" i="1" baseline="30000" dirty="0" smtClean="0"/>
                <a:t>2</a:t>
              </a:r>
              <a:endParaRPr lang="en-US" sz="1400" i="1" baseline="30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1730" y="121043"/>
              <a:ext cx="184535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b </a:t>
              </a:r>
              <a:r>
                <a:rPr lang="en-US" sz="1400" i="1" baseline="30000" dirty="0" smtClean="0"/>
                <a:t>1</a:t>
              </a:r>
              <a:endParaRPr lang="en-US" sz="1400" i="1" baseline="30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770" y="1102395"/>
              <a:ext cx="171253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x</a:t>
              </a:r>
              <a:r>
                <a:rPr lang="en-US" sz="1400" i="1" baseline="-25000" dirty="0" smtClean="0"/>
                <a:t>in</a:t>
              </a:r>
              <a:endParaRPr lang="en-US" sz="1400" i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09372" y="1053383"/>
              <a:ext cx="214223" cy="13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h</a:t>
              </a:r>
              <a:r>
                <a:rPr lang="en-US" sz="1400" i="1" baseline="-25000" dirty="0" smtClean="0"/>
                <a:t>out</a:t>
              </a:r>
              <a:endParaRPr lang="en-US" sz="1400" i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5582" y="929231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h</a:t>
              </a:r>
              <a:r>
                <a:rPr lang="en-US" sz="1400" i="1" baseline="30000" dirty="0" smtClean="0"/>
                <a:t>1</a:t>
              </a:r>
              <a:endParaRPr lang="en-US" sz="1400" i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01151" y="107756"/>
                <a:ext cx="3820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Log-Prior</a:t>
                </a:r>
                <a:r>
                  <a:rPr lang="en-US" dirty="0" smtClean="0"/>
                  <a:t> gradient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𝜌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151" y="107756"/>
                <a:ext cx="38207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7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554" y="536430"/>
                <a:ext cx="5393802" cy="209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u="sng" smtClean="0">
                        <a:latin typeface="Cambria Math" charset="0"/>
                        <a:sym typeface="Wingdings"/>
                      </a:rPr>
                      <m:t>𝑙𝑜𝑔𝑝</m:t>
                    </m:r>
                    <m:d>
                      <m:dPr>
                        <m:ctrlPr>
                          <a:rPr lang="en-US" sz="1400" b="0" i="1" u="sng" smtClean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sz="1400" b="0" i="1" u="sng" smtClean="0">
                            <a:latin typeface="Cambria Math" charset="0"/>
                            <a:sym typeface="Wingdings"/>
                          </a:rPr>
                          <m:t>𝑤</m:t>
                        </m:r>
                      </m:e>
                    </m:d>
                    <m:r>
                      <a:rPr lang="en-US" sz="1400" b="0" i="0" u="sng" smtClean="0">
                        <a:latin typeface="Cambria Math" charset="0"/>
                        <a:sym typeface="Wingdings"/>
                      </a:rPr>
                      <m:t>:</m:t>
                    </m:r>
                  </m:oMath>
                </a14:m>
                <a:r>
                  <a:rPr lang="en-US" sz="1400" b="0" i="0" dirty="0" smtClean="0">
                    <a:latin typeface="Cambria Math" charset="0"/>
                    <a:sym typeface="Wingdings"/>
                  </a:rPr>
                  <a:t> </a:t>
                </a:r>
              </a:p>
              <a:p>
                <a:r>
                  <a:rPr lang="en-US" sz="1400" b="0" i="0" dirty="0" smtClean="0">
                    <a:latin typeface="Cambria Math" charset="0"/>
                    <a:sym typeface="Wingdings"/>
                  </a:rPr>
                  <a:t>In the case of prior,  mu=0.0,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400" b="0" i="0" dirty="0" smtClean="0">
                    <a:latin typeface="Cambria Math" charset="0"/>
                    <a:sym typeface="Wingdings"/>
                  </a:rPr>
                  <a:t> =0.05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𝐺𝑎𝑢𝑠𝑠𝑖𝑎𝑛</m:t>
                      </m:r>
                      <m:r>
                        <a:rPr lang="en-US" sz="1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𝑃𝑟𝑖𝑜𝑟</m:t>
                      </m:r>
                      <m:r>
                        <a:rPr lang="en-US" sz="14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sz="14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1400" b="0" i="1" smtClean="0">
                              <a:latin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−  </m:t>
                          </m:r>
                          <m:f>
                            <m:fPr>
                              <m:ctrlPr>
                                <a:rPr lang="mr-IN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𝑊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𝑚𝑢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en-US" sz="1400" b="0" dirty="0" smtClean="0">
                  <a:sym typeface="Wingdings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sym typeface="Wingdings"/>
                      </a:rPr>
                      <m:t>𝑙𝑜𝑔𝑝</m:t>
                    </m:r>
                    <m:d>
                      <m:dPr>
                        <m:ctrlPr>
                          <a:rPr lang="en-US" sz="1400" b="0" i="1" smtClean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  <a:sym typeface="Wingdings"/>
                          </a:rPr>
                          <m:t>𝑤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  <a:sym typeface="Wingdings"/>
                      </a:rPr>
                      <m:t>=</m:t>
                    </m:r>
                  </m:oMath>
                </a14:m>
                <a:r>
                  <a:rPr lang="en-US" sz="1400" b="0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−0.5∗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b="0" dirty="0" smtClean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4" y="536430"/>
                <a:ext cx="5393802" cy="2097754"/>
              </a:xfrm>
              <a:prstGeom prst="rect">
                <a:avLst/>
              </a:prstGeom>
              <a:blipFill rotWithShape="0">
                <a:blip r:embed="rId3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76747" y="483178"/>
                <a:ext cx="3290388" cy="1370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w</a:t>
                </a:r>
                <a:r>
                  <a:rPr lang="en-US" sz="1400" i="1" baseline="30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1=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b</a:t>
                </a:r>
                <a:r>
                  <a:rPr lang="en-US" sz="1400" i="1" baseline="30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𝑊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𝑤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𝑤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w</a:t>
                </a:r>
                <a:r>
                  <a:rPr lang="en-US" sz="1400" i="1" baseline="30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2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2= </m:t>
                    </m:r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lang="en-US" sz="1400" b="0" i="1" baseline="-25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𝑏</m:t>
                    </m:r>
                    <m:r>
                      <a:rPr lang="en-US" sz="1400" b="0" i="1" baseline="3000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</m:t>
                    </m:r>
                    <m:func>
                      <m:funcPr>
                        <m:ctrl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funcPr>
                              <m:fNam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𝜌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𝑏</m:t>
                                    </m:r>
                                    <m:r>
                                      <a:rPr lang="en-US" sz="1400" b="0" i="1" baseline="30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Wingding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.∗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𝜖</m:t>
                    </m:r>
                  </m:oMath>
                </a14:m>
                <a:r>
                  <a:rPr lang="en-US" sz="1400" i="1" baseline="-25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b</a:t>
                </a:r>
                <a:r>
                  <a:rPr lang="en-US" sz="1400" i="1" baseline="30000" dirty="0" smtClean="0"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2</a:t>
                </a:r>
                <a:endParaRPr lang="en-US" sz="1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1400" dirty="0" smtClean="0">
                    <a:latin typeface="Cambria Math" charset="0"/>
                    <a:ea typeface="Cambria Math" charset="0"/>
                    <a:cs typeface="Cambria Math" charset="0"/>
                  </a:rPr>
                  <a:t>Here,  .* is a Element-wise multiplication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latin typeface="Cambria Math" charset="0"/>
                    <a:ea typeface="Cambria Math" charset="0"/>
                    <a:cs typeface="Cambria Math" charset="0"/>
                  </a:rPr>
                  <a:t>= is a random variable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47" y="483178"/>
                <a:ext cx="3290388" cy="1370183"/>
              </a:xfrm>
              <a:prstGeom prst="rect">
                <a:avLst/>
              </a:prstGeom>
              <a:blipFill rotWithShape="0">
                <a:blip r:embed="rId4"/>
                <a:stretch>
                  <a:fillRect l="-556" t="-1866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7273" y="2103221"/>
                <a:ext cx="4814231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3" y="2103221"/>
                <a:ext cx="4814231" cy="5795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00379" y="2123847"/>
                <a:ext cx="4814231" cy="598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379" y="2123847"/>
                <a:ext cx="4814231" cy="5986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7273" y="2874490"/>
                <a:ext cx="4980231" cy="350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en-US" sz="1400" b="0" dirty="0" smtClean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𝑙𝑜𝑔𝑝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(2)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=</m:t>
                    </m:r>
                  </m:oMath>
                </a14:m>
                <a:r>
                  <a:rPr lang="en-US" sz="1400" b="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−0.5∗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i="1" baseline="3000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i="1" baseline="300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 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0−0−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∗</m:t>
                    </m:r>
                  </m:oMath>
                </a14:m>
                <a:r>
                  <a:rPr lang="mr-IN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i="1" baseline="300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       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(since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i="1" baseline="300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=1.0)</a:t>
                </a:r>
                <a:endParaRPr lang="en-US" sz="1400" i="1" baseline="3000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i="1" baseline="300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 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=</a:t>
                </a:r>
                <a:r>
                  <a:rPr lang="en-US" sz="1400" i="1" baseline="300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i="1" dirty="0" smtClean="0"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  <a:p>
                <a:endParaRPr lang="en-US" sz="1400" i="1" dirty="0"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400" b="0" i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b="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0−0−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∗</m:t>
                    </m:r>
                  </m:oMath>
                </a14:m>
                <a:r>
                  <a:rPr lang="mr-IN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b="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𝑠𝑖𝑛𝑐𝑒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b="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1.0</m:t>
                        </m:r>
                      </m:num>
                      <m:den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  <a:sym typeface="Wingdings"/>
                  </a:rPr>
                  <a:t> =</a:t>
                </a:r>
                <a:r>
                  <a:rPr lang="en-US" sz="1400" b="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−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∗</m:t>
                    </m:r>
                    <m:sSubSup>
                      <m:sSub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1.0</m:t>
                        </m:r>
                      </m:num>
                      <m:den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  <a:p>
                <a:endParaRPr lang="en-US" sz="1400" i="1" dirty="0"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3" y="2874490"/>
                <a:ext cx="4980231" cy="35040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00379" y="2874490"/>
                <a:ext cx="2872289" cy="389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−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b="0" dirty="0" smtClean="0">
                  <a:solidFill>
                    <a:schemeClr val="tx1"/>
                  </a:solidFill>
                  <a:ea typeface="Cambria Math" charset="0"/>
                  <a:cs typeface="Cambria Math" charset="0"/>
                  <a:sym typeface="Wingdings"/>
                </a:endParaRPr>
              </a:p>
              <a:p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−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∗</m:t>
                    </m:r>
                    <m:sSubSup>
                      <m:sSub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sub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1.0</m:t>
                        </m:r>
                      </m:num>
                      <m:den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))</m:t>
                        </m:r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))</m:t>
                        </m:r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−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∗</m:t>
                    </m:r>
                    <m:sSubSup>
                      <m:sSub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1.0</m:t>
                        </m:r>
                      </m:num>
                      <m:den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379" y="2874490"/>
                <a:ext cx="2872289" cy="3893502"/>
              </a:xfrm>
              <a:prstGeom prst="rect">
                <a:avLst/>
              </a:prstGeom>
              <a:blipFill rotWithShape="0">
                <a:blip r:embed="rId8"/>
                <a:stretch>
                  <a:fillRect t="-4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25543" y="2909307"/>
                <a:ext cx="2624373" cy="1911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−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b="0" dirty="0" smtClean="0">
                  <a:solidFill>
                    <a:schemeClr val="tx1"/>
                  </a:solidFill>
                  <a:ea typeface="Cambria Math" charset="0"/>
                  <a:cs typeface="Cambria Math" charset="0"/>
                  <a:sym typeface="Wingdings"/>
                </a:endParaRPr>
              </a:p>
              <a:p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log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mr-IN" sz="1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−</m:t>
                    </m:r>
                    <m:f>
                      <m:fPr>
                        <m:ctrlPr>
                          <a:rPr lang="mr-IN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∗</m:t>
                    </m:r>
                    <m:sSubSup>
                      <m:sSub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sub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f>
                      <m:fPr>
                        <m:ctrlPr>
                          <a:rPr lang="mr-IN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1.0</m:t>
                        </m:r>
                      </m:num>
                      <m:den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43" y="2909307"/>
                <a:ext cx="2624373" cy="1911934"/>
              </a:xfrm>
              <a:prstGeom prst="rect">
                <a:avLst/>
              </a:prstGeom>
              <a:blipFill rotWithShape="0">
                <a:blip r:embed="rId9"/>
                <a:stretch>
                  <a:fillRect t="-7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85788" y="637852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 </a:t>
            </a:r>
            <a:r>
              <a:rPr lang="en-US" dirty="0" smtClean="0">
                <a:sym typeface="Wingdings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4111</Words>
  <Application>Microsoft Macintosh PowerPoint</Application>
  <PresentationFormat>Widescreen</PresentationFormat>
  <Paragraphs>244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Weight Uncertainty in Neural Networks (arXiv:1505.05424v2)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Uncertainty in Neural Networks (arXiv:1505.05424v2)</dc:title>
  <dc:creator>Microsoft Office User</dc:creator>
  <cp:lastModifiedBy>Microsoft Office User</cp:lastModifiedBy>
  <cp:revision>59</cp:revision>
  <dcterms:created xsi:type="dcterms:W3CDTF">2018-03-19T00:51:09Z</dcterms:created>
  <dcterms:modified xsi:type="dcterms:W3CDTF">2018-03-30T13:06:39Z</dcterms:modified>
</cp:coreProperties>
</file>