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A4A7-A4CA-4DF4-B70B-AAC29791E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63961"/>
            <a:ext cx="8144134" cy="1373070"/>
          </a:xfrm>
        </p:spPr>
        <p:txBody>
          <a:bodyPr/>
          <a:lstStyle/>
          <a:p>
            <a:pPr algn="ctr"/>
            <a:r>
              <a:rPr lang="en-US" b="1" dirty="0"/>
              <a:t>AGGREGATE FUNCTION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86E2CC-DCF5-4A65-B9FF-84BFE2B0F95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1038" y="4394200"/>
            <a:ext cx="8277432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latin typeface="Courier new" panose="02070309020205020404" pitchFamily="49" charset="0"/>
              </a:rPr>
              <a:t> =AGGREGATE(function_num,option,ref1,ref2,[ref3])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</a:rPr>
              <a:t>(NOT FOR ARRAYS)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 </a:t>
            </a:r>
          </a:p>
          <a:p>
            <a:pPr algn="ctr"/>
            <a:r>
              <a:rPr lang="en-US" b="1" i="0" dirty="0">
                <a:effectLst/>
                <a:latin typeface="Courier new" panose="02070309020205020404" pitchFamily="49" charset="0"/>
              </a:rPr>
              <a:t>=AGGREGATE(function_num,option,array,[k])</a:t>
            </a:r>
          </a:p>
          <a:p>
            <a:pPr algn="ctr"/>
            <a:r>
              <a:rPr lang="en-US" dirty="0"/>
              <a:t>FUNCTIONS 14 - 19 CAN HANDLE ARRAYS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40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6843CD-B876-47AC-A92F-7EFEA449DEB2}"/>
              </a:ext>
            </a:extLst>
          </p:cNvPr>
          <p:cNvSpPr txBox="1"/>
          <p:nvPr/>
        </p:nvSpPr>
        <p:spPr>
          <a:xfrm>
            <a:off x="106016" y="726351"/>
            <a:ext cx="104029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Open Sans" panose="020B0606030504020204" pitchFamily="34" charset="0"/>
              </a:rPr>
              <a:t>An aggregate function is a function that returns a single value from a collection of input values.</a:t>
            </a:r>
          </a:p>
          <a:p>
            <a:pPr algn="just"/>
            <a:r>
              <a:rPr lang="en-US" dirty="0">
                <a:latin typeface="Open Sans" panose="020B0606030504020204" pitchFamily="34" charset="0"/>
              </a:rPr>
              <a:t>The AGGREGATE function is designed for columns of data, or vertical ranges. It is not designed for rows of data, or horizontal ranges</a:t>
            </a:r>
            <a:endParaRPr lang="en-IN" dirty="0">
              <a:latin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C2B33-72AD-459A-87A0-50F430FF19D2}"/>
              </a:ext>
            </a:extLst>
          </p:cNvPr>
          <p:cNvSpPr txBox="1"/>
          <p:nvPr/>
        </p:nvSpPr>
        <p:spPr>
          <a:xfrm>
            <a:off x="106016" y="2257624"/>
            <a:ext cx="1163541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Open Sans" panose="020B0606030504020204" pitchFamily="34" charset="0"/>
              </a:rPr>
              <a:t>               Function  Argument-Syntax 1</a:t>
            </a:r>
            <a:endParaRPr lang="en-US" b="1" i="0" dirty="0"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 err="1">
                <a:latin typeface="Open Sans" panose="020B0606030504020204" pitchFamily="34" charset="0"/>
              </a:rPr>
              <a:t>Function_num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- is the number 1 to 19 that specifies the summary function for the aggregate.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options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-is the number 0 to 7 that specifies the values to ignore for the aggregate.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Ref1,ref2..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- are 1 to 253 ranges or references for which you want the aggregate .</a:t>
            </a:r>
          </a:p>
          <a:p>
            <a:r>
              <a:rPr lang="en-US" b="1" dirty="0">
                <a:latin typeface="Open Sans" panose="020B0606030504020204" pitchFamily="34" charset="0"/>
              </a:rPr>
              <a:t>		Function  Argument-Syntax 2</a:t>
            </a:r>
            <a:endParaRPr lang="en-US" b="1" i="0" dirty="0"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 err="1">
                <a:latin typeface="Open Sans" panose="020B0606030504020204" pitchFamily="34" charset="0"/>
              </a:rPr>
              <a:t>Function_num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- is the number 1 to 19 that specifies the summary function for the aggregate.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options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-is the number 0 to 7 that specifies the values to ignore for the aggregate.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Array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- is the Array or range of numerical data on which to calculate the aggregate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latin typeface="Open Sans" panose="020B0606030504020204" pitchFamily="34" charset="0"/>
              </a:rPr>
              <a:t>K-</a:t>
            </a:r>
            <a:r>
              <a:rPr lang="en-US" dirty="0">
                <a:latin typeface="Open Sans" panose="020B0606030504020204" pitchFamily="34" charset="0"/>
              </a:rPr>
              <a:t>Indicates the position in the array</a:t>
            </a:r>
            <a:endParaRPr lang="en-US" b="1" i="0" dirty="0"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7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6EF990-B520-46D9-A37D-0A0333F2D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259020"/>
              </p:ext>
            </p:extLst>
          </p:nvPr>
        </p:nvGraphicFramePr>
        <p:xfrm>
          <a:off x="0" y="636104"/>
          <a:ext cx="10416211" cy="1431175"/>
        </p:xfrm>
        <a:graphic>
          <a:graphicData uri="http://schemas.openxmlformats.org/drawingml/2006/table">
            <a:tbl>
              <a:tblPr/>
              <a:tblGrid>
                <a:gridCol w="966608">
                  <a:extLst>
                    <a:ext uri="{9D8B030D-6E8A-4147-A177-3AD203B41FA5}">
                      <a16:colId xmlns:a16="http://schemas.microsoft.com/office/drawing/2014/main" val="3813627834"/>
                    </a:ext>
                  </a:extLst>
                </a:gridCol>
                <a:gridCol w="1616048">
                  <a:extLst>
                    <a:ext uri="{9D8B030D-6E8A-4147-A177-3AD203B41FA5}">
                      <a16:colId xmlns:a16="http://schemas.microsoft.com/office/drawing/2014/main" val="3125628645"/>
                    </a:ext>
                  </a:extLst>
                </a:gridCol>
                <a:gridCol w="140964">
                  <a:extLst>
                    <a:ext uri="{9D8B030D-6E8A-4147-A177-3AD203B41FA5}">
                      <a16:colId xmlns:a16="http://schemas.microsoft.com/office/drawing/2014/main" val="1589732933"/>
                    </a:ext>
                  </a:extLst>
                </a:gridCol>
                <a:gridCol w="724956">
                  <a:extLst>
                    <a:ext uri="{9D8B030D-6E8A-4147-A177-3AD203B41FA5}">
                      <a16:colId xmlns:a16="http://schemas.microsoft.com/office/drawing/2014/main" val="3755513902"/>
                    </a:ext>
                  </a:extLst>
                </a:gridCol>
                <a:gridCol w="6967635">
                  <a:extLst>
                    <a:ext uri="{9D8B030D-6E8A-4147-A177-3AD203B41FA5}">
                      <a16:colId xmlns:a16="http://schemas.microsoft.com/office/drawing/2014/main" val="2291572712"/>
                    </a:ext>
                  </a:extLst>
                </a:gridCol>
              </a:tblGrid>
              <a:tr h="6483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1st argument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2nd argument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533232"/>
                  </a:ext>
                </a:extLst>
              </a:tr>
              <a:tr h="69013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function_num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what it does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029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96741A-679A-45A6-81D4-8FB63141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30052"/>
              </p:ext>
            </p:extLst>
          </p:nvPr>
        </p:nvGraphicFramePr>
        <p:xfrm>
          <a:off x="-1" y="2169608"/>
          <a:ext cx="2570923" cy="4688389"/>
        </p:xfrm>
        <a:graphic>
          <a:graphicData uri="http://schemas.openxmlformats.org/drawingml/2006/table">
            <a:tbl>
              <a:tblPr/>
              <a:tblGrid>
                <a:gridCol w="962217">
                  <a:extLst>
                    <a:ext uri="{9D8B030D-6E8A-4147-A177-3AD203B41FA5}">
                      <a16:colId xmlns:a16="http://schemas.microsoft.com/office/drawing/2014/main" val="2666811371"/>
                    </a:ext>
                  </a:extLst>
                </a:gridCol>
                <a:gridCol w="1608706">
                  <a:extLst>
                    <a:ext uri="{9D8B030D-6E8A-4147-A177-3AD203B41FA5}">
                      <a16:colId xmlns:a16="http://schemas.microsoft.com/office/drawing/2014/main" val="952592296"/>
                    </a:ext>
                  </a:extLst>
                </a:gridCol>
              </a:tblGrid>
              <a:tr h="24334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807274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052386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COUNTA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5472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4343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587756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11988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STDDEV.S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893274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STDDEV.P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710499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268146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VAR.S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203643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VAR.P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122775"/>
                  </a:ext>
                </a:extLst>
              </a:tr>
              <a:tr h="24334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553800"/>
                  </a:ext>
                </a:extLst>
              </a:tr>
              <a:tr h="25260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MODE.SNGL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906715"/>
                  </a:ext>
                </a:extLst>
              </a:tr>
              <a:tr h="25260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14989"/>
                  </a:ext>
                </a:extLst>
              </a:tr>
              <a:tr h="25260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285283"/>
                  </a:ext>
                </a:extLst>
              </a:tr>
              <a:tr h="25260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PERCENTILE.INC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791001"/>
                  </a:ext>
                </a:extLst>
              </a:tr>
              <a:tr h="25260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QUARTILE.INC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67861"/>
                  </a:ext>
                </a:extLst>
              </a:tr>
              <a:tr h="25260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PERCENTILE.EXC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664680"/>
                  </a:ext>
                </a:extLst>
              </a:tr>
              <a:tr h="252607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QUARTILE.EXC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755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503C33-BFE2-4577-BA9A-0DCE76DE3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03282"/>
              </p:ext>
            </p:extLst>
          </p:nvPr>
        </p:nvGraphicFramePr>
        <p:xfrm>
          <a:off x="2782405" y="2169608"/>
          <a:ext cx="7633806" cy="2245477"/>
        </p:xfrm>
        <a:graphic>
          <a:graphicData uri="http://schemas.openxmlformats.org/drawingml/2006/table">
            <a:tbl>
              <a:tblPr/>
              <a:tblGrid>
                <a:gridCol w="719416">
                  <a:extLst>
                    <a:ext uri="{9D8B030D-6E8A-4147-A177-3AD203B41FA5}">
                      <a16:colId xmlns:a16="http://schemas.microsoft.com/office/drawing/2014/main" val="367190791"/>
                    </a:ext>
                  </a:extLst>
                </a:gridCol>
                <a:gridCol w="6914390">
                  <a:extLst>
                    <a:ext uri="{9D8B030D-6E8A-4147-A177-3AD203B41FA5}">
                      <a16:colId xmlns:a16="http://schemas.microsoft.com/office/drawing/2014/main" val="3739166685"/>
                    </a:ext>
                  </a:extLst>
                </a:gridCol>
              </a:tblGrid>
              <a:tr h="25117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Ignore nested SUBTOTAL and AGGREGATE functions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156710"/>
                  </a:ext>
                </a:extLst>
              </a:tr>
              <a:tr h="25117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Ignore hidden rows, nested SUBTOTAL and AGGREGATE functions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485235"/>
                  </a:ext>
                </a:extLst>
              </a:tr>
              <a:tr h="25117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Ignore error values, nested SUBTOTAL and AGGREGATE functions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870521"/>
                  </a:ext>
                </a:extLst>
              </a:tr>
              <a:tr h="471922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Ignore hidden rows, error values, nested SUBTOTAL and AGGREGATE functions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0101"/>
                  </a:ext>
                </a:extLst>
              </a:tr>
              <a:tr h="25117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Ignore nothing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714926"/>
                  </a:ext>
                </a:extLst>
              </a:tr>
              <a:tr h="25117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Ignore hidden rows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133380"/>
                  </a:ext>
                </a:extLst>
              </a:tr>
              <a:tr h="25117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Ignore error values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063146"/>
                  </a:ext>
                </a:extLst>
              </a:tr>
              <a:tr h="25117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Ignore hidden rows and error values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898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5905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</TotalTime>
  <Words>338</Words>
  <Application>Microsoft Office PowerPoint</Application>
  <PresentationFormat>Widescreen</PresentationFormat>
  <Paragraphs>78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Open Sans</vt:lpstr>
      <vt:lpstr>Trebuchet MS</vt:lpstr>
      <vt:lpstr>Berlin</vt:lpstr>
      <vt:lpstr>AGGREGATE FUNCTION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XLOOKUP FUNCTION</dc:title>
  <dc:creator>Innozant MIS</dc:creator>
  <cp:lastModifiedBy>Innozant Technologies</cp:lastModifiedBy>
  <cp:revision>6</cp:revision>
  <dcterms:created xsi:type="dcterms:W3CDTF">2021-08-03T08:10:29Z</dcterms:created>
  <dcterms:modified xsi:type="dcterms:W3CDTF">2021-08-12T08:51:28Z</dcterms:modified>
</cp:coreProperties>
</file>