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8" r:id="rId3"/>
    <p:sldId id="259" r:id="rId4"/>
    <p:sldId id="262" r:id="rId5"/>
    <p:sldId id="263" r:id="rId6"/>
    <p:sldId id="260"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04" d="100"/>
          <a:sy n="104" d="100"/>
        </p:scale>
        <p:origin x="2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3B77-D425-BD4B-DF7A-EDB84D170C1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7559465-1149-8391-04A0-70E9CFFB3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77B43EF-21CA-9626-B460-73A03E08C281}"/>
              </a:ext>
            </a:extLst>
          </p:cNvPr>
          <p:cNvSpPr>
            <a:spLocks noGrp="1"/>
          </p:cNvSpPr>
          <p:nvPr>
            <p:ph type="dt" sz="half" idx="10"/>
          </p:nvPr>
        </p:nvSpPr>
        <p:spPr/>
        <p:txBody>
          <a:bodyPr/>
          <a:lstStyle/>
          <a:p>
            <a:fld id="{E7A7C1F3-8CAE-6544-90B4-4F6DABA8847E}" type="datetimeFigureOut">
              <a:rPr lang="en-US" smtClean="0"/>
              <a:t>12/5/24</a:t>
            </a:fld>
            <a:endParaRPr lang="en-US"/>
          </a:p>
        </p:txBody>
      </p:sp>
      <p:sp>
        <p:nvSpPr>
          <p:cNvPr id="5" name="Footer Placeholder 4">
            <a:extLst>
              <a:ext uri="{FF2B5EF4-FFF2-40B4-BE49-F238E27FC236}">
                <a16:creationId xmlns:a16="http://schemas.microsoft.com/office/drawing/2014/main" id="{339B1E68-1A1E-61B2-EB59-7F8FFD226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D98E2-04DB-2C5D-FC86-7F0FFAE68011}"/>
              </a:ext>
            </a:extLst>
          </p:cNvPr>
          <p:cNvSpPr>
            <a:spLocks noGrp="1"/>
          </p:cNvSpPr>
          <p:nvPr>
            <p:ph type="sldNum" sz="quarter" idx="12"/>
          </p:nvPr>
        </p:nvSpPr>
        <p:spPr/>
        <p:txBody>
          <a:bodyPr/>
          <a:lstStyle/>
          <a:p>
            <a:fld id="{90FEF8E7-910C-AA4D-AAE0-AB7F916D76D2}" type="slidenum">
              <a:rPr lang="en-US" smtClean="0"/>
              <a:t>‹#›</a:t>
            </a:fld>
            <a:endParaRPr lang="en-US"/>
          </a:p>
        </p:txBody>
      </p:sp>
    </p:spTree>
    <p:extLst>
      <p:ext uri="{BB962C8B-B14F-4D97-AF65-F5344CB8AC3E}">
        <p14:creationId xmlns:p14="http://schemas.microsoft.com/office/powerpoint/2010/main" val="68051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A387-3406-8881-8213-732621EEF06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83DEC7-7A97-7FDC-7F60-D75DBB3DFC1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6CCB23-90B6-DE6B-44FE-436C309B9FF7}"/>
              </a:ext>
            </a:extLst>
          </p:cNvPr>
          <p:cNvSpPr>
            <a:spLocks noGrp="1"/>
          </p:cNvSpPr>
          <p:nvPr>
            <p:ph type="dt" sz="half" idx="10"/>
          </p:nvPr>
        </p:nvSpPr>
        <p:spPr/>
        <p:txBody>
          <a:bodyPr/>
          <a:lstStyle/>
          <a:p>
            <a:fld id="{E7A7C1F3-8CAE-6544-90B4-4F6DABA8847E}" type="datetimeFigureOut">
              <a:rPr lang="en-US" smtClean="0"/>
              <a:t>12/5/24</a:t>
            </a:fld>
            <a:endParaRPr lang="en-US"/>
          </a:p>
        </p:txBody>
      </p:sp>
      <p:sp>
        <p:nvSpPr>
          <p:cNvPr id="5" name="Footer Placeholder 4">
            <a:extLst>
              <a:ext uri="{FF2B5EF4-FFF2-40B4-BE49-F238E27FC236}">
                <a16:creationId xmlns:a16="http://schemas.microsoft.com/office/drawing/2014/main" id="{615DB62A-6818-E40E-D577-BBB1735AD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14565-9C44-9A6D-6CA3-6030A25C4FF1}"/>
              </a:ext>
            </a:extLst>
          </p:cNvPr>
          <p:cNvSpPr>
            <a:spLocks noGrp="1"/>
          </p:cNvSpPr>
          <p:nvPr>
            <p:ph type="sldNum" sz="quarter" idx="12"/>
          </p:nvPr>
        </p:nvSpPr>
        <p:spPr/>
        <p:txBody>
          <a:bodyPr/>
          <a:lstStyle/>
          <a:p>
            <a:fld id="{90FEF8E7-910C-AA4D-AAE0-AB7F916D76D2}" type="slidenum">
              <a:rPr lang="en-US" smtClean="0"/>
              <a:t>‹#›</a:t>
            </a:fld>
            <a:endParaRPr lang="en-US"/>
          </a:p>
        </p:txBody>
      </p:sp>
    </p:spTree>
    <p:extLst>
      <p:ext uri="{BB962C8B-B14F-4D97-AF65-F5344CB8AC3E}">
        <p14:creationId xmlns:p14="http://schemas.microsoft.com/office/powerpoint/2010/main" val="329489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0ACFD-5416-0793-D163-FD28F6A0048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275808-8DA1-196D-11A3-F49EF1907B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00BDC9-6C22-B669-8D3C-D08EA54E8FCA}"/>
              </a:ext>
            </a:extLst>
          </p:cNvPr>
          <p:cNvSpPr>
            <a:spLocks noGrp="1"/>
          </p:cNvSpPr>
          <p:nvPr>
            <p:ph type="dt" sz="half" idx="10"/>
          </p:nvPr>
        </p:nvSpPr>
        <p:spPr/>
        <p:txBody>
          <a:bodyPr/>
          <a:lstStyle/>
          <a:p>
            <a:fld id="{E7A7C1F3-8CAE-6544-90B4-4F6DABA8847E}" type="datetimeFigureOut">
              <a:rPr lang="en-US" smtClean="0"/>
              <a:t>12/5/24</a:t>
            </a:fld>
            <a:endParaRPr lang="en-US"/>
          </a:p>
        </p:txBody>
      </p:sp>
      <p:sp>
        <p:nvSpPr>
          <p:cNvPr id="5" name="Footer Placeholder 4">
            <a:extLst>
              <a:ext uri="{FF2B5EF4-FFF2-40B4-BE49-F238E27FC236}">
                <a16:creationId xmlns:a16="http://schemas.microsoft.com/office/drawing/2014/main" id="{61431610-255D-0CA0-8E74-C4D2A601A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6EE3E-3461-AE2B-5644-5F58BEDCEA2C}"/>
              </a:ext>
            </a:extLst>
          </p:cNvPr>
          <p:cNvSpPr>
            <a:spLocks noGrp="1"/>
          </p:cNvSpPr>
          <p:nvPr>
            <p:ph type="sldNum" sz="quarter" idx="12"/>
          </p:nvPr>
        </p:nvSpPr>
        <p:spPr/>
        <p:txBody>
          <a:bodyPr/>
          <a:lstStyle/>
          <a:p>
            <a:fld id="{90FEF8E7-910C-AA4D-AAE0-AB7F916D76D2}" type="slidenum">
              <a:rPr lang="en-US" smtClean="0"/>
              <a:t>‹#›</a:t>
            </a:fld>
            <a:endParaRPr lang="en-US"/>
          </a:p>
        </p:txBody>
      </p:sp>
    </p:spTree>
    <p:extLst>
      <p:ext uri="{BB962C8B-B14F-4D97-AF65-F5344CB8AC3E}">
        <p14:creationId xmlns:p14="http://schemas.microsoft.com/office/powerpoint/2010/main" val="273665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3F46-6D6D-402C-AD74-88B31F13C8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DD72F05-F5A4-07F9-6AA8-F218FC21B95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1DF38C-B801-6FE0-7687-D154D3DF08D8}"/>
              </a:ext>
            </a:extLst>
          </p:cNvPr>
          <p:cNvSpPr>
            <a:spLocks noGrp="1"/>
          </p:cNvSpPr>
          <p:nvPr>
            <p:ph type="dt" sz="half" idx="10"/>
          </p:nvPr>
        </p:nvSpPr>
        <p:spPr/>
        <p:txBody>
          <a:bodyPr/>
          <a:lstStyle/>
          <a:p>
            <a:fld id="{E7A7C1F3-8CAE-6544-90B4-4F6DABA8847E}" type="datetimeFigureOut">
              <a:rPr lang="en-US" smtClean="0"/>
              <a:t>12/5/24</a:t>
            </a:fld>
            <a:endParaRPr lang="en-US"/>
          </a:p>
        </p:txBody>
      </p:sp>
      <p:sp>
        <p:nvSpPr>
          <p:cNvPr id="5" name="Footer Placeholder 4">
            <a:extLst>
              <a:ext uri="{FF2B5EF4-FFF2-40B4-BE49-F238E27FC236}">
                <a16:creationId xmlns:a16="http://schemas.microsoft.com/office/drawing/2014/main" id="{F304FD29-C5F7-7EFC-52A2-BA25D3A08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D3648-B8B5-AF64-710E-6663F9113F6F}"/>
              </a:ext>
            </a:extLst>
          </p:cNvPr>
          <p:cNvSpPr>
            <a:spLocks noGrp="1"/>
          </p:cNvSpPr>
          <p:nvPr>
            <p:ph type="sldNum" sz="quarter" idx="12"/>
          </p:nvPr>
        </p:nvSpPr>
        <p:spPr/>
        <p:txBody>
          <a:bodyPr/>
          <a:lstStyle/>
          <a:p>
            <a:fld id="{90FEF8E7-910C-AA4D-AAE0-AB7F916D76D2}" type="slidenum">
              <a:rPr lang="en-US" smtClean="0"/>
              <a:t>‹#›</a:t>
            </a:fld>
            <a:endParaRPr lang="en-US"/>
          </a:p>
        </p:txBody>
      </p:sp>
    </p:spTree>
    <p:extLst>
      <p:ext uri="{BB962C8B-B14F-4D97-AF65-F5344CB8AC3E}">
        <p14:creationId xmlns:p14="http://schemas.microsoft.com/office/powerpoint/2010/main" val="339934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21C4-A3AD-86FA-D412-5121319BA55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4EE819B-B763-2E55-FA82-428C4A6655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9444CA4-0036-A409-1FDE-63C1CC7A5F2D}"/>
              </a:ext>
            </a:extLst>
          </p:cNvPr>
          <p:cNvSpPr>
            <a:spLocks noGrp="1"/>
          </p:cNvSpPr>
          <p:nvPr>
            <p:ph type="dt" sz="half" idx="10"/>
          </p:nvPr>
        </p:nvSpPr>
        <p:spPr/>
        <p:txBody>
          <a:bodyPr/>
          <a:lstStyle/>
          <a:p>
            <a:fld id="{E7A7C1F3-8CAE-6544-90B4-4F6DABA8847E}" type="datetimeFigureOut">
              <a:rPr lang="en-US" smtClean="0"/>
              <a:t>12/5/24</a:t>
            </a:fld>
            <a:endParaRPr lang="en-US"/>
          </a:p>
        </p:txBody>
      </p:sp>
      <p:sp>
        <p:nvSpPr>
          <p:cNvPr id="5" name="Footer Placeholder 4">
            <a:extLst>
              <a:ext uri="{FF2B5EF4-FFF2-40B4-BE49-F238E27FC236}">
                <a16:creationId xmlns:a16="http://schemas.microsoft.com/office/drawing/2014/main" id="{EA7532F9-0E0C-FC19-DF73-E5DC14AD0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55113-EBE7-2D79-62C9-F8AE6AB8681F}"/>
              </a:ext>
            </a:extLst>
          </p:cNvPr>
          <p:cNvSpPr>
            <a:spLocks noGrp="1"/>
          </p:cNvSpPr>
          <p:nvPr>
            <p:ph type="sldNum" sz="quarter" idx="12"/>
          </p:nvPr>
        </p:nvSpPr>
        <p:spPr/>
        <p:txBody>
          <a:bodyPr/>
          <a:lstStyle/>
          <a:p>
            <a:fld id="{90FEF8E7-910C-AA4D-AAE0-AB7F916D76D2}" type="slidenum">
              <a:rPr lang="en-US" smtClean="0"/>
              <a:t>‹#›</a:t>
            </a:fld>
            <a:endParaRPr lang="en-US"/>
          </a:p>
        </p:txBody>
      </p:sp>
    </p:spTree>
    <p:extLst>
      <p:ext uri="{BB962C8B-B14F-4D97-AF65-F5344CB8AC3E}">
        <p14:creationId xmlns:p14="http://schemas.microsoft.com/office/powerpoint/2010/main" val="414412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EED8-E8CE-7DF8-B1ED-F8CE8D6209B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AE5B5C9-C39F-8046-E148-3C39C451AE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2697027-9842-E166-251C-185EAD59FE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3E0B2DE-AE2D-56AE-D960-DEA54E25A870}"/>
              </a:ext>
            </a:extLst>
          </p:cNvPr>
          <p:cNvSpPr>
            <a:spLocks noGrp="1"/>
          </p:cNvSpPr>
          <p:nvPr>
            <p:ph type="dt" sz="half" idx="10"/>
          </p:nvPr>
        </p:nvSpPr>
        <p:spPr/>
        <p:txBody>
          <a:bodyPr/>
          <a:lstStyle/>
          <a:p>
            <a:fld id="{E7A7C1F3-8CAE-6544-90B4-4F6DABA8847E}" type="datetimeFigureOut">
              <a:rPr lang="en-US" smtClean="0"/>
              <a:t>12/5/24</a:t>
            </a:fld>
            <a:endParaRPr lang="en-US"/>
          </a:p>
        </p:txBody>
      </p:sp>
      <p:sp>
        <p:nvSpPr>
          <p:cNvPr id="6" name="Footer Placeholder 5">
            <a:extLst>
              <a:ext uri="{FF2B5EF4-FFF2-40B4-BE49-F238E27FC236}">
                <a16:creationId xmlns:a16="http://schemas.microsoft.com/office/drawing/2014/main" id="{562F5B7B-F8E2-0651-5D2B-948E56C44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2E1CF-FDC8-17B6-9A9F-6CC54069CE0E}"/>
              </a:ext>
            </a:extLst>
          </p:cNvPr>
          <p:cNvSpPr>
            <a:spLocks noGrp="1"/>
          </p:cNvSpPr>
          <p:nvPr>
            <p:ph type="sldNum" sz="quarter" idx="12"/>
          </p:nvPr>
        </p:nvSpPr>
        <p:spPr/>
        <p:txBody>
          <a:bodyPr/>
          <a:lstStyle/>
          <a:p>
            <a:fld id="{90FEF8E7-910C-AA4D-AAE0-AB7F916D76D2}" type="slidenum">
              <a:rPr lang="en-US" smtClean="0"/>
              <a:t>‹#›</a:t>
            </a:fld>
            <a:endParaRPr lang="en-US"/>
          </a:p>
        </p:txBody>
      </p:sp>
    </p:spTree>
    <p:extLst>
      <p:ext uri="{BB962C8B-B14F-4D97-AF65-F5344CB8AC3E}">
        <p14:creationId xmlns:p14="http://schemas.microsoft.com/office/powerpoint/2010/main" val="107475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1490-D28B-037D-9526-7B793F018CF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177B1F-9BA4-B0BA-F17D-4215311D6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DDB9098-EE2A-AA33-37C4-277A88D43B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5AD1AA5-C2F8-1404-DF04-8B0EA5DCE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21F7640-391A-295C-B883-57576A07D7F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4BDDA44-C16A-FFD3-0DFD-0C9EC7C645D0}"/>
              </a:ext>
            </a:extLst>
          </p:cNvPr>
          <p:cNvSpPr>
            <a:spLocks noGrp="1"/>
          </p:cNvSpPr>
          <p:nvPr>
            <p:ph type="dt" sz="half" idx="10"/>
          </p:nvPr>
        </p:nvSpPr>
        <p:spPr/>
        <p:txBody>
          <a:bodyPr/>
          <a:lstStyle/>
          <a:p>
            <a:fld id="{E7A7C1F3-8CAE-6544-90B4-4F6DABA8847E}" type="datetimeFigureOut">
              <a:rPr lang="en-US" smtClean="0"/>
              <a:t>12/5/24</a:t>
            </a:fld>
            <a:endParaRPr lang="en-US"/>
          </a:p>
        </p:txBody>
      </p:sp>
      <p:sp>
        <p:nvSpPr>
          <p:cNvPr id="8" name="Footer Placeholder 7">
            <a:extLst>
              <a:ext uri="{FF2B5EF4-FFF2-40B4-BE49-F238E27FC236}">
                <a16:creationId xmlns:a16="http://schemas.microsoft.com/office/drawing/2014/main" id="{F55F3872-0879-6588-824F-B0366F2924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B8B9EC-9745-B55B-2416-2EC4657AE89C}"/>
              </a:ext>
            </a:extLst>
          </p:cNvPr>
          <p:cNvSpPr>
            <a:spLocks noGrp="1"/>
          </p:cNvSpPr>
          <p:nvPr>
            <p:ph type="sldNum" sz="quarter" idx="12"/>
          </p:nvPr>
        </p:nvSpPr>
        <p:spPr/>
        <p:txBody>
          <a:bodyPr/>
          <a:lstStyle/>
          <a:p>
            <a:fld id="{90FEF8E7-910C-AA4D-AAE0-AB7F916D76D2}" type="slidenum">
              <a:rPr lang="en-US" smtClean="0"/>
              <a:t>‹#›</a:t>
            </a:fld>
            <a:endParaRPr lang="en-US"/>
          </a:p>
        </p:txBody>
      </p:sp>
    </p:spTree>
    <p:extLst>
      <p:ext uri="{BB962C8B-B14F-4D97-AF65-F5344CB8AC3E}">
        <p14:creationId xmlns:p14="http://schemas.microsoft.com/office/powerpoint/2010/main" val="1423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91C6-21D4-F1ED-46C6-6A1EF7BCAD0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5A30A44-C683-A12F-FA2E-DC587E61C618}"/>
              </a:ext>
            </a:extLst>
          </p:cNvPr>
          <p:cNvSpPr>
            <a:spLocks noGrp="1"/>
          </p:cNvSpPr>
          <p:nvPr>
            <p:ph type="dt" sz="half" idx="10"/>
          </p:nvPr>
        </p:nvSpPr>
        <p:spPr/>
        <p:txBody>
          <a:bodyPr/>
          <a:lstStyle/>
          <a:p>
            <a:fld id="{E7A7C1F3-8CAE-6544-90B4-4F6DABA8847E}" type="datetimeFigureOut">
              <a:rPr lang="en-US" smtClean="0"/>
              <a:t>12/5/24</a:t>
            </a:fld>
            <a:endParaRPr lang="en-US"/>
          </a:p>
        </p:txBody>
      </p:sp>
      <p:sp>
        <p:nvSpPr>
          <p:cNvPr id="4" name="Footer Placeholder 3">
            <a:extLst>
              <a:ext uri="{FF2B5EF4-FFF2-40B4-BE49-F238E27FC236}">
                <a16:creationId xmlns:a16="http://schemas.microsoft.com/office/drawing/2014/main" id="{37440B12-54DC-A4F1-F956-8D853F2D02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4F445C-59B6-5EFD-33F9-61B87A415C85}"/>
              </a:ext>
            </a:extLst>
          </p:cNvPr>
          <p:cNvSpPr>
            <a:spLocks noGrp="1"/>
          </p:cNvSpPr>
          <p:nvPr>
            <p:ph type="sldNum" sz="quarter" idx="12"/>
          </p:nvPr>
        </p:nvSpPr>
        <p:spPr/>
        <p:txBody>
          <a:bodyPr/>
          <a:lstStyle/>
          <a:p>
            <a:fld id="{90FEF8E7-910C-AA4D-AAE0-AB7F916D76D2}" type="slidenum">
              <a:rPr lang="en-US" smtClean="0"/>
              <a:t>‹#›</a:t>
            </a:fld>
            <a:endParaRPr lang="en-US"/>
          </a:p>
        </p:txBody>
      </p:sp>
    </p:spTree>
    <p:extLst>
      <p:ext uri="{BB962C8B-B14F-4D97-AF65-F5344CB8AC3E}">
        <p14:creationId xmlns:p14="http://schemas.microsoft.com/office/powerpoint/2010/main" val="161812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7905E7-632B-2C10-F8A7-C4D1ED7D904F}"/>
              </a:ext>
            </a:extLst>
          </p:cNvPr>
          <p:cNvSpPr>
            <a:spLocks noGrp="1"/>
          </p:cNvSpPr>
          <p:nvPr>
            <p:ph type="dt" sz="half" idx="10"/>
          </p:nvPr>
        </p:nvSpPr>
        <p:spPr/>
        <p:txBody>
          <a:bodyPr/>
          <a:lstStyle/>
          <a:p>
            <a:fld id="{E7A7C1F3-8CAE-6544-90B4-4F6DABA8847E}" type="datetimeFigureOut">
              <a:rPr lang="en-US" smtClean="0"/>
              <a:t>12/5/24</a:t>
            </a:fld>
            <a:endParaRPr lang="en-US"/>
          </a:p>
        </p:txBody>
      </p:sp>
      <p:sp>
        <p:nvSpPr>
          <p:cNvPr id="3" name="Footer Placeholder 2">
            <a:extLst>
              <a:ext uri="{FF2B5EF4-FFF2-40B4-BE49-F238E27FC236}">
                <a16:creationId xmlns:a16="http://schemas.microsoft.com/office/drawing/2014/main" id="{0601AEAE-AC01-CD57-0A60-C973BB9D33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CF758F-7CAA-8B86-7C2B-6988F880C20E}"/>
              </a:ext>
            </a:extLst>
          </p:cNvPr>
          <p:cNvSpPr>
            <a:spLocks noGrp="1"/>
          </p:cNvSpPr>
          <p:nvPr>
            <p:ph type="sldNum" sz="quarter" idx="12"/>
          </p:nvPr>
        </p:nvSpPr>
        <p:spPr/>
        <p:txBody>
          <a:bodyPr/>
          <a:lstStyle/>
          <a:p>
            <a:fld id="{90FEF8E7-910C-AA4D-AAE0-AB7F916D76D2}" type="slidenum">
              <a:rPr lang="en-US" smtClean="0"/>
              <a:t>‹#›</a:t>
            </a:fld>
            <a:endParaRPr lang="en-US"/>
          </a:p>
        </p:txBody>
      </p:sp>
    </p:spTree>
    <p:extLst>
      <p:ext uri="{BB962C8B-B14F-4D97-AF65-F5344CB8AC3E}">
        <p14:creationId xmlns:p14="http://schemas.microsoft.com/office/powerpoint/2010/main" val="416177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C6CE-9F34-F69F-2253-63E4943B90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E1B8DB7-0059-4A8C-1F70-3E4EAB706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30ED4F-6A6C-264D-34E1-5BF44C164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6B7CB5-7594-D751-66D7-3ABFAD211344}"/>
              </a:ext>
            </a:extLst>
          </p:cNvPr>
          <p:cNvSpPr>
            <a:spLocks noGrp="1"/>
          </p:cNvSpPr>
          <p:nvPr>
            <p:ph type="dt" sz="half" idx="10"/>
          </p:nvPr>
        </p:nvSpPr>
        <p:spPr/>
        <p:txBody>
          <a:bodyPr/>
          <a:lstStyle/>
          <a:p>
            <a:fld id="{E7A7C1F3-8CAE-6544-90B4-4F6DABA8847E}" type="datetimeFigureOut">
              <a:rPr lang="en-US" smtClean="0"/>
              <a:t>12/5/24</a:t>
            </a:fld>
            <a:endParaRPr lang="en-US"/>
          </a:p>
        </p:txBody>
      </p:sp>
      <p:sp>
        <p:nvSpPr>
          <p:cNvPr id="6" name="Footer Placeholder 5">
            <a:extLst>
              <a:ext uri="{FF2B5EF4-FFF2-40B4-BE49-F238E27FC236}">
                <a16:creationId xmlns:a16="http://schemas.microsoft.com/office/drawing/2014/main" id="{3F1D0CD2-B659-26A5-11DA-87000D880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26079-FB22-7587-FACB-EA8B989561DA}"/>
              </a:ext>
            </a:extLst>
          </p:cNvPr>
          <p:cNvSpPr>
            <a:spLocks noGrp="1"/>
          </p:cNvSpPr>
          <p:nvPr>
            <p:ph type="sldNum" sz="quarter" idx="12"/>
          </p:nvPr>
        </p:nvSpPr>
        <p:spPr/>
        <p:txBody>
          <a:bodyPr/>
          <a:lstStyle/>
          <a:p>
            <a:fld id="{90FEF8E7-910C-AA4D-AAE0-AB7F916D76D2}" type="slidenum">
              <a:rPr lang="en-US" smtClean="0"/>
              <a:t>‹#›</a:t>
            </a:fld>
            <a:endParaRPr lang="en-US"/>
          </a:p>
        </p:txBody>
      </p:sp>
    </p:spTree>
    <p:extLst>
      <p:ext uri="{BB962C8B-B14F-4D97-AF65-F5344CB8AC3E}">
        <p14:creationId xmlns:p14="http://schemas.microsoft.com/office/powerpoint/2010/main" val="301935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792B-7469-2F54-B9A0-E0DF0CFB5F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F09AD07-68B3-81AB-85F3-A6E8665CF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2D69F8-6CB7-30F6-1793-6C65BF15B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2E1ABA-42BA-C376-9258-F95AAC9C5CD5}"/>
              </a:ext>
            </a:extLst>
          </p:cNvPr>
          <p:cNvSpPr>
            <a:spLocks noGrp="1"/>
          </p:cNvSpPr>
          <p:nvPr>
            <p:ph type="dt" sz="half" idx="10"/>
          </p:nvPr>
        </p:nvSpPr>
        <p:spPr/>
        <p:txBody>
          <a:bodyPr/>
          <a:lstStyle/>
          <a:p>
            <a:fld id="{E7A7C1F3-8CAE-6544-90B4-4F6DABA8847E}" type="datetimeFigureOut">
              <a:rPr lang="en-US" smtClean="0"/>
              <a:t>12/5/24</a:t>
            </a:fld>
            <a:endParaRPr lang="en-US"/>
          </a:p>
        </p:txBody>
      </p:sp>
      <p:sp>
        <p:nvSpPr>
          <p:cNvPr id="6" name="Footer Placeholder 5">
            <a:extLst>
              <a:ext uri="{FF2B5EF4-FFF2-40B4-BE49-F238E27FC236}">
                <a16:creationId xmlns:a16="http://schemas.microsoft.com/office/drawing/2014/main" id="{D15C08B7-656C-A0A9-95A7-054B44D1C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74009-90EB-6047-747D-7B1D124D7E40}"/>
              </a:ext>
            </a:extLst>
          </p:cNvPr>
          <p:cNvSpPr>
            <a:spLocks noGrp="1"/>
          </p:cNvSpPr>
          <p:nvPr>
            <p:ph type="sldNum" sz="quarter" idx="12"/>
          </p:nvPr>
        </p:nvSpPr>
        <p:spPr/>
        <p:txBody>
          <a:bodyPr/>
          <a:lstStyle/>
          <a:p>
            <a:fld id="{90FEF8E7-910C-AA4D-AAE0-AB7F916D76D2}" type="slidenum">
              <a:rPr lang="en-US" smtClean="0"/>
              <a:t>‹#›</a:t>
            </a:fld>
            <a:endParaRPr lang="en-US"/>
          </a:p>
        </p:txBody>
      </p:sp>
    </p:spTree>
    <p:extLst>
      <p:ext uri="{BB962C8B-B14F-4D97-AF65-F5344CB8AC3E}">
        <p14:creationId xmlns:p14="http://schemas.microsoft.com/office/powerpoint/2010/main" val="95399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B4CEA-9896-B81C-96BE-E5CEF91AE3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78FF3BB-89A0-5AD7-0142-FDEA7CE72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40AAF3-2277-20D9-CBB9-FEDABB3B9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A7C1F3-8CAE-6544-90B4-4F6DABA8847E}" type="datetimeFigureOut">
              <a:rPr lang="en-US" smtClean="0"/>
              <a:t>12/5/24</a:t>
            </a:fld>
            <a:endParaRPr lang="en-US"/>
          </a:p>
        </p:txBody>
      </p:sp>
      <p:sp>
        <p:nvSpPr>
          <p:cNvPr id="5" name="Footer Placeholder 4">
            <a:extLst>
              <a:ext uri="{FF2B5EF4-FFF2-40B4-BE49-F238E27FC236}">
                <a16:creationId xmlns:a16="http://schemas.microsoft.com/office/drawing/2014/main" id="{3FEBB61F-0103-BF48-3AFF-BD065C9B7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A1DF90C-EFED-8BC9-9D45-D10B8E55A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FEF8E7-910C-AA4D-AAE0-AB7F916D76D2}" type="slidenum">
              <a:rPr lang="en-US" smtClean="0"/>
              <a:t>‹#›</a:t>
            </a:fld>
            <a:endParaRPr lang="en-US"/>
          </a:p>
        </p:txBody>
      </p:sp>
    </p:spTree>
    <p:extLst>
      <p:ext uri="{BB962C8B-B14F-4D97-AF65-F5344CB8AC3E}">
        <p14:creationId xmlns:p14="http://schemas.microsoft.com/office/powerpoint/2010/main" val="2190656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EBBE2-CF90-B6C0-92B9-0B0BFEE539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7BFC3F-E78E-59CC-AC65-3401C6DE9669}"/>
              </a:ext>
            </a:extLst>
          </p:cNvPr>
          <p:cNvSpPr txBox="1"/>
          <p:nvPr/>
        </p:nvSpPr>
        <p:spPr>
          <a:xfrm>
            <a:off x="148855" y="297713"/>
            <a:ext cx="11802139" cy="5650265"/>
          </a:xfrm>
          <a:prstGeom prst="rect">
            <a:avLst/>
          </a:prstGeom>
          <a:noFill/>
        </p:spPr>
        <p:txBody>
          <a:bodyPr wrap="square">
            <a:spAutoFit/>
          </a:bodyPr>
          <a:lstStyle/>
          <a:p>
            <a:pPr algn="l" rtl="0">
              <a:spcAft>
                <a:spcPts val="800"/>
              </a:spcAft>
            </a:pPr>
            <a:r>
              <a:rPr lang="en-IN" sz="1800" b="0" i="0" u="none" strike="noStrike" dirty="0">
                <a:solidFill>
                  <a:srgbClr val="565867"/>
                </a:solidFill>
                <a:effectLst/>
                <a:latin typeface="Arial" panose="020B0604020202020204" pitchFamily="34" charset="0"/>
              </a:rPr>
              <a:t>It’s not hard to see why DaVinci Resolve is the </a:t>
            </a:r>
            <a:r>
              <a:rPr lang="en-IN" sz="1800" b="0" i="0" u="none" strike="noStrike" dirty="0" err="1">
                <a:solidFill>
                  <a:srgbClr val="565867"/>
                </a:solidFill>
                <a:effectLst/>
                <a:latin typeface="Arial" panose="020B0604020202020204" pitchFamily="34" charset="0"/>
              </a:rPr>
              <a:t>defacto</a:t>
            </a:r>
            <a:r>
              <a:rPr lang="en-IN" sz="1800" b="0" i="0" u="none" strike="noStrike" dirty="0">
                <a:solidFill>
                  <a:srgbClr val="565867"/>
                </a:solidFill>
                <a:effectLst/>
                <a:latin typeface="Arial" panose="020B0604020202020204" pitchFamily="34" charset="0"/>
              </a:rPr>
              <a:t> software for so many people, given its powerful node-based tools, incredible options for filmmakers, and a wide array of keyboard shortcuts.</a:t>
            </a:r>
            <a:endParaRPr lang="en-IN" b="0" i="0" u="none" strike="noStrike" dirty="0">
              <a:solidFill>
                <a:srgbClr val="000000"/>
              </a:solidFill>
              <a:effectLst/>
            </a:endParaRPr>
          </a:p>
          <a:p>
            <a:pPr algn="l" rtl="0">
              <a:spcAft>
                <a:spcPts val="800"/>
              </a:spcAft>
            </a:pPr>
            <a:r>
              <a:rPr lang="en-IN" sz="1800" b="0" i="0" u="none" strike="noStrike" dirty="0">
                <a:solidFill>
                  <a:srgbClr val="565867"/>
                </a:solidFill>
                <a:effectLst/>
                <a:latin typeface="Arial" panose="020B0604020202020204" pitchFamily="34" charset="0"/>
              </a:rPr>
              <a:t>Video editing can often be a long and arduous task, making a good workflow an absolute must. Keyboard shortcuts. Can help you achieve an optimal workflow.</a:t>
            </a:r>
            <a:endParaRPr lang="en-IN" b="0" i="0" u="none" strike="noStrike" dirty="0">
              <a:solidFill>
                <a:srgbClr val="000000"/>
              </a:solidFill>
              <a:effectLst/>
            </a:endParaRPr>
          </a:p>
          <a:p>
            <a:pPr algn="l" rtl="0">
              <a:spcAft>
                <a:spcPts val="800"/>
              </a:spcAft>
            </a:pPr>
            <a:r>
              <a:rPr lang="en-IN" sz="1800" b="0" i="0" u="none" strike="noStrike" dirty="0">
                <a:solidFill>
                  <a:srgbClr val="565867"/>
                </a:solidFill>
                <a:effectLst/>
                <a:latin typeface="Arial" panose="020B0604020202020204" pitchFamily="34" charset="0"/>
              </a:rPr>
              <a:t>This tutorial (compatible for both DaVinci Resolve 17 and DaVinci Resolve 18) will provide you the ultimate guide for using DaVinci Resolve keyboard shortcuts for both macOS and Windows devices.</a:t>
            </a:r>
            <a:endParaRPr lang="en-IN" b="0" i="0" u="none" strike="noStrike" dirty="0">
              <a:solidFill>
                <a:srgbClr val="000000"/>
              </a:solidFill>
              <a:effectLst/>
            </a:endParaRPr>
          </a:p>
          <a:p>
            <a:pPr algn="l" rtl="0">
              <a:spcBef>
                <a:spcPts val="1500"/>
              </a:spcBef>
              <a:spcAft>
                <a:spcPts val="800"/>
              </a:spcAft>
            </a:pPr>
            <a:r>
              <a:rPr lang="en-IN" sz="3200" b="1" i="0" u="none" strike="noStrike" dirty="0">
                <a:solidFill>
                  <a:srgbClr val="565867"/>
                </a:solidFill>
                <a:effectLst/>
                <a:latin typeface="Arial" panose="020B0604020202020204" pitchFamily="34" charset="0"/>
              </a:rPr>
              <a:t>What are DaVinci Resolve keyboard shortcuts?</a:t>
            </a:r>
            <a:endParaRPr lang="en-IN" b="1" i="0" u="none" strike="noStrike" dirty="0">
              <a:solidFill>
                <a:srgbClr val="000000"/>
              </a:solidFill>
              <a:effectLst/>
            </a:endParaRPr>
          </a:p>
          <a:p>
            <a:pPr algn="l" rtl="0">
              <a:spcAft>
                <a:spcPts val="800"/>
              </a:spcAft>
            </a:pPr>
            <a:r>
              <a:rPr lang="en-IN" sz="1800" b="0" i="0" u="none" strike="noStrike" dirty="0">
                <a:solidFill>
                  <a:srgbClr val="565867"/>
                </a:solidFill>
                <a:effectLst/>
                <a:latin typeface="Arial" panose="020B0604020202020204" pitchFamily="34" charset="0"/>
              </a:rPr>
              <a:t>DaVinci Resolve keyboard shortcuts (or hotkeys) are commands that can be accessed entirely on your keyboard. Without a shortcut, these commands would take longer to execute.</a:t>
            </a:r>
            <a:endParaRPr lang="en-IN" b="0" i="0" u="none" strike="noStrike" dirty="0">
              <a:solidFill>
                <a:srgbClr val="000000"/>
              </a:solidFill>
              <a:effectLst/>
            </a:endParaRPr>
          </a:p>
          <a:p>
            <a:pPr algn="l" rtl="0">
              <a:spcAft>
                <a:spcPts val="800"/>
              </a:spcAft>
            </a:pPr>
            <a:r>
              <a:rPr lang="en-IN" sz="1800" b="0" i="0" u="none" strike="noStrike" dirty="0">
                <a:solidFill>
                  <a:srgbClr val="565867"/>
                </a:solidFill>
                <a:effectLst/>
                <a:latin typeface="Arial" panose="020B0604020202020204" pitchFamily="34" charset="0"/>
              </a:rPr>
              <a:t>For example, to save a project in DaVinci Resolve, you can go all the way to the top of the screen and go to </a:t>
            </a:r>
            <a:r>
              <a:rPr lang="en-IN" sz="1800" b="1" i="0" u="none" strike="noStrike" dirty="0">
                <a:solidFill>
                  <a:srgbClr val="565867"/>
                </a:solidFill>
                <a:effectLst/>
                <a:latin typeface="Arial" panose="020B0604020202020204" pitchFamily="34" charset="0"/>
              </a:rPr>
              <a:t>File &gt; Save</a:t>
            </a:r>
            <a:r>
              <a:rPr lang="en-IN" sz="1800" b="0" i="0" u="none" strike="noStrike" dirty="0">
                <a:solidFill>
                  <a:srgbClr val="565867"/>
                </a:solidFill>
                <a:effectLst/>
                <a:latin typeface="Arial" panose="020B0604020202020204" pitchFamily="34" charset="0"/>
              </a:rPr>
              <a:t> or you can choose the much simpler option of pressing </a:t>
            </a:r>
            <a:r>
              <a:rPr lang="en-IN" sz="1800" b="1" i="0" u="none" strike="noStrike" dirty="0" err="1">
                <a:solidFill>
                  <a:srgbClr val="565867"/>
                </a:solidFill>
                <a:effectLst/>
                <a:latin typeface="Arial" panose="020B0604020202020204" pitchFamily="34" charset="0"/>
              </a:rPr>
              <a:t>cmd</a:t>
            </a:r>
            <a:r>
              <a:rPr lang="en-IN" sz="1800" b="1" i="0" u="none" strike="noStrike" dirty="0">
                <a:solidFill>
                  <a:srgbClr val="565867"/>
                </a:solidFill>
                <a:effectLst/>
                <a:latin typeface="Arial" panose="020B0604020202020204" pitchFamily="34" charset="0"/>
              </a:rPr>
              <a:t> + s (or ctrl + s) </a:t>
            </a:r>
            <a:r>
              <a:rPr lang="en-IN" sz="1800" b="0" i="0" u="none" strike="noStrike" dirty="0">
                <a:solidFill>
                  <a:srgbClr val="565867"/>
                </a:solidFill>
                <a:effectLst/>
                <a:latin typeface="Arial" panose="020B0604020202020204" pitchFamily="34" charset="0"/>
              </a:rPr>
              <a:t>on your keyboard.</a:t>
            </a:r>
            <a:endParaRPr lang="en-IN" b="0" i="0" u="none" strike="noStrike" dirty="0">
              <a:solidFill>
                <a:srgbClr val="000000"/>
              </a:solidFill>
              <a:effectLst/>
            </a:endParaRPr>
          </a:p>
          <a:p>
            <a:pPr algn="l" rtl="0">
              <a:spcAft>
                <a:spcPts val="800"/>
              </a:spcAft>
            </a:pPr>
            <a:r>
              <a:rPr lang="en-IN" sz="1800" b="0" i="0" u="none" strike="noStrike" dirty="0">
                <a:solidFill>
                  <a:srgbClr val="565867"/>
                </a:solidFill>
                <a:effectLst/>
                <a:latin typeface="Arial" panose="020B0604020202020204" pitchFamily="34" charset="0"/>
              </a:rPr>
              <a:t>It may not seem like a lot, but simple hotkeys such as these can be huge timesavers when working on longer projects.</a:t>
            </a:r>
            <a:endParaRPr lang="en-IN" b="0" i="0" u="none" strike="noStrike" dirty="0">
              <a:solidFill>
                <a:srgbClr val="000000"/>
              </a:solidFill>
              <a:effectLst/>
            </a:endParaRPr>
          </a:p>
          <a:p>
            <a:br>
              <a:rPr lang="en-IN" dirty="0"/>
            </a:br>
            <a:br>
              <a:rPr lang="en-IN" dirty="0"/>
            </a:br>
            <a:endParaRPr lang="en-US" dirty="0"/>
          </a:p>
        </p:txBody>
      </p:sp>
    </p:spTree>
    <p:extLst>
      <p:ext uri="{BB962C8B-B14F-4D97-AF65-F5344CB8AC3E}">
        <p14:creationId xmlns:p14="http://schemas.microsoft.com/office/powerpoint/2010/main" val="16187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A1C89633-FC24-D269-FF3F-68BE2F5ACE30}"/>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a:ln>
                  <a:noFill/>
                </a:ln>
                <a:effectLst/>
              </a:rPr>
              <a:t>The most useful DaVinci Resolve keyboard shortcuts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a:ln>
                  <a:noFill/>
                </a:ln>
                <a:effectLst/>
              </a:rPr>
              <a:t>So what are the go-to shortcuts in DaVinci Resolve? Well, this is something that’s going to be subjective based on the user since every editor has a different workflow and different shortcuts that work best for them.</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a:ln>
                  <a:noFill/>
                </a:ln>
                <a:effectLst/>
              </a:rPr>
              <a:t>Most time spent in DaVinci Resolve though is usually within the timeline or in the node editor so these shortcuts are generally the most impactful</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a:ln>
                  <a:noFill/>
                </a:ln>
                <a:effectLst/>
              </a:rPr>
              <a:t>For instance, to zoom in on the timeline, you’ll want to press command (ctrl) plus </a:t>
            </a:r>
            <a:r>
              <a:rPr kumimoji="0" lang="en-US" altLang="en-US" sz="1200" b="1" i="0" u="none" strike="noStrike" cap="none" normalizeH="0" baseline="0">
                <a:ln>
                  <a:noFill/>
                </a:ln>
                <a:effectLst/>
              </a:rPr>
              <a:t>= </a:t>
            </a:r>
            <a:r>
              <a:rPr kumimoji="0" lang="en-US" altLang="en-US" sz="1200" b="0" i="0" u="none" strike="noStrike" cap="none" normalizeH="0" baseline="0">
                <a:ln>
                  <a:noFill/>
                </a:ln>
                <a:effectLst/>
              </a:rPr>
              <a:t>on the keyboard, and to zoom out you’ll want to press command (ctrl) plus </a:t>
            </a:r>
            <a:r>
              <a:rPr kumimoji="0" lang="en-US" altLang="en-US" sz="1200" b="1" i="0" u="none" strike="noStrike" cap="none" normalizeH="0" baseline="0">
                <a:ln>
                  <a:noFill/>
                </a:ln>
                <a:effectLst/>
              </a:rPr>
              <a:t>-</a:t>
            </a:r>
            <a:r>
              <a:rPr kumimoji="0" lang="en-US" altLang="en-US" sz="1200" b="0" i="0" u="none" strike="noStrike" cap="none" normalizeH="0" baseline="0">
                <a:ln>
                  <a:noFill/>
                </a:ln>
                <a:effectLst/>
              </a:rPr>
              <a:t> on the keyboard.</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a:ln>
                  <a:noFill/>
                </a:ln>
                <a:effectLst/>
              </a:rPr>
              <a:t>Below are some other useful keyboard shortcuts for DaVinci Resolve.</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a:ln>
                <a:noFill/>
              </a:ln>
              <a:effectLst/>
            </a:endParaRPr>
          </a:p>
        </p:txBody>
      </p:sp>
      <p:graphicFrame>
        <p:nvGraphicFramePr>
          <p:cNvPr id="2" name="Table 1">
            <a:extLst>
              <a:ext uri="{FF2B5EF4-FFF2-40B4-BE49-F238E27FC236}">
                <a16:creationId xmlns:a16="http://schemas.microsoft.com/office/drawing/2014/main" id="{D6935513-88D1-1697-5559-5E2F959FB15D}"/>
              </a:ext>
            </a:extLst>
          </p:cNvPr>
          <p:cNvGraphicFramePr>
            <a:graphicFrameLocks noGrp="1"/>
          </p:cNvGraphicFramePr>
          <p:nvPr>
            <p:extLst>
              <p:ext uri="{D42A27DB-BD31-4B8C-83A1-F6EECF244321}">
                <p14:modId xmlns:p14="http://schemas.microsoft.com/office/powerpoint/2010/main" val="1934256631"/>
              </p:ext>
            </p:extLst>
          </p:nvPr>
        </p:nvGraphicFramePr>
        <p:xfrm>
          <a:off x="5219788" y="640080"/>
          <a:ext cx="5772738" cy="5577842"/>
        </p:xfrm>
        <a:graphic>
          <a:graphicData uri="http://schemas.openxmlformats.org/drawingml/2006/table">
            <a:tbl>
              <a:tblPr firstRow="1" bandRow="1">
                <a:noFill/>
              </a:tblPr>
              <a:tblGrid>
                <a:gridCol w="2038446">
                  <a:extLst>
                    <a:ext uri="{9D8B030D-6E8A-4147-A177-3AD203B41FA5}">
                      <a16:colId xmlns:a16="http://schemas.microsoft.com/office/drawing/2014/main" val="1429906700"/>
                    </a:ext>
                  </a:extLst>
                </a:gridCol>
                <a:gridCol w="1892329">
                  <a:extLst>
                    <a:ext uri="{9D8B030D-6E8A-4147-A177-3AD203B41FA5}">
                      <a16:colId xmlns:a16="http://schemas.microsoft.com/office/drawing/2014/main" val="3287759526"/>
                    </a:ext>
                  </a:extLst>
                </a:gridCol>
                <a:gridCol w="1841963">
                  <a:extLst>
                    <a:ext uri="{9D8B030D-6E8A-4147-A177-3AD203B41FA5}">
                      <a16:colId xmlns:a16="http://schemas.microsoft.com/office/drawing/2014/main" val="813223959"/>
                    </a:ext>
                  </a:extLst>
                </a:gridCol>
              </a:tblGrid>
              <a:tr h="377807">
                <a:tc>
                  <a:txBody>
                    <a:bodyPr/>
                    <a:lstStyle/>
                    <a:p>
                      <a:pPr algn="ctr" rtl="0" fontAlgn="t"/>
                      <a:r>
                        <a:rPr lang="en-IN" sz="1100" b="0" i="0" u="none" strike="noStrike" cap="all" spc="150">
                          <a:solidFill>
                            <a:schemeClr val="lt1"/>
                          </a:solidFill>
                          <a:effectLst/>
                          <a:latin typeface="Arial" panose="020B0604020202020204" pitchFamily="34" charset="0"/>
                        </a:rPr>
                        <a:t>Command </a:t>
                      </a:r>
                      <a:endParaRPr lang="en-IN" sz="1100" b="0" cap="all" spc="150">
                        <a:solidFill>
                          <a:schemeClr val="lt1"/>
                        </a:solidFill>
                        <a:effectLst/>
                      </a:endParaRPr>
                    </a:p>
                  </a:txBody>
                  <a:tcPr marL="93414" marR="93414" marT="93414" marB="93414"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pPr algn="ctr" rtl="0" fontAlgn="t"/>
                      <a:r>
                        <a:rPr lang="en-IN" sz="1100" b="0" i="0" u="none" strike="noStrike" cap="all" spc="150">
                          <a:solidFill>
                            <a:schemeClr val="lt1"/>
                          </a:solidFill>
                          <a:effectLst/>
                          <a:latin typeface="Arial" panose="020B0604020202020204" pitchFamily="34" charset="0"/>
                        </a:rPr>
                        <a:t>Windows </a:t>
                      </a:r>
                      <a:endParaRPr lang="en-IN" sz="1100" b="0" cap="all" spc="150">
                        <a:solidFill>
                          <a:schemeClr val="lt1"/>
                        </a:solidFill>
                        <a:effectLst/>
                      </a:endParaRPr>
                    </a:p>
                  </a:txBody>
                  <a:tcPr marL="93414" marR="93414" marT="93414" marB="93414"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pPr algn="ctr" rtl="0" fontAlgn="t"/>
                      <a:r>
                        <a:rPr lang="en-IN" sz="1100" b="0" i="0" u="none" strike="noStrike" cap="all" spc="150">
                          <a:solidFill>
                            <a:schemeClr val="lt1"/>
                          </a:solidFill>
                          <a:effectLst/>
                          <a:latin typeface="Arial" panose="020B0604020202020204" pitchFamily="34" charset="0"/>
                        </a:rPr>
                        <a:t>Mac </a:t>
                      </a:r>
                      <a:endParaRPr lang="en-IN" sz="1100" b="0" cap="all" spc="150">
                        <a:solidFill>
                          <a:schemeClr val="lt1"/>
                        </a:solidFill>
                        <a:effectLst/>
                      </a:endParaRPr>
                    </a:p>
                  </a:txBody>
                  <a:tcPr marL="93414" marR="93414" marT="93414" marB="93414"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1888348201"/>
                  </a:ext>
                </a:extLst>
              </a:tr>
              <a:tr h="346669">
                <a:tc>
                  <a:txBody>
                    <a:bodyPr/>
                    <a:lstStyle/>
                    <a:p>
                      <a:pPr rtl="0" fontAlgn="t"/>
                      <a:r>
                        <a:rPr lang="en-IN" sz="900" b="0" i="0" u="none" strike="noStrike" cap="none" spc="0">
                          <a:solidFill>
                            <a:schemeClr val="tx1"/>
                          </a:solidFill>
                          <a:effectLst/>
                          <a:latin typeface="Arial" panose="020B0604020202020204" pitchFamily="34" charset="0"/>
                        </a:rPr>
                        <a:t>Cut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CTRL + X</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CMD + X</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30492048"/>
                  </a:ext>
                </a:extLst>
              </a:tr>
              <a:tr h="346669">
                <a:tc>
                  <a:txBody>
                    <a:bodyPr/>
                    <a:lstStyle/>
                    <a:p>
                      <a:pPr rtl="0" fontAlgn="t"/>
                      <a:r>
                        <a:rPr lang="en-IN" sz="900" b="0" i="0" u="none" strike="noStrike" cap="none" spc="0">
                          <a:solidFill>
                            <a:schemeClr val="tx1"/>
                          </a:solidFill>
                          <a:effectLst/>
                          <a:latin typeface="Arial" panose="020B0604020202020204" pitchFamily="34" charset="0"/>
                        </a:rPr>
                        <a:t>Copy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CTRL + C</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CMD + C</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542635549"/>
                  </a:ext>
                </a:extLst>
              </a:tr>
              <a:tr h="346669">
                <a:tc>
                  <a:txBody>
                    <a:bodyPr/>
                    <a:lstStyle/>
                    <a:p>
                      <a:pPr rtl="0" fontAlgn="t"/>
                      <a:r>
                        <a:rPr lang="en-IN" sz="900" b="0" i="0" u="none" strike="noStrike" cap="none" spc="0">
                          <a:solidFill>
                            <a:schemeClr val="tx1"/>
                          </a:solidFill>
                          <a:effectLst/>
                          <a:latin typeface="Arial" panose="020B0604020202020204" pitchFamily="34" charset="0"/>
                        </a:rPr>
                        <a:t>Undo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CTRL + Z</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CMD + Z</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65789013"/>
                  </a:ext>
                </a:extLst>
              </a:tr>
              <a:tr h="346669">
                <a:tc>
                  <a:txBody>
                    <a:bodyPr/>
                    <a:lstStyle/>
                    <a:p>
                      <a:pPr rtl="0" fontAlgn="t"/>
                      <a:r>
                        <a:rPr lang="en-IN" sz="900" b="0" i="0" u="none" strike="noStrike" cap="none" spc="0">
                          <a:solidFill>
                            <a:schemeClr val="tx1"/>
                          </a:solidFill>
                          <a:effectLst/>
                          <a:latin typeface="Arial" panose="020B0604020202020204" pitchFamily="34" charset="0"/>
                        </a:rPr>
                        <a:t>Redo</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CTRL + Shift + Z</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CMD + Shift + Z</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299686236"/>
                  </a:ext>
                </a:extLst>
              </a:tr>
              <a:tr h="346669">
                <a:tc>
                  <a:txBody>
                    <a:bodyPr/>
                    <a:lstStyle/>
                    <a:p>
                      <a:pPr rtl="0" fontAlgn="t"/>
                      <a:r>
                        <a:rPr lang="en-IN" sz="900" b="0" i="0" u="none" strike="noStrike" cap="none" spc="0">
                          <a:solidFill>
                            <a:schemeClr val="tx1"/>
                          </a:solidFill>
                          <a:effectLst/>
                          <a:latin typeface="Arial" panose="020B0604020202020204" pitchFamily="34" charset="0"/>
                        </a:rPr>
                        <a:t>Paste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CTRL + V</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CMD + V</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54868011"/>
                  </a:ext>
                </a:extLst>
              </a:tr>
              <a:tr h="346669">
                <a:tc>
                  <a:txBody>
                    <a:bodyPr/>
                    <a:lstStyle/>
                    <a:p>
                      <a:pPr rtl="0" fontAlgn="t"/>
                      <a:r>
                        <a:rPr lang="en-IN" sz="900" b="0" i="0" u="none" strike="noStrike" cap="none" spc="0">
                          <a:solidFill>
                            <a:schemeClr val="tx1"/>
                          </a:solidFill>
                          <a:effectLst/>
                          <a:latin typeface="Arial" panose="020B0604020202020204" pitchFamily="34" charset="0"/>
                        </a:rPr>
                        <a:t>Paste Attributes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ALT + V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Option + V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193471704"/>
                  </a:ext>
                </a:extLst>
              </a:tr>
              <a:tr h="346669">
                <a:tc>
                  <a:txBody>
                    <a:bodyPr/>
                    <a:lstStyle/>
                    <a:p>
                      <a:pPr rtl="0" fontAlgn="t"/>
                      <a:r>
                        <a:rPr lang="en-IN" sz="900" b="0" i="0" u="none" strike="noStrike" cap="none" spc="0">
                          <a:solidFill>
                            <a:schemeClr val="tx1"/>
                          </a:solidFill>
                          <a:effectLst/>
                          <a:latin typeface="Arial" panose="020B0604020202020204" pitchFamily="34" charset="0"/>
                        </a:rPr>
                        <a:t>Select All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CTRL + A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CMD + A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65821362"/>
                  </a:ext>
                </a:extLst>
              </a:tr>
              <a:tr h="346669">
                <a:tc>
                  <a:txBody>
                    <a:bodyPr/>
                    <a:lstStyle/>
                    <a:p>
                      <a:pPr rtl="0" fontAlgn="t"/>
                      <a:r>
                        <a:rPr lang="en-IN" sz="900" b="0" i="0" u="none" strike="noStrike" cap="none" spc="0">
                          <a:solidFill>
                            <a:schemeClr val="tx1"/>
                          </a:solidFill>
                          <a:effectLst/>
                          <a:latin typeface="Arial" panose="020B0604020202020204" pitchFamily="34" charset="0"/>
                        </a:rPr>
                        <a:t>Deselect All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CTRL + Shift + A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CMD + Shift + A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891709279"/>
                  </a:ext>
                </a:extLst>
              </a:tr>
              <a:tr h="346669">
                <a:tc>
                  <a:txBody>
                    <a:bodyPr/>
                    <a:lstStyle/>
                    <a:p>
                      <a:pPr rtl="0" fontAlgn="t"/>
                      <a:r>
                        <a:rPr lang="en-IN" sz="900" b="0" i="0" u="none" strike="noStrike" cap="none" spc="0">
                          <a:solidFill>
                            <a:schemeClr val="tx1"/>
                          </a:solidFill>
                          <a:effectLst/>
                          <a:latin typeface="Arial" panose="020B0604020202020204" pitchFamily="34" charset="0"/>
                        </a:rPr>
                        <a:t>Save</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CTRL + S</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CMD + S</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9876209"/>
                  </a:ext>
                </a:extLst>
              </a:tr>
              <a:tr h="346669">
                <a:tc>
                  <a:txBody>
                    <a:bodyPr/>
                    <a:lstStyle/>
                    <a:p>
                      <a:pPr rtl="0" fontAlgn="t"/>
                      <a:r>
                        <a:rPr lang="en-IN" sz="900" b="0" i="0" u="none" strike="noStrike" cap="none" spc="0">
                          <a:solidFill>
                            <a:schemeClr val="tx1"/>
                          </a:solidFill>
                          <a:effectLst/>
                          <a:latin typeface="Arial" panose="020B0604020202020204" pitchFamily="34" charset="0"/>
                        </a:rPr>
                        <a:t>Save As</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CTRL + Shift + S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CMD + Shift + S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593112928"/>
                  </a:ext>
                </a:extLst>
              </a:tr>
              <a:tr h="346669">
                <a:tc>
                  <a:txBody>
                    <a:bodyPr/>
                    <a:lstStyle/>
                    <a:p>
                      <a:pPr rtl="0" fontAlgn="t"/>
                      <a:r>
                        <a:rPr lang="en-IN" sz="900" b="0" i="0" u="none" strike="noStrike" cap="none" spc="0">
                          <a:solidFill>
                            <a:schemeClr val="tx1"/>
                          </a:solidFill>
                          <a:effectLst/>
                          <a:latin typeface="Arial" panose="020B0604020202020204" pitchFamily="34" charset="0"/>
                        </a:rPr>
                        <a:t>New Bin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CTRL + Shift + N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CMD + Shift + N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7752981"/>
                  </a:ext>
                </a:extLst>
              </a:tr>
              <a:tr h="346669">
                <a:tc>
                  <a:txBody>
                    <a:bodyPr/>
                    <a:lstStyle/>
                    <a:p>
                      <a:pPr rtl="0" fontAlgn="t"/>
                      <a:r>
                        <a:rPr lang="en-IN" sz="900" b="0" i="0" u="none" strike="noStrike" cap="none" spc="0">
                          <a:solidFill>
                            <a:schemeClr val="tx1"/>
                          </a:solidFill>
                          <a:effectLst/>
                          <a:latin typeface="Arial" panose="020B0604020202020204" pitchFamily="34" charset="0"/>
                        </a:rPr>
                        <a:t>New Timeline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CTRL + N</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CMD + N</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110311029"/>
                  </a:ext>
                </a:extLst>
              </a:tr>
              <a:tr h="346669">
                <a:tc>
                  <a:txBody>
                    <a:bodyPr/>
                    <a:lstStyle/>
                    <a:p>
                      <a:pPr rtl="0" fontAlgn="t"/>
                      <a:r>
                        <a:rPr lang="en-IN" sz="900" b="0" i="0" u="none" strike="noStrike" cap="none" spc="0">
                          <a:solidFill>
                            <a:schemeClr val="tx1"/>
                          </a:solidFill>
                          <a:effectLst/>
                          <a:latin typeface="Arial" panose="020B0604020202020204" pitchFamily="34" charset="0"/>
                        </a:rPr>
                        <a:t>Import Project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CTRL + I</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CMD + I</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20005455"/>
                  </a:ext>
                </a:extLst>
              </a:tr>
              <a:tr h="346669">
                <a:tc>
                  <a:txBody>
                    <a:bodyPr/>
                    <a:lstStyle/>
                    <a:p>
                      <a:pPr rtl="0" fontAlgn="t"/>
                      <a:r>
                        <a:rPr lang="en-IN" sz="900" b="0" i="0" u="none" strike="noStrike" cap="none" spc="0">
                          <a:solidFill>
                            <a:schemeClr val="tx1"/>
                          </a:solidFill>
                          <a:effectLst/>
                          <a:latin typeface="Arial" panose="020B0604020202020204" pitchFamily="34" charset="0"/>
                        </a:rPr>
                        <a:t>Export Project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CTRL + E</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r>
                        <a:rPr lang="en-IN" sz="900" b="0" i="0" u="none" strike="noStrike" cap="none" spc="0">
                          <a:solidFill>
                            <a:schemeClr val="tx1"/>
                          </a:solidFill>
                          <a:effectLst/>
                          <a:latin typeface="Arial" panose="020B0604020202020204" pitchFamily="34" charset="0"/>
                        </a:rPr>
                        <a:t>CMD + E</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578156198"/>
                  </a:ext>
                </a:extLst>
              </a:tr>
              <a:tr h="346669">
                <a:tc>
                  <a:txBody>
                    <a:bodyPr/>
                    <a:lstStyle/>
                    <a:p>
                      <a:pPr rtl="0" fontAlgn="t"/>
                      <a:r>
                        <a:rPr lang="en-IN" sz="900" b="0" i="0" u="none" strike="noStrike" cap="none" spc="0">
                          <a:solidFill>
                            <a:schemeClr val="tx1"/>
                          </a:solidFill>
                          <a:effectLst/>
                          <a:latin typeface="Arial" panose="020B0604020202020204" pitchFamily="34" charset="0"/>
                        </a:rPr>
                        <a:t>Deselect All Tracks </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CTRL + Shift + A</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900" b="0" i="0" u="none" strike="noStrike" cap="none" spc="0">
                          <a:solidFill>
                            <a:schemeClr val="tx1"/>
                          </a:solidFill>
                          <a:effectLst/>
                          <a:latin typeface="Arial" panose="020B0604020202020204" pitchFamily="34" charset="0"/>
                        </a:rPr>
                        <a:t>CMD + Shift + A</a:t>
                      </a:r>
                      <a:endParaRPr lang="en-IN" sz="900" cap="none" spc="0">
                        <a:solidFill>
                          <a:schemeClr val="tx1"/>
                        </a:solidFill>
                        <a:effectLst/>
                      </a:endParaRPr>
                    </a:p>
                  </a:txBody>
                  <a:tcPr marL="93414" marR="93414" marT="93414" marB="9341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06888344"/>
                  </a:ext>
                </a:extLst>
              </a:tr>
            </a:tbl>
          </a:graphicData>
        </a:graphic>
      </p:graphicFrame>
    </p:spTree>
    <p:extLst>
      <p:ext uri="{BB962C8B-B14F-4D97-AF65-F5344CB8AC3E}">
        <p14:creationId xmlns:p14="http://schemas.microsoft.com/office/powerpoint/2010/main" val="269807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3510AF-CD91-73BC-E181-85260B6C99E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06785E49-1CAC-D9ED-F709-0A65143D5231}"/>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Other DaVinci Resolve keyboard shortcuts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Keyboard shortcuts in DaVinci Resolve can be broken up into a few different sections. These classifications are based on the type of key that is pressed as well as the action you’re completing in Resolve.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The one’s we’ll be covering in this guide are</a:t>
            </a:r>
            <a:r>
              <a:rPr kumimoji="0" lang="en-US" altLang="en-US" sz="1200" b="1" i="0" u="none" strike="noStrike" cap="none" normalizeH="0" baseline="0" dirty="0">
                <a:ln>
                  <a:noFill/>
                </a:ln>
                <a:effectLst/>
              </a:rPr>
              <a:t> application shortcuts, editing shortcuts, navigation shortcuts, effects shortcuts, marker shortcuts, and display shortcuts</a:t>
            </a:r>
            <a:r>
              <a:rPr kumimoji="0" lang="en-US" altLang="en-US" sz="1200" b="0" i="0" u="none" strike="noStrike" cap="none" normalizeH="0" baseline="0" dirty="0">
                <a:ln>
                  <a:noFill/>
                </a:ln>
                <a:effectLst/>
              </a:rPr>
              <a:t>.</a:t>
            </a:r>
            <a:endParaRPr kumimoji="0" lang="en-US" altLang="en-US" sz="1200" b="1"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Application shortcuts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Application shortcuts are some of the most useful shortcuts in DaVinci Resolve. These shortcuts are notable for how they help you initially set up your project in Resolve as well as how they help you navigate.</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effectLst/>
            </a:endParaRPr>
          </a:p>
        </p:txBody>
      </p:sp>
      <p:graphicFrame>
        <p:nvGraphicFramePr>
          <p:cNvPr id="2" name="Table 1">
            <a:extLst>
              <a:ext uri="{FF2B5EF4-FFF2-40B4-BE49-F238E27FC236}">
                <a16:creationId xmlns:a16="http://schemas.microsoft.com/office/drawing/2014/main" id="{09964A29-FE2A-FBB9-A329-AC3DA4BBD8D1}"/>
              </a:ext>
            </a:extLst>
          </p:cNvPr>
          <p:cNvGraphicFramePr>
            <a:graphicFrameLocks noGrp="1"/>
          </p:cNvGraphicFramePr>
          <p:nvPr>
            <p:extLst>
              <p:ext uri="{D42A27DB-BD31-4B8C-83A1-F6EECF244321}">
                <p14:modId xmlns:p14="http://schemas.microsoft.com/office/powerpoint/2010/main" val="1762787469"/>
              </p:ext>
            </p:extLst>
          </p:nvPr>
        </p:nvGraphicFramePr>
        <p:xfrm>
          <a:off x="4654296" y="975965"/>
          <a:ext cx="6903721" cy="4906075"/>
        </p:xfrm>
        <a:graphic>
          <a:graphicData uri="http://schemas.openxmlformats.org/drawingml/2006/table">
            <a:tbl>
              <a:tblPr firstRow="1" bandRow="1">
                <a:noFill/>
              </a:tblPr>
              <a:tblGrid>
                <a:gridCol w="2683000">
                  <a:extLst>
                    <a:ext uri="{9D8B030D-6E8A-4147-A177-3AD203B41FA5}">
                      <a16:colId xmlns:a16="http://schemas.microsoft.com/office/drawing/2014/main" val="138407267"/>
                    </a:ext>
                  </a:extLst>
                </a:gridCol>
                <a:gridCol w="1812023">
                  <a:extLst>
                    <a:ext uri="{9D8B030D-6E8A-4147-A177-3AD203B41FA5}">
                      <a16:colId xmlns:a16="http://schemas.microsoft.com/office/drawing/2014/main" val="2871054593"/>
                    </a:ext>
                  </a:extLst>
                </a:gridCol>
                <a:gridCol w="2408698">
                  <a:extLst>
                    <a:ext uri="{9D8B030D-6E8A-4147-A177-3AD203B41FA5}">
                      <a16:colId xmlns:a16="http://schemas.microsoft.com/office/drawing/2014/main" val="1229365815"/>
                    </a:ext>
                  </a:extLst>
                </a:gridCol>
              </a:tblGrid>
              <a:tr h="487518">
                <a:tc>
                  <a:txBody>
                    <a:bodyPr/>
                    <a:lstStyle/>
                    <a:p>
                      <a:pPr algn="ctr" rtl="0" fontAlgn="t"/>
                      <a:r>
                        <a:rPr lang="en-IN" sz="1600" b="1" i="0" u="none" strike="noStrike" cap="none" spc="0">
                          <a:solidFill>
                            <a:schemeClr val="bg1"/>
                          </a:solidFill>
                          <a:effectLst/>
                          <a:latin typeface="Arial" panose="020B0604020202020204" pitchFamily="34" charset="0"/>
                        </a:rPr>
                        <a:t>Command </a:t>
                      </a:r>
                      <a:endParaRPr lang="en-IN" sz="1600" b="1" cap="none" spc="0">
                        <a:solidFill>
                          <a:schemeClr val="bg1"/>
                        </a:solidFill>
                        <a:effectLst/>
                      </a:endParaRPr>
                    </a:p>
                  </a:txBody>
                  <a:tcPr marL="72098" marR="51498" marT="102997" marB="102997" anchor="ctr">
                    <a:lnL w="12700" cmpd="sng">
                      <a:noFill/>
                    </a:lnL>
                    <a:lnR w="12700" cmpd="sng">
                      <a:noFill/>
                    </a:lnR>
                    <a:lnT w="19050" cap="flat" cmpd="sng" algn="ctr">
                      <a:noFill/>
                      <a:prstDash val="solid"/>
                    </a:lnT>
                    <a:lnB w="38100" cmpd="sng">
                      <a:noFill/>
                    </a:lnB>
                    <a:solidFill>
                      <a:schemeClr val="tx1"/>
                    </a:solidFill>
                  </a:tcPr>
                </a:tc>
                <a:tc>
                  <a:txBody>
                    <a:bodyPr/>
                    <a:lstStyle/>
                    <a:p>
                      <a:pPr algn="ctr" rtl="0" fontAlgn="t"/>
                      <a:r>
                        <a:rPr lang="en-IN" sz="1600" b="1" i="0" u="none" strike="noStrike" cap="none" spc="0">
                          <a:solidFill>
                            <a:schemeClr val="bg1"/>
                          </a:solidFill>
                          <a:effectLst/>
                          <a:latin typeface="Arial" panose="020B0604020202020204" pitchFamily="34" charset="0"/>
                        </a:rPr>
                        <a:t>Windows </a:t>
                      </a:r>
                      <a:endParaRPr lang="en-IN" sz="1600" b="1" cap="none" spc="0">
                        <a:solidFill>
                          <a:schemeClr val="bg1"/>
                        </a:solidFill>
                        <a:effectLst/>
                      </a:endParaRPr>
                    </a:p>
                  </a:txBody>
                  <a:tcPr marL="72098" marR="51498" marT="102997" marB="102997" anchor="ctr">
                    <a:lnL w="12700" cmpd="sng">
                      <a:noFill/>
                    </a:lnL>
                    <a:lnR w="12700" cmpd="sng">
                      <a:noFill/>
                    </a:lnR>
                    <a:lnT w="19050" cap="flat" cmpd="sng" algn="ctr">
                      <a:noFill/>
                      <a:prstDash val="solid"/>
                    </a:lnT>
                    <a:lnB w="38100" cmpd="sng">
                      <a:noFill/>
                    </a:lnB>
                    <a:solidFill>
                      <a:schemeClr val="tx1"/>
                    </a:solidFill>
                  </a:tcPr>
                </a:tc>
                <a:tc>
                  <a:txBody>
                    <a:bodyPr/>
                    <a:lstStyle/>
                    <a:p>
                      <a:pPr algn="ctr" rtl="0" fontAlgn="t"/>
                      <a:r>
                        <a:rPr lang="en-IN" sz="1600" b="1" i="0" u="none" strike="noStrike" cap="none" spc="0">
                          <a:solidFill>
                            <a:schemeClr val="bg1"/>
                          </a:solidFill>
                          <a:effectLst/>
                          <a:latin typeface="Arial" panose="020B0604020202020204" pitchFamily="34" charset="0"/>
                        </a:rPr>
                        <a:t>Mac </a:t>
                      </a:r>
                      <a:endParaRPr lang="en-IN" sz="1600" b="1" cap="none" spc="0">
                        <a:solidFill>
                          <a:schemeClr val="bg1"/>
                        </a:solidFill>
                        <a:effectLst/>
                      </a:endParaRPr>
                    </a:p>
                  </a:txBody>
                  <a:tcPr marL="72098" marR="51498" marT="102997" marB="102997"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381895493"/>
                  </a:ext>
                </a:extLst>
              </a:tr>
              <a:tr h="401687">
                <a:tc>
                  <a:txBody>
                    <a:bodyPr/>
                    <a:lstStyle/>
                    <a:p>
                      <a:pPr rtl="0" fontAlgn="t"/>
                      <a:r>
                        <a:rPr lang="en-IN" sz="1400" b="0" i="0" u="none" strike="noStrike" cap="none" spc="0">
                          <a:solidFill>
                            <a:schemeClr val="tx1"/>
                          </a:solidFill>
                          <a:effectLst/>
                          <a:latin typeface="Arial" panose="020B0604020202020204" pitchFamily="34" charset="0"/>
                        </a:rPr>
                        <a:t>Minimize Resolve</a:t>
                      </a:r>
                      <a:endParaRPr lang="en-IN" sz="1400" cap="none" spc="0">
                        <a:solidFill>
                          <a:schemeClr val="tx1"/>
                        </a:solidFill>
                        <a:effectLst/>
                      </a:endParaRPr>
                    </a:p>
                  </a:txBody>
                  <a:tcPr marL="72098" marR="51498" marT="51498" marB="102997">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CTRL + H</a:t>
                      </a:r>
                      <a:endParaRPr lang="en-IN" sz="1400" cap="none" spc="0">
                        <a:solidFill>
                          <a:schemeClr val="tx1"/>
                        </a:solidFill>
                        <a:effectLst/>
                      </a:endParaRPr>
                    </a:p>
                  </a:txBody>
                  <a:tcPr marL="72098" marR="51498" marT="51498" marB="102997">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Command + H</a:t>
                      </a:r>
                      <a:endParaRPr lang="en-IN" sz="1400" cap="none" spc="0">
                        <a:solidFill>
                          <a:schemeClr val="tx1"/>
                        </a:solidFill>
                        <a:effectLst/>
                      </a:endParaRPr>
                    </a:p>
                  </a:txBody>
                  <a:tcPr marL="72098" marR="51498" marT="51498" marB="102997">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3727433599"/>
                  </a:ext>
                </a:extLst>
              </a:tr>
              <a:tr h="401687">
                <a:tc>
                  <a:txBody>
                    <a:bodyPr/>
                    <a:lstStyle/>
                    <a:p>
                      <a:pPr rtl="0" fontAlgn="t"/>
                      <a:r>
                        <a:rPr lang="en-IN" sz="1400" b="0" i="0" u="none" strike="noStrike" cap="none" spc="0">
                          <a:solidFill>
                            <a:schemeClr val="tx1"/>
                          </a:solidFill>
                          <a:effectLst/>
                          <a:latin typeface="Arial" panose="020B0604020202020204" pitchFamily="34" charset="0"/>
                        </a:rPr>
                        <a:t>Minimize all other programs</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r>
                        <a:rPr lang="en-IN" sz="1400" b="0" i="0" u="none" strike="noStrike" cap="none" spc="0">
                          <a:solidFill>
                            <a:schemeClr val="tx1"/>
                          </a:solidFill>
                          <a:effectLst/>
                          <a:latin typeface="Arial" panose="020B0604020202020204" pitchFamily="34" charset="0"/>
                        </a:rPr>
                        <a:t>Alt + CTRL + H</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r>
                        <a:rPr lang="en-IN" sz="1400" b="0" i="0" u="none" strike="noStrike" cap="none" spc="0">
                          <a:solidFill>
                            <a:schemeClr val="tx1"/>
                          </a:solidFill>
                          <a:effectLst/>
                          <a:latin typeface="Arial" panose="020B0604020202020204" pitchFamily="34" charset="0"/>
                        </a:rPr>
                        <a:t>Option + Command + H</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315716209"/>
                  </a:ext>
                </a:extLst>
              </a:tr>
              <a:tr h="401687">
                <a:tc>
                  <a:txBody>
                    <a:bodyPr/>
                    <a:lstStyle/>
                    <a:p>
                      <a:pPr rtl="0" fontAlgn="t"/>
                      <a:r>
                        <a:rPr lang="en-IN" sz="1400" b="0" i="0" u="none" strike="noStrike" cap="none" spc="0">
                          <a:solidFill>
                            <a:schemeClr val="tx1"/>
                          </a:solidFill>
                          <a:effectLst/>
                          <a:latin typeface="Arial" panose="020B0604020202020204" pitchFamily="34" charset="0"/>
                        </a:rPr>
                        <a:t>Preferences</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CTRL + Comma</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Command + Comma</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306514134"/>
                  </a:ext>
                </a:extLst>
              </a:tr>
              <a:tr h="401687">
                <a:tc>
                  <a:txBody>
                    <a:bodyPr/>
                    <a:lstStyle/>
                    <a:p>
                      <a:pPr rtl="0" fontAlgn="t"/>
                      <a:r>
                        <a:rPr lang="en-IN" sz="1400" b="0" i="0" u="none" strike="noStrike" cap="none" spc="0">
                          <a:solidFill>
                            <a:schemeClr val="tx1"/>
                          </a:solidFill>
                          <a:effectLst/>
                          <a:latin typeface="Arial" panose="020B0604020202020204" pitchFamily="34" charset="0"/>
                        </a:rPr>
                        <a:t>Project Settings</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r>
                        <a:rPr lang="en-IN" sz="1400" b="0" i="0" u="none" strike="noStrike" cap="none" spc="0">
                          <a:solidFill>
                            <a:schemeClr val="tx1"/>
                          </a:solidFill>
                          <a:effectLst/>
                          <a:latin typeface="Arial" panose="020B0604020202020204" pitchFamily="34" charset="0"/>
                        </a:rPr>
                        <a:t>Shift + 9</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r>
                        <a:rPr lang="en-IN" sz="1400" b="0" i="0" u="none" strike="noStrike" cap="none" spc="0">
                          <a:solidFill>
                            <a:schemeClr val="tx1"/>
                          </a:solidFill>
                          <a:effectLst/>
                          <a:latin typeface="Arial" panose="020B0604020202020204" pitchFamily="34" charset="0"/>
                        </a:rPr>
                        <a:t>Shift + 9</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16174880"/>
                  </a:ext>
                </a:extLst>
              </a:tr>
              <a:tr h="401687">
                <a:tc>
                  <a:txBody>
                    <a:bodyPr/>
                    <a:lstStyle/>
                    <a:p>
                      <a:pPr rtl="0" fontAlgn="t"/>
                      <a:r>
                        <a:rPr lang="en-IN" sz="1400" b="0" i="0" u="none" strike="noStrike" cap="none" spc="0">
                          <a:solidFill>
                            <a:schemeClr val="tx1"/>
                          </a:solidFill>
                          <a:effectLst/>
                          <a:latin typeface="Arial" panose="020B0604020202020204" pitchFamily="34" charset="0"/>
                        </a:rPr>
                        <a:t>Import Project</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CTRL + I</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Command + I</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187643886"/>
                  </a:ext>
                </a:extLst>
              </a:tr>
              <a:tr h="401687">
                <a:tc>
                  <a:txBody>
                    <a:bodyPr/>
                    <a:lstStyle/>
                    <a:p>
                      <a:pPr rtl="0" fontAlgn="t"/>
                      <a:r>
                        <a:rPr lang="en-IN" sz="1400" b="0" i="0" u="none" strike="noStrike" cap="none" spc="0">
                          <a:solidFill>
                            <a:schemeClr val="tx1"/>
                          </a:solidFill>
                          <a:effectLst/>
                          <a:latin typeface="Arial" panose="020B0604020202020204" pitchFamily="34" charset="0"/>
                        </a:rPr>
                        <a:t>Export Project</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r>
                        <a:rPr lang="en-IN" sz="1400" b="0" i="0" u="none" strike="noStrike" cap="none" spc="0">
                          <a:solidFill>
                            <a:schemeClr val="tx1"/>
                          </a:solidFill>
                          <a:effectLst/>
                          <a:latin typeface="Arial" panose="020B0604020202020204" pitchFamily="34" charset="0"/>
                        </a:rPr>
                        <a:t>CTRL + E</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r>
                        <a:rPr lang="en-IN" sz="1400" b="0" i="0" u="none" strike="noStrike" cap="none" spc="0">
                          <a:solidFill>
                            <a:schemeClr val="tx1"/>
                          </a:solidFill>
                          <a:effectLst/>
                          <a:latin typeface="Arial" panose="020B0604020202020204" pitchFamily="34" charset="0"/>
                        </a:rPr>
                        <a:t>Command + E</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49983366"/>
                  </a:ext>
                </a:extLst>
              </a:tr>
              <a:tr h="401687">
                <a:tc>
                  <a:txBody>
                    <a:bodyPr/>
                    <a:lstStyle/>
                    <a:p>
                      <a:pPr rtl="0" fontAlgn="t"/>
                      <a:r>
                        <a:rPr lang="en-IN" sz="1400" b="0" i="0" u="none" strike="noStrike" cap="none" spc="0">
                          <a:solidFill>
                            <a:schemeClr val="tx1"/>
                          </a:solidFill>
                          <a:effectLst/>
                          <a:latin typeface="Arial" panose="020B0604020202020204" pitchFamily="34" charset="0"/>
                        </a:rPr>
                        <a:t>Save Project</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CTRL + S</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Command + S</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188327565"/>
                  </a:ext>
                </a:extLst>
              </a:tr>
              <a:tr h="401687">
                <a:tc>
                  <a:txBody>
                    <a:bodyPr/>
                    <a:lstStyle/>
                    <a:p>
                      <a:pPr rtl="0" fontAlgn="t"/>
                      <a:r>
                        <a:rPr lang="en-IN" sz="1400" b="0" i="0" u="none" strike="noStrike" cap="none" spc="0">
                          <a:solidFill>
                            <a:schemeClr val="tx1"/>
                          </a:solidFill>
                          <a:effectLst/>
                          <a:latin typeface="Arial" panose="020B0604020202020204" pitchFamily="34" charset="0"/>
                        </a:rPr>
                        <a:t>Save Project As</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r>
                        <a:rPr lang="en-IN" sz="1400" b="0" i="0" u="none" strike="noStrike" cap="none" spc="0">
                          <a:solidFill>
                            <a:schemeClr val="tx1"/>
                          </a:solidFill>
                          <a:effectLst/>
                          <a:latin typeface="Arial" panose="020B0604020202020204" pitchFamily="34" charset="0"/>
                        </a:rPr>
                        <a:t>Shift + CTRL + S</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r>
                        <a:rPr lang="en-IN" sz="1400" b="0" i="0" u="none" strike="noStrike" cap="none" spc="0">
                          <a:solidFill>
                            <a:schemeClr val="tx1"/>
                          </a:solidFill>
                          <a:effectLst/>
                          <a:latin typeface="Arial" panose="020B0604020202020204" pitchFamily="34" charset="0"/>
                        </a:rPr>
                        <a:t>Shift + Command + S</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090155718"/>
                  </a:ext>
                </a:extLst>
              </a:tr>
              <a:tr h="401687">
                <a:tc>
                  <a:txBody>
                    <a:bodyPr/>
                    <a:lstStyle/>
                    <a:p>
                      <a:pPr rtl="0" fontAlgn="t"/>
                      <a:r>
                        <a:rPr lang="en-IN" sz="1400" b="0" i="0" u="none" strike="noStrike" cap="none" spc="0">
                          <a:solidFill>
                            <a:schemeClr val="tx1"/>
                          </a:solidFill>
                          <a:effectLst/>
                          <a:latin typeface="Arial" panose="020B0604020202020204" pitchFamily="34" charset="0"/>
                        </a:rPr>
                        <a:t>Quit Resolve</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CTRL + Q</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Command + Q</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020975903"/>
                  </a:ext>
                </a:extLst>
              </a:tr>
              <a:tr h="401687">
                <a:tc>
                  <a:txBody>
                    <a:bodyPr/>
                    <a:lstStyle/>
                    <a:p>
                      <a:pPr rtl="0" fontAlgn="t"/>
                      <a:r>
                        <a:rPr lang="en-IN" sz="1400" b="0" i="0" u="none" strike="noStrike" cap="none" spc="0">
                          <a:solidFill>
                            <a:schemeClr val="tx1"/>
                          </a:solidFill>
                          <a:effectLst/>
                          <a:latin typeface="Arial" panose="020B0604020202020204" pitchFamily="34" charset="0"/>
                        </a:rPr>
                        <a:t>New Timeline</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r>
                        <a:rPr lang="en-IN" sz="1400" b="0" i="0" u="none" strike="noStrike" cap="none" spc="0">
                          <a:solidFill>
                            <a:schemeClr val="tx1"/>
                          </a:solidFill>
                          <a:effectLst/>
                          <a:latin typeface="Arial" panose="020B0604020202020204" pitchFamily="34" charset="0"/>
                        </a:rPr>
                        <a:t>CTRL + N</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r>
                        <a:rPr lang="en-IN" sz="1400" b="0" i="0" u="none" strike="noStrike" cap="none" spc="0">
                          <a:solidFill>
                            <a:schemeClr val="tx1"/>
                          </a:solidFill>
                          <a:effectLst/>
                          <a:latin typeface="Arial" panose="020B0604020202020204" pitchFamily="34" charset="0"/>
                        </a:rPr>
                        <a:t>Command + N</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247401564"/>
                  </a:ext>
                </a:extLst>
              </a:tr>
              <a:tr h="401687">
                <a:tc>
                  <a:txBody>
                    <a:bodyPr/>
                    <a:lstStyle/>
                    <a:p>
                      <a:pPr rtl="0" fontAlgn="t"/>
                      <a:r>
                        <a:rPr lang="en-IN" sz="1400" b="0" i="0" u="none" strike="noStrike" cap="none" spc="0">
                          <a:solidFill>
                            <a:schemeClr val="tx1"/>
                          </a:solidFill>
                          <a:effectLst/>
                          <a:latin typeface="Arial" panose="020B0604020202020204" pitchFamily="34" charset="0"/>
                        </a:rPr>
                        <a:t>New Bin</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CTRL + Shift + N</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r>
                        <a:rPr lang="en-IN" sz="1400" b="0" i="0" u="none" strike="noStrike" cap="none" spc="0">
                          <a:solidFill>
                            <a:schemeClr val="tx1"/>
                          </a:solidFill>
                          <a:effectLst/>
                          <a:latin typeface="Arial" panose="020B0604020202020204" pitchFamily="34" charset="0"/>
                        </a:rPr>
                        <a:t>Command + Shift + N</a:t>
                      </a:r>
                      <a:endParaRPr lang="en-IN" sz="1400" cap="none" spc="0">
                        <a:solidFill>
                          <a:schemeClr val="tx1"/>
                        </a:solidFill>
                        <a:effectLst/>
                      </a:endParaRPr>
                    </a:p>
                  </a:txBody>
                  <a:tcPr marL="72098" marR="51498" marT="51498" marB="10299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83527996"/>
                  </a:ext>
                </a:extLst>
              </a:tr>
            </a:tbl>
          </a:graphicData>
        </a:graphic>
      </p:graphicFrame>
    </p:spTree>
    <p:extLst>
      <p:ext uri="{BB962C8B-B14F-4D97-AF65-F5344CB8AC3E}">
        <p14:creationId xmlns:p14="http://schemas.microsoft.com/office/powerpoint/2010/main" val="245093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3AF959-84C8-D3BD-7EB8-6E8432CC0CD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C7C7EC0A-7DDF-22A9-F02C-09A5C8F32541}"/>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a:ln>
                  <a:noFill/>
                </a:ln>
                <a:effectLst/>
              </a:rPr>
              <a:t>Editing shortcuts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a:ln>
                  <a:noFill/>
                </a:ln>
                <a:effectLst/>
              </a:rPr>
              <a:t>Editing shortcuts speed up the editing process while you’re in the DaVinci Resolve timeline. There are a lot of helpful shortcuts to help speed up your timeline workflow.</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a:ln>
                <a:noFill/>
              </a:ln>
              <a:effectLst/>
            </a:endParaRPr>
          </a:p>
        </p:txBody>
      </p:sp>
      <p:graphicFrame>
        <p:nvGraphicFramePr>
          <p:cNvPr id="2" name="Table 1">
            <a:extLst>
              <a:ext uri="{FF2B5EF4-FFF2-40B4-BE49-F238E27FC236}">
                <a16:creationId xmlns:a16="http://schemas.microsoft.com/office/drawing/2014/main" id="{82AD5A11-6388-3BA1-B268-C714596F0397}"/>
              </a:ext>
            </a:extLst>
          </p:cNvPr>
          <p:cNvGraphicFramePr>
            <a:graphicFrameLocks noGrp="1"/>
          </p:cNvGraphicFramePr>
          <p:nvPr>
            <p:extLst>
              <p:ext uri="{D42A27DB-BD31-4B8C-83A1-F6EECF244321}">
                <p14:modId xmlns:p14="http://schemas.microsoft.com/office/powerpoint/2010/main" val="1908223453"/>
              </p:ext>
            </p:extLst>
          </p:nvPr>
        </p:nvGraphicFramePr>
        <p:xfrm>
          <a:off x="4541651" y="444350"/>
          <a:ext cx="7007070" cy="6179357"/>
        </p:xfrm>
        <a:graphic>
          <a:graphicData uri="http://schemas.openxmlformats.org/drawingml/2006/table">
            <a:tbl>
              <a:tblPr firstRow="1" bandRow="1">
                <a:noFill/>
              </a:tblPr>
              <a:tblGrid>
                <a:gridCol w="3292001">
                  <a:extLst>
                    <a:ext uri="{9D8B030D-6E8A-4147-A177-3AD203B41FA5}">
                      <a16:colId xmlns:a16="http://schemas.microsoft.com/office/drawing/2014/main" val="2227714156"/>
                    </a:ext>
                  </a:extLst>
                </a:gridCol>
                <a:gridCol w="1663652">
                  <a:extLst>
                    <a:ext uri="{9D8B030D-6E8A-4147-A177-3AD203B41FA5}">
                      <a16:colId xmlns:a16="http://schemas.microsoft.com/office/drawing/2014/main" val="2644875912"/>
                    </a:ext>
                  </a:extLst>
                </a:gridCol>
                <a:gridCol w="2051417">
                  <a:extLst>
                    <a:ext uri="{9D8B030D-6E8A-4147-A177-3AD203B41FA5}">
                      <a16:colId xmlns:a16="http://schemas.microsoft.com/office/drawing/2014/main" val="1076960243"/>
                    </a:ext>
                  </a:extLst>
                </a:gridCol>
              </a:tblGrid>
              <a:tr h="202621">
                <a:tc>
                  <a:txBody>
                    <a:bodyPr/>
                    <a:lstStyle/>
                    <a:p>
                      <a:pPr algn="ctr" rtl="0" fontAlgn="t"/>
                      <a:r>
                        <a:rPr lang="en-IN" sz="800" b="0" i="0" u="none" strike="noStrike" cap="none" spc="60">
                          <a:solidFill>
                            <a:schemeClr val="bg1"/>
                          </a:solidFill>
                          <a:effectLst/>
                          <a:latin typeface="Arial" panose="020B0604020202020204" pitchFamily="34" charset="0"/>
                        </a:rPr>
                        <a:t>Command </a:t>
                      </a:r>
                      <a:endParaRPr lang="en-IN" sz="800" b="0" cap="none" spc="60">
                        <a:solidFill>
                          <a:schemeClr val="bg1"/>
                        </a:solidFill>
                        <a:effectLst/>
                      </a:endParaRPr>
                    </a:p>
                  </a:txBody>
                  <a:tcPr marL="16761" marR="16761" marT="42914" marB="8381" anchor="ctr">
                    <a:lnL w="12700" cmpd="sng">
                      <a:noFill/>
                    </a:lnL>
                    <a:lnR w="12700" cmpd="sng">
                      <a:noFill/>
                    </a:lnR>
                    <a:lnT w="19050" cap="flat" cmpd="sng" algn="ctr">
                      <a:noFill/>
                      <a:prstDash val="solid"/>
                    </a:lnT>
                    <a:lnB w="38100" cmpd="sng">
                      <a:noFill/>
                    </a:lnB>
                    <a:solidFill>
                      <a:schemeClr val="accent1"/>
                    </a:solidFill>
                  </a:tcPr>
                </a:tc>
                <a:tc>
                  <a:txBody>
                    <a:bodyPr/>
                    <a:lstStyle/>
                    <a:p>
                      <a:pPr algn="ctr" rtl="0" fontAlgn="t"/>
                      <a:r>
                        <a:rPr lang="en-IN" sz="800" b="0" i="0" u="none" strike="noStrike" cap="none" spc="60">
                          <a:solidFill>
                            <a:schemeClr val="bg1"/>
                          </a:solidFill>
                          <a:effectLst/>
                          <a:latin typeface="Arial" panose="020B0604020202020204" pitchFamily="34" charset="0"/>
                        </a:rPr>
                        <a:t>Windows </a:t>
                      </a:r>
                      <a:endParaRPr lang="en-IN" sz="800" b="0" cap="none" spc="60">
                        <a:solidFill>
                          <a:schemeClr val="bg1"/>
                        </a:solidFill>
                        <a:effectLst/>
                      </a:endParaRPr>
                    </a:p>
                  </a:txBody>
                  <a:tcPr marL="16761" marR="16761" marT="42914" marB="8381" anchor="ctr">
                    <a:lnL w="12700" cmpd="sng">
                      <a:noFill/>
                    </a:lnL>
                    <a:lnR w="12700" cmpd="sng">
                      <a:noFill/>
                    </a:lnR>
                    <a:lnT w="19050" cap="flat" cmpd="sng" algn="ctr">
                      <a:noFill/>
                      <a:prstDash val="solid"/>
                    </a:lnT>
                    <a:lnB w="38100" cmpd="sng">
                      <a:noFill/>
                    </a:lnB>
                    <a:solidFill>
                      <a:schemeClr val="accent1"/>
                    </a:solidFill>
                  </a:tcPr>
                </a:tc>
                <a:tc>
                  <a:txBody>
                    <a:bodyPr/>
                    <a:lstStyle/>
                    <a:p>
                      <a:pPr algn="ctr" rtl="0" fontAlgn="t"/>
                      <a:r>
                        <a:rPr lang="en-IN" sz="800" b="0" i="0" u="none" strike="noStrike" cap="none" spc="60">
                          <a:solidFill>
                            <a:schemeClr val="bg1"/>
                          </a:solidFill>
                          <a:effectLst/>
                          <a:latin typeface="Arial" panose="020B0604020202020204" pitchFamily="34" charset="0"/>
                        </a:rPr>
                        <a:t>Mac </a:t>
                      </a:r>
                      <a:endParaRPr lang="en-IN" sz="800" b="0" cap="none" spc="60">
                        <a:solidFill>
                          <a:schemeClr val="bg1"/>
                        </a:solidFill>
                        <a:effectLst/>
                      </a:endParaRPr>
                    </a:p>
                  </a:txBody>
                  <a:tcPr marL="16761" marR="16761" marT="42914" marB="838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4075094374"/>
                  </a:ext>
                </a:extLst>
              </a:tr>
              <a:tr h="186773">
                <a:tc>
                  <a:txBody>
                    <a:bodyPr/>
                    <a:lstStyle/>
                    <a:p>
                      <a:pPr rtl="0" fontAlgn="t"/>
                      <a:r>
                        <a:rPr lang="en-IN" sz="700" b="0" i="0" u="none" strike="noStrike" cap="none" spc="0" dirty="0">
                          <a:solidFill>
                            <a:schemeClr val="tx1"/>
                          </a:solidFill>
                          <a:effectLst/>
                          <a:latin typeface="Arial" panose="020B0604020202020204" pitchFamily="34" charset="0"/>
                        </a:rPr>
                        <a:t>Edit Mode</a:t>
                      </a:r>
                      <a:endParaRPr lang="en-IN" sz="700" cap="none" spc="0" dirty="0">
                        <a:solidFill>
                          <a:schemeClr val="tx1"/>
                        </a:solidFill>
                        <a:effectLst/>
                      </a:endParaRPr>
                    </a:p>
                  </a:txBody>
                  <a:tcPr marL="16761" marR="16761" marT="42914" marB="8381">
                    <a:lnL w="12700" cmpd="sng">
                      <a:noFill/>
                      <a:prstDash val="solid"/>
                    </a:lnL>
                    <a:lnR w="12700" cmpd="sng">
                      <a:noFill/>
                      <a:prstDash val="solid"/>
                    </a:lnR>
                    <a:lnT w="38100" cmpd="sng">
                      <a:noFill/>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A</a:t>
                      </a:r>
                      <a:endParaRPr lang="en-IN" sz="700" cap="none" spc="0">
                        <a:solidFill>
                          <a:schemeClr val="tx1"/>
                        </a:solidFill>
                        <a:effectLst/>
                      </a:endParaRPr>
                    </a:p>
                  </a:txBody>
                  <a:tcPr marL="16761" marR="16761" marT="42914" marB="8381">
                    <a:lnL w="12700" cmpd="sng">
                      <a:noFill/>
                      <a:prstDash val="solid"/>
                    </a:lnL>
                    <a:lnR w="12700" cmpd="sng">
                      <a:noFill/>
                      <a:prstDash val="solid"/>
                    </a:lnR>
                    <a:lnT w="38100" cmpd="sng">
                      <a:noFill/>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A</a:t>
                      </a:r>
                      <a:endParaRPr lang="en-IN" sz="700" cap="none" spc="0">
                        <a:solidFill>
                          <a:schemeClr val="tx1"/>
                        </a:solidFill>
                        <a:effectLst/>
                      </a:endParaRPr>
                    </a:p>
                  </a:txBody>
                  <a:tcPr marL="16761" marR="16761" marT="42914" marB="8381">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1066862780"/>
                  </a:ext>
                </a:extLst>
              </a:tr>
              <a:tr h="186773">
                <a:tc>
                  <a:txBody>
                    <a:bodyPr/>
                    <a:lstStyle/>
                    <a:p>
                      <a:pPr rtl="0" fontAlgn="t"/>
                      <a:r>
                        <a:rPr lang="en-IN" sz="700" b="0" i="0" u="none" strike="noStrike" cap="none" spc="0">
                          <a:solidFill>
                            <a:schemeClr val="tx1"/>
                          </a:solidFill>
                          <a:effectLst/>
                          <a:latin typeface="Arial" panose="020B0604020202020204" pitchFamily="34" charset="0"/>
                        </a:rPr>
                        <a:t>Trim Mode</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T</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T</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199080798"/>
                  </a:ext>
                </a:extLst>
              </a:tr>
              <a:tr h="186773">
                <a:tc>
                  <a:txBody>
                    <a:bodyPr/>
                    <a:lstStyle/>
                    <a:p>
                      <a:pPr rtl="0" fontAlgn="t"/>
                      <a:r>
                        <a:rPr lang="en-IN" sz="700" b="0" i="0" u="none" strike="noStrike" cap="none" spc="0">
                          <a:solidFill>
                            <a:schemeClr val="tx1"/>
                          </a:solidFill>
                          <a:effectLst/>
                          <a:latin typeface="Arial" panose="020B0604020202020204" pitchFamily="34" charset="0"/>
                        </a:rPr>
                        <a:t>Dynamic Trim Mode</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W</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W</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869183554"/>
                  </a:ext>
                </a:extLst>
              </a:tr>
              <a:tr h="186773">
                <a:tc>
                  <a:txBody>
                    <a:bodyPr/>
                    <a:lstStyle/>
                    <a:p>
                      <a:pPr rtl="0" fontAlgn="t"/>
                      <a:r>
                        <a:rPr lang="en-IN" sz="700" b="0" i="0" u="none" strike="noStrike" cap="none" spc="0">
                          <a:solidFill>
                            <a:schemeClr val="tx1"/>
                          </a:solidFill>
                          <a:effectLst/>
                          <a:latin typeface="Arial" panose="020B0604020202020204" pitchFamily="34" charset="0"/>
                        </a:rPr>
                        <a:t>Select Blade Tool</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B</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B</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14796435"/>
                  </a:ext>
                </a:extLst>
              </a:tr>
              <a:tr h="186773">
                <a:tc>
                  <a:txBody>
                    <a:bodyPr/>
                    <a:lstStyle/>
                    <a:p>
                      <a:pPr rtl="0" fontAlgn="t"/>
                      <a:r>
                        <a:rPr lang="en-IN" sz="700" b="0" i="0" u="none" strike="noStrike" cap="none" spc="0">
                          <a:solidFill>
                            <a:schemeClr val="tx1"/>
                          </a:solidFill>
                          <a:effectLst/>
                          <a:latin typeface="Arial" panose="020B0604020202020204" pitchFamily="34" charset="0"/>
                        </a:rPr>
                        <a:t>Select Razor Tool</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CTRL + B</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Command + B</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884845271"/>
                  </a:ext>
                </a:extLst>
              </a:tr>
              <a:tr h="186773">
                <a:tc>
                  <a:txBody>
                    <a:bodyPr/>
                    <a:lstStyle/>
                    <a:p>
                      <a:pPr rtl="0" fontAlgn="t"/>
                      <a:r>
                        <a:rPr lang="en-IN" sz="700" b="0" i="0" u="none" strike="noStrike" cap="none" spc="0">
                          <a:solidFill>
                            <a:schemeClr val="tx1"/>
                          </a:solidFill>
                          <a:effectLst/>
                          <a:latin typeface="Arial" panose="020B0604020202020204" pitchFamily="34" charset="0"/>
                        </a:rPr>
                        <a:t>Toggle between Slip/Slide Mode</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S</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S</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15706216"/>
                  </a:ext>
                </a:extLst>
              </a:tr>
              <a:tr h="186773">
                <a:tc>
                  <a:txBody>
                    <a:bodyPr/>
                    <a:lstStyle/>
                    <a:p>
                      <a:pPr rtl="0" fontAlgn="t"/>
                      <a:r>
                        <a:rPr lang="en-IN" sz="700" b="0" i="0" u="none" strike="noStrike" cap="none" spc="0">
                          <a:solidFill>
                            <a:schemeClr val="tx1"/>
                          </a:solidFill>
                          <a:effectLst/>
                          <a:latin typeface="Arial" panose="020B0604020202020204" pitchFamily="34" charset="0"/>
                        </a:rPr>
                        <a:t>Toggle between Snapping On/Off</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N</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N</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55731917"/>
                  </a:ext>
                </a:extLst>
              </a:tr>
              <a:tr h="186773">
                <a:tc>
                  <a:txBody>
                    <a:bodyPr/>
                    <a:lstStyle/>
                    <a:p>
                      <a:pPr rtl="0" fontAlgn="t"/>
                      <a:r>
                        <a:rPr lang="en-IN" sz="700" b="0" i="0" u="none" strike="noStrike" cap="none" spc="0">
                          <a:solidFill>
                            <a:schemeClr val="tx1"/>
                          </a:solidFill>
                          <a:effectLst/>
                          <a:latin typeface="Arial" panose="020B0604020202020204" pitchFamily="34" charset="0"/>
                        </a:rPr>
                        <a:t>Make Cut</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CTRL + X</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Command + X</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66583021"/>
                  </a:ext>
                </a:extLst>
              </a:tr>
              <a:tr h="186773">
                <a:tc>
                  <a:txBody>
                    <a:bodyPr/>
                    <a:lstStyle/>
                    <a:p>
                      <a:pPr rtl="0" fontAlgn="t"/>
                      <a:r>
                        <a:rPr lang="en-IN" sz="700" b="0" i="0" u="none" strike="noStrike" cap="none" spc="0">
                          <a:solidFill>
                            <a:schemeClr val="tx1"/>
                          </a:solidFill>
                          <a:effectLst/>
                          <a:latin typeface="Arial" panose="020B0604020202020204" pitchFamily="34" charset="0"/>
                        </a:rPr>
                        <a:t>Make Copy</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CTRL + C</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Command + C</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239524982"/>
                  </a:ext>
                </a:extLst>
              </a:tr>
              <a:tr h="186773">
                <a:tc>
                  <a:txBody>
                    <a:bodyPr/>
                    <a:lstStyle/>
                    <a:p>
                      <a:pPr rtl="0" fontAlgn="t"/>
                      <a:r>
                        <a:rPr lang="en-IN" sz="700" b="0" i="0" u="none" strike="noStrike" cap="none" spc="0">
                          <a:solidFill>
                            <a:schemeClr val="tx1"/>
                          </a:solidFill>
                          <a:effectLst/>
                          <a:latin typeface="Arial" panose="020B0604020202020204" pitchFamily="34" charset="0"/>
                        </a:rPr>
                        <a:t>Paste</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CTRL + V</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Command + V</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80552874"/>
                  </a:ext>
                </a:extLst>
              </a:tr>
              <a:tr h="186773">
                <a:tc>
                  <a:txBody>
                    <a:bodyPr/>
                    <a:lstStyle/>
                    <a:p>
                      <a:pPr rtl="0" fontAlgn="t"/>
                      <a:r>
                        <a:rPr lang="en-IN" sz="700" b="0" i="0" u="none" strike="noStrike" cap="none" spc="0">
                          <a:solidFill>
                            <a:schemeClr val="tx1"/>
                          </a:solidFill>
                          <a:effectLst/>
                          <a:latin typeface="Arial" panose="020B0604020202020204" pitchFamily="34" charset="0"/>
                        </a:rPr>
                        <a:t>Undo </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CTRL + Z</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Command + Z</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999008386"/>
                  </a:ext>
                </a:extLst>
              </a:tr>
              <a:tr h="186773">
                <a:tc>
                  <a:txBody>
                    <a:bodyPr/>
                    <a:lstStyle/>
                    <a:p>
                      <a:pPr rtl="0" fontAlgn="t"/>
                      <a:r>
                        <a:rPr lang="en-IN" sz="700" b="0" i="0" u="none" strike="noStrike" cap="none" spc="0">
                          <a:solidFill>
                            <a:schemeClr val="tx1"/>
                          </a:solidFill>
                          <a:effectLst/>
                          <a:latin typeface="Arial" panose="020B0604020202020204" pitchFamily="34" charset="0"/>
                        </a:rPr>
                        <a:t>Redo</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CTRL + Shift + Z</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Command + Alt + Z</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71374986"/>
                  </a:ext>
                </a:extLst>
              </a:tr>
              <a:tr h="186773">
                <a:tc>
                  <a:txBody>
                    <a:bodyPr/>
                    <a:lstStyle/>
                    <a:p>
                      <a:pPr rtl="0" fontAlgn="t"/>
                      <a:r>
                        <a:rPr lang="en-IN" sz="700" b="0" i="0" u="none" strike="noStrike" cap="none" spc="0">
                          <a:solidFill>
                            <a:schemeClr val="tx1"/>
                          </a:solidFill>
                          <a:effectLst/>
                          <a:latin typeface="Arial" panose="020B0604020202020204" pitchFamily="34" charset="0"/>
                        </a:rPr>
                        <a:t>Go to Previous Cut Point</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V</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V</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135974757"/>
                  </a:ext>
                </a:extLst>
              </a:tr>
              <a:tr h="186773">
                <a:tc>
                  <a:txBody>
                    <a:bodyPr/>
                    <a:lstStyle/>
                    <a:p>
                      <a:pPr rtl="0" fontAlgn="t"/>
                      <a:r>
                        <a:rPr lang="en-IN" sz="700" b="0" i="0" u="none" strike="noStrike" cap="none" spc="0">
                          <a:solidFill>
                            <a:schemeClr val="tx1"/>
                          </a:solidFill>
                          <a:effectLst/>
                          <a:latin typeface="Arial" panose="020B0604020202020204" pitchFamily="34" charset="0"/>
                        </a:rPr>
                        <a:t>Toggle between Edit Point Types</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U</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U</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69163184"/>
                  </a:ext>
                </a:extLst>
              </a:tr>
              <a:tr h="186773">
                <a:tc>
                  <a:txBody>
                    <a:bodyPr/>
                    <a:lstStyle/>
                    <a:p>
                      <a:pPr rtl="0" fontAlgn="t"/>
                      <a:r>
                        <a:rPr lang="en-IN" sz="700" b="0" i="0" u="none" strike="noStrike" cap="none" spc="0">
                          <a:solidFill>
                            <a:schemeClr val="tx1"/>
                          </a:solidFill>
                          <a:effectLst/>
                          <a:latin typeface="Arial" panose="020B0604020202020204" pitchFamily="34" charset="0"/>
                        </a:rPr>
                        <a:t>Split Clip</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CTRL + \</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Command + \</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140638033"/>
                  </a:ext>
                </a:extLst>
              </a:tr>
              <a:tr h="186773">
                <a:tc>
                  <a:txBody>
                    <a:bodyPr/>
                    <a:lstStyle/>
                    <a:p>
                      <a:pPr rtl="0" fontAlgn="t"/>
                      <a:r>
                        <a:rPr lang="en-IN" sz="700" b="0" i="0" u="none" strike="noStrike" cap="none" spc="0">
                          <a:solidFill>
                            <a:schemeClr val="tx1"/>
                          </a:solidFill>
                          <a:effectLst/>
                          <a:latin typeface="Arial" panose="020B0604020202020204" pitchFamily="34" charset="0"/>
                        </a:rPr>
                        <a:t>Join Clip</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Option + \</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Alt + \</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03526984"/>
                  </a:ext>
                </a:extLst>
              </a:tr>
              <a:tr h="186773">
                <a:tc>
                  <a:txBody>
                    <a:bodyPr/>
                    <a:lstStyle/>
                    <a:p>
                      <a:pPr rtl="0" fontAlgn="t"/>
                      <a:r>
                        <a:rPr lang="en-IN" sz="700" b="0" i="0" u="none" strike="noStrike" cap="none" spc="0">
                          <a:solidFill>
                            <a:schemeClr val="tx1"/>
                          </a:solidFill>
                          <a:effectLst/>
                          <a:latin typeface="Arial" panose="020B0604020202020204" pitchFamily="34" charset="0"/>
                        </a:rPr>
                        <a:t>Toggle between Enable/Disable Clip</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D</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D</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916489048"/>
                  </a:ext>
                </a:extLst>
              </a:tr>
              <a:tr h="186773">
                <a:tc>
                  <a:txBody>
                    <a:bodyPr/>
                    <a:lstStyle/>
                    <a:p>
                      <a:pPr rtl="0" fontAlgn="t"/>
                      <a:r>
                        <a:rPr lang="en-IN" sz="700" b="0" i="0" u="none" strike="noStrike" cap="none" spc="0">
                          <a:solidFill>
                            <a:schemeClr val="tx1"/>
                          </a:solidFill>
                          <a:effectLst/>
                          <a:latin typeface="Arial" panose="020B0604020202020204" pitchFamily="34" charset="0"/>
                        </a:rPr>
                        <a:t>Select All</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CTRL + + A</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Command + A</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485808141"/>
                  </a:ext>
                </a:extLst>
              </a:tr>
              <a:tr h="186773">
                <a:tc>
                  <a:txBody>
                    <a:bodyPr/>
                    <a:lstStyle/>
                    <a:p>
                      <a:pPr rtl="0" fontAlgn="t"/>
                      <a:r>
                        <a:rPr lang="en-IN" sz="700" b="0" i="0" u="none" strike="noStrike" cap="none" spc="0">
                          <a:solidFill>
                            <a:schemeClr val="tx1"/>
                          </a:solidFill>
                          <a:effectLst/>
                          <a:latin typeface="Arial" panose="020B0604020202020204" pitchFamily="34" charset="0"/>
                        </a:rPr>
                        <a:t>Deselect All</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CTRL + Shift + A</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Command + Shift + A</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676113553"/>
                  </a:ext>
                </a:extLst>
              </a:tr>
              <a:tr h="186773">
                <a:tc>
                  <a:txBody>
                    <a:bodyPr/>
                    <a:lstStyle/>
                    <a:p>
                      <a:pPr rtl="0" fontAlgn="t"/>
                      <a:r>
                        <a:rPr lang="en-IN" sz="700" b="0" i="0" u="none" strike="noStrike" cap="none" spc="0">
                          <a:solidFill>
                            <a:schemeClr val="tx1"/>
                          </a:solidFill>
                          <a:effectLst/>
                          <a:latin typeface="Arial" panose="020B0604020202020204" pitchFamily="34" charset="0"/>
                        </a:rPr>
                        <a:t>Select Nearest Clip or Gap</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Shift + V</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Shift + V</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82023850"/>
                  </a:ext>
                </a:extLst>
              </a:tr>
              <a:tr h="186773">
                <a:tc>
                  <a:txBody>
                    <a:bodyPr/>
                    <a:lstStyle/>
                    <a:p>
                      <a:pPr rtl="0" fontAlgn="t"/>
                      <a:r>
                        <a:rPr lang="en-IN" sz="700" b="0" i="0" u="none" strike="noStrike" cap="none" spc="0">
                          <a:solidFill>
                            <a:schemeClr val="tx1"/>
                          </a:solidFill>
                          <a:effectLst/>
                          <a:latin typeface="Arial" panose="020B0604020202020204" pitchFamily="34" charset="0"/>
                        </a:rPr>
                        <a:t>Select Forward Clips on this Track</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Y</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Y</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962441713"/>
                  </a:ext>
                </a:extLst>
              </a:tr>
              <a:tr h="186773">
                <a:tc>
                  <a:txBody>
                    <a:bodyPr/>
                    <a:lstStyle/>
                    <a:p>
                      <a:pPr rtl="0" fontAlgn="t"/>
                      <a:r>
                        <a:rPr lang="en-IN" sz="700" b="0" i="0" u="none" strike="noStrike" cap="none" spc="0">
                          <a:solidFill>
                            <a:schemeClr val="tx1"/>
                          </a:solidFill>
                          <a:effectLst/>
                          <a:latin typeface="Arial" panose="020B0604020202020204" pitchFamily="34" charset="0"/>
                        </a:rPr>
                        <a:t>Select Previous Clips on this Track</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CTRL + Y</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Command + Y</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49037770"/>
                  </a:ext>
                </a:extLst>
              </a:tr>
              <a:tr h="186773">
                <a:tc>
                  <a:txBody>
                    <a:bodyPr/>
                    <a:lstStyle/>
                    <a:p>
                      <a:pPr rtl="0" fontAlgn="t"/>
                      <a:r>
                        <a:rPr lang="en-IN" sz="700" b="0" i="0" u="none" strike="noStrike" cap="none" spc="0">
                          <a:solidFill>
                            <a:schemeClr val="tx1"/>
                          </a:solidFill>
                          <a:effectLst/>
                          <a:latin typeface="Arial" panose="020B0604020202020204" pitchFamily="34" charset="0"/>
                        </a:rPr>
                        <a:t>Delete Selected</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Backspace</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Backspace</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234006599"/>
                  </a:ext>
                </a:extLst>
              </a:tr>
              <a:tr h="186773">
                <a:tc>
                  <a:txBody>
                    <a:bodyPr/>
                    <a:lstStyle/>
                    <a:p>
                      <a:pPr rtl="0" fontAlgn="t"/>
                      <a:r>
                        <a:rPr lang="en-IN" sz="700" b="0" i="0" u="none" strike="noStrike" cap="none" spc="0">
                          <a:solidFill>
                            <a:schemeClr val="tx1"/>
                          </a:solidFill>
                          <a:effectLst/>
                          <a:latin typeface="Arial" panose="020B0604020202020204" pitchFamily="34" charset="0"/>
                        </a:rPr>
                        <a:t>Insert Edit</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F9</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F9</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09155776"/>
                  </a:ext>
                </a:extLst>
              </a:tr>
              <a:tr h="186773">
                <a:tc>
                  <a:txBody>
                    <a:bodyPr/>
                    <a:lstStyle/>
                    <a:p>
                      <a:pPr rtl="0" fontAlgn="t"/>
                      <a:r>
                        <a:rPr lang="en-IN" sz="700" b="0" i="0" u="none" strike="noStrike" cap="none" spc="0">
                          <a:solidFill>
                            <a:schemeClr val="tx1"/>
                          </a:solidFill>
                          <a:effectLst/>
                          <a:latin typeface="Arial" panose="020B0604020202020204" pitchFamily="34" charset="0"/>
                        </a:rPr>
                        <a:t>Overwrite Edit</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F10</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F10</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22221509"/>
                  </a:ext>
                </a:extLst>
              </a:tr>
              <a:tr h="186773">
                <a:tc>
                  <a:txBody>
                    <a:bodyPr/>
                    <a:lstStyle/>
                    <a:p>
                      <a:pPr rtl="0" fontAlgn="t"/>
                      <a:r>
                        <a:rPr lang="en-IN" sz="700" b="0" i="0" u="none" strike="noStrike" cap="none" spc="0">
                          <a:solidFill>
                            <a:schemeClr val="tx1"/>
                          </a:solidFill>
                          <a:effectLst/>
                          <a:latin typeface="Arial" panose="020B0604020202020204" pitchFamily="34" charset="0"/>
                        </a:rPr>
                        <a:t>Replace Edit</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F11</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F11</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32415137"/>
                  </a:ext>
                </a:extLst>
              </a:tr>
              <a:tr h="186773">
                <a:tc>
                  <a:txBody>
                    <a:bodyPr/>
                    <a:lstStyle/>
                    <a:p>
                      <a:pPr rtl="0" fontAlgn="t"/>
                      <a:r>
                        <a:rPr lang="en-IN" sz="700" b="0" i="0" u="none" strike="noStrike" cap="none" spc="0">
                          <a:solidFill>
                            <a:schemeClr val="tx1"/>
                          </a:solidFill>
                          <a:effectLst/>
                          <a:latin typeface="Arial" panose="020B0604020202020204" pitchFamily="34" charset="0"/>
                        </a:rPr>
                        <a:t>Place On Top Edit</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F12</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F12</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860770930"/>
                  </a:ext>
                </a:extLst>
              </a:tr>
              <a:tr h="186773">
                <a:tc>
                  <a:txBody>
                    <a:bodyPr/>
                    <a:lstStyle/>
                    <a:p>
                      <a:pPr rtl="0" fontAlgn="t"/>
                      <a:r>
                        <a:rPr lang="en-IN" sz="700" b="0" i="0" u="none" strike="noStrike" cap="none" spc="0">
                          <a:solidFill>
                            <a:schemeClr val="tx1"/>
                          </a:solidFill>
                          <a:effectLst/>
                          <a:latin typeface="Arial" panose="020B0604020202020204" pitchFamily="34" charset="0"/>
                        </a:rPr>
                        <a:t>Fit To Fill Edit</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Shift + F11</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Shift + F11</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48677742"/>
                  </a:ext>
                </a:extLst>
              </a:tr>
              <a:tr h="186773">
                <a:tc>
                  <a:txBody>
                    <a:bodyPr/>
                    <a:lstStyle/>
                    <a:p>
                      <a:pPr rtl="0" fontAlgn="t"/>
                      <a:r>
                        <a:rPr lang="en-IN" sz="700" b="0" i="0" u="none" strike="noStrike" cap="none" spc="0">
                          <a:solidFill>
                            <a:schemeClr val="tx1"/>
                          </a:solidFill>
                          <a:effectLst/>
                          <a:latin typeface="Arial" panose="020B0604020202020204" pitchFamily="34" charset="0"/>
                        </a:rPr>
                        <a:t>Ripple Delete</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Delete</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Delete</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779077117"/>
                  </a:ext>
                </a:extLst>
              </a:tr>
              <a:tr h="186773">
                <a:tc>
                  <a:txBody>
                    <a:bodyPr/>
                    <a:lstStyle/>
                    <a:p>
                      <a:pPr rtl="0" fontAlgn="t"/>
                      <a:r>
                        <a:rPr lang="en-IN" sz="700" b="0" i="0" u="none" strike="noStrike" cap="none" spc="0">
                          <a:solidFill>
                            <a:schemeClr val="tx1"/>
                          </a:solidFill>
                          <a:effectLst/>
                          <a:latin typeface="Arial" panose="020B0604020202020204" pitchFamily="34" charset="0"/>
                        </a:rPr>
                        <a:t>Append at End of Timeline</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Shift + F12</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Shift + F12</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94320020"/>
                  </a:ext>
                </a:extLst>
              </a:tr>
              <a:tr h="186773">
                <a:tc>
                  <a:txBody>
                    <a:bodyPr/>
                    <a:lstStyle/>
                    <a:p>
                      <a:pPr rtl="0" fontAlgn="t"/>
                      <a:r>
                        <a:rPr lang="en-IN" sz="700" b="0" i="0" u="none" strike="noStrike" cap="none" spc="0">
                          <a:solidFill>
                            <a:schemeClr val="tx1"/>
                          </a:solidFill>
                          <a:effectLst/>
                          <a:latin typeface="Arial" panose="020B0604020202020204" pitchFamily="34" charset="0"/>
                        </a:rPr>
                        <a:t>Trim Start</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Shift + [</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rtl="0" fontAlgn="t"/>
                      <a:r>
                        <a:rPr lang="en-IN" sz="700" b="0" i="0" u="none" strike="noStrike" cap="none" spc="0">
                          <a:solidFill>
                            <a:schemeClr val="tx1"/>
                          </a:solidFill>
                          <a:effectLst/>
                          <a:latin typeface="Arial" panose="020B0604020202020204" pitchFamily="34" charset="0"/>
                        </a:rPr>
                        <a:t>Shift + [</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531751257"/>
                  </a:ext>
                </a:extLst>
              </a:tr>
              <a:tr h="186773">
                <a:tc>
                  <a:txBody>
                    <a:bodyPr/>
                    <a:lstStyle/>
                    <a:p>
                      <a:pPr rtl="0" fontAlgn="t"/>
                      <a:r>
                        <a:rPr lang="en-IN" sz="700" b="0" i="0" u="none" strike="noStrike" cap="none" spc="0">
                          <a:solidFill>
                            <a:schemeClr val="tx1"/>
                          </a:solidFill>
                          <a:effectLst/>
                          <a:latin typeface="Arial" panose="020B0604020202020204" pitchFamily="34" charset="0"/>
                        </a:rPr>
                        <a:t>Trim End</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a:solidFill>
                            <a:schemeClr val="tx1"/>
                          </a:solidFill>
                          <a:effectLst/>
                          <a:latin typeface="Arial" panose="020B0604020202020204" pitchFamily="34" charset="0"/>
                        </a:rPr>
                        <a:t>Shift + ]</a:t>
                      </a:r>
                      <a:endParaRPr lang="en-IN" sz="700" cap="none" spc="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rtl="0" fontAlgn="t"/>
                      <a:r>
                        <a:rPr lang="en-IN" sz="700" b="0" i="0" u="none" strike="noStrike" cap="none" spc="0" dirty="0">
                          <a:solidFill>
                            <a:schemeClr val="tx1"/>
                          </a:solidFill>
                          <a:effectLst/>
                          <a:latin typeface="Arial" panose="020B0604020202020204" pitchFamily="34" charset="0"/>
                        </a:rPr>
                        <a:t>Shift + ]</a:t>
                      </a:r>
                      <a:endParaRPr lang="en-IN" sz="700" cap="none" spc="0" dirty="0">
                        <a:solidFill>
                          <a:schemeClr val="tx1"/>
                        </a:solidFill>
                        <a:effectLst/>
                      </a:endParaRPr>
                    </a:p>
                  </a:txBody>
                  <a:tcPr marL="16761" marR="16761" marT="42914" marB="838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50465530"/>
                  </a:ext>
                </a:extLst>
              </a:tr>
            </a:tbl>
          </a:graphicData>
        </a:graphic>
      </p:graphicFrame>
    </p:spTree>
    <p:extLst>
      <p:ext uri="{BB962C8B-B14F-4D97-AF65-F5344CB8AC3E}">
        <p14:creationId xmlns:p14="http://schemas.microsoft.com/office/powerpoint/2010/main" val="272854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BE6D47-B7FB-8405-9DFE-E32956B8FDB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63B2B249-28A1-B6A8-913A-06F02E05FE2F}"/>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a:ln>
                  <a:noFill/>
                </a:ln>
                <a:effectLst/>
              </a:rPr>
              <a:t>Navigation shortcuts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a:ln>
                  <a:noFill/>
                </a:ln>
                <a:effectLst/>
              </a:rPr>
              <a:t>Navigation shortcuts provide even more navigation tools for users who wish to speed things up even further.</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a:ln>
                <a:noFill/>
              </a:ln>
              <a:effectLst/>
            </a:endParaRPr>
          </a:p>
        </p:txBody>
      </p:sp>
      <p:graphicFrame>
        <p:nvGraphicFramePr>
          <p:cNvPr id="2" name="Table 1">
            <a:extLst>
              <a:ext uri="{FF2B5EF4-FFF2-40B4-BE49-F238E27FC236}">
                <a16:creationId xmlns:a16="http://schemas.microsoft.com/office/drawing/2014/main" id="{96B566FC-4C7F-4F1C-C8AD-1D0DB4EA4D47}"/>
              </a:ext>
            </a:extLst>
          </p:cNvPr>
          <p:cNvGraphicFramePr>
            <a:graphicFrameLocks noGrp="1"/>
          </p:cNvGraphicFramePr>
          <p:nvPr>
            <p:extLst>
              <p:ext uri="{D42A27DB-BD31-4B8C-83A1-F6EECF244321}">
                <p14:modId xmlns:p14="http://schemas.microsoft.com/office/powerpoint/2010/main" val="2637738778"/>
              </p:ext>
            </p:extLst>
          </p:nvPr>
        </p:nvGraphicFramePr>
        <p:xfrm>
          <a:off x="4851920" y="640080"/>
          <a:ext cx="6508472" cy="5577848"/>
        </p:xfrm>
        <a:graphic>
          <a:graphicData uri="http://schemas.openxmlformats.org/drawingml/2006/table">
            <a:tbl>
              <a:tblPr firstRow="1" bandRow="1">
                <a:solidFill>
                  <a:srgbClr val="F7F7F7"/>
                </a:solidFill>
              </a:tblPr>
              <a:tblGrid>
                <a:gridCol w="2922871">
                  <a:extLst>
                    <a:ext uri="{9D8B030D-6E8A-4147-A177-3AD203B41FA5}">
                      <a16:colId xmlns:a16="http://schemas.microsoft.com/office/drawing/2014/main" val="2569962170"/>
                    </a:ext>
                  </a:extLst>
                </a:gridCol>
                <a:gridCol w="1825405">
                  <a:extLst>
                    <a:ext uri="{9D8B030D-6E8A-4147-A177-3AD203B41FA5}">
                      <a16:colId xmlns:a16="http://schemas.microsoft.com/office/drawing/2014/main" val="607322662"/>
                    </a:ext>
                  </a:extLst>
                </a:gridCol>
                <a:gridCol w="1760196">
                  <a:extLst>
                    <a:ext uri="{9D8B030D-6E8A-4147-A177-3AD203B41FA5}">
                      <a16:colId xmlns:a16="http://schemas.microsoft.com/office/drawing/2014/main" val="2181471575"/>
                    </a:ext>
                  </a:extLst>
                </a:gridCol>
              </a:tblGrid>
              <a:tr h="392312">
                <a:tc>
                  <a:txBody>
                    <a:bodyPr/>
                    <a:lstStyle/>
                    <a:p>
                      <a:pPr algn="ctr" rtl="0" fontAlgn="t"/>
                      <a:r>
                        <a:rPr lang="en-IN" sz="1000" b="1" i="0" u="none" strike="noStrike" cap="all" spc="60">
                          <a:solidFill>
                            <a:schemeClr val="tx1"/>
                          </a:solidFill>
                          <a:effectLst/>
                          <a:latin typeface="Arial" panose="020B0604020202020204" pitchFamily="34" charset="0"/>
                        </a:rPr>
                        <a:t>Command</a:t>
                      </a:r>
                      <a:endParaRPr lang="en-IN" sz="1000" b="1" cap="all" spc="60">
                        <a:solidFill>
                          <a:schemeClr val="tx1"/>
                        </a:solidFill>
                        <a:effectLst/>
                      </a:endParaRPr>
                    </a:p>
                  </a:txBody>
                  <a:tcPr marL="108975" marR="108975" marT="108975" marB="108975">
                    <a:lnL w="12700" cmpd="sng">
                      <a:noFill/>
                    </a:lnL>
                    <a:lnR w="12700" cmpd="sng">
                      <a:noFill/>
                    </a:lnR>
                    <a:lnT w="12700" cmpd="sng">
                      <a:noFill/>
                    </a:lnT>
                    <a:lnB w="38100" cmpd="sng">
                      <a:noFill/>
                    </a:lnB>
                    <a:noFill/>
                  </a:tcPr>
                </a:tc>
                <a:tc>
                  <a:txBody>
                    <a:bodyPr/>
                    <a:lstStyle/>
                    <a:p>
                      <a:pPr algn="ctr" rtl="0" fontAlgn="t"/>
                      <a:r>
                        <a:rPr lang="en-IN" sz="1000" b="1" i="0" u="none" strike="noStrike" cap="all" spc="60">
                          <a:solidFill>
                            <a:schemeClr val="tx1"/>
                          </a:solidFill>
                          <a:effectLst/>
                          <a:latin typeface="Arial" panose="020B0604020202020204" pitchFamily="34" charset="0"/>
                        </a:rPr>
                        <a:t>Windows </a:t>
                      </a:r>
                      <a:endParaRPr lang="en-IN" sz="1000" b="1" cap="all" spc="60">
                        <a:solidFill>
                          <a:schemeClr val="tx1"/>
                        </a:solidFill>
                        <a:effectLst/>
                      </a:endParaRPr>
                    </a:p>
                  </a:txBody>
                  <a:tcPr marL="108975" marR="108975" marT="108975" marB="108975">
                    <a:lnL w="12700" cmpd="sng">
                      <a:noFill/>
                    </a:lnL>
                    <a:lnR w="12700" cmpd="sng">
                      <a:noFill/>
                    </a:lnR>
                    <a:lnT w="12700" cmpd="sng">
                      <a:noFill/>
                    </a:lnT>
                    <a:lnB w="38100" cmpd="sng">
                      <a:noFill/>
                    </a:lnB>
                    <a:noFill/>
                  </a:tcPr>
                </a:tc>
                <a:tc>
                  <a:txBody>
                    <a:bodyPr/>
                    <a:lstStyle/>
                    <a:p>
                      <a:pPr algn="ctr" rtl="0" fontAlgn="t"/>
                      <a:r>
                        <a:rPr lang="en-IN" sz="1000" b="1" i="0" u="none" strike="noStrike" cap="all" spc="60">
                          <a:solidFill>
                            <a:schemeClr val="tx1"/>
                          </a:solidFill>
                          <a:effectLst/>
                          <a:latin typeface="Arial" panose="020B0604020202020204" pitchFamily="34" charset="0"/>
                        </a:rPr>
                        <a:t>Mac </a:t>
                      </a:r>
                      <a:endParaRPr lang="en-IN" sz="1000" b="1" cap="all" spc="60">
                        <a:solidFill>
                          <a:schemeClr val="tx1"/>
                        </a:solidFill>
                        <a:effectLst/>
                      </a:endParaRPr>
                    </a:p>
                  </a:txBody>
                  <a:tcPr marL="108975" marR="108975" marT="108975" marB="108975">
                    <a:lnL w="12700" cmpd="sng">
                      <a:noFill/>
                    </a:lnL>
                    <a:lnR w="12700" cmpd="sng">
                      <a:noFill/>
                    </a:lnR>
                    <a:lnT w="12700" cmpd="sng">
                      <a:noFill/>
                    </a:lnT>
                    <a:lnB w="38100" cmpd="sng">
                      <a:noFill/>
                    </a:lnB>
                    <a:noFill/>
                  </a:tcPr>
                </a:tc>
                <a:extLst>
                  <a:ext uri="{0D108BD9-81ED-4DB2-BD59-A6C34878D82A}">
                    <a16:rowId xmlns:a16="http://schemas.microsoft.com/office/drawing/2014/main" val="1669393898"/>
                  </a:ext>
                </a:extLst>
              </a:tr>
              <a:tr h="324096">
                <a:tc>
                  <a:txBody>
                    <a:bodyPr/>
                    <a:lstStyle/>
                    <a:p>
                      <a:pPr rtl="0" fontAlgn="t"/>
                      <a:r>
                        <a:rPr lang="en-IN" sz="1300" b="0" i="0" u="none" strike="noStrike" cap="none" spc="0">
                          <a:solidFill>
                            <a:schemeClr val="tx1"/>
                          </a:solidFill>
                          <a:effectLst/>
                          <a:latin typeface="Arial" panose="020B0604020202020204" pitchFamily="34" charset="0"/>
                        </a:rPr>
                        <a:t>Toggle between Pause/Start Playback</a:t>
                      </a:r>
                      <a:endParaRPr lang="en-IN" sz="1300" cap="none" spc="0">
                        <a:solidFill>
                          <a:schemeClr val="tx1"/>
                        </a:solidFill>
                        <a:effectLst/>
                      </a:endParaRPr>
                    </a:p>
                  </a:txBody>
                  <a:tcPr marL="57302" marR="57302" marT="28651" marB="72650">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Space</a:t>
                      </a:r>
                      <a:endParaRPr lang="en-IN" sz="1300" cap="none" spc="0">
                        <a:solidFill>
                          <a:schemeClr val="tx1"/>
                        </a:solidFill>
                        <a:effectLst/>
                      </a:endParaRPr>
                    </a:p>
                  </a:txBody>
                  <a:tcPr marL="57302" marR="57302" marT="28651" marB="72650">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Space</a:t>
                      </a:r>
                      <a:endParaRPr lang="en-IN" sz="1300" cap="none" spc="0">
                        <a:solidFill>
                          <a:schemeClr val="tx1"/>
                        </a:solidFill>
                        <a:effectLst/>
                      </a:endParaRPr>
                    </a:p>
                  </a:txBody>
                  <a:tcPr marL="57302" marR="57302" marT="28651" marB="72650">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9070053"/>
                  </a:ext>
                </a:extLst>
              </a:tr>
              <a:tr h="324096">
                <a:tc>
                  <a:txBody>
                    <a:bodyPr/>
                    <a:lstStyle/>
                    <a:p>
                      <a:pPr rtl="0" fontAlgn="t"/>
                      <a:r>
                        <a:rPr lang="en-IN" sz="1300" b="0" i="0" u="none" strike="noStrike" cap="none" spc="0">
                          <a:solidFill>
                            <a:schemeClr val="tx1"/>
                          </a:solidFill>
                          <a:effectLst/>
                          <a:latin typeface="Arial" panose="020B0604020202020204" pitchFamily="34" charset="0"/>
                        </a:rPr>
                        <a:t>Playback</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L</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L</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283537853"/>
                  </a:ext>
                </a:extLst>
              </a:tr>
              <a:tr h="324096">
                <a:tc>
                  <a:txBody>
                    <a:bodyPr/>
                    <a:lstStyle/>
                    <a:p>
                      <a:pPr rtl="0" fontAlgn="t"/>
                      <a:r>
                        <a:rPr lang="en-IN" sz="1300" b="0" i="0" u="none" strike="noStrike" cap="none" spc="0">
                          <a:solidFill>
                            <a:schemeClr val="tx1"/>
                          </a:solidFill>
                          <a:effectLst/>
                          <a:latin typeface="Arial" panose="020B0604020202020204" pitchFamily="34" charset="0"/>
                        </a:rPr>
                        <a:t>Stop Playback</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K</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K</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523374144"/>
                  </a:ext>
                </a:extLst>
              </a:tr>
              <a:tr h="324096">
                <a:tc>
                  <a:txBody>
                    <a:bodyPr/>
                    <a:lstStyle/>
                    <a:p>
                      <a:pPr rtl="0" fontAlgn="t"/>
                      <a:r>
                        <a:rPr lang="en-IN" sz="1300" b="0" i="0" u="none" strike="noStrike" cap="none" spc="0">
                          <a:solidFill>
                            <a:schemeClr val="tx1"/>
                          </a:solidFill>
                          <a:effectLst/>
                          <a:latin typeface="Arial" panose="020B0604020202020204" pitchFamily="34" charset="0"/>
                        </a:rPr>
                        <a:t>Playback In Reverse</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J</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J</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643307874"/>
                  </a:ext>
                </a:extLst>
              </a:tr>
              <a:tr h="324096">
                <a:tc>
                  <a:txBody>
                    <a:bodyPr/>
                    <a:lstStyle/>
                    <a:p>
                      <a:pPr rtl="0" fontAlgn="t"/>
                      <a:r>
                        <a:rPr lang="en-IN" sz="1300" b="0" i="0" u="none" strike="noStrike" cap="none" spc="0">
                          <a:solidFill>
                            <a:schemeClr val="tx1"/>
                          </a:solidFill>
                          <a:effectLst/>
                          <a:latin typeface="Arial" panose="020B0604020202020204" pitchFamily="34" charset="0"/>
                        </a:rPr>
                        <a:t>Fast Forward</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Shift + L</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Shift + L</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456614048"/>
                  </a:ext>
                </a:extLst>
              </a:tr>
              <a:tr h="324096">
                <a:tc>
                  <a:txBody>
                    <a:bodyPr/>
                    <a:lstStyle/>
                    <a:p>
                      <a:pPr rtl="0" fontAlgn="t"/>
                      <a:r>
                        <a:rPr lang="en-IN" sz="1300" b="0" i="0" u="none" strike="noStrike" cap="none" spc="0">
                          <a:solidFill>
                            <a:schemeClr val="tx1"/>
                          </a:solidFill>
                          <a:effectLst/>
                          <a:latin typeface="Arial" panose="020B0604020202020204" pitchFamily="34" charset="0"/>
                        </a:rPr>
                        <a:t>Fast Reverse</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Shift + J</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Shift + J</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389483152"/>
                  </a:ext>
                </a:extLst>
              </a:tr>
              <a:tr h="324096">
                <a:tc>
                  <a:txBody>
                    <a:bodyPr/>
                    <a:lstStyle/>
                    <a:p>
                      <a:pPr rtl="0" fontAlgn="t"/>
                      <a:r>
                        <a:rPr lang="en-IN" sz="1300" b="0" i="0" u="none" strike="noStrike" cap="none" spc="0">
                          <a:solidFill>
                            <a:schemeClr val="tx1"/>
                          </a:solidFill>
                          <a:effectLst/>
                          <a:latin typeface="Arial" panose="020B0604020202020204" pitchFamily="34" charset="0"/>
                        </a:rPr>
                        <a:t>Toggle between Loop/Unloop</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CTRL + /</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Command + /</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901661863"/>
                  </a:ext>
                </a:extLst>
              </a:tr>
              <a:tr h="324096">
                <a:tc>
                  <a:txBody>
                    <a:bodyPr/>
                    <a:lstStyle/>
                    <a:p>
                      <a:pPr rtl="0" fontAlgn="t"/>
                      <a:r>
                        <a:rPr lang="en-IN" sz="1300" b="0" i="0" u="none" strike="noStrike" cap="none" spc="0">
                          <a:solidFill>
                            <a:schemeClr val="tx1"/>
                          </a:solidFill>
                          <a:effectLst/>
                          <a:latin typeface="Arial" panose="020B0604020202020204" pitchFamily="34" charset="0"/>
                        </a:rPr>
                        <a:t>Go to the Beginning of the Timeline</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Function Left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Function Left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69336232"/>
                  </a:ext>
                </a:extLst>
              </a:tr>
              <a:tr h="324096">
                <a:tc>
                  <a:txBody>
                    <a:bodyPr/>
                    <a:lstStyle/>
                    <a:p>
                      <a:pPr rtl="0" fontAlgn="t"/>
                      <a:r>
                        <a:rPr lang="en-IN" sz="1300" b="0" i="0" u="none" strike="noStrike" cap="none" spc="0">
                          <a:solidFill>
                            <a:schemeClr val="tx1"/>
                          </a:solidFill>
                          <a:effectLst/>
                          <a:latin typeface="Arial" panose="020B0604020202020204" pitchFamily="34" charset="0"/>
                        </a:rPr>
                        <a:t>Go to the End of the Timeline</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Function Right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Function Right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664188655"/>
                  </a:ext>
                </a:extLst>
              </a:tr>
              <a:tr h="324096">
                <a:tc>
                  <a:txBody>
                    <a:bodyPr/>
                    <a:lstStyle/>
                    <a:p>
                      <a:pPr rtl="0" fontAlgn="t"/>
                      <a:r>
                        <a:rPr lang="en-IN" sz="1300" b="0" i="0" u="none" strike="noStrike" cap="none" spc="0">
                          <a:solidFill>
                            <a:schemeClr val="tx1"/>
                          </a:solidFill>
                          <a:effectLst/>
                          <a:latin typeface="Arial" panose="020B0604020202020204" pitchFamily="34" charset="0"/>
                        </a:rPr>
                        <a:t>Got to Previous Clip or Cut</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Up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Up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328297306"/>
                  </a:ext>
                </a:extLst>
              </a:tr>
              <a:tr h="324096">
                <a:tc>
                  <a:txBody>
                    <a:bodyPr/>
                    <a:lstStyle/>
                    <a:p>
                      <a:pPr rtl="0" fontAlgn="t"/>
                      <a:r>
                        <a:rPr lang="en-IN" sz="1300" b="0" i="0" u="none" strike="noStrike" cap="none" spc="0">
                          <a:solidFill>
                            <a:schemeClr val="tx1"/>
                          </a:solidFill>
                          <a:effectLst/>
                          <a:latin typeface="Arial" panose="020B0604020202020204" pitchFamily="34" charset="0"/>
                        </a:rPr>
                        <a:t>Go to Next Clip or Cut</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Down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Down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193453205"/>
                  </a:ext>
                </a:extLst>
              </a:tr>
              <a:tr h="324096">
                <a:tc>
                  <a:txBody>
                    <a:bodyPr/>
                    <a:lstStyle/>
                    <a:p>
                      <a:pPr rtl="0" fontAlgn="t"/>
                      <a:r>
                        <a:rPr lang="en-IN" sz="1300" b="0" i="0" u="none" strike="noStrike" cap="none" spc="0">
                          <a:solidFill>
                            <a:schemeClr val="tx1"/>
                          </a:solidFill>
                          <a:effectLst/>
                          <a:latin typeface="Arial" panose="020B0604020202020204" pitchFamily="34" charset="0"/>
                        </a:rPr>
                        <a:t>Go to First Frame of Clip</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596669277"/>
                  </a:ext>
                </a:extLst>
              </a:tr>
              <a:tr h="324096">
                <a:tc>
                  <a:txBody>
                    <a:bodyPr/>
                    <a:lstStyle/>
                    <a:p>
                      <a:pPr rtl="0" fontAlgn="t"/>
                      <a:r>
                        <a:rPr lang="en-IN" sz="1300" b="0" i="0" u="none" strike="noStrike" cap="none" spc="0">
                          <a:solidFill>
                            <a:schemeClr val="tx1"/>
                          </a:solidFill>
                          <a:effectLst/>
                          <a:latin typeface="Arial" panose="020B0604020202020204" pitchFamily="34" charset="0"/>
                        </a:rPr>
                        <a:t>Go to Last Frame of Clip</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481632258"/>
                  </a:ext>
                </a:extLst>
              </a:tr>
              <a:tr h="324096">
                <a:tc>
                  <a:txBody>
                    <a:bodyPr/>
                    <a:lstStyle/>
                    <a:p>
                      <a:pPr rtl="0" fontAlgn="t"/>
                      <a:r>
                        <a:rPr lang="en-IN" sz="1300" b="0" i="0" u="none" strike="noStrike" cap="none" spc="0">
                          <a:solidFill>
                            <a:schemeClr val="tx1"/>
                          </a:solidFill>
                          <a:effectLst/>
                          <a:latin typeface="Arial" panose="020B0604020202020204" pitchFamily="34" charset="0"/>
                        </a:rPr>
                        <a:t>Go to Previous Frame</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Left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Left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06594167"/>
                  </a:ext>
                </a:extLst>
              </a:tr>
              <a:tr h="324096">
                <a:tc>
                  <a:txBody>
                    <a:bodyPr/>
                    <a:lstStyle/>
                    <a:p>
                      <a:pPr rtl="0" fontAlgn="t"/>
                      <a:r>
                        <a:rPr lang="en-IN" sz="1300" b="0" i="0" u="none" strike="noStrike" cap="none" spc="0">
                          <a:solidFill>
                            <a:schemeClr val="tx1"/>
                          </a:solidFill>
                          <a:effectLst/>
                          <a:latin typeface="Arial" panose="020B0604020202020204" pitchFamily="34" charset="0"/>
                        </a:rPr>
                        <a:t>Go to Next Frame</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Right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t"/>
                      <a:r>
                        <a:rPr lang="en-IN" sz="1300" b="0" i="0" u="none" strike="noStrike" cap="none" spc="0">
                          <a:solidFill>
                            <a:schemeClr val="tx1"/>
                          </a:solidFill>
                          <a:effectLst/>
                          <a:latin typeface="Arial" panose="020B0604020202020204" pitchFamily="34" charset="0"/>
                        </a:rPr>
                        <a:t>Right Arrow</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503224509"/>
                  </a:ext>
                </a:extLst>
              </a:tr>
              <a:tr h="324096">
                <a:tc>
                  <a:txBody>
                    <a:bodyPr/>
                    <a:lstStyle/>
                    <a:p>
                      <a:pPr rtl="0" fontAlgn="t"/>
                      <a:r>
                        <a:rPr lang="en-IN" sz="1300" b="0" i="0" u="none" strike="noStrike" cap="none" spc="0">
                          <a:solidFill>
                            <a:schemeClr val="tx1"/>
                          </a:solidFill>
                          <a:effectLst/>
                          <a:latin typeface="Arial" panose="020B0604020202020204" pitchFamily="34" charset="0"/>
                        </a:rPr>
                        <a:t>Play Around the Current Frame</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t"/>
                      <a:r>
                        <a:rPr lang="en-IN" sz="1300" b="0" i="0" u="none" strike="noStrike" cap="none" spc="0">
                          <a:solidFill>
                            <a:schemeClr val="tx1"/>
                          </a:solidFill>
                          <a:effectLst/>
                          <a:latin typeface="Arial" panose="020B0604020202020204" pitchFamily="34" charset="0"/>
                        </a:rPr>
                        <a:t>/</a:t>
                      </a:r>
                      <a:endParaRPr lang="en-IN" sz="1300" cap="none" spc="0">
                        <a:solidFill>
                          <a:schemeClr val="tx1"/>
                        </a:solidFill>
                        <a:effectLst/>
                      </a:endParaRPr>
                    </a:p>
                  </a:txBody>
                  <a:tcPr marL="57302" marR="57302" marT="28651" marB="7265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15900645"/>
                  </a:ext>
                </a:extLst>
              </a:tr>
            </a:tbl>
          </a:graphicData>
        </a:graphic>
      </p:graphicFrame>
    </p:spTree>
    <p:extLst>
      <p:ext uri="{BB962C8B-B14F-4D97-AF65-F5344CB8AC3E}">
        <p14:creationId xmlns:p14="http://schemas.microsoft.com/office/powerpoint/2010/main" val="105688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D761FD-1A53-5A7E-D881-ABE2E9309BB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4E958C0E-CB3E-92C1-289C-0AAB21F61025}"/>
              </a:ext>
            </a:extLst>
          </p:cNvPr>
          <p:cNvSpPr>
            <a:spLocks noChangeArrowheads="1"/>
          </p:cNvSpPr>
          <p:nvPr/>
        </p:nvSpPr>
        <p:spPr bwMode="auto">
          <a:xfrm>
            <a:off x="638882" y="639193"/>
            <a:ext cx="3571810" cy="35735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lnSpc>
                <a:spcPct val="90000"/>
              </a:lnSpc>
              <a:spcBef>
                <a:spcPct val="0"/>
              </a:spcBef>
              <a:spcAft>
                <a:spcPts val="600"/>
              </a:spcAft>
              <a:buClrTx/>
              <a:buSzTx/>
              <a:tabLst/>
            </a:pPr>
            <a:r>
              <a:rPr kumimoji="0" lang="en-US" altLang="en-US" sz="3600" b="1" i="0" u="none" strike="noStrike" kern="1200" cap="none" normalizeH="0" baseline="0">
                <a:ln>
                  <a:noFill/>
                </a:ln>
                <a:solidFill>
                  <a:schemeClr val="tx1"/>
                </a:solidFill>
                <a:effectLst/>
                <a:latin typeface="+mj-lt"/>
                <a:ea typeface="+mj-ea"/>
                <a:cs typeface="+mj-cs"/>
              </a:rPr>
              <a:t>Effects shortcuts</a:t>
            </a:r>
          </a:p>
          <a:p>
            <a:pPr marL="0" marR="0" lvl="0" indent="0" fontAlgn="base">
              <a:lnSpc>
                <a:spcPct val="90000"/>
              </a:lnSpc>
              <a:spcBef>
                <a:spcPct val="0"/>
              </a:spcBef>
              <a:spcAft>
                <a:spcPts val="600"/>
              </a:spcAft>
              <a:buClrTx/>
              <a:buSzTx/>
              <a:tabLst/>
            </a:pPr>
            <a:r>
              <a:rPr kumimoji="0" lang="en-US" altLang="en-US" sz="3600" b="0" i="0" u="none" strike="noStrike" kern="1200" cap="none" normalizeH="0" baseline="0">
                <a:ln>
                  <a:noFill/>
                </a:ln>
                <a:solidFill>
                  <a:schemeClr val="tx1"/>
                </a:solidFill>
                <a:effectLst/>
                <a:latin typeface="+mj-lt"/>
                <a:ea typeface="+mj-ea"/>
                <a:cs typeface="+mj-cs"/>
              </a:rPr>
              <a:t>The effects shortcuts are great if your videos use a bunch of effects.</a:t>
            </a:r>
          </a:p>
          <a:p>
            <a:pPr marL="0" marR="0" lvl="0" indent="0" fontAlgn="base">
              <a:lnSpc>
                <a:spcPct val="90000"/>
              </a:lnSpc>
              <a:spcBef>
                <a:spcPct val="0"/>
              </a:spcBef>
              <a:spcAft>
                <a:spcPts val="600"/>
              </a:spcAft>
              <a:buClrTx/>
              <a:buSzTx/>
              <a:tabLst/>
            </a:pPr>
            <a:endParaRPr kumimoji="0" lang="en-US" altLang="en-US" sz="3600" b="0" i="0" u="none" strike="noStrike" kern="1200" cap="none" normalizeH="0" baseline="0">
              <a:ln>
                <a:noFill/>
              </a:ln>
              <a:solidFill>
                <a:schemeClr val="tx1"/>
              </a:solidFill>
              <a:effectLst/>
              <a:latin typeface="+mj-lt"/>
              <a:ea typeface="+mj-ea"/>
              <a:cs typeface="+mj-cs"/>
            </a:endParaRPr>
          </a:p>
        </p:txBody>
      </p:sp>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5D5A16C7-E063-CCE7-7685-32EE84288333}"/>
              </a:ext>
            </a:extLst>
          </p:cNvPr>
          <p:cNvGraphicFramePr>
            <a:graphicFrameLocks noGrp="1"/>
          </p:cNvGraphicFramePr>
          <p:nvPr>
            <p:extLst>
              <p:ext uri="{D42A27DB-BD31-4B8C-83A1-F6EECF244321}">
                <p14:modId xmlns:p14="http://schemas.microsoft.com/office/powerpoint/2010/main" val="3033514336"/>
              </p:ext>
            </p:extLst>
          </p:nvPr>
        </p:nvGraphicFramePr>
        <p:xfrm>
          <a:off x="4790230" y="640080"/>
          <a:ext cx="6942748" cy="5550413"/>
        </p:xfrm>
        <a:graphic>
          <a:graphicData uri="http://schemas.openxmlformats.org/drawingml/2006/table">
            <a:tbl>
              <a:tblPr firstRow="1" bandRow="1">
                <a:tableStyleId>{9D7B26C5-4107-4FEC-AEDC-1716B250A1EF}</a:tableStyleId>
              </a:tblPr>
              <a:tblGrid>
                <a:gridCol w="2986054">
                  <a:extLst>
                    <a:ext uri="{9D8B030D-6E8A-4147-A177-3AD203B41FA5}">
                      <a16:colId xmlns:a16="http://schemas.microsoft.com/office/drawing/2014/main" val="3678741323"/>
                    </a:ext>
                  </a:extLst>
                </a:gridCol>
                <a:gridCol w="1897436">
                  <a:extLst>
                    <a:ext uri="{9D8B030D-6E8A-4147-A177-3AD203B41FA5}">
                      <a16:colId xmlns:a16="http://schemas.microsoft.com/office/drawing/2014/main" val="3372587749"/>
                    </a:ext>
                  </a:extLst>
                </a:gridCol>
                <a:gridCol w="2059258">
                  <a:extLst>
                    <a:ext uri="{9D8B030D-6E8A-4147-A177-3AD203B41FA5}">
                      <a16:colId xmlns:a16="http://schemas.microsoft.com/office/drawing/2014/main" val="3282405638"/>
                    </a:ext>
                  </a:extLst>
                </a:gridCol>
              </a:tblGrid>
              <a:tr h="292127">
                <a:tc>
                  <a:txBody>
                    <a:bodyPr/>
                    <a:lstStyle/>
                    <a:p>
                      <a:pPr algn="ctr" rtl="0" fontAlgn="t"/>
                      <a:r>
                        <a:rPr lang="en-IN" sz="1200" b="1" u="none" strike="noStrike">
                          <a:solidFill>
                            <a:srgbClr val="565867"/>
                          </a:solidFill>
                          <a:effectLst/>
                        </a:rPr>
                        <a:t>Command</a:t>
                      </a:r>
                      <a:endParaRPr lang="en-IN" sz="1500">
                        <a:effectLst/>
                      </a:endParaRPr>
                    </a:p>
                  </a:txBody>
                  <a:tcPr marL="73226" marR="73226" marT="36613" marB="36613"/>
                </a:tc>
                <a:tc>
                  <a:txBody>
                    <a:bodyPr/>
                    <a:lstStyle/>
                    <a:p>
                      <a:pPr algn="ctr" rtl="0" fontAlgn="t"/>
                      <a:r>
                        <a:rPr lang="en-IN" sz="1200" b="1" u="none" strike="noStrike">
                          <a:solidFill>
                            <a:srgbClr val="565867"/>
                          </a:solidFill>
                          <a:effectLst/>
                        </a:rPr>
                        <a:t>Windows </a:t>
                      </a:r>
                      <a:endParaRPr lang="en-IN" sz="1500">
                        <a:effectLst/>
                      </a:endParaRPr>
                    </a:p>
                  </a:txBody>
                  <a:tcPr marL="73226" marR="73226" marT="36613" marB="36613"/>
                </a:tc>
                <a:tc>
                  <a:txBody>
                    <a:bodyPr/>
                    <a:lstStyle/>
                    <a:p>
                      <a:pPr algn="ctr" rtl="0" fontAlgn="t"/>
                      <a:r>
                        <a:rPr lang="en-IN" sz="1200" b="1" u="none" strike="noStrike">
                          <a:solidFill>
                            <a:srgbClr val="565867"/>
                          </a:solidFill>
                          <a:effectLst/>
                        </a:rPr>
                        <a:t>Mac </a:t>
                      </a:r>
                      <a:endParaRPr lang="en-IN" sz="1500">
                        <a:effectLst/>
                      </a:endParaRPr>
                    </a:p>
                  </a:txBody>
                  <a:tcPr marL="73226" marR="73226" marT="36613" marB="36613"/>
                </a:tc>
                <a:extLst>
                  <a:ext uri="{0D108BD9-81ED-4DB2-BD59-A6C34878D82A}">
                    <a16:rowId xmlns:a16="http://schemas.microsoft.com/office/drawing/2014/main" val="2881931380"/>
                  </a:ext>
                </a:extLst>
              </a:tr>
              <a:tr h="292127">
                <a:tc>
                  <a:txBody>
                    <a:bodyPr/>
                    <a:lstStyle/>
                    <a:p>
                      <a:pPr rtl="0" fontAlgn="t"/>
                      <a:r>
                        <a:rPr lang="en-IN" sz="1200" b="0" u="none" strike="noStrike">
                          <a:solidFill>
                            <a:srgbClr val="565867"/>
                          </a:solidFill>
                          <a:effectLst/>
                        </a:rPr>
                        <a:t>Add Transition</a:t>
                      </a:r>
                      <a:endParaRPr lang="en-IN" sz="1500">
                        <a:effectLst/>
                      </a:endParaRPr>
                    </a:p>
                  </a:txBody>
                  <a:tcPr marL="73226" marR="73226" marT="36613" marB="36613"/>
                </a:tc>
                <a:tc>
                  <a:txBody>
                    <a:bodyPr/>
                    <a:lstStyle/>
                    <a:p>
                      <a:pPr rtl="0" fontAlgn="t"/>
                      <a:r>
                        <a:rPr lang="en-IN" sz="1200" b="0" u="none" strike="noStrike">
                          <a:solidFill>
                            <a:srgbClr val="565867"/>
                          </a:solidFill>
                          <a:effectLst/>
                        </a:rPr>
                        <a:t>CTRL + T</a:t>
                      </a:r>
                      <a:endParaRPr lang="en-IN" sz="1500">
                        <a:effectLst/>
                      </a:endParaRPr>
                    </a:p>
                  </a:txBody>
                  <a:tcPr marL="73226" marR="73226" marT="36613" marB="36613"/>
                </a:tc>
                <a:tc>
                  <a:txBody>
                    <a:bodyPr/>
                    <a:lstStyle/>
                    <a:p>
                      <a:pPr rtl="0" fontAlgn="t"/>
                      <a:r>
                        <a:rPr lang="en-IN" sz="1200" b="0" u="none" strike="noStrike">
                          <a:solidFill>
                            <a:srgbClr val="565867"/>
                          </a:solidFill>
                          <a:effectLst/>
                        </a:rPr>
                        <a:t>Command + T</a:t>
                      </a:r>
                      <a:endParaRPr lang="en-IN" sz="1500">
                        <a:effectLst/>
                      </a:endParaRPr>
                    </a:p>
                  </a:txBody>
                  <a:tcPr marL="73226" marR="73226" marT="36613" marB="36613"/>
                </a:tc>
                <a:extLst>
                  <a:ext uri="{0D108BD9-81ED-4DB2-BD59-A6C34878D82A}">
                    <a16:rowId xmlns:a16="http://schemas.microsoft.com/office/drawing/2014/main" val="1231148487"/>
                  </a:ext>
                </a:extLst>
              </a:tr>
              <a:tr h="292127">
                <a:tc>
                  <a:txBody>
                    <a:bodyPr/>
                    <a:lstStyle/>
                    <a:p>
                      <a:pPr rtl="0" fontAlgn="t"/>
                      <a:r>
                        <a:rPr lang="en-IN" sz="1200" b="0" u="none" strike="noStrike">
                          <a:solidFill>
                            <a:srgbClr val="565867"/>
                          </a:solidFill>
                          <a:effectLst/>
                        </a:rPr>
                        <a:t>Add Video Only Transition</a:t>
                      </a:r>
                      <a:endParaRPr lang="en-IN" sz="1500">
                        <a:effectLst/>
                      </a:endParaRPr>
                    </a:p>
                  </a:txBody>
                  <a:tcPr marL="73226" marR="73226" marT="36613" marB="36613"/>
                </a:tc>
                <a:tc>
                  <a:txBody>
                    <a:bodyPr/>
                    <a:lstStyle/>
                    <a:p>
                      <a:pPr rtl="0" fontAlgn="t"/>
                      <a:r>
                        <a:rPr lang="en-IN" sz="1200" b="0" u="none" strike="noStrike">
                          <a:solidFill>
                            <a:srgbClr val="565867"/>
                          </a:solidFill>
                          <a:effectLst/>
                        </a:rPr>
                        <a:t>ALT + T</a:t>
                      </a:r>
                      <a:endParaRPr lang="en-IN" sz="1500">
                        <a:effectLst/>
                      </a:endParaRPr>
                    </a:p>
                  </a:txBody>
                  <a:tcPr marL="73226" marR="73226" marT="36613" marB="36613"/>
                </a:tc>
                <a:tc>
                  <a:txBody>
                    <a:bodyPr/>
                    <a:lstStyle/>
                    <a:p>
                      <a:pPr rtl="0" fontAlgn="t"/>
                      <a:r>
                        <a:rPr lang="en-IN" sz="1200" b="0" u="none" strike="noStrike">
                          <a:solidFill>
                            <a:srgbClr val="565867"/>
                          </a:solidFill>
                          <a:effectLst/>
                        </a:rPr>
                        <a:t>Option + T</a:t>
                      </a:r>
                      <a:endParaRPr lang="en-IN" sz="1500">
                        <a:effectLst/>
                      </a:endParaRPr>
                    </a:p>
                  </a:txBody>
                  <a:tcPr marL="73226" marR="73226" marT="36613" marB="36613"/>
                </a:tc>
                <a:extLst>
                  <a:ext uri="{0D108BD9-81ED-4DB2-BD59-A6C34878D82A}">
                    <a16:rowId xmlns:a16="http://schemas.microsoft.com/office/drawing/2014/main" val="3369378290"/>
                  </a:ext>
                </a:extLst>
              </a:tr>
              <a:tr h="292127">
                <a:tc>
                  <a:txBody>
                    <a:bodyPr/>
                    <a:lstStyle/>
                    <a:p>
                      <a:pPr rtl="0" fontAlgn="t"/>
                      <a:r>
                        <a:rPr lang="en-IN" sz="1200" b="0" u="none" strike="noStrike">
                          <a:solidFill>
                            <a:srgbClr val="565867"/>
                          </a:solidFill>
                          <a:effectLst/>
                        </a:rPr>
                        <a:t>Add Audio Only Transition</a:t>
                      </a:r>
                      <a:endParaRPr lang="en-IN" sz="1500">
                        <a:effectLst/>
                      </a:endParaRPr>
                    </a:p>
                  </a:txBody>
                  <a:tcPr marL="73226" marR="73226" marT="36613" marB="36613"/>
                </a:tc>
                <a:tc>
                  <a:txBody>
                    <a:bodyPr/>
                    <a:lstStyle/>
                    <a:p>
                      <a:pPr rtl="0" fontAlgn="t"/>
                      <a:r>
                        <a:rPr lang="en-IN" sz="1200" b="0" u="none" strike="noStrike">
                          <a:solidFill>
                            <a:srgbClr val="565867"/>
                          </a:solidFill>
                          <a:effectLst/>
                        </a:rPr>
                        <a:t>Shift + T</a:t>
                      </a:r>
                      <a:endParaRPr lang="en-IN" sz="1500">
                        <a:effectLst/>
                      </a:endParaRPr>
                    </a:p>
                  </a:txBody>
                  <a:tcPr marL="73226" marR="73226" marT="36613" marB="36613"/>
                </a:tc>
                <a:tc>
                  <a:txBody>
                    <a:bodyPr/>
                    <a:lstStyle/>
                    <a:p>
                      <a:pPr rtl="0" fontAlgn="t"/>
                      <a:r>
                        <a:rPr lang="en-IN" sz="1200" b="0" u="none" strike="noStrike">
                          <a:solidFill>
                            <a:srgbClr val="565867"/>
                          </a:solidFill>
                          <a:effectLst/>
                        </a:rPr>
                        <a:t>Shift + T</a:t>
                      </a:r>
                      <a:endParaRPr lang="en-IN" sz="1500">
                        <a:effectLst/>
                      </a:endParaRPr>
                    </a:p>
                  </a:txBody>
                  <a:tcPr marL="73226" marR="73226" marT="36613" marB="36613"/>
                </a:tc>
                <a:extLst>
                  <a:ext uri="{0D108BD9-81ED-4DB2-BD59-A6C34878D82A}">
                    <a16:rowId xmlns:a16="http://schemas.microsoft.com/office/drawing/2014/main" val="3415205401"/>
                  </a:ext>
                </a:extLst>
              </a:tr>
              <a:tr h="292127">
                <a:tc>
                  <a:txBody>
                    <a:bodyPr/>
                    <a:lstStyle/>
                    <a:p>
                      <a:pPr rtl="0" fontAlgn="t"/>
                      <a:r>
                        <a:rPr lang="en-IN" sz="1200" b="0" u="none" strike="noStrike">
                          <a:solidFill>
                            <a:srgbClr val="565867"/>
                          </a:solidFill>
                          <a:effectLst/>
                        </a:rPr>
                        <a:t>Retime Controls</a:t>
                      </a:r>
                      <a:endParaRPr lang="en-IN" sz="1500">
                        <a:effectLst/>
                      </a:endParaRPr>
                    </a:p>
                  </a:txBody>
                  <a:tcPr marL="73226" marR="73226" marT="36613" marB="36613"/>
                </a:tc>
                <a:tc>
                  <a:txBody>
                    <a:bodyPr/>
                    <a:lstStyle/>
                    <a:p>
                      <a:pPr rtl="0" fontAlgn="t"/>
                      <a:r>
                        <a:rPr lang="en-IN" sz="1200" b="0" u="none" strike="noStrike">
                          <a:solidFill>
                            <a:srgbClr val="565867"/>
                          </a:solidFill>
                          <a:effectLst/>
                        </a:rPr>
                        <a:t>CTRL + R</a:t>
                      </a:r>
                      <a:endParaRPr lang="en-IN" sz="1500">
                        <a:effectLst/>
                      </a:endParaRPr>
                    </a:p>
                  </a:txBody>
                  <a:tcPr marL="73226" marR="73226" marT="36613" marB="36613"/>
                </a:tc>
                <a:tc>
                  <a:txBody>
                    <a:bodyPr/>
                    <a:lstStyle/>
                    <a:p>
                      <a:pPr rtl="0" fontAlgn="t"/>
                      <a:r>
                        <a:rPr lang="en-IN" sz="1200" b="0" u="none" strike="noStrike">
                          <a:solidFill>
                            <a:srgbClr val="565867"/>
                          </a:solidFill>
                          <a:effectLst/>
                        </a:rPr>
                        <a:t>Command + R</a:t>
                      </a:r>
                      <a:endParaRPr lang="en-IN" sz="1500">
                        <a:effectLst/>
                      </a:endParaRPr>
                    </a:p>
                  </a:txBody>
                  <a:tcPr marL="73226" marR="73226" marT="36613" marB="36613"/>
                </a:tc>
                <a:extLst>
                  <a:ext uri="{0D108BD9-81ED-4DB2-BD59-A6C34878D82A}">
                    <a16:rowId xmlns:a16="http://schemas.microsoft.com/office/drawing/2014/main" val="1103442553"/>
                  </a:ext>
                </a:extLst>
              </a:tr>
              <a:tr h="292127">
                <a:tc>
                  <a:txBody>
                    <a:bodyPr/>
                    <a:lstStyle/>
                    <a:p>
                      <a:pPr rtl="0" fontAlgn="t"/>
                      <a:r>
                        <a:rPr lang="en-IN" sz="1200" b="0" u="none" strike="noStrike">
                          <a:solidFill>
                            <a:srgbClr val="565867"/>
                          </a:solidFill>
                          <a:effectLst/>
                        </a:rPr>
                        <a:t>Add Keyframe</a:t>
                      </a:r>
                      <a:endParaRPr lang="en-IN" sz="1500">
                        <a:effectLst/>
                      </a:endParaRPr>
                    </a:p>
                  </a:txBody>
                  <a:tcPr marL="73226" marR="73226" marT="36613" marB="36613"/>
                </a:tc>
                <a:tc>
                  <a:txBody>
                    <a:bodyPr/>
                    <a:lstStyle/>
                    <a:p>
                      <a:pPr rtl="0" fontAlgn="t"/>
                      <a:r>
                        <a:rPr lang="en-IN" sz="1200" b="0" u="none" strike="noStrike">
                          <a:solidFill>
                            <a:srgbClr val="565867"/>
                          </a:solidFill>
                          <a:effectLst/>
                        </a:rPr>
                        <a:t>CTRL + [</a:t>
                      </a:r>
                      <a:endParaRPr lang="en-IN" sz="1500">
                        <a:effectLst/>
                      </a:endParaRPr>
                    </a:p>
                  </a:txBody>
                  <a:tcPr marL="73226" marR="73226" marT="36613" marB="36613"/>
                </a:tc>
                <a:tc>
                  <a:txBody>
                    <a:bodyPr/>
                    <a:lstStyle/>
                    <a:p>
                      <a:pPr rtl="0" fontAlgn="t"/>
                      <a:r>
                        <a:rPr lang="en-IN" sz="1200" b="0" u="none" strike="noStrike">
                          <a:solidFill>
                            <a:srgbClr val="565867"/>
                          </a:solidFill>
                          <a:effectLst/>
                        </a:rPr>
                        <a:t>Command + [</a:t>
                      </a:r>
                      <a:endParaRPr lang="en-IN" sz="1500">
                        <a:effectLst/>
                      </a:endParaRPr>
                    </a:p>
                  </a:txBody>
                  <a:tcPr marL="73226" marR="73226" marT="36613" marB="36613"/>
                </a:tc>
                <a:extLst>
                  <a:ext uri="{0D108BD9-81ED-4DB2-BD59-A6C34878D82A}">
                    <a16:rowId xmlns:a16="http://schemas.microsoft.com/office/drawing/2014/main" val="3402974691"/>
                  </a:ext>
                </a:extLst>
              </a:tr>
              <a:tr h="292127">
                <a:tc>
                  <a:txBody>
                    <a:bodyPr/>
                    <a:lstStyle/>
                    <a:p>
                      <a:pPr rtl="0" fontAlgn="t"/>
                      <a:r>
                        <a:rPr lang="en-IN" sz="1200" b="0" u="none" strike="noStrike">
                          <a:solidFill>
                            <a:srgbClr val="565867"/>
                          </a:solidFill>
                          <a:effectLst/>
                        </a:rPr>
                        <a:t>Delete Keyframe</a:t>
                      </a:r>
                      <a:endParaRPr lang="en-IN" sz="1500">
                        <a:effectLst/>
                      </a:endParaRPr>
                    </a:p>
                  </a:txBody>
                  <a:tcPr marL="73226" marR="73226" marT="36613" marB="36613"/>
                </a:tc>
                <a:tc>
                  <a:txBody>
                    <a:bodyPr/>
                    <a:lstStyle/>
                    <a:p>
                      <a:pPr rtl="0" fontAlgn="t"/>
                      <a:r>
                        <a:rPr lang="en-IN" sz="1200" b="0" u="none" strike="noStrike">
                          <a:solidFill>
                            <a:srgbClr val="565867"/>
                          </a:solidFill>
                          <a:effectLst/>
                        </a:rPr>
                        <a:t>ALT + ]</a:t>
                      </a:r>
                      <a:endParaRPr lang="en-IN" sz="1500">
                        <a:effectLst/>
                      </a:endParaRPr>
                    </a:p>
                  </a:txBody>
                  <a:tcPr marL="73226" marR="73226" marT="36613" marB="36613"/>
                </a:tc>
                <a:tc>
                  <a:txBody>
                    <a:bodyPr/>
                    <a:lstStyle/>
                    <a:p>
                      <a:pPr rtl="0" fontAlgn="t"/>
                      <a:r>
                        <a:rPr lang="en-IN" sz="1200" b="0" u="none" strike="noStrike">
                          <a:solidFill>
                            <a:srgbClr val="565867"/>
                          </a:solidFill>
                          <a:effectLst/>
                        </a:rPr>
                        <a:t>Option + ]</a:t>
                      </a:r>
                      <a:endParaRPr lang="en-IN" sz="1500">
                        <a:effectLst/>
                      </a:endParaRPr>
                    </a:p>
                  </a:txBody>
                  <a:tcPr marL="73226" marR="73226" marT="36613" marB="36613"/>
                </a:tc>
                <a:extLst>
                  <a:ext uri="{0D108BD9-81ED-4DB2-BD59-A6C34878D82A}">
                    <a16:rowId xmlns:a16="http://schemas.microsoft.com/office/drawing/2014/main" val="2435948112"/>
                  </a:ext>
                </a:extLst>
              </a:tr>
              <a:tr h="292127">
                <a:tc>
                  <a:txBody>
                    <a:bodyPr/>
                    <a:lstStyle/>
                    <a:p>
                      <a:pPr rtl="0" fontAlgn="t"/>
                      <a:r>
                        <a:rPr lang="en-IN" sz="1200" b="0" u="none" strike="noStrike">
                          <a:solidFill>
                            <a:srgbClr val="565867"/>
                          </a:solidFill>
                          <a:effectLst/>
                        </a:rPr>
                        <a:t>Go to Next Keyframe</a:t>
                      </a:r>
                      <a:endParaRPr lang="en-IN" sz="1500">
                        <a:effectLst/>
                      </a:endParaRPr>
                    </a:p>
                  </a:txBody>
                  <a:tcPr marL="73226" marR="73226" marT="36613" marB="36613"/>
                </a:tc>
                <a:tc>
                  <a:txBody>
                    <a:bodyPr/>
                    <a:lstStyle/>
                    <a:p>
                      <a:pPr rtl="0" fontAlgn="t"/>
                      <a:r>
                        <a:rPr lang="en-IN" sz="1200" b="0" u="none" strike="noStrike">
                          <a:solidFill>
                            <a:srgbClr val="565867"/>
                          </a:solidFill>
                          <a:effectLst/>
                        </a:rPr>
                        <a:t>[</a:t>
                      </a:r>
                      <a:endParaRPr lang="en-IN" sz="1500">
                        <a:effectLst/>
                      </a:endParaRPr>
                    </a:p>
                  </a:txBody>
                  <a:tcPr marL="73226" marR="73226" marT="36613" marB="36613"/>
                </a:tc>
                <a:tc>
                  <a:txBody>
                    <a:bodyPr/>
                    <a:lstStyle/>
                    <a:p>
                      <a:pPr rtl="0" fontAlgn="t"/>
                      <a:r>
                        <a:rPr lang="en-IN" sz="1200" b="0" u="none" strike="noStrike">
                          <a:solidFill>
                            <a:srgbClr val="565867"/>
                          </a:solidFill>
                          <a:effectLst/>
                        </a:rPr>
                        <a:t>[</a:t>
                      </a:r>
                      <a:endParaRPr lang="en-IN" sz="1500">
                        <a:effectLst/>
                      </a:endParaRPr>
                    </a:p>
                  </a:txBody>
                  <a:tcPr marL="73226" marR="73226" marT="36613" marB="36613"/>
                </a:tc>
                <a:extLst>
                  <a:ext uri="{0D108BD9-81ED-4DB2-BD59-A6C34878D82A}">
                    <a16:rowId xmlns:a16="http://schemas.microsoft.com/office/drawing/2014/main" val="3519771706"/>
                  </a:ext>
                </a:extLst>
              </a:tr>
              <a:tr h="292127">
                <a:tc>
                  <a:txBody>
                    <a:bodyPr/>
                    <a:lstStyle/>
                    <a:p>
                      <a:pPr rtl="0" fontAlgn="t"/>
                      <a:r>
                        <a:rPr lang="en-IN" sz="1200" b="0" u="none" strike="noStrike">
                          <a:solidFill>
                            <a:srgbClr val="565867"/>
                          </a:solidFill>
                          <a:effectLst/>
                        </a:rPr>
                        <a:t>Go to Previous Keyframe</a:t>
                      </a:r>
                      <a:endParaRPr lang="en-IN" sz="1500">
                        <a:effectLst/>
                      </a:endParaRPr>
                    </a:p>
                  </a:txBody>
                  <a:tcPr marL="73226" marR="73226" marT="36613" marB="36613"/>
                </a:tc>
                <a:tc>
                  <a:txBody>
                    <a:bodyPr/>
                    <a:lstStyle/>
                    <a:p>
                      <a:pPr rtl="0" fontAlgn="t"/>
                      <a:r>
                        <a:rPr lang="en-IN" sz="1200" b="0" u="none" strike="noStrike">
                          <a:solidFill>
                            <a:srgbClr val="565867"/>
                          </a:solidFill>
                          <a:effectLst/>
                        </a:rPr>
                        <a:t>]</a:t>
                      </a:r>
                      <a:endParaRPr lang="en-IN" sz="1500">
                        <a:effectLst/>
                      </a:endParaRPr>
                    </a:p>
                  </a:txBody>
                  <a:tcPr marL="73226" marR="73226" marT="36613" marB="36613"/>
                </a:tc>
                <a:tc>
                  <a:txBody>
                    <a:bodyPr/>
                    <a:lstStyle/>
                    <a:p>
                      <a:pPr rtl="0" fontAlgn="t"/>
                      <a:r>
                        <a:rPr lang="en-IN" sz="1200" b="0" u="none" strike="noStrike">
                          <a:solidFill>
                            <a:srgbClr val="565867"/>
                          </a:solidFill>
                          <a:effectLst/>
                        </a:rPr>
                        <a:t>]</a:t>
                      </a:r>
                      <a:endParaRPr lang="en-IN" sz="1500">
                        <a:effectLst/>
                      </a:endParaRPr>
                    </a:p>
                  </a:txBody>
                  <a:tcPr marL="73226" marR="73226" marT="36613" marB="36613"/>
                </a:tc>
                <a:extLst>
                  <a:ext uri="{0D108BD9-81ED-4DB2-BD59-A6C34878D82A}">
                    <a16:rowId xmlns:a16="http://schemas.microsoft.com/office/drawing/2014/main" val="1514324617"/>
                  </a:ext>
                </a:extLst>
              </a:tr>
              <a:tr h="292127">
                <a:tc>
                  <a:txBody>
                    <a:bodyPr/>
                    <a:lstStyle/>
                    <a:p>
                      <a:pPr rtl="0" fontAlgn="t"/>
                      <a:r>
                        <a:rPr lang="en-IN" sz="1200" b="0" u="none" strike="noStrike">
                          <a:solidFill>
                            <a:srgbClr val="565867"/>
                          </a:solidFill>
                          <a:effectLst/>
                        </a:rPr>
                        <a:t>Add Serial Node</a:t>
                      </a:r>
                      <a:endParaRPr lang="en-IN" sz="1500">
                        <a:effectLst/>
                      </a:endParaRPr>
                    </a:p>
                  </a:txBody>
                  <a:tcPr marL="73226" marR="73226" marT="36613" marB="36613"/>
                </a:tc>
                <a:tc>
                  <a:txBody>
                    <a:bodyPr/>
                    <a:lstStyle/>
                    <a:p>
                      <a:pPr rtl="0" fontAlgn="t"/>
                      <a:r>
                        <a:rPr lang="en-IN" sz="1200" b="0" u="none" strike="noStrike">
                          <a:solidFill>
                            <a:srgbClr val="565867"/>
                          </a:solidFill>
                          <a:effectLst/>
                        </a:rPr>
                        <a:t>ALT + S</a:t>
                      </a:r>
                      <a:endParaRPr lang="en-IN" sz="1500">
                        <a:effectLst/>
                      </a:endParaRPr>
                    </a:p>
                  </a:txBody>
                  <a:tcPr marL="73226" marR="73226" marT="36613" marB="36613"/>
                </a:tc>
                <a:tc>
                  <a:txBody>
                    <a:bodyPr/>
                    <a:lstStyle/>
                    <a:p>
                      <a:pPr rtl="0" fontAlgn="t"/>
                      <a:r>
                        <a:rPr lang="en-IN" sz="1200" b="0" u="none" strike="noStrike">
                          <a:solidFill>
                            <a:srgbClr val="565867"/>
                          </a:solidFill>
                          <a:effectLst/>
                        </a:rPr>
                        <a:t>Option + S</a:t>
                      </a:r>
                      <a:endParaRPr lang="en-IN" sz="1500">
                        <a:effectLst/>
                      </a:endParaRPr>
                    </a:p>
                  </a:txBody>
                  <a:tcPr marL="73226" marR="73226" marT="36613" marB="36613"/>
                </a:tc>
                <a:extLst>
                  <a:ext uri="{0D108BD9-81ED-4DB2-BD59-A6C34878D82A}">
                    <a16:rowId xmlns:a16="http://schemas.microsoft.com/office/drawing/2014/main" val="3515704545"/>
                  </a:ext>
                </a:extLst>
              </a:tr>
              <a:tr h="292127">
                <a:tc>
                  <a:txBody>
                    <a:bodyPr/>
                    <a:lstStyle/>
                    <a:p>
                      <a:pPr rtl="0" fontAlgn="t"/>
                      <a:r>
                        <a:rPr lang="en-IN" sz="1200" b="0" u="none" strike="noStrike">
                          <a:solidFill>
                            <a:srgbClr val="565867"/>
                          </a:solidFill>
                          <a:effectLst/>
                        </a:rPr>
                        <a:t>Add Parallel Node</a:t>
                      </a:r>
                      <a:endParaRPr lang="en-IN" sz="1500">
                        <a:effectLst/>
                      </a:endParaRPr>
                    </a:p>
                  </a:txBody>
                  <a:tcPr marL="73226" marR="73226" marT="36613" marB="36613"/>
                </a:tc>
                <a:tc>
                  <a:txBody>
                    <a:bodyPr/>
                    <a:lstStyle/>
                    <a:p>
                      <a:pPr rtl="0" fontAlgn="t"/>
                      <a:r>
                        <a:rPr lang="en-IN" sz="1200" b="0" u="none" strike="noStrike">
                          <a:solidFill>
                            <a:srgbClr val="565867"/>
                          </a:solidFill>
                          <a:effectLst/>
                        </a:rPr>
                        <a:t>ALT + P</a:t>
                      </a:r>
                      <a:endParaRPr lang="en-IN" sz="1500">
                        <a:effectLst/>
                      </a:endParaRPr>
                    </a:p>
                  </a:txBody>
                  <a:tcPr marL="73226" marR="73226" marT="36613" marB="36613"/>
                </a:tc>
                <a:tc>
                  <a:txBody>
                    <a:bodyPr/>
                    <a:lstStyle/>
                    <a:p>
                      <a:pPr rtl="0" fontAlgn="t"/>
                      <a:r>
                        <a:rPr lang="en-IN" sz="1200" b="0" u="none" strike="noStrike">
                          <a:solidFill>
                            <a:srgbClr val="565867"/>
                          </a:solidFill>
                          <a:effectLst/>
                        </a:rPr>
                        <a:t>Option + P</a:t>
                      </a:r>
                      <a:endParaRPr lang="en-IN" sz="1500">
                        <a:effectLst/>
                      </a:endParaRPr>
                    </a:p>
                  </a:txBody>
                  <a:tcPr marL="73226" marR="73226" marT="36613" marB="36613"/>
                </a:tc>
                <a:extLst>
                  <a:ext uri="{0D108BD9-81ED-4DB2-BD59-A6C34878D82A}">
                    <a16:rowId xmlns:a16="http://schemas.microsoft.com/office/drawing/2014/main" val="1984896429"/>
                  </a:ext>
                </a:extLst>
              </a:tr>
              <a:tr h="292127">
                <a:tc>
                  <a:txBody>
                    <a:bodyPr/>
                    <a:lstStyle/>
                    <a:p>
                      <a:pPr rtl="0" fontAlgn="t"/>
                      <a:r>
                        <a:rPr lang="en-IN" sz="1200" b="0" u="none" strike="noStrike">
                          <a:solidFill>
                            <a:srgbClr val="565867"/>
                          </a:solidFill>
                          <a:effectLst/>
                        </a:rPr>
                        <a:t>Add Layer Node</a:t>
                      </a:r>
                      <a:endParaRPr lang="en-IN" sz="1500">
                        <a:effectLst/>
                      </a:endParaRPr>
                    </a:p>
                  </a:txBody>
                  <a:tcPr marL="73226" marR="73226" marT="36613" marB="36613"/>
                </a:tc>
                <a:tc>
                  <a:txBody>
                    <a:bodyPr/>
                    <a:lstStyle/>
                    <a:p>
                      <a:pPr rtl="0" fontAlgn="t"/>
                      <a:r>
                        <a:rPr lang="en-IN" sz="1200" b="0" u="none" strike="noStrike">
                          <a:solidFill>
                            <a:srgbClr val="565867"/>
                          </a:solidFill>
                          <a:effectLst/>
                        </a:rPr>
                        <a:t>ALT + L</a:t>
                      </a:r>
                      <a:endParaRPr lang="en-IN" sz="1500">
                        <a:effectLst/>
                      </a:endParaRPr>
                    </a:p>
                  </a:txBody>
                  <a:tcPr marL="73226" marR="73226" marT="36613" marB="36613"/>
                </a:tc>
                <a:tc>
                  <a:txBody>
                    <a:bodyPr/>
                    <a:lstStyle/>
                    <a:p>
                      <a:pPr rtl="0" fontAlgn="t"/>
                      <a:r>
                        <a:rPr lang="en-IN" sz="1200" b="0" u="none" strike="noStrike">
                          <a:solidFill>
                            <a:srgbClr val="565867"/>
                          </a:solidFill>
                          <a:effectLst/>
                        </a:rPr>
                        <a:t>Option + L</a:t>
                      </a:r>
                      <a:endParaRPr lang="en-IN" sz="1500">
                        <a:effectLst/>
                      </a:endParaRPr>
                    </a:p>
                  </a:txBody>
                  <a:tcPr marL="73226" marR="73226" marT="36613" marB="36613"/>
                </a:tc>
                <a:extLst>
                  <a:ext uri="{0D108BD9-81ED-4DB2-BD59-A6C34878D82A}">
                    <a16:rowId xmlns:a16="http://schemas.microsoft.com/office/drawing/2014/main" val="2332046147"/>
                  </a:ext>
                </a:extLst>
              </a:tr>
              <a:tr h="292127">
                <a:tc>
                  <a:txBody>
                    <a:bodyPr/>
                    <a:lstStyle/>
                    <a:p>
                      <a:pPr rtl="0" fontAlgn="t"/>
                      <a:r>
                        <a:rPr lang="en-IN" sz="1200" b="0" u="none" strike="noStrike">
                          <a:solidFill>
                            <a:srgbClr val="565867"/>
                          </a:solidFill>
                          <a:effectLst/>
                        </a:rPr>
                        <a:t>Add Splitter-Combiner Node</a:t>
                      </a:r>
                      <a:endParaRPr lang="en-IN" sz="1500">
                        <a:effectLst/>
                      </a:endParaRPr>
                    </a:p>
                  </a:txBody>
                  <a:tcPr marL="73226" marR="73226" marT="36613" marB="36613"/>
                </a:tc>
                <a:tc>
                  <a:txBody>
                    <a:bodyPr/>
                    <a:lstStyle/>
                    <a:p>
                      <a:pPr rtl="0" fontAlgn="t"/>
                      <a:r>
                        <a:rPr lang="en-IN" sz="1200" b="0" u="none" strike="noStrike">
                          <a:solidFill>
                            <a:srgbClr val="565867"/>
                          </a:solidFill>
                          <a:effectLst/>
                        </a:rPr>
                        <a:t>ALT + Y</a:t>
                      </a:r>
                      <a:endParaRPr lang="en-IN" sz="1500">
                        <a:effectLst/>
                      </a:endParaRPr>
                    </a:p>
                  </a:txBody>
                  <a:tcPr marL="73226" marR="73226" marT="36613" marB="36613"/>
                </a:tc>
                <a:tc>
                  <a:txBody>
                    <a:bodyPr/>
                    <a:lstStyle/>
                    <a:p>
                      <a:pPr rtl="0" fontAlgn="t"/>
                      <a:r>
                        <a:rPr lang="en-IN" sz="1200" b="0" u="none" strike="noStrike">
                          <a:solidFill>
                            <a:srgbClr val="565867"/>
                          </a:solidFill>
                          <a:effectLst/>
                        </a:rPr>
                        <a:t>Option + Y</a:t>
                      </a:r>
                      <a:endParaRPr lang="en-IN" sz="1500">
                        <a:effectLst/>
                      </a:endParaRPr>
                    </a:p>
                  </a:txBody>
                  <a:tcPr marL="73226" marR="73226" marT="36613" marB="36613"/>
                </a:tc>
                <a:extLst>
                  <a:ext uri="{0D108BD9-81ED-4DB2-BD59-A6C34878D82A}">
                    <a16:rowId xmlns:a16="http://schemas.microsoft.com/office/drawing/2014/main" val="2496944648"/>
                  </a:ext>
                </a:extLst>
              </a:tr>
              <a:tr h="292127">
                <a:tc>
                  <a:txBody>
                    <a:bodyPr/>
                    <a:lstStyle/>
                    <a:p>
                      <a:pPr rtl="0" fontAlgn="t"/>
                      <a:r>
                        <a:rPr lang="en-IN" sz="1200" b="0" u="none" strike="noStrike">
                          <a:solidFill>
                            <a:srgbClr val="565867"/>
                          </a:solidFill>
                          <a:effectLst/>
                        </a:rPr>
                        <a:t>Next Node</a:t>
                      </a:r>
                      <a:endParaRPr lang="en-IN" sz="1500">
                        <a:effectLst/>
                      </a:endParaRPr>
                    </a:p>
                  </a:txBody>
                  <a:tcPr marL="73226" marR="73226" marT="36613" marB="36613"/>
                </a:tc>
                <a:tc>
                  <a:txBody>
                    <a:bodyPr/>
                    <a:lstStyle/>
                    <a:p>
                      <a:pPr rtl="0" fontAlgn="t"/>
                      <a:r>
                        <a:rPr lang="en-IN" sz="1200" b="0" u="none" strike="noStrike">
                          <a:solidFill>
                            <a:srgbClr val="565867"/>
                          </a:solidFill>
                          <a:effectLst/>
                        </a:rPr>
                        <a:t>Shift + ALT + Apostrophe</a:t>
                      </a:r>
                      <a:endParaRPr lang="en-IN" sz="1500">
                        <a:effectLst/>
                      </a:endParaRPr>
                    </a:p>
                  </a:txBody>
                  <a:tcPr marL="73226" marR="73226" marT="36613" marB="36613"/>
                </a:tc>
                <a:tc>
                  <a:txBody>
                    <a:bodyPr/>
                    <a:lstStyle/>
                    <a:p>
                      <a:pPr rtl="0" fontAlgn="t"/>
                      <a:r>
                        <a:rPr lang="en-IN" sz="1200" b="0" u="none" strike="noStrike">
                          <a:solidFill>
                            <a:srgbClr val="565867"/>
                          </a:solidFill>
                          <a:effectLst/>
                        </a:rPr>
                        <a:t>Shift + Option + Apostrophe</a:t>
                      </a:r>
                      <a:endParaRPr lang="en-IN" sz="1500">
                        <a:effectLst/>
                      </a:endParaRPr>
                    </a:p>
                  </a:txBody>
                  <a:tcPr marL="73226" marR="73226" marT="36613" marB="36613"/>
                </a:tc>
                <a:extLst>
                  <a:ext uri="{0D108BD9-81ED-4DB2-BD59-A6C34878D82A}">
                    <a16:rowId xmlns:a16="http://schemas.microsoft.com/office/drawing/2014/main" val="1476865581"/>
                  </a:ext>
                </a:extLst>
              </a:tr>
              <a:tr h="292127">
                <a:tc>
                  <a:txBody>
                    <a:bodyPr/>
                    <a:lstStyle/>
                    <a:p>
                      <a:pPr rtl="0" fontAlgn="t"/>
                      <a:r>
                        <a:rPr lang="en-IN" sz="1200" b="0" u="none" strike="noStrike">
                          <a:solidFill>
                            <a:srgbClr val="565867"/>
                          </a:solidFill>
                          <a:effectLst/>
                        </a:rPr>
                        <a:t>Previous Node</a:t>
                      </a:r>
                      <a:endParaRPr lang="en-IN" sz="1500">
                        <a:effectLst/>
                      </a:endParaRPr>
                    </a:p>
                  </a:txBody>
                  <a:tcPr marL="73226" marR="73226" marT="36613" marB="36613"/>
                </a:tc>
                <a:tc>
                  <a:txBody>
                    <a:bodyPr/>
                    <a:lstStyle/>
                    <a:p>
                      <a:pPr rtl="0" fontAlgn="t"/>
                      <a:r>
                        <a:rPr lang="en-IN" sz="1200" b="0" u="none" strike="noStrike">
                          <a:solidFill>
                            <a:srgbClr val="565867"/>
                          </a:solidFill>
                          <a:effectLst/>
                        </a:rPr>
                        <a:t>Shift + ALT + Semicolon</a:t>
                      </a:r>
                      <a:endParaRPr lang="en-IN" sz="1500">
                        <a:effectLst/>
                      </a:endParaRPr>
                    </a:p>
                  </a:txBody>
                  <a:tcPr marL="73226" marR="73226" marT="36613" marB="36613"/>
                </a:tc>
                <a:tc>
                  <a:txBody>
                    <a:bodyPr/>
                    <a:lstStyle/>
                    <a:p>
                      <a:pPr rtl="0" fontAlgn="t"/>
                      <a:r>
                        <a:rPr lang="en-IN" sz="1200" b="0" u="none" strike="noStrike">
                          <a:solidFill>
                            <a:srgbClr val="565867"/>
                          </a:solidFill>
                          <a:effectLst/>
                        </a:rPr>
                        <a:t>Shift + Option + Semicolon</a:t>
                      </a:r>
                      <a:endParaRPr lang="en-IN" sz="1500">
                        <a:effectLst/>
                      </a:endParaRPr>
                    </a:p>
                  </a:txBody>
                  <a:tcPr marL="73226" marR="73226" marT="36613" marB="36613"/>
                </a:tc>
                <a:extLst>
                  <a:ext uri="{0D108BD9-81ED-4DB2-BD59-A6C34878D82A}">
                    <a16:rowId xmlns:a16="http://schemas.microsoft.com/office/drawing/2014/main" val="4225445738"/>
                  </a:ext>
                </a:extLst>
              </a:tr>
              <a:tr h="292127">
                <a:tc>
                  <a:txBody>
                    <a:bodyPr/>
                    <a:lstStyle/>
                    <a:p>
                      <a:pPr rtl="0" fontAlgn="t"/>
                      <a:r>
                        <a:rPr lang="en-IN" sz="1200" b="0" u="none" strike="noStrike">
                          <a:solidFill>
                            <a:srgbClr val="565867"/>
                          </a:solidFill>
                          <a:effectLst/>
                        </a:rPr>
                        <a:t>Toggle between Disable/Enable Node</a:t>
                      </a:r>
                      <a:endParaRPr lang="en-IN" sz="1500">
                        <a:effectLst/>
                      </a:endParaRPr>
                    </a:p>
                  </a:txBody>
                  <a:tcPr marL="73226" marR="73226" marT="36613" marB="36613"/>
                </a:tc>
                <a:tc>
                  <a:txBody>
                    <a:bodyPr/>
                    <a:lstStyle/>
                    <a:p>
                      <a:pPr rtl="0" fontAlgn="t"/>
                      <a:r>
                        <a:rPr lang="en-IN" sz="1200" b="0" u="none" strike="noStrike">
                          <a:solidFill>
                            <a:srgbClr val="565867"/>
                          </a:solidFill>
                          <a:effectLst/>
                        </a:rPr>
                        <a:t>CTRL + D</a:t>
                      </a:r>
                      <a:endParaRPr lang="en-IN" sz="1500">
                        <a:effectLst/>
                      </a:endParaRPr>
                    </a:p>
                  </a:txBody>
                  <a:tcPr marL="73226" marR="73226" marT="36613" marB="36613"/>
                </a:tc>
                <a:tc>
                  <a:txBody>
                    <a:bodyPr/>
                    <a:lstStyle/>
                    <a:p>
                      <a:pPr rtl="0" fontAlgn="t"/>
                      <a:r>
                        <a:rPr lang="en-IN" sz="1200" b="0" u="none" strike="noStrike">
                          <a:solidFill>
                            <a:srgbClr val="565867"/>
                          </a:solidFill>
                          <a:effectLst/>
                        </a:rPr>
                        <a:t>Command + D</a:t>
                      </a:r>
                      <a:endParaRPr lang="en-IN" sz="1500">
                        <a:effectLst/>
                      </a:endParaRPr>
                    </a:p>
                  </a:txBody>
                  <a:tcPr marL="73226" marR="73226" marT="36613" marB="36613"/>
                </a:tc>
                <a:extLst>
                  <a:ext uri="{0D108BD9-81ED-4DB2-BD59-A6C34878D82A}">
                    <a16:rowId xmlns:a16="http://schemas.microsoft.com/office/drawing/2014/main" val="14062201"/>
                  </a:ext>
                </a:extLst>
              </a:tr>
              <a:tr h="292127">
                <a:tc>
                  <a:txBody>
                    <a:bodyPr/>
                    <a:lstStyle/>
                    <a:p>
                      <a:pPr rtl="0" fontAlgn="t"/>
                      <a:r>
                        <a:rPr lang="en-IN" sz="1200" b="0" u="none" strike="noStrike">
                          <a:solidFill>
                            <a:srgbClr val="565867"/>
                          </a:solidFill>
                          <a:effectLst/>
                        </a:rPr>
                        <a:t>Toggle between Disable/Enable All Nodes</a:t>
                      </a:r>
                      <a:endParaRPr lang="en-IN" sz="1500">
                        <a:effectLst/>
                      </a:endParaRPr>
                    </a:p>
                  </a:txBody>
                  <a:tcPr marL="73226" marR="73226" marT="36613" marB="36613"/>
                </a:tc>
                <a:tc>
                  <a:txBody>
                    <a:bodyPr/>
                    <a:lstStyle/>
                    <a:p>
                      <a:pPr rtl="0" fontAlgn="t"/>
                      <a:r>
                        <a:rPr lang="en-IN" sz="1200" b="0" u="none" strike="noStrike">
                          <a:solidFill>
                            <a:srgbClr val="565867"/>
                          </a:solidFill>
                          <a:effectLst/>
                        </a:rPr>
                        <a:t>ALT + D</a:t>
                      </a:r>
                      <a:endParaRPr lang="en-IN" sz="1500">
                        <a:effectLst/>
                      </a:endParaRPr>
                    </a:p>
                  </a:txBody>
                  <a:tcPr marL="73226" marR="73226" marT="36613" marB="36613"/>
                </a:tc>
                <a:tc>
                  <a:txBody>
                    <a:bodyPr/>
                    <a:lstStyle/>
                    <a:p>
                      <a:pPr rtl="0" fontAlgn="t"/>
                      <a:r>
                        <a:rPr lang="en-IN" sz="1200" b="0" u="none" strike="noStrike">
                          <a:solidFill>
                            <a:srgbClr val="565867"/>
                          </a:solidFill>
                          <a:effectLst/>
                        </a:rPr>
                        <a:t>Option + D</a:t>
                      </a:r>
                      <a:endParaRPr lang="en-IN" sz="1500">
                        <a:effectLst/>
                      </a:endParaRPr>
                    </a:p>
                  </a:txBody>
                  <a:tcPr marL="73226" marR="73226" marT="36613" marB="36613"/>
                </a:tc>
                <a:extLst>
                  <a:ext uri="{0D108BD9-81ED-4DB2-BD59-A6C34878D82A}">
                    <a16:rowId xmlns:a16="http://schemas.microsoft.com/office/drawing/2014/main" val="2706122510"/>
                  </a:ext>
                </a:extLst>
              </a:tr>
              <a:tr h="292127">
                <a:tc>
                  <a:txBody>
                    <a:bodyPr/>
                    <a:lstStyle/>
                    <a:p>
                      <a:pPr rtl="0" fontAlgn="t"/>
                      <a:r>
                        <a:rPr lang="en-IN" sz="1200" b="0" u="none" strike="noStrike">
                          <a:solidFill>
                            <a:srgbClr val="565867"/>
                          </a:solidFill>
                          <a:effectLst/>
                        </a:rPr>
                        <a:t>Reset Grades and Nodes</a:t>
                      </a:r>
                      <a:endParaRPr lang="en-IN" sz="1500">
                        <a:effectLst/>
                      </a:endParaRPr>
                    </a:p>
                  </a:txBody>
                  <a:tcPr marL="73226" marR="73226" marT="36613" marB="36613"/>
                </a:tc>
                <a:tc>
                  <a:txBody>
                    <a:bodyPr/>
                    <a:lstStyle/>
                    <a:p>
                      <a:pPr rtl="0" fontAlgn="t"/>
                      <a:r>
                        <a:rPr lang="en-IN" sz="1200" b="0" u="none" strike="noStrike">
                          <a:solidFill>
                            <a:srgbClr val="565867"/>
                          </a:solidFill>
                          <a:effectLst/>
                        </a:rPr>
                        <a:t>CTRL + Home</a:t>
                      </a:r>
                      <a:endParaRPr lang="en-IN" sz="1500">
                        <a:effectLst/>
                      </a:endParaRPr>
                    </a:p>
                  </a:txBody>
                  <a:tcPr marL="73226" marR="73226" marT="36613" marB="36613"/>
                </a:tc>
                <a:tc>
                  <a:txBody>
                    <a:bodyPr/>
                    <a:lstStyle/>
                    <a:p>
                      <a:pPr rtl="0" fontAlgn="t"/>
                      <a:r>
                        <a:rPr lang="en-IN" sz="1200" b="0" u="none" strike="noStrike">
                          <a:solidFill>
                            <a:srgbClr val="565867"/>
                          </a:solidFill>
                          <a:effectLst/>
                        </a:rPr>
                        <a:t>Command + Home</a:t>
                      </a:r>
                      <a:endParaRPr lang="en-IN" sz="1500">
                        <a:effectLst/>
                      </a:endParaRPr>
                    </a:p>
                  </a:txBody>
                  <a:tcPr marL="73226" marR="73226" marT="36613" marB="36613"/>
                </a:tc>
                <a:extLst>
                  <a:ext uri="{0D108BD9-81ED-4DB2-BD59-A6C34878D82A}">
                    <a16:rowId xmlns:a16="http://schemas.microsoft.com/office/drawing/2014/main" val="2069278642"/>
                  </a:ext>
                </a:extLst>
              </a:tr>
              <a:tr h="292127">
                <a:tc>
                  <a:txBody>
                    <a:bodyPr/>
                    <a:lstStyle/>
                    <a:p>
                      <a:pPr rtl="0" fontAlgn="t"/>
                      <a:r>
                        <a:rPr lang="en-IN" sz="1200" b="0" u="none" strike="noStrike">
                          <a:solidFill>
                            <a:srgbClr val="565867"/>
                          </a:solidFill>
                          <a:effectLst/>
                        </a:rPr>
                        <a:t>Bypass All Grades </a:t>
                      </a:r>
                      <a:endParaRPr lang="en-IN" sz="1500">
                        <a:effectLst/>
                      </a:endParaRPr>
                    </a:p>
                  </a:txBody>
                  <a:tcPr marL="73226" marR="73226" marT="36613" marB="36613"/>
                </a:tc>
                <a:tc>
                  <a:txBody>
                    <a:bodyPr/>
                    <a:lstStyle/>
                    <a:p>
                      <a:pPr rtl="0" fontAlgn="t"/>
                      <a:r>
                        <a:rPr lang="en-IN" sz="1200" b="0" u="none" strike="noStrike">
                          <a:solidFill>
                            <a:srgbClr val="565867"/>
                          </a:solidFill>
                          <a:effectLst/>
                        </a:rPr>
                        <a:t>Shift + D </a:t>
                      </a:r>
                      <a:endParaRPr lang="en-IN" sz="1500">
                        <a:effectLst/>
                      </a:endParaRPr>
                    </a:p>
                  </a:txBody>
                  <a:tcPr marL="73226" marR="73226" marT="36613" marB="36613"/>
                </a:tc>
                <a:tc>
                  <a:txBody>
                    <a:bodyPr/>
                    <a:lstStyle/>
                    <a:p>
                      <a:pPr rtl="0" fontAlgn="t"/>
                      <a:r>
                        <a:rPr lang="en-IN" sz="1200" b="0" u="none" strike="noStrike">
                          <a:solidFill>
                            <a:srgbClr val="565867"/>
                          </a:solidFill>
                          <a:effectLst/>
                        </a:rPr>
                        <a:t>Shift + D </a:t>
                      </a:r>
                      <a:endParaRPr lang="en-IN" sz="1500">
                        <a:effectLst/>
                      </a:endParaRPr>
                    </a:p>
                  </a:txBody>
                  <a:tcPr marL="73226" marR="73226" marT="36613" marB="36613"/>
                </a:tc>
                <a:extLst>
                  <a:ext uri="{0D108BD9-81ED-4DB2-BD59-A6C34878D82A}">
                    <a16:rowId xmlns:a16="http://schemas.microsoft.com/office/drawing/2014/main" val="2519168067"/>
                  </a:ext>
                </a:extLst>
              </a:tr>
            </a:tbl>
          </a:graphicData>
        </a:graphic>
      </p:graphicFrame>
    </p:spTree>
    <p:extLst>
      <p:ext uri="{BB962C8B-B14F-4D97-AF65-F5344CB8AC3E}">
        <p14:creationId xmlns:p14="http://schemas.microsoft.com/office/powerpoint/2010/main" val="426950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7A86E0-6E0F-08E3-4238-75365E528010}"/>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c 2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1">
            <a:extLst>
              <a:ext uri="{FF2B5EF4-FFF2-40B4-BE49-F238E27FC236}">
                <a16:creationId xmlns:a16="http://schemas.microsoft.com/office/drawing/2014/main" id="{D60D8671-7279-9AAC-CA25-F12D6D616FB9}"/>
              </a:ext>
            </a:extLst>
          </p:cNvPr>
          <p:cNvSpPr>
            <a:spLocks noChangeArrowheads="1"/>
          </p:cNvSpPr>
          <p:nvPr/>
        </p:nvSpPr>
        <p:spPr bwMode="auto">
          <a:xfrm>
            <a:off x="8254314" y="1984443"/>
            <a:ext cx="3099486" cy="41925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Marker shortcuts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What markers do is help you keep track of specific moments or notable frames within your timeline. Marker shortcuts give you options for navigating markers in your timeline.</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p:txBody>
      </p:sp>
      <p:graphicFrame>
        <p:nvGraphicFramePr>
          <p:cNvPr id="2" name="Table 1">
            <a:extLst>
              <a:ext uri="{FF2B5EF4-FFF2-40B4-BE49-F238E27FC236}">
                <a16:creationId xmlns:a16="http://schemas.microsoft.com/office/drawing/2014/main" id="{97A54DBB-0061-3216-58A6-C2C704C79C9E}"/>
              </a:ext>
            </a:extLst>
          </p:cNvPr>
          <p:cNvGraphicFramePr>
            <a:graphicFrameLocks noGrp="1"/>
          </p:cNvGraphicFramePr>
          <p:nvPr>
            <p:extLst>
              <p:ext uri="{D42A27DB-BD31-4B8C-83A1-F6EECF244321}">
                <p14:modId xmlns:p14="http://schemas.microsoft.com/office/powerpoint/2010/main" val="3224583321"/>
              </p:ext>
            </p:extLst>
          </p:nvPr>
        </p:nvGraphicFramePr>
        <p:xfrm>
          <a:off x="703182" y="754753"/>
          <a:ext cx="7032148" cy="5930251"/>
        </p:xfrm>
        <a:graphic>
          <a:graphicData uri="http://schemas.openxmlformats.org/drawingml/2006/table">
            <a:tbl>
              <a:tblPr firstRow="1" bandRow="1">
                <a:noFill/>
              </a:tblPr>
              <a:tblGrid>
                <a:gridCol w="2492516">
                  <a:extLst>
                    <a:ext uri="{9D8B030D-6E8A-4147-A177-3AD203B41FA5}">
                      <a16:colId xmlns:a16="http://schemas.microsoft.com/office/drawing/2014/main" val="3672549642"/>
                    </a:ext>
                  </a:extLst>
                </a:gridCol>
                <a:gridCol w="2341271">
                  <a:extLst>
                    <a:ext uri="{9D8B030D-6E8A-4147-A177-3AD203B41FA5}">
                      <a16:colId xmlns:a16="http://schemas.microsoft.com/office/drawing/2014/main" val="3648758085"/>
                    </a:ext>
                  </a:extLst>
                </a:gridCol>
                <a:gridCol w="2198361">
                  <a:extLst>
                    <a:ext uri="{9D8B030D-6E8A-4147-A177-3AD203B41FA5}">
                      <a16:colId xmlns:a16="http://schemas.microsoft.com/office/drawing/2014/main" val="2511486089"/>
                    </a:ext>
                  </a:extLst>
                </a:gridCol>
              </a:tblGrid>
              <a:tr h="413739">
                <a:tc>
                  <a:txBody>
                    <a:bodyPr/>
                    <a:lstStyle/>
                    <a:p>
                      <a:pPr algn="ctr" rtl="0" fontAlgn="t"/>
                      <a:r>
                        <a:rPr lang="en-IN" sz="1100" b="1" i="0" u="none" strike="noStrike">
                          <a:solidFill>
                            <a:schemeClr val="tx1">
                              <a:lumMod val="75000"/>
                              <a:lumOff val="25000"/>
                            </a:schemeClr>
                          </a:solidFill>
                          <a:effectLst/>
                          <a:latin typeface="Arial" panose="020B0604020202020204" pitchFamily="34" charset="0"/>
                        </a:rPr>
                        <a:t>Command </a:t>
                      </a:r>
                      <a:endParaRPr lang="en-IN" sz="1100">
                        <a:solidFill>
                          <a:schemeClr val="tx1">
                            <a:lumMod val="75000"/>
                            <a:lumOff val="25000"/>
                          </a:schemeClr>
                        </a:solidFill>
                        <a:effectLst/>
                      </a:endParaRPr>
                    </a:p>
                  </a:txBody>
                  <a:tcPr marL="141136" marR="84682" marT="84682" marB="84682">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t"/>
                      <a:r>
                        <a:rPr lang="en-IN" sz="1100" b="1" i="0" u="none" strike="noStrike">
                          <a:solidFill>
                            <a:schemeClr val="tx1">
                              <a:lumMod val="75000"/>
                              <a:lumOff val="25000"/>
                            </a:schemeClr>
                          </a:solidFill>
                          <a:effectLst/>
                          <a:latin typeface="Arial" panose="020B0604020202020204" pitchFamily="34" charset="0"/>
                        </a:rPr>
                        <a:t>Windows </a:t>
                      </a:r>
                      <a:endParaRPr lang="en-IN" sz="1100">
                        <a:solidFill>
                          <a:schemeClr val="tx1">
                            <a:lumMod val="75000"/>
                            <a:lumOff val="25000"/>
                          </a:schemeClr>
                        </a:solidFill>
                        <a:effectLst/>
                      </a:endParaRPr>
                    </a:p>
                  </a:txBody>
                  <a:tcPr marL="141136" marR="84682" marT="84682" marB="84682">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t"/>
                      <a:r>
                        <a:rPr lang="en-IN" sz="1100" b="1" i="0" u="none" strike="noStrike">
                          <a:solidFill>
                            <a:schemeClr val="tx1">
                              <a:lumMod val="75000"/>
                              <a:lumOff val="25000"/>
                            </a:schemeClr>
                          </a:solidFill>
                          <a:effectLst/>
                          <a:latin typeface="Arial" panose="020B0604020202020204" pitchFamily="34" charset="0"/>
                        </a:rPr>
                        <a:t>Mac </a:t>
                      </a:r>
                      <a:endParaRPr lang="en-IN" sz="1100">
                        <a:solidFill>
                          <a:schemeClr val="tx1">
                            <a:lumMod val="75000"/>
                            <a:lumOff val="25000"/>
                          </a:schemeClr>
                        </a:solidFill>
                        <a:effectLst/>
                      </a:endParaRPr>
                    </a:p>
                  </a:txBody>
                  <a:tcPr marL="141136" marR="84682" marT="84682" marB="84682">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662463881"/>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Set In Mark</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I</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I</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17859780"/>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Set Out Mark</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O</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O</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03490280"/>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Remove In Mark</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ALT + I</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Option + I</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348099127"/>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Remove Out Mark</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ALT + O</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Option + O</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884960276"/>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Remove IN and Out Marks</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ALT + X</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Option + X</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759297389"/>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Add Marker</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M</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M</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112078194"/>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Delete Marker</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ALT + M</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Option + M</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20963732"/>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Modify Marker</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M</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M</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568322910"/>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Add and Modify Marker</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CTRL + M</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Command + M</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489518653"/>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Go to In Mark</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I</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I</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46503319"/>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Go to Out Mark</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O</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O</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134723934"/>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Go to Next Marker</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Down + Arrow</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Down + Arrow</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315800367"/>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Go to Previous Marker</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Up + Arrow</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Up + Arrow</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605839559"/>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Play Around In </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ALT + Space</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Option + Space</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882413380"/>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Play Around Out</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Space</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Shift + Space</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61506790"/>
                  </a:ext>
                </a:extLst>
              </a:tr>
              <a:tr h="344782">
                <a:tc>
                  <a:txBody>
                    <a:bodyPr/>
                    <a:lstStyle/>
                    <a:p>
                      <a:pPr rtl="0" fontAlgn="t"/>
                      <a:r>
                        <a:rPr lang="en-IN" sz="900" b="0" i="0" u="none" strike="noStrike">
                          <a:solidFill>
                            <a:schemeClr val="tx1">
                              <a:lumMod val="75000"/>
                              <a:lumOff val="25000"/>
                            </a:schemeClr>
                          </a:solidFill>
                          <a:effectLst/>
                          <a:latin typeface="Arial" panose="020B0604020202020204" pitchFamily="34" charset="0"/>
                        </a:rPr>
                        <a:t>Play In to Out </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a:solidFill>
                            <a:schemeClr val="tx1">
                              <a:lumMod val="75000"/>
                              <a:lumOff val="25000"/>
                            </a:schemeClr>
                          </a:solidFill>
                          <a:effectLst/>
                          <a:latin typeface="Arial" panose="020B0604020202020204" pitchFamily="34" charset="0"/>
                        </a:rPr>
                        <a:t>ALT + /</a:t>
                      </a:r>
                      <a:endParaRPr lang="en-IN" sz="90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900" b="0" i="0" u="none" strike="noStrike" dirty="0">
                          <a:solidFill>
                            <a:schemeClr val="tx1">
                              <a:lumMod val="75000"/>
                              <a:lumOff val="25000"/>
                            </a:schemeClr>
                          </a:solidFill>
                          <a:effectLst/>
                          <a:latin typeface="Arial" panose="020B0604020202020204" pitchFamily="34" charset="0"/>
                        </a:rPr>
                        <a:t>Option + /</a:t>
                      </a:r>
                      <a:endParaRPr lang="en-IN" sz="900" dirty="0">
                        <a:solidFill>
                          <a:schemeClr val="tx1">
                            <a:lumMod val="75000"/>
                            <a:lumOff val="25000"/>
                          </a:schemeClr>
                        </a:solidFill>
                        <a:effectLst/>
                      </a:endParaRPr>
                    </a:p>
                  </a:txBody>
                  <a:tcPr marL="141136" marR="73391" marT="73391" marB="7339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9342"/>
                  </a:ext>
                </a:extLst>
              </a:tr>
            </a:tbl>
          </a:graphicData>
        </a:graphic>
      </p:graphicFrame>
    </p:spTree>
    <p:extLst>
      <p:ext uri="{BB962C8B-B14F-4D97-AF65-F5344CB8AC3E}">
        <p14:creationId xmlns:p14="http://schemas.microsoft.com/office/powerpoint/2010/main" val="141100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488BDE-4A5D-DADC-984A-8A7FFE65B52C}"/>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0384F7D8-646F-3FE0-1339-1DD498B9409C}"/>
              </a:ext>
            </a:extLst>
          </p:cNvPr>
          <p:cNvSpPr>
            <a:spLocks noChangeArrowheads="1"/>
          </p:cNvSpPr>
          <p:nvPr/>
        </p:nvSpPr>
        <p:spPr bwMode="auto">
          <a:xfrm>
            <a:off x="630936" y="2807208"/>
            <a:ext cx="2791886" cy="33227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lnSpcReduction="10000"/>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Display shortcuts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A display shortcut is perfect for switching and working within a multitude of workspaces. Switching between things like edit mode and color mode are a breeze with display shortcuts.</a:t>
            </a:r>
          </a:p>
          <a:p>
            <a:pPr marL="0" marR="0" lvl="0" indent="-228600" fontAlgn="base">
              <a:lnSpc>
                <a:spcPct val="90000"/>
              </a:lnSpc>
              <a:spcBef>
                <a:spcPct val="0"/>
              </a:spcBef>
              <a:spcAft>
                <a:spcPts val="600"/>
              </a:spcAft>
              <a:buClrTx/>
              <a:buSzTx/>
              <a:buFont typeface="Arial" panose="020B0604020202020204" pitchFamily="34" charset="0"/>
              <a:buChar char="•"/>
              <a:tabLst/>
            </a:pPr>
            <a:br>
              <a:rPr kumimoji="0" lang="en-US" altLang="en-US" sz="2000" b="0" i="0" u="none" strike="noStrike" cap="none" normalizeH="0" baseline="0" dirty="0">
                <a:ln>
                  <a:noFill/>
                </a:ln>
                <a:effectLst/>
              </a:rPr>
            </a:br>
            <a:endParaRPr kumimoji="0" lang="en-US" altLang="en-US" sz="2000" b="0" i="0" u="none" strike="noStrike" cap="none" normalizeH="0" baseline="0" dirty="0">
              <a:ln>
                <a:noFill/>
              </a:ln>
              <a:effectLst/>
            </a:endParaRPr>
          </a:p>
        </p:txBody>
      </p:sp>
      <p:graphicFrame>
        <p:nvGraphicFramePr>
          <p:cNvPr id="2" name="Table 1">
            <a:extLst>
              <a:ext uri="{FF2B5EF4-FFF2-40B4-BE49-F238E27FC236}">
                <a16:creationId xmlns:a16="http://schemas.microsoft.com/office/drawing/2014/main" id="{7C482FC0-A699-B2AB-0B12-9C571755FF69}"/>
              </a:ext>
            </a:extLst>
          </p:cNvPr>
          <p:cNvGraphicFramePr>
            <a:graphicFrameLocks noGrp="1"/>
          </p:cNvGraphicFramePr>
          <p:nvPr>
            <p:extLst>
              <p:ext uri="{D42A27DB-BD31-4B8C-83A1-F6EECF244321}">
                <p14:modId xmlns:p14="http://schemas.microsoft.com/office/powerpoint/2010/main" val="2439206317"/>
              </p:ext>
            </p:extLst>
          </p:nvPr>
        </p:nvGraphicFramePr>
        <p:xfrm>
          <a:off x="3898374" y="760220"/>
          <a:ext cx="7659644" cy="5622291"/>
        </p:xfrm>
        <a:graphic>
          <a:graphicData uri="http://schemas.openxmlformats.org/drawingml/2006/table">
            <a:tbl>
              <a:tblPr firstRow="1" bandRow="1">
                <a:noFill/>
              </a:tblPr>
              <a:tblGrid>
                <a:gridCol w="3378175">
                  <a:extLst>
                    <a:ext uri="{9D8B030D-6E8A-4147-A177-3AD203B41FA5}">
                      <a16:colId xmlns:a16="http://schemas.microsoft.com/office/drawing/2014/main" val="3627385690"/>
                    </a:ext>
                  </a:extLst>
                </a:gridCol>
                <a:gridCol w="2163631">
                  <a:extLst>
                    <a:ext uri="{9D8B030D-6E8A-4147-A177-3AD203B41FA5}">
                      <a16:colId xmlns:a16="http://schemas.microsoft.com/office/drawing/2014/main" val="2638589678"/>
                    </a:ext>
                  </a:extLst>
                </a:gridCol>
                <a:gridCol w="2117838">
                  <a:extLst>
                    <a:ext uri="{9D8B030D-6E8A-4147-A177-3AD203B41FA5}">
                      <a16:colId xmlns:a16="http://schemas.microsoft.com/office/drawing/2014/main" val="1884736622"/>
                    </a:ext>
                  </a:extLst>
                </a:gridCol>
              </a:tblGrid>
              <a:tr h="475123">
                <a:tc>
                  <a:txBody>
                    <a:bodyPr/>
                    <a:lstStyle/>
                    <a:p>
                      <a:pPr algn="ctr" rtl="0" fontAlgn="t"/>
                      <a:r>
                        <a:rPr lang="en-IN" sz="1400" b="1" i="0" u="none" strike="noStrike">
                          <a:solidFill>
                            <a:schemeClr val="tx1">
                              <a:lumMod val="75000"/>
                              <a:lumOff val="25000"/>
                            </a:schemeClr>
                          </a:solidFill>
                          <a:effectLst/>
                          <a:latin typeface="Arial" panose="020B0604020202020204" pitchFamily="34" charset="0"/>
                        </a:rPr>
                        <a:t>Command </a:t>
                      </a:r>
                      <a:endParaRPr lang="en-IN" sz="1400">
                        <a:solidFill>
                          <a:schemeClr val="tx1">
                            <a:lumMod val="75000"/>
                            <a:lumOff val="25000"/>
                          </a:schemeClr>
                        </a:solidFill>
                        <a:effectLst/>
                      </a:endParaRPr>
                    </a:p>
                  </a:txBody>
                  <a:tcPr marL="176196" marR="105718" marT="105718" marB="10571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t"/>
                      <a:r>
                        <a:rPr lang="en-IN" sz="1400" b="1" i="0" u="none" strike="noStrike">
                          <a:solidFill>
                            <a:schemeClr val="tx1">
                              <a:lumMod val="75000"/>
                              <a:lumOff val="25000"/>
                            </a:schemeClr>
                          </a:solidFill>
                          <a:effectLst/>
                          <a:latin typeface="Arial" panose="020B0604020202020204" pitchFamily="34" charset="0"/>
                        </a:rPr>
                        <a:t>Windows </a:t>
                      </a:r>
                      <a:endParaRPr lang="en-IN" sz="1400">
                        <a:solidFill>
                          <a:schemeClr val="tx1">
                            <a:lumMod val="75000"/>
                            <a:lumOff val="25000"/>
                          </a:schemeClr>
                        </a:solidFill>
                        <a:effectLst/>
                      </a:endParaRPr>
                    </a:p>
                  </a:txBody>
                  <a:tcPr marL="176196" marR="105718" marT="105718" marB="10571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t"/>
                      <a:r>
                        <a:rPr lang="en-IN" sz="1400" b="1" i="0" u="none" strike="noStrike">
                          <a:solidFill>
                            <a:schemeClr val="tx1">
                              <a:lumMod val="75000"/>
                              <a:lumOff val="25000"/>
                            </a:schemeClr>
                          </a:solidFill>
                          <a:effectLst/>
                          <a:latin typeface="Arial" panose="020B0604020202020204" pitchFamily="34" charset="0"/>
                        </a:rPr>
                        <a:t>Mac</a:t>
                      </a:r>
                      <a:endParaRPr lang="en-IN" sz="1400">
                        <a:solidFill>
                          <a:schemeClr val="tx1">
                            <a:lumMod val="75000"/>
                            <a:lumOff val="25000"/>
                          </a:schemeClr>
                        </a:solidFill>
                        <a:effectLst/>
                      </a:endParaRPr>
                    </a:p>
                  </a:txBody>
                  <a:tcPr marL="176196" marR="105718" marT="105718" marB="105718">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333624285"/>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Open Media Workspace</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+ 2</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+ 2</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73609796"/>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Open Cut Workspace</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+ 3</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+ 3</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262310973"/>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Open Edit Workspace</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+ 4</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+ 4</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541526113"/>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Open Color Workspace</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+ 6</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+ 6</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553222062"/>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Open Deliver Workspace</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+ 8</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+ 8</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708767370"/>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Zoom In </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71096670"/>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Zoom Out</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21245251"/>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Full Screen</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F</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Shift + F</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70727293"/>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Left Display</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1</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1</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861055867"/>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Right Display</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2</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2</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529326300"/>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Split Screen</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CTRL + ALT + W</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Command + Option + W</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719891420"/>
                  </a:ext>
                </a:extLst>
              </a:tr>
              <a:tr h="395936">
                <a:tc>
                  <a:txBody>
                    <a:bodyPr/>
                    <a:lstStyle/>
                    <a:p>
                      <a:pPr rtl="0" fontAlgn="t"/>
                      <a:r>
                        <a:rPr lang="en-IN" sz="1100" b="0" i="0" u="none" strike="noStrike">
                          <a:solidFill>
                            <a:schemeClr val="tx1">
                              <a:lumMod val="75000"/>
                              <a:lumOff val="25000"/>
                            </a:schemeClr>
                          </a:solidFill>
                          <a:effectLst/>
                          <a:latin typeface="Arial" panose="020B0604020202020204" pitchFamily="34" charset="0"/>
                        </a:rPr>
                        <a:t>Toggle between Source/Timeline Viewers</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Q</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Q</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97111514"/>
                  </a:ext>
                </a:extLst>
              </a:tr>
              <a:tr h="395936">
                <a:tc>
                  <a:txBody>
                    <a:bodyPr/>
                    <a:lstStyle/>
                    <a:p>
                      <a:pPr rtl="0" fontAlgn="t"/>
                      <a:r>
                        <a:rPr lang="en-IN" sz="1100" b="0" i="0" u="none" strike="noStrike" dirty="0">
                          <a:solidFill>
                            <a:schemeClr val="tx1">
                              <a:lumMod val="75000"/>
                              <a:lumOff val="25000"/>
                            </a:schemeClr>
                          </a:solidFill>
                          <a:effectLst/>
                          <a:latin typeface="Arial" panose="020B0604020202020204" pitchFamily="34" charset="0"/>
                        </a:rPr>
                        <a:t>Video Scopes </a:t>
                      </a:r>
                      <a:endParaRPr lang="en-IN" sz="1100" dirty="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rtl="0" fontAlgn="t"/>
                      <a:r>
                        <a:rPr lang="en-IN" sz="1100" b="0" i="0" u="none" strike="noStrike">
                          <a:solidFill>
                            <a:schemeClr val="tx1">
                              <a:lumMod val="75000"/>
                              <a:lumOff val="25000"/>
                            </a:schemeClr>
                          </a:solidFill>
                          <a:effectLst/>
                          <a:latin typeface="Arial" panose="020B0604020202020204" pitchFamily="34" charset="0"/>
                        </a:rPr>
                        <a:t>CTRL + SHIFT + W</a:t>
                      </a:r>
                      <a:endParaRPr lang="en-IN" sz="110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rtl="0" fontAlgn="t"/>
                      <a:r>
                        <a:rPr lang="en-IN" sz="1100" b="0" i="0" u="none" strike="noStrike" dirty="0">
                          <a:solidFill>
                            <a:schemeClr val="tx1">
                              <a:lumMod val="75000"/>
                              <a:lumOff val="25000"/>
                            </a:schemeClr>
                          </a:solidFill>
                          <a:effectLst/>
                          <a:latin typeface="Arial" panose="020B0604020202020204" pitchFamily="34" charset="0"/>
                        </a:rPr>
                        <a:t>Command + SHIFT + W</a:t>
                      </a:r>
                      <a:endParaRPr lang="en-IN" sz="1100" dirty="0">
                        <a:solidFill>
                          <a:schemeClr val="tx1">
                            <a:lumMod val="75000"/>
                            <a:lumOff val="25000"/>
                          </a:schemeClr>
                        </a:solidFill>
                        <a:effectLst/>
                      </a:endParaRPr>
                    </a:p>
                  </a:txBody>
                  <a:tcPr marL="176196" marR="91622" marT="91622" marB="91622">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624210434"/>
                  </a:ext>
                </a:extLst>
              </a:tr>
            </a:tbl>
          </a:graphicData>
        </a:graphic>
      </p:graphicFrame>
    </p:spTree>
    <p:extLst>
      <p:ext uri="{BB962C8B-B14F-4D97-AF65-F5344CB8AC3E}">
        <p14:creationId xmlns:p14="http://schemas.microsoft.com/office/powerpoint/2010/main" val="1474285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1625</Words>
  <Application>Microsoft Macintosh PowerPoint</Application>
  <PresentationFormat>Widescreen</PresentationFormat>
  <Paragraphs>413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Praveen Kumar Singh</dc:creator>
  <cp:lastModifiedBy>Praveen Kumar Singh</cp:lastModifiedBy>
  <cp:revision>3</cp:revision>
  <dcterms:created xsi:type="dcterms:W3CDTF">2024-12-05T12:38:17Z</dcterms:created>
  <dcterms:modified xsi:type="dcterms:W3CDTF">2024-12-05T12:45:14Z</dcterms:modified>
</cp:coreProperties>
</file>