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3AD752-002D-4F33-9D90-A7461AA19D47}" type="datetimeFigureOut">
              <a:rPr lang="en-IN" smtClean="0"/>
              <a:t>20-08-2019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82CA7-BE05-44E2-929B-94D4A54DBDCA}" type="slidenum">
              <a:rPr lang="en-IN" smtClean="0"/>
              <a:t>‹#›</a:t>
            </a:fld>
            <a:endParaRPr lang="en-IN"/>
          </a:p>
        </p:txBody>
      </p:sp>
    </p:spTree>
    <p:extLst>
      <p:ext uri="{BB962C8B-B14F-4D97-AF65-F5344CB8AC3E}">
        <p14:creationId xmlns:p14="http://schemas.microsoft.com/office/powerpoint/2010/main" val="211305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3AD752-002D-4F33-9D90-A7461AA19D47}" type="datetimeFigureOut">
              <a:rPr lang="en-IN" smtClean="0"/>
              <a:t>20-08-2019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82CA7-BE05-44E2-929B-94D4A54DBDCA}" type="slidenum">
              <a:rPr lang="en-IN" smtClean="0"/>
              <a:t>‹#›</a:t>
            </a:fld>
            <a:endParaRPr lang="en-IN"/>
          </a:p>
        </p:txBody>
      </p:sp>
    </p:spTree>
    <p:extLst>
      <p:ext uri="{BB962C8B-B14F-4D97-AF65-F5344CB8AC3E}">
        <p14:creationId xmlns:p14="http://schemas.microsoft.com/office/powerpoint/2010/main" val="189981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3AD752-002D-4F33-9D90-A7461AA19D47}" type="datetimeFigureOut">
              <a:rPr lang="en-IN" smtClean="0"/>
              <a:t>20-08-2019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82CA7-BE05-44E2-929B-94D4A54DBDCA}" type="slidenum">
              <a:rPr lang="en-IN" smtClean="0"/>
              <a:t>‹#›</a:t>
            </a:fld>
            <a:endParaRPr lang="en-IN"/>
          </a:p>
        </p:txBody>
      </p:sp>
    </p:spTree>
    <p:extLst>
      <p:ext uri="{BB962C8B-B14F-4D97-AF65-F5344CB8AC3E}">
        <p14:creationId xmlns:p14="http://schemas.microsoft.com/office/powerpoint/2010/main" val="842593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3AD752-002D-4F33-9D90-A7461AA19D47}" type="datetimeFigureOut">
              <a:rPr lang="en-IN" smtClean="0"/>
              <a:t>20-08-2019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82CA7-BE05-44E2-929B-94D4A54DBDCA}" type="slidenum">
              <a:rPr lang="en-IN" smtClean="0"/>
              <a:t>‹#›</a:t>
            </a:fld>
            <a:endParaRPr lang="en-IN"/>
          </a:p>
        </p:txBody>
      </p:sp>
    </p:spTree>
    <p:extLst>
      <p:ext uri="{BB962C8B-B14F-4D97-AF65-F5344CB8AC3E}">
        <p14:creationId xmlns:p14="http://schemas.microsoft.com/office/powerpoint/2010/main" val="82928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3AD752-002D-4F33-9D90-A7461AA19D47}" type="datetimeFigureOut">
              <a:rPr lang="en-IN" smtClean="0"/>
              <a:t>20-08-2019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82CA7-BE05-44E2-929B-94D4A54DBDCA}" type="slidenum">
              <a:rPr lang="en-IN" smtClean="0"/>
              <a:t>‹#›</a:t>
            </a:fld>
            <a:endParaRPr lang="en-IN"/>
          </a:p>
        </p:txBody>
      </p:sp>
    </p:spTree>
    <p:extLst>
      <p:ext uri="{BB962C8B-B14F-4D97-AF65-F5344CB8AC3E}">
        <p14:creationId xmlns:p14="http://schemas.microsoft.com/office/powerpoint/2010/main" val="226921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3AD752-002D-4F33-9D90-A7461AA19D47}" type="datetimeFigureOut">
              <a:rPr lang="en-IN" smtClean="0"/>
              <a:t>20-08-2019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E82CA7-BE05-44E2-929B-94D4A54DBDCA}" type="slidenum">
              <a:rPr lang="en-IN" smtClean="0"/>
              <a:t>‹#›</a:t>
            </a:fld>
            <a:endParaRPr lang="en-IN"/>
          </a:p>
        </p:txBody>
      </p:sp>
    </p:spTree>
    <p:extLst>
      <p:ext uri="{BB962C8B-B14F-4D97-AF65-F5344CB8AC3E}">
        <p14:creationId xmlns:p14="http://schemas.microsoft.com/office/powerpoint/2010/main" val="243684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3AD752-002D-4F33-9D90-A7461AA19D47}" type="datetimeFigureOut">
              <a:rPr lang="en-IN" smtClean="0"/>
              <a:t>20-08-2019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E82CA7-BE05-44E2-929B-94D4A54DBDCA}" type="slidenum">
              <a:rPr lang="en-IN" smtClean="0"/>
              <a:t>‹#›</a:t>
            </a:fld>
            <a:endParaRPr lang="en-IN"/>
          </a:p>
        </p:txBody>
      </p:sp>
    </p:spTree>
    <p:extLst>
      <p:ext uri="{BB962C8B-B14F-4D97-AF65-F5344CB8AC3E}">
        <p14:creationId xmlns:p14="http://schemas.microsoft.com/office/powerpoint/2010/main" val="488486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3AD752-002D-4F33-9D90-A7461AA19D47}" type="datetimeFigureOut">
              <a:rPr lang="en-IN" smtClean="0"/>
              <a:t>20-08-2019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E82CA7-BE05-44E2-929B-94D4A54DBDCA}" type="slidenum">
              <a:rPr lang="en-IN" smtClean="0"/>
              <a:t>‹#›</a:t>
            </a:fld>
            <a:endParaRPr lang="en-IN"/>
          </a:p>
        </p:txBody>
      </p:sp>
    </p:spTree>
    <p:extLst>
      <p:ext uri="{BB962C8B-B14F-4D97-AF65-F5344CB8AC3E}">
        <p14:creationId xmlns:p14="http://schemas.microsoft.com/office/powerpoint/2010/main" val="17031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AD752-002D-4F33-9D90-A7461AA19D47}" type="datetimeFigureOut">
              <a:rPr lang="en-IN" smtClean="0"/>
              <a:t>20-08-2019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E82CA7-BE05-44E2-929B-94D4A54DBDCA}" type="slidenum">
              <a:rPr lang="en-IN" smtClean="0"/>
              <a:t>‹#›</a:t>
            </a:fld>
            <a:endParaRPr lang="en-IN"/>
          </a:p>
        </p:txBody>
      </p:sp>
    </p:spTree>
    <p:extLst>
      <p:ext uri="{BB962C8B-B14F-4D97-AF65-F5344CB8AC3E}">
        <p14:creationId xmlns:p14="http://schemas.microsoft.com/office/powerpoint/2010/main" val="3587295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AD752-002D-4F33-9D90-A7461AA19D47}" type="datetimeFigureOut">
              <a:rPr lang="en-IN" smtClean="0"/>
              <a:t>20-08-2019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E82CA7-BE05-44E2-929B-94D4A54DBDCA}" type="slidenum">
              <a:rPr lang="en-IN" smtClean="0"/>
              <a:t>‹#›</a:t>
            </a:fld>
            <a:endParaRPr lang="en-IN"/>
          </a:p>
        </p:txBody>
      </p:sp>
    </p:spTree>
    <p:extLst>
      <p:ext uri="{BB962C8B-B14F-4D97-AF65-F5344CB8AC3E}">
        <p14:creationId xmlns:p14="http://schemas.microsoft.com/office/powerpoint/2010/main" val="2091422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AD752-002D-4F33-9D90-A7461AA19D47}" type="datetimeFigureOut">
              <a:rPr lang="en-IN" smtClean="0"/>
              <a:t>20-08-2019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E82CA7-BE05-44E2-929B-94D4A54DBDCA}" type="slidenum">
              <a:rPr lang="en-IN" smtClean="0"/>
              <a:t>‹#›</a:t>
            </a:fld>
            <a:endParaRPr lang="en-IN"/>
          </a:p>
        </p:txBody>
      </p:sp>
    </p:spTree>
    <p:extLst>
      <p:ext uri="{BB962C8B-B14F-4D97-AF65-F5344CB8AC3E}">
        <p14:creationId xmlns:p14="http://schemas.microsoft.com/office/powerpoint/2010/main" val="107345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AD752-002D-4F33-9D90-A7461AA19D47}" type="datetimeFigureOut">
              <a:rPr lang="en-IN" smtClean="0"/>
              <a:t>20-08-2019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82CA7-BE05-44E2-929B-94D4A54DBDCA}" type="slidenum">
              <a:rPr lang="en-IN" smtClean="0"/>
              <a:t>‹#›</a:t>
            </a:fld>
            <a:endParaRPr lang="en-IN"/>
          </a:p>
        </p:txBody>
      </p:sp>
    </p:spTree>
    <p:extLst>
      <p:ext uri="{BB962C8B-B14F-4D97-AF65-F5344CB8AC3E}">
        <p14:creationId xmlns:p14="http://schemas.microsoft.com/office/powerpoint/2010/main" val="3780825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333376"/>
            <a:ext cx="7962900" cy="637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6" name="Rectangle 2"/>
          <p:cNvSpPr>
            <a:spLocks noGrp="1" noChangeArrowheads="1"/>
          </p:cNvSpPr>
          <p:nvPr>
            <p:ph type="title"/>
          </p:nvPr>
        </p:nvSpPr>
        <p:spPr>
          <a:xfrm>
            <a:off x="2057400" y="381000"/>
            <a:ext cx="4343400" cy="1676400"/>
          </a:xfrm>
        </p:spPr>
        <p:txBody>
          <a:bodyPr>
            <a:normAutofit fontScale="90000"/>
          </a:bodyPr>
          <a:lstStyle/>
          <a:p>
            <a:pPr algn="l"/>
            <a:r>
              <a:rPr lang="en-US" altLang="en-US" dirty="0"/>
              <a:t>Functional</a:t>
            </a:r>
            <a:br>
              <a:rPr lang="en-US" altLang="en-US" dirty="0"/>
            </a:br>
            <a:r>
              <a:rPr lang="en-US" altLang="en-US" dirty="0"/>
              <a:t>Business </a:t>
            </a:r>
            <a:br>
              <a:rPr lang="en-US" altLang="en-US" dirty="0"/>
            </a:br>
            <a:r>
              <a:rPr lang="en-US" altLang="en-US" dirty="0"/>
              <a:t>Areas</a:t>
            </a:r>
          </a:p>
        </p:txBody>
      </p:sp>
    </p:spTree>
    <p:extLst>
      <p:ext uri="{BB962C8B-B14F-4D97-AF65-F5344CB8AC3E}">
        <p14:creationId xmlns:p14="http://schemas.microsoft.com/office/powerpoint/2010/main" val="160427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fontScale="90000"/>
          </a:bodyPr>
          <a:lstStyle/>
          <a:p>
            <a:r>
              <a:rPr lang="en-US" b="1" i="1" u="sng" dirty="0"/>
              <a:t>Financial Management System-</a:t>
            </a:r>
            <a:endParaRPr lang="en-IN" dirty="0"/>
          </a:p>
        </p:txBody>
      </p:sp>
      <p:sp>
        <p:nvSpPr>
          <p:cNvPr id="3" name="Content Placeholder 2"/>
          <p:cNvSpPr>
            <a:spLocks noGrp="1"/>
          </p:cNvSpPr>
          <p:nvPr>
            <p:ph idx="1"/>
          </p:nvPr>
        </p:nvSpPr>
        <p:spPr>
          <a:xfrm>
            <a:off x="633484" y="1115942"/>
            <a:ext cx="10720316" cy="5271210"/>
          </a:xfrm>
        </p:spPr>
        <p:txBody>
          <a:bodyPr>
            <a:normAutofit fontScale="92500" lnSpcReduction="10000"/>
          </a:bodyPr>
          <a:lstStyle/>
          <a:p>
            <a:pPr lvl="0"/>
            <a:r>
              <a:rPr lang="en-US" b="1" dirty="0"/>
              <a:t>Financial fore casting and planning	</a:t>
            </a:r>
            <a:r>
              <a:rPr lang="en-US" b="1" dirty="0" smtClean="0"/>
              <a:t>:</a:t>
            </a:r>
            <a:endParaRPr lang="en-IN" dirty="0" smtClean="0"/>
          </a:p>
          <a:p>
            <a:pPr marL="0" lvl="0" indent="0">
              <a:buNone/>
            </a:pPr>
            <a:r>
              <a:rPr lang="en-US" dirty="0" smtClean="0"/>
              <a:t>         </a:t>
            </a:r>
            <a:r>
              <a:rPr lang="en-US" dirty="0"/>
              <a:t>Financial analysis typically use electronic spread sheets  and other financial planning soft ware to evaluate the present and past projected financial performance of a business and analyze alternatives methods of fore casting .  Financial analysis use financial forecasting concerning the economic situation, business operations types of financing available, interest rate, and stock bond prices to develop on optimum financial plan for the business.</a:t>
            </a:r>
            <a:endParaRPr lang="en-IN" dirty="0"/>
          </a:p>
          <a:p>
            <a:r>
              <a:rPr lang="en-US" dirty="0"/>
              <a:t>            Electronic spread sheets, DSS software and web based groupware can be used to build and manipulate financial statements. And need to develop the business operations.  The web based group ware can be used to build and manipulate financial models  </a:t>
            </a:r>
            <a:endParaRPr lang="en-IN" dirty="0"/>
          </a:p>
          <a:p>
            <a:r>
              <a:rPr lang="en-US" dirty="0"/>
              <a:t>            The optimal financing plan for the business and activities  answers to goal seeking questions Can be explored as financial analyst and manager evaluate that financing and investment alternatives</a:t>
            </a:r>
            <a:endParaRPr lang="en-IN" dirty="0"/>
          </a:p>
          <a:p>
            <a:endParaRPr lang="en-IN" dirty="0"/>
          </a:p>
        </p:txBody>
      </p:sp>
    </p:spTree>
    <p:extLst>
      <p:ext uri="{BB962C8B-B14F-4D97-AF65-F5344CB8AC3E}">
        <p14:creationId xmlns:p14="http://schemas.microsoft.com/office/powerpoint/2010/main" val="2089115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183"/>
            <a:ext cx="10515600" cy="764274"/>
          </a:xfrm>
        </p:spPr>
        <p:txBody>
          <a:bodyPr/>
          <a:lstStyle/>
          <a:p>
            <a:r>
              <a:rPr lang="en-IN" dirty="0" smtClean="0"/>
              <a:t>Transaction processing System</a:t>
            </a:r>
            <a:endParaRPr lang="en-IN" dirty="0"/>
          </a:p>
        </p:txBody>
      </p:sp>
      <p:sp>
        <p:nvSpPr>
          <p:cNvPr id="3" name="Content Placeholder 2"/>
          <p:cNvSpPr>
            <a:spLocks noGrp="1"/>
          </p:cNvSpPr>
          <p:nvPr>
            <p:ph idx="1"/>
          </p:nvPr>
        </p:nvSpPr>
        <p:spPr>
          <a:xfrm>
            <a:off x="537948" y="1006759"/>
            <a:ext cx="10815852" cy="5380393"/>
          </a:xfrm>
        </p:spPr>
        <p:txBody>
          <a:bodyPr/>
          <a:lstStyle/>
          <a:p>
            <a:r>
              <a:rPr lang="en-US" b="1" dirty="0"/>
              <a:t>Transactions </a:t>
            </a:r>
            <a:r>
              <a:rPr lang="en-US" dirty="0"/>
              <a:t>are events that occur as part of doing business such as sales, purchases deposits withdrawals, refunds, and payments.  Think for example the data generated whenever a business something on credit whether in a retail store or at an e-commerce site on the web, Data about customer, product, salesperson, stores and so on, must be captured and processed.</a:t>
            </a:r>
            <a:endParaRPr lang="en-IN" dirty="0"/>
          </a:p>
          <a:p>
            <a:r>
              <a:rPr lang="en-US" b="1" dirty="0"/>
              <a:t>Online Trans action Processing  </a:t>
            </a:r>
            <a:r>
              <a:rPr lang="en-US" dirty="0"/>
              <a:t>play a strategic role in electronic commerce.  Many firms are using the internet, Intra net, extranet and other net work that can be made electronically to process the transactions.</a:t>
            </a:r>
            <a:endParaRPr lang="en-IN" dirty="0"/>
          </a:p>
          <a:p>
            <a:endParaRPr lang="en-IN" dirty="0"/>
          </a:p>
        </p:txBody>
      </p:sp>
    </p:spTree>
    <p:extLst>
      <p:ext uri="{BB962C8B-B14F-4D97-AF65-F5344CB8AC3E}">
        <p14:creationId xmlns:p14="http://schemas.microsoft.com/office/powerpoint/2010/main" val="2633103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fontScale="90000"/>
          </a:bodyPr>
          <a:lstStyle/>
          <a:p>
            <a:r>
              <a:rPr lang="en-IN" dirty="0" smtClean="0"/>
              <a:t>Transaction Processing Cycle</a:t>
            </a:r>
            <a:endParaRPr lang="en-IN" dirty="0"/>
          </a:p>
        </p:txBody>
      </p:sp>
      <p:sp>
        <p:nvSpPr>
          <p:cNvPr id="3" name="Content Placeholder 2"/>
          <p:cNvSpPr>
            <a:spLocks noGrp="1"/>
          </p:cNvSpPr>
          <p:nvPr>
            <p:ph idx="1"/>
          </p:nvPr>
        </p:nvSpPr>
        <p:spPr>
          <a:xfrm>
            <a:off x="674426" y="955343"/>
            <a:ext cx="10679374" cy="5718411"/>
          </a:xfrm>
        </p:spPr>
        <p:txBody>
          <a:bodyPr>
            <a:normAutofit fontScale="77500" lnSpcReduction="20000"/>
          </a:bodyPr>
          <a:lstStyle/>
          <a:p>
            <a:pPr lvl="0"/>
            <a:r>
              <a:rPr lang="en-US" b="1" dirty="0"/>
              <a:t>Data entry</a:t>
            </a:r>
            <a:r>
              <a:rPr lang="en-US" dirty="0"/>
              <a:t>:-     The first step of trans action processing cycle in the capture of business data.  For example transaction data may be collected by point of sales terminals using optical scanning of barcodes and credit card readers of a retail shop  </a:t>
            </a:r>
            <a:endParaRPr lang="en-IN" dirty="0"/>
          </a:p>
          <a:p>
            <a:pPr lvl="0"/>
            <a:r>
              <a:rPr lang="en-US" b="1" dirty="0"/>
              <a:t>Trans action processing:-</a:t>
            </a:r>
            <a:r>
              <a:rPr lang="en-US" dirty="0"/>
              <a:t>Trans action processing systems produce data in two basic ways:-</a:t>
            </a:r>
            <a:r>
              <a:rPr lang="en-US" b="1" dirty="0"/>
              <a:t>Batch processing-</a:t>
            </a:r>
            <a:r>
              <a:rPr lang="en-US" dirty="0"/>
              <a:t>Where  trans action data are accumulated over a period of time and processed periodically and </a:t>
            </a:r>
            <a:r>
              <a:rPr lang="en-US" b="1" dirty="0"/>
              <a:t>Real time processing-</a:t>
            </a:r>
            <a:r>
              <a:rPr lang="en-US" dirty="0"/>
              <a:t>where data are processed immediately after a transaction occurs.  All online transaction  processing system incorporate real time processing capacities.</a:t>
            </a:r>
            <a:endParaRPr lang="en-IN" dirty="0"/>
          </a:p>
          <a:p>
            <a:pPr lvl="0"/>
            <a:r>
              <a:rPr lang="en-US" b="1" dirty="0"/>
              <a:t>\Data maintenance</a:t>
            </a:r>
            <a:r>
              <a:rPr lang="en-US" dirty="0"/>
              <a:t>:-    An organization database must be maintained by the trans action processing system so that they are always correct and up to date .  Therefore transaction processing system update all the necessary information reflect the day to day operations.</a:t>
            </a:r>
            <a:endParaRPr lang="en-IN" dirty="0"/>
          </a:p>
          <a:p>
            <a:pPr lvl="0"/>
            <a:r>
              <a:rPr lang="en-US" b="1" dirty="0"/>
              <a:t>Document and Report Generations:- TPS </a:t>
            </a:r>
            <a:r>
              <a:rPr lang="en-US" dirty="0"/>
              <a:t>provide a variety of documents and reports. Example, purchase orders, sales receipts, invoices, and all the customer statements.  Transaction processes  reports might take the form of a transaction lists such a payroll register. And or the edit reports detected during processing.</a:t>
            </a:r>
            <a:endParaRPr lang="en-IN" dirty="0"/>
          </a:p>
          <a:p>
            <a:pPr lvl="0"/>
            <a:r>
              <a:rPr lang="en-US" b="1" dirty="0"/>
              <a:t>Inquiry Processing:- </a:t>
            </a:r>
            <a:r>
              <a:rPr lang="en-US" dirty="0"/>
              <a:t>Many trans action processing system allows  you to use the internet, intranet, extranet and web browser or data base management query languages to make enquiries and receive responses concerning of transaction processing activity.</a:t>
            </a:r>
            <a:endParaRPr lang="en-IN" dirty="0"/>
          </a:p>
          <a:p>
            <a:endParaRPr lang="en-IN" dirty="0"/>
          </a:p>
        </p:txBody>
      </p:sp>
    </p:spTree>
    <p:extLst>
      <p:ext uri="{BB962C8B-B14F-4D97-AF65-F5344CB8AC3E}">
        <p14:creationId xmlns:p14="http://schemas.microsoft.com/office/powerpoint/2010/main" val="921868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779" y="187705"/>
            <a:ext cx="10515600" cy="1177072"/>
          </a:xfrm>
        </p:spPr>
        <p:txBody>
          <a:bodyPr>
            <a:normAutofit fontScale="90000"/>
          </a:bodyPr>
          <a:lstStyle/>
          <a:p>
            <a:r>
              <a:rPr lang="en-US" b="1" u="sng" dirty="0"/>
              <a:t>The Variety of  IS that support the Business Function</a:t>
            </a:r>
            <a:endParaRPr lang="en-IN" dirty="0"/>
          </a:p>
        </p:txBody>
      </p:sp>
      <p:sp>
        <p:nvSpPr>
          <p:cNvPr id="3" name="Content Placeholder 2"/>
          <p:cNvSpPr>
            <a:spLocks noGrp="1"/>
          </p:cNvSpPr>
          <p:nvPr>
            <p:ph idx="1"/>
          </p:nvPr>
        </p:nvSpPr>
        <p:spPr>
          <a:xfrm>
            <a:off x="838199" y="1364776"/>
            <a:ext cx="10516737" cy="5268035"/>
          </a:xfrm>
        </p:spPr>
        <p:txBody>
          <a:bodyPr>
            <a:normAutofit fontScale="77500" lnSpcReduction="20000"/>
          </a:bodyPr>
          <a:lstStyle/>
          <a:p>
            <a:endParaRPr lang="en-IN" dirty="0"/>
          </a:p>
          <a:p>
            <a:pPr lvl="0"/>
            <a:r>
              <a:rPr lang="en-US" b="1" dirty="0"/>
              <a:t>The Marketing information system</a:t>
            </a:r>
            <a:r>
              <a:rPr lang="en-US" dirty="0"/>
              <a:t> function supports traditional and e-commerce process and management of the marketing functions Major type of marketing information system includes interactive marketing sales force automation, customer relationship management, advertising and targeted marketing.</a:t>
            </a:r>
            <a:endParaRPr lang="en-IN" dirty="0"/>
          </a:p>
          <a:p>
            <a:pPr lvl="0"/>
            <a:r>
              <a:rPr lang="en-US" b="1" dirty="0"/>
              <a:t>The Manufacturing system</a:t>
            </a:r>
            <a:r>
              <a:rPr lang="en-US" dirty="0"/>
              <a:t> supports the computer based manufacturing that helps a company achieve computer integrated manufacturing and auto mate the various activities in planning and scheduling of production and operations management activities.</a:t>
            </a:r>
            <a:endParaRPr lang="en-IN" dirty="0"/>
          </a:p>
          <a:p>
            <a:pPr lvl="0"/>
            <a:r>
              <a:rPr lang="en-US" b="1" dirty="0"/>
              <a:t>Human resource Management system</a:t>
            </a:r>
            <a:r>
              <a:rPr lang="en-US" dirty="0"/>
              <a:t> that supports the various  HR functions performed by the HR Manager systematically supported by the system more effectively.  Personnel policies implementation, Training and development functions, staffing and compensation plans and everything performed effectively  by the HR System.</a:t>
            </a:r>
            <a:endParaRPr lang="en-IN" dirty="0"/>
          </a:p>
          <a:p>
            <a:pPr lvl="0"/>
            <a:r>
              <a:rPr lang="en-US" b="1" dirty="0"/>
              <a:t>Accounting and Finance  </a:t>
            </a:r>
            <a:r>
              <a:rPr lang="en-US" dirty="0"/>
              <a:t>that supports record, report an analyze the all accounting activities of various cash disbursements and all the credit activities with the effective systemized activity of General ledger system and it also helping to analyze various activities like capital budgeting, and ratio analysis and various in different activities of accounting dimensions of cash flow and fund flow of all the periodical dimensions.</a:t>
            </a:r>
            <a:endParaRPr lang="en-IN" dirty="0"/>
          </a:p>
          <a:p>
            <a:endParaRPr lang="en-IN" dirty="0"/>
          </a:p>
        </p:txBody>
      </p:sp>
    </p:spTree>
    <p:extLst>
      <p:ext uri="{BB962C8B-B14F-4D97-AF65-F5344CB8AC3E}">
        <p14:creationId xmlns:p14="http://schemas.microsoft.com/office/powerpoint/2010/main" val="1665123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Marketing Information System</a:t>
            </a:r>
            <a:endParaRPr lang="en-IN" dirty="0"/>
          </a:p>
        </p:txBody>
      </p:sp>
      <p:sp>
        <p:nvSpPr>
          <p:cNvPr id="3" name="Content Placeholder 2"/>
          <p:cNvSpPr>
            <a:spLocks noGrp="1"/>
          </p:cNvSpPr>
          <p:nvPr>
            <p:ph idx="1"/>
          </p:nvPr>
        </p:nvSpPr>
        <p:spPr>
          <a:xfrm>
            <a:off x="641445" y="1487606"/>
            <a:ext cx="10809027" cy="4981433"/>
          </a:xfrm>
        </p:spPr>
        <p:txBody>
          <a:bodyPr>
            <a:normAutofit/>
          </a:bodyPr>
          <a:lstStyle/>
          <a:p>
            <a:r>
              <a:rPr lang="en-US" dirty="0"/>
              <a:t>Marketing information system supports the marketing manager to perform the following functions effectively,</a:t>
            </a:r>
            <a:endParaRPr lang="en-IN" dirty="0"/>
          </a:p>
          <a:p>
            <a:pPr lvl="0"/>
            <a:r>
              <a:rPr lang="en-US" dirty="0"/>
              <a:t>Customer relationship Management</a:t>
            </a:r>
            <a:endParaRPr lang="en-IN" dirty="0"/>
          </a:p>
          <a:p>
            <a:pPr lvl="0"/>
            <a:r>
              <a:rPr lang="en-US" dirty="0"/>
              <a:t>Product Planning</a:t>
            </a:r>
            <a:endParaRPr lang="en-IN" dirty="0"/>
          </a:p>
          <a:p>
            <a:pPr lvl="0"/>
            <a:r>
              <a:rPr lang="en-US" dirty="0"/>
              <a:t>Pricing</a:t>
            </a:r>
            <a:endParaRPr lang="en-IN" dirty="0"/>
          </a:p>
          <a:p>
            <a:pPr lvl="0"/>
            <a:r>
              <a:rPr lang="en-US" dirty="0"/>
              <a:t>New Product development strategies</a:t>
            </a:r>
            <a:endParaRPr lang="en-IN" dirty="0"/>
          </a:p>
          <a:p>
            <a:pPr lvl="0"/>
            <a:r>
              <a:rPr lang="en-US" dirty="0"/>
              <a:t>Advertising and Sales promotion</a:t>
            </a:r>
            <a:endParaRPr lang="en-IN" dirty="0"/>
          </a:p>
          <a:p>
            <a:pPr lvl="0"/>
            <a:r>
              <a:rPr lang="en-US" dirty="0"/>
              <a:t>Targeted Marketing</a:t>
            </a:r>
            <a:endParaRPr lang="en-IN" dirty="0"/>
          </a:p>
          <a:p>
            <a:pPr lvl="0"/>
            <a:r>
              <a:rPr lang="en-US" dirty="0"/>
              <a:t>Sales force management etc.,</a:t>
            </a:r>
            <a:endParaRPr lang="en-IN" dirty="0"/>
          </a:p>
          <a:p>
            <a:pPr marL="0" indent="0">
              <a:buNone/>
            </a:pPr>
            <a:endParaRPr lang="en-IN" dirty="0"/>
          </a:p>
        </p:txBody>
      </p:sp>
    </p:spTree>
    <p:extLst>
      <p:ext uri="{BB962C8B-B14F-4D97-AF65-F5344CB8AC3E}">
        <p14:creationId xmlns:p14="http://schemas.microsoft.com/office/powerpoint/2010/main" val="1180271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10"/>
            <a:ext cx="10515600" cy="931412"/>
          </a:xfrm>
        </p:spPr>
        <p:txBody>
          <a:bodyPr/>
          <a:lstStyle/>
          <a:p>
            <a:r>
              <a:rPr lang="en-IN" dirty="0" smtClean="0"/>
              <a:t>Manufacturing Systems</a:t>
            </a:r>
            <a:endParaRPr lang="en-IN" dirty="0"/>
          </a:p>
        </p:txBody>
      </p:sp>
      <p:sp>
        <p:nvSpPr>
          <p:cNvPr id="3" name="Content Placeholder 2"/>
          <p:cNvSpPr>
            <a:spLocks noGrp="1"/>
          </p:cNvSpPr>
          <p:nvPr>
            <p:ph idx="1"/>
          </p:nvPr>
        </p:nvSpPr>
        <p:spPr>
          <a:xfrm>
            <a:off x="682388" y="1091822"/>
            <a:ext cx="10671412" cy="5336274"/>
          </a:xfrm>
        </p:spPr>
        <p:txBody>
          <a:bodyPr>
            <a:noAutofit/>
          </a:bodyPr>
          <a:lstStyle/>
          <a:p>
            <a:r>
              <a:rPr lang="en-US" sz="2000" dirty="0">
                <a:latin typeface="Times New Roman" panose="02020603050405020304" pitchFamily="18" charset="0"/>
                <a:cs typeface="Times New Roman" panose="02020603050405020304" pitchFamily="18" charset="0"/>
              </a:rPr>
              <a:t>Manufacturing systems supports the production and operational function that includes all activities concerned with the planning and control of the processes providing goods and services. Thus  the production and operations functions are concerned with the man agent of the operational process and systems of all business firms</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variety of manufacturing process many of them,-web enabled, are used to support Computer Integrated Manufacturing (CIM) Computer Integrated Manufacturing  such as follows.</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Manufacturing Resource Planning Systems</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Manufacturing Execution system</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Engineering Systems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over all CIM and such manufacturing information systems is to create flexible agile manufacturing process that efficiently produce products of the higher quality. Thus CIM supports the concept of flexible manufacturing system</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following Manufacturing information system support computer integrated  manufacturing resource planning system are not one of the application culture in an ERP system program. The diagram explains how the manufacturing system helping to simplify and automatically integrate the manufacturing process of a manufacturing unit.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250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344"/>
          </a:xfrm>
        </p:spPr>
        <p:txBody>
          <a:bodyPr/>
          <a:lstStyle/>
          <a:p>
            <a:r>
              <a:rPr lang="en-IN" dirty="0" smtClean="0"/>
              <a:t>HR Information System</a:t>
            </a:r>
            <a:endParaRPr lang="en-IN" dirty="0"/>
          </a:p>
        </p:txBody>
      </p:sp>
      <p:sp>
        <p:nvSpPr>
          <p:cNvPr id="3" name="Content Placeholder 2"/>
          <p:cNvSpPr>
            <a:spLocks noGrp="1"/>
          </p:cNvSpPr>
          <p:nvPr>
            <p:ph idx="1"/>
          </p:nvPr>
        </p:nvSpPr>
        <p:spPr>
          <a:xfrm>
            <a:off x="838199" y="1282890"/>
            <a:ext cx="10735101" cy="5227092"/>
          </a:xfrm>
        </p:spPr>
        <p:txBody>
          <a:bodyPr>
            <a:normAutofit fontScale="85000" lnSpcReduction="10000"/>
          </a:bodyPr>
          <a:lstStyle/>
          <a:p>
            <a:r>
              <a:rPr lang="en-US" dirty="0"/>
              <a:t>Thus the Human Resource System are designed to support the following functions:-</a:t>
            </a:r>
            <a:endParaRPr lang="en-IN" sz="2400" dirty="0"/>
          </a:p>
          <a:p>
            <a:pPr lvl="1"/>
            <a:r>
              <a:rPr lang="en-US" dirty="0"/>
              <a:t>Planning to meet the personnel functions of the business.</a:t>
            </a:r>
            <a:endParaRPr lang="en-IN" sz="2000" dirty="0"/>
          </a:p>
          <a:p>
            <a:pPr lvl="1"/>
            <a:r>
              <a:rPr lang="en-US" dirty="0"/>
              <a:t>Development of employees to their full potential</a:t>
            </a:r>
            <a:endParaRPr lang="en-IN" sz="2000" dirty="0"/>
          </a:p>
          <a:p>
            <a:pPr lvl="1"/>
            <a:r>
              <a:rPr lang="en-US" dirty="0"/>
              <a:t>Control of  Personnel policies and program.</a:t>
            </a:r>
            <a:endParaRPr lang="en-IN" sz="2000" dirty="0"/>
          </a:p>
          <a:p>
            <a:pPr lvl="1"/>
            <a:r>
              <a:rPr lang="en-US" dirty="0"/>
              <a:t>Use of computerized personnel management system helping to assist paychecks  and  payroll reports, Maintain personal records, Analyze the use of personal in business operations</a:t>
            </a:r>
            <a:endParaRPr lang="en-IN" sz="2000" dirty="0"/>
          </a:p>
          <a:p>
            <a:pPr lvl="1"/>
            <a:r>
              <a:rPr lang="en-US" dirty="0"/>
              <a:t>The overall Human Resource Information system support the following functions effectively,</a:t>
            </a:r>
            <a:endParaRPr lang="en-IN" sz="2000" dirty="0"/>
          </a:p>
          <a:p>
            <a:pPr lvl="0"/>
            <a:r>
              <a:rPr lang="en-US" dirty="0"/>
              <a:t>Recruitment and Selection</a:t>
            </a:r>
            <a:endParaRPr lang="en-IN" sz="2400" dirty="0"/>
          </a:p>
          <a:p>
            <a:pPr lvl="0"/>
            <a:r>
              <a:rPr lang="en-US" dirty="0"/>
              <a:t>Job placement</a:t>
            </a:r>
            <a:endParaRPr lang="en-IN" sz="2400" dirty="0"/>
          </a:p>
          <a:p>
            <a:pPr lvl="0"/>
            <a:r>
              <a:rPr lang="en-US" dirty="0"/>
              <a:t>Performance appraisal</a:t>
            </a:r>
            <a:endParaRPr lang="en-IN" sz="2400" dirty="0"/>
          </a:p>
          <a:p>
            <a:pPr lvl="0"/>
            <a:r>
              <a:rPr lang="en-US" dirty="0"/>
              <a:t>Employee benefit analysis system</a:t>
            </a:r>
            <a:endParaRPr lang="en-IN" sz="2400" dirty="0"/>
          </a:p>
          <a:p>
            <a:pPr lvl="0"/>
            <a:r>
              <a:rPr lang="en-US" dirty="0"/>
              <a:t>Training and development</a:t>
            </a:r>
            <a:endParaRPr lang="en-IN" sz="2400" dirty="0"/>
          </a:p>
          <a:p>
            <a:pPr lvl="0"/>
            <a:r>
              <a:rPr lang="en-US" dirty="0"/>
              <a:t>Health, Safety and Security measures</a:t>
            </a:r>
            <a:endParaRPr lang="en-IN" sz="2400" dirty="0"/>
          </a:p>
          <a:p>
            <a:endParaRPr lang="en-IN" dirty="0"/>
          </a:p>
        </p:txBody>
      </p:sp>
    </p:spTree>
    <p:extLst>
      <p:ext uri="{BB962C8B-B14F-4D97-AF65-F5344CB8AC3E}">
        <p14:creationId xmlns:p14="http://schemas.microsoft.com/office/powerpoint/2010/main" val="3906609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2105"/>
          </a:xfrm>
        </p:spPr>
        <p:txBody>
          <a:bodyPr>
            <a:normAutofit fontScale="90000"/>
          </a:bodyPr>
          <a:lstStyle/>
          <a:p>
            <a:r>
              <a:rPr lang="en-IN" dirty="0" smtClean="0"/>
              <a:t>Accounting Information systems</a:t>
            </a:r>
            <a:endParaRPr lang="en-IN" dirty="0"/>
          </a:p>
        </p:txBody>
      </p:sp>
      <p:sp>
        <p:nvSpPr>
          <p:cNvPr id="3" name="Content Placeholder 2"/>
          <p:cNvSpPr>
            <a:spLocks noGrp="1"/>
          </p:cNvSpPr>
          <p:nvPr>
            <p:ph idx="1"/>
          </p:nvPr>
        </p:nvSpPr>
        <p:spPr>
          <a:xfrm>
            <a:off x="838200" y="1825624"/>
            <a:ext cx="10515600" cy="4820835"/>
          </a:xfrm>
        </p:spPr>
        <p:txBody>
          <a:bodyPr>
            <a:normAutofit lnSpcReduction="10000"/>
          </a:bodyPr>
          <a:lstStyle/>
          <a:p>
            <a:r>
              <a:rPr lang="en-US" dirty="0"/>
              <a:t>Accounting  information systems are the oldest and most widely used information systems in business.  </a:t>
            </a:r>
            <a:endParaRPr lang="en-IN" dirty="0"/>
          </a:p>
          <a:p>
            <a:pPr lvl="0"/>
            <a:r>
              <a:rPr lang="en-US" dirty="0"/>
              <a:t>Accounting  information system are organized the double entry book keeping concept</a:t>
            </a:r>
            <a:endParaRPr lang="en-IN" dirty="0"/>
          </a:p>
          <a:p>
            <a:pPr lvl="0"/>
            <a:r>
              <a:rPr lang="en-US" dirty="0"/>
              <a:t>Computer based Accounting system  record and report the flow of funds through on future  course of action.</a:t>
            </a:r>
            <a:endParaRPr lang="en-IN" dirty="0"/>
          </a:p>
          <a:p>
            <a:pPr lvl="0"/>
            <a:r>
              <a:rPr lang="en-US" dirty="0"/>
              <a:t>Systems also helping to produce order processing inventory control, accounts receivable ,accounts payable , payroll, and  general ledger systems.  Management accounting system focus on the different budget preparation, Fund flow sheet, cash flow sheet, and the ratio analysis.  The cost accounting system helping to trace out the cost estimation through cost sheet and standard costing.</a:t>
            </a:r>
            <a:endParaRPr lang="en-IN" dirty="0"/>
          </a:p>
          <a:p>
            <a:endParaRPr lang="en-IN" dirty="0"/>
          </a:p>
        </p:txBody>
      </p:sp>
    </p:spTree>
    <p:extLst>
      <p:ext uri="{BB962C8B-B14F-4D97-AF65-F5344CB8AC3E}">
        <p14:creationId xmlns:p14="http://schemas.microsoft.com/office/powerpoint/2010/main" val="2509131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1146413"/>
            <a:ext cx="10972800" cy="5308978"/>
          </a:xfrm>
        </p:spPr>
        <p:txBody>
          <a:bodyPr>
            <a:normAutofit fontScale="32500" lnSpcReduction="20000"/>
          </a:bodyPr>
          <a:lstStyle/>
          <a:p>
            <a:pPr lvl="0"/>
            <a:r>
              <a:rPr lang="en-US" sz="7200" b="1" dirty="0">
                <a:latin typeface="Times New Roman" panose="02020603050405020304" pitchFamily="18" charset="0"/>
                <a:cs typeface="Times New Roman" panose="02020603050405020304" pitchFamily="18" charset="0"/>
              </a:rPr>
              <a:t>Online Accounting System</a:t>
            </a:r>
            <a:r>
              <a:rPr lang="en-US" sz="7200" dirty="0">
                <a:latin typeface="Times New Roman" panose="02020603050405020304" pitchFamily="18" charset="0"/>
                <a:cs typeface="Times New Roman" panose="02020603050405020304" pitchFamily="18" charset="0"/>
              </a:rPr>
              <a:t>-                                                                                                   The accounting information system focuses using internet, intranet extranet and other net work changes how an accounting information system monitor the business activity.  The online, interactive nature of such networks calls for few new forms of transaction documents, procedures, and controls.</a:t>
            </a:r>
            <a:endParaRPr lang="en-IN" sz="7200" dirty="0">
              <a:latin typeface="Times New Roman" panose="02020603050405020304" pitchFamily="18" charset="0"/>
              <a:cs typeface="Times New Roman" panose="02020603050405020304" pitchFamily="18" charset="0"/>
            </a:endParaRPr>
          </a:p>
          <a:p>
            <a:pPr marL="0" indent="0">
              <a:buNone/>
            </a:pPr>
            <a:endParaRPr lang="en-IN" sz="7200" dirty="0">
              <a:latin typeface="Times New Roman" panose="02020603050405020304" pitchFamily="18" charset="0"/>
              <a:cs typeface="Times New Roman" panose="02020603050405020304" pitchFamily="18" charset="0"/>
            </a:endParaRPr>
          </a:p>
          <a:p>
            <a:pPr lvl="0"/>
            <a:r>
              <a:rPr lang="en-US" sz="7200" dirty="0">
                <a:latin typeface="Times New Roman" panose="02020603050405020304" pitchFamily="18" charset="0"/>
                <a:cs typeface="Times New Roman" panose="02020603050405020304" pitchFamily="18" charset="0"/>
              </a:rPr>
              <a:t> </a:t>
            </a:r>
            <a:r>
              <a:rPr lang="en-US" sz="7200" b="1" dirty="0">
                <a:latin typeface="Times New Roman" panose="02020603050405020304" pitchFamily="18" charset="0"/>
                <a:cs typeface="Times New Roman" panose="02020603050405020304" pitchFamily="18" charset="0"/>
              </a:rPr>
              <a:t>Inventory Control System</a:t>
            </a:r>
            <a:r>
              <a:rPr lang="en-US" sz="7200" dirty="0">
                <a:latin typeface="Times New Roman" panose="02020603050405020304" pitchFamily="18" charset="0"/>
                <a:cs typeface="Times New Roman" panose="02020603050405020304" pitchFamily="18" charset="0"/>
              </a:rPr>
              <a:t>-                                                                                                That process data reflecting changes to the items in inventory .  Once data about consumer orders are received from an order processing system a computer based inventory system records changes to inventory status, reports thus help a business provide high quality service to consumers</a:t>
            </a:r>
            <a:endParaRPr lang="en-IN" sz="7200" dirty="0">
              <a:latin typeface="Times New Roman" panose="02020603050405020304" pitchFamily="18" charset="0"/>
              <a:cs typeface="Times New Roman" panose="02020603050405020304" pitchFamily="18" charset="0"/>
            </a:endParaRPr>
          </a:p>
          <a:p>
            <a:pPr marL="0" indent="0">
              <a:buNone/>
            </a:pPr>
            <a:endParaRPr lang="en-IN" sz="7200" dirty="0">
              <a:latin typeface="Times New Roman" panose="02020603050405020304" pitchFamily="18" charset="0"/>
              <a:cs typeface="Times New Roman" panose="02020603050405020304" pitchFamily="18" charset="0"/>
            </a:endParaRPr>
          </a:p>
          <a:p>
            <a:pPr lvl="0"/>
            <a:r>
              <a:rPr lang="en-US" sz="7200" b="1" dirty="0">
                <a:latin typeface="Times New Roman" panose="02020603050405020304" pitchFamily="18" charset="0"/>
                <a:cs typeface="Times New Roman" panose="02020603050405020304" pitchFamily="18" charset="0"/>
              </a:rPr>
              <a:t>Accounts receivable System</a:t>
            </a:r>
            <a:r>
              <a:rPr lang="en-US" sz="7200" dirty="0">
                <a:latin typeface="Times New Roman" panose="02020603050405020304" pitchFamily="18" charset="0"/>
                <a:cs typeface="Times New Roman" panose="02020603050405020304" pitchFamily="18" charset="0"/>
              </a:rPr>
              <a:t>:-                                                                                                 </a:t>
            </a:r>
            <a:r>
              <a:rPr lang="en-US" sz="7200" dirty="0" smtClean="0">
                <a:latin typeface="Times New Roman" panose="02020603050405020304" pitchFamily="18" charset="0"/>
                <a:cs typeface="Times New Roman" panose="02020603050405020304" pitchFamily="18" charset="0"/>
              </a:rPr>
              <a:t>           That </a:t>
            </a:r>
            <a:r>
              <a:rPr lang="en-US" sz="7200" dirty="0">
                <a:latin typeface="Times New Roman" panose="02020603050405020304" pitchFamily="18" charset="0"/>
                <a:cs typeface="Times New Roman" panose="02020603050405020304" pitchFamily="18" charset="0"/>
              </a:rPr>
              <a:t>keeps the data records of amount owed by customers, from data generated by customer purchases and payments.</a:t>
            </a:r>
            <a:endParaRPr lang="en-IN" sz="7200" dirty="0">
              <a:latin typeface="Times New Roman" panose="02020603050405020304" pitchFamily="18" charset="0"/>
              <a:cs typeface="Times New Roman" panose="02020603050405020304" pitchFamily="18" charset="0"/>
            </a:endParaRPr>
          </a:p>
          <a:p>
            <a:pPr marL="0" indent="0">
              <a:buNone/>
            </a:pPr>
            <a:r>
              <a:rPr lang="en-US" sz="7200" dirty="0" smtClean="0">
                <a:latin typeface="Times New Roman" panose="02020603050405020304" pitchFamily="18" charset="0"/>
                <a:cs typeface="Times New Roman" panose="02020603050405020304" pitchFamily="18" charset="0"/>
              </a:rPr>
              <a:t>      They </a:t>
            </a:r>
            <a:r>
              <a:rPr lang="en-US" sz="7200" dirty="0">
                <a:latin typeface="Times New Roman" panose="02020603050405020304" pitchFamily="18" charset="0"/>
                <a:cs typeface="Times New Roman" panose="02020603050405020304" pitchFamily="18" charset="0"/>
              </a:rPr>
              <a:t>produce invoices to customers monthly consumer statements and credit report management.</a:t>
            </a:r>
            <a:endParaRPr lang="en-IN" sz="7200" dirty="0">
              <a:latin typeface="Times New Roman" panose="02020603050405020304" pitchFamily="18" charset="0"/>
              <a:cs typeface="Times New Roman" panose="02020603050405020304" pitchFamily="18" charset="0"/>
            </a:endParaRPr>
          </a:p>
          <a:p>
            <a:pPr marL="0" indent="0">
              <a:buNone/>
            </a:pPr>
            <a:endParaRPr lang="en-IN" sz="7200" dirty="0">
              <a:latin typeface="Times New Roman" panose="02020603050405020304" pitchFamily="18" charset="0"/>
              <a:cs typeface="Times New Roman" panose="02020603050405020304" pitchFamily="18" charset="0"/>
            </a:endParaRPr>
          </a:p>
          <a:p>
            <a:endParaRPr lang="en-IN" dirty="0"/>
          </a:p>
        </p:txBody>
      </p:sp>
      <p:sp>
        <p:nvSpPr>
          <p:cNvPr id="4" name="Title 1"/>
          <p:cNvSpPr>
            <a:spLocks noGrp="1"/>
          </p:cNvSpPr>
          <p:nvPr>
            <p:ph type="title"/>
          </p:nvPr>
        </p:nvSpPr>
        <p:spPr>
          <a:xfrm>
            <a:off x="838200" y="365126"/>
            <a:ext cx="10515600" cy="603865"/>
          </a:xfrm>
        </p:spPr>
        <p:txBody>
          <a:bodyPr>
            <a:normAutofit fontScale="90000"/>
          </a:bodyPr>
          <a:lstStyle/>
          <a:p>
            <a:r>
              <a:rPr lang="en-IN" dirty="0" smtClean="0"/>
              <a:t>Accounting Information systems</a:t>
            </a:r>
            <a:endParaRPr lang="en-IN" dirty="0"/>
          </a:p>
        </p:txBody>
      </p:sp>
    </p:spTree>
    <p:extLst>
      <p:ext uri="{BB962C8B-B14F-4D97-AF65-F5344CB8AC3E}">
        <p14:creationId xmlns:p14="http://schemas.microsoft.com/office/powerpoint/2010/main" val="2333870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7355"/>
            <a:ext cx="10515600" cy="4989608"/>
          </a:xfrm>
        </p:spPr>
        <p:txBody>
          <a:bodyPr>
            <a:normAutofit fontScale="70000" lnSpcReduction="20000"/>
          </a:bodyPr>
          <a:lstStyle/>
          <a:p>
            <a:pPr lvl="0"/>
            <a:r>
              <a:rPr lang="en-US" b="1" dirty="0">
                <a:latin typeface="Times New Roman" panose="02020603050405020304" pitchFamily="18" charset="0"/>
                <a:cs typeface="Times New Roman" panose="02020603050405020304" pitchFamily="18" charset="0"/>
              </a:rPr>
              <a:t>Accounts Payable system:-</a:t>
            </a:r>
            <a:endParaRPr lang="en-IN"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This </a:t>
            </a:r>
            <a:r>
              <a:rPr lang="en-US" dirty="0">
                <a:latin typeface="Times New Roman" panose="02020603050405020304" pitchFamily="18" charset="0"/>
                <a:cs typeface="Times New Roman" panose="02020603050405020304" pitchFamily="18" charset="0"/>
              </a:rPr>
              <a:t>system keeps track of data concerning business purchases from and payment to suppliers.  They prepare checks in payment of outstanding invoices and produce cash management reports.  Computer based accounting payable system help to ensure prompt and accurate payment of suppliers to maintain good relationship.</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Pay roll System</a:t>
            </a:r>
            <a:endParaRPr lang="en-IN"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Pay </a:t>
            </a:r>
            <a:r>
              <a:rPr lang="en-US" dirty="0">
                <a:latin typeface="Times New Roman" panose="02020603050405020304" pitchFamily="18" charset="0"/>
                <a:cs typeface="Times New Roman" panose="02020603050405020304" pitchFamily="18" charset="0"/>
              </a:rPr>
              <a:t>roll system receive and maintain data from employee time cards and other work to words paychecks and earning statements payroll reports, and labor  analyze report to determine accurate reports</a:t>
            </a:r>
            <a:r>
              <a:rPr lang="en-US"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0" indent="0">
              <a:buNone/>
            </a:pPr>
            <a:endParaRPr lang="en-IN" dirty="0" smtClean="0">
              <a:latin typeface="Times New Roman" panose="02020603050405020304" pitchFamily="18" charset="0"/>
              <a:cs typeface="Times New Roman" panose="02020603050405020304" pitchFamily="18" charset="0"/>
            </a:endParaRPr>
          </a:p>
          <a:p>
            <a:pPr lvl="0"/>
            <a:r>
              <a:rPr lang="en-US" b="1" dirty="0" smtClean="0">
                <a:latin typeface="Times New Roman" panose="02020603050405020304" pitchFamily="18" charset="0"/>
                <a:cs typeface="Times New Roman" panose="02020603050405020304" pitchFamily="18" charset="0"/>
              </a:rPr>
              <a:t>General </a:t>
            </a:r>
            <a:r>
              <a:rPr lang="en-US" b="1" dirty="0">
                <a:latin typeface="Times New Roman" panose="02020603050405020304" pitchFamily="18" charset="0"/>
                <a:cs typeface="Times New Roman" panose="02020603050405020304" pitchFamily="18" charset="0"/>
              </a:rPr>
              <a:t>Ledger:-</a:t>
            </a:r>
            <a:endParaRPr lang="en-IN"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General </a:t>
            </a:r>
            <a:r>
              <a:rPr lang="en-US" dirty="0">
                <a:latin typeface="Times New Roman" panose="02020603050405020304" pitchFamily="18" charset="0"/>
                <a:cs typeface="Times New Roman" panose="02020603050405020304" pitchFamily="18" charset="0"/>
              </a:rPr>
              <a:t>ledger system consolidates the data received from accounts receivable, accounts   payable, pay roll and other information system .  At the end of the each accounting period they close the books of  business and various income statement and balance sheet of the firm.  And various income and  expenditure statements of the Business. They  typically provide better financial control and management reports and involve fewer personnel and lower cost than manual accounting methods.</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Title 1"/>
          <p:cNvSpPr>
            <a:spLocks noGrp="1"/>
          </p:cNvSpPr>
          <p:nvPr>
            <p:ph type="title"/>
          </p:nvPr>
        </p:nvSpPr>
        <p:spPr>
          <a:xfrm>
            <a:off x="838200" y="365125"/>
            <a:ext cx="10515600" cy="658457"/>
          </a:xfrm>
        </p:spPr>
        <p:txBody>
          <a:bodyPr>
            <a:normAutofit fontScale="90000"/>
          </a:bodyPr>
          <a:lstStyle/>
          <a:p>
            <a:r>
              <a:rPr lang="en-IN" dirty="0" smtClean="0"/>
              <a:t>Accounting Information systems</a:t>
            </a:r>
            <a:endParaRPr lang="en-IN" dirty="0"/>
          </a:p>
        </p:txBody>
      </p:sp>
    </p:spTree>
    <p:extLst>
      <p:ext uri="{BB962C8B-B14F-4D97-AF65-F5344CB8AC3E}">
        <p14:creationId xmlns:p14="http://schemas.microsoft.com/office/powerpoint/2010/main" val="231271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1162"/>
          </a:xfrm>
        </p:spPr>
        <p:txBody>
          <a:bodyPr>
            <a:normAutofit fontScale="90000"/>
          </a:bodyPr>
          <a:lstStyle/>
          <a:p>
            <a:r>
              <a:rPr lang="en-US" b="1" i="1" u="sng" dirty="0"/>
              <a:t>Financial Management System-</a:t>
            </a:r>
            <a:endParaRPr lang="en-IN" dirty="0"/>
          </a:p>
        </p:txBody>
      </p:sp>
      <p:sp>
        <p:nvSpPr>
          <p:cNvPr id="3" name="Content Placeholder 2"/>
          <p:cNvSpPr>
            <a:spLocks noGrp="1"/>
          </p:cNvSpPr>
          <p:nvPr>
            <p:ph idx="1"/>
          </p:nvPr>
        </p:nvSpPr>
        <p:spPr>
          <a:xfrm>
            <a:off x="647131" y="1129588"/>
            <a:ext cx="10857932" cy="5728411"/>
          </a:xfrm>
        </p:spPr>
        <p:txBody>
          <a:bodyPr>
            <a:normAutofit fontScale="85000" lnSpcReduction="20000"/>
          </a:bodyPr>
          <a:lstStyle/>
          <a:p>
            <a:pPr lvl="0"/>
            <a:r>
              <a:rPr lang="en-US" dirty="0" smtClean="0"/>
              <a:t>Major </a:t>
            </a:r>
            <a:r>
              <a:rPr lang="en-US" dirty="0"/>
              <a:t>financial management system categories  include cash management  and investment management , financial forecasting and financial planning </a:t>
            </a:r>
            <a:endParaRPr lang="en-IN" dirty="0"/>
          </a:p>
          <a:p>
            <a:pPr lvl="0"/>
            <a:r>
              <a:rPr lang="en-US" b="1" dirty="0" smtClean="0"/>
              <a:t>Cash </a:t>
            </a:r>
            <a:r>
              <a:rPr lang="en-US" b="1" dirty="0"/>
              <a:t>Management –</a:t>
            </a:r>
            <a:r>
              <a:rPr lang="en-US" dirty="0"/>
              <a:t>System collect information on all cash receipts and disbursements within a company on a real time or periodic basis.  Such information  allows business to deposit or invest excess fund quickly and these increase the income generated  by deposited or invest funds. These system also produce daily , weekly, monthly forecasts the cash receipts or disbursements.</a:t>
            </a:r>
            <a:endParaRPr lang="en-IN" dirty="0"/>
          </a:p>
          <a:p>
            <a:pPr lvl="0"/>
            <a:r>
              <a:rPr lang="en-US" b="1" dirty="0"/>
              <a:t>Online Investment Management</a:t>
            </a:r>
            <a:r>
              <a:rPr lang="en-US" dirty="0"/>
              <a:t>:-Many business invest their excess cash in short term low risk market able securities.  So that investment income may be earned until the funds are required.  The portfolio of such each securities can be managed with the help of security management software packages.  Online investment services help a financial manager make buying, selling, or holding decisions for each type of security so that an optimum mix of securities is developed that minimize risk and maximize investment income for the business.</a:t>
            </a:r>
            <a:endParaRPr lang="en-IN" dirty="0"/>
          </a:p>
          <a:p>
            <a:pPr lvl="0"/>
            <a:r>
              <a:rPr lang="en-US" b="1" dirty="0"/>
              <a:t>Capital Budgeting:-</a:t>
            </a:r>
            <a:r>
              <a:rPr lang="en-US" dirty="0"/>
              <a:t>This is a process involves evaluating the profitability and financial impact proposed capital expenditures.  Long term expenditure proposals for plant and equipment can be analyzed using a variety of  techniques. This application makes heavy use of spread sheet model that incorporate corporate present value models.</a:t>
            </a:r>
            <a:endParaRPr lang="en-IN" dirty="0"/>
          </a:p>
          <a:p>
            <a:pPr marL="0" indent="0">
              <a:buNone/>
            </a:pPr>
            <a:endParaRPr lang="en-IN" dirty="0"/>
          </a:p>
          <a:p>
            <a:endParaRPr lang="en-IN" dirty="0"/>
          </a:p>
        </p:txBody>
      </p:sp>
    </p:spTree>
    <p:extLst>
      <p:ext uri="{BB962C8B-B14F-4D97-AF65-F5344CB8AC3E}">
        <p14:creationId xmlns:p14="http://schemas.microsoft.com/office/powerpoint/2010/main" val="3617067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1286</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Functional Business  Areas</vt:lpstr>
      <vt:lpstr>The Variety of  IS that support the Business Function</vt:lpstr>
      <vt:lpstr>Marketing Information System</vt:lpstr>
      <vt:lpstr>Manufacturing Systems</vt:lpstr>
      <vt:lpstr>HR Information System</vt:lpstr>
      <vt:lpstr>Accounting Information systems</vt:lpstr>
      <vt:lpstr>Accounting Information systems</vt:lpstr>
      <vt:lpstr>Accounting Information systems</vt:lpstr>
      <vt:lpstr>Financial Management System-</vt:lpstr>
      <vt:lpstr>Financial Management System-</vt:lpstr>
      <vt:lpstr>Transaction processing System</vt:lpstr>
      <vt:lpstr>Transaction Processing Cycle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E-Business System.</dc:title>
  <dc:creator>KC Praveen</dc:creator>
  <cp:lastModifiedBy>KC Praveen</cp:lastModifiedBy>
  <cp:revision>17</cp:revision>
  <dcterms:created xsi:type="dcterms:W3CDTF">2019-08-20T06:33:40Z</dcterms:created>
  <dcterms:modified xsi:type="dcterms:W3CDTF">2019-08-20T09:00:18Z</dcterms:modified>
</cp:coreProperties>
</file>