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70" r:id="rId8"/>
    <p:sldId id="262" r:id="rId9"/>
    <p:sldId id="263" r:id="rId10"/>
    <p:sldId id="265" r:id="rId11"/>
    <p:sldId id="271" r:id="rId12"/>
    <p:sldId id="266" r:id="rId13"/>
    <p:sldId id="267" r:id="rId14"/>
    <p:sldId id="268" r:id="rId15"/>
    <p:sldId id="269"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hv8UAeP4Ut3q5tc8L2HiBGO569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193453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9630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6786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498451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3936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542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3190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2285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822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9633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0628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3594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057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1398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5372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149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4"/>
          <p:cNvSpPr>
            <a:spLocks noGrp="1"/>
          </p:cNvSpPr>
          <p:nvPr>
            <p:ph type="pic" idx="2"/>
          </p:nvPr>
        </p:nvSpPr>
        <p:spPr>
          <a:xfrm>
            <a:off x="5183188" y="987425"/>
            <a:ext cx="6172200" cy="4873625"/>
          </a:xfrm>
          <a:prstGeom prst="rect">
            <a:avLst/>
          </a:prstGeom>
          <a:noFill/>
          <a:ln>
            <a:noFill/>
          </a:ln>
        </p:spPr>
      </p:sp>
      <p:sp>
        <p:nvSpPr>
          <p:cNvPr id="68" name="Google Shape;68;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hyperlink" Target="https://towardsdatascience.com/image-captions-with-attention-in-tensorflow-step-by-step-927dad3569f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towardsdatascience.com/image-captions-with-deep-learning-state-of-the-art-architectures-3290573712db"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hsankesara/flickr-image-datase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4357445" y="1982512"/>
            <a:ext cx="3092980" cy="1037280"/>
          </a:xfrm>
          <a:prstGeom prst="rect">
            <a:avLst/>
          </a:prstGeom>
          <a:noFill/>
          <a:ln>
            <a:noFill/>
          </a:ln>
        </p:spPr>
      </p:pic>
      <p:sp>
        <p:nvSpPr>
          <p:cNvPr id="89" name="Google Shape;89;p1"/>
          <p:cNvSpPr/>
          <p:nvPr/>
        </p:nvSpPr>
        <p:spPr>
          <a:xfrm>
            <a:off x="0" y="-61509"/>
            <a:ext cx="12192000" cy="5866726"/>
          </a:xfrm>
          <a:prstGeom prst="rect">
            <a:avLst/>
          </a:prstGeom>
          <a:gradFill>
            <a:gsLst>
              <a:gs pos="0">
                <a:srgbClr val="00A44E"/>
              </a:gs>
              <a:gs pos="100000">
                <a:srgbClr val="004A24"/>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txBox="1">
            <a:spLocks noGrp="1"/>
          </p:cNvSpPr>
          <p:nvPr>
            <p:ph type="subTitle" idx="1"/>
          </p:nvPr>
        </p:nvSpPr>
        <p:spPr>
          <a:xfrm>
            <a:off x="1179871" y="3771227"/>
            <a:ext cx="9925664" cy="1335166"/>
          </a:xfrm>
          <a:prstGeom prst="rect">
            <a:avLst/>
          </a:prstGeom>
          <a:noFill/>
          <a:ln>
            <a:noFill/>
          </a:ln>
        </p:spPr>
        <p:txBody>
          <a:bodyPr spcFirstLastPara="1" wrap="square" lIns="91425" tIns="45700" rIns="91425" bIns="45700" anchor="t" anchorCtr="0">
            <a:normAutofit fontScale="92500"/>
          </a:bodyPr>
          <a:lstStyle/>
          <a:p>
            <a:pPr marL="0" lvl="0" indent="0" algn="ctr" rtl="0">
              <a:lnSpc>
                <a:spcPct val="90000"/>
              </a:lnSpc>
              <a:spcBef>
                <a:spcPts val="0"/>
              </a:spcBef>
              <a:spcAft>
                <a:spcPts val="0"/>
              </a:spcAft>
              <a:buClr>
                <a:schemeClr val="lt1"/>
              </a:buClr>
              <a:buSzPts val="2000"/>
              <a:buNone/>
            </a:pPr>
            <a:r>
              <a:rPr lang="en-US" sz="3900" dirty="0">
                <a:solidFill>
                  <a:schemeClr val="bg1"/>
                </a:solidFill>
                <a:latin typeface="Times New Roman" panose="02020603050405020304" pitchFamily="18" charset="0"/>
                <a:cs typeface="Times New Roman" panose="02020603050405020304" pitchFamily="18" charset="0"/>
              </a:rPr>
              <a:t>Image Captioning by vision encoder decoder models</a:t>
            </a:r>
          </a:p>
          <a:p>
            <a:pPr marL="0" lvl="0" indent="0" algn="ctr" rtl="0">
              <a:lnSpc>
                <a:spcPct val="90000"/>
              </a:lnSpc>
              <a:spcBef>
                <a:spcPts val="0"/>
              </a:spcBef>
              <a:spcAft>
                <a:spcPts val="0"/>
              </a:spcAft>
              <a:buClr>
                <a:schemeClr val="lt1"/>
              </a:buClr>
              <a:buSzPts val="2000"/>
              <a:buNone/>
            </a:pPr>
            <a:endParaRPr sz="1500" dirty="0">
              <a:solidFill>
                <a:schemeClr val="bg1"/>
              </a:solidFill>
              <a:latin typeface="Times New Roman" panose="02020603050405020304" pitchFamily="18" charset="0"/>
              <a:cs typeface="Times New Roman" panose="02020603050405020304" pitchFamily="18" charset="0"/>
            </a:endParaRPr>
          </a:p>
          <a:p>
            <a:pPr marL="0" lvl="0" indent="0" algn="ctr" rtl="0">
              <a:lnSpc>
                <a:spcPct val="90000"/>
              </a:lnSpc>
              <a:spcBef>
                <a:spcPts val="0"/>
              </a:spcBef>
              <a:spcAft>
                <a:spcPts val="0"/>
              </a:spcAft>
              <a:buClr>
                <a:schemeClr val="lt1"/>
              </a:buClr>
              <a:buSzPts val="1400"/>
              <a:buNone/>
            </a:pPr>
            <a:r>
              <a:rPr lang="en-US" sz="1500" dirty="0">
                <a:solidFill>
                  <a:schemeClr val="lt1"/>
                </a:solidFill>
                <a:latin typeface="Times New Roman"/>
                <a:ea typeface="Times New Roman"/>
                <a:cs typeface="Times New Roman"/>
                <a:sym typeface="Times New Roman"/>
              </a:rPr>
              <a:t>CSCE 5214 Fall 2021</a:t>
            </a:r>
            <a:endParaRPr sz="2600" dirty="0"/>
          </a:p>
          <a:p>
            <a:pPr marL="0" lvl="0" indent="0" algn="ctr" rtl="0">
              <a:lnSpc>
                <a:spcPct val="90000"/>
              </a:lnSpc>
              <a:spcBef>
                <a:spcPts val="0"/>
              </a:spcBef>
              <a:spcAft>
                <a:spcPts val="0"/>
              </a:spcAft>
              <a:buClr>
                <a:schemeClr val="lt1"/>
              </a:buClr>
              <a:buSzPts val="1400"/>
              <a:buNone/>
            </a:pPr>
            <a:r>
              <a:rPr lang="en-US" sz="1500" dirty="0">
                <a:solidFill>
                  <a:schemeClr val="lt1"/>
                </a:solidFill>
                <a:latin typeface="Times New Roman"/>
                <a:ea typeface="Times New Roman"/>
                <a:cs typeface="Times New Roman"/>
                <a:sym typeface="Times New Roman"/>
              </a:rPr>
              <a:t>Project – 2</a:t>
            </a:r>
            <a:endParaRPr sz="2600" dirty="0"/>
          </a:p>
          <a:p>
            <a:pPr marL="0" lvl="0" indent="0" algn="ctr" rtl="0">
              <a:lnSpc>
                <a:spcPct val="90000"/>
              </a:lnSpc>
              <a:spcBef>
                <a:spcPts val="0"/>
              </a:spcBef>
              <a:spcAft>
                <a:spcPts val="0"/>
              </a:spcAft>
              <a:buClr>
                <a:schemeClr val="dk1"/>
              </a:buClr>
              <a:buSzPts val="1400"/>
              <a:buNone/>
            </a:pPr>
            <a:endParaRPr sz="1400" dirty="0">
              <a:solidFill>
                <a:schemeClr val="lt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1400"/>
              <a:buNone/>
            </a:pPr>
            <a:endParaRPr sz="1400" dirty="0">
              <a:solidFill>
                <a:schemeClr val="lt1"/>
              </a:solidFill>
              <a:latin typeface="Times New Roman"/>
              <a:ea typeface="Times New Roman"/>
              <a:cs typeface="Times New Roman"/>
              <a:sym typeface="Times New Roman"/>
            </a:endParaRPr>
          </a:p>
        </p:txBody>
      </p:sp>
      <p:pic>
        <p:nvPicPr>
          <p:cNvPr id="91" name="Google Shape;91;p1"/>
          <p:cNvPicPr preferRelativeResize="0"/>
          <p:nvPr/>
        </p:nvPicPr>
        <p:blipFill rotWithShape="1">
          <a:blip r:embed="rId4">
            <a:alphaModFix/>
          </a:blip>
          <a:srcRect/>
          <a:stretch/>
        </p:blipFill>
        <p:spPr>
          <a:xfrm>
            <a:off x="4470998" y="361814"/>
            <a:ext cx="2999092" cy="2999092"/>
          </a:xfrm>
          <a:prstGeom prst="rect">
            <a:avLst/>
          </a:prstGeom>
          <a:noFill/>
          <a:ln>
            <a:noFill/>
          </a:ln>
        </p:spPr>
      </p:pic>
      <p:sp>
        <p:nvSpPr>
          <p:cNvPr id="92" name="Google Shape;9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94" name="Google Shape;94;p1"/>
          <p:cNvSpPr txBox="1"/>
          <p:nvPr/>
        </p:nvSpPr>
        <p:spPr>
          <a:xfrm>
            <a:off x="280219" y="4909924"/>
            <a:ext cx="11759381" cy="7847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0" i="0" u="none" strike="noStrike" cap="none" dirty="0">
                <a:solidFill>
                  <a:schemeClr val="lt1"/>
                </a:solidFill>
                <a:latin typeface="Times New Roman" panose="02020603050405020304" pitchFamily="18" charset="0"/>
                <a:ea typeface="Times New Roman"/>
                <a:cs typeface="Times New Roman" panose="02020603050405020304" pitchFamily="18" charset="0"/>
                <a:sym typeface="Times New Roman"/>
              </a:rPr>
              <a:t>Aditya Pujari	Hemanth Reddy </a:t>
            </a:r>
            <a:r>
              <a:rPr lang="en-US" sz="1500" b="0" i="0" u="none" strike="noStrike" cap="none" dirty="0" err="1">
                <a:solidFill>
                  <a:schemeClr val="lt1"/>
                </a:solidFill>
                <a:latin typeface="Times New Roman" panose="02020603050405020304" pitchFamily="18" charset="0"/>
                <a:ea typeface="Times New Roman"/>
                <a:cs typeface="Times New Roman" panose="02020603050405020304" pitchFamily="18" charset="0"/>
                <a:sym typeface="Times New Roman"/>
              </a:rPr>
              <a:t>Yerramreddy</a:t>
            </a:r>
            <a:r>
              <a:rPr lang="en-US" sz="1500" b="0" i="0" u="none" strike="noStrike" cap="none" dirty="0">
                <a:solidFill>
                  <a:schemeClr val="lt1"/>
                </a:solidFill>
                <a:latin typeface="Times New Roman" panose="02020603050405020304" pitchFamily="18" charset="0"/>
                <a:ea typeface="Times New Roman"/>
                <a:cs typeface="Times New Roman" panose="02020603050405020304" pitchFamily="18" charset="0"/>
                <a:sym typeface="Times New Roman"/>
              </a:rPr>
              <a:t>	Praveen Kumar </a:t>
            </a:r>
            <a:r>
              <a:rPr lang="en-US" sz="1500" b="0" i="0" u="none" strike="noStrike" cap="none" dirty="0" err="1">
                <a:solidFill>
                  <a:schemeClr val="lt1"/>
                </a:solidFill>
                <a:latin typeface="Times New Roman" panose="02020603050405020304" pitchFamily="18" charset="0"/>
                <a:ea typeface="Times New Roman"/>
                <a:cs typeface="Times New Roman" panose="02020603050405020304" pitchFamily="18" charset="0"/>
                <a:sym typeface="Times New Roman"/>
              </a:rPr>
              <a:t>Somara</a:t>
            </a:r>
            <a:r>
              <a:rPr lang="en-US" sz="1500" b="0" i="0" u="none" strike="noStrike" cap="none" dirty="0">
                <a:solidFill>
                  <a:schemeClr val="lt1"/>
                </a:solidFill>
                <a:latin typeface="Times New Roman" panose="02020603050405020304" pitchFamily="18" charset="0"/>
                <a:ea typeface="Times New Roman"/>
                <a:cs typeface="Times New Roman" panose="02020603050405020304" pitchFamily="18" charset="0"/>
                <a:sym typeface="Times New Roman"/>
              </a:rPr>
              <a:t>		Brinda Potluri 	Chandrakanth </a:t>
            </a:r>
            <a:r>
              <a:rPr lang="en-US" sz="1500" b="0" i="0" u="none" strike="noStrike" cap="none" dirty="0" err="1">
                <a:solidFill>
                  <a:schemeClr val="lt1"/>
                </a:solidFill>
                <a:latin typeface="Times New Roman" panose="02020603050405020304" pitchFamily="18" charset="0"/>
                <a:ea typeface="Times New Roman"/>
                <a:cs typeface="Times New Roman" panose="02020603050405020304" pitchFamily="18" charset="0"/>
                <a:sym typeface="Times New Roman"/>
              </a:rPr>
              <a:t>Mandalapu</a:t>
            </a:r>
            <a:endParaRPr sz="15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500" dirty="0">
                <a:solidFill>
                  <a:schemeClr val="lt1"/>
                </a:solidFill>
                <a:latin typeface="Times New Roman" panose="02020603050405020304" pitchFamily="18" charset="0"/>
                <a:ea typeface="Times New Roman"/>
                <a:cs typeface="Times New Roman" panose="02020603050405020304" pitchFamily="18" charset="0"/>
                <a:sym typeface="Times New Roman"/>
              </a:rPr>
              <a:t>    11491374	                11505484		            11525451		   11526591		              11509665</a:t>
            </a:r>
            <a:endParaRPr sz="1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10"/>
          <p:cNvPicPr preferRelativeResize="0"/>
          <p:nvPr/>
        </p:nvPicPr>
        <p:blipFill rotWithShape="1">
          <a:blip r:embed="rId3">
            <a:alphaModFix/>
          </a:blip>
          <a:srcRect/>
          <a:stretch/>
        </p:blipFill>
        <p:spPr>
          <a:xfrm>
            <a:off x="9606580" y="6329398"/>
            <a:ext cx="2358689" cy="113868"/>
          </a:xfrm>
          <a:prstGeom prst="rect">
            <a:avLst/>
          </a:prstGeom>
          <a:noFill/>
          <a:ln>
            <a:noFill/>
          </a:ln>
        </p:spPr>
      </p:pic>
      <p:pic>
        <p:nvPicPr>
          <p:cNvPr id="177" name="Google Shape;177;p10"/>
          <p:cNvPicPr preferRelativeResize="0"/>
          <p:nvPr/>
        </p:nvPicPr>
        <p:blipFill rotWithShape="1">
          <a:blip r:embed="rId4">
            <a:alphaModFix/>
          </a:blip>
          <a:srcRect/>
          <a:stretch/>
        </p:blipFill>
        <p:spPr>
          <a:xfrm>
            <a:off x="231962" y="6016749"/>
            <a:ext cx="1599045" cy="685305"/>
          </a:xfrm>
          <a:prstGeom prst="rect">
            <a:avLst/>
          </a:prstGeom>
          <a:noFill/>
          <a:ln>
            <a:noFill/>
          </a:ln>
        </p:spPr>
      </p:pic>
      <p:sp>
        <p:nvSpPr>
          <p:cNvPr id="178" name="Google Shape;178;p10"/>
          <p:cNvSpPr txBox="1">
            <a:spLocks noGrp="1"/>
          </p:cNvSpPr>
          <p:nvPr>
            <p:ph type="title"/>
          </p:nvPr>
        </p:nvSpPr>
        <p:spPr>
          <a:xfrm>
            <a:off x="801789" y="365125"/>
            <a:ext cx="10677965" cy="7547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79418"/>
              </a:buClr>
              <a:buSzPts val="4400"/>
              <a:buFont typeface="Times New Roman"/>
              <a:buNone/>
            </a:pPr>
            <a:r>
              <a:rPr lang="en-US" b="1">
                <a:solidFill>
                  <a:srgbClr val="079418"/>
                </a:solidFill>
                <a:latin typeface="Times New Roman"/>
                <a:ea typeface="Times New Roman"/>
                <a:cs typeface="Times New Roman"/>
                <a:sym typeface="Times New Roman"/>
              </a:rPr>
              <a:t>Training and Testing</a:t>
            </a:r>
            <a:endParaRPr>
              <a:latin typeface="Times New Roman"/>
              <a:ea typeface="Times New Roman"/>
              <a:cs typeface="Times New Roman"/>
              <a:sym typeface="Times New Roman"/>
            </a:endParaRPr>
          </a:p>
        </p:txBody>
      </p:sp>
      <p:sp>
        <p:nvSpPr>
          <p:cNvPr id="179" name="Google Shape;17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80" name="Google Shape;180;p10"/>
          <p:cNvSpPr txBox="1"/>
          <p:nvPr/>
        </p:nvSpPr>
        <p:spPr>
          <a:xfrm>
            <a:off x="509047" y="1119894"/>
            <a:ext cx="11321592" cy="4606349"/>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1000"/>
              </a:spcBef>
              <a:spcAft>
                <a:spcPts val="0"/>
              </a:spcAft>
              <a:buClr>
                <a:schemeClr val="dk1"/>
              </a:buClr>
              <a:buSzPts val="1800"/>
              <a:buFont typeface="Arial" panose="020B0604020202020204" pitchFamily="34" charset="0"/>
              <a:buChar char="•"/>
            </a:pPr>
            <a:r>
              <a:rPr lang="en-US" sz="2600" dirty="0">
                <a:solidFill>
                  <a:schemeClr val="dk1"/>
                </a:solidFill>
                <a:latin typeface="Calibri" panose="020F0502020204030204" pitchFamily="34" charset="0"/>
                <a:ea typeface="Times New Roman"/>
                <a:cs typeface="Calibri" panose="020F0502020204030204" pitchFamily="34" charset="0"/>
                <a:sym typeface="Times New Roman"/>
              </a:rPr>
              <a:t>We are using pre-trained models to train our model. </a:t>
            </a:r>
          </a:p>
          <a:p>
            <a:pPr marL="457200" marR="0" lvl="0" indent="-457200" algn="just" rtl="0">
              <a:spcBef>
                <a:spcPts val="1000"/>
              </a:spcBef>
              <a:spcAft>
                <a:spcPts val="0"/>
              </a:spcAft>
              <a:buClr>
                <a:schemeClr val="dk1"/>
              </a:buClr>
              <a:buSzPts val="1800"/>
              <a:buFont typeface="Arial" panose="020B0604020202020204" pitchFamily="34" charset="0"/>
              <a:buChar char="•"/>
            </a:pPr>
            <a:r>
              <a:rPr lang="en-US" sz="2600" dirty="0">
                <a:solidFill>
                  <a:schemeClr val="dk1"/>
                </a:solidFill>
                <a:latin typeface="Calibri" panose="020F0502020204030204" pitchFamily="34" charset="0"/>
                <a:ea typeface="Times New Roman"/>
                <a:cs typeface="Calibri" panose="020F0502020204030204" pitchFamily="34" charset="0"/>
                <a:sym typeface="Times New Roman"/>
              </a:rPr>
              <a:t>For the first stage, we use move to figure out how to pre-process the raw images with a CNN-based network that has already been trained. This takes the image as input and outputs encoded image vectors that capture the image's main features. We don't need to do anything else to prepare this network.</a:t>
            </a:r>
          </a:p>
          <a:p>
            <a:pPr marL="457200" marR="0" lvl="0" indent="-457200" algn="just" rtl="0">
              <a:spcBef>
                <a:spcPts val="1000"/>
              </a:spcBef>
              <a:spcAft>
                <a:spcPts val="0"/>
              </a:spcAft>
              <a:buClr>
                <a:schemeClr val="dk1"/>
              </a:buClr>
              <a:buSzPts val="1800"/>
              <a:buFont typeface="Arial" panose="020B0604020202020204" pitchFamily="34" charset="0"/>
              <a:buChar char="•"/>
            </a:pPr>
            <a:r>
              <a:rPr lang="en-US" sz="2600" dirty="0">
                <a:latin typeface="Calibri" panose="020F0502020204030204" pitchFamily="34" charset="0"/>
                <a:cs typeface="Calibri" panose="020F0502020204030204" pitchFamily="34" charset="0"/>
              </a:rPr>
              <a:t>Using the pre-prepared model, we extract picture features from the test images.</a:t>
            </a:r>
          </a:p>
          <a:p>
            <a:pPr marL="457200" marR="0" lvl="0" indent="-457200" algn="just" rtl="0">
              <a:spcBef>
                <a:spcPts val="1000"/>
              </a:spcBef>
              <a:spcAft>
                <a:spcPts val="0"/>
              </a:spcAft>
              <a:buClr>
                <a:schemeClr val="dk1"/>
              </a:buClr>
              <a:buSzPts val="1800"/>
              <a:buFont typeface="Arial" panose="020B0604020202020204" pitchFamily="34" charset="0"/>
              <a:buChar char="•"/>
            </a:pPr>
            <a:r>
              <a:rPr lang="en-US" sz="2600" dirty="0">
                <a:latin typeface="Calibri" panose="020F0502020204030204" pitchFamily="34" charset="0"/>
                <a:cs typeface="Calibri" panose="020F0502020204030204" pitchFamily="34" charset="0"/>
              </a:rPr>
              <a:t>Greedy Search is used to predict the output by selecting the term with the highest probability at each timestep.</a:t>
            </a:r>
            <a:endParaRPr sz="2600" dirty="0">
              <a:latin typeface="Calibri" panose="020F0502020204030204" pitchFamily="34" charset="0"/>
              <a:cs typeface="Calibri" panose="020F0502020204030204" pitchFamily="34" charset="0"/>
            </a:endParaRPr>
          </a:p>
          <a:p>
            <a:pPr marL="457200" marR="0" lvl="0" indent="-457200" algn="just" rtl="0">
              <a:spcBef>
                <a:spcPts val="0"/>
              </a:spcBef>
              <a:spcAft>
                <a:spcPts val="0"/>
              </a:spcAft>
              <a:buFont typeface="Arial" panose="020B0604020202020204" pitchFamily="34" charset="0"/>
              <a:buChar char="•"/>
            </a:pPr>
            <a:endParaRPr sz="2600" dirty="0">
              <a:solidFill>
                <a:schemeClr val="dk1"/>
              </a:solidFill>
              <a:latin typeface="Calibri" panose="020F0502020204030204" pitchFamily="34" charset="0"/>
              <a:ea typeface="Times New Roman"/>
              <a:cs typeface="Calibri" panose="020F0502020204030204" pitchFamily="34" charset="0"/>
              <a:sym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9"/>
          <p:cNvPicPr preferRelativeResize="0"/>
          <p:nvPr/>
        </p:nvPicPr>
        <p:blipFill rotWithShape="1">
          <a:blip r:embed="rId3">
            <a:alphaModFix/>
          </a:blip>
          <a:srcRect/>
          <a:stretch/>
        </p:blipFill>
        <p:spPr>
          <a:xfrm>
            <a:off x="9606580" y="6329398"/>
            <a:ext cx="2358689" cy="113868"/>
          </a:xfrm>
          <a:prstGeom prst="rect">
            <a:avLst/>
          </a:prstGeom>
          <a:noFill/>
          <a:ln>
            <a:noFill/>
          </a:ln>
        </p:spPr>
      </p:pic>
      <p:pic>
        <p:nvPicPr>
          <p:cNvPr id="167" name="Google Shape;167;p9"/>
          <p:cNvPicPr preferRelativeResize="0"/>
          <p:nvPr/>
        </p:nvPicPr>
        <p:blipFill rotWithShape="1">
          <a:blip r:embed="rId4">
            <a:alphaModFix/>
          </a:blip>
          <a:srcRect/>
          <a:stretch/>
        </p:blipFill>
        <p:spPr>
          <a:xfrm>
            <a:off x="231962" y="6016749"/>
            <a:ext cx="1599045" cy="685305"/>
          </a:xfrm>
          <a:prstGeom prst="rect">
            <a:avLst/>
          </a:prstGeom>
          <a:noFill/>
          <a:ln>
            <a:noFill/>
          </a:ln>
        </p:spPr>
      </p:pic>
      <p:sp>
        <p:nvSpPr>
          <p:cNvPr id="168" name="Google Shape;168;p9"/>
          <p:cNvSpPr txBox="1">
            <a:spLocks noGrp="1"/>
          </p:cNvSpPr>
          <p:nvPr>
            <p:ph type="title"/>
          </p:nvPr>
        </p:nvSpPr>
        <p:spPr>
          <a:xfrm>
            <a:off x="801789" y="365125"/>
            <a:ext cx="10677965" cy="7547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79418"/>
              </a:buClr>
              <a:buSzPts val="4400"/>
              <a:buFont typeface="Times New Roman"/>
              <a:buNone/>
            </a:pPr>
            <a:endParaRPr dirty="0">
              <a:latin typeface="Times New Roman"/>
              <a:ea typeface="Times New Roman"/>
              <a:cs typeface="Times New Roman"/>
              <a:sym typeface="Times New Roman"/>
            </a:endParaRPr>
          </a:p>
        </p:txBody>
      </p:sp>
      <p:sp>
        <p:nvSpPr>
          <p:cNvPr id="169" name="Google Shape;16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1026" name="Picture 2">
            <a:extLst>
              <a:ext uri="{FF2B5EF4-FFF2-40B4-BE49-F238E27FC236}">
                <a16:creationId xmlns:a16="http://schemas.microsoft.com/office/drawing/2014/main" xmlns="" id="{18DDC276-8246-481F-B48D-D22FD50D37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219981"/>
            <a:ext cx="7757651" cy="4399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633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11"/>
          <p:cNvPicPr preferRelativeResize="0"/>
          <p:nvPr/>
        </p:nvPicPr>
        <p:blipFill rotWithShape="1">
          <a:blip r:embed="rId3">
            <a:alphaModFix/>
          </a:blip>
          <a:srcRect/>
          <a:stretch/>
        </p:blipFill>
        <p:spPr>
          <a:xfrm>
            <a:off x="9606580" y="6329398"/>
            <a:ext cx="2358689" cy="113868"/>
          </a:xfrm>
          <a:prstGeom prst="rect">
            <a:avLst/>
          </a:prstGeom>
          <a:noFill/>
          <a:ln>
            <a:noFill/>
          </a:ln>
        </p:spPr>
      </p:pic>
      <p:pic>
        <p:nvPicPr>
          <p:cNvPr id="187" name="Google Shape;187;p11"/>
          <p:cNvPicPr preferRelativeResize="0"/>
          <p:nvPr/>
        </p:nvPicPr>
        <p:blipFill rotWithShape="1">
          <a:blip r:embed="rId4">
            <a:alphaModFix/>
          </a:blip>
          <a:srcRect/>
          <a:stretch/>
        </p:blipFill>
        <p:spPr>
          <a:xfrm>
            <a:off x="231962" y="6016749"/>
            <a:ext cx="1599045" cy="685305"/>
          </a:xfrm>
          <a:prstGeom prst="rect">
            <a:avLst/>
          </a:prstGeom>
          <a:noFill/>
          <a:ln>
            <a:noFill/>
          </a:ln>
        </p:spPr>
      </p:pic>
      <p:sp>
        <p:nvSpPr>
          <p:cNvPr id="188" name="Google Shape;188;p11"/>
          <p:cNvSpPr txBox="1">
            <a:spLocks noGrp="1"/>
          </p:cNvSpPr>
          <p:nvPr>
            <p:ph type="title"/>
          </p:nvPr>
        </p:nvSpPr>
        <p:spPr>
          <a:xfrm>
            <a:off x="801789" y="365125"/>
            <a:ext cx="10677965" cy="7547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79418"/>
              </a:buClr>
              <a:buSzPts val="4400"/>
              <a:buFont typeface="Times New Roman"/>
              <a:buNone/>
            </a:pPr>
            <a:r>
              <a:rPr lang="en-US" b="1">
                <a:solidFill>
                  <a:srgbClr val="079418"/>
                </a:solidFill>
                <a:latin typeface="Times New Roman"/>
                <a:ea typeface="Times New Roman"/>
                <a:cs typeface="Times New Roman"/>
                <a:sym typeface="Times New Roman"/>
              </a:rPr>
              <a:t>Deployment</a:t>
            </a:r>
            <a:endParaRPr>
              <a:latin typeface="Times New Roman"/>
              <a:ea typeface="Times New Roman"/>
              <a:cs typeface="Times New Roman"/>
              <a:sym typeface="Times New Roman"/>
            </a:endParaRPr>
          </a:p>
        </p:txBody>
      </p:sp>
      <p:sp>
        <p:nvSpPr>
          <p:cNvPr id="189" name="Google Shape;18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90" name="Google Shape;190;p11"/>
          <p:cNvSpPr txBox="1"/>
          <p:nvPr/>
        </p:nvSpPr>
        <p:spPr>
          <a:xfrm>
            <a:off x="527901" y="1119894"/>
            <a:ext cx="11340445" cy="1200329"/>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Noto Sans Symbols"/>
              <a:buChar char="⮚"/>
            </a:pPr>
            <a:r>
              <a:rPr lang="en-US" sz="1800" dirty="0">
                <a:solidFill>
                  <a:schemeClr val="dk1"/>
                </a:solidFill>
                <a:latin typeface="Times New Roman"/>
                <a:ea typeface="Times New Roman"/>
                <a:cs typeface="Times New Roman"/>
                <a:sym typeface="Times New Roman"/>
              </a:rPr>
              <a:t>We are using </a:t>
            </a:r>
            <a:r>
              <a:rPr lang="en-US" sz="1800" dirty="0" err="1">
                <a:solidFill>
                  <a:schemeClr val="dk1"/>
                </a:solidFill>
                <a:latin typeface="Times New Roman"/>
                <a:ea typeface="Times New Roman"/>
                <a:cs typeface="Times New Roman"/>
                <a:sym typeface="Times New Roman"/>
              </a:rPr>
              <a:t>Heroku</a:t>
            </a:r>
            <a:r>
              <a:rPr lang="en-US" sz="1800" dirty="0">
                <a:solidFill>
                  <a:schemeClr val="dk1"/>
                </a:solidFill>
                <a:latin typeface="Times New Roman"/>
                <a:ea typeface="Times New Roman"/>
                <a:cs typeface="Times New Roman"/>
                <a:sym typeface="Times New Roman"/>
              </a:rPr>
              <a:t> as the deployment server to test the model trained on real time images.</a:t>
            </a:r>
            <a:endParaRPr dirty="0"/>
          </a:p>
          <a:p>
            <a:pPr marL="285750" marR="0" lvl="0" indent="-285750" algn="just" rtl="0">
              <a:spcBef>
                <a:spcPts val="0"/>
              </a:spcBef>
              <a:spcAft>
                <a:spcPts val="0"/>
              </a:spcAft>
              <a:buClr>
                <a:schemeClr val="dk1"/>
              </a:buClr>
              <a:buSzPts val="1800"/>
              <a:buFont typeface="Noto Sans Symbols"/>
              <a:buChar char="⮚"/>
            </a:pPr>
            <a:r>
              <a:rPr lang="en-US" sz="1800" dirty="0">
                <a:solidFill>
                  <a:schemeClr val="dk1"/>
                </a:solidFill>
                <a:latin typeface="Times New Roman"/>
                <a:ea typeface="Times New Roman"/>
                <a:cs typeface="Times New Roman"/>
                <a:sym typeface="Times New Roman"/>
              </a:rPr>
              <a:t>We already created the project and designed the interface.</a:t>
            </a:r>
            <a:endParaRPr dirty="0"/>
          </a:p>
          <a:p>
            <a:pPr marL="285750" marR="0" lvl="0" indent="-285750" algn="just" rtl="0">
              <a:spcBef>
                <a:spcPts val="0"/>
              </a:spcBef>
              <a:spcAft>
                <a:spcPts val="0"/>
              </a:spcAft>
              <a:buClr>
                <a:schemeClr val="dk1"/>
              </a:buClr>
              <a:buSzPts val="1800"/>
              <a:buFont typeface="Noto Sans Symbols"/>
              <a:buChar char="⮚"/>
            </a:pPr>
            <a:r>
              <a:rPr lang="en-US" sz="1800" dirty="0">
                <a:solidFill>
                  <a:schemeClr val="dk1"/>
                </a:solidFill>
                <a:latin typeface="Times New Roman"/>
                <a:ea typeface="Times New Roman"/>
                <a:cs typeface="Times New Roman"/>
                <a:sym typeface="Times New Roman"/>
              </a:rPr>
              <a:t>We still need to map the prediction phase to the deployment server.</a:t>
            </a:r>
            <a:endParaRPr dirty="0"/>
          </a:p>
          <a:p>
            <a:pPr marL="285750" marR="0" lvl="0" indent="-171450" algn="just" rtl="0">
              <a:spcBef>
                <a:spcPts val="0"/>
              </a:spcBef>
              <a:spcAft>
                <a:spcPts val="0"/>
              </a:spcAft>
              <a:buClr>
                <a:schemeClr val="dk1"/>
              </a:buClr>
              <a:buSzPts val="1800"/>
              <a:buFont typeface="Noto Sans Symbols"/>
              <a:buNone/>
            </a:pPr>
            <a:endParaRPr sz="1800" dirty="0">
              <a:solidFill>
                <a:schemeClr val="dk1"/>
              </a:solidFill>
              <a:latin typeface="Times New Roman"/>
              <a:ea typeface="Times New Roman"/>
              <a:cs typeface="Times New Roman"/>
              <a:sym typeface="Times New Roman"/>
            </a:endParaRPr>
          </a:p>
        </p:txBody>
      </p:sp>
      <p:pic>
        <p:nvPicPr>
          <p:cNvPr id="3" name="Picture 2"/>
          <p:cNvPicPr>
            <a:picLocks noChangeAspect="1"/>
          </p:cNvPicPr>
          <p:nvPr/>
        </p:nvPicPr>
        <p:blipFill>
          <a:blip r:embed="rId5"/>
          <a:stretch>
            <a:fillRect/>
          </a:stretch>
        </p:blipFill>
        <p:spPr>
          <a:xfrm>
            <a:off x="2696464" y="2320223"/>
            <a:ext cx="6910116" cy="361958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txBox="1">
            <a:spLocks noGrp="1"/>
          </p:cNvSpPr>
          <p:nvPr>
            <p:ph type="body" idx="1"/>
          </p:nvPr>
        </p:nvSpPr>
        <p:spPr>
          <a:xfrm>
            <a:off x="801789" y="1336011"/>
            <a:ext cx="10677965" cy="4402095"/>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chemeClr val="dk1"/>
              </a:buClr>
              <a:buSzPts val="1800"/>
              <a:buChar char="•"/>
            </a:pPr>
            <a:r>
              <a:rPr lang="en-US" b="0" i="0" dirty="0">
                <a:latin typeface="Times New Roman"/>
                <a:ea typeface="Times New Roman"/>
                <a:cs typeface="Times New Roman"/>
                <a:sym typeface="Times New Roman"/>
              </a:rPr>
              <a:t>Complete the full training of the model in the pre-trained models.</a:t>
            </a:r>
            <a:endParaRPr lang="en-US" dirty="0">
              <a:latin typeface="Times New Roman"/>
              <a:ea typeface="Times New Roman"/>
              <a:cs typeface="Times New Roman"/>
              <a:sym typeface="Times New Roman"/>
            </a:endParaRPr>
          </a:p>
          <a:p>
            <a:pPr marL="228600" lvl="0" indent="-228600" algn="l" rtl="0">
              <a:lnSpc>
                <a:spcPct val="110000"/>
              </a:lnSpc>
              <a:spcAft>
                <a:spcPts val="0"/>
              </a:spcAft>
              <a:buClr>
                <a:schemeClr val="dk1"/>
              </a:buClr>
              <a:buSzPts val="1800"/>
              <a:buChar char="•"/>
            </a:pPr>
            <a:r>
              <a:rPr lang="en-US" b="0" i="0" dirty="0">
                <a:latin typeface="Times New Roman"/>
                <a:ea typeface="Times New Roman"/>
                <a:cs typeface="Times New Roman"/>
                <a:sym typeface="Times New Roman"/>
              </a:rPr>
              <a:t>Integrating the model with the frontend webserver.</a:t>
            </a:r>
          </a:p>
          <a:p>
            <a:pPr marL="228600" lvl="0" indent="-228600" algn="l" rtl="0">
              <a:lnSpc>
                <a:spcPct val="110000"/>
              </a:lnSpc>
              <a:spcAft>
                <a:spcPts val="0"/>
              </a:spcAft>
              <a:buClr>
                <a:schemeClr val="dk1"/>
              </a:buClr>
              <a:buSzPts val="1800"/>
              <a:buChar char="•"/>
            </a:pPr>
            <a:r>
              <a:rPr lang="en-US" b="0" i="0" dirty="0">
                <a:latin typeface="Times New Roman"/>
                <a:ea typeface="Times New Roman"/>
                <a:cs typeface="Times New Roman"/>
                <a:sym typeface="Times New Roman"/>
              </a:rPr>
              <a:t>Evaluating test cases and the model's performances on various pre-trained models. to check its reliability</a:t>
            </a:r>
          </a:p>
        </p:txBody>
      </p:sp>
      <p:pic>
        <p:nvPicPr>
          <p:cNvPr id="198" name="Google Shape;198;p12"/>
          <p:cNvPicPr preferRelativeResize="0"/>
          <p:nvPr/>
        </p:nvPicPr>
        <p:blipFill rotWithShape="1">
          <a:blip r:embed="rId3">
            <a:alphaModFix/>
          </a:blip>
          <a:srcRect/>
          <a:stretch/>
        </p:blipFill>
        <p:spPr>
          <a:xfrm>
            <a:off x="9606580" y="6329398"/>
            <a:ext cx="2358689" cy="113868"/>
          </a:xfrm>
          <a:prstGeom prst="rect">
            <a:avLst/>
          </a:prstGeom>
          <a:noFill/>
          <a:ln>
            <a:noFill/>
          </a:ln>
        </p:spPr>
      </p:pic>
      <p:pic>
        <p:nvPicPr>
          <p:cNvPr id="199" name="Google Shape;199;p12"/>
          <p:cNvPicPr preferRelativeResize="0"/>
          <p:nvPr/>
        </p:nvPicPr>
        <p:blipFill rotWithShape="1">
          <a:blip r:embed="rId4">
            <a:alphaModFix/>
          </a:blip>
          <a:srcRect/>
          <a:stretch/>
        </p:blipFill>
        <p:spPr>
          <a:xfrm>
            <a:off x="231962" y="6016749"/>
            <a:ext cx="1599045" cy="685305"/>
          </a:xfrm>
          <a:prstGeom prst="rect">
            <a:avLst/>
          </a:prstGeom>
          <a:noFill/>
          <a:ln>
            <a:noFill/>
          </a:ln>
        </p:spPr>
      </p:pic>
      <p:sp>
        <p:nvSpPr>
          <p:cNvPr id="200" name="Google Shape;200;p12"/>
          <p:cNvSpPr txBox="1">
            <a:spLocks noGrp="1"/>
          </p:cNvSpPr>
          <p:nvPr>
            <p:ph type="title"/>
          </p:nvPr>
        </p:nvSpPr>
        <p:spPr>
          <a:xfrm>
            <a:off x="801789" y="365125"/>
            <a:ext cx="10677965" cy="7547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79418"/>
              </a:buClr>
              <a:buSzPts val="4400"/>
              <a:buFont typeface="Times New Roman"/>
              <a:buNone/>
            </a:pPr>
            <a:r>
              <a:rPr lang="en-US" b="1" dirty="0">
                <a:solidFill>
                  <a:srgbClr val="079418"/>
                </a:solidFill>
                <a:latin typeface="Times New Roman"/>
                <a:ea typeface="Times New Roman"/>
                <a:cs typeface="Times New Roman"/>
                <a:sym typeface="Times New Roman"/>
              </a:rPr>
              <a:t>Modules-to-be-Completed</a:t>
            </a:r>
          </a:p>
        </p:txBody>
      </p:sp>
      <p:sp>
        <p:nvSpPr>
          <p:cNvPr id="201" name="Google Shape;20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3"/>
          <p:cNvSpPr txBox="1">
            <a:spLocks noGrp="1"/>
          </p:cNvSpPr>
          <p:nvPr>
            <p:ph type="body" idx="1"/>
          </p:nvPr>
        </p:nvSpPr>
        <p:spPr>
          <a:xfrm>
            <a:off x="801789" y="1336011"/>
            <a:ext cx="10677965" cy="440209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Aft>
                <a:spcPts val="0"/>
              </a:spcAft>
              <a:buClr>
                <a:schemeClr val="dk1"/>
              </a:buClr>
              <a:buSzPts val="1800"/>
              <a:buFont typeface="Calibri"/>
              <a:buAutoNum type="arabicPeriod"/>
            </a:pPr>
            <a:r>
              <a:rPr lang="en-US" sz="1800" b="0" i="0" u="sng" strike="noStrike" dirty="0">
                <a:solidFill>
                  <a:schemeClr val="hlink"/>
                </a:solidFill>
                <a:latin typeface="Times New Roman"/>
                <a:ea typeface="Times New Roman"/>
                <a:cs typeface="Times New Roman"/>
                <a:sym typeface="Times New Roman"/>
                <a:hlinkClick r:id="rId3"/>
              </a:rPr>
              <a:t>https://towardsdatascience.com/image-captions-with-attention-in-tensorflow-step-by-step-927dad3569fa</a:t>
            </a:r>
            <a:endParaRPr lang="en-US" sz="1800" b="0" i="0" u="sng" strike="noStrike" dirty="0">
              <a:solidFill>
                <a:schemeClr val="hlink"/>
              </a:solidFill>
              <a:latin typeface="Times New Roman"/>
              <a:ea typeface="Times New Roman"/>
              <a:cs typeface="Times New Roman"/>
              <a:sym typeface="Times New Roman"/>
            </a:endParaRPr>
          </a:p>
          <a:p>
            <a:pPr marL="228600" lvl="0" indent="-228600" algn="l" rtl="0">
              <a:lnSpc>
                <a:spcPct val="90000"/>
              </a:lnSpc>
              <a:spcAft>
                <a:spcPts val="0"/>
              </a:spcAft>
              <a:buClr>
                <a:schemeClr val="dk1"/>
              </a:buClr>
              <a:buSzPts val="1800"/>
              <a:buFont typeface="Calibri"/>
              <a:buAutoNum type="arabicPeriod"/>
            </a:pPr>
            <a:r>
              <a:rPr lang="en-US" sz="1800" b="0" i="0" u="sng" strike="noStrike" dirty="0">
                <a:solidFill>
                  <a:schemeClr val="hlink"/>
                </a:solidFill>
                <a:latin typeface="Times New Roman"/>
                <a:ea typeface="Times New Roman"/>
                <a:cs typeface="Times New Roman"/>
                <a:sym typeface="Times New Roman"/>
                <a:hlinkClick r:id="rId4"/>
              </a:rPr>
              <a:t>https://towardsdatascience.com/image-captions-with-deep-learning-state-of-the-art-architectures-3290573712db</a:t>
            </a:r>
            <a:endParaRPr lang="en-US" sz="1800" b="0" i="0" u="sng" strike="noStrike" dirty="0">
              <a:solidFill>
                <a:schemeClr val="hlink"/>
              </a:solidFill>
              <a:latin typeface="Times New Roman"/>
              <a:ea typeface="Times New Roman"/>
              <a:cs typeface="Times New Roman"/>
              <a:sym typeface="Times New Roman"/>
            </a:endParaRPr>
          </a:p>
          <a:p>
            <a:pPr marL="228600" lvl="0" indent="-228600" algn="l" rtl="0">
              <a:lnSpc>
                <a:spcPct val="90000"/>
              </a:lnSpc>
              <a:spcAft>
                <a:spcPts val="0"/>
              </a:spcAft>
              <a:buClr>
                <a:schemeClr val="dk1"/>
              </a:buClr>
              <a:buSzPts val="1800"/>
              <a:buFont typeface="Calibri"/>
              <a:buAutoNum type="arabicPeriod"/>
            </a:pPr>
            <a:r>
              <a:rPr lang="en-US" sz="1800" b="0" i="0" u="sng" strike="noStrike" dirty="0">
                <a:solidFill>
                  <a:schemeClr val="hlink"/>
                </a:solidFill>
                <a:latin typeface="Times New Roman"/>
                <a:ea typeface="Times New Roman"/>
                <a:cs typeface="Times New Roman"/>
                <a:sym typeface="Times New Roman"/>
              </a:rPr>
              <a:t>http://www.jair.org/papers/paper3994.html</a:t>
            </a:r>
            <a:endParaRPr lang="en-US" sz="1800" b="0" i="0" u="none" strike="noStrike" dirty="0">
              <a:latin typeface="Times New Roman"/>
              <a:ea typeface="Times New Roman"/>
              <a:cs typeface="Times New Roman"/>
              <a:sym typeface="Times New Roman"/>
            </a:endParaRPr>
          </a:p>
        </p:txBody>
      </p:sp>
      <p:pic>
        <p:nvPicPr>
          <p:cNvPr id="207" name="Google Shape;207;p13"/>
          <p:cNvPicPr preferRelativeResize="0"/>
          <p:nvPr/>
        </p:nvPicPr>
        <p:blipFill rotWithShape="1">
          <a:blip r:embed="rId5">
            <a:alphaModFix/>
          </a:blip>
          <a:srcRect/>
          <a:stretch/>
        </p:blipFill>
        <p:spPr>
          <a:xfrm>
            <a:off x="9606580" y="6329398"/>
            <a:ext cx="2358689" cy="113868"/>
          </a:xfrm>
          <a:prstGeom prst="rect">
            <a:avLst/>
          </a:prstGeom>
          <a:noFill/>
          <a:ln>
            <a:noFill/>
          </a:ln>
        </p:spPr>
      </p:pic>
      <p:pic>
        <p:nvPicPr>
          <p:cNvPr id="208" name="Google Shape;208;p13"/>
          <p:cNvPicPr preferRelativeResize="0"/>
          <p:nvPr/>
        </p:nvPicPr>
        <p:blipFill rotWithShape="1">
          <a:blip r:embed="rId6">
            <a:alphaModFix/>
          </a:blip>
          <a:srcRect/>
          <a:stretch/>
        </p:blipFill>
        <p:spPr>
          <a:xfrm>
            <a:off x="231962" y="6016749"/>
            <a:ext cx="1599045" cy="685305"/>
          </a:xfrm>
          <a:prstGeom prst="rect">
            <a:avLst/>
          </a:prstGeom>
          <a:noFill/>
          <a:ln>
            <a:noFill/>
          </a:ln>
        </p:spPr>
      </p:pic>
      <p:sp>
        <p:nvSpPr>
          <p:cNvPr id="209" name="Google Shape;209;p13"/>
          <p:cNvSpPr txBox="1">
            <a:spLocks noGrp="1"/>
          </p:cNvSpPr>
          <p:nvPr>
            <p:ph type="title"/>
          </p:nvPr>
        </p:nvSpPr>
        <p:spPr>
          <a:xfrm>
            <a:off x="801789" y="365125"/>
            <a:ext cx="10677965" cy="7547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79418"/>
              </a:buClr>
              <a:buSzPts val="4400"/>
              <a:buFont typeface="Times New Roman"/>
              <a:buNone/>
            </a:pPr>
            <a:r>
              <a:rPr lang="en-US" b="1">
                <a:solidFill>
                  <a:srgbClr val="079418"/>
                </a:solidFill>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10" name="Google Shape;2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4"/>
          <p:cNvSpPr/>
          <p:nvPr/>
        </p:nvSpPr>
        <p:spPr>
          <a:xfrm>
            <a:off x="8076008" y="1039839"/>
            <a:ext cx="3457401" cy="3457401"/>
          </a:xfrm>
          <a:prstGeom prst="ellipse">
            <a:avLst/>
          </a:prstGeom>
          <a:solidFill>
            <a:srgbClr val="74C427"/>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500">
              <a:solidFill>
                <a:schemeClr val="lt1"/>
              </a:solidFill>
              <a:latin typeface="Calibri"/>
              <a:ea typeface="Calibri"/>
              <a:cs typeface="Calibri"/>
              <a:sym typeface="Calibri"/>
            </a:endParaRPr>
          </a:p>
        </p:txBody>
      </p:sp>
      <p:sp>
        <p:nvSpPr>
          <p:cNvPr id="216" name="Google Shape;216;p14"/>
          <p:cNvSpPr/>
          <p:nvPr/>
        </p:nvSpPr>
        <p:spPr>
          <a:xfrm>
            <a:off x="6124379" y="1774456"/>
            <a:ext cx="2496674" cy="2496674"/>
          </a:xfrm>
          <a:prstGeom prst="ellipse">
            <a:avLst/>
          </a:prstGeom>
          <a:solidFill>
            <a:srgbClr val="007B3B"/>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217" name="Google Shape;217;p14"/>
          <p:cNvSpPr/>
          <p:nvPr/>
        </p:nvSpPr>
        <p:spPr>
          <a:xfrm>
            <a:off x="7512922" y="3762622"/>
            <a:ext cx="1946630" cy="1946630"/>
          </a:xfrm>
          <a:prstGeom prst="ellipse">
            <a:avLst/>
          </a:prstGeom>
          <a:solidFill>
            <a:srgbClr val="00A651"/>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pic>
        <p:nvPicPr>
          <p:cNvPr id="218" name="Google Shape;218;p14"/>
          <p:cNvPicPr preferRelativeResize="0"/>
          <p:nvPr/>
        </p:nvPicPr>
        <p:blipFill rotWithShape="1">
          <a:blip r:embed="rId3">
            <a:alphaModFix/>
          </a:blip>
          <a:srcRect/>
          <a:stretch/>
        </p:blipFill>
        <p:spPr>
          <a:xfrm>
            <a:off x="9384903" y="1310738"/>
            <a:ext cx="839610" cy="927436"/>
          </a:xfrm>
          <a:prstGeom prst="rect">
            <a:avLst/>
          </a:prstGeom>
          <a:noFill/>
          <a:ln>
            <a:noFill/>
          </a:ln>
        </p:spPr>
      </p:pic>
      <p:pic>
        <p:nvPicPr>
          <p:cNvPr id="219" name="Google Shape;219;p14"/>
          <p:cNvPicPr preferRelativeResize="0"/>
          <p:nvPr/>
        </p:nvPicPr>
        <p:blipFill rotWithShape="1">
          <a:blip r:embed="rId3">
            <a:alphaModFix/>
          </a:blip>
          <a:srcRect/>
          <a:stretch/>
        </p:blipFill>
        <p:spPr>
          <a:xfrm>
            <a:off x="7026259" y="2179707"/>
            <a:ext cx="608650" cy="672317"/>
          </a:xfrm>
          <a:prstGeom prst="rect">
            <a:avLst/>
          </a:prstGeom>
          <a:noFill/>
          <a:ln>
            <a:noFill/>
          </a:ln>
        </p:spPr>
      </p:pic>
      <p:pic>
        <p:nvPicPr>
          <p:cNvPr id="220" name="Google Shape;220;p14"/>
          <p:cNvPicPr preferRelativeResize="0"/>
          <p:nvPr/>
        </p:nvPicPr>
        <p:blipFill rotWithShape="1">
          <a:blip r:embed="rId3">
            <a:alphaModFix/>
          </a:blip>
          <a:srcRect/>
          <a:stretch/>
        </p:blipFill>
        <p:spPr>
          <a:xfrm>
            <a:off x="8262513" y="4071080"/>
            <a:ext cx="447447" cy="494252"/>
          </a:xfrm>
          <a:prstGeom prst="rect">
            <a:avLst/>
          </a:prstGeom>
          <a:noFill/>
          <a:ln>
            <a:noFill/>
          </a:ln>
        </p:spPr>
      </p:pic>
      <p:pic>
        <p:nvPicPr>
          <p:cNvPr id="221" name="Google Shape;221;p14"/>
          <p:cNvPicPr preferRelativeResize="0"/>
          <p:nvPr/>
        </p:nvPicPr>
        <p:blipFill rotWithShape="1">
          <a:blip r:embed="rId4">
            <a:alphaModFix/>
          </a:blip>
          <a:srcRect/>
          <a:stretch/>
        </p:blipFill>
        <p:spPr>
          <a:xfrm>
            <a:off x="9606580" y="6329398"/>
            <a:ext cx="2358689" cy="113868"/>
          </a:xfrm>
          <a:prstGeom prst="rect">
            <a:avLst/>
          </a:prstGeom>
          <a:noFill/>
          <a:ln>
            <a:noFill/>
          </a:ln>
        </p:spPr>
      </p:pic>
      <p:pic>
        <p:nvPicPr>
          <p:cNvPr id="222" name="Google Shape;222;p14"/>
          <p:cNvPicPr preferRelativeResize="0"/>
          <p:nvPr/>
        </p:nvPicPr>
        <p:blipFill rotWithShape="1">
          <a:blip r:embed="rId5">
            <a:alphaModFix/>
          </a:blip>
          <a:srcRect/>
          <a:stretch/>
        </p:blipFill>
        <p:spPr>
          <a:xfrm>
            <a:off x="231962" y="6016749"/>
            <a:ext cx="1599045" cy="685305"/>
          </a:xfrm>
          <a:prstGeom prst="rect">
            <a:avLst/>
          </a:prstGeom>
          <a:noFill/>
          <a:ln>
            <a:noFill/>
          </a:ln>
        </p:spPr>
      </p:pic>
      <p:sp>
        <p:nvSpPr>
          <p:cNvPr id="223" name="Google Shape;22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24" name="Google Shape;224;p14"/>
          <p:cNvSpPr txBox="1">
            <a:spLocks noGrp="1"/>
          </p:cNvSpPr>
          <p:nvPr>
            <p:ph type="title"/>
          </p:nvPr>
        </p:nvSpPr>
        <p:spPr>
          <a:xfrm>
            <a:off x="801789" y="365125"/>
            <a:ext cx="10677965" cy="7547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79418"/>
              </a:buClr>
              <a:buSzPts val="4400"/>
              <a:buFont typeface="Times New Roman"/>
              <a:buNone/>
            </a:pPr>
            <a:r>
              <a:rPr lang="en-US" b="1">
                <a:solidFill>
                  <a:srgbClr val="079418"/>
                </a:solidFill>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p:nvPr/>
        </p:nvSpPr>
        <p:spPr>
          <a:xfrm>
            <a:off x="0" y="0"/>
            <a:ext cx="12192000" cy="5648494"/>
          </a:xfrm>
          <a:prstGeom prst="rect">
            <a:avLst/>
          </a:prstGeom>
          <a:gradFill>
            <a:gsLst>
              <a:gs pos="0">
                <a:srgbClr val="00A44E"/>
              </a:gs>
              <a:gs pos="100000">
                <a:srgbClr val="004A24"/>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600">
              <a:solidFill>
                <a:schemeClr val="lt1"/>
              </a:solidFill>
              <a:latin typeface="Times New Roman"/>
              <a:ea typeface="Times New Roman"/>
              <a:cs typeface="Times New Roman"/>
              <a:sym typeface="Times New Roman"/>
            </a:endParaRPr>
          </a:p>
        </p:txBody>
      </p:sp>
      <p:sp>
        <p:nvSpPr>
          <p:cNvPr id="100" name="Google Shape;100;p2"/>
          <p:cNvSpPr txBox="1">
            <a:spLocks noGrp="1"/>
          </p:cNvSpPr>
          <p:nvPr>
            <p:ph type="body" idx="1"/>
          </p:nvPr>
        </p:nvSpPr>
        <p:spPr>
          <a:xfrm>
            <a:off x="821280" y="735400"/>
            <a:ext cx="10532520" cy="42938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1600"/>
              </a:spcBef>
              <a:spcAft>
                <a:spcPts val="0"/>
              </a:spcAft>
              <a:buClr>
                <a:schemeClr val="dk1"/>
              </a:buClr>
              <a:buSzPts val="1600"/>
              <a:buNone/>
            </a:pPr>
            <a:r>
              <a:rPr lang="en-US" b="0" i="0" u="none" strike="noStrike" dirty="0">
                <a:solidFill>
                  <a:schemeClr val="lt1"/>
                </a:solidFill>
                <a:latin typeface="Times New Roman"/>
                <a:ea typeface="Times New Roman"/>
                <a:cs typeface="Times New Roman"/>
                <a:sym typeface="Times New Roman"/>
              </a:rPr>
              <a:t> </a:t>
            </a:r>
            <a:r>
              <a:rPr lang="en-US" sz="4400" b="1" dirty="0">
                <a:solidFill>
                  <a:schemeClr val="bg1"/>
                </a:solidFill>
                <a:latin typeface="Times New Roman"/>
                <a:ea typeface="Times New Roman"/>
                <a:cs typeface="Times New Roman"/>
                <a:sym typeface="Times New Roman"/>
              </a:rPr>
              <a:t>Abstract</a:t>
            </a:r>
            <a:r>
              <a:rPr lang="en-US" b="0" i="0" u="none" strike="noStrike" dirty="0">
                <a:solidFill>
                  <a:schemeClr val="lt1"/>
                </a:solidFill>
                <a:latin typeface="Times New Roman"/>
                <a:ea typeface="Times New Roman"/>
                <a:cs typeface="Times New Roman"/>
                <a:sym typeface="Times New Roman"/>
              </a:rPr>
              <a:t>	 </a:t>
            </a:r>
          </a:p>
          <a:p>
            <a:pPr indent="-457200" algn="just">
              <a:lnSpc>
                <a:spcPct val="100000"/>
              </a:lnSpc>
              <a:spcBef>
                <a:spcPts val="1600"/>
              </a:spcBef>
              <a:buSzPts val="1600"/>
            </a:pPr>
            <a:r>
              <a:rPr lang="en-US" b="0" i="0" u="none" strike="noStrike" dirty="0">
                <a:solidFill>
                  <a:schemeClr val="lt1"/>
                </a:solidFill>
                <a:latin typeface="Times New Roman"/>
                <a:ea typeface="Times New Roman"/>
                <a:cs typeface="Times New Roman"/>
                <a:sym typeface="Times New Roman"/>
              </a:rPr>
              <a:t>This project focuses on captioning an image that has been provided as an input.</a:t>
            </a:r>
          </a:p>
          <a:p>
            <a:pPr indent="-457200" algn="just">
              <a:lnSpc>
                <a:spcPct val="100000"/>
              </a:lnSpc>
              <a:spcBef>
                <a:spcPts val="1600"/>
              </a:spcBef>
              <a:buSzPts val="1600"/>
            </a:pPr>
            <a:r>
              <a:rPr lang="en-US" dirty="0">
                <a:solidFill>
                  <a:schemeClr val="lt1"/>
                </a:solidFill>
                <a:latin typeface="Times New Roman"/>
                <a:ea typeface="Times New Roman"/>
                <a:cs typeface="Times New Roman"/>
                <a:sym typeface="Times New Roman"/>
              </a:rPr>
              <a:t>A web application using AI would be able to provide in-context captioning to the inputted image </a:t>
            </a:r>
          </a:p>
          <a:p>
            <a:pPr indent="-457200" algn="just">
              <a:lnSpc>
                <a:spcPct val="100000"/>
              </a:lnSpc>
              <a:spcBef>
                <a:spcPts val="1600"/>
              </a:spcBef>
              <a:buSzPts val="1600"/>
            </a:pPr>
            <a:r>
              <a:rPr lang="en-US" b="0" i="0" u="none" strike="noStrike" dirty="0">
                <a:solidFill>
                  <a:schemeClr val="lt1"/>
                </a:solidFill>
                <a:latin typeface="Times New Roman"/>
                <a:ea typeface="Times New Roman"/>
                <a:cs typeface="Times New Roman"/>
                <a:sym typeface="Times New Roman"/>
              </a:rPr>
              <a:t>The project would be deployed on Heroku, and </a:t>
            </a:r>
            <a:r>
              <a:rPr lang="en-US" b="0" i="0" u="none" strike="noStrike" dirty="0" err="1">
                <a:solidFill>
                  <a:schemeClr val="lt1"/>
                </a:solidFill>
                <a:latin typeface="Times New Roman"/>
                <a:ea typeface="Times New Roman"/>
                <a:cs typeface="Times New Roman"/>
                <a:sym typeface="Times New Roman"/>
              </a:rPr>
              <a:t>Streamlit</a:t>
            </a:r>
            <a:r>
              <a:rPr lang="en-US" b="0" i="0" u="none" strike="noStrike" dirty="0">
                <a:solidFill>
                  <a:schemeClr val="lt1"/>
                </a:solidFill>
                <a:latin typeface="Times New Roman"/>
                <a:ea typeface="Times New Roman"/>
                <a:cs typeface="Times New Roman"/>
                <a:sym typeface="Times New Roman"/>
              </a:rPr>
              <a:t> for the web-Framework.	</a:t>
            </a:r>
            <a:endParaRPr b="0" i="0" u="none" strike="noStrike" dirty="0">
              <a:solidFill>
                <a:schemeClr val="lt1"/>
              </a:solidFill>
              <a:latin typeface="Times New Roman"/>
              <a:ea typeface="Times New Roman"/>
              <a:cs typeface="Times New Roman"/>
              <a:sym typeface="Times New Roman"/>
            </a:endParaRPr>
          </a:p>
          <a:p>
            <a:pPr marL="0" lvl="0" indent="0" algn="ctr" rtl="0">
              <a:lnSpc>
                <a:spcPct val="100000"/>
              </a:lnSpc>
              <a:spcBef>
                <a:spcPts val="1600"/>
              </a:spcBef>
              <a:spcAft>
                <a:spcPts val="0"/>
              </a:spcAft>
              <a:buClr>
                <a:schemeClr val="dk1"/>
              </a:buClr>
              <a:buSzPts val="1600"/>
              <a:buNone/>
            </a:pPr>
            <a:endParaRPr sz="1600" dirty="0">
              <a:solidFill>
                <a:schemeClr val="lt1"/>
              </a:solidFill>
              <a:latin typeface="Times New Roman"/>
              <a:ea typeface="Times New Roman"/>
              <a:cs typeface="Times New Roman"/>
              <a:sym typeface="Times New Roman"/>
            </a:endParaRPr>
          </a:p>
        </p:txBody>
      </p:sp>
      <p:pic>
        <p:nvPicPr>
          <p:cNvPr id="101" name="Google Shape;101;p2"/>
          <p:cNvPicPr preferRelativeResize="0"/>
          <p:nvPr/>
        </p:nvPicPr>
        <p:blipFill rotWithShape="1">
          <a:blip r:embed="rId3">
            <a:alphaModFix/>
          </a:blip>
          <a:srcRect/>
          <a:stretch/>
        </p:blipFill>
        <p:spPr>
          <a:xfrm>
            <a:off x="9606580" y="6329398"/>
            <a:ext cx="2358689" cy="113868"/>
          </a:xfrm>
          <a:prstGeom prst="rect">
            <a:avLst/>
          </a:prstGeom>
          <a:noFill/>
          <a:ln>
            <a:noFill/>
          </a:ln>
        </p:spPr>
      </p:pic>
      <p:pic>
        <p:nvPicPr>
          <p:cNvPr id="102" name="Google Shape;102;p2"/>
          <p:cNvPicPr preferRelativeResize="0"/>
          <p:nvPr/>
        </p:nvPicPr>
        <p:blipFill rotWithShape="1">
          <a:blip r:embed="rId4">
            <a:alphaModFix/>
          </a:blip>
          <a:srcRect/>
          <a:stretch/>
        </p:blipFill>
        <p:spPr>
          <a:xfrm>
            <a:off x="231962" y="6016749"/>
            <a:ext cx="1599045" cy="685305"/>
          </a:xfrm>
          <a:prstGeom prst="rect">
            <a:avLst/>
          </a:prstGeom>
          <a:noFill/>
          <a:ln>
            <a:noFill/>
          </a:ln>
        </p:spPr>
      </p:pic>
      <p:sp>
        <p:nvSpPr>
          <p:cNvPr id="103" name="Google Shape;10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801789" y="365125"/>
            <a:ext cx="10677965" cy="7547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79418"/>
              </a:buClr>
              <a:buSzPts val="4400"/>
              <a:buFont typeface="Times New Roman"/>
              <a:buNone/>
            </a:pPr>
            <a:r>
              <a:rPr lang="en-US" b="1" dirty="0">
                <a:solidFill>
                  <a:srgbClr val="079418"/>
                </a:solidFill>
                <a:latin typeface="Times New Roman"/>
                <a:ea typeface="Times New Roman"/>
                <a:cs typeface="Times New Roman"/>
                <a:sym typeface="Times New Roman"/>
              </a:rPr>
              <a:t>Agenda</a:t>
            </a:r>
            <a:endParaRPr dirty="0">
              <a:latin typeface="Times New Roman"/>
              <a:ea typeface="Times New Roman"/>
              <a:cs typeface="Times New Roman"/>
              <a:sym typeface="Times New Roman"/>
            </a:endParaRPr>
          </a:p>
        </p:txBody>
      </p:sp>
      <p:sp>
        <p:nvSpPr>
          <p:cNvPr id="109" name="Google Shape;109;p3"/>
          <p:cNvSpPr txBox="1">
            <a:spLocks noGrp="1"/>
          </p:cNvSpPr>
          <p:nvPr>
            <p:ph type="body" idx="1"/>
          </p:nvPr>
        </p:nvSpPr>
        <p:spPr>
          <a:xfrm>
            <a:off x="712246" y="1119894"/>
            <a:ext cx="10677965" cy="4402095"/>
          </a:xfrm>
          <a:prstGeom prst="rect">
            <a:avLst/>
          </a:prstGeom>
          <a:noFill/>
          <a:ln>
            <a:noFill/>
          </a:ln>
        </p:spPr>
        <p:txBody>
          <a:bodyPr spcFirstLastPara="1" wrap="square" lIns="91425" tIns="45700" rIns="91425" bIns="45700" anchor="t" anchorCtr="0">
            <a:normAutofit/>
          </a:bodyPr>
          <a:lstStyle/>
          <a:p>
            <a:pPr marL="228600" lvl="0" indent="-76200" algn="l" rtl="0">
              <a:lnSpc>
                <a:spcPct val="110000"/>
              </a:lnSpc>
              <a:spcBef>
                <a:spcPts val="0"/>
              </a:spcBef>
              <a:spcAft>
                <a:spcPts val="0"/>
              </a:spcAft>
              <a:buClr>
                <a:schemeClr val="dk1"/>
              </a:buClr>
              <a:buSzPts val="2400"/>
              <a:buNone/>
            </a:pPr>
            <a:endParaRPr sz="2400" dirty="0">
              <a:latin typeface="Times New Roman"/>
              <a:ea typeface="Times New Roman"/>
              <a:cs typeface="Times New Roman"/>
              <a:sym typeface="Times New Roman"/>
            </a:endParaRPr>
          </a:p>
          <a:p>
            <a:pPr marL="228600" lvl="0" indent="-228600" algn="l" rtl="0">
              <a:lnSpc>
                <a:spcPct val="11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Data Set</a:t>
            </a:r>
            <a:endParaRPr dirty="0"/>
          </a:p>
          <a:p>
            <a:pPr marL="228600" lvl="0" indent="-228600" algn="l" rtl="0">
              <a:lnSpc>
                <a:spcPct val="11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Design and Milestones</a:t>
            </a:r>
            <a:endParaRPr dirty="0"/>
          </a:p>
          <a:p>
            <a:pPr marL="228600" lvl="0" indent="-228600" algn="l" rtl="0">
              <a:lnSpc>
                <a:spcPct val="11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Vision-To-Text Encoder-Decoder framework(Vit), Encoder , Decoder </a:t>
            </a:r>
            <a:endParaRPr lang="en-US" dirty="0"/>
          </a:p>
          <a:p>
            <a:pPr marL="228600" lvl="0" indent="-228600" algn="l" rtl="0">
              <a:lnSpc>
                <a:spcPct val="11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Training and Testing</a:t>
            </a:r>
          </a:p>
          <a:p>
            <a:pPr marL="228600" lvl="0" indent="-228600" algn="l" rtl="0">
              <a:lnSpc>
                <a:spcPct val="110000"/>
              </a:lnSpc>
              <a:spcBef>
                <a:spcPts val="1000"/>
              </a:spcBef>
              <a:spcAft>
                <a:spcPts val="0"/>
              </a:spcAft>
              <a:buClr>
                <a:schemeClr val="dk1"/>
              </a:buClr>
              <a:buSzPts val="2400"/>
              <a:buChar char="•"/>
            </a:pPr>
            <a:r>
              <a:rPr lang="en-US" sz="2400" dirty="0">
                <a:latin typeface="Times New Roman"/>
                <a:cs typeface="Times New Roman"/>
                <a:sym typeface="Times New Roman"/>
              </a:rPr>
              <a:t>Modules-to-be-Completed</a:t>
            </a:r>
            <a:endParaRPr dirty="0"/>
          </a:p>
          <a:p>
            <a:pPr marL="228600" lvl="0" indent="-228600" algn="l" rtl="0">
              <a:lnSpc>
                <a:spcPct val="11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References</a:t>
            </a:r>
            <a:endParaRPr dirty="0"/>
          </a:p>
        </p:txBody>
      </p:sp>
      <p:sp>
        <p:nvSpPr>
          <p:cNvPr id="110" name="Google Shape;110;p3"/>
          <p:cNvSpPr txBox="1">
            <a:spLocks noGrp="1"/>
          </p:cNvSpPr>
          <p:nvPr>
            <p:ph type="sldNum" idx="12"/>
          </p:nvPr>
        </p:nvSpPr>
        <p:spPr>
          <a:xfrm>
            <a:off x="8647000" y="620377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111" name="Google Shape;111;p3"/>
          <p:cNvPicPr preferRelativeResize="0"/>
          <p:nvPr/>
        </p:nvPicPr>
        <p:blipFill rotWithShape="1">
          <a:blip r:embed="rId3">
            <a:alphaModFix/>
          </a:blip>
          <a:srcRect/>
          <a:stretch/>
        </p:blipFill>
        <p:spPr>
          <a:xfrm>
            <a:off x="9606580" y="6329398"/>
            <a:ext cx="2358689" cy="113868"/>
          </a:xfrm>
          <a:prstGeom prst="rect">
            <a:avLst/>
          </a:prstGeom>
          <a:noFill/>
          <a:ln>
            <a:noFill/>
          </a:ln>
        </p:spPr>
      </p:pic>
      <p:pic>
        <p:nvPicPr>
          <p:cNvPr id="112" name="Google Shape;112;p3"/>
          <p:cNvPicPr preferRelativeResize="0"/>
          <p:nvPr/>
        </p:nvPicPr>
        <p:blipFill rotWithShape="1">
          <a:blip r:embed="rId4">
            <a:alphaModFix/>
          </a:blip>
          <a:srcRect/>
          <a:stretch/>
        </p:blipFill>
        <p:spPr>
          <a:xfrm>
            <a:off x="231962" y="6016749"/>
            <a:ext cx="1599045" cy="68530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body" idx="1"/>
          </p:nvPr>
        </p:nvSpPr>
        <p:spPr>
          <a:xfrm>
            <a:off x="801789" y="1336011"/>
            <a:ext cx="10677965" cy="4402095"/>
          </a:xfrm>
          <a:prstGeom prst="rect">
            <a:avLst/>
          </a:prstGeom>
          <a:noFill/>
          <a:ln>
            <a:noFill/>
          </a:ln>
        </p:spPr>
        <p:txBody>
          <a:bodyPr spcFirstLastPara="1" wrap="square" lIns="91425" tIns="45700" rIns="91425" bIns="45700" anchor="t" anchorCtr="0">
            <a:normAutofit/>
          </a:bodyPr>
          <a:lstStyle/>
          <a:p>
            <a:pPr marL="228600" indent="-228600"/>
            <a:r>
              <a:rPr lang="en-US" dirty="0">
                <a:latin typeface="Times New Roman"/>
                <a:ea typeface="Times New Roman"/>
                <a:cs typeface="Times New Roman"/>
                <a:sym typeface="Times New Roman"/>
              </a:rPr>
              <a:t>The data for this project is taken from </a:t>
            </a:r>
            <a:r>
              <a:rPr lang="en-US" b="1" dirty="0">
                <a:hlinkClick r:id="rId3"/>
              </a:rPr>
              <a:t>Flickr Image dataset</a:t>
            </a:r>
            <a:endParaRPr lang="en-US"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1800"/>
              <a:buChar char="•"/>
            </a:pPr>
            <a:r>
              <a:rPr lang="en-US" dirty="0">
                <a:latin typeface="Times New Roman"/>
                <a:ea typeface="Times New Roman"/>
                <a:cs typeface="Times New Roman"/>
                <a:sym typeface="Times New Roman"/>
              </a:rPr>
              <a:t>The dataset consists of </a:t>
            </a:r>
            <a:r>
              <a:rPr lang="en-US" dirty="0">
                <a:sym typeface="Times New Roman"/>
              </a:rPr>
              <a:t>31.8K </a:t>
            </a:r>
            <a:r>
              <a:rPr lang="en-US" dirty="0">
                <a:latin typeface="Times New Roman"/>
                <a:ea typeface="Times New Roman"/>
                <a:cs typeface="Times New Roman"/>
                <a:sym typeface="Times New Roman"/>
              </a:rPr>
              <a:t>images in total. </a:t>
            </a:r>
            <a:endParaRPr sz="4000" dirty="0"/>
          </a:p>
          <a:p>
            <a:pPr marL="228600" lvl="0" indent="-228600" algn="l" rtl="0">
              <a:lnSpc>
                <a:spcPct val="90000"/>
              </a:lnSpc>
              <a:spcBef>
                <a:spcPts val="1000"/>
              </a:spcBef>
              <a:spcAft>
                <a:spcPts val="0"/>
              </a:spcAft>
              <a:buClr>
                <a:schemeClr val="dk1"/>
              </a:buClr>
              <a:buSzPts val="1800"/>
              <a:buChar char="•"/>
            </a:pPr>
            <a:r>
              <a:rPr lang="en-US" dirty="0">
                <a:latin typeface="Times New Roman"/>
                <a:ea typeface="Times New Roman"/>
                <a:cs typeface="Times New Roman"/>
                <a:sym typeface="Times New Roman"/>
              </a:rPr>
              <a:t>The dataset also contains the text files of captions to train the model and a separate test-data to test the model</a:t>
            </a:r>
          </a:p>
          <a:p>
            <a:pPr marL="228600" lvl="0" indent="-228600" algn="l" rtl="0">
              <a:lnSpc>
                <a:spcPct val="90000"/>
              </a:lnSpc>
              <a:spcBef>
                <a:spcPts val="1000"/>
              </a:spcBef>
              <a:spcAft>
                <a:spcPts val="0"/>
              </a:spcAft>
              <a:buClr>
                <a:schemeClr val="dk1"/>
              </a:buClr>
              <a:buSzPts val="1800"/>
              <a:buChar char="•"/>
            </a:pPr>
            <a:r>
              <a:rPr lang="en-US" dirty="0">
                <a:latin typeface="Times New Roman"/>
                <a:ea typeface="Times New Roman"/>
                <a:cs typeface="Times New Roman"/>
                <a:sym typeface="Times New Roman"/>
              </a:rPr>
              <a:t>The training data consists of 24000 images, Test data consists of 8000. The remaining amount of data would be used validation purposes.</a:t>
            </a:r>
          </a:p>
          <a:p>
            <a:pPr marL="228600" lvl="0" indent="-114300" algn="l" rtl="0">
              <a:lnSpc>
                <a:spcPct val="90000"/>
              </a:lnSpc>
              <a:spcBef>
                <a:spcPts val="1000"/>
              </a:spcBef>
              <a:spcAft>
                <a:spcPts val="0"/>
              </a:spcAft>
              <a:buClr>
                <a:schemeClr val="dk1"/>
              </a:buClr>
              <a:buSzPts val="1800"/>
              <a:buNone/>
            </a:pPr>
            <a:endParaRPr sz="1800" dirty="0">
              <a:latin typeface="Times New Roman"/>
              <a:ea typeface="Times New Roman"/>
              <a:cs typeface="Times New Roman"/>
              <a:sym typeface="Times New Roman"/>
            </a:endParaRPr>
          </a:p>
        </p:txBody>
      </p:sp>
      <p:pic>
        <p:nvPicPr>
          <p:cNvPr id="118" name="Google Shape;118;p4"/>
          <p:cNvPicPr preferRelativeResize="0"/>
          <p:nvPr/>
        </p:nvPicPr>
        <p:blipFill rotWithShape="1">
          <a:blip r:embed="rId4">
            <a:alphaModFix/>
          </a:blip>
          <a:srcRect/>
          <a:stretch/>
        </p:blipFill>
        <p:spPr>
          <a:xfrm>
            <a:off x="9606580" y="6329398"/>
            <a:ext cx="2358689" cy="113868"/>
          </a:xfrm>
          <a:prstGeom prst="rect">
            <a:avLst/>
          </a:prstGeom>
          <a:noFill/>
          <a:ln>
            <a:noFill/>
          </a:ln>
        </p:spPr>
      </p:pic>
      <p:pic>
        <p:nvPicPr>
          <p:cNvPr id="119" name="Google Shape;119;p4"/>
          <p:cNvPicPr preferRelativeResize="0"/>
          <p:nvPr/>
        </p:nvPicPr>
        <p:blipFill rotWithShape="1">
          <a:blip r:embed="rId5">
            <a:alphaModFix/>
          </a:blip>
          <a:srcRect/>
          <a:stretch/>
        </p:blipFill>
        <p:spPr>
          <a:xfrm>
            <a:off x="231962" y="6016749"/>
            <a:ext cx="1599045" cy="685305"/>
          </a:xfrm>
          <a:prstGeom prst="rect">
            <a:avLst/>
          </a:prstGeom>
          <a:noFill/>
          <a:ln>
            <a:noFill/>
          </a:ln>
        </p:spPr>
      </p:pic>
      <p:sp>
        <p:nvSpPr>
          <p:cNvPr id="120" name="Google Shape;120;p4"/>
          <p:cNvSpPr txBox="1">
            <a:spLocks noGrp="1"/>
          </p:cNvSpPr>
          <p:nvPr>
            <p:ph type="title"/>
          </p:nvPr>
        </p:nvSpPr>
        <p:spPr>
          <a:xfrm>
            <a:off x="801789" y="365125"/>
            <a:ext cx="10677965" cy="7547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79418"/>
              </a:buClr>
              <a:buSzPts val="4400"/>
              <a:buFont typeface="Times New Roman"/>
              <a:buNone/>
            </a:pPr>
            <a:r>
              <a:rPr lang="en-US" b="1">
                <a:solidFill>
                  <a:srgbClr val="079418"/>
                </a:solidFill>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121" name="Google Shape;12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7" name="Google Shape;127;p5"/>
          <p:cNvPicPr preferRelativeResize="0"/>
          <p:nvPr/>
        </p:nvPicPr>
        <p:blipFill rotWithShape="1">
          <a:blip r:embed="rId3">
            <a:alphaModFix/>
          </a:blip>
          <a:srcRect/>
          <a:stretch/>
        </p:blipFill>
        <p:spPr>
          <a:xfrm>
            <a:off x="9606580" y="6329398"/>
            <a:ext cx="2358689" cy="113868"/>
          </a:xfrm>
          <a:prstGeom prst="rect">
            <a:avLst/>
          </a:prstGeom>
          <a:noFill/>
          <a:ln>
            <a:noFill/>
          </a:ln>
        </p:spPr>
      </p:pic>
      <p:pic>
        <p:nvPicPr>
          <p:cNvPr id="128" name="Google Shape;128;p5"/>
          <p:cNvPicPr preferRelativeResize="0"/>
          <p:nvPr/>
        </p:nvPicPr>
        <p:blipFill rotWithShape="1">
          <a:blip r:embed="rId4">
            <a:alphaModFix/>
          </a:blip>
          <a:srcRect/>
          <a:stretch/>
        </p:blipFill>
        <p:spPr>
          <a:xfrm>
            <a:off x="231962" y="6016749"/>
            <a:ext cx="1599045" cy="685305"/>
          </a:xfrm>
          <a:prstGeom prst="rect">
            <a:avLst/>
          </a:prstGeom>
          <a:noFill/>
          <a:ln>
            <a:noFill/>
          </a:ln>
        </p:spPr>
      </p:pic>
      <p:sp>
        <p:nvSpPr>
          <p:cNvPr id="129" name="Google Shape;129;p5"/>
          <p:cNvSpPr txBox="1">
            <a:spLocks noGrp="1"/>
          </p:cNvSpPr>
          <p:nvPr>
            <p:ph type="title"/>
          </p:nvPr>
        </p:nvSpPr>
        <p:spPr>
          <a:xfrm>
            <a:off x="801789" y="365125"/>
            <a:ext cx="10677965" cy="7547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79418"/>
              </a:buClr>
              <a:buSzPts val="4400"/>
              <a:buFont typeface="Times New Roman"/>
              <a:buNone/>
            </a:pPr>
            <a:r>
              <a:rPr lang="en-US" b="1" dirty="0">
                <a:solidFill>
                  <a:srgbClr val="079418"/>
                </a:solidFill>
                <a:latin typeface="Times New Roman"/>
                <a:ea typeface="Times New Roman"/>
                <a:cs typeface="Times New Roman"/>
                <a:sym typeface="Times New Roman"/>
              </a:rPr>
              <a:t>Sample Dataset</a:t>
            </a:r>
            <a:endParaRPr dirty="0">
              <a:latin typeface="Times New Roman"/>
              <a:ea typeface="Times New Roman"/>
              <a:cs typeface="Times New Roman"/>
              <a:sym typeface="Times New Roman"/>
            </a:endParaRPr>
          </a:p>
        </p:txBody>
      </p:sp>
      <p:sp>
        <p:nvSpPr>
          <p:cNvPr id="130" name="Google Shape;13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5</a:t>
            </a:fld>
            <a:endParaRPr sz="1200" b="0" i="0" u="none" strike="noStrike" cap="none">
              <a:solidFill>
                <a:srgbClr val="888888"/>
              </a:solidFill>
              <a:latin typeface="Calibri"/>
              <a:ea typeface="Calibri"/>
              <a:cs typeface="Calibri"/>
              <a:sym typeface="Calibri"/>
            </a:endParaRPr>
          </a:p>
        </p:txBody>
      </p:sp>
      <p:pic>
        <p:nvPicPr>
          <p:cNvPr id="7" name="Picture 6">
            <a:extLst>
              <a:ext uri="{FF2B5EF4-FFF2-40B4-BE49-F238E27FC236}">
                <a16:creationId xmlns:a16="http://schemas.microsoft.com/office/drawing/2014/main" xmlns="" id="{F836412C-7D98-4A3C-A00F-5221D217C105}"/>
              </a:ext>
            </a:extLst>
          </p:cNvPr>
          <p:cNvPicPr>
            <a:picLocks noChangeAspect="1"/>
          </p:cNvPicPr>
          <p:nvPr/>
        </p:nvPicPr>
        <p:blipFill>
          <a:blip r:embed="rId5"/>
          <a:stretch>
            <a:fillRect/>
          </a:stretch>
        </p:blipFill>
        <p:spPr>
          <a:xfrm>
            <a:off x="1485900" y="1352550"/>
            <a:ext cx="4428203" cy="4152900"/>
          </a:xfrm>
          <a:prstGeom prst="rect">
            <a:avLst/>
          </a:prstGeom>
        </p:spPr>
      </p:pic>
      <p:pic>
        <p:nvPicPr>
          <p:cNvPr id="9" name="Picture 8">
            <a:extLst>
              <a:ext uri="{FF2B5EF4-FFF2-40B4-BE49-F238E27FC236}">
                <a16:creationId xmlns:a16="http://schemas.microsoft.com/office/drawing/2014/main" xmlns="" id="{038AD8F2-4000-40BF-B146-2ED8C6823839}"/>
              </a:ext>
            </a:extLst>
          </p:cNvPr>
          <p:cNvPicPr>
            <a:picLocks noChangeAspect="1"/>
          </p:cNvPicPr>
          <p:nvPr/>
        </p:nvPicPr>
        <p:blipFill>
          <a:blip r:embed="rId6"/>
          <a:stretch>
            <a:fillRect/>
          </a:stretch>
        </p:blipFill>
        <p:spPr>
          <a:xfrm>
            <a:off x="6140771" y="742509"/>
            <a:ext cx="5305425" cy="53149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6"/>
          <p:cNvPicPr preferRelativeResize="0"/>
          <p:nvPr/>
        </p:nvPicPr>
        <p:blipFill rotWithShape="1">
          <a:blip r:embed="rId3">
            <a:alphaModFix/>
          </a:blip>
          <a:srcRect/>
          <a:stretch/>
        </p:blipFill>
        <p:spPr>
          <a:xfrm>
            <a:off x="9606580" y="6329398"/>
            <a:ext cx="2358689" cy="113868"/>
          </a:xfrm>
          <a:prstGeom prst="rect">
            <a:avLst/>
          </a:prstGeom>
          <a:noFill/>
          <a:ln>
            <a:noFill/>
          </a:ln>
        </p:spPr>
      </p:pic>
      <p:pic>
        <p:nvPicPr>
          <p:cNvPr id="136" name="Google Shape;136;p6"/>
          <p:cNvPicPr preferRelativeResize="0"/>
          <p:nvPr/>
        </p:nvPicPr>
        <p:blipFill rotWithShape="1">
          <a:blip r:embed="rId4">
            <a:alphaModFix/>
          </a:blip>
          <a:srcRect/>
          <a:stretch/>
        </p:blipFill>
        <p:spPr>
          <a:xfrm>
            <a:off x="231962" y="6016749"/>
            <a:ext cx="1599045" cy="685305"/>
          </a:xfrm>
          <a:prstGeom prst="rect">
            <a:avLst/>
          </a:prstGeom>
          <a:noFill/>
          <a:ln>
            <a:noFill/>
          </a:ln>
        </p:spPr>
      </p:pic>
      <p:sp>
        <p:nvSpPr>
          <p:cNvPr id="137" name="Google Shape;137;p6"/>
          <p:cNvSpPr txBox="1">
            <a:spLocks noGrp="1"/>
          </p:cNvSpPr>
          <p:nvPr>
            <p:ph type="title"/>
          </p:nvPr>
        </p:nvSpPr>
        <p:spPr>
          <a:xfrm>
            <a:off x="801789" y="365125"/>
            <a:ext cx="10677965" cy="7547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79418"/>
              </a:buClr>
              <a:buSzPts val="4400"/>
              <a:buFont typeface="Times New Roman"/>
              <a:buNone/>
            </a:pPr>
            <a:r>
              <a:rPr lang="en-US" b="1">
                <a:solidFill>
                  <a:srgbClr val="079418"/>
                </a:solidFill>
                <a:latin typeface="Times New Roman"/>
                <a:ea typeface="Times New Roman"/>
                <a:cs typeface="Times New Roman"/>
                <a:sym typeface="Times New Roman"/>
              </a:rPr>
              <a:t>Design and Milestones</a:t>
            </a:r>
            <a:endParaRPr>
              <a:latin typeface="Times New Roman"/>
              <a:ea typeface="Times New Roman"/>
              <a:cs typeface="Times New Roman"/>
              <a:sym typeface="Times New Roman"/>
            </a:endParaRPr>
          </a:p>
        </p:txBody>
      </p:sp>
      <p:sp>
        <p:nvSpPr>
          <p:cNvPr id="138" name="Google Shape;13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39" name="Google Shape;139;p6"/>
          <p:cNvSpPr txBox="1"/>
          <p:nvPr/>
        </p:nvSpPr>
        <p:spPr>
          <a:xfrm>
            <a:off x="777595" y="1331714"/>
            <a:ext cx="10702159" cy="4760237"/>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800"/>
              </a:spcBef>
              <a:spcAft>
                <a:spcPts val="0"/>
              </a:spcAft>
              <a:buFont typeface="Arial" panose="020B0604020202020204" pitchFamily="34" charset="0"/>
              <a:buChar char="•"/>
            </a:pPr>
            <a:r>
              <a:rPr lang="en-US" sz="1800" b="0" i="0" u="none" strike="noStrike" dirty="0">
                <a:solidFill>
                  <a:srgbClr val="000000"/>
                </a:solidFill>
                <a:latin typeface="Times New Roman"/>
                <a:ea typeface="Times New Roman"/>
                <a:cs typeface="Times New Roman"/>
                <a:sym typeface="Times New Roman"/>
              </a:rPr>
              <a:t>The project will be done in Python Programming language. </a:t>
            </a:r>
          </a:p>
          <a:p>
            <a:pPr marL="285750" marR="0" lvl="0" indent="-285750" algn="just" rtl="0">
              <a:spcBef>
                <a:spcPts val="800"/>
              </a:spcBef>
              <a:spcAft>
                <a:spcPts val="0"/>
              </a:spcAft>
              <a:buFont typeface="Arial" panose="020B0604020202020204" pitchFamily="34" charset="0"/>
              <a:buChar char="•"/>
            </a:pPr>
            <a:r>
              <a:rPr lang="en-US" sz="1800" dirty="0">
                <a:latin typeface="Times New Roman"/>
                <a:ea typeface="Times New Roman"/>
                <a:cs typeface="Times New Roman"/>
                <a:sym typeface="Times New Roman"/>
              </a:rPr>
              <a:t>Data pre-processing would be done to resize images to 2048 for efficient runtime and smoother web-experience</a:t>
            </a:r>
          </a:p>
          <a:p>
            <a:pPr marL="285750" marR="0" lvl="0" indent="-285750" algn="just" rtl="0">
              <a:spcBef>
                <a:spcPts val="800"/>
              </a:spcBef>
              <a:spcAft>
                <a:spcPts val="0"/>
              </a:spcAft>
              <a:buFont typeface="Arial" panose="020B0604020202020204" pitchFamily="34" charset="0"/>
              <a:buChar char="•"/>
            </a:pPr>
            <a:r>
              <a:rPr lang="en-US" sz="1800" b="0" i="0" u="none" strike="noStrike" dirty="0">
                <a:solidFill>
                  <a:srgbClr val="000000"/>
                </a:solidFill>
                <a:latin typeface="Times New Roman"/>
                <a:ea typeface="Times New Roman"/>
                <a:cs typeface="Times New Roman"/>
                <a:sym typeface="Times New Roman"/>
              </a:rPr>
              <a:t>The model we are training in is a shared google </a:t>
            </a:r>
            <a:r>
              <a:rPr lang="en-US" sz="1800" b="0" i="0" u="none" strike="noStrike" dirty="0" err="1">
                <a:solidFill>
                  <a:srgbClr val="000000"/>
                </a:solidFill>
                <a:latin typeface="Times New Roman"/>
                <a:ea typeface="Times New Roman"/>
                <a:cs typeface="Times New Roman"/>
                <a:sym typeface="Times New Roman"/>
              </a:rPr>
              <a:t>colab</a:t>
            </a:r>
            <a:r>
              <a:rPr lang="en-US" sz="1800" b="0" i="0" u="none" strike="noStrike" dirty="0">
                <a:solidFill>
                  <a:srgbClr val="000000"/>
                </a:solidFill>
                <a:latin typeface="Times New Roman"/>
                <a:ea typeface="Times New Roman"/>
                <a:cs typeface="Times New Roman"/>
                <a:sym typeface="Times New Roman"/>
              </a:rPr>
              <a:t> where all team members can share their modules. </a:t>
            </a:r>
          </a:p>
          <a:p>
            <a:pPr marL="285750" marR="0" lvl="0" indent="-285750" algn="just" rtl="0">
              <a:spcBef>
                <a:spcPts val="800"/>
              </a:spcBef>
              <a:spcAft>
                <a:spcPts val="0"/>
              </a:spcAft>
              <a:buFont typeface="Arial" panose="020B0604020202020204" pitchFamily="34" charset="0"/>
              <a:buChar char="•"/>
            </a:pPr>
            <a:r>
              <a:rPr lang="en-US" sz="1800" b="0" i="0" u="none" strike="noStrike" dirty="0">
                <a:solidFill>
                  <a:srgbClr val="000000"/>
                </a:solidFill>
                <a:latin typeface="Times New Roman"/>
                <a:ea typeface="Times New Roman"/>
                <a:cs typeface="Times New Roman"/>
                <a:sym typeface="Times New Roman"/>
              </a:rPr>
              <a:t>The model would be trained using pre-trained </a:t>
            </a:r>
            <a:r>
              <a:rPr lang="en-US" sz="1800" b="0" i="0" u="none" strike="noStrike" dirty="0" err="1">
                <a:solidFill>
                  <a:srgbClr val="000000"/>
                </a:solidFill>
                <a:latin typeface="Times New Roman"/>
                <a:ea typeface="Times New Roman"/>
                <a:cs typeface="Times New Roman"/>
                <a:sym typeface="Times New Roman"/>
              </a:rPr>
              <a:t>ViT</a:t>
            </a:r>
            <a:r>
              <a:rPr lang="en-US" sz="1800" b="0" i="0" u="none" strike="noStrike" dirty="0">
                <a:solidFill>
                  <a:srgbClr val="000000"/>
                </a:solidFill>
                <a:latin typeface="Times New Roman"/>
                <a:ea typeface="Times New Roman"/>
                <a:cs typeface="Times New Roman"/>
                <a:sym typeface="Times New Roman"/>
              </a:rPr>
              <a:t> models from hugging face for efficient training time without losing out on accuracy. </a:t>
            </a:r>
          </a:p>
          <a:p>
            <a:pPr marL="0" marR="0" lvl="0" indent="0" algn="just" rtl="0">
              <a:spcBef>
                <a:spcPts val="800"/>
              </a:spcBef>
              <a:spcAft>
                <a:spcPts val="0"/>
              </a:spcAft>
              <a:buNone/>
            </a:pPr>
            <a:endParaRPr sz="1800" b="1" i="0" u="none" strike="noStrike" dirty="0">
              <a:solidFill>
                <a:srgbClr val="000000"/>
              </a:solidFill>
              <a:latin typeface="Times New Roman"/>
              <a:ea typeface="Times New Roman"/>
              <a:cs typeface="Times New Roman"/>
              <a:sym typeface="Times New Roman"/>
            </a:endParaRPr>
          </a:p>
          <a:p>
            <a:pPr marL="0" marR="0" lvl="0" indent="0" algn="just" rtl="0">
              <a:spcBef>
                <a:spcPts val="800"/>
              </a:spcBef>
              <a:spcAft>
                <a:spcPts val="0"/>
              </a:spcAft>
              <a:buNone/>
            </a:pPr>
            <a:r>
              <a:rPr lang="en-US" sz="1800" b="1" i="0" u="none" strike="noStrike" dirty="0">
                <a:solidFill>
                  <a:srgbClr val="000000"/>
                </a:solidFill>
                <a:latin typeface="Times New Roman"/>
                <a:ea typeface="Times New Roman"/>
                <a:cs typeface="Times New Roman"/>
                <a:sym typeface="Times New Roman"/>
              </a:rPr>
              <a:t>Programming Language: </a:t>
            </a:r>
            <a:r>
              <a:rPr lang="en-US" sz="1800" b="0" i="0" u="none" strike="noStrike" dirty="0">
                <a:solidFill>
                  <a:srgbClr val="000000"/>
                </a:solidFill>
                <a:latin typeface="Times New Roman"/>
                <a:ea typeface="Times New Roman"/>
                <a:cs typeface="Times New Roman"/>
                <a:sym typeface="Times New Roman"/>
              </a:rPr>
              <a:t>Python</a:t>
            </a:r>
            <a:endParaRPr sz="1600" b="0" dirty="0">
              <a:solidFill>
                <a:schemeClr val="dk1"/>
              </a:solidFill>
              <a:latin typeface="Calibri"/>
              <a:ea typeface="Calibri"/>
              <a:cs typeface="Calibri"/>
              <a:sym typeface="Calibri"/>
            </a:endParaRPr>
          </a:p>
          <a:p>
            <a:pPr marL="0" marR="0" lvl="0" indent="0" algn="just" rtl="0">
              <a:spcBef>
                <a:spcPts val="800"/>
              </a:spcBef>
              <a:spcAft>
                <a:spcPts val="0"/>
              </a:spcAft>
              <a:buNone/>
            </a:pPr>
            <a:r>
              <a:rPr lang="en-US" sz="1800" b="1" i="0" u="none" strike="noStrike" dirty="0">
                <a:solidFill>
                  <a:srgbClr val="000000"/>
                </a:solidFill>
                <a:latin typeface="Times New Roman"/>
                <a:ea typeface="Times New Roman"/>
                <a:cs typeface="Times New Roman"/>
                <a:sym typeface="Times New Roman"/>
              </a:rPr>
              <a:t>Model Training: </a:t>
            </a:r>
            <a:r>
              <a:rPr lang="en-US" sz="1800" b="0" i="0" u="none" strike="noStrike" dirty="0" err="1">
                <a:solidFill>
                  <a:srgbClr val="000000"/>
                </a:solidFill>
                <a:latin typeface="Times New Roman"/>
                <a:ea typeface="Times New Roman"/>
                <a:cs typeface="Times New Roman"/>
                <a:sym typeface="Times New Roman"/>
              </a:rPr>
              <a:t>Jupyter</a:t>
            </a:r>
            <a:r>
              <a:rPr lang="en-US" sz="1800" b="0" i="0" u="none" strike="noStrike" dirty="0">
                <a:solidFill>
                  <a:srgbClr val="000000"/>
                </a:solidFill>
                <a:latin typeface="Times New Roman"/>
                <a:ea typeface="Times New Roman"/>
                <a:cs typeface="Times New Roman"/>
                <a:sym typeface="Times New Roman"/>
              </a:rPr>
              <a:t> Notebook (Google </a:t>
            </a:r>
            <a:r>
              <a:rPr lang="en-US" sz="1800" b="0" i="0" u="none" strike="noStrike" dirty="0" err="1">
                <a:solidFill>
                  <a:srgbClr val="000000"/>
                </a:solidFill>
                <a:latin typeface="Times New Roman"/>
                <a:ea typeface="Times New Roman"/>
                <a:cs typeface="Times New Roman"/>
                <a:sym typeface="Times New Roman"/>
              </a:rPr>
              <a:t>Colab</a:t>
            </a:r>
            <a:r>
              <a:rPr lang="en-US" sz="1800" b="0" i="0" u="none" strike="noStrike" dirty="0">
                <a:solidFill>
                  <a:srgbClr val="000000"/>
                </a:solidFill>
                <a:latin typeface="Times New Roman"/>
                <a:ea typeface="Times New Roman"/>
                <a:cs typeface="Times New Roman"/>
                <a:sym typeface="Times New Roman"/>
              </a:rPr>
              <a:t> pro -&gt; P100 GPUs)</a:t>
            </a:r>
            <a:endParaRPr sz="1600" b="0" dirty="0">
              <a:solidFill>
                <a:schemeClr val="dk1"/>
              </a:solidFill>
              <a:latin typeface="Calibri"/>
              <a:ea typeface="Calibri"/>
              <a:cs typeface="Calibri"/>
              <a:sym typeface="Calibri"/>
            </a:endParaRPr>
          </a:p>
          <a:p>
            <a:pPr marL="0" marR="0" lvl="0" indent="0" algn="just" rtl="0">
              <a:spcBef>
                <a:spcPts val="800"/>
              </a:spcBef>
              <a:spcAft>
                <a:spcPts val="0"/>
              </a:spcAft>
              <a:buNone/>
            </a:pPr>
            <a:r>
              <a:rPr lang="en-US" sz="1800" b="1" i="0" u="none" strike="noStrike" dirty="0">
                <a:solidFill>
                  <a:srgbClr val="000000"/>
                </a:solidFill>
                <a:latin typeface="Times New Roman"/>
                <a:ea typeface="Times New Roman"/>
                <a:cs typeface="Times New Roman"/>
                <a:sym typeface="Times New Roman"/>
              </a:rPr>
              <a:t>Dataset: </a:t>
            </a:r>
            <a:r>
              <a:rPr lang="en-US" sz="1800" b="0" i="0" u="none" strike="noStrike" dirty="0">
                <a:solidFill>
                  <a:srgbClr val="000000"/>
                </a:solidFill>
                <a:latin typeface="Times New Roman"/>
                <a:ea typeface="Times New Roman"/>
                <a:cs typeface="Times New Roman"/>
                <a:sym typeface="Times New Roman"/>
              </a:rPr>
              <a:t>Kaggle</a:t>
            </a:r>
            <a:endParaRPr sz="1600" b="0" dirty="0">
              <a:solidFill>
                <a:schemeClr val="dk1"/>
              </a:solidFill>
              <a:latin typeface="Calibri"/>
              <a:ea typeface="Calibri"/>
              <a:cs typeface="Calibri"/>
              <a:sym typeface="Calibri"/>
            </a:endParaRPr>
          </a:p>
          <a:p>
            <a:pPr marL="0" marR="0" lvl="0" indent="0" algn="just" rtl="0">
              <a:spcBef>
                <a:spcPts val="800"/>
              </a:spcBef>
              <a:spcAft>
                <a:spcPts val="0"/>
              </a:spcAft>
              <a:buNone/>
            </a:pPr>
            <a:r>
              <a:rPr lang="en-US" sz="1800" b="1" i="0" u="none" strike="noStrike" dirty="0">
                <a:solidFill>
                  <a:srgbClr val="000000"/>
                </a:solidFill>
                <a:latin typeface="Times New Roman"/>
                <a:ea typeface="Times New Roman"/>
                <a:cs typeface="Times New Roman"/>
                <a:sym typeface="Times New Roman"/>
              </a:rPr>
              <a:t>Server (Cloud Platform): </a:t>
            </a:r>
            <a:r>
              <a:rPr lang="en-US" sz="1800" b="0" i="0" u="none" strike="noStrike" dirty="0">
                <a:solidFill>
                  <a:srgbClr val="000000"/>
                </a:solidFill>
                <a:latin typeface="Times New Roman"/>
                <a:ea typeface="Times New Roman"/>
                <a:cs typeface="Times New Roman"/>
                <a:sym typeface="Times New Roman"/>
              </a:rPr>
              <a:t>Heroku</a:t>
            </a:r>
            <a:endParaRPr sz="1600" b="0" dirty="0">
              <a:solidFill>
                <a:schemeClr val="dk1"/>
              </a:solidFill>
              <a:latin typeface="Calibri"/>
              <a:ea typeface="Calibri"/>
              <a:cs typeface="Calibri"/>
              <a:sym typeface="Calibri"/>
            </a:endParaRPr>
          </a:p>
          <a:p>
            <a:pPr marL="0" marR="0" lvl="0" indent="0" algn="just" rtl="0">
              <a:spcBef>
                <a:spcPts val="800"/>
              </a:spcBef>
              <a:spcAft>
                <a:spcPts val="0"/>
              </a:spcAft>
              <a:buNone/>
            </a:pPr>
            <a:r>
              <a:rPr lang="en-US" sz="1800" b="1" i="0" u="none" strike="noStrike" dirty="0">
                <a:solidFill>
                  <a:srgbClr val="000000"/>
                </a:solidFill>
                <a:latin typeface="Times New Roman"/>
                <a:ea typeface="Times New Roman"/>
                <a:cs typeface="Times New Roman"/>
                <a:sym typeface="Times New Roman"/>
              </a:rPr>
              <a:t>Web App Framework: </a:t>
            </a:r>
            <a:r>
              <a:rPr lang="en-US" sz="1800" b="0" i="0" u="none" strike="noStrike" dirty="0" err="1">
                <a:solidFill>
                  <a:srgbClr val="000000"/>
                </a:solidFill>
                <a:latin typeface="Times New Roman"/>
                <a:ea typeface="Times New Roman"/>
                <a:cs typeface="Times New Roman"/>
                <a:sym typeface="Times New Roman"/>
              </a:rPr>
              <a:t>Streamlit</a:t>
            </a:r>
            <a:endParaRPr sz="1600" b="0" dirty="0">
              <a:solidFill>
                <a:schemeClr val="dk1"/>
              </a:solidFill>
              <a:latin typeface="Calibri"/>
              <a:ea typeface="Calibri"/>
              <a:cs typeface="Calibri"/>
              <a:sym typeface="Calibri"/>
            </a:endParaRPr>
          </a:p>
          <a:p>
            <a:pPr marL="0" marR="0" lvl="0" indent="0" algn="l" rtl="0">
              <a:spcBef>
                <a:spcPts val="800"/>
              </a:spcBef>
              <a:spcAft>
                <a:spcPts val="0"/>
              </a:spcAft>
              <a:buNone/>
            </a:pPr>
            <a:r>
              <a:rPr lang="en-US" sz="1600" dirty="0">
                <a:solidFill>
                  <a:schemeClr val="dk1"/>
                </a:solidFill>
                <a:latin typeface="Calibri"/>
                <a:ea typeface="Calibri"/>
                <a:cs typeface="Calibri"/>
                <a:sym typeface="Calibri"/>
              </a:rPr>
              <a:t/>
            </a:r>
            <a:br>
              <a:rPr lang="en-US" sz="1600" dirty="0">
                <a:solidFill>
                  <a:schemeClr val="dk1"/>
                </a:solidFill>
                <a:latin typeface="Calibri"/>
                <a:ea typeface="Calibri"/>
                <a:cs typeface="Calibri"/>
                <a:sym typeface="Calibri"/>
              </a:rPr>
            </a:br>
            <a:endParaRPr sz="1600" dirty="0">
              <a:solidFill>
                <a:schemeClr val="dk1"/>
              </a:solidFill>
              <a:latin typeface="Times New Roman"/>
              <a:ea typeface="Times New Roman"/>
              <a:cs typeface="Times New Roman"/>
              <a:sym typeface="Times New Roman"/>
            </a:endParaRPr>
          </a:p>
        </p:txBody>
      </p:sp>
      <p:sp>
        <p:nvSpPr>
          <p:cNvPr id="140" name="Google Shape;140;p6"/>
          <p:cNvSpPr txBox="1">
            <a:spLocks noGrp="1"/>
          </p:cNvSpPr>
          <p:nvPr>
            <p:ph type="body" idx="1"/>
          </p:nvPr>
        </p:nvSpPr>
        <p:spPr>
          <a:xfrm flipV="1">
            <a:off x="712246" y="6176962"/>
            <a:ext cx="10953728" cy="112348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7"/>
          <p:cNvPicPr preferRelativeResize="0"/>
          <p:nvPr/>
        </p:nvPicPr>
        <p:blipFill rotWithShape="1">
          <a:blip r:embed="rId3">
            <a:alphaModFix/>
          </a:blip>
          <a:srcRect/>
          <a:stretch/>
        </p:blipFill>
        <p:spPr>
          <a:xfrm>
            <a:off x="9606580" y="6329398"/>
            <a:ext cx="2358689" cy="113868"/>
          </a:xfrm>
          <a:prstGeom prst="rect">
            <a:avLst/>
          </a:prstGeom>
          <a:noFill/>
          <a:ln>
            <a:noFill/>
          </a:ln>
        </p:spPr>
      </p:pic>
      <p:pic>
        <p:nvPicPr>
          <p:cNvPr id="146" name="Google Shape;146;p7"/>
          <p:cNvPicPr preferRelativeResize="0"/>
          <p:nvPr/>
        </p:nvPicPr>
        <p:blipFill rotWithShape="1">
          <a:blip r:embed="rId4">
            <a:alphaModFix/>
          </a:blip>
          <a:srcRect/>
          <a:stretch/>
        </p:blipFill>
        <p:spPr>
          <a:xfrm>
            <a:off x="231962" y="6016749"/>
            <a:ext cx="1599045" cy="685305"/>
          </a:xfrm>
          <a:prstGeom prst="rect">
            <a:avLst/>
          </a:prstGeom>
          <a:noFill/>
          <a:ln>
            <a:noFill/>
          </a:ln>
        </p:spPr>
      </p:pic>
      <p:sp>
        <p:nvSpPr>
          <p:cNvPr id="147" name="Google Shape;147;p7"/>
          <p:cNvSpPr txBox="1">
            <a:spLocks noGrp="1"/>
          </p:cNvSpPr>
          <p:nvPr>
            <p:ph type="title"/>
          </p:nvPr>
        </p:nvSpPr>
        <p:spPr>
          <a:xfrm>
            <a:off x="801789" y="365125"/>
            <a:ext cx="10677965" cy="7547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79418"/>
              </a:buClr>
              <a:buSzPts val="4400"/>
              <a:buFont typeface="Times New Roman"/>
              <a:buNone/>
            </a:pPr>
            <a:r>
              <a:rPr lang="en-US" b="1" dirty="0">
                <a:solidFill>
                  <a:srgbClr val="079418"/>
                </a:solidFill>
                <a:latin typeface="Times New Roman"/>
                <a:ea typeface="Times New Roman"/>
                <a:cs typeface="Times New Roman"/>
                <a:sym typeface="Times New Roman"/>
              </a:rPr>
              <a:t>Image Pre-Processing</a:t>
            </a:r>
            <a:endParaRPr lang="en-US" dirty="0">
              <a:latin typeface="Times New Roman"/>
              <a:ea typeface="Times New Roman"/>
              <a:cs typeface="Times New Roman"/>
              <a:sym typeface="Times New Roman"/>
            </a:endParaRPr>
          </a:p>
        </p:txBody>
      </p:sp>
      <p:sp>
        <p:nvSpPr>
          <p:cNvPr id="148" name="Google Shape;1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49" name="Google Shape;149;p7"/>
          <p:cNvSpPr txBox="1"/>
          <p:nvPr/>
        </p:nvSpPr>
        <p:spPr>
          <a:xfrm>
            <a:off x="537328" y="1234911"/>
            <a:ext cx="11048214" cy="452427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The primary segment consists of a collection of CNN layers that constantly remove the relevant highlights from the image in order to provide a reduced element map representation.</a:t>
            </a:r>
          </a:p>
          <a:p>
            <a:pPr marL="285750" marR="0" lvl="0" indent="-285750" algn="just" rtl="0">
              <a:lnSpc>
                <a:spcPct val="150000"/>
              </a:lnSpc>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The Classifier, which is made up of a series of Linear layers, is the next part. It takes an image with a map and forecasts a class (such as canine, automobile, or house) in which the element belongs.</a:t>
            </a:r>
          </a:p>
          <a:p>
            <a:pPr marL="285750" marR="0" lvl="0" indent="-285750" algn="just" rtl="0">
              <a:lnSpc>
                <a:spcPct val="150000"/>
              </a:lnSpc>
              <a:spcBef>
                <a:spcPts val="0"/>
              </a:spcBef>
              <a:spcAft>
                <a:spcPts val="0"/>
              </a:spcAft>
              <a:buFont typeface="Arial" panose="020B0604020202020204" pitchFamily="34" charset="0"/>
              <a:buChar char="•"/>
            </a:pPr>
            <a:endParaRPr lang="en-US" sz="2400" b="0" i="0" u="none" strike="noStrike" dirty="0">
              <a:solidFill>
                <a:srgbClr val="000000"/>
              </a:solidFill>
              <a:effectLst/>
              <a:latin typeface="Times New Roman" panose="02020603050405020304" pitchFamily="18" charset="0"/>
            </a:endParaRPr>
          </a:p>
          <a:p>
            <a:pPr marL="285750" marR="0" lvl="0" indent="-285750" algn="just" rtl="0">
              <a:lnSpc>
                <a:spcPct val="150000"/>
              </a:lnSpc>
              <a:spcBef>
                <a:spcPts val="0"/>
              </a:spcBef>
              <a:spcAft>
                <a:spcPts val="0"/>
              </a:spcAft>
              <a:buFont typeface="Arial" panose="020B0604020202020204" pitchFamily="34" charset="0"/>
              <a:buChar char="•"/>
            </a:pPr>
            <a:endParaRPr sz="2400" dirty="0">
              <a:solidFill>
                <a:schemeClr val="dk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xmlns="" id="{C0631F1B-EA2C-436F-8E23-2755122EB510}"/>
              </a:ext>
            </a:extLst>
          </p:cNvPr>
          <p:cNvPicPr>
            <a:picLocks noChangeAspect="1"/>
          </p:cNvPicPr>
          <p:nvPr/>
        </p:nvPicPr>
        <p:blipFill>
          <a:blip r:embed="rId5"/>
          <a:stretch>
            <a:fillRect/>
          </a:stretch>
        </p:blipFill>
        <p:spPr>
          <a:xfrm>
            <a:off x="3581401" y="4593612"/>
            <a:ext cx="5789487" cy="2264387"/>
          </a:xfrm>
          <a:prstGeom prst="rect">
            <a:avLst/>
          </a:prstGeom>
        </p:spPr>
      </p:pic>
    </p:spTree>
    <p:extLst>
      <p:ext uri="{BB962C8B-B14F-4D97-AF65-F5344CB8AC3E}">
        <p14:creationId xmlns:p14="http://schemas.microsoft.com/office/powerpoint/2010/main" val="3486002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7"/>
          <p:cNvPicPr preferRelativeResize="0"/>
          <p:nvPr/>
        </p:nvPicPr>
        <p:blipFill rotWithShape="1">
          <a:blip r:embed="rId3">
            <a:alphaModFix/>
          </a:blip>
          <a:srcRect/>
          <a:stretch/>
        </p:blipFill>
        <p:spPr>
          <a:xfrm>
            <a:off x="9606580" y="6329398"/>
            <a:ext cx="2358689" cy="113868"/>
          </a:xfrm>
          <a:prstGeom prst="rect">
            <a:avLst/>
          </a:prstGeom>
          <a:noFill/>
          <a:ln>
            <a:noFill/>
          </a:ln>
        </p:spPr>
      </p:pic>
      <p:pic>
        <p:nvPicPr>
          <p:cNvPr id="146" name="Google Shape;146;p7"/>
          <p:cNvPicPr preferRelativeResize="0"/>
          <p:nvPr/>
        </p:nvPicPr>
        <p:blipFill rotWithShape="1">
          <a:blip r:embed="rId4">
            <a:alphaModFix/>
          </a:blip>
          <a:srcRect/>
          <a:stretch/>
        </p:blipFill>
        <p:spPr>
          <a:xfrm>
            <a:off x="231962" y="6016749"/>
            <a:ext cx="1599045" cy="685305"/>
          </a:xfrm>
          <a:prstGeom prst="rect">
            <a:avLst/>
          </a:prstGeom>
          <a:noFill/>
          <a:ln>
            <a:noFill/>
          </a:ln>
        </p:spPr>
      </p:pic>
      <p:sp>
        <p:nvSpPr>
          <p:cNvPr id="147" name="Google Shape;147;p7"/>
          <p:cNvSpPr txBox="1">
            <a:spLocks noGrp="1"/>
          </p:cNvSpPr>
          <p:nvPr>
            <p:ph type="title"/>
          </p:nvPr>
        </p:nvSpPr>
        <p:spPr>
          <a:xfrm>
            <a:off x="801789" y="365125"/>
            <a:ext cx="10677965" cy="75476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79418"/>
              </a:buClr>
              <a:buSzPts val="4400"/>
              <a:buFont typeface="Times New Roman"/>
              <a:buNone/>
            </a:pPr>
            <a:r>
              <a:rPr lang="en-US" b="1" dirty="0">
                <a:solidFill>
                  <a:srgbClr val="079418"/>
                </a:solidFill>
                <a:latin typeface="Times New Roman"/>
                <a:ea typeface="Times New Roman"/>
                <a:cs typeface="Times New Roman"/>
                <a:sym typeface="Times New Roman"/>
              </a:rPr>
              <a:t>Vision-To-Text Encoder-Decoder framework</a:t>
            </a:r>
            <a:endParaRPr lang="en-US" dirty="0">
              <a:latin typeface="Times New Roman"/>
              <a:ea typeface="Times New Roman"/>
              <a:cs typeface="Times New Roman"/>
              <a:sym typeface="Times New Roman"/>
            </a:endParaRPr>
          </a:p>
        </p:txBody>
      </p:sp>
      <p:sp>
        <p:nvSpPr>
          <p:cNvPr id="148" name="Google Shape;1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49" name="Google Shape;149;p7"/>
          <p:cNvSpPr txBox="1"/>
          <p:nvPr/>
        </p:nvSpPr>
        <p:spPr>
          <a:xfrm>
            <a:off x="537328" y="1234911"/>
            <a:ext cx="11048214" cy="150806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Font typeface="Arial" panose="020B0604020202020204" pitchFamily="34" charset="0"/>
              <a:buChar char="•"/>
            </a:pPr>
            <a:r>
              <a:rPr lang="en-US" sz="2800" b="0" i="0" u="none" strike="noStrike" dirty="0" err="1">
                <a:solidFill>
                  <a:srgbClr val="000000"/>
                </a:solidFill>
                <a:effectLst/>
                <a:latin typeface="Times New Roman" panose="02020603050405020304" pitchFamily="18" charset="0"/>
              </a:rPr>
              <a:t>ViT</a:t>
            </a:r>
            <a:r>
              <a:rPr lang="en-US" sz="2800" b="0" i="0" u="none" strike="noStrike" dirty="0">
                <a:solidFill>
                  <a:srgbClr val="000000"/>
                </a:solidFill>
                <a:effectLst/>
                <a:latin typeface="Times New Roman" panose="02020603050405020304" pitchFamily="18" charset="0"/>
              </a:rPr>
              <a:t> models exceed the present state-of-the-art (CNN) in terms of computing efficiency and accuracy by almost 4 times</a:t>
            </a:r>
          </a:p>
          <a:p>
            <a:pPr marL="285750" marR="0" lvl="0" indent="-285750" algn="just" rtl="0">
              <a:spcBef>
                <a:spcPts val="0"/>
              </a:spcBef>
              <a:spcAft>
                <a:spcPts val="0"/>
              </a:spcAft>
              <a:buFont typeface="Arial" panose="020B0604020202020204" pitchFamily="34" charset="0"/>
              <a:buChar char="•"/>
            </a:pPr>
            <a:endParaRPr lang="en-US" sz="1800" b="0" i="0" u="none" strike="noStrike" dirty="0">
              <a:solidFill>
                <a:srgbClr val="000000"/>
              </a:solidFill>
              <a:effectLst/>
              <a:latin typeface="Times New Roman" panose="02020603050405020304" pitchFamily="18" charset="0"/>
            </a:endParaRPr>
          </a:p>
          <a:p>
            <a:pPr marL="285750" marR="0" lvl="0" indent="-285750" algn="just" rtl="0">
              <a:spcBef>
                <a:spcPts val="0"/>
              </a:spcBef>
              <a:spcAft>
                <a:spcPts val="0"/>
              </a:spcAft>
              <a:buFont typeface="Arial" panose="020B0604020202020204" pitchFamily="34" charset="0"/>
              <a:buChar char="•"/>
            </a:pPr>
            <a:endParaRPr sz="1800"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xmlns="" id="{9112DD53-1ECC-40F6-9C72-B27CE7823792}"/>
              </a:ext>
            </a:extLst>
          </p:cNvPr>
          <p:cNvPicPr>
            <a:picLocks noChangeAspect="1"/>
          </p:cNvPicPr>
          <p:nvPr/>
        </p:nvPicPr>
        <p:blipFill>
          <a:blip r:embed="rId5"/>
          <a:stretch>
            <a:fillRect/>
          </a:stretch>
        </p:blipFill>
        <p:spPr>
          <a:xfrm>
            <a:off x="3148012" y="2182760"/>
            <a:ext cx="7377965" cy="367234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8"/>
          <p:cNvPicPr preferRelativeResize="0"/>
          <p:nvPr/>
        </p:nvPicPr>
        <p:blipFill rotWithShape="1">
          <a:blip r:embed="rId3">
            <a:alphaModFix/>
          </a:blip>
          <a:srcRect/>
          <a:stretch/>
        </p:blipFill>
        <p:spPr>
          <a:xfrm>
            <a:off x="9606580" y="6329398"/>
            <a:ext cx="2358689" cy="113868"/>
          </a:xfrm>
          <a:prstGeom prst="rect">
            <a:avLst/>
          </a:prstGeom>
          <a:noFill/>
          <a:ln>
            <a:noFill/>
          </a:ln>
        </p:spPr>
      </p:pic>
      <p:pic>
        <p:nvPicPr>
          <p:cNvPr id="156" name="Google Shape;156;p8"/>
          <p:cNvPicPr preferRelativeResize="0"/>
          <p:nvPr/>
        </p:nvPicPr>
        <p:blipFill rotWithShape="1">
          <a:blip r:embed="rId4">
            <a:alphaModFix/>
          </a:blip>
          <a:srcRect/>
          <a:stretch/>
        </p:blipFill>
        <p:spPr>
          <a:xfrm>
            <a:off x="231962" y="6016749"/>
            <a:ext cx="1599045" cy="685305"/>
          </a:xfrm>
          <a:prstGeom prst="rect">
            <a:avLst/>
          </a:prstGeom>
          <a:noFill/>
          <a:ln>
            <a:noFill/>
          </a:ln>
        </p:spPr>
      </p:pic>
      <p:sp>
        <p:nvSpPr>
          <p:cNvPr id="157" name="Google Shape;157;p8"/>
          <p:cNvSpPr txBox="1">
            <a:spLocks noGrp="1"/>
          </p:cNvSpPr>
          <p:nvPr>
            <p:ph type="title"/>
          </p:nvPr>
        </p:nvSpPr>
        <p:spPr>
          <a:xfrm>
            <a:off x="801789" y="365125"/>
            <a:ext cx="10677965" cy="7547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79418"/>
              </a:buClr>
              <a:buSzPts val="4400"/>
              <a:buFont typeface="Times New Roman"/>
              <a:buNone/>
            </a:pPr>
            <a:r>
              <a:rPr lang="en-US" b="1" dirty="0">
                <a:solidFill>
                  <a:srgbClr val="079418"/>
                </a:solidFill>
                <a:latin typeface="Times New Roman"/>
                <a:ea typeface="Times New Roman"/>
                <a:cs typeface="Times New Roman"/>
                <a:sym typeface="Times New Roman"/>
              </a:rPr>
              <a:t>Encoder and Decoder</a:t>
            </a:r>
            <a:endParaRPr dirty="0">
              <a:latin typeface="Times New Roman"/>
              <a:ea typeface="Times New Roman"/>
              <a:cs typeface="Times New Roman"/>
              <a:sym typeface="Times New Roman"/>
            </a:endParaRPr>
          </a:p>
        </p:txBody>
      </p:sp>
      <p:sp>
        <p:nvSpPr>
          <p:cNvPr id="158" name="Google Shape;15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59" name="Google Shape;159;p8"/>
          <p:cNvSpPr txBox="1">
            <a:spLocks noGrp="1"/>
          </p:cNvSpPr>
          <p:nvPr>
            <p:ph type="body" idx="1"/>
          </p:nvPr>
        </p:nvSpPr>
        <p:spPr>
          <a:xfrm>
            <a:off x="801789" y="1135573"/>
            <a:ext cx="10515600" cy="4351338"/>
          </a:xfrm>
          <a:prstGeom prst="rect">
            <a:avLst/>
          </a:prstGeom>
          <a:noFill/>
          <a:ln>
            <a:noFill/>
          </a:ln>
        </p:spPr>
        <p:txBody>
          <a:bodyPr spcFirstLastPara="1" wrap="square" lIns="91425" tIns="45700" rIns="91425" bIns="45700" anchor="t" anchorCtr="0">
            <a:normAutofit fontScale="92500"/>
          </a:bodyPr>
          <a:lstStyle/>
          <a:p>
            <a:pPr algn="just">
              <a:lnSpc>
                <a:spcPct val="120000"/>
              </a:lnSpc>
              <a:spcBef>
                <a:spcPts val="1500"/>
              </a:spcBef>
            </a:pPr>
            <a:r>
              <a:rPr lang="en-US" sz="2400" dirty="0">
                <a:latin typeface="Times New Roman"/>
                <a:ea typeface="Times New Roman"/>
                <a:cs typeface="Times New Roman"/>
                <a:sym typeface="Times New Roman"/>
              </a:rPr>
              <a:t>The Encoder here is fairly basic, as it is done by the pre-prepared Inception model. It consists of a Linear layer that provides the Decoder with the pre-encoded visual highlights.</a:t>
            </a:r>
          </a:p>
          <a:p>
            <a:pPr algn="just">
              <a:lnSpc>
                <a:spcPct val="120000"/>
              </a:lnSpc>
              <a:spcBef>
                <a:spcPts val="1500"/>
              </a:spcBef>
            </a:pPr>
            <a:r>
              <a:rPr lang="en-US" sz="2400" dirty="0">
                <a:latin typeface="Times New Roman"/>
                <a:ea typeface="Times New Roman"/>
                <a:cs typeface="Times New Roman"/>
                <a:sym typeface="Times New Roman"/>
              </a:rPr>
              <a:t>The project would use a Sequence Decoder (GRU) along with attention model</a:t>
            </a:r>
          </a:p>
          <a:p>
            <a:pPr algn="just">
              <a:lnSpc>
                <a:spcPct val="120000"/>
              </a:lnSpc>
              <a:spcBef>
                <a:spcPts val="1500"/>
              </a:spcBef>
            </a:pPr>
            <a:r>
              <a:rPr lang="en-US" sz="2400" dirty="0">
                <a:latin typeface="Times New Roman"/>
                <a:ea typeface="Times New Roman"/>
                <a:cs typeface="Times New Roman"/>
                <a:sym typeface="Times New Roman"/>
              </a:rPr>
              <a:t> After passing via an Embedding layer, the captions are passed in as the input in the Sequence Decoder .</a:t>
            </a:r>
          </a:p>
          <a:p>
            <a:pPr algn="just">
              <a:lnSpc>
                <a:spcPct val="120000"/>
              </a:lnSpc>
              <a:spcBef>
                <a:spcPts val="1500"/>
              </a:spcBef>
            </a:pPr>
            <a:r>
              <a:rPr lang="en-US" sz="2400" dirty="0">
                <a:latin typeface="Times New Roman"/>
                <a:ea typeface="Times New Roman"/>
                <a:cs typeface="Times New Roman"/>
                <a:sym typeface="Times New Roman"/>
              </a:rPr>
              <a:t>The Attention Module registers the weighted Attention Score based on the encoded image from the Encoder and the hidden state from the Sequence Decoder.</a:t>
            </a:r>
          </a:p>
          <a:p>
            <a:pPr algn="just">
              <a:lnSpc>
                <a:spcPct val="120000"/>
              </a:lnSpc>
              <a:spcBef>
                <a:spcPts val="1500"/>
              </a:spcBef>
            </a:pPr>
            <a:endParaRPr lang="en-US" sz="2400" dirty="0">
              <a:latin typeface="Times New Roman"/>
              <a:ea typeface="Times New Roman"/>
              <a:cs typeface="Times New Roman"/>
              <a:sym typeface="Times New Roman"/>
            </a:endParaRPr>
          </a:p>
          <a:p>
            <a:pPr algn="just">
              <a:lnSpc>
                <a:spcPct val="120000"/>
              </a:lnSpc>
              <a:spcBef>
                <a:spcPts val="1500"/>
              </a:spcBef>
            </a:pPr>
            <a:endParaRPr lang="en-US" sz="2400" dirty="0">
              <a:latin typeface="Times New Roman"/>
              <a:ea typeface="Times New Roman"/>
              <a:cs typeface="Times New Roman"/>
              <a:sym typeface="Times New Roman"/>
            </a:endParaRPr>
          </a:p>
          <a:p>
            <a:pPr algn="just">
              <a:lnSpc>
                <a:spcPct val="120000"/>
              </a:lnSpc>
              <a:spcBef>
                <a:spcPts val="1500"/>
              </a:spcBef>
            </a:pPr>
            <a:endParaRPr lang="en-US" sz="2400" dirty="0">
              <a:latin typeface="Times New Roman"/>
              <a:ea typeface="Times New Roman"/>
              <a:cs typeface="Times New Roman"/>
              <a:sym typeface="Times New Roman"/>
            </a:endParaRPr>
          </a:p>
          <a:p>
            <a:pPr algn="just">
              <a:lnSpc>
                <a:spcPct val="120000"/>
              </a:lnSpc>
              <a:spcBef>
                <a:spcPts val="1500"/>
              </a:spcBef>
            </a:pPr>
            <a:endParaRPr lang="en-US" sz="2400" dirty="0">
              <a:latin typeface="Times New Roman"/>
              <a:ea typeface="Times New Roman"/>
              <a:cs typeface="Times New Roman"/>
              <a:sym typeface="Times New Roman"/>
            </a:endParaRPr>
          </a:p>
          <a:p>
            <a:pPr algn="just">
              <a:lnSpc>
                <a:spcPct val="120000"/>
              </a:lnSpc>
              <a:spcBef>
                <a:spcPts val="1500"/>
              </a:spcBef>
            </a:pPr>
            <a:endParaRPr lang="en-US" sz="2400" dirty="0">
              <a:latin typeface="Times New Roman"/>
              <a:ea typeface="Times New Roman"/>
              <a:cs typeface="Times New Roman"/>
              <a:sym typeface="Times New Roman"/>
            </a:endParaRPr>
          </a:p>
          <a:p>
            <a:pPr algn="just">
              <a:lnSpc>
                <a:spcPct val="120000"/>
              </a:lnSpc>
              <a:spcBef>
                <a:spcPts val="1500"/>
              </a:spcBef>
            </a:pPr>
            <a:endParaRPr lang="en-US" sz="2400" dirty="0">
              <a:latin typeface="Times New Roman"/>
              <a:ea typeface="Times New Roman"/>
              <a:cs typeface="Times New Roman"/>
              <a:sym typeface="Times New Roman"/>
            </a:endParaRPr>
          </a:p>
          <a:p>
            <a:pPr algn="just">
              <a:lnSpc>
                <a:spcPct val="120000"/>
              </a:lnSpc>
              <a:spcBef>
                <a:spcPts val="1500"/>
              </a:spcBef>
            </a:pPr>
            <a:endParaRPr lang="en-US" sz="2400" dirty="0">
              <a:latin typeface="Times New Roman"/>
              <a:ea typeface="Times New Roman"/>
              <a:cs typeface="Times New Roman"/>
              <a:sym typeface="Times New Roman"/>
            </a:endParaRPr>
          </a:p>
          <a:p>
            <a:pPr algn="just">
              <a:lnSpc>
                <a:spcPct val="120000"/>
              </a:lnSpc>
              <a:spcBef>
                <a:spcPts val="1500"/>
              </a:spcBef>
            </a:pPr>
            <a:endParaRPr lang="en-US" sz="2400" dirty="0">
              <a:latin typeface="Times New Roman"/>
              <a:ea typeface="Times New Roman"/>
              <a:cs typeface="Times New Roman"/>
              <a:sym typeface="Times New Roman"/>
            </a:endParaRPr>
          </a:p>
          <a:p>
            <a:pPr algn="just">
              <a:lnSpc>
                <a:spcPct val="120000"/>
              </a:lnSpc>
              <a:spcBef>
                <a:spcPts val="1500"/>
              </a:spcBef>
            </a:pPr>
            <a:endParaRPr lang="en-US" sz="2400" dirty="0">
              <a:latin typeface="Times New Roman"/>
              <a:ea typeface="Times New Roman"/>
              <a:cs typeface="Times New Roman"/>
              <a:sym typeface="Times New Roman"/>
            </a:endParaRPr>
          </a:p>
          <a:p>
            <a:pPr algn="just">
              <a:lnSpc>
                <a:spcPct val="120000"/>
              </a:lnSpc>
              <a:spcBef>
                <a:spcPts val="1500"/>
              </a:spcBef>
            </a:pPr>
            <a:endParaRPr lang="en-US" sz="2400" dirty="0">
              <a:latin typeface="Times New Roman"/>
              <a:ea typeface="Times New Roman"/>
              <a:cs typeface="Times New Roman"/>
              <a:sym typeface="Times New Roman"/>
            </a:endParaRPr>
          </a:p>
          <a:p>
            <a:pPr algn="just">
              <a:lnSpc>
                <a:spcPct val="120000"/>
              </a:lnSpc>
              <a:spcBef>
                <a:spcPts val="1500"/>
              </a:spcBef>
            </a:pPr>
            <a:endParaRPr lang="en-US" sz="2400" dirty="0">
              <a:latin typeface="Times New Roman"/>
              <a:ea typeface="Times New Roman"/>
              <a:cs typeface="Times New Roman"/>
              <a:sym typeface="Times New Roman"/>
            </a:endParaRPr>
          </a:p>
          <a:p>
            <a:pPr algn="just">
              <a:lnSpc>
                <a:spcPct val="120000"/>
              </a:lnSpc>
              <a:spcBef>
                <a:spcPts val="1500"/>
              </a:spcBef>
            </a:pPr>
            <a:endParaRPr lang="en-US" sz="2400" dirty="0">
              <a:latin typeface="Times New Roman"/>
              <a:ea typeface="Times New Roman"/>
              <a:cs typeface="Times New Roman"/>
              <a:sym typeface="Times New Roman"/>
            </a:endParaRPr>
          </a:p>
          <a:p>
            <a:pPr algn="just">
              <a:lnSpc>
                <a:spcPct val="120000"/>
              </a:lnSpc>
              <a:spcBef>
                <a:spcPts val="1500"/>
              </a:spcBef>
            </a:pPr>
            <a:endParaRPr sz="24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TotalTime>
  <Words>614</Words>
  <Application>Microsoft Office PowerPoint</Application>
  <PresentationFormat>Widescreen</PresentationFormat>
  <Paragraphs>91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Noto Sans Symbols</vt:lpstr>
      <vt:lpstr>Times New Roman</vt:lpstr>
      <vt:lpstr>Office Theme</vt:lpstr>
      <vt:lpstr>PowerPoint Presentation</vt:lpstr>
      <vt:lpstr>PowerPoint Presentation</vt:lpstr>
      <vt:lpstr>Agenda</vt:lpstr>
      <vt:lpstr>Dataset</vt:lpstr>
      <vt:lpstr>Sample Dataset</vt:lpstr>
      <vt:lpstr>Design and Milestones</vt:lpstr>
      <vt:lpstr>Image Pre-Processing</vt:lpstr>
      <vt:lpstr>Vision-To-Text Encoder-Decoder framework</vt:lpstr>
      <vt:lpstr>Encoder and Decoder</vt:lpstr>
      <vt:lpstr>Training and Testing</vt:lpstr>
      <vt:lpstr>PowerPoint Presentation</vt:lpstr>
      <vt:lpstr>Deployment</vt:lpstr>
      <vt:lpstr>Modules-to-be-Completed</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Microsoft account</cp:lastModifiedBy>
  <cp:revision>11</cp:revision>
  <dcterms:created xsi:type="dcterms:W3CDTF">2019-07-08T18:39:15Z</dcterms:created>
  <dcterms:modified xsi:type="dcterms:W3CDTF">2021-11-11T02:04:59Z</dcterms:modified>
</cp:coreProperties>
</file>