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7" r:id="rId4"/>
    <p:sldId id="260" r:id="rId5"/>
    <p:sldId id="259"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7/23/2022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1SnPKhCdlsU" TargetMode="External"/><Relationship Id="rId2" Type="http://schemas.openxmlformats.org/officeDocument/2006/relationships/hyperlink" Target="https://www.tutorialspoint.com/php/index.htm" TargetMode="External"/><Relationship Id="rId1" Type="http://schemas.openxmlformats.org/officeDocument/2006/relationships/slideLayout" Target="../slideLayouts/slideLayout2.xml"/><Relationship Id="rId6" Type="http://schemas.openxmlformats.org/officeDocument/2006/relationships/hyperlink" Target="https://www.w3schools.com/Css/" TargetMode="External"/><Relationship Id="rId5" Type="http://schemas.openxmlformats.org/officeDocument/2006/relationships/hyperlink" Target="https://www.javatpoint.com/javascript-tutorial" TargetMode="External"/><Relationship Id="rId4" Type="http://schemas.openxmlformats.org/officeDocument/2006/relationships/hyperlink" Target="https://getbootstrap.com/docs/4.5/getting-started/introdu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2AF08D-836C-DEB7-85BF-F50BDC05D719}"/>
              </a:ext>
            </a:extLst>
          </p:cNvPr>
          <p:cNvPicPr>
            <a:picLocks noChangeAspect="1" noChangeArrowheads="1"/>
          </p:cNvPicPr>
          <p:nvPr/>
        </p:nvPicPr>
        <p:blipFill>
          <a:blip r:embed="rId2"/>
          <a:srcRect/>
          <a:stretch>
            <a:fillRect/>
          </a:stretch>
        </p:blipFill>
        <p:spPr bwMode="auto">
          <a:xfrm>
            <a:off x="5125571" y="1709631"/>
            <a:ext cx="1445558" cy="1801442"/>
          </a:xfrm>
          <a:prstGeom prst="rect">
            <a:avLst/>
          </a:prstGeom>
          <a:noFill/>
        </p:spPr>
      </p:pic>
      <p:sp>
        <p:nvSpPr>
          <p:cNvPr id="3" name="TextBox 12">
            <a:extLst>
              <a:ext uri="{FF2B5EF4-FFF2-40B4-BE49-F238E27FC236}">
                <a16:creationId xmlns:a16="http://schemas.microsoft.com/office/drawing/2014/main" id="{6F7100E4-DF9E-FA59-762A-2AB4B2EF07C5}"/>
              </a:ext>
            </a:extLst>
          </p:cNvPr>
          <p:cNvSpPr txBox="1"/>
          <p:nvPr/>
        </p:nvSpPr>
        <p:spPr>
          <a:xfrm>
            <a:off x="3852580" y="819031"/>
            <a:ext cx="4114800" cy="338554"/>
          </a:xfrm>
          <a:prstGeom prst="rect">
            <a:avLst/>
          </a:prstGeom>
          <a:noFill/>
        </p:spPr>
        <p:txBody>
          <a:bodyPr wrap="square"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t>Faculty Of </a:t>
            </a:r>
            <a:r>
              <a:rPr lang="en-US" sz="1600" b="1" dirty="0">
                <a:latin typeface="Segoe UI" pitchFamily="34" charset="0"/>
                <a:cs typeface="Segoe UI" pitchFamily="34" charset="0"/>
              </a:rPr>
              <a:t>Computer</a:t>
            </a:r>
            <a:r>
              <a:rPr lang="en-US" sz="1600" b="1" dirty="0"/>
              <a:t> Application</a:t>
            </a:r>
          </a:p>
        </p:txBody>
      </p:sp>
      <p:sp>
        <p:nvSpPr>
          <p:cNvPr id="4" name="Title 17">
            <a:extLst>
              <a:ext uri="{FF2B5EF4-FFF2-40B4-BE49-F238E27FC236}">
                <a16:creationId xmlns:a16="http://schemas.microsoft.com/office/drawing/2014/main" id="{BCD58933-094F-DBF1-A98C-28D31572AF49}"/>
              </a:ext>
            </a:extLst>
          </p:cNvPr>
          <p:cNvSpPr>
            <a:spLocks noGrp="1"/>
          </p:cNvSpPr>
          <p:nvPr/>
        </p:nvSpPr>
        <p:spPr>
          <a:xfrm>
            <a:off x="2521333" y="250439"/>
            <a:ext cx="6517341" cy="572559"/>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erriweather"/>
                <a:ea typeface="Merriweather"/>
                <a:cs typeface="Merriweather"/>
                <a:sym typeface="Merriweather"/>
              </a:defRPr>
            </a:lvl1pPr>
            <a:lvl2pPr marR="0" lvl="1"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2pPr>
            <a:lvl3pPr marR="0" lvl="2"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3pPr>
            <a:lvl4pPr marR="0" lvl="3"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4pPr>
            <a:lvl5pPr marR="0" lvl="4"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5pPr>
            <a:lvl6pPr marR="0" lvl="5"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6pPr>
            <a:lvl7pPr marR="0" lvl="6"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7pPr>
            <a:lvl8pPr marR="0" lvl="7"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8pPr>
            <a:lvl9pPr marR="0" lvl="8" algn="ctr" rtl="0">
              <a:lnSpc>
                <a:spcPct val="100000"/>
              </a:lnSpc>
              <a:spcBef>
                <a:spcPts val="0"/>
              </a:spcBef>
              <a:spcAft>
                <a:spcPts val="0"/>
              </a:spcAft>
              <a:buClr>
                <a:schemeClr val="lt2"/>
              </a:buClr>
              <a:buSzPts val="1800"/>
              <a:buFont typeface="Merriweather"/>
              <a:buNone/>
              <a:defRPr sz="1800" b="1" i="0" u="none" strike="noStrike" cap="none">
                <a:solidFill>
                  <a:schemeClr val="lt2"/>
                </a:solidFill>
                <a:latin typeface="Montserrat Medium"/>
                <a:ea typeface="Montserrat Medium"/>
                <a:cs typeface="Montserrat Medium"/>
                <a:sym typeface="Montserrat Medium"/>
              </a:defRPr>
            </a:lvl9pPr>
          </a:lstStyle>
          <a:p>
            <a:r>
              <a:rPr lang="en-US" sz="2400" dirty="0">
                <a:latin typeface="Segoe UI" pitchFamily="34" charset="0"/>
                <a:cs typeface="Segoe UI" pitchFamily="34" charset="0"/>
              </a:rPr>
              <a:t>SHARNBASVA UNIVERSITY</a:t>
            </a:r>
          </a:p>
        </p:txBody>
      </p:sp>
      <p:sp>
        <p:nvSpPr>
          <p:cNvPr id="5" name="Rectangle 4">
            <a:extLst>
              <a:ext uri="{FF2B5EF4-FFF2-40B4-BE49-F238E27FC236}">
                <a16:creationId xmlns:a16="http://schemas.microsoft.com/office/drawing/2014/main" id="{139E650C-00F4-031C-17FF-D7161773A2B2}"/>
              </a:ext>
            </a:extLst>
          </p:cNvPr>
          <p:cNvSpPr/>
          <p:nvPr/>
        </p:nvSpPr>
        <p:spPr>
          <a:xfrm>
            <a:off x="1822076" y="3503410"/>
            <a:ext cx="6934199" cy="1605568"/>
          </a:xfrm>
          <a:prstGeom prst="rect">
            <a:avLst/>
          </a:prstGeom>
        </p:spPr>
        <p:txBody>
          <a:bodyPr wrap="square"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 fontAlgn="auto">
              <a:spcBef>
                <a:spcPts val="600"/>
              </a:spcBef>
              <a:spcAft>
                <a:spcPts val="0"/>
              </a:spcAft>
              <a:buClr>
                <a:schemeClr val="accent1"/>
              </a:buClr>
              <a:buSzPct val="80000"/>
              <a:buFont typeface="Wingdings 2"/>
              <a:buNone/>
              <a:defRPr/>
            </a:pPr>
            <a:r>
              <a:rPr lang="en-US" sz="1200" dirty="0">
                <a:solidFill>
                  <a:schemeClr val="tx2">
                    <a:shade val="30000"/>
                    <a:satMod val="150000"/>
                  </a:schemeClr>
                </a:solidFill>
                <a:latin typeface="+mn-lt"/>
                <a:ea typeface="+mn-ea"/>
              </a:rPr>
              <a:t>				       				</a:t>
            </a:r>
            <a:r>
              <a:rPr lang="en-US" sz="1200" dirty="0">
                <a:solidFill>
                  <a:schemeClr val="tx1">
                    <a:lumMod val="75000"/>
                  </a:schemeClr>
                </a:solidFill>
                <a:latin typeface="+mn-lt"/>
                <a:ea typeface="+mn-ea"/>
              </a:rPr>
              <a:t>     </a:t>
            </a:r>
            <a:r>
              <a:rPr lang="en-US" sz="1200" b="1" dirty="0">
                <a:solidFill>
                  <a:schemeClr val="tx1">
                    <a:lumMod val="75000"/>
                  </a:schemeClr>
                </a:solidFill>
                <a:latin typeface="+mn-lt"/>
                <a:ea typeface="+mn-ea"/>
              </a:rPr>
              <a:t>A </a:t>
            </a:r>
          </a:p>
          <a:p>
            <a:pPr marL="27432" fontAlgn="auto">
              <a:spcBef>
                <a:spcPts val="600"/>
              </a:spcBef>
              <a:spcAft>
                <a:spcPts val="0"/>
              </a:spcAft>
              <a:buClr>
                <a:schemeClr val="accent1"/>
              </a:buClr>
              <a:buSzPct val="80000"/>
              <a:buFont typeface="Wingdings 2"/>
              <a:buNone/>
              <a:defRPr/>
            </a:pPr>
            <a:r>
              <a:rPr lang="en-US" sz="1000" b="1" dirty="0">
                <a:solidFill>
                  <a:schemeClr val="tx1">
                    <a:lumMod val="75000"/>
                  </a:schemeClr>
                </a:solidFill>
              </a:rPr>
              <a:t>			                               		          </a:t>
            </a:r>
            <a:r>
              <a:rPr lang="en-US" sz="1200" b="1" dirty="0">
                <a:solidFill>
                  <a:schemeClr val="tx1">
                    <a:lumMod val="75000"/>
                  </a:schemeClr>
                </a:solidFill>
              </a:rPr>
              <a:t>Seminar</a:t>
            </a:r>
            <a:endParaRPr lang="en-US" sz="1200" b="1" dirty="0">
              <a:solidFill>
                <a:schemeClr val="tx1">
                  <a:lumMod val="75000"/>
                </a:schemeClr>
              </a:solidFill>
              <a:latin typeface="+mn-lt"/>
              <a:ea typeface="+mn-ea"/>
            </a:endParaRPr>
          </a:p>
          <a:p>
            <a:pPr marL="27432" fontAlgn="auto">
              <a:spcBef>
                <a:spcPts val="600"/>
              </a:spcBef>
              <a:spcAft>
                <a:spcPts val="0"/>
              </a:spcAft>
              <a:buClr>
                <a:schemeClr val="accent1"/>
              </a:buClr>
              <a:buSzPct val="80000"/>
              <a:buFont typeface="Wingdings 2"/>
              <a:buNone/>
              <a:defRPr/>
            </a:pPr>
            <a:r>
              <a:rPr lang="en-US" sz="1000" dirty="0">
                <a:solidFill>
                  <a:schemeClr val="tx1">
                    <a:lumMod val="75000"/>
                  </a:schemeClr>
                </a:solidFill>
                <a:latin typeface="+mn-lt"/>
                <a:ea typeface="+mn-ea"/>
              </a:rPr>
              <a:t>			                                     			   </a:t>
            </a:r>
            <a:r>
              <a:rPr lang="en-US" sz="1200" dirty="0">
                <a:solidFill>
                  <a:schemeClr val="tx1">
                    <a:lumMod val="75000"/>
                  </a:schemeClr>
                </a:solidFill>
                <a:latin typeface="+mn-lt"/>
                <a:ea typeface="+mn-ea"/>
              </a:rPr>
              <a:t> </a:t>
            </a:r>
            <a:r>
              <a:rPr lang="en-US" sz="1200" b="1" dirty="0">
                <a:solidFill>
                  <a:schemeClr val="tx1">
                    <a:lumMod val="75000"/>
                  </a:schemeClr>
                </a:solidFill>
                <a:latin typeface="+mn-lt"/>
                <a:ea typeface="+mn-ea"/>
              </a:rPr>
              <a:t>on</a:t>
            </a:r>
            <a:r>
              <a:rPr lang="en-US" sz="1200" dirty="0">
                <a:solidFill>
                  <a:schemeClr val="tx1">
                    <a:lumMod val="75000"/>
                  </a:schemeClr>
                </a:solidFill>
                <a:latin typeface="+mn-lt"/>
                <a:ea typeface="+mn-ea"/>
              </a:rPr>
              <a:t> </a:t>
            </a:r>
          </a:p>
          <a:p>
            <a:pPr marL="27432" fontAlgn="auto">
              <a:spcBef>
                <a:spcPts val="600"/>
              </a:spcBef>
              <a:spcAft>
                <a:spcPts val="0"/>
              </a:spcAft>
              <a:buClr>
                <a:schemeClr val="accent1"/>
              </a:buClr>
              <a:buSzPct val="80000"/>
              <a:buFont typeface="Wingdings 2"/>
              <a:buNone/>
              <a:defRPr/>
            </a:pPr>
            <a:r>
              <a:rPr lang="en-US" sz="2000" b="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Online Men Shopping</a:t>
            </a:r>
          </a:p>
          <a:p>
            <a:pPr marL="923290" marR="923925" algn="ctr">
              <a:spcBef>
                <a:spcPts val="415"/>
              </a:spcBef>
            </a:pPr>
            <a:endParaRPr lang="en-US" sz="2000" b="1"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7E0E2038-054D-17BD-1245-6B97C79DD385}"/>
              </a:ext>
            </a:extLst>
          </p:cNvPr>
          <p:cNvSpPr/>
          <p:nvPr/>
        </p:nvSpPr>
        <p:spPr>
          <a:xfrm>
            <a:off x="3684504" y="1135528"/>
            <a:ext cx="4191001" cy="677108"/>
          </a:xfrm>
          <a:prstGeom prst="rect">
            <a:avLst/>
          </a:prstGeom>
        </p:spPr>
        <p:txBody>
          <a:bodyPr wrap="square"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t>Department of BCA (CO-EDUCATION)</a:t>
            </a:r>
          </a:p>
          <a:p>
            <a:pPr algn="ctr"/>
            <a:r>
              <a:rPr lang="en-US" dirty="0">
                <a:latin typeface="+mn-lt"/>
                <a:ea typeface="+mn-ea"/>
              </a:rPr>
              <a:t>2021-2022</a:t>
            </a:r>
          </a:p>
          <a:p>
            <a:pPr algn="ctr"/>
            <a:endParaRPr lang="en-US" sz="1200" b="1" dirty="0"/>
          </a:p>
        </p:txBody>
      </p:sp>
      <p:sp>
        <p:nvSpPr>
          <p:cNvPr id="7" name="TextBox 21">
            <a:extLst>
              <a:ext uri="{FF2B5EF4-FFF2-40B4-BE49-F238E27FC236}">
                <a16:creationId xmlns:a16="http://schemas.microsoft.com/office/drawing/2014/main" id="{14D9B27C-22A8-565A-86A2-6F654FE30923}"/>
              </a:ext>
            </a:extLst>
          </p:cNvPr>
          <p:cNvSpPr txBox="1"/>
          <p:nvPr/>
        </p:nvSpPr>
        <p:spPr>
          <a:xfrm>
            <a:off x="4495800" y="4807897"/>
            <a:ext cx="3200400" cy="1213247"/>
          </a:xfrm>
          <a:prstGeom prst="rect">
            <a:avLst/>
          </a:prstGeom>
          <a:noFill/>
        </p:spPr>
        <p:txBody>
          <a:bodyPr wrap="square"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400" u="sng" dirty="0"/>
              <a:t>Presented by : </a:t>
            </a:r>
          </a:p>
          <a:p>
            <a:pPr>
              <a:defRPr/>
            </a:pPr>
            <a:r>
              <a:rPr lang="en-US" sz="1400" dirty="0">
                <a:solidFill>
                  <a:schemeClr val="bg1">
                    <a:lumMod val="50000"/>
                    <a:lumOff val="50000"/>
                  </a:schemeClr>
                </a:solidFill>
              </a:rPr>
              <a:t>Name : Praveen.Vishwakarma</a:t>
            </a:r>
          </a:p>
          <a:p>
            <a:pPr>
              <a:defRPr/>
            </a:pPr>
            <a:r>
              <a:rPr lang="en-US" sz="1400" dirty="0">
                <a:solidFill>
                  <a:schemeClr val="bg1">
                    <a:lumMod val="50000"/>
                    <a:lumOff val="50000"/>
                  </a:schemeClr>
                </a:solidFill>
              </a:rPr>
              <a:t>USN: SG19BCA094</a:t>
            </a:r>
          </a:p>
          <a:p>
            <a:pPr>
              <a:defRPr/>
            </a:pPr>
            <a:r>
              <a:rPr lang="en-US" sz="1400" dirty="0">
                <a:solidFill>
                  <a:schemeClr val="bg1">
                    <a:lumMod val="50000"/>
                    <a:lumOff val="50000"/>
                  </a:schemeClr>
                </a:solidFill>
              </a:rPr>
              <a:t>Under the Guidance of</a:t>
            </a:r>
          </a:p>
          <a:p>
            <a:pPr>
              <a:defRPr/>
            </a:pPr>
            <a:r>
              <a:rPr lang="en-US" sz="1600" b="1" dirty="0">
                <a:solidFill>
                  <a:schemeClr val="bg1">
                    <a:lumMod val="50000"/>
                    <a:lumOff val="50000"/>
                  </a:schemeClr>
                </a:solidFill>
              </a:rPr>
              <a:t>Prof. K G Patil Sir </a:t>
            </a:r>
            <a:r>
              <a:rPr lang="en-US" sz="1200" b="1" dirty="0">
                <a:solidFill>
                  <a:schemeClr val="bg1">
                    <a:lumMod val="50000"/>
                    <a:lumOff val="50000"/>
                  </a:schemeClr>
                </a:solidFill>
              </a:rPr>
              <a:t>(MCA)</a:t>
            </a:r>
          </a:p>
        </p:txBody>
      </p:sp>
    </p:spTree>
    <p:extLst>
      <p:ext uri="{BB962C8B-B14F-4D97-AF65-F5344CB8AC3E}">
        <p14:creationId xmlns:p14="http://schemas.microsoft.com/office/powerpoint/2010/main" val="647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B608-8A89-9F64-D7EE-D29162EFBAF0}"/>
              </a:ext>
            </a:extLst>
          </p:cNvPr>
          <p:cNvSpPr>
            <a:spLocks noGrp="1"/>
          </p:cNvSpPr>
          <p:nvPr>
            <p:ph type="title"/>
          </p:nvPr>
        </p:nvSpPr>
        <p:spPr/>
        <p:txBody>
          <a:bodyPr>
            <a:normAutofit/>
          </a:bodyPr>
          <a:lstStyle/>
          <a:p>
            <a:r>
              <a:rPr lang="en-GB" b="1" dirty="0">
                <a:effectLst/>
                <a:latin typeface="Times New Roman" panose="02020603050405020304" pitchFamily="18" charset="0"/>
                <a:ea typeface="Times New Roman" panose="02020603050405020304" pitchFamily="18" charset="0"/>
              </a:rPr>
              <a:t>ADVANTAGES</a:t>
            </a:r>
            <a:endParaRPr lang="en-IN" dirty="0"/>
          </a:p>
        </p:txBody>
      </p:sp>
      <p:sp>
        <p:nvSpPr>
          <p:cNvPr id="4" name="TextBox 3">
            <a:extLst>
              <a:ext uri="{FF2B5EF4-FFF2-40B4-BE49-F238E27FC236}">
                <a16:creationId xmlns:a16="http://schemas.microsoft.com/office/drawing/2014/main" id="{9C677BBE-C7EE-F6F3-63FC-8D8E3E066841}"/>
              </a:ext>
            </a:extLst>
          </p:cNvPr>
          <p:cNvSpPr txBox="1"/>
          <p:nvPr/>
        </p:nvSpPr>
        <p:spPr>
          <a:xfrm>
            <a:off x="2122714" y="1950807"/>
            <a:ext cx="7838868" cy="2540888"/>
          </a:xfrm>
          <a:prstGeom prst="rect">
            <a:avLst/>
          </a:prstGeom>
          <a:noFill/>
        </p:spPr>
        <p:txBody>
          <a:bodyPr wrap="square">
            <a:spAutoFit/>
          </a:bodyPr>
          <a:lstStyle/>
          <a:p>
            <a:pPr marL="342900" lvl="0" indent="-342900" algn="just">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Working with an actual end-user.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Improves communications skills: interviewing, problem solving, conflict resolution, and oral and written communication.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Projects have “real” meaning, not artificially invented.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Promotes industry/university relationships.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Potential employee source.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48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4C75-E80A-96C1-C2F7-C27D8EABE6CB}"/>
              </a:ext>
            </a:extLst>
          </p:cNvPr>
          <p:cNvSpPr>
            <a:spLocks noGrp="1"/>
          </p:cNvSpPr>
          <p:nvPr>
            <p:ph type="title"/>
          </p:nvPr>
        </p:nvSpPr>
        <p:spPr>
          <a:xfrm>
            <a:off x="378311" y="202135"/>
            <a:ext cx="11263256" cy="1596177"/>
          </a:xfrm>
        </p:spPr>
        <p:txBody>
          <a:bodyPr/>
          <a:lstStyle/>
          <a:p>
            <a:r>
              <a:rPr lang="pt-BR" dirty="0">
                <a:cs typeface="Arial" panose="020B0604020202020204" pitchFamily="34" charset="0"/>
              </a:rPr>
              <a:t>SYSTEM DESIGN</a:t>
            </a:r>
            <a:br>
              <a:rPr lang="pt-BR" dirty="0">
                <a:cs typeface="Arial" panose="020B0604020202020204" pitchFamily="34" charset="0"/>
              </a:rPr>
            </a:br>
            <a:endParaRPr lang="en-IN" dirty="0"/>
          </a:p>
        </p:txBody>
      </p:sp>
      <p:sp>
        <p:nvSpPr>
          <p:cNvPr id="3" name="TextBox 2">
            <a:extLst>
              <a:ext uri="{FF2B5EF4-FFF2-40B4-BE49-F238E27FC236}">
                <a16:creationId xmlns:a16="http://schemas.microsoft.com/office/drawing/2014/main" id="{D52EEC17-50D1-5C73-8350-0E4A5C9274E7}"/>
              </a:ext>
            </a:extLst>
          </p:cNvPr>
          <p:cNvSpPr txBox="1"/>
          <p:nvPr/>
        </p:nvSpPr>
        <p:spPr>
          <a:xfrm>
            <a:off x="4701093" y="1333947"/>
            <a:ext cx="4959275" cy="369332"/>
          </a:xfrm>
          <a:prstGeom prst="rect">
            <a:avLst/>
          </a:prstGeom>
          <a:noFill/>
        </p:spPr>
        <p:txBody>
          <a:bodyPr wrap="square" rtlCol="0">
            <a:spAutoFit/>
          </a:bodyPr>
          <a:lstStyle/>
          <a:p>
            <a:r>
              <a:rPr lang="en-GB" sz="1800" b="1" dirty="0">
                <a:effectLst/>
                <a:latin typeface="Times New Roman" panose="02020603050405020304" pitchFamily="18" charset="0"/>
                <a:ea typeface="Times New Roman" panose="02020603050405020304" pitchFamily="18" charset="0"/>
              </a:rPr>
              <a:t>USE CASE DIAGRAM</a:t>
            </a:r>
            <a:endParaRPr lang="en-IN" dirty="0"/>
          </a:p>
        </p:txBody>
      </p:sp>
      <p:pic>
        <p:nvPicPr>
          <p:cNvPr id="4" name="Picture 3">
            <a:extLst>
              <a:ext uri="{FF2B5EF4-FFF2-40B4-BE49-F238E27FC236}">
                <a16:creationId xmlns:a16="http://schemas.microsoft.com/office/drawing/2014/main" id="{4EB5F348-6F41-6ACA-2124-EC81A935392B}"/>
              </a:ext>
            </a:extLst>
          </p:cNvPr>
          <p:cNvPicPr>
            <a:picLocks noChangeAspect="1"/>
          </p:cNvPicPr>
          <p:nvPr/>
        </p:nvPicPr>
        <p:blipFill>
          <a:blip r:embed="rId2"/>
          <a:stretch>
            <a:fillRect/>
          </a:stretch>
        </p:blipFill>
        <p:spPr>
          <a:xfrm>
            <a:off x="1583903" y="1925619"/>
            <a:ext cx="3372686" cy="3791963"/>
          </a:xfrm>
          <a:prstGeom prst="rect">
            <a:avLst/>
          </a:prstGeom>
        </p:spPr>
      </p:pic>
      <p:sp>
        <p:nvSpPr>
          <p:cNvPr id="5" name="TextBox 4">
            <a:extLst>
              <a:ext uri="{FF2B5EF4-FFF2-40B4-BE49-F238E27FC236}">
                <a16:creationId xmlns:a16="http://schemas.microsoft.com/office/drawing/2014/main" id="{58851B04-E289-F6BD-FCA0-37C6C03AF0A5}"/>
              </a:ext>
            </a:extLst>
          </p:cNvPr>
          <p:cNvSpPr txBox="1"/>
          <p:nvPr/>
        </p:nvSpPr>
        <p:spPr>
          <a:xfrm>
            <a:off x="1893346" y="5844889"/>
            <a:ext cx="3367144" cy="646331"/>
          </a:xfrm>
          <a:prstGeom prst="rect">
            <a:avLst/>
          </a:prstGeom>
          <a:noFill/>
        </p:spPr>
        <p:txBody>
          <a:bodyPr wrap="square" rtlCol="0">
            <a:spAutoFit/>
          </a:bodyPr>
          <a:lstStyle/>
          <a:p>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GB" sz="1400" b="1" dirty="0">
                <a:effectLst/>
                <a:latin typeface="Times New Roman" panose="02020603050405020304" pitchFamily="18" charset="0"/>
                <a:ea typeface="Times New Roman" panose="02020603050405020304" pitchFamily="18" charset="0"/>
                <a:cs typeface="Times New Roman" panose="02020603050405020304" pitchFamily="18" charset="0"/>
              </a:rPr>
              <a:t>Use-Case Diagram: Admin</a:t>
            </a: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9FCF154-D8EF-6931-3B2A-C1A71880C79F}"/>
              </a:ext>
            </a:extLst>
          </p:cNvPr>
          <p:cNvPicPr>
            <a:picLocks noChangeAspect="1"/>
          </p:cNvPicPr>
          <p:nvPr/>
        </p:nvPicPr>
        <p:blipFill>
          <a:blip r:embed="rId3"/>
          <a:stretch>
            <a:fillRect/>
          </a:stretch>
        </p:blipFill>
        <p:spPr>
          <a:xfrm>
            <a:off x="7352632" y="1922679"/>
            <a:ext cx="3512592" cy="3791963"/>
          </a:xfrm>
          <a:prstGeom prst="rect">
            <a:avLst/>
          </a:prstGeom>
        </p:spPr>
      </p:pic>
      <p:sp>
        <p:nvSpPr>
          <p:cNvPr id="8" name="TextBox 7">
            <a:extLst>
              <a:ext uri="{FF2B5EF4-FFF2-40B4-BE49-F238E27FC236}">
                <a16:creationId xmlns:a16="http://schemas.microsoft.com/office/drawing/2014/main" id="{0FBC6504-B5F0-9DC2-34CB-189DB984A44E}"/>
              </a:ext>
            </a:extLst>
          </p:cNvPr>
          <p:cNvSpPr txBox="1"/>
          <p:nvPr/>
        </p:nvSpPr>
        <p:spPr>
          <a:xfrm>
            <a:off x="7934664" y="5844889"/>
            <a:ext cx="3048896" cy="369332"/>
          </a:xfrm>
          <a:prstGeom prst="rect">
            <a:avLst/>
          </a:prstGeom>
          <a:noFill/>
        </p:spPr>
        <p:txBody>
          <a:bodyPr wrap="square">
            <a:spAutoFit/>
          </a:bodyPr>
          <a:lstStyle/>
          <a:p>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GB" sz="1400" b="1" dirty="0">
                <a:effectLst/>
                <a:latin typeface="Times New Roman" panose="02020603050405020304" pitchFamily="18" charset="0"/>
                <a:ea typeface="Times New Roman" panose="02020603050405020304" pitchFamily="18" charset="0"/>
                <a:cs typeface="Times New Roman" panose="02020603050405020304" pitchFamily="18" charset="0"/>
              </a:rPr>
              <a:t>Use-Case Diagram: </a:t>
            </a:r>
            <a:r>
              <a:rPr lang="en-GB" sz="1400" b="1" dirty="0">
                <a:latin typeface="Times New Roman" panose="02020603050405020304" pitchFamily="18" charset="0"/>
                <a:ea typeface="Times New Roman" panose="02020603050405020304" pitchFamily="18" charset="0"/>
                <a:cs typeface="Times New Roman" panose="02020603050405020304" pitchFamily="18" charset="0"/>
              </a:rPr>
              <a:t>User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68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4C75-E80A-96C1-C2F7-C27D8EABE6CB}"/>
              </a:ext>
            </a:extLst>
          </p:cNvPr>
          <p:cNvSpPr>
            <a:spLocks noGrp="1"/>
          </p:cNvSpPr>
          <p:nvPr>
            <p:ph type="title"/>
          </p:nvPr>
        </p:nvSpPr>
        <p:spPr>
          <a:xfrm>
            <a:off x="378311" y="202135"/>
            <a:ext cx="11263256" cy="1596177"/>
          </a:xfrm>
        </p:spPr>
        <p:txBody>
          <a:bodyPr/>
          <a:lstStyle/>
          <a:p>
            <a:r>
              <a:rPr lang="pt-BR" dirty="0">
                <a:cs typeface="Arial" panose="020B0604020202020204" pitchFamily="34" charset="0"/>
              </a:rPr>
              <a:t>SYSTEM DESIGN</a:t>
            </a:r>
            <a:br>
              <a:rPr lang="pt-BR" dirty="0">
                <a:cs typeface="Arial" panose="020B0604020202020204" pitchFamily="34" charset="0"/>
              </a:rPr>
            </a:br>
            <a:endParaRPr lang="en-IN" dirty="0"/>
          </a:p>
        </p:txBody>
      </p:sp>
      <p:sp>
        <p:nvSpPr>
          <p:cNvPr id="3" name="TextBox 2">
            <a:extLst>
              <a:ext uri="{FF2B5EF4-FFF2-40B4-BE49-F238E27FC236}">
                <a16:creationId xmlns:a16="http://schemas.microsoft.com/office/drawing/2014/main" id="{D52EEC17-50D1-5C73-8350-0E4A5C9274E7}"/>
              </a:ext>
            </a:extLst>
          </p:cNvPr>
          <p:cNvSpPr txBox="1"/>
          <p:nvPr/>
        </p:nvSpPr>
        <p:spPr>
          <a:xfrm>
            <a:off x="5142157" y="1151067"/>
            <a:ext cx="2571076" cy="369332"/>
          </a:xfrm>
          <a:prstGeom prst="rect">
            <a:avLst/>
          </a:prstGeom>
          <a:noFill/>
        </p:spPr>
        <p:txBody>
          <a:bodyPr wrap="square" rtlCol="0">
            <a:spAutoFit/>
          </a:bodyPr>
          <a:lstStyle/>
          <a:p>
            <a:r>
              <a:rPr lang="en-GB" b="1" dirty="0">
                <a:latin typeface="Times New Roman" panose="02020603050405020304" pitchFamily="18" charset="0"/>
                <a:ea typeface="Times New Roman" panose="02020603050405020304" pitchFamily="18" charset="0"/>
              </a:rPr>
              <a:t>ER-</a:t>
            </a:r>
            <a:r>
              <a:rPr lang="en-GB" sz="1800" b="1" dirty="0">
                <a:effectLst/>
                <a:latin typeface="Times New Roman" panose="02020603050405020304" pitchFamily="18" charset="0"/>
                <a:ea typeface="Times New Roman" panose="02020603050405020304" pitchFamily="18" charset="0"/>
              </a:rPr>
              <a:t>DIAGRAM</a:t>
            </a:r>
            <a:endParaRPr lang="en-IN" dirty="0"/>
          </a:p>
        </p:txBody>
      </p:sp>
      <p:sp>
        <p:nvSpPr>
          <p:cNvPr id="5" name="TextBox 4">
            <a:extLst>
              <a:ext uri="{FF2B5EF4-FFF2-40B4-BE49-F238E27FC236}">
                <a16:creationId xmlns:a16="http://schemas.microsoft.com/office/drawing/2014/main" id="{58851B04-E289-F6BD-FCA0-37C6C03AF0A5}"/>
              </a:ext>
            </a:extLst>
          </p:cNvPr>
          <p:cNvSpPr txBox="1"/>
          <p:nvPr/>
        </p:nvSpPr>
        <p:spPr>
          <a:xfrm>
            <a:off x="5040854" y="6211669"/>
            <a:ext cx="3367144" cy="646331"/>
          </a:xfrm>
          <a:prstGeom prst="rect">
            <a:avLst/>
          </a:prstGeom>
          <a:noFill/>
        </p:spPr>
        <p:txBody>
          <a:bodyPr wrap="square" rtlCol="0">
            <a:spAutoFit/>
          </a:bodyPr>
          <a:lstStyle/>
          <a:p>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GB" sz="1400" b="1" dirty="0">
                <a:effectLst/>
                <a:latin typeface="Times New Roman" panose="02020603050405020304" pitchFamily="18" charset="0"/>
                <a:ea typeface="Times New Roman" panose="02020603050405020304" pitchFamily="18" charset="0"/>
                <a:cs typeface="Times New Roman" panose="02020603050405020304" pitchFamily="18" charset="0"/>
              </a:rPr>
              <a:t>ER</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400" b="1" dirty="0">
                <a:effectLst/>
                <a:latin typeface="Times New Roman" panose="02020603050405020304" pitchFamily="18" charset="0"/>
                <a:ea typeface="Times New Roman" panose="02020603050405020304" pitchFamily="18" charset="0"/>
                <a:cs typeface="Times New Roman" panose="02020603050405020304" pitchFamily="18" charset="0"/>
              </a:rPr>
              <a:t>DIAGRAM</a:t>
            </a: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B8B7313-4F28-A976-872B-D51A6514B6E8}"/>
              </a:ext>
            </a:extLst>
          </p:cNvPr>
          <p:cNvPicPr>
            <a:picLocks noChangeAspect="1"/>
          </p:cNvPicPr>
          <p:nvPr/>
        </p:nvPicPr>
        <p:blipFill rotWithShape="1">
          <a:blip r:embed="rId2"/>
          <a:srcRect l="234" t="8149" r="935" b="-1379"/>
          <a:stretch/>
        </p:blipFill>
        <p:spPr>
          <a:xfrm>
            <a:off x="3977782" y="1703279"/>
            <a:ext cx="4546615" cy="4369297"/>
          </a:xfrm>
          <a:prstGeom prst="rect">
            <a:avLst/>
          </a:prstGeom>
        </p:spPr>
      </p:pic>
    </p:spTree>
    <p:extLst>
      <p:ext uri="{BB962C8B-B14F-4D97-AF65-F5344CB8AC3E}">
        <p14:creationId xmlns:p14="http://schemas.microsoft.com/office/powerpoint/2010/main" val="62333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4C75-E80A-96C1-C2F7-C27D8EABE6CB}"/>
              </a:ext>
            </a:extLst>
          </p:cNvPr>
          <p:cNvSpPr>
            <a:spLocks noGrp="1"/>
          </p:cNvSpPr>
          <p:nvPr>
            <p:ph type="title"/>
          </p:nvPr>
        </p:nvSpPr>
        <p:spPr>
          <a:xfrm>
            <a:off x="378311" y="202135"/>
            <a:ext cx="11263256" cy="1596177"/>
          </a:xfrm>
        </p:spPr>
        <p:txBody>
          <a:bodyPr/>
          <a:lstStyle/>
          <a:p>
            <a:r>
              <a:rPr lang="pt-BR" dirty="0">
                <a:cs typeface="Arial" panose="020B0604020202020204" pitchFamily="34" charset="0"/>
              </a:rPr>
              <a:t>SYSTEM DESIGN</a:t>
            </a:r>
            <a:br>
              <a:rPr lang="pt-BR" dirty="0">
                <a:cs typeface="Arial" panose="020B0604020202020204" pitchFamily="34" charset="0"/>
              </a:rPr>
            </a:br>
            <a:endParaRPr lang="en-IN" dirty="0"/>
          </a:p>
        </p:txBody>
      </p:sp>
      <p:sp>
        <p:nvSpPr>
          <p:cNvPr id="3" name="TextBox 2">
            <a:extLst>
              <a:ext uri="{FF2B5EF4-FFF2-40B4-BE49-F238E27FC236}">
                <a16:creationId xmlns:a16="http://schemas.microsoft.com/office/drawing/2014/main" id="{D52EEC17-50D1-5C73-8350-0E4A5C9274E7}"/>
              </a:ext>
            </a:extLst>
          </p:cNvPr>
          <p:cNvSpPr txBox="1"/>
          <p:nvPr/>
        </p:nvSpPr>
        <p:spPr>
          <a:xfrm>
            <a:off x="5202991" y="1236191"/>
            <a:ext cx="2571076" cy="369332"/>
          </a:xfrm>
          <a:prstGeom prst="rect">
            <a:avLst/>
          </a:prstGeom>
          <a:noFill/>
        </p:spPr>
        <p:txBody>
          <a:bodyPr wrap="square" rtlCol="0">
            <a:spAutoFit/>
          </a:bodyPr>
          <a:lstStyle/>
          <a:p>
            <a:r>
              <a:rPr lang="en-GB" sz="1800" b="1" dirty="0">
                <a:effectLst/>
                <a:latin typeface="Times New Roman" panose="02020603050405020304" pitchFamily="18" charset="0"/>
                <a:ea typeface="Times New Roman" panose="02020603050405020304" pitchFamily="18" charset="0"/>
              </a:rPr>
              <a:t>CLASS DIAGRAM</a:t>
            </a:r>
            <a:endParaRPr lang="en-IN" dirty="0"/>
          </a:p>
        </p:txBody>
      </p:sp>
      <p:sp>
        <p:nvSpPr>
          <p:cNvPr id="5" name="TextBox 4">
            <a:extLst>
              <a:ext uri="{FF2B5EF4-FFF2-40B4-BE49-F238E27FC236}">
                <a16:creationId xmlns:a16="http://schemas.microsoft.com/office/drawing/2014/main" id="{58851B04-E289-F6BD-FCA0-37C6C03AF0A5}"/>
              </a:ext>
            </a:extLst>
          </p:cNvPr>
          <p:cNvSpPr txBox="1"/>
          <p:nvPr/>
        </p:nvSpPr>
        <p:spPr>
          <a:xfrm>
            <a:off x="5040854" y="6211669"/>
            <a:ext cx="3367144" cy="646331"/>
          </a:xfrm>
          <a:prstGeom prst="rect">
            <a:avLst/>
          </a:prstGeom>
          <a:noFill/>
        </p:spPr>
        <p:txBody>
          <a:bodyPr wrap="square" rtlCol="0">
            <a:spAutoFit/>
          </a:bodyPr>
          <a:lstStyle/>
          <a:p>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GB" sz="1400" b="1" dirty="0">
                <a:effectLst/>
                <a:latin typeface="Times New Roman" panose="02020603050405020304" pitchFamily="18" charset="0"/>
                <a:ea typeface="Times New Roman" panose="02020603050405020304" pitchFamily="18" charset="0"/>
                <a:cs typeface="Times New Roman" panose="02020603050405020304" pitchFamily="18" charset="0"/>
              </a:rPr>
              <a:t>CLASS DIAGRAM</a:t>
            </a: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9125B47-739C-0490-99CB-2FC47D5AF936}"/>
              </a:ext>
            </a:extLst>
          </p:cNvPr>
          <p:cNvPicPr>
            <a:picLocks noChangeAspect="1"/>
          </p:cNvPicPr>
          <p:nvPr/>
        </p:nvPicPr>
        <p:blipFill>
          <a:blip r:embed="rId2"/>
          <a:stretch>
            <a:fillRect/>
          </a:stretch>
        </p:blipFill>
        <p:spPr>
          <a:xfrm>
            <a:off x="3262904" y="1798312"/>
            <a:ext cx="6150037" cy="4035902"/>
          </a:xfrm>
          <a:prstGeom prst="rect">
            <a:avLst/>
          </a:prstGeom>
        </p:spPr>
      </p:pic>
    </p:spTree>
    <p:extLst>
      <p:ext uri="{BB962C8B-B14F-4D97-AF65-F5344CB8AC3E}">
        <p14:creationId xmlns:p14="http://schemas.microsoft.com/office/powerpoint/2010/main" val="314939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2360-96B2-DAC4-A4E7-817180CEE14B}"/>
              </a:ext>
            </a:extLst>
          </p:cNvPr>
          <p:cNvSpPr>
            <a:spLocks noGrp="1"/>
          </p:cNvSpPr>
          <p:nvPr>
            <p:ph type="title"/>
          </p:nvPr>
        </p:nvSpPr>
        <p:spPr>
          <a:xfrm>
            <a:off x="913774" y="179801"/>
            <a:ext cx="10364451" cy="1596177"/>
          </a:xfrm>
        </p:spPr>
        <p:txBody>
          <a:bodyPr/>
          <a:lstStyle/>
          <a:p>
            <a:r>
              <a:rPr lang="pt-BR" dirty="0">
                <a:cs typeface="Arial" panose="020B0604020202020204" pitchFamily="34" charset="0"/>
              </a:rPr>
              <a:t>HARDWARE AND SOTWARE REQUIREMENTS</a:t>
            </a:r>
            <a:endParaRPr lang="en-IN" dirty="0"/>
          </a:p>
        </p:txBody>
      </p:sp>
      <p:sp>
        <p:nvSpPr>
          <p:cNvPr id="3" name="Text Placeholder 2">
            <a:extLst>
              <a:ext uri="{FF2B5EF4-FFF2-40B4-BE49-F238E27FC236}">
                <a16:creationId xmlns:a16="http://schemas.microsoft.com/office/drawing/2014/main" id="{1CCC32DD-4504-2949-27E9-55C257AEEA44}"/>
              </a:ext>
            </a:extLst>
          </p:cNvPr>
          <p:cNvSpPr>
            <a:spLocks noGrp="1"/>
          </p:cNvSpPr>
          <p:nvPr>
            <p:ph type="body" idx="1"/>
          </p:nvPr>
        </p:nvSpPr>
        <p:spPr>
          <a:xfrm>
            <a:off x="989973" y="1874697"/>
            <a:ext cx="4873474" cy="679994"/>
          </a:xfrm>
        </p:spPr>
        <p:txBody>
          <a:bodyPr/>
          <a:lstStyle/>
          <a:p>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HARDWARE SPECIFICATION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CDE4C06-49B3-F582-CF96-5BEC384314D5}"/>
              </a:ext>
            </a:extLst>
          </p:cNvPr>
          <p:cNvSpPr>
            <a:spLocks noGrp="1"/>
          </p:cNvSpPr>
          <p:nvPr>
            <p:ph sz="quarter" idx="13"/>
          </p:nvPr>
        </p:nvSpPr>
        <p:spPr>
          <a:xfrm>
            <a:off x="466165" y="2752129"/>
            <a:ext cx="5106027" cy="3102362"/>
          </a:xfrm>
        </p:spPr>
        <p:txBody>
          <a:bodyPr>
            <a:normAutofit/>
          </a:bodyPr>
          <a:lstStyle/>
          <a:p>
            <a:pPr marL="342900" lvl="0" indent="-342900">
              <a:lnSpc>
                <a:spcPct val="150000"/>
              </a:lnSpc>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Any operating system (Windows, Linux, MAC, etc..).</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Ram Must be at least 512 mb.</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Has Internet Connection.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Modem, </a:t>
            </a:r>
            <a:r>
              <a:rPr lang="en-GB" sz="1400" dirty="0" err="1">
                <a:effectLst/>
                <a:latin typeface="Times New Roman" panose="02020603050405020304" pitchFamily="18" charset="0"/>
                <a:ea typeface="Times New Roman" panose="02020603050405020304" pitchFamily="18" charset="0"/>
                <a:cs typeface="Times New Roman" panose="02020603050405020304" pitchFamily="18" charset="0"/>
              </a:rPr>
              <a:t>Dongel</a:t>
            </a: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400" dirty="0" err="1">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 can be used for internet connection.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5" name="Text Placeholder 4">
            <a:extLst>
              <a:ext uri="{FF2B5EF4-FFF2-40B4-BE49-F238E27FC236}">
                <a16:creationId xmlns:a16="http://schemas.microsoft.com/office/drawing/2014/main" id="{2328C4F7-8507-E58D-8C47-981090391F16}"/>
              </a:ext>
            </a:extLst>
          </p:cNvPr>
          <p:cNvSpPr>
            <a:spLocks noGrp="1"/>
          </p:cNvSpPr>
          <p:nvPr>
            <p:ph type="body" sz="quarter" idx="3"/>
          </p:nvPr>
        </p:nvSpPr>
        <p:spPr>
          <a:xfrm>
            <a:off x="6600816" y="1874697"/>
            <a:ext cx="4881804" cy="679994"/>
          </a:xfrm>
        </p:spPr>
        <p:txBody>
          <a:bodyPr/>
          <a:lstStyle/>
          <a:p>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SOFTWARE SPECIFICATION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4FD55CD-4606-18BD-6262-7CD05470983B}"/>
              </a:ext>
            </a:extLst>
          </p:cNvPr>
          <p:cNvSpPr>
            <a:spLocks noGrp="1"/>
          </p:cNvSpPr>
          <p:nvPr>
            <p:ph sz="quarter" idx="14"/>
          </p:nvPr>
        </p:nvSpPr>
        <p:spPr>
          <a:xfrm>
            <a:off x="6344323" y="2739543"/>
            <a:ext cx="5553635" cy="3629487"/>
          </a:xfrm>
        </p:spPr>
        <p:txBody>
          <a:bodyPr>
            <a:normAutofit fontScale="25000" lnSpcReduction="20000"/>
          </a:bodyPr>
          <a:lstStyle/>
          <a:p>
            <a:pPr marL="342900" lvl="0" indent="-342900">
              <a:lnSpc>
                <a:spcPct val="150000"/>
              </a:lnSpc>
              <a:buFont typeface="Symbol" panose="05050102010706020507" pitchFamily="18" charset="2"/>
              <a:buChar char=""/>
            </a:pPr>
            <a:r>
              <a:rPr lang="en-GB" sz="5600" dirty="0">
                <a:effectLst/>
                <a:latin typeface="Times New Roman" panose="02020603050405020304" pitchFamily="18" charset="0"/>
                <a:ea typeface="Times New Roman" panose="02020603050405020304" pitchFamily="18" charset="0"/>
                <a:cs typeface="Times New Roman" panose="02020603050405020304" pitchFamily="18" charset="0"/>
              </a:rPr>
              <a:t>Google Chrome/Firefox is </a:t>
            </a:r>
            <a:r>
              <a:rPr lang="en-GB" sz="5600" dirty="0" err="1">
                <a:effectLst/>
                <a:latin typeface="Times New Roman" panose="02020603050405020304" pitchFamily="18" charset="0"/>
                <a:ea typeface="Times New Roman" panose="02020603050405020304" pitchFamily="18" charset="0"/>
                <a:cs typeface="Times New Roman" panose="02020603050405020304" pitchFamily="18" charset="0"/>
              </a:rPr>
              <a:t>recomended</a:t>
            </a:r>
            <a:r>
              <a:rPr lang="en-GB" sz="5600" dirty="0">
                <a:effectLst/>
                <a:latin typeface="Times New Roman" panose="02020603050405020304" pitchFamily="18" charset="0"/>
                <a:ea typeface="Times New Roman" panose="02020603050405020304" pitchFamily="18" charset="0"/>
                <a:cs typeface="Times New Roman" panose="02020603050405020304" pitchFamily="18" charset="0"/>
              </a:rPr>
              <a:t> for this project for better performance and a good interaction with the end user.</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5600" dirty="0">
                <a:effectLst/>
                <a:latin typeface="Times New Roman" panose="02020603050405020304" pitchFamily="18" charset="0"/>
                <a:ea typeface="Times New Roman" panose="02020603050405020304" pitchFamily="18" charset="0"/>
                <a:cs typeface="Times New Roman" panose="02020603050405020304" pitchFamily="18" charset="0"/>
              </a:rPr>
              <a:t>XAMPP Server, WAMP Server, etc(any one)</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5600" dirty="0">
                <a:effectLst/>
                <a:latin typeface="Times New Roman" panose="02020603050405020304" pitchFamily="18" charset="0"/>
                <a:ea typeface="Times New Roman" panose="02020603050405020304" pitchFamily="18" charset="0"/>
                <a:cs typeface="Times New Roman" panose="02020603050405020304" pitchFamily="18" charset="0"/>
              </a:rPr>
              <a:t>Browsers and other Internet clients access to the web applications.</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5600" dirty="0">
                <a:effectLst/>
                <a:latin typeface="Times New Roman" panose="02020603050405020304" pitchFamily="18" charset="0"/>
                <a:ea typeface="Times New Roman" panose="02020603050405020304" pitchFamily="18" charset="0"/>
                <a:cs typeface="Times New Roman" panose="02020603050405020304" pitchFamily="18" charset="0"/>
              </a:rPr>
              <a:t>The operating system should support HTTPS (Hyper Text Transfer Protocol Secured) protocols.</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GB" sz="5600" dirty="0">
                <a:effectLst/>
                <a:latin typeface="Times New Roman" panose="02020603050405020304" pitchFamily="18" charset="0"/>
                <a:ea typeface="Times New Roman" panose="02020603050405020304" pitchFamily="18" charset="0"/>
                <a:cs typeface="Times New Roman" panose="02020603050405020304" pitchFamily="18" charset="0"/>
              </a:rPr>
              <a:t>The operating system should support IP (Internet Protocol).</a:t>
            </a:r>
            <a:endParaRPr lang="en-IN" sz="5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046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8FD4-33DE-6452-BD10-3F00A032CAD2}"/>
              </a:ext>
            </a:extLst>
          </p:cNvPr>
          <p:cNvSpPr>
            <a:spLocks noGrp="1"/>
          </p:cNvSpPr>
          <p:nvPr>
            <p:ph type="title"/>
          </p:nvPr>
        </p:nvSpPr>
        <p:spPr/>
        <p:txBody>
          <a:bodyPr/>
          <a:lstStyle/>
          <a:p>
            <a:r>
              <a:rPr lang="pt-BR" dirty="0">
                <a:cs typeface="Arial" panose="020B0604020202020204" pitchFamily="34" charset="0"/>
              </a:rPr>
              <a:t>CONCLUSION</a:t>
            </a:r>
            <a:br>
              <a:rPr lang="pt-BR" dirty="0">
                <a:cs typeface="Arial" panose="020B0604020202020204" pitchFamily="34" charset="0"/>
              </a:rPr>
            </a:br>
            <a:endParaRPr lang="en-IN" dirty="0"/>
          </a:p>
        </p:txBody>
      </p:sp>
      <p:sp>
        <p:nvSpPr>
          <p:cNvPr id="5" name="TextBox 4">
            <a:extLst>
              <a:ext uri="{FF2B5EF4-FFF2-40B4-BE49-F238E27FC236}">
                <a16:creationId xmlns:a16="http://schemas.microsoft.com/office/drawing/2014/main" id="{FB3E6426-8F1E-BF23-4529-A8E5113B3E29}"/>
              </a:ext>
            </a:extLst>
          </p:cNvPr>
          <p:cNvSpPr txBox="1"/>
          <p:nvPr/>
        </p:nvSpPr>
        <p:spPr>
          <a:xfrm>
            <a:off x="913774" y="2140495"/>
            <a:ext cx="11089804" cy="337060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The project entitled Online shopping Website was completed successfully. The system has been developed with much attention and free of errors and at the same time, it is effectual and less time consuming.</a:t>
            </a:r>
          </a:p>
          <a:p>
            <a:pPr marL="285750" indent="-285750">
              <a:lnSpc>
                <a:spcPct val="15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 The purpose of this project was to develop a web Site for purchasing items from a shop. </a:t>
            </a:r>
          </a:p>
          <a:p>
            <a:pPr marL="285750" indent="-285750">
              <a:lnSpc>
                <a:spcPct val="15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This project helped us in gaining appreciated information and practical knowledge on numerous subjects like designing web pages using </a:t>
            </a:r>
            <a:r>
              <a:rPr lang="en-GB" sz="1800" dirty="0" err="1">
                <a:effectLst/>
                <a:latin typeface="Times New Roman" panose="02020603050405020304" pitchFamily="18" charset="0"/>
                <a:ea typeface="Times New Roman" panose="02020603050405020304" pitchFamily="18" charset="0"/>
              </a:rPr>
              <a:t>Php</a:t>
            </a:r>
            <a:r>
              <a:rPr lang="en-GB" sz="1800" dirty="0">
                <a:effectLst/>
                <a:latin typeface="Times New Roman" panose="02020603050405020304" pitchFamily="18" charset="0"/>
                <a:ea typeface="Times New Roman" panose="02020603050405020304" pitchFamily="18" charset="0"/>
              </a:rPr>
              <a:t> ,Html &amp; </a:t>
            </a:r>
            <a:r>
              <a:rPr lang="en-GB" dirty="0">
                <a:latin typeface="Times New Roman" panose="02020603050405020304" pitchFamily="18" charset="0"/>
                <a:ea typeface="Times New Roman" panose="02020603050405020304" pitchFamily="18" charset="0"/>
              </a:rPr>
              <a:t>CSS</a:t>
            </a:r>
            <a:r>
              <a:rPr lang="en-GB" sz="1800" dirty="0">
                <a:effectLst/>
                <a:latin typeface="Times New Roman" panose="02020603050405020304" pitchFamily="18" charset="0"/>
                <a:ea typeface="Times New Roman" panose="02020603050405020304" pitchFamily="18" charset="0"/>
              </a:rPr>
              <a:t>, usage of responsive templates and controlling of database using MySQL. </a:t>
            </a:r>
          </a:p>
          <a:p>
            <a:pPr marL="285750" indent="-285750">
              <a:lnSpc>
                <a:spcPct val="15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A number of features can be added to this scheme in future like providing moderator more control over products so that each moderator can conserve their own products.</a:t>
            </a:r>
            <a:endParaRPr lang="en-IN" dirty="0"/>
          </a:p>
        </p:txBody>
      </p:sp>
    </p:spTree>
    <p:extLst>
      <p:ext uri="{BB962C8B-B14F-4D97-AF65-F5344CB8AC3E}">
        <p14:creationId xmlns:p14="http://schemas.microsoft.com/office/powerpoint/2010/main" val="320807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E382-7391-9151-B850-9BE71E995C0F}"/>
              </a:ext>
            </a:extLst>
          </p:cNvPr>
          <p:cNvSpPr>
            <a:spLocks noGrp="1"/>
          </p:cNvSpPr>
          <p:nvPr>
            <p:ph type="title"/>
          </p:nvPr>
        </p:nvSpPr>
        <p:spPr/>
        <p:txBody>
          <a:bodyPr/>
          <a:lstStyle/>
          <a:p>
            <a:r>
              <a:rPr lang="pt-BR" dirty="0">
                <a:cs typeface="Arial" panose="020B0604020202020204" pitchFamily="34" charset="0"/>
              </a:rPr>
              <a:t>BIBILOGRAPHY</a:t>
            </a:r>
            <a:br>
              <a:rPr lang="pt-BR" dirty="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6619F7-B15C-B5A0-8CC8-9E099203A2C2}"/>
              </a:ext>
            </a:extLst>
          </p:cNvPr>
          <p:cNvSpPr>
            <a:spLocks noGrp="1"/>
          </p:cNvSpPr>
          <p:nvPr>
            <p:ph sz="quarter" idx="13"/>
          </p:nvPr>
        </p:nvSpPr>
        <p:spPr/>
        <p:txBody>
          <a:bodyPr/>
          <a:lstStyle/>
          <a:p>
            <a:pPr marL="342900" lvl="0" indent="-342900" algn="just">
              <a:lnSpc>
                <a:spcPct val="150000"/>
              </a:lnSpc>
              <a:buFont typeface="+mj-lt"/>
              <a:buAutoNum type="arabicPeriod"/>
            </a:pPr>
            <a:r>
              <a:rPr lang="en-GB"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https://www.tutorialspoint.com/php/index.htm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GB"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https://youtu.be/1SnPKhCdlsU</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GB"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4"/>
              </a:rPr>
              <a:t>Introduction · Bootstrap v4.5 (getbootstrap.com)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GB"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5"/>
              </a:rPr>
              <a:t>Learn JavaScript Tutorial - </a:t>
            </a:r>
            <a:r>
              <a:rPr lang="en-GB" sz="1800" u="sng" dirty="0" err="1">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5"/>
              </a:rPr>
              <a:t>javatpoint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GB"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6"/>
              </a:rPr>
              <a:t>CSS Tutorial (w3schools.com)</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05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0CDDC-B48A-366E-3FE1-47662AF1D229}"/>
              </a:ext>
            </a:extLst>
          </p:cNvPr>
          <p:cNvSpPr txBox="1"/>
          <p:nvPr/>
        </p:nvSpPr>
        <p:spPr>
          <a:xfrm>
            <a:off x="3444402" y="2663496"/>
            <a:ext cx="5717527" cy="1938992"/>
          </a:xfrm>
          <a:prstGeom prst="rect">
            <a:avLst/>
          </a:prstGeom>
          <a:noFill/>
        </p:spPr>
        <p:txBody>
          <a:bodyPr wrap="square">
            <a:spAutoFit/>
          </a:bodyPr>
          <a:lstStyle/>
          <a:p>
            <a:r>
              <a:rPr lang="en-IN" sz="6000" b="1" dirty="0">
                <a:latin typeface="Arial Black" panose="020B0A04020102020204" pitchFamily="34" charset="0"/>
              </a:rPr>
              <a:t>Thank You  !</a:t>
            </a:r>
          </a:p>
          <a:p>
            <a:endParaRPr lang="en-IN" sz="2000" b="1" dirty="0">
              <a:latin typeface="Arial Black" panose="020B0A04020102020204" pitchFamily="34" charset="0"/>
            </a:endParaRPr>
          </a:p>
          <a:p>
            <a:endParaRPr lang="en-IN" sz="2000" b="1" dirty="0">
              <a:latin typeface="Arial Black" panose="020B0A04020102020204" pitchFamily="34" charset="0"/>
            </a:endParaRPr>
          </a:p>
          <a:p>
            <a:endParaRPr lang="en-IN" sz="2000" b="1" dirty="0">
              <a:latin typeface="Arial Black" panose="020B0A04020102020204" pitchFamily="34" charset="0"/>
            </a:endParaRPr>
          </a:p>
        </p:txBody>
      </p:sp>
    </p:spTree>
    <p:extLst>
      <p:ext uri="{BB962C8B-B14F-4D97-AF65-F5344CB8AC3E}">
        <p14:creationId xmlns:p14="http://schemas.microsoft.com/office/powerpoint/2010/main" val="164752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9353-11A9-4D93-BFA3-2B71FF71ED71}"/>
              </a:ext>
            </a:extLst>
          </p:cNvPr>
          <p:cNvSpPr>
            <a:spLocks noGrp="1"/>
          </p:cNvSpPr>
          <p:nvPr>
            <p:ph type="ctrTitle"/>
          </p:nvPr>
        </p:nvSpPr>
        <p:spPr>
          <a:xfrm>
            <a:off x="1290918" y="1241613"/>
            <a:ext cx="9914964" cy="1662951"/>
          </a:xfrm>
        </p:spPr>
        <p:txBody>
          <a:bodyPr/>
          <a:lstStyle/>
          <a:p>
            <a:r>
              <a:rPr lang="en-IN" dirty="0"/>
              <a:t>Online men shopping</a:t>
            </a:r>
          </a:p>
        </p:txBody>
      </p:sp>
      <p:sp>
        <p:nvSpPr>
          <p:cNvPr id="3" name="Subtitle 2">
            <a:extLst>
              <a:ext uri="{FF2B5EF4-FFF2-40B4-BE49-F238E27FC236}">
                <a16:creationId xmlns:a16="http://schemas.microsoft.com/office/drawing/2014/main" id="{92D03BB6-A118-BF86-FC1C-2DBD5BD527A7}"/>
              </a:ext>
            </a:extLst>
          </p:cNvPr>
          <p:cNvSpPr>
            <a:spLocks noGrp="1"/>
          </p:cNvSpPr>
          <p:nvPr>
            <p:ph type="subTitle" idx="1"/>
          </p:nvPr>
        </p:nvSpPr>
        <p:spPr>
          <a:xfrm>
            <a:off x="1939270" y="4177552"/>
            <a:ext cx="8689976" cy="555813"/>
          </a:xfrm>
        </p:spPr>
        <p:txBody>
          <a:bodyPr/>
          <a:lstStyle/>
          <a:p>
            <a:r>
              <a:rPr lang="en-US" dirty="0"/>
              <a:t>Here is where our presentation begins</a:t>
            </a:r>
          </a:p>
          <a:p>
            <a:endParaRPr lang="en-IN" dirty="0"/>
          </a:p>
        </p:txBody>
      </p:sp>
    </p:spTree>
    <p:extLst>
      <p:ext uri="{BB962C8B-B14F-4D97-AF65-F5344CB8AC3E}">
        <p14:creationId xmlns:p14="http://schemas.microsoft.com/office/powerpoint/2010/main" val="10311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F96C-E53D-0FD4-11E2-927258E96E94}"/>
              </a:ext>
            </a:extLst>
          </p:cNvPr>
          <p:cNvSpPr>
            <a:spLocks noGrp="1"/>
          </p:cNvSpPr>
          <p:nvPr>
            <p:ph type="title"/>
          </p:nvPr>
        </p:nvSpPr>
        <p:spPr>
          <a:xfrm>
            <a:off x="879566" y="1066801"/>
            <a:ext cx="4302034" cy="574766"/>
          </a:xfrm>
        </p:spPr>
        <p:txBody>
          <a:bodyPr>
            <a:normAutofit fontScale="90000"/>
          </a:bodyPr>
          <a:lstStyle/>
          <a:p>
            <a:r>
              <a:rPr lang="en" dirty="0"/>
              <a:t>Table of Contents</a:t>
            </a:r>
            <a:endParaRPr lang="en-IN" dirty="0"/>
          </a:p>
        </p:txBody>
      </p:sp>
      <p:sp>
        <p:nvSpPr>
          <p:cNvPr id="5" name="TextBox 4">
            <a:extLst>
              <a:ext uri="{FF2B5EF4-FFF2-40B4-BE49-F238E27FC236}">
                <a16:creationId xmlns:a16="http://schemas.microsoft.com/office/drawing/2014/main" id="{FD9F71A9-E741-4499-A13E-7CDD42A0A101}"/>
              </a:ext>
            </a:extLst>
          </p:cNvPr>
          <p:cNvSpPr txBox="1"/>
          <p:nvPr/>
        </p:nvSpPr>
        <p:spPr>
          <a:xfrm>
            <a:off x="1114697" y="2364101"/>
            <a:ext cx="5294812" cy="3924151"/>
          </a:xfrm>
          <a:prstGeom prst="rect">
            <a:avLst/>
          </a:prstGeom>
          <a:noFill/>
        </p:spPr>
        <p:txBody>
          <a:bodyPr wrap="square">
            <a:spAutoFit/>
          </a:bodyPr>
          <a:lstStyle/>
          <a:p>
            <a:pPr marL="342900" indent="-342900">
              <a:lnSpc>
                <a:spcPct val="150000"/>
              </a:lnSpc>
              <a:buFont typeface="+mj-lt"/>
              <a:buAutoNum type="arabicPeriod"/>
            </a:pPr>
            <a:r>
              <a:rPr lang="pt-BR" sz="1400" dirty="0">
                <a:latin typeface="Avenir Next LT Pro Demi" panose="020B0704020202020204" pitchFamily="34" charset="0"/>
                <a:cs typeface="Arial" panose="020B0604020202020204" pitchFamily="34" charset="0"/>
              </a:rPr>
              <a:t>ABSTRACT</a:t>
            </a:r>
          </a:p>
          <a:p>
            <a:pPr marL="342900" indent="-342900">
              <a:lnSpc>
                <a:spcPct val="150000"/>
              </a:lnSpc>
              <a:buFont typeface="+mj-lt"/>
              <a:buAutoNum type="arabicPeriod"/>
            </a:pPr>
            <a:r>
              <a:rPr lang="pt-BR" sz="1400" dirty="0">
                <a:latin typeface="Avenir Next LT Pro Demi" panose="020B0704020202020204" pitchFamily="34" charset="0"/>
                <a:cs typeface="Arial" panose="020B0604020202020204" pitchFamily="34" charset="0"/>
              </a:rPr>
              <a:t>INTRODUCTION</a:t>
            </a:r>
          </a:p>
          <a:p>
            <a:pPr marL="342900" indent="-342900">
              <a:lnSpc>
                <a:spcPct val="150000"/>
              </a:lnSpc>
              <a:buFont typeface="+mj-lt"/>
              <a:buAutoNum type="arabicPeriod"/>
            </a:pPr>
            <a:r>
              <a:rPr lang="en-GB" sz="1400" b="1" dirty="0">
                <a:effectLst/>
                <a:latin typeface="Times New Roman" panose="02020603050405020304" pitchFamily="18" charset="0"/>
                <a:ea typeface="Times New Roman" panose="02020603050405020304" pitchFamily="18" charset="0"/>
              </a:rPr>
              <a:t>OBJECTIVES</a:t>
            </a:r>
            <a:endParaRPr lang="pt-BR" sz="1400" dirty="0">
              <a:cs typeface="Arial" panose="020B0604020202020204" pitchFamily="34" charset="0"/>
            </a:endParaRPr>
          </a:p>
          <a:p>
            <a:pPr marL="342900" indent="-342900">
              <a:lnSpc>
                <a:spcPct val="150000"/>
              </a:lnSpc>
              <a:buFont typeface="+mj-lt"/>
              <a:buAutoNum type="arabicPeriod"/>
            </a:pPr>
            <a:r>
              <a:rPr lang="pt-BR" dirty="0">
                <a:cs typeface="Arial" panose="020B0604020202020204" pitchFamily="34" charset="0"/>
              </a:rPr>
              <a:t>EXISTING SYSTEM AND ITS DISADVANTAGES</a:t>
            </a:r>
          </a:p>
          <a:p>
            <a:pPr marL="342900" indent="-342900">
              <a:lnSpc>
                <a:spcPct val="150000"/>
              </a:lnSpc>
              <a:buFont typeface="+mj-lt"/>
              <a:buAutoNum type="arabicPeriod"/>
            </a:pPr>
            <a:r>
              <a:rPr lang="pt-BR" dirty="0">
                <a:cs typeface="Arial" panose="020B0604020202020204" pitchFamily="34" charset="0"/>
              </a:rPr>
              <a:t>PROPOSED SYSTEM AND ITS ADVANTAGES</a:t>
            </a:r>
          </a:p>
          <a:p>
            <a:pPr marL="342900" indent="-342900">
              <a:lnSpc>
                <a:spcPct val="150000"/>
              </a:lnSpc>
              <a:buFont typeface="+mj-lt"/>
              <a:buAutoNum type="arabicPeriod"/>
            </a:pPr>
            <a:r>
              <a:rPr lang="pt-BR" dirty="0">
                <a:cs typeface="Arial" panose="020B0604020202020204" pitchFamily="34" charset="0"/>
              </a:rPr>
              <a:t>SYSTEM DESIGN</a:t>
            </a:r>
          </a:p>
          <a:p>
            <a:pPr marL="342900" indent="-342900">
              <a:lnSpc>
                <a:spcPct val="150000"/>
              </a:lnSpc>
              <a:buFont typeface="+mj-lt"/>
              <a:buAutoNum type="arabicPeriod"/>
            </a:pPr>
            <a:r>
              <a:rPr lang="pt-BR" dirty="0">
                <a:cs typeface="Arial" panose="020B0604020202020204" pitchFamily="34" charset="0"/>
              </a:rPr>
              <a:t>HARDWARE AND SOTWARE REQUIREMENTS</a:t>
            </a:r>
          </a:p>
          <a:p>
            <a:pPr marL="342900" indent="-342900">
              <a:lnSpc>
                <a:spcPct val="150000"/>
              </a:lnSpc>
              <a:buFont typeface="+mj-lt"/>
              <a:buAutoNum type="arabicPeriod"/>
            </a:pPr>
            <a:r>
              <a:rPr lang="pt-BR" dirty="0">
                <a:cs typeface="Arial" panose="020B0604020202020204" pitchFamily="34" charset="0"/>
              </a:rPr>
              <a:t>CONCLUSION</a:t>
            </a:r>
          </a:p>
          <a:p>
            <a:pPr marL="342900" indent="-342900">
              <a:lnSpc>
                <a:spcPct val="150000"/>
              </a:lnSpc>
              <a:buFont typeface="+mj-lt"/>
              <a:buAutoNum type="arabicPeriod"/>
            </a:pPr>
            <a:r>
              <a:rPr lang="pt-BR" dirty="0">
                <a:cs typeface="Arial" panose="020B0604020202020204" pitchFamily="34" charset="0"/>
              </a:rPr>
              <a:t>BIBILOGRAPHY</a:t>
            </a:r>
          </a:p>
          <a:p>
            <a:pPr marL="342900" indent="-342900">
              <a:buClr>
                <a:schemeClr val="dk1"/>
              </a:buClr>
              <a:buSzPts val="1100"/>
              <a:buFont typeface="+mj-lt"/>
              <a:buAutoNum type="arabicPeriod"/>
            </a:pPr>
            <a:endParaRPr lang="en-US" sz="1800" dirty="0"/>
          </a:p>
        </p:txBody>
      </p:sp>
    </p:spTree>
    <p:extLst>
      <p:ext uri="{BB962C8B-B14F-4D97-AF65-F5344CB8AC3E}">
        <p14:creationId xmlns:p14="http://schemas.microsoft.com/office/powerpoint/2010/main" val="178079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CB95-3AB9-ABEB-9909-308C2120827A}"/>
              </a:ext>
            </a:extLst>
          </p:cNvPr>
          <p:cNvSpPr>
            <a:spLocks noGrp="1"/>
          </p:cNvSpPr>
          <p:nvPr>
            <p:ph type="title"/>
          </p:nvPr>
        </p:nvSpPr>
        <p:spPr>
          <a:xfrm>
            <a:off x="913775" y="618518"/>
            <a:ext cx="10364451" cy="983860"/>
          </a:xfrm>
        </p:spPr>
        <p:txBody>
          <a:bodyPr>
            <a:normAutofit fontScale="90000"/>
          </a:bodyPr>
          <a:lstStyle/>
          <a:p>
            <a:r>
              <a:rPr lang="en-US" altLang="en-US" sz="3600" dirty="0"/>
              <a:t>Abstract</a:t>
            </a:r>
            <a:br>
              <a:rPr lang="en-US" altLang="en-US" sz="3600" dirty="0"/>
            </a:br>
            <a:endParaRPr lang="en-IN" dirty="0"/>
          </a:p>
        </p:txBody>
      </p:sp>
      <p:sp>
        <p:nvSpPr>
          <p:cNvPr id="4" name="TextBox 3">
            <a:extLst>
              <a:ext uri="{FF2B5EF4-FFF2-40B4-BE49-F238E27FC236}">
                <a16:creationId xmlns:a16="http://schemas.microsoft.com/office/drawing/2014/main" id="{716CFA3E-9406-EF36-738C-B6DC7D8D5E61}"/>
              </a:ext>
            </a:extLst>
          </p:cNvPr>
          <p:cNvSpPr txBox="1"/>
          <p:nvPr/>
        </p:nvSpPr>
        <p:spPr>
          <a:xfrm>
            <a:off x="1741715" y="2138516"/>
            <a:ext cx="8847908" cy="2031325"/>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rPr>
              <a:t>The Online Shopping is a web based application intended for online retailers. The main objective of this application is to make it interactive and its ease of use. It would make searching, viewing and selection of a product easier. It contains a sophisticated search engine for user's to search for products specific to their needs. The user can then view the complete specification of each product. They can also view the product reviews and also write their own reviews. The application also provides a drag and drop feature so that a user can add a product to the shopping cart by dragging the item in to the shopping cart.</a:t>
            </a:r>
            <a:endParaRPr lang="en-IN" dirty="0"/>
          </a:p>
        </p:txBody>
      </p:sp>
    </p:spTree>
    <p:extLst>
      <p:ext uri="{BB962C8B-B14F-4D97-AF65-F5344CB8AC3E}">
        <p14:creationId xmlns:p14="http://schemas.microsoft.com/office/powerpoint/2010/main" val="109491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D788-18FD-11E7-B3F0-A4BB35D98440}"/>
              </a:ext>
            </a:extLst>
          </p:cNvPr>
          <p:cNvSpPr>
            <a:spLocks noGrp="1"/>
          </p:cNvSpPr>
          <p:nvPr>
            <p:ph type="title"/>
          </p:nvPr>
        </p:nvSpPr>
        <p:spPr>
          <a:xfrm>
            <a:off x="913774" y="92312"/>
            <a:ext cx="10364451" cy="1393163"/>
          </a:xfrm>
        </p:spPr>
        <p:txBody>
          <a:bodyPr/>
          <a:lstStyle/>
          <a:p>
            <a:r>
              <a:rPr lang="en-US" altLang="en-US" sz="3600" dirty="0"/>
              <a:t>Introduction</a:t>
            </a:r>
            <a:br>
              <a:rPr lang="en-US" altLang="en-US" sz="3600" dirty="0"/>
            </a:br>
            <a:endParaRPr lang="en-IN" dirty="0"/>
          </a:p>
        </p:txBody>
      </p:sp>
      <p:sp>
        <p:nvSpPr>
          <p:cNvPr id="3" name="Content Placeholder 2">
            <a:extLst>
              <a:ext uri="{FF2B5EF4-FFF2-40B4-BE49-F238E27FC236}">
                <a16:creationId xmlns:a16="http://schemas.microsoft.com/office/drawing/2014/main" id="{57BAF290-38DE-512E-0536-63726A44FC2F}"/>
              </a:ext>
            </a:extLst>
          </p:cNvPr>
          <p:cNvSpPr>
            <a:spLocks noGrp="1"/>
          </p:cNvSpPr>
          <p:nvPr>
            <p:ph sz="quarter" idx="13"/>
          </p:nvPr>
        </p:nvSpPr>
        <p:spPr>
          <a:xfrm>
            <a:off x="1133721" y="1155935"/>
            <a:ext cx="9924556" cy="5468983"/>
          </a:xfrm>
        </p:spPr>
        <p:txBody>
          <a:bodyPr>
            <a:noAutofit/>
          </a:bodyPr>
          <a:lstStyle/>
          <a:p>
            <a:pPr marL="0" indent="0">
              <a:lnSpc>
                <a:spcPct val="170000"/>
              </a:lnSpc>
              <a:buNone/>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An online Shopping website is an information technology method in which trader, /distributor/marketers can sell products/services and the customer can purchase on that website electronically by using internet on the mobile and computer.It means an e-commerce website is an online shop.</a:t>
            </a:r>
          </a:p>
          <a:p>
            <a:pPr marL="0" indent="0">
              <a:lnSpc>
                <a:spcPct val="170000"/>
              </a:lnSpc>
              <a:buNone/>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The system would be easy to use and hence make the shopping experience pleasant for the users. The goal of this application is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To develop an easy to use web based interface where users can search for products, view a complete description of the products and order the products.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 search engine that provides an easy and convenient way to search for products specific to their needs. The search engine would list a set of products based on the search term and the user can further filter the list based on various parameters.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Drag and Drop feature which would allow the users to add a product to or remove a product from the shopping cart by dragging the product in to the shopping cart or out of the shopping cart.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 user can view the complete specification of the product along with various images and also view the customer reviews of the product. They can also write their own reviews.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48720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AD95-FE51-CAD9-5B9A-65B2A809A7C3}"/>
              </a:ext>
            </a:extLst>
          </p:cNvPr>
          <p:cNvSpPr>
            <a:spLocks noGrp="1"/>
          </p:cNvSpPr>
          <p:nvPr>
            <p:ph type="title"/>
          </p:nvPr>
        </p:nvSpPr>
        <p:spPr/>
        <p:txBody>
          <a:bodyPr>
            <a:normAutofit/>
          </a:bodyPr>
          <a:lstStyle/>
          <a:p>
            <a:r>
              <a:rPr lang="en-GB" b="1" dirty="0">
                <a:effectLst/>
                <a:latin typeface="Times New Roman" panose="02020603050405020304" pitchFamily="18" charset="0"/>
                <a:ea typeface="Times New Roman" panose="02020603050405020304" pitchFamily="18" charset="0"/>
              </a:rPr>
              <a:t>OBJECTIVES</a:t>
            </a:r>
            <a:endParaRPr lang="en-IN" dirty="0"/>
          </a:p>
        </p:txBody>
      </p:sp>
      <p:sp>
        <p:nvSpPr>
          <p:cNvPr id="4" name="TextBox 3">
            <a:extLst>
              <a:ext uri="{FF2B5EF4-FFF2-40B4-BE49-F238E27FC236}">
                <a16:creationId xmlns:a16="http://schemas.microsoft.com/office/drawing/2014/main" id="{A796C21F-595A-FA62-C3AA-5CE332F91251}"/>
              </a:ext>
            </a:extLst>
          </p:cNvPr>
          <p:cNvSpPr txBox="1"/>
          <p:nvPr/>
        </p:nvSpPr>
        <p:spPr>
          <a:xfrm>
            <a:off x="1654629" y="1952983"/>
            <a:ext cx="8934994" cy="2125390"/>
          </a:xfrm>
          <a:prstGeom prst="rect">
            <a:avLst/>
          </a:prstGeom>
          <a:noFill/>
        </p:spPr>
        <p:txBody>
          <a:bodyPr wrap="square">
            <a:spAutoFit/>
          </a:bodyPr>
          <a:lstStyle/>
          <a:p>
            <a:pPr algn="just">
              <a:lnSpc>
                <a:spcPct val="150000"/>
              </a:lnSpc>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the project is to make an application in android platform to purchase items in an existing shop. In order to build such an application complete web support need to be provided. A complete and efficient web application which can provide the online shopping experience is the basic objective of the project. The web application can be implemented in the form of an android application with web view.</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5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FD29-9C53-2F36-3169-E8C3CE8434D2}"/>
              </a:ext>
            </a:extLst>
          </p:cNvPr>
          <p:cNvSpPr>
            <a:spLocks noGrp="1"/>
          </p:cNvSpPr>
          <p:nvPr>
            <p:ph type="title"/>
          </p:nvPr>
        </p:nvSpPr>
        <p:spPr/>
        <p:txBody>
          <a:bodyPr/>
          <a:lstStyle/>
          <a:p>
            <a:r>
              <a:rPr lang="pt-BR" dirty="0">
                <a:cs typeface="Arial" panose="020B0604020202020204" pitchFamily="34" charset="0"/>
              </a:rPr>
              <a:t>EXISTING SYSTEM AND ITS DISADVANTAGES</a:t>
            </a:r>
            <a:br>
              <a:rPr lang="pt-BR" dirty="0">
                <a:cs typeface="Arial" panose="020B0604020202020204" pitchFamily="34" charset="0"/>
              </a:rPr>
            </a:br>
            <a:endParaRPr lang="en-IN" dirty="0"/>
          </a:p>
        </p:txBody>
      </p:sp>
      <p:sp>
        <p:nvSpPr>
          <p:cNvPr id="4" name="TextBox 3">
            <a:extLst>
              <a:ext uri="{FF2B5EF4-FFF2-40B4-BE49-F238E27FC236}">
                <a16:creationId xmlns:a16="http://schemas.microsoft.com/office/drawing/2014/main" id="{54292583-B4D7-6DAF-FC56-DF8CDF34225D}"/>
              </a:ext>
            </a:extLst>
          </p:cNvPr>
          <p:cNvSpPr txBox="1"/>
          <p:nvPr/>
        </p:nvSpPr>
        <p:spPr>
          <a:xfrm>
            <a:off x="1254033" y="1944414"/>
            <a:ext cx="9622973" cy="2308324"/>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rPr>
              <a:t>The present scenario for shopping is to visit the shops and market manually and then from the available product list one needs to choose the item he or she wants and then pay for the same item mainly in cash mode is done, as not every society is well educated and aware to use net banking or card modes or wallets </a:t>
            </a:r>
            <a:r>
              <a:rPr lang="en-GB"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This system is not much user-friendly as one needs to go to the market physically and then select items only from the available list. So mostly it is difficult to get the product as per our desire. Description About the products is less available and are mostly verbal only. For this type of shopping, one needs to have an ample amount of free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943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F9BC-E671-9A42-5792-F152F7978181}"/>
              </a:ext>
            </a:extLst>
          </p:cNvPr>
          <p:cNvSpPr>
            <a:spLocks noGrp="1"/>
          </p:cNvSpPr>
          <p:nvPr>
            <p:ph type="title"/>
          </p:nvPr>
        </p:nvSpPr>
        <p:spPr/>
        <p:txBody>
          <a:bodyPr/>
          <a:lstStyle/>
          <a:p>
            <a:r>
              <a:rPr lang="en-GB"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175BECD2-EB7A-7F91-B182-DCD6C0001F23}"/>
              </a:ext>
            </a:extLst>
          </p:cNvPr>
          <p:cNvSpPr txBox="1"/>
          <p:nvPr/>
        </p:nvSpPr>
        <p:spPr>
          <a:xfrm>
            <a:off x="3048000" y="2368482"/>
            <a:ext cx="4937760" cy="2125390"/>
          </a:xfrm>
          <a:prstGeom prst="rect">
            <a:avLst/>
          </a:prstGeom>
          <a:noFill/>
        </p:spPr>
        <p:txBody>
          <a:bodyPr wrap="square">
            <a:spAutoFit/>
          </a:bodyPr>
          <a:lstStyle/>
          <a:p>
            <a:pPr marL="342900" lvl="0" indent="-342900">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Time consuming.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Risk taking in a non-controlled environment.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Possible conflict with user.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Incomplete project can be a major issue.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Group conflicts.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3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55B6-EC1C-A33C-C613-FDAE1723C660}"/>
              </a:ext>
            </a:extLst>
          </p:cNvPr>
          <p:cNvSpPr>
            <a:spLocks noGrp="1"/>
          </p:cNvSpPr>
          <p:nvPr>
            <p:ph type="title"/>
          </p:nvPr>
        </p:nvSpPr>
        <p:spPr/>
        <p:txBody>
          <a:bodyPr/>
          <a:lstStyle/>
          <a:p>
            <a:r>
              <a:rPr lang="pt-BR" dirty="0">
                <a:cs typeface="Arial" panose="020B0604020202020204" pitchFamily="34" charset="0"/>
              </a:rPr>
              <a:t>PROPOSED SYSTEM AND ITS ADVANTAGES</a:t>
            </a:r>
            <a:br>
              <a:rPr lang="pt-BR" sz="1050" dirty="0">
                <a:cs typeface="Arial" panose="020B0604020202020204" pitchFamily="34"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CC1F54E-4E24-EDBD-1EA2-54DF76F3A97B}"/>
              </a:ext>
            </a:extLst>
          </p:cNvPr>
          <p:cNvSpPr txBox="1"/>
          <p:nvPr/>
        </p:nvSpPr>
        <p:spPr>
          <a:xfrm>
            <a:off x="1714500" y="2413338"/>
            <a:ext cx="9225643" cy="3786101"/>
          </a:xfrm>
          <a:prstGeom prst="rect">
            <a:avLst/>
          </a:prstGeom>
          <a:noFill/>
        </p:spPr>
        <p:txBody>
          <a:bodyPr wrap="square">
            <a:spAutoFit/>
          </a:bodyPr>
          <a:lstStyle/>
          <a:p>
            <a:pPr>
              <a:lnSpc>
                <a:spcPct val="150000"/>
              </a:lnSpc>
            </a:pPr>
            <a:r>
              <a:rPr lang="en-GB" sz="1800" dirty="0">
                <a:effectLst/>
                <a:latin typeface="Times New Roman" panose="02020603050405020304" pitchFamily="18" charset="0"/>
                <a:ea typeface="Times New Roman" panose="02020603050405020304" pitchFamily="18" charset="0"/>
              </a:rPr>
              <a:t>In the proposed system customer need not go to the shop for buying the products. He can order the product he wish to buy through the application in his Smartphone. The shop owner will be admin of the system. Shop owner can appoint moderators who will help owner in managing the customers and product orders. The system also recommends a home delivery system for the purchased products. .</a:t>
            </a:r>
            <a:r>
              <a:rPr lang="en-GB" sz="1800" dirty="0">
                <a:solidFill>
                  <a:srgbClr val="444444"/>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People in large number are doing online shopping today, and it is not only because it is convenient as one can shop from home, but also because there is an ample number of varieties available, with a high competition of prices, and also it is easy to navigate for searching regarding any particular item. For sellers, their product has access to the World-Wide market, which also increases the number of customers and enhances customer relationships. </a:t>
            </a:r>
            <a:r>
              <a:rPr lang="en-GB" sz="1800" dirty="0">
                <a:solidFill>
                  <a:srgbClr val="444444"/>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3300932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194</TotalTime>
  <Words>1218</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Avenir Next LT Pro Demi</vt:lpstr>
      <vt:lpstr>Calibri</vt:lpstr>
      <vt:lpstr>Merriweather</vt:lpstr>
      <vt:lpstr>Segoe UI</vt:lpstr>
      <vt:lpstr>Symbol</vt:lpstr>
      <vt:lpstr>Times New Roman</vt:lpstr>
      <vt:lpstr>Tw Cen MT</vt:lpstr>
      <vt:lpstr>Wingdings 2</vt:lpstr>
      <vt:lpstr>Droplet</vt:lpstr>
      <vt:lpstr>PowerPoint Presentation</vt:lpstr>
      <vt:lpstr>Online men shopping</vt:lpstr>
      <vt:lpstr>Table of Contents</vt:lpstr>
      <vt:lpstr>Abstract </vt:lpstr>
      <vt:lpstr>Introduction </vt:lpstr>
      <vt:lpstr>OBJECTIVES</vt:lpstr>
      <vt:lpstr>EXISTING SYSTEM AND ITS DISADVANTAGES </vt:lpstr>
      <vt:lpstr>DISADVANTAGES </vt:lpstr>
      <vt:lpstr>PROPOSED SYSTEM AND ITS ADVANTAGES  </vt:lpstr>
      <vt:lpstr>ADVANTAGES</vt:lpstr>
      <vt:lpstr>SYSTEM DESIGN </vt:lpstr>
      <vt:lpstr>SYSTEM DESIGN </vt:lpstr>
      <vt:lpstr>SYSTEM DESIGN </vt:lpstr>
      <vt:lpstr>HARDWARE AND SOTWARE REQUIREMENTS</vt:lpstr>
      <vt:lpstr>CONCLUSION </vt:lpstr>
      <vt:lpstr>BIBILOGRAPHY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1</cp:revision>
  <dcterms:created xsi:type="dcterms:W3CDTF">2022-07-23T14:50:44Z</dcterms:created>
  <dcterms:modified xsi:type="dcterms:W3CDTF">2022-07-23T18:04:53Z</dcterms:modified>
</cp:coreProperties>
</file>