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86" r:id="rId1"/>
  </p:sldMasterIdLst>
  <p:notesMasterIdLst>
    <p:notesMasterId r:id="rId18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6" r:id="rId14"/>
    <p:sldId id="277" r:id="rId15"/>
    <p:sldId id="278" r:id="rId16"/>
    <p:sldId id="279" r:id="rId17"/>
    <p:sldId id="280" r:id="rId18"/>
    <p:sldId id="284" r:id="rId19"/>
    <p:sldId id="285" r:id="rId20"/>
    <p:sldId id="281" r:id="rId21"/>
    <p:sldId id="282" r:id="rId22"/>
    <p:sldId id="286" r:id="rId23"/>
    <p:sldId id="287"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8" r:id="rId40"/>
    <p:sldId id="309" r:id="rId41"/>
    <p:sldId id="307" r:id="rId42"/>
    <p:sldId id="290" r:id="rId43"/>
    <p:sldId id="291" r:id="rId44"/>
    <p:sldId id="310" r:id="rId45"/>
    <p:sldId id="311" r:id="rId46"/>
    <p:sldId id="312" r:id="rId47"/>
    <p:sldId id="331" r:id="rId48"/>
    <p:sldId id="313" r:id="rId49"/>
    <p:sldId id="314" r:id="rId50"/>
    <p:sldId id="315" r:id="rId51"/>
    <p:sldId id="316" r:id="rId52"/>
    <p:sldId id="289" r:id="rId53"/>
    <p:sldId id="288" r:id="rId54"/>
    <p:sldId id="283" r:id="rId55"/>
    <p:sldId id="317" r:id="rId56"/>
    <p:sldId id="318" r:id="rId57"/>
    <p:sldId id="319" r:id="rId58"/>
    <p:sldId id="320" r:id="rId59"/>
    <p:sldId id="321" r:id="rId60"/>
    <p:sldId id="273" r:id="rId61"/>
    <p:sldId id="274" r:id="rId62"/>
    <p:sldId id="275" r:id="rId63"/>
    <p:sldId id="322" r:id="rId64"/>
    <p:sldId id="323" r:id="rId65"/>
    <p:sldId id="324" r:id="rId66"/>
    <p:sldId id="341" r:id="rId67"/>
    <p:sldId id="342" r:id="rId68"/>
    <p:sldId id="325" r:id="rId69"/>
    <p:sldId id="326" r:id="rId70"/>
    <p:sldId id="327" r:id="rId71"/>
    <p:sldId id="344" r:id="rId72"/>
    <p:sldId id="328" r:id="rId73"/>
    <p:sldId id="329" r:id="rId74"/>
    <p:sldId id="345" r:id="rId75"/>
    <p:sldId id="330" r:id="rId76"/>
    <p:sldId id="343" r:id="rId77"/>
    <p:sldId id="346" r:id="rId78"/>
    <p:sldId id="332" r:id="rId79"/>
    <p:sldId id="333" r:id="rId80"/>
    <p:sldId id="334" r:id="rId81"/>
    <p:sldId id="335" r:id="rId82"/>
    <p:sldId id="336" r:id="rId83"/>
    <p:sldId id="337" r:id="rId84"/>
    <p:sldId id="338" r:id="rId85"/>
    <p:sldId id="339" r:id="rId86"/>
    <p:sldId id="340" r:id="rId87"/>
    <p:sldId id="347" r:id="rId88"/>
    <p:sldId id="348" r:id="rId89"/>
    <p:sldId id="349" r:id="rId90"/>
    <p:sldId id="350" r:id="rId91"/>
    <p:sldId id="351" r:id="rId92"/>
    <p:sldId id="352" r:id="rId93"/>
    <p:sldId id="353" r:id="rId94"/>
    <p:sldId id="354" r:id="rId95"/>
    <p:sldId id="355" r:id="rId96"/>
    <p:sldId id="356" r:id="rId97"/>
    <p:sldId id="357" r:id="rId98"/>
    <p:sldId id="358" r:id="rId99"/>
    <p:sldId id="359" r:id="rId100"/>
    <p:sldId id="360" r:id="rId101"/>
    <p:sldId id="361" r:id="rId102"/>
    <p:sldId id="362" r:id="rId103"/>
    <p:sldId id="363" r:id="rId104"/>
    <p:sldId id="364" r:id="rId105"/>
    <p:sldId id="365" r:id="rId106"/>
    <p:sldId id="366" r:id="rId107"/>
    <p:sldId id="367" r:id="rId108"/>
    <p:sldId id="369" r:id="rId109"/>
    <p:sldId id="370" r:id="rId110"/>
    <p:sldId id="371" r:id="rId111"/>
    <p:sldId id="372" r:id="rId112"/>
    <p:sldId id="373" r:id="rId113"/>
    <p:sldId id="374" r:id="rId114"/>
    <p:sldId id="375" r:id="rId115"/>
    <p:sldId id="376" r:id="rId116"/>
    <p:sldId id="377" r:id="rId117"/>
    <p:sldId id="378" r:id="rId118"/>
    <p:sldId id="379" r:id="rId119"/>
    <p:sldId id="380" r:id="rId120"/>
    <p:sldId id="268" r:id="rId121"/>
    <p:sldId id="269" r:id="rId122"/>
    <p:sldId id="271" r:id="rId123"/>
    <p:sldId id="381" r:id="rId124"/>
    <p:sldId id="382" r:id="rId125"/>
    <p:sldId id="383" r:id="rId126"/>
    <p:sldId id="384" r:id="rId127"/>
    <p:sldId id="385" r:id="rId128"/>
    <p:sldId id="386" r:id="rId129"/>
    <p:sldId id="387" r:id="rId130"/>
    <p:sldId id="388" r:id="rId131"/>
    <p:sldId id="389" r:id="rId132"/>
    <p:sldId id="390" r:id="rId133"/>
    <p:sldId id="391" r:id="rId134"/>
    <p:sldId id="392" r:id="rId135"/>
    <p:sldId id="393" r:id="rId136"/>
    <p:sldId id="394" r:id="rId137"/>
    <p:sldId id="395" r:id="rId138"/>
    <p:sldId id="396" r:id="rId139"/>
    <p:sldId id="397" r:id="rId140"/>
    <p:sldId id="398" r:id="rId141"/>
    <p:sldId id="399" r:id="rId142"/>
    <p:sldId id="400" r:id="rId143"/>
    <p:sldId id="401" r:id="rId144"/>
    <p:sldId id="402" r:id="rId145"/>
    <p:sldId id="403" r:id="rId146"/>
    <p:sldId id="404" r:id="rId147"/>
    <p:sldId id="405" r:id="rId148"/>
    <p:sldId id="406" r:id="rId149"/>
    <p:sldId id="407" r:id="rId150"/>
    <p:sldId id="408" r:id="rId151"/>
    <p:sldId id="409" r:id="rId152"/>
    <p:sldId id="410" r:id="rId153"/>
    <p:sldId id="411" r:id="rId154"/>
    <p:sldId id="412" r:id="rId155"/>
    <p:sldId id="413" r:id="rId156"/>
    <p:sldId id="414" r:id="rId157"/>
    <p:sldId id="415" r:id="rId158"/>
    <p:sldId id="416" r:id="rId159"/>
    <p:sldId id="417" r:id="rId160"/>
    <p:sldId id="418" r:id="rId161"/>
    <p:sldId id="419" r:id="rId162"/>
    <p:sldId id="420" r:id="rId163"/>
    <p:sldId id="421" r:id="rId164"/>
    <p:sldId id="422" r:id="rId165"/>
    <p:sldId id="423" r:id="rId166"/>
    <p:sldId id="424" r:id="rId167"/>
    <p:sldId id="425" r:id="rId168"/>
    <p:sldId id="426" r:id="rId169"/>
    <p:sldId id="427" r:id="rId170"/>
    <p:sldId id="428" r:id="rId171"/>
    <p:sldId id="429" r:id="rId172"/>
    <p:sldId id="430" r:id="rId173"/>
    <p:sldId id="431" r:id="rId174"/>
    <p:sldId id="432" r:id="rId175"/>
    <p:sldId id="433" r:id="rId176"/>
    <p:sldId id="434" r:id="rId177"/>
    <p:sldId id="435" r:id="rId178"/>
    <p:sldId id="436" r:id="rId179"/>
    <p:sldId id="437" r:id="rId1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44"/>
    <p:restoredTop sz="94599"/>
  </p:normalViewPr>
  <p:slideViewPr>
    <p:cSldViewPr snapToGrid="0" snapToObjects="1">
      <p:cViewPr varScale="1">
        <p:scale>
          <a:sx n="56" d="100"/>
          <a:sy n="56" d="100"/>
        </p:scale>
        <p:origin x="192" y="1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presProps" Target="pres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256E3-82D9-D547-AA14-2D4797225C39}" type="datetimeFigureOut">
              <a:rPr lang="en-US" smtClean="0"/>
              <a:t>8/11/22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83E6B1-05B3-CE4D-9AA1-137185B3300C}" type="slidenum">
              <a:rPr lang="en-US" smtClean="0"/>
              <a:t>‹#›</a:t>
            </a:fld>
            <a:endParaRPr lang="en-US"/>
          </a:p>
        </p:txBody>
      </p:sp>
    </p:spTree>
    <p:extLst>
      <p:ext uri="{BB962C8B-B14F-4D97-AF65-F5344CB8AC3E}">
        <p14:creationId xmlns:p14="http://schemas.microsoft.com/office/powerpoint/2010/main" val="347057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8A55934-1D67-404E-A1B6-D45524289CD4}" type="datetime1">
              <a:rPr lang="en-IN" smtClean="0"/>
              <a:t>11/08/22</a:t>
            </a:fld>
            <a:endParaRPr lang="en-US"/>
          </a:p>
        </p:txBody>
      </p:sp>
      <p:sp>
        <p:nvSpPr>
          <p:cNvPr id="5" name="Footer Placeholder 4"/>
          <p:cNvSpPr>
            <a:spLocks noGrp="1"/>
          </p:cNvSpPr>
          <p:nvPr>
            <p:ph type="ftr" sz="quarter" idx="11"/>
          </p:nvPr>
        </p:nvSpPr>
        <p:spPr/>
        <p:txBody>
          <a:bodyPr/>
          <a:lstStyle/>
          <a:p>
            <a:r>
              <a:rPr lang="en-US"/>
              <a:t>Object Oriented Programming (OOP), SCOPE, VIT-AP University, India</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60C8249-ED93-7640-8EF8-EF1CF6F3BBCA}" type="slidenum">
              <a:rPr lang="en-US" smtClean="0"/>
              <a:t>‹#›</a:t>
            </a:fld>
            <a:endParaRPr lang="en-US"/>
          </a:p>
        </p:txBody>
      </p:sp>
    </p:spTree>
    <p:extLst>
      <p:ext uri="{BB962C8B-B14F-4D97-AF65-F5344CB8AC3E}">
        <p14:creationId xmlns:p14="http://schemas.microsoft.com/office/powerpoint/2010/main" val="2717667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5ADABB04-F685-A845-AB42-AC0B7038DBCB}" type="datetime1">
              <a:rPr lang="en-IN" smtClean="0"/>
              <a:t>11/08/22</a:t>
            </a:fld>
            <a:endParaRPr lang="en-US"/>
          </a:p>
        </p:txBody>
      </p:sp>
      <p:sp>
        <p:nvSpPr>
          <p:cNvPr id="5" name="Footer Placeholder 4"/>
          <p:cNvSpPr>
            <a:spLocks noGrp="1"/>
          </p:cNvSpPr>
          <p:nvPr>
            <p:ph type="ftr" sz="quarter" idx="11"/>
          </p:nvPr>
        </p:nvSpPr>
        <p:spPr/>
        <p:txBody>
          <a:bodyPr/>
          <a:lstStyle/>
          <a:p>
            <a:r>
              <a:rPr lang="en-US"/>
              <a:t>Object Oriented Programming (OOP), SCOPE, VIT-AP University, India</a:t>
            </a:r>
          </a:p>
        </p:txBody>
      </p:sp>
      <p:sp>
        <p:nvSpPr>
          <p:cNvPr id="6" name="Slide Number Placeholder 5"/>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102090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0A21EFF-05D8-1240-B8E7-621D946F2F62}" type="datetime1">
              <a:rPr lang="en-IN" smtClean="0"/>
              <a:t>11/08/22</a:t>
            </a:fld>
            <a:endParaRPr lang="en-US"/>
          </a:p>
        </p:txBody>
      </p:sp>
      <p:sp>
        <p:nvSpPr>
          <p:cNvPr id="5" name="Footer Placeholder 4"/>
          <p:cNvSpPr>
            <a:spLocks noGrp="1"/>
          </p:cNvSpPr>
          <p:nvPr>
            <p:ph type="ftr" sz="quarter" idx="11"/>
          </p:nvPr>
        </p:nvSpPr>
        <p:spPr/>
        <p:txBody>
          <a:bodyPr/>
          <a:lstStyle/>
          <a:p>
            <a:r>
              <a:rPr lang="en-US"/>
              <a:t>Object Oriented Programming (OOP), SCOPE, VIT-AP University, India</a:t>
            </a:r>
          </a:p>
        </p:txBody>
      </p:sp>
      <p:sp>
        <p:nvSpPr>
          <p:cNvPr id="6" name="Slide Number Placeholder 5"/>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1116046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p:cNvSpPr>
            <a:spLocks noGrp="1"/>
          </p:cNvSpPr>
          <p:nvPr>
            <p:ph type="ftr" sz="quarter" idx="11"/>
          </p:nvPr>
        </p:nvSpPr>
        <p:spPr/>
        <p:txBody>
          <a:bodyPr/>
          <a:lstStyle/>
          <a:p>
            <a:r>
              <a:rPr lang="en-US"/>
              <a:t>Object Oriented Programming (OOP), SCOPE, VIT-AP University, India</a:t>
            </a:r>
          </a:p>
        </p:txBody>
      </p:sp>
      <p:sp>
        <p:nvSpPr>
          <p:cNvPr id="6" name="Slide Number Placeholder 5"/>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701615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89143B9-0505-B746-9609-EF1270BAEF7A}" type="datetime1">
              <a:rPr lang="en-IN" smtClean="0"/>
              <a:t>11/08/22</a:t>
            </a:fld>
            <a:endParaRPr lang="en-US"/>
          </a:p>
        </p:txBody>
      </p:sp>
      <p:sp>
        <p:nvSpPr>
          <p:cNvPr id="5" name="Footer Placeholder 4"/>
          <p:cNvSpPr>
            <a:spLocks noGrp="1"/>
          </p:cNvSpPr>
          <p:nvPr>
            <p:ph type="ftr" sz="quarter" idx="11"/>
          </p:nvPr>
        </p:nvSpPr>
        <p:spPr>
          <a:xfrm>
            <a:off x="2182708" y="6272784"/>
            <a:ext cx="6327648" cy="365125"/>
          </a:xfrm>
        </p:spPr>
        <p:txBody>
          <a:bodyPr/>
          <a:lstStyle/>
          <a:p>
            <a:r>
              <a:rPr lang="en-US"/>
              <a:t>Object Oriented Programming (OOP), SCOPE, VIT-AP University, India</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60C8249-ED93-7640-8EF8-EF1CF6F3BBCA}" type="slidenum">
              <a:rPr lang="en-US" smtClean="0"/>
              <a:t>‹#›</a:t>
            </a:fld>
            <a:endParaRPr lang="en-US"/>
          </a:p>
        </p:txBody>
      </p:sp>
    </p:spTree>
    <p:extLst>
      <p:ext uri="{BB962C8B-B14F-4D97-AF65-F5344CB8AC3E}">
        <p14:creationId xmlns:p14="http://schemas.microsoft.com/office/powerpoint/2010/main" val="1549586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26C60E-A168-E54C-A186-CCA11247BA9B}" type="datetime1">
              <a:rPr lang="en-IN" smtClean="0"/>
              <a:t>11/08/22</a:t>
            </a:fld>
            <a:endParaRPr lang="en-US"/>
          </a:p>
        </p:txBody>
      </p:sp>
      <p:sp>
        <p:nvSpPr>
          <p:cNvPr id="6" name="Footer Placeholder 5"/>
          <p:cNvSpPr>
            <a:spLocks noGrp="1"/>
          </p:cNvSpPr>
          <p:nvPr>
            <p:ph type="ftr" sz="quarter" idx="11"/>
          </p:nvPr>
        </p:nvSpPr>
        <p:spPr/>
        <p:txBody>
          <a:bodyPr/>
          <a:lstStyle/>
          <a:p>
            <a:r>
              <a:rPr lang="en-US"/>
              <a:t>Object Oriented Programming (OOP), SCOPE, VIT-AP University, India</a:t>
            </a:r>
          </a:p>
        </p:txBody>
      </p:sp>
      <p:sp>
        <p:nvSpPr>
          <p:cNvPr id="7" name="Slide Number Placeholder 6"/>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1439383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AA1201C-AF7B-8A45-A316-C1ECC42F89C6}" type="datetime1">
              <a:rPr lang="en-IN" smtClean="0"/>
              <a:t>11/08/22</a:t>
            </a:fld>
            <a:endParaRPr lang="en-US"/>
          </a:p>
        </p:txBody>
      </p:sp>
      <p:sp>
        <p:nvSpPr>
          <p:cNvPr id="8" name="Footer Placeholder 7"/>
          <p:cNvSpPr>
            <a:spLocks noGrp="1"/>
          </p:cNvSpPr>
          <p:nvPr>
            <p:ph type="ftr" sz="quarter" idx="11"/>
          </p:nvPr>
        </p:nvSpPr>
        <p:spPr/>
        <p:txBody>
          <a:bodyPr/>
          <a:lstStyle/>
          <a:p>
            <a:r>
              <a:rPr lang="en-US"/>
              <a:t>Object Oriented Programming (OOP), SCOPE, VIT-AP University, India</a:t>
            </a:r>
          </a:p>
        </p:txBody>
      </p:sp>
      <p:sp>
        <p:nvSpPr>
          <p:cNvPr id="9" name="Slide Number Placeholder 8"/>
          <p:cNvSpPr>
            <a:spLocks noGrp="1"/>
          </p:cNvSpPr>
          <p:nvPr>
            <p:ph type="sldNum" sz="quarter" idx="12"/>
          </p:nvPr>
        </p:nvSpPr>
        <p:spPr/>
        <p:txBody>
          <a:bodyPr/>
          <a:lstStyle/>
          <a:p>
            <a:fld id="{860C8249-ED93-7640-8EF8-EF1CF6F3BBCA}"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836663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17080D3-0582-4F4F-A16B-74E2CCE0BA4F}" type="datetime1">
              <a:rPr lang="en-IN" smtClean="0"/>
              <a:t>11/08/22</a:t>
            </a:fld>
            <a:endParaRPr lang="en-US"/>
          </a:p>
        </p:txBody>
      </p:sp>
      <p:sp>
        <p:nvSpPr>
          <p:cNvPr id="4" name="Footer Placeholder 3"/>
          <p:cNvSpPr>
            <a:spLocks noGrp="1"/>
          </p:cNvSpPr>
          <p:nvPr>
            <p:ph type="ftr" sz="quarter" idx="11"/>
          </p:nvPr>
        </p:nvSpPr>
        <p:spPr/>
        <p:txBody>
          <a:bodyPr/>
          <a:lstStyle/>
          <a:p>
            <a:r>
              <a:rPr lang="en-US"/>
              <a:t>Object Oriented Programming (OOP), SCOPE, VIT-AP University, India</a:t>
            </a:r>
          </a:p>
        </p:txBody>
      </p:sp>
      <p:sp>
        <p:nvSpPr>
          <p:cNvPr id="5" name="Slide Number Placeholder 4"/>
          <p:cNvSpPr>
            <a:spLocks noGrp="1"/>
          </p:cNvSpPr>
          <p:nvPr>
            <p:ph type="sldNum" sz="quarter" idx="12"/>
          </p:nvPr>
        </p:nvSpPr>
        <p:spPr/>
        <p:txBody>
          <a:bodyPr/>
          <a:lstStyle/>
          <a:p>
            <a:fld id="{860C8249-ED93-7640-8EF8-EF1CF6F3BBCA}"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569827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97D5CE-E5F5-C843-BD01-7087C8E2818D}" type="datetime1">
              <a:rPr lang="en-IN" smtClean="0"/>
              <a:t>11/08/22</a:t>
            </a:fld>
            <a:endParaRPr lang="en-US"/>
          </a:p>
        </p:txBody>
      </p:sp>
      <p:sp>
        <p:nvSpPr>
          <p:cNvPr id="3" name="Footer Placeholder 2"/>
          <p:cNvSpPr>
            <a:spLocks noGrp="1"/>
          </p:cNvSpPr>
          <p:nvPr>
            <p:ph type="ftr" sz="quarter" idx="11"/>
          </p:nvPr>
        </p:nvSpPr>
        <p:spPr/>
        <p:txBody>
          <a:bodyPr/>
          <a:lstStyle/>
          <a:p>
            <a:r>
              <a:rPr lang="en-US"/>
              <a:t>Object Oriented Programming (OOP), SCOPE, VIT-AP University, India</a:t>
            </a:r>
          </a:p>
        </p:txBody>
      </p:sp>
      <p:sp>
        <p:nvSpPr>
          <p:cNvPr id="4" name="Slide Number Placeholder 3"/>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1579599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E72259A-CDF7-004F-836E-3B17C2D47707}" type="datetime1">
              <a:rPr lang="en-IN" smtClean="0"/>
              <a:t>11/08/22</a:t>
            </a:fld>
            <a:endParaRPr lang="en-US"/>
          </a:p>
        </p:txBody>
      </p:sp>
      <p:sp>
        <p:nvSpPr>
          <p:cNvPr id="6" name="Footer Placeholder 5"/>
          <p:cNvSpPr>
            <a:spLocks noGrp="1"/>
          </p:cNvSpPr>
          <p:nvPr>
            <p:ph type="ftr" sz="quarter" idx="11"/>
          </p:nvPr>
        </p:nvSpPr>
        <p:spPr/>
        <p:txBody>
          <a:bodyPr/>
          <a:lstStyle/>
          <a:p>
            <a:r>
              <a:rPr lang="en-US"/>
              <a:t>Object Oriented Programming (OOP), SCOPE, VIT-AP University, India</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4023070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9FE88F9-7F1C-F247-A5E1-749E6B961145}" type="datetime1">
              <a:rPr lang="en-IN" smtClean="0"/>
              <a:t>11/08/22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1050963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2D8665B-9FD4-7D4B-8F20-F4D1B48753FB}" type="datetime1">
              <a:rPr lang="en-IN" smtClean="0"/>
              <a:t>11/08/22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Object Oriented Programming (OOP), SCOPE, VIT-AP University, India</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60C8249-ED93-7640-8EF8-EF1CF6F3BBCA}" type="slidenum">
              <a:rPr lang="en-US" smtClean="0"/>
              <a:t>‹#›</a:t>
            </a:fld>
            <a:endParaRPr lang="en-US"/>
          </a:p>
        </p:txBody>
      </p:sp>
    </p:spTree>
    <p:extLst>
      <p:ext uri="{BB962C8B-B14F-4D97-AF65-F5344CB8AC3E}">
        <p14:creationId xmlns:p14="http://schemas.microsoft.com/office/powerpoint/2010/main" val="150944979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hdr="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F67B6-6840-8949-B267-2FD958F2B7F6}"/>
              </a:ext>
            </a:extLst>
          </p:cNvPr>
          <p:cNvSpPr>
            <a:spLocks noGrp="1"/>
          </p:cNvSpPr>
          <p:nvPr>
            <p:ph type="ctrTitle"/>
          </p:nvPr>
        </p:nvSpPr>
        <p:spPr>
          <a:xfrm>
            <a:off x="456910" y="372536"/>
            <a:ext cx="11077903" cy="2387600"/>
          </a:xfrm>
        </p:spPr>
        <p:txBody>
          <a:bodyPr>
            <a:normAutofit/>
          </a:bodyPr>
          <a:lstStyle/>
          <a:p>
            <a:pPr algn="ctr"/>
            <a:r>
              <a:rPr lang="en-US" sz="4400" b="1" dirty="0"/>
              <a:t>Object Oriented Programming (OOP)</a:t>
            </a:r>
            <a:r>
              <a:rPr lang="en-IN" sz="4400" dirty="0">
                <a:effectLst/>
              </a:rPr>
              <a:t> </a:t>
            </a:r>
            <a:br>
              <a:rPr lang="en-IN" dirty="0">
                <a:effectLst/>
              </a:rPr>
            </a:br>
            <a:br>
              <a:rPr lang="en-IN" dirty="0">
                <a:effectLst/>
              </a:rPr>
            </a:br>
            <a:r>
              <a:rPr lang="en-US" sz="4000" dirty="0"/>
              <a:t>Course Code:</a:t>
            </a:r>
            <a:r>
              <a:rPr lang="en-IN" sz="4000" dirty="0"/>
              <a:t> </a:t>
            </a:r>
            <a:r>
              <a:rPr lang="en-US" sz="4000" dirty="0"/>
              <a:t>CSE2005/SWE2005</a:t>
            </a:r>
            <a:r>
              <a:rPr lang="en-IN" sz="4000" dirty="0">
                <a:effectLst/>
              </a:rPr>
              <a:t> </a:t>
            </a:r>
            <a:endParaRPr lang="en-US" sz="4000" dirty="0"/>
          </a:p>
        </p:txBody>
      </p:sp>
      <p:sp>
        <p:nvSpPr>
          <p:cNvPr id="3" name="Subtitle 2">
            <a:extLst>
              <a:ext uri="{FF2B5EF4-FFF2-40B4-BE49-F238E27FC236}">
                <a16:creationId xmlns:a16="http://schemas.microsoft.com/office/drawing/2014/main" id="{7E354A7E-8496-3D49-82EA-FCF2A224641C}"/>
              </a:ext>
            </a:extLst>
          </p:cNvPr>
          <p:cNvSpPr>
            <a:spLocks noGrp="1"/>
          </p:cNvSpPr>
          <p:nvPr>
            <p:ph type="subTitle" idx="1"/>
          </p:nvPr>
        </p:nvSpPr>
        <p:spPr>
          <a:xfrm>
            <a:off x="1524000" y="3194754"/>
            <a:ext cx="9144000" cy="1655762"/>
          </a:xfrm>
        </p:spPr>
        <p:txBody>
          <a:bodyPr>
            <a:normAutofit/>
          </a:bodyPr>
          <a:lstStyle/>
          <a:p>
            <a:pPr algn="ctr"/>
            <a:r>
              <a:rPr lang="en-US" dirty="0"/>
              <a:t>MODULE – 1 </a:t>
            </a:r>
          </a:p>
          <a:p>
            <a:pPr algn="ctr"/>
            <a:r>
              <a:rPr lang="en-US" dirty="0"/>
              <a:t>(</a:t>
            </a:r>
            <a:r>
              <a:rPr lang="en-US" b="1" dirty="0"/>
              <a:t>Object-Oriented Programming – Fundamentals</a:t>
            </a:r>
            <a:r>
              <a:rPr lang="en-IN" dirty="0">
                <a:effectLst/>
              </a:rPr>
              <a:t>)</a:t>
            </a:r>
          </a:p>
        </p:txBody>
      </p:sp>
      <p:sp>
        <p:nvSpPr>
          <p:cNvPr id="6" name="Rectangle 5">
            <a:extLst>
              <a:ext uri="{FF2B5EF4-FFF2-40B4-BE49-F238E27FC236}">
                <a16:creationId xmlns:a16="http://schemas.microsoft.com/office/drawing/2014/main" id="{5BBF35C6-7842-9242-B04B-C966D4A85DEA}"/>
              </a:ext>
            </a:extLst>
          </p:cNvPr>
          <p:cNvSpPr/>
          <p:nvPr/>
        </p:nvSpPr>
        <p:spPr>
          <a:xfrm>
            <a:off x="6558455" y="5185923"/>
            <a:ext cx="6096000" cy="1200329"/>
          </a:xfrm>
          <a:prstGeom prst="rect">
            <a:avLst/>
          </a:prstGeom>
        </p:spPr>
        <p:txBody>
          <a:bodyPr>
            <a:spAutoFit/>
          </a:bodyPr>
          <a:lstStyle/>
          <a:p>
            <a:r>
              <a:rPr lang="en-IN" dirty="0"/>
              <a:t>By: </a:t>
            </a:r>
          </a:p>
          <a:p>
            <a:r>
              <a:rPr lang="en-IN" dirty="0"/>
              <a:t>Dr. Nagendra Panini Challa</a:t>
            </a:r>
          </a:p>
          <a:p>
            <a:r>
              <a:rPr lang="en-IN" dirty="0"/>
              <a:t>Assistant Professor, Senior Grade 2</a:t>
            </a:r>
          </a:p>
          <a:p>
            <a:r>
              <a:rPr lang="en-IN" dirty="0"/>
              <a:t>SCOPE, VIT-AP University, India</a:t>
            </a:r>
            <a:endParaRPr lang="en-US" dirty="0"/>
          </a:p>
        </p:txBody>
      </p:sp>
      <p:pic>
        <p:nvPicPr>
          <p:cNvPr id="8" name="Picture 7">
            <a:extLst>
              <a:ext uri="{FF2B5EF4-FFF2-40B4-BE49-F238E27FC236}">
                <a16:creationId xmlns:a16="http://schemas.microsoft.com/office/drawing/2014/main" id="{B9A9722F-4A94-D04A-B2AC-0CB0B28F0431}"/>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252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FD4B2-73A3-E94D-AE35-9BADF6A804B1}"/>
              </a:ext>
            </a:extLst>
          </p:cNvPr>
          <p:cNvSpPr>
            <a:spLocks noGrp="1"/>
          </p:cNvSpPr>
          <p:nvPr>
            <p:ph type="title"/>
          </p:nvPr>
        </p:nvSpPr>
        <p:spPr/>
        <p:txBody>
          <a:bodyPr/>
          <a:lstStyle/>
          <a:p>
            <a:r>
              <a:rPr lang="en-US" dirty="0"/>
              <a:t>Object</a:t>
            </a:r>
          </a:p>
        </p:txBody>
      </p:sp>
      <p:sp>
        <p:nvSpPr>
          <p:cNvPr id="3" name="Content Placeholder 2">
            <a:extLst>
              <a:ext uri="{FF2B5EF4-FFF2-40B4-BE49-F238E27FC236}">
                <a16:creationId xmlns:a16="http://schemas.microsoft.com/office/drawing/2014/main" id="{DCFB524E-99D8-1F44-AC6C-A41177165F20}"/>
              </a:ext>
            </a:extLst>
          </p:cNvPr>
          <p:cNvSpPr>
            <a:spLocks noGrp="1"/>
          </p:cNvSpPr>
          <p:nvPr>
            <p:ph idx="1"/>
          </p:nvPr>
        </p:nvSpPr>
        <p:spPr/>
        <p:txBody>
          <a:bodyPr/>
          <a:lstStyle/>
          <a:p>
            <a:r>
              <a:rPr lang="en-US" dirty="0"/>
              <a:t>Any entity that has state and behavior is known </a:t>
            </a:r>
          </a:p>
          <a:p>
            <a:pPr marL="0" indent="0">
              <a:buNone/>
            </a:pPr>
            <a:r>
              <a:rPr lang="en-US" dirty="0"/>
              <a:t>  as an object. For example, a chair, pen, table, </a:t>
            </a:r>
          </a:p>
          <a:p>
            <a:pPr marL="0" indent="0">
              <a:buNone/>
            </a:pPr>
            <a:r>
              <a:rPr lang="en-US" dirty="0"/>
              <a:t>  keyboard, bike, etc.</a:t>
            </a:r>
          </a:p>
          <a:p>
            <a:pPr marL="0" indent="0">
              <a:buNone/>
            </a:pPr>
            <a:endParaRPr lang="en-US" dirty="0"/>
          </a:p>
          <a:p>
            <a:r>
              <a:rPr lang="en-US" dirty="0"/>
              <a:t> A dog is an object because it has states </a:t>
            </a:r>
          </a:p>
          <a:p>
            <a:pPr marL="0" indent="0">
              <a:buNone/>
            </a:pPr>
            <a:r>
              <a:rPr lang="en-US" dirty="0"/>
              <a:t>    like color, name as well as behaviors </a:t>
            </a:r>
          </a:p>
          <a:p>
            <a:pPr marL="0" indent="0">
              <a:buNone/>
            </a:pPr>
            <a:r>
              <a:rPr lang="en-US" dirty="0"/>
              <a:t>    like barking, eating.</a:t>
            </a:r>
            <a:br>
              <a:rPr lang="en-US" dirty="0"/>
            </a:br>
            <a:endParaRPr lang="en-US" sz="1800" dirty="0">
              <a:solidFill>
                <a:srgbClr val="333333"/>
              </a:solidFill>
              <a:latin typeface="Inter-Regular"/>
            </a:endParaRPr>
          </a:p>
          <a:p>
            <a:endParaRPr lang="en-US" dirty="0"/>
          </a:p>
        </p:txBody>
      </p:sp>
      <p:sp>
        <p:nvSpPr>
          <p:cNvPr id="4" name="Date Placeholder 3">
            <a:extLst>
              <a:ext uri="{FF2B5EF4-FFF2-40B4-BE49-F238E27FC236}">
                <a16:creationId xmlns:a16="http://schemas.microsoft.com/office/drawing/2014/main" id="{86BC27AD-9BF0-A24F-B360-C92C4BF74641}"/>
              </a:ext>
            </a:extLst>
          </p:cNvPr>
          <p:cNvSpPr>
            <a:spLocks noGrp="1"/>
          </p:cNvSpPr>
          <p:nvPr>
            <p:ph type="dt" sz="half" idx="10"/>
          </p:nvPr>
        </p:nvSpPr>
        <p:spPr/>
        <p:txBody>
          <a:bodyPr/>
          <a:lstStyle/>
          <a:p>
            <a:fld id="{A63B23B5-1A6E-2746-B185-5FD378B81B16}" type="datetime1">
              <a:rPr lang="en-IN" smtClean="0"/>
              <a:t>11/08/22</a:t>
            </a:fld>
            <a:endParaRPr lang="en-US"/>
          </a:p>
        </p:txBody>
      </p:sp>
      <p:sp>
        <p:nvSpPr>
          <p:cNvPr id="5" name="Footer Placeholder 4">
            <a:extLst>
              <a:ext uri="{FF2B5EF4-FFF2-40B4-BE49-F238E27FC236}">
                <a16:creationId xmlns:a16="http://schemas.microsoft.com/office/drawing/2014/main" id="{14672513-D5AE-8A4B-A8B5-38A50FE62BBE}"/>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11901D4B-FF94-3F4A-A947-1BF3157E052A}"/>
              </a:ext>
            </a:extLst>
          </p:cNvPr>
          <p:cNvSpPr>
            <a:spLocks noGrp="1"/>
          </p:cNvSpPr>
          <p:nvPr>
            <p:ph type="sldNum" sz="quarter" idx="12"/>
          </p:nvPr>
        </p:nvSpPr>
        <p:spPr/>
        <p:txBody>
          <a:bodyPr/>
          <a:lstStyle/>
          <a:p>
            <a:fld id="{860C8249-ED93-7640-8EF8-EF1CF6F3BBCA}" type="slidenum">
              <a:rPr lang="en-US" smtClean="0"/>
              <a:t>10</a:t>
            </a:fld>
            <a:endParaRPr lang="en-US"/>
          </a:p>
        </p:txBody>
      </p:sp>
      <p:pic>
        <p:nvPicPr>
          <p:cNvPr id="7" name="Picture 6">
            <a:extLst>
              <a:ext uri="{FF2B5EF4-FFF2-40B4-BE49-F238E27FC236}">
                <a16:creationId xmlns:a16="http://schemas.microsoft.com/office/drawing/2014/main" id="{2828F02E-247A-B84D-A91F-67F846C9B7BE}"/>
              </a:ext>
            </a:extLst>
          </p:cNvPr>
          <p:cNvPicPr>
            <a:picLocks noChangeAspect="1"/>
          </p:cNvPicPr>
          <p:nvPr/>
        </p:nvPicPr>
        <p:blipFill>
          <a:blip r:embed="rId2"/>
          <a:stretch>
            <a:fillRect/>
          </a:stretch>
        </p:blipFill>
        <p:spPr>
          <a:xfrm>
            <a:off x="10877626" y="0"/>
            <a:ext cx="1314374" cy="1314374"/>
          </a:xfrm>
          <a:prstGeom prst="rect">
            <a:avLst/>
          </a:prstGeom>
        </p:spPr>
      </p:pic>
      <p:pic>
        <p:nvPicPr>
          <p:cNvPr id="8" name="Picture 7">
            <a:extLst>
              <a:ext uri="{FF2B5EF4-FFF2-40B4-BE49-F238E27FC236}">
                <a16:creationId xmlns:a16="http://schemas.microsoft.com/office/drawing/2014/main" id="{3506D46D-695F-1E4B-8A59-D668A0548B38}"/>
              </a:ext>
            </a:extLst>
          </p:cNvPr>
          <p:cNvPicPr>
            <a:picLocks noChangeAspect="1"/>
          </p:cNvPicPr>
          <p:nvPr/>
        </p:nvPicPr>
        <p:blipFill>
          <a:blip r:embed="rId3"/>
          <a:stretch>
            <a:fillRect/>
          </a:stretch>
        </p:blipFill>
        <p:spPr>
          <a:xfrm>
            <a:off x="7415784" y="2063131"/>
            <a:ext cx="3502588" cy="3430051"/>
          </a:xfrm>
          <a:prstGeom prst="rect">
            <a:avLst/>
          </a:prstGeom>
        </p:spPr>
      </p:pic>
    </p:spTree>
    <p:extLst>
      <p:ext uri="{BB962C8B-B14F-4D97-AF65-F5344CB8AC3E}">
        <p14:creationId xmlns:p14="http://schemas.microsoft.com/office/powerpoint/2010/main" val="364741665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0EC2-5C07-C44B-8644-C49DE225E9DE}"/>
              </a:ext>
            </a:extLst>
          </p:cNvPr>
          <p:cNvSpPr>
            <a:spLocks noGrp="1"/>
          </p:cNvSpPr>
          <p:nvPr>
            <p:ph type="title"/>
          </p:nvPr>
        </p:nvSpPr>
        <p:spPr/>
        <p:txBody>
          <a:bodyPr/>
          <a:lstStyle/>
          <a:p>
            <a:r>
              <a:rPr lang="en-US" dirty="0"/>
              <a:t>Hierarchical Inheritance</a:t>
            </a:r>
          </a:p>
        </p:txBody>
      </p:sp>
      <p:pic>
        <p:nvPicPr>
          <p:cNvPr id="8" name="Content Placeholder 7">
            <a:extLst>
              <a:ext uri="{FF2B5EF4-FFF2-40B4-BE49-F238E27FC236}">
                <a16:creationId xmlns:a16="http://schemas.microsoft.com/office/drawing/2014/main" id="{125AD985-2FE7-1E4D-8CA5-67349665CCF4}"/>
              </a:ext>
            </a:extLst>
          </p:cNvPr>
          <p:cNvPicPr>
            <a:picLocks noGrp="1" noChangeAspect="1"/>
          </p:cNvPicPr>
          <p:nvPr>
            <p:ph idx="1"/>
          </p:nvPr>
        </p:nvPicPr>
        <p:blipFill>
          <a:blip r:embed="rId2"/>
          <a:stretch>
            <a:fillRect/>
          </a:stretch>
        </p:blipFill>
        <p:spPr>
          <a:xfrm>
            <a:off x="4194175" y="2451100"/>
            <a:ext cx="3810000" cy="3390900"/>
          </a:xfrm>
        </p:spPr>
      </p:pic>
      <p:sp>
        <p:nvSpPr>
          <p:cNvPr id="4" name="Date Placeholder 3">
            <a:extLst>
              <a:ext uri="{FF2B5EF4-FFF2-40B4-BE49-F238E27FC236}">
                <a16:creationId xmlns:a16="http://schemas.microsoft.com/office/drawing/2014/main" id="{0E04F5A4-0F73-5D4B-8341-9B329DF65447}"/>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2165BC26-D615-C042-9410-71610A5D496D}"/>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3EE32CD5-D6AD-3446-93BB-11CC9230679E}"/>
              </a:ext>
            </a:extLst>
          </p:cNvPr>
          <p:cNvSpPr>
            <a:spLocks noGrp="1"/>
          </p:cNvSpPr>
          <p:nvPr>
            <p:ph type="sldNum" sz="quarter" idx="12"/>
          </p:nvPr>
        </p:nvSpPr>
        <p:spPr/>
        <p:txBody>
          <a:bodyPr/>
          <a:lstStyle/>
          <a:p>
            <a:fld id="{860C8249-ED93-7640-8EF8-EF1CF6F3BBCA}" type="slidenum">
              <a:rPr lang="en-US" smtClean="0"/>
              <a:t>100</a:t>
            </a:fld>
            <a:endParaRPr lang="en-US"/>
          </a:p>
        </p:txBody>
      </p:sp>
      <p:pic>
        <p:nvPicPr>
          <p:cNvPr id="9" name="Picture 8">
            <a:extLst>
              <a:ext uri="{FF2B5EF4-FFF2-40B4-BE49-F238E27FC236}">
                <a16:creationId xmlns:a16="http://schemas.microsoft.com/office/drawing/2014/main" id="{133FA340-331B-C349-8E86-ED9179823228}"/>
              </a:ext>
            </a:extLst>
          </p:cNvPr>
          <p:cNvPicPr>
            <a:picLocks noChangeAspect="1"/>
          </p:cNvPicPr>
          <p:nvPr/>
        </p:nvPicPr>
        <p:blipFill>
          <a:blip r:embed="rId3"/>
          <a:stretch>
            <a:fillRect/>
          </a:stretch>
        </p:blipFill>
        <p:spPr>
          <a:xfrm>
            <a:off x="10877626" y="0"/>
            <a:ext cx="1314374" cy="1314374"/>
          </a:xfrm>
          <a:prstGeom prst="rect">
            <a:avLst/>
          </a:prstGeom>
        </p:spPr>
      </p:pic>
    </p:spTree>
    <p:extLst>
      <p:ext uri="{BB962C8B-B14F-4D97-AF65-F5344CB8AC3E}">
        <p14:creationId xmlns:p14="http://schemas.microsoft.com/office/powerpoint/2010/main" val="192968216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CF2871-7627-3941-8C9F-DD6BB7AD4D32}"/>
              </a:ext>
            </a:extLst>
          </p:cNvPr>
          <p:cNvSpPr>
            <a:spLocks noGrp="1"/>
          </p:cNvSpPr>
          <p:nvPr>
            <p:ph idx="1"/>
          </p:nvPr>
        </p:nvSpPr>
        <p:spPr>
          <a:xfrm>
            <a:off x="240792" y="303118"/>
            <a:ext cx="4931559" cy="4050792"/>
          </a:xfrm>
        </p:spPr>
        <p:txBody>
          <a:bodyPr/>
          <a:lstStyle/>
          <a:p>
            <a:pPr marL="0" indent="0">
              <a:buNone/>
            </a:pPr>
            <a:r>
              <a:rPr lang="en-IN" dirty="0"/>
              <a:t>class A {</a:t>
            </a:r>
            <a:br>
              <a:rPr lang="en-IN" dirty="0"/>
            </a:br>
            <a:r>
              <a:rPr lang="en-IN" dirty="0"/>
              <a:t>public void print A () </a:t>
            </a:r>
          </a:p>
          <a:p>
            <a:pPr marL="0" indent="0">
              <a:buNone/>
            </a:pPr>
            <a:r>
              <a:rPr lang="en-IN" dirty="0"/>
              <a:t>{ </a:t>
            </a:r>
          </a:p>
          <a:p>
            <a:pPr marL="0" indent="0">
              <a:buNone/>
            </a:pPr>
            <a:r>
              <a:rPr lang="en-IN" dirty="0" err="1"/>
              <a:t>System.out.println</a:t>
            </a:r>
            <a:r>
              <a:rPr lang="en-IN" dirty="0"/>
              <a:t>(”Class A”); </a:t>
            </a:r>
          </a:p>
          <a:p>
            <a:pPr marL="0" indent="0">
              <a:buNone/>
            </a:pPr>
            <a:r>
              <a:rPr lang="en-IN" dirty="0"/>
              <a:t>} }</a:t>
            </a:r>
          </a:p>
          <a:p>
            <a:pPr marL="0" indent="0">
              <a:buNone/>
            </a:pPr>
            <a:r>
              <a:rPr lang="en-IN" dirty="0"/>
              <a:t>class B extends A { public void print B () </a:t>
            </a:r>
          </a:p>
          <a:p>
            <a:pPr marL="0" indent="0">
              <a:buNone/>
            </a:pPr>
            <a:r>
              <a:rPr lang="en-IN" dirty="0"/>
              <a:t>{ </a:t>
            </a:r>
          </a:p>
          <a:p>
            <a:pPr marL="0" indent="0">
              <a:buNone/>
            </a:pPr>
            <a:r>
              <a:rPr lang="en-IN" dirty="0" err="1"/>
              <a:t>System.out.println</a:t>
            </a:r>
            <a:r>
              <a:rPr lang="en-IN" dirty="0"/>
              <a:t>(”Class B”); </a:t>
            </a:r>
          </a:p>
          <a:p>
            <a:pPr marL="0" indent="0">
              <a:buNone/>
            </a:pPr>
            <a:r>
              <a:rPr lang="en-IN" dirty="0"/>
              <a:t>} } </a:t>
            </a:r>
          </a:p>
          <a:p>
            <a:endParaRPr lang="en-US" dirty="0"/>
          </a:p>
        </p:txBody>
      </p:sp>
      <p:sp>
        <p:nvSpPr>
          <p:cNvPr id="4" name="Date Placeholder 3">
            <a:extLst>
              <a:ext uri="{FF2B5EF4-FFF2-40B4-BE49-F238E27FC236}">
                <a16:creationId xmlns:a16="http://schemas.microsoft.com/office/drawing/2014/main" id="{1EE499C4-76A8-3A4C-8D7D-BB9CE63FABF8}"/>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389D3D8D-B981-DF44-A9FF-63F86AA486F5}"/>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FE8E4928-4060-5141-B71A-EE8CFDC1CAD8}"/>
              </a:ext>
            </a:extLst>
          </p:cNvPr>
          <p:cNvSpPr>
            <a:spLocks noGrp="1"/>
          </p:cNvSpPr>
          <p:nvPr>
            <p:ph type="sldNum" sz="quarter" idx="12"/>
          </p:nvPr>
        </p:nvSpPr>
        <p:spPr/>
        <p:txBody>
          <a:bodyPr/>
          <a:lstStyle/>
          <a:p>
            <a:fld id="{860C8249-ED93-7640-8EF8-EF1CF6F3BBCA}" type="slidenum">
              <a:rPr lang="en-US" smtClean="0"/>
              <a:t>101</a:t>
            </a:fld>
            <a:endParaRPr lang="en-US"/>
          </a:p>
        </p:txBody>
      </p:sp>
      <p:sp>
        <p:nvSpPr>
          <p:cNvPr id="7" name="Rectangle 6">
            <a:extLst>
              <a:ext uri="{FF2B5EF4-FFF2-40B4-BE49-F238E27FC236}">
                <a16:creationId xmlns:a16="http://schemas.microsoft.com/office/drawing/2014/main" id="{9F072E85-4C95-5742-9A0A-03A257AC780B}"/>
              </a:ext>
            </a:extLst>
          </p:cNvPr>
          <p:cNvSpPr/>
          <p:nvPr/>
        </p:nvSpPr>
        <p:spPr>
          <a:xfrm>
            <a:off x="5382243" y="446038"/>
            <a:ext cx="6096000" cy="2554545"/>
          </a:xfrm>
          <a:prstGeom prst="rect">
            <a:avLst/>
          </a:prstGeom>
        </p:spPr>
        <p:txBody>
          <a:bodyPr>
            <a:spAutoFit/>
          </a:bodyPr>
          <a:lstStyle/>
          <a:p>
            <a:r>
              <a:rPr lang="en-IN" sz="2000" dirty="0"/>
              <a:t>class C extends A { public void print C () </a:t>
            </a:r>
          </a:p>
          <a:p>
            <a:r>
              <a:rPr lang="en-IN" sz="2000" dirty="0"/>
              <a:t>{ </a:t>
            </a:r>
          </a:p>
          <a:p>
            <a:r>
              <a:rPr lang="en-IN" sz="2000" dirty="0"/>
              <a:t>} } </a:t>
            </a:r>
          </a:p>
          <a:p>
            <a:r>
              <a:rPr lang="en-IN" sz="2000" dirty="0"/>
              <a:t>class D extends A </a:t>
            </a:r>
          </a:p>
          <a:p>
            <a:r>
              <a:rPr lang="en-IN" sz="2000" dirty="0"/>
              <a:t>{ </a:t>
            </a:r>
          </a:p>
          <a:p>
            <a:r>
              <a:rPr lang="en-IN" sz="2000" dirty="0"/>
              <a:t>public void print D ()</a:t>
            </a:r>
            <a:br>
              <a:rPr lang="en-IN" sz="2000" dirty="0"/>
            </a:br>
            <a:r>
              <a:rPr lang="en-IN" sz="2000" dirty="0"/>
              <a:t>{ </a:t>
            </a:r>
            <a:r>
              <a:rPr lang="en-IN" sz="2000" dirty="0" err="1"/>
              <a:t>System.out.println</a:t>
            </a:r>
            <a:r>
              <a:rPr lang="en-IN" sz="2000" dirty="0"/>
              <a:t>(”Class D”); </a:t>
            </a:r>
          </a:p>
          <a:p>
            <a:r>
              <a:rPr lang="en-IN" sz="2000" dirty="0"/>
              <a:t>} } </a:t>
            </a:r>
          </a:p>
        </p:txBody>
      </p:sp>
      <p:sp>
        <p:nvSpPr>
          <p:cNvPr id="8" name="Rectangle 7">
            <a:extLst>
              <a:ext uri="{FF2B5EF4-FFF2-40B4-BE49-F238E27FC236}">
                <a16:creationId xmlns:a16="http://schemas.microsoft.com/office/drawing/2014/main" id="{3348DFED-0DD5-1549-A21A-A04F0722782E}"/>
              </a:ext>
            </a:extLst>
          </p:cNvPr>
          <p:cNvSpPr/>
          <p:nvPr/>
        </p:nvSpPr>
        <p:spPr>
          <a:xfrm>
            <a:off x="5382243" y="3157708"/>
            <a:ext cx="6096000" cy="2554545"/>
          </a:xfrm>
          <a:prstGeom prst="rect">
            <a:avLst/>
          </a:prstGeom>
        </p:spPr>
        <p:txBody>
          <a:bodyPr>
            <a:spAutoFit/>
          </a:bodyPr>
          <a:lstStyle/>
          <a:p>
            <a:r>
              <a:rPr lang="en-IN" sz="2000" dirty="0"/>
              <a:t>public class Test {</a:t>
            </a:r>
            <a:br>
              <a:rPr lang="en-IN" sz="2000" dirty="0"/>
            </a:br>
            <a:r>
              <a:rPr lang="en-IN" sz="2000" dirty="0"/>
              <a:t>public static void main(String [] </a:t>
            </a:r>
          </a:p>
          <a:p>
            <a:r>
              <a:rPr lang="en-IN" sz="2000" dirty="0" err="1"/>
              <a:t>args</a:t>
            </a:r>
            <a:r>
              <a:rPr lang="en-IN" sz="2000" dirty="0"/>
              <a:t>) </a:t>
            </a:r>
          </a:p>
          <a:p>
            <a:r>
              <a:rPr lang="en-IN" sz="2000" dirty="0"/>
              <a:t>} } </a:t>
            </a:r>
          </a:p>
          <a:p>
            <a:r>
              <a:rPr lang="en-IN" sz="2000" dirty="0"/>
              <a:t>{ </a:t>
            </a:r>
          </a:p>
          <a:p>
            <a:r>
              <a:rPr lang="en-IN" sz="2000" dirty="0"/>
              <a:t>B </a:t>
            </a:r>
            <a:r>
              <a:rPr lang="en-IN" sz="2000" dirty="0" err="1"/>
              <a:t>obj</a:t>
            </a:r>
            <a:r>
              <a:rPr lang="en-IN" sz="2000" dirty="0"/>
              <a:t> B = new B(); </a:t>
            </a:r>
            <a:r>
              <a:rPr lang="en-IN" sz="2000" dirty="0" err="1"/>
              <a:t>obj</a:t>
            </a:r>
            <a:r>
              <a:rPr lang="en-IN" sz="2000" dirty="0"/>
              <a:t> </a:t>
            </a:r>
            <a:r>
              <a:rPr lang="en-IN" sz="2000" dirty="0" err="1"/>
              <a:t>B.print</a:t>
            </a:r>
            <a:r>
              <a:rPr lang="en-IN" sz="2000" dirty="0"/>
              <a:t> A(); </a:t>
            </a:r>
            <a:r>
              <a:rPr lang="en-IN" sz="2000" dirty="0" err="1"/>
              <a:t>obj</a:t>
            </a:r>
            <a:r>
              <a:rPr lang="en-IN" sz="2000" dirty="0"/>
              <a:t> </a:t>
            </a:r>
            <a:r>
              <a:rPr lang="en-IN" sz="2000" dirty="0" err="1"/>
              <a:t>B.print</a:t>
            </a:r>
            <a:r>
              <a:rPr lang="en-IN" sz="2000" dirty="0"/>
              <a:t> B(); </a:t>
            </a:r>
          </a:p>
          <a:p>
            <a:r>
              <a:rPr lang="en-IN" sz="2000" dirty="0"/>
              <a:t>C </a:t>
            </a:r>
            <a:r>
              <a:rPr lang="en-IN" sz="2000" dirty="0" err="1"/>
              <a:t>obj</a:t>
            </a:r>
            <a:r>
              <a:rPr lang="en-IN" sz="2000" dirty="0"/>
              <a:t> C = new C(); </a:t>
            </a:r>
            <a:r>
              <a:rPr lang="en-IN" sz="2000" dirty="0" err="1"/>
              <a:t>obj</a:t>
            </a:r>
            <a:r>
              <a:rPr lang="en-IN" sz="2000" dirty="0"/>
              <a:t> </a:t>
            </a:r>
            <a:r>
              <a:rPr lang="en-IN" sz="2000" dirty="0" err="1"/>
              <a:t>C.print</a:t>
            </a:r>
            <a:r>
              <a:rPr lang="en-IN" sz="2000" dirty="0"/>
              <a:t> A(); </a:t>
            </a:r>
            <a:r>
              <a:rPr lang="en-IN" sz="2000" dirty="0" err="1"/>
              <a:t>obj</a:t>
            </a:r>
            <a:r>
              <a:rPr lang="en-IN" sz="2000" dirty="0"/>
              <a:t> </a:t>
            </a:r>
            <a:r>
              <a:rPr lang="en-IN" sz="2000" dirty="0" err="1"/>
              <a:t>C.print</a:t>
            </a:r>
            <a:r>
              <a:rPr lang="en-IN" sz="2000" dirty="0"/>
              <a:t> C(); </a:t>
            </a:r>
          </a:p>
          <a:p>
            <a:r>
              <a:rPr lang="en-IN" sz="2000" dirty="0"/>
              <a:t>D </a:t>
            </a:r>
            <a:r>
              <a:rPr lang="en-IN" sz="2000" dirty="0" err="1"/>
              <a:t>obj</a:t>
            </a:r>
            <a:r>
              <a:rPr lang="en-IN" sz="2000" dirty="0"/>
              <a:t> D = new D(); </a:t>
            </a:r>
            <a:r>
              <a:rPr lang="en-IN" sz="2000" dirty="0" err="1"/>
              <a:t>obj</a:t>
            </a:r>
            <a:r>
              <a:rPr lang="en-IN" sz="2000" dirty="0"/>
              <a:t> </a:t>
            </a:r>
            <a:r>
              <a:rPr lang="en-IN" sz="2000" dirty="0" err="1"/>
              <a:t>D.print</a:t>
            </a:r>
            <a:r>
              <a:rPr lang="en-IN" sz="2000" dirty="0"/>
              <a:t> A(); </a:t>
            </a:r>
            <a:r>
              <a:rPr lang="en-IN" sz="2000" dirty="0" err="1"/>
              <a:t>obj</a:t>
            </a:r>
            <a:r>
              <a:rPr lang="en-IN" sz="2000" dirty="0"/>
              <a:t> </a:t>
            </a:r>
            <a:r>
              <a:rPr lang="en-IN" sz="2000" dirty="0" err="1"/>
              <a:t>D.print</a:t>
            </a:r>
            <a:r>
              <a:rPr lang="en-IN" sz="2000" dirty="0"/>
              <a:t> D(); </a:t>
            </a:r>
          </a:p>
        </p:txBody>
      </p:sp>
      <p:pic>
        <p:nvPicPr>
          <p:cNvPr id="9" name="Picture 8">
            <a:extLst>
              <a:ext uri="{FF2B5EF4-FFF2-40B4-BE49-F238E27FC236}">
                <a16:creationId xmlns:a16="http://schemas.microsoft.com/office/drawing/2014/main" id="{6C1D1687-5F0E-2749-9BE2-506EFEB21686}"/>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6454107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AE4E7-BC76-0140-86CB-C8AC47AAB0F1}"/>
              </a:ext>
            </a:extLst>
          </p:cNvPr>
          <p:cNvSpPr>
            <a:spLocks noGrp="1"/>
          </p:cNvSpPr>
          <p:nvPr>
            <p:ph type="title"/>
          </p:nvPr>
        </p:nvSpPr>
        <p:spPr/>
        <p:txBody>
          <a:bodyPr/>
          <a:lstStyle/>
          <a:p>
            <a:r>
              <a:rPr lang="en-IN" dirty="0"/>
              <a:t>Super Keyword</a:t>
            </a:r>
            <a:endParaRPr lang="en-US" dirty="0"/>
          </a:p>
        </p:txBody>
      </p:sp>
      <p:sp>
        <p:nvSpPr>
          <p:cNvPr id="3" name="Content Placeholder 2">
            <a:extLst>
              <a:ext uri="{FF2B5EF4-FFF2-40B4-BE49-F238E27FC236}">
                <a16:creationId xmlns:a16="http://schemas.microsoft.com/office/drawing/2014/main" id="{41260E25-C96C-8F4D-9FA0-B2BEBCA2B8E2}"/>
              </a:ext>
            </a:extLst>
          </p:cNvPr>
          <p:cNvSpPr>
            <a:spLocks noGrp="1"/>
          </p:cNvSpPr>
          <p:nvPr>
            <p:ph idx="1"/>
          </p:nvPr>
        </p:nvSpPr>
        <p:spPr/>
        <p:txBody>
          <a:bodyPr/>
          <a:lstStyle/>
          <a:p>
            <a:pPr marL="0" indent="0">
              <a:buNone/>
            </a:pPr>
            <a:r>
              <a:rPr lang="en-IN" dirty="0"/>
              <a:t>The super keyword in java is a reference variable that is used to refer parent class objects. </a:t>
            </a:r>
          </a:p>
          <a:p>
            <a:pPr marL="0" indent="0">
              <a:buNone/>
            </a:pPr>
            <a:r>
              <a:rPr lang="en-IN" b="1" dirty="0"/>
              <a:t>Use of super with variables: </a:t>
            </a:r>
            <a:r>
              <a:rPr lang="en-IN" dirty="0"/>
              <a:t>This scenario occurs when a derived class and base class has same data members. In that case there is a possibility of ambiguity for the JVM. </a:t>
            </a:r>
          </a:p>
          <a:p>
            <a:pPr marL="0" indent="0">
              <a:buNone/>
            </a:pPr>
            <a:endParaRPr lang="en-IN" dirty="0"/>
          </a:p>
          <a:p>
            <a:pPr marL="0" indent="0">
              <a:buNone/>
            </a:pPr>
            <a:endParaRPr lang="en-IN" dirty="0"/>
          </a:p>
          <a:p>
            <a:endParaRPr lang="en-US" dirty="0"/>
          </a:p>
        </p:txBody>
      </p:sp>
      <p:sp>
        <p:nvSpPr>
          <p:cNvPr id="4" name="Date Placeholder 3">
            <a:extLst>
              <a:ext uri="{FF2B5EF4-FFF2-40B4-BE49-F238E27FC236}">
                <a16:creationId xmlns:a16="http://schemas.microsoft.com/office/drawing/2014/main" id="{49424CA4-A20F-C64A-A105-17066462B5FA}"/>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F7884D8E-ACEA-9643-BF3F-C84FBF0F845E}"/>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D634ABFD-20DB-2046-A8F5-54587BFDC79B}"/>
              </a:ext>
            </a:extLst>
          </p:cNvPr>
          <p:cNvSpPr>
            <a:spLocks noGrp="1"/>
          </p:cNvSpPr>
          <p:nvPr>
            <p:ph type="sldNum" sz="quarter" idx="12"/>
          </p:nvPr>
        </p:nvSpPr>
        <p:spPr/>
        <p:txBody>
          <a:bodyPr/>
          <a:lstStyle/>
          <a:p>
            <a:fld id="{860C8249-ED93-7640-8EF8-EF1CF6F3BBCA}" type="slidenum">
              <a:rPr lang="en-US" smtClean="0"/>
              <a:t>102</a:t>
            </a:fld>
            <a:endParaRPr lang="en-US"/>
          </a:p>
        </p:txBody>
      </p:sp>
      <p:sp>
        <p:nvSpPr>
          <p:cNvPr id="7" name="Rectangle 6">
            <a:extLst>
              <a:ext uri="{FF2B5EF4-FFF2-40B4-BE49-F238E27FC236}">
                <a16:creationId xmlns:a16="http://schemas.microsoft.com/office/drawing/2014/main" id="{0C83A7A0-1E23-184B-BA14-026AABFB5130}"/>
              </a:ext>
            </a:extLst>
          </p:cNvPr>
          <p:cNvSpPr/>
          <p:nvPr/>
        </p:nvSpPr>
        <p:spPr>
          <a:xfrm>
            <a:off x="2533204" y="3825960"/>
            <a:ext cx="2551807" cy="2308324"/>
          </a:xfrm>
          <a:prstGeom prst="rect">
            <a:avLst/>
          </a:prstGeom>
        </p:spPr>
        <p:txBody>
          <a:bodyPr wrap="square">
            <a:spAutoFit/>
          </a:bodyPr>
          <a:lstStyle/>
          <a:p>
            <a:r>
              <a:rPr lang="en-IN" dirty="0">
                <a:latin typeface="LMSans10"/>
              </a:rPr>
              <a:t>class Vehicle </a:t>
            </a:r>
            <a:endParaRPr lang="en-IN" dirty="0"/>
          </a:p>
          <a:p>
            <a:r>
              <a:rPr lang="en-IN" dirty="0">
                <a:latin typeface="CMSY10"/>
              </a:rPr>
              <a:t>{ </a:t>
            </a:r>
            <a:endParaRPr lang="en-IN" dirty="0"/>
          </a:p>
          <a:p>
            <a:r>
              <a:rPr lang="en-IN" dirty="0">
                <a:latin typeface="CMSY10"/>
              </a:rPr>
              <a:t>} </a:t>
            </a:r>
            <a:endParaRPr lang="en-IN" dirty="0"/>
          </a:p>
          <a:p>
            <a:r>
              <a:rPr lang="en-IN" dirty="0">
                <a:latin typeface="LMSans10"/>
              </a:rPr>
              <a:t>int </a:t>
            </a:r>
            <a:r>
              <a:rPr lang="en-IN" dirty="0" err="1">
                <a:latin typeface="LMSans10"/>
              </a:rPr>
              <a:t>maxSpeed</a:t>
            </a:r>
            <a:r>
              <a:rPr lang="en-IN" dirty="0">
                <a:latin typeface="LMSans10"/>
              </a:rPr>
              <a:t> = 120; </a:t>
            </a:r>
          </a:p>
          <a:p>
            <a:endParaRPr lang="en-IN" dirty="0"/>
          </a:p>
          <a:p>
            <a:r>
              <a:rPr lang="en-IN" dirty="0">
                <a:latin typeface="LMSans10"/>
              </a:rPr>
              <a:t>class Car extends Vehicle </a:t>
            </a:r>
            <a:endParaRPr lang="en-IN" dirty="0"/>
          </a:p>
          <a:p>
            <a:r>
              <a:rPr lang="en-IN" dirty="0">
                <a:latin typeface="CMSY10"/>
              </a:rPr>
              <a:t>{ </a:t>
            </a:r>
            <a:endParaRPr lang="en-IN" dirty="0"/>
          </a:p>
          <a:p>
            <a:r>
              <a:rPr lang="en-IN" dirty="0">
                <a:latin typeface="LMSans10"/>
              </a:rPr>
              <a:t>int </a:t>
            </a:r>
            <a:r>
              <a:rPr lang="en-IN" dirty="0" err="1">
                <a:latin typeface="LMSans10"/>
              </a:rPr>
              <a:t>maxSpeed</a:t>
            </a:r>
            <a:r>
              <a:rPr lang="en-IN" dirty="0">
                <a:latin typeface="LMSans10"/>
              </a:rPr>
              <a:t> = 180; </a:t>
            </a:r>
            <a:endParaRPr lang="en-IN" dirty="0">
              <a:effectLst/>
            </a:endParaRPr>
          </a:p>
        </p:txBody>
      </p:sp>
      <p:sp>
        <p:nvSpPr>
          <p:cNvPr id="10" name="Rectangle 9">
            <a:extLst>
              <a:ext uri="{FF2B5EF4-FFF2-40B4-BE49-F238E27FC236}">
                <a16:creationId xmlns:a16="http://schemas.microsoft.com/office/drawing/2014/main" id="{4C3A0F14-8C6E-2149-B49A-3CC081BE585B}"/>
              </a:ext>
            </a:extLst>
          </p:cNvPr>
          <p:cNvSpPr/>
          <p:nvPr/>
        </p:nvSpPr>
        <p:spPr>
          <a:xfrm>
            <a:off x="5580994" y="3410462"/>
            <a:ext cx="5234151" cy="2862322"/>
          </a:xfrm>
          <a:prstGeom prst="rect">
            <a:avLst/>
          </a:prstGeom>
        </p:spPr>
        <p:txBody>
          <a:bodyPr wrap="square">
            <a:spAutoFit/>
          </a:bodyPr>
          <a:lstStyle/>
          <a:p>
            <a:r>
              <a:rPr lang="en-IN" dirty="0">
                <a:latin typeface="LMSans10"/>
              </a:rPr>
              <a:t>void display () </a:t>
            </a:r>
            <a:endParaRPr lang="en-IN" dirty="0"/>
          </a:p>
          <a:p>
            <a:r>
              <a:rPr lang="en-IN" dirty="0">
                <a:latin typeface="CMSY10"/>
              </a:rPr>
              <a:t>{ </a:t>
            </a:r>
            <a:endParaRPr lang="en-IN" dirty="0"/>
          </a:p>
          <a:p>
            <a:r>
              <a:rPr lang="en-IN" dirty="0" err="1">
                <a:latin typeface="LMSans10"/>
              </a:rPr>
              <a:t>System.out.println</a:t>
            </a:r>
            <a:r>
              <a:rPr lang="en-IN" dirty="0">
                <a:latin typeface="LMSans10"/>
              </a:rPr>
              <a:t>(”Maximum Speed:” + </a:t>
            </a:r>
            <a:r>
              <a:rPr lang="en-IN" dirty="0" err="1">
                <a:latin typeface="LMSans10"/>
              </a:rPr>
              <a:t>super.maxSpeed</a:t>
            </a:r>
            <a:r>
              <a:rPr lang="en-IN" dirty="0">
                <a:latin typeface="LMSans10"/>
              </a:rPr>
              <a:t>); </a:t>
            </a:r>
            <a:endParaRPr lang="en-IN" dirty="0"/>
          </a:p>
          <a:p>
            <a:r>
              <a:rPr lang="en-IN" dirty="0">
                <a:latin typeface="CMSY10"/>
              </a:rPr>
              <a:t>} } </a:t>
            </a:r>
            <a:endParaRPr lang="en-IN" dirty="0"/>
          </a:p>
          <a:p>
            <a:r>
              <a:rPr lang="en-IN" dirty="0">
                <a:latin typeface="LMSans10"/>
              </a:rPr>
              <a:t>class Test </a:t>
            </a:r>
            <a:endParaRPr lang="en-IN" dirty="0"/>
          </a:p>
          <a:p>
            <a:r>
              <a:rPr lang="en-IN" dirty="0">
                <a:latin typeface="CMSY10"/>
              </a:rPr>
              <a:t>{ </a:t>
            </a:r>
            <a:endParaRPr lang="en-IN" dirty="0"/>
          </a:p>
          <a:p>
            <a:r>
              <a:rPr lang="en-IN" dirty="0">
                <a:latin typeface="LMSans10"/>
              </a:rPr>
              <a:t>public static void main(String [] </a:t>
            </a:r>
            <a:r>
              <a:rPr lang="en-IN" dirty="0" err="1">
                <a:latin typeface="LMSans10"/>
              </a:rPr>
              <a:t>args</a:t>
            </a:r>
            <a:r>
              <a:rPr lang="en-IN" dirty="0">
                <a:latin typeface="LMSans10"/>
              </a:rPr>
              <a:t>] </a:t>
            </a:r>
            <a:endParaRPr lang="en-IN" dirty="0"/>
          </a:p>
          <a:p>
            <a:r>
              <a:rPr lang="en-IN" dirty="0">
                <a:latin typeface="CMSY10"/>
              </a:rPr>
              <a:t>{ </a:t>
            </a:r>
            <a:endParaRPr lang="en-IN" dirty="0"/>
          </a:p>
          <a:p>
            <a:r>
              <a:rPr lang="en-IN" dirty="0">
                <a:latin typeface="LMSans10"/>
              </a:rPr>
              <a:t>Car small = new Car(); small . display ();  }}</a:t>
            </a:r>
            <a:endParaRPr lang="en-IN" dirty="0">
              <a:effectLst/>
            </a:endParaRPr>
          </a:p>
        </p:txBody>
      </p:sp>
      <p:pic>
        <p:nvPicPr>
          <p:cNvPr id="13" name="Picture 12">
            <a:extLst>
              <a:ext uri="{FF2B5EF4-FFF2-40B4-BE49-F238E27FC236}">
                <a16:creationId xmlns:a16="http://schemas.microsoft.com/office/drawing/2014/main" id="{5BC76658-8FF0-FF4A-8135-62C209FCAD1F}"/>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60475159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FE685-0FAF-3846-8F9D-045EA19B7CB1}"/>
              </a:ext>
            </a:extLst>
          </p:cNvPr>
          <p:cNvSpPr>
            <a:spLocks noGrp="1"/>
          </p:cNvSpPr>
          <p:nvPr>
            <p:ph idx="1"/>
          </p:nvPr>
        </p:nvSpPr>
        <p:spPr/>
        <p:txBody>
          <a:bodyPr/>
          <a:lstStyle/>
          <a:p>
            <a:r>
              <a:rPr lang="en-IN" b="1" dirty="0"/>
              <a:t>Use of super with methods: </a:t>
            </a:r>
            <a:r>
              <a:rPr lang="en-IN" dirty="0"/>
              <a:t>This is used when we want to call parent class method. So whenever a parent and child class have same named methods then to resolve ambiguity we use super keyword. </a:t>
            </a:r>
          </a:p>
          <a:p>
            <a:pPr marL="0" indent="0">
              <a:buNone/>
            </a:pPr>
            <a:r>
              <a:rPr lang="en-IN" dirty="0"/>
              <a:t>class Person </a:t>
            </a:r>
          </a:p>
          <a:p>
            <a:pPr marL="0" indent="0">
              <a:buNone/>
            </a:pPr>
            <a:r>
              <a:rPr lang="en-IN" dirty="0"/>
              <a:t>{</a:t>
            </a:r>
            <a:br>
              <a:rPr lang="en-IN" dirty="0"/>
            </a:br>
            <a:r>
              <a:rPr lang="en-IN" dirty="0"/>
              <a:t>void message (){</a:t>
            </a:r>
            <a:br>
              <a:rPr lang="en-IN" dirty="0"/>
            </a:br>
            <a:r>
              <a:rPr lang="en-IN" dirty="0" err="1"/>
              <a:t>System.out.println</a:t>
            </a:r>
            <a:r>
              <a:rPr lang="en-IN" dirty="0"/>
              <a:t>(”This is person class”); }}</a:t>
            </a:r>
            <a:br>
              <a:rPr lang="en-IN" dirty="0"/>
            </a:br>
            <a:r>
              <a:rPr lang="en-IN" dirty="0"/>
              <a:t>class Student extends Person{</a:t>
            </a:r>
            <a:br>
              <a:rPr lang="en-IN" dirty="0"/>
            </a:br>
            <a:r>
              <a:rPr lang="en-IN" dirty="0"/>
              <a:t>void message ()</a:t>
            </a:r>
            <a:br>
              <a:rPr lang="en-IN" dirty="0"/>
            </a:br>
            <a:r>
              <a:rPr lang="en-IN" dirty="0"/>
              <a:t>{</a:t>
            </a:r>
            <a:br>
              <a:rPr lang="en-IN" dirty="0"/>
            </a:br>
            <a:r>
              <a:rPr lang="en-IN" dirty="0" err="1"/>
              <a:t>System.out.println</a:t>
            </a:r>
            <a:r>
              <a:rPr lang="en-IN" dirty="0"/>
              <a:t>(”This is student class”); } </a:t>
            </a:r>
          </a:p>
          <a:p>
            <a:endParaRPr lang="en-US" dirty="0"/>
          </a:p>
        </p:txBody>
      </p:sp>
      <p:sp>
        <p:nvSpPr>
          <p:cNvPr id="4" name="Date Placeholder 3">
            <a:extLst>
              <a:ext uri="{FF2B5EF4-FFF2-40B4-BE49-F238E27FC236}">
                <a16:creationId xmlns:a16="http://schemas.microsoft.com/office/drawing/2014/main" id="{8FB42959-F3E3-F64A-A1AC-F20C7F60572E}"/>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1F415724-5CB7-7D43-98B2-D42A782FA01E}"/>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98E4D2C9-BA94-A544-AD39-C5AD8A5C5D81}"/>
              </a:ext>
            </a:extLst>
          </p:cNvPr>
          <p:cNvSpPr>
            <a:spLocks noGrp="1"/>
          </p:cNvSpPr>
          <p:nvPr>
            <p:ph type="sldNum" sz="quarter" idx="12"/>
          </p:nvPr>
        </p:nvSpPr>
        <p:spPr/>
        <p:txBody>
          <a:bodyPr/>
          <a:lstStyle/>
          <a:p>
            <a:fld id="{860C8249-ED93-7640-8EF8-EF1CF6F3BBCA}" type="slidenum">
              <a:rPr lang="en-US" smtClean="0"/>
              <a:t>103</a:t>
            </a:fld>
            <a:endParaRPr lang="en-US"/>
          </a:p>
        </p:txBody>
      </p:sp>
      <p:sp>
        <p:nvSpPr>
          <p:cNvPr id="8" name="Rectangle 7">
            <a:extLst>
              <a:ext uri="{FF2B5EF4-FFF2-40B4-BE49-F238E27FC236}">
                <a16:creationId xmlns:a16="http://schemas.microsoft.com/office/drawing/2014/main" id="{5AFAF843-6B0F-AF43-88E3-159DAA78FB99}"/>
              </a:ext>
            </a:extLst>
          </p:cNvPr>
          <p:cNvSpPr/>
          <p:nvPr/>
        </p:nvSpPr>
        <p:spPr>
          <a:xfrm>
            <a:off x="6978869" y="2899864"/>
            <a:ext cx="6096000" cy="3139321"/>
          </a:xfrm>
          <a:prstGeom prst="rect">
            <a:avLst/>
          </a:prstGeom>
        </p:spPr>
        <p:txBody>
          <a:bodyPr>
            <a:spAutoFit/>
          </a:bodyPr>
          <a:lstStyle/>
          <a:p>
            <a:r>
              <a:rPr lang="en-IN" dirty="0">
                <a:latin typeface="LMSans10"/>
              </a:rPr>
              <a:t>void display () </a:t>
            </a:r>
            <a:endParaRPr lang="en-IN" dirty="0"/>
          </a:p>
          <a:p>
            <a:r>
              <a:rPr lang="en-IN" dirty="0">
                <a:latin typeface="CMSY10"/>
              </a:rPr>
              <a:t>{ </a:t>
            </a:r>
            <a:endParaRPr lang="en-IN" dirty="0"/>
          </a:p>
          <a:p>
            <a:r>
              <a:rPr lang="en-IN" dirty="0">
                <a:latin typeface="LMSans10"/>
              </a:rPr>
              <a:t>message ( ) ;</a:t>
            </a:r>
            <a:br>
              <a:rPr lang="en-IN" dirty="0">
                <a:latin typeface="LMSans10"/>
              </a:rPr>
            </a:br>
            <a:r>
              <a:rPr lang="en-IN" dirty="0">
                <a:latin typeface="LMSans10"/>
              </a:rPr>
              <a:t>super . message (); </a:t>
            </a:r>
            <a:endParaRPr lang="en-IN" dirty="0"/>
          </a:p>
          <a:p>
            <a:r>
              <a:rPr lang="en-IN" dirty="0">
                <a:latin typeface="CMSY10"/>
              </a:rPr>
              <a:t>} } </a:t>
            </a:r>
            <a:endParaRPr lang="en-IN" dirty="0"/>
          </a:p>
          <a:p>
            <a:r>
              <a:rPr lang="en-IN" dirty="0">
                <a:latin typeface="LMSans10"/>
              </a:rPr>
              <a:t>class Test </a:t>
            </a:r>
            <a:endParaRPr lang="en-IN" dirty="0"/>
          </a:p>
          <a:p>
            <a:r>
              <a:rPr lang="en-IN" dirty="0">
                <a:latin typeface="CMSY10"/>
              </a:rPr>
              <a:t>{ </a:t>
            </a:r>
            <a:endParaRPr lang="en-IN" dirty="0"/>
          </a:p>
          <a:p>
            <a:r>
              <a:rPr lang="en-IN" dirty="0">
                <a:latin typeface="LMSans10"/>
              </a:rPr>
              <a:t>public static void main(String </a:t>
            </a:r>
            <a:r>
              <a:rPr lang="en-IN" dirty="0" err="1">
                <a:latin typeface="LMSans10"/>
              </a:rPr>
              <a:t>args</a:t>
            </a:r>
            <a:r>
              <a:rPr lang="en-IN" dirty="0">
                <a:latin typeface="LMSans10"/>
              </a:rPr>
              <a:t> []) </a:t>
            </a:r>
            <a:endParaRPr lang="en-IN" dirty="0"/>
          </a:p>
          <a:p>
            <a:r>
              <a:rPr lang="en-IN" dirty="0">
                <a:latin typeface="CMSY10"/>
              </a:rPr>
              <a:t>{ </a:t>
            </a:r>
            <a:endParaRPr lang="en-IN" dirty="0"/>
          </a:p>
          <a:p>
            <a:r>
              <a:rPr lang="en-IN" dirty="0">
                <a:latin typeface="LMSans10"/>
              </a:rPr>
              <a:t>Student s = new Student(); </a:t>
            </a:r>
            <a:r>
              <a:rPr lang="en-IN" dirty="0" err="1">
                <a:latin typeface="LMSans10"/>
              </a:rPr>
              <a:t>s.display</a:t>
            </a:r>
            <a:r>
              <a:rPr lang="en-IN" dirty="0">
                <a:latin typeface="LMSans10"/>
              </a:rPr>
              <a:t>(); </a:t>
            </a:r>
            <a:endParaRPr lang="en-IN" dirty="0"/>
          </a:p>
          <a:p>
            <a:r>
              <a:rPr lang="en-IN" dirty="0">
                <a:latin typeface="CMSY10"/>
              </a:rPr>
              <a:t>} } </a:t>
            </a:r>
            <a:endParaRPr lang="en-IN" dirty="0">
              <a:effectLst/>
            </a:endParaRPr>
          </a:p>
        </p:txBody>
      </p:sp>
      <p:pic>
        <p:nvPicPr>
          <p:cNvPr id="9" name="Picture 8">
            <a:extLst>
              <a:ext uri="{FF2B5EF4-FFF2-40B4-BE49-F238E27FC236}">
                <a16:creationId xmlns:a16="http://schemas.microsoft.com/office/drawing/2014/main" id="{12343B1E-3B43-1C46-B386-CC9F3BF89353}"/>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42576279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DF5FA1-D7E4-8149-98F6-4D324804EE9B}"/>
              </a:ext>
            </a:extLst>
          </p:cNvPr>
          <p:cNvSpPr>
            <a:spLocks noGrp="1"/>
          </p:cNvSpPr>
          <p:nvPr>
            <p:ph idx="1"/>
          </p:nvPr>
        </p:nvSpPr>
        <p:spPr/>
        <p:txBody>
          <a:bodyPr>
            <a:normAutofit fontScale="77500" lnSpcReduction="20000"/>
          </a:bodyPr>
          <a:lstStyle/>
          <a:p>
            <a:pPr marL="0" indent="0">
              <a:buNone/>
            </a:pPr>
            <a:r>
              <a:rPr lang="en-IN" b="1" dirty="0"/>
              <a:t>Use of super with constructors: </a:t>
            </a:r>
            <a:r>
              <a:rPr lang="en-IN" dirty="0"/>
              <a:t>super keyword can also be used to access the parent class constructor. </a:t>
            </a:r>
          </a:p>
          <a:p>
            <a:pPr marL="0" indent="0">
              <a:buNone/>
            </a:pPr>
            <a:r>
              <a:rPr lang="en-IN" dirty="0"/>
              <a:t>class Person {</a:t>
            </a:r>
            <a:br>
              <a:rPr lang="en-IN" dirty="0"/>
            </a:br>
            <a:r>
              <a:rPr lang="en-IN" dirty="0"/>
              <a:t>Person (){</a:t>
            </a:r>
            <a:br>
              <a:rPr lang="en-IN" dirty="0"/>
            </a:br>
            <a:r>
              <a:rPr lang="en-IN" dirty="0" err="1"/>
              <a:t>System.out.println</a:t>
            </a:r>
            <a:r>
              <a:rPr lang="en-IN" dirty="0"/>
              <a:t>(”Person class Constructor”); }}</a:t>
            </a:r>
            <a:br>
              <a:rPr lang="en-IN" dirty="0"/>
            </a:br>
            <a:r>
              <a:rPr lang="en-IN" dirty="0"/>
              <a:t>class Student extends Person</a:t>
            </a:r>
            <a:br>
              <a:rPr lang="en-IN" dirty="0"/>
            </a:br>
            <a:r>
              <a:rPr lang="en-IN" dirty="0"/>
              <a:t>{</a:t>
            </a:r>
            <a:br>
              <a:rPr lang="en-IN" dirty="0"/>
            </a:br>
            <a:r>
              <a:rPr lang="en-IN" dirty="0"/>
              <a:t>Student ()</a:t>
            </a:r>
          </a:p>
          <a:p>
            <a:pPr marL="0" indent="0">
              <a:buNone/>
            </a:pPr>
            <a:r>
              <a:rPr lang="en-IN" dirty="0" err="1"/>
              <a:t>System.out.println</a:t>
            </a:r>
            <a:r>
              <a:rPr lang="en-IN" dirty="0"/>
              <a:t>(”Student class Constructor”);</a:t>
            </a:r>
            <a:br>
              <a:rPr lang="en-IN" dirty="0"/>
            </a:br>
            <a:r>
              <a:rPr lang="en-IN" dirty="0"/>
              <a:t>{</a:t>
            </a:r>
          </a:p>
          <a:p>
            <a:pPr marL="0" indent="0">
              <a:buNone/>
            </a:pPr>
            <a:r>
              <a:rPr lang="en-IN" dirty="0"/>
              <a:t>}</a:t>
            </a:r>
          </a:p>
          <a:p>
            <a:pPr marL="0" indent="0">
              <a:buNone/>
            </a:pPr>
            <a:r>
              <a:rPr lang="en-IN" dirty="0"/>
              <a:t>super ();</a:t>
            </a:r>
            <a:br>
              <a:rPr lang="en-IN" dirty="0"/>
            </a:br>
            <a:r>
              <a:rPr lang="en-IN" dirty="0"/>
              <a:t>}</a:t>
            </a:r>
          </a:p>
          <a:p>
            <a:pPr marL="0" indent="0">
              <a:buNone/>
            </a:pPr>
            <a:r>
              <a:rPr lang="en-IN" dirty="0"/>
              <a:t>class Test </a:t>
            </a:r>
          </a:p>
          <a:p>
            <a:pPr marL="0" indent="0">
              <a:buNone/>
            </a:pPr>
            <a:r>
              <a:rPr lang="en-IN" dirty="0"/>
              <a:t>{{ </a:t>
            </a:r>
          </a:p>
          <a:p>
            <a:pPr marL="0" indent="0">
              <a:buNone/>
            </a:pPr>
            <a:r>
              <a:rPr lang="en-IN" dirty="0"/>
              <a:t>public static void main(String [] </a:t>
            </a:r>
            <a:r>
              <a:rPr lang="en-IN" dirty="0" err="1"/>
              <a:t>args</a:t>
            </a:r>
            <a:r>
              <a:rPr lang="en-IN" dirty="0"/>
              <a:t>) </a:t>
            </a:r>
          </a:p>
          <a:p>
            <a:pPr marL="0" indent="0">
              <a:buNone/>
            </a:pPr>
            <a:r>
              <a:rPr lang="en-IN" dirty="0"/>
              <a:t>Student s = new Student();  }}</a:t>
            </a:r>
          </a:p>
          <a:p>
            <a:pPr marL="0" indent="0">
              <a:buNone/>
            </a:pPr>
            <a:endParaRPr lang="en-IN" dirty="0"/>
          </a:p>
          <a:p>
            <a:endParaRPr lang="en-US" dirty="0"/>
          </a:p>
        </p:txBody>
      </p:sp>
      <p:sp>
        <p:nvSpPr>
          <p:cNvPr id="4" name="Date Placeholder 3">
            <a:extLst>
              <a:ext uri="{FF2B5EF4-FFF2-40B4-BE49-F238E27FC236}">
                <a16:creationId xmlns:a16="http://schemas.microsoft.com/office/drawing/2014/main" id="{48069C5E-9973-9142-A6FD-8FAE962E6C75}"/>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594B09C6-D31B-0C4D-9E09-0A0BFE59D8AB}"/>
              </a:ext>
            </a:extLst>
          </p:cNvPr>
          <p:cNvSpPr>
            <a:spLocks noGrp="1"/>
          </p:cNvSpPr>
          <p:nvPr>
            <p:ph type="ftr" sz="quarter" idx="11"/>
          </p:nvPr>
        </p:nvSpPr>
        <p:spPr/>
        <p:txBody>
          <a:bodyPr/>
          <a:lstStyle/>
          <a:p>
            <a:r>
              <a:rPr lang="en-US" dirty="0"/>
              <a:t>Object Oriented Programming (OOP), SCOPE, VIT-AP University, India</a:t>
            </a:r>
          </a:p>
        </p:txBody>
      </p:sp>
      <p:sp>
        <p:nvSpPr>
          <p:cNvPr id="6" name="Slide Number Placeholder 5">
            <a:extLst>
              <a:ext uri="{FF2B5EF4-FFF2-40B4-BE49-F238E27FC236}">
                <a16:creationId xmlns:a16="http://schemas.microsoft.com/office/drawing/2014/main" id="{3BFE2432-7136-E244-A375-2DDB52321795}"/>
              </a:ext>
            </a:extLst>
          </p:cNvPr>
          <p:cNvSpPr>
            <a:spLocks noGrp="1"/>
          </p:cNvSpPr>
          <p:nvPr>
            <p:ph type="sldNum" sz="quarter" idx="12"/>
          </p:nvPr>
        </p:nvSpPr>
        <p:spPr/>
        <p:txBody>
          <a:bodyPr/>
          <a:lstStyle/>
          <a:p>
            <a:fld id="{860C8249-ED93-7640-8EF8-EF1CF6F3BBCA}" type="slidenum">
              <a:rPr lang="en-US" smtClean="0"/>
              <a:t>104</a:t>
            </a:fld>
            <a:endParaRPr lang="en-US"/>
          </a:p>
        </p:txBody>
      </p:sp>
      <p:pic>
        <p:nvPicPr>
          <p:cNvPr id="9" name="Picture 8">
            <a:extLst>
              <a:ext uri="{FF2B5EF4-FFF2-40B4-BE49-F238E27FC236}">
                <a16:creationId xmlns:a16="http://schemas.microsoft.com/office/drawing/2014/main" id="{6F58C61F-AAB1-2349-A2C1-977035D622C8}"/>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14587089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B1FFE-9206-E94B-B1C5-6B01C6D36A99}"/>
              </a:ext>
            </a:extLst>
          </p:cNvPr>
          <p:cNvSpPr>
            <a:spLocks noGrp="1"/>
          </p:cNvSpPr>
          <p:nvPr>
            <p:ph type="title"/>
          </p:nvPr>
        </p:nvSpPr>
        <p:spPr/>
        <p:txBody>
          <a:bodyPr/>
          <a:lstStyle/>
          <a:p>
            <a:r>
              <a:rPr lang="en-US" dirty="0"/>
              <a:t>Final Keyword</a:t>
            </a:r>
          </a:p>
        </p:txBody>
      </p:sp>
      <p:sp>
        <p:nvSpPr>
          <p:cNvPr id="3" name="Content Placeholder 2">
            <a:extLst>
              <a:ext uri="{FF2B5EF4-FFF2-40B4-BE49-F238E27FC236}">
                <a16:creationId xmlns:a16="http://schemas.microsoft.com/office/drawing/2014/main" id="{A1B62364-1482-EA4F-9BF8-6EC53A2E9CDD}"/>
              </a:ext>
            </a:extLst>
          </p:cNvPr>
          <p:cNvSpPr>
            <a:spLocks noGrp="1"/>
          </p:cNvSpPr>
          <p:nvPr>
            <p:ph idx="1"/>
          </p:nvPr>
        </p:nvSpPr>
        <p:spPr/>
        <p:txBody>
          <a:bodyPr/>
          <a:lstStyle/>
          <a:p>
            <a:pPr marL="0" indent="0">
              <a:buNone/>
            </a:pPr>
            <a:r>
              <a:rPr lang="en-IN" b="1" dirty="0"/>
              <a:t>final applied to variables </a:t>
            </a:r>
            <a:endParaRPr lang="en-IN" dirty="0"/>
          </a:p>
          <a:p>
            <a:pPr marL="0" indent="0">
              <a:buNone/>
            </a:pPr>
            <a:r>
              <a:rPr lang="en-IN" dirty="0"/>
              <a:t>class Bike9{</a:t>
            </a:r>
            <a:br>
              <a:rPr lang="en-IN" dirty="0"/>
            </a:br>
            <a:r>
              <a:rPr lang="en-IN" dirty="0"/>
              <a:t>final int </a:t>
            </a:r>
            <a:r>
              <a:rPr lang="en-IN" dirty="0" err="1"/>
              <a:t>speedlimit</a:t>
            </a:r>
            <a:r>
              <a:rPr lang="en-IN" dirty="0"/>
              <a:t>=90;  //final variable </a:t>
            </a:r>
          </a:p>
          <a:p>
            <a:pPr marL="0" indent="0">
              <a:buNone/>
            </a:pPr>
            <a:r>
              <a:rPr lang="en-IN" dirty="0"/>
              <a:t>void run (){ </a:t>
            </a:r>
          </a:p>
          <a:p>
            <a:pPr marL="0" indent="0">
              <a:buNone/>
            </a:pPr>
            <a:r>
              <a:rPr lang="en-IN" dirty="0" err="1"/>
              <a:t>speedlimit</a:t>
            </a:r>
            <a:r>
              <a:rPr lang="en-IN" dirty="0"/>
              <a:t> =400; </a:t>
            </a:r>
          </a:p>
          <a:p>
            <a:pPr marL="0" indent="0">
              <a:buNone/>
            </a:pPr>
            <a:r>
              <a:rPr lang="en-IN" dirty="0"/>
              <a:t>}</a:t>
            </a:r>
            <a:br>
              <a:rPr lang="en-IN" dirty="0"/>
            </a:br>
            <a:r>
              <a:rPr lang="en-IN" dirty="0"/>
              <a:t>public static void main(String </a:t>
            </a:r>
            <a:r>
              <a:rPr lang="en-IN" dirty="0" err="1"/>
              <a:t>args</a:t>
            </a:r>
            <a:r>
              <a:rPr lang="en-IN" dirty="0"/>
              <a:t> []){ </a:t>
            </a:r>
          </a:p>
          <a:p>
            <a:pPr marL="0" indent="0">
              <a:buNone/>
            </a:pPr>
            <a:r>
              <a:rPr lang="en-IN" dirty="0"/>
              <a:t>Bike9 </a:t>
            </a:r>
            <a:r>
              <a:rPr lang="en-IN" dirty="0" err="1"/>
              <a:t>obj</a:t>
            </a:r>
            <a:r>
              <a:rPr lang="en-IN" dirty="0"/>
              <a:t>=new Bike9();</a:t>
            </a:r>
            <a:br>
              <a:rPr lang="en-IN" dirty="0"/>
            </a:br>
            <a:r>
              <a:rPr lang="en-IN" dirty="0" err="1"/>
              <a:t>obj</a:t>
            </a:r>
            <a:r>
              <a:rPr lang="en-IN" dirty="0"/>
              <a:t> . run (); </a:t>
            </a:r>
          </a:p>
          <a:p>
            <a:pPr marL="0" indent="0">
              <a:buNone/>
            </a:pPr>
            <a:r>
              <a:rPr lang="en-IN" dirty="0"/>
              <a:t>} } </a:t>
            </a:r>
          </a:p>
          <a:p>
            <a:endParaRPr lang="en-US" dirty="0"/>
          </a:p>
        </p:txBody>
      </p:sp>
      <p:sp>
        <p:nvSpPr>
          <p:cNvPr id="4" name="Date Placeholder 3">
            <a:extLst>
              <a:ext uri="{FF2B5EF4-FFF2-40B4-BE49-F238E27FC236}">
                <a16:creationId xmlns:a16="http://schemas.microsoft.com/office/drawing/2014/main" id="{40C096CE-63D4-D443-89A4-CA369A891728}"/>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D9A7A084-7453-7544-8EF2-D58ED61886E6}"/>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43A44D38-0AE3-3741-88A5-1CBF6CB9A257}"/>
              </a:ext>
            </a:extLst>
          </p:cNvPr>
          <p:cNvSpPr>
            <a:spLocks noGrp="1"/>
          </p:cNvSpPr>
          <p:nvPr>
            <p:ph type="sldNum" sz="quarter" idx="12"/>
          </p:nvPr>
        </p:nvSpPr>
        <p:spPr/>
        <p:txBody>
          <a:bodyPr/>
          <a:lstStyle/>
          <a:p>
            <a:fld id="{860C8249-ED93-7640-8EF8-EF1CF6F3BBCA}" type="slidenum">
              <a:rPr lang="en-US" smtClean="0"/>
              <a:t>105</a:t>
            </a:fld>
            <a:endParaRPr lang="en-US"/>
          </a:p>
        </p:txBody>
      </p:sp>
      <p:pic>
        <p:nvPicPr>
          <p:cNvPr id="7" name="Picture 6">
            <a:extLst>
              <a:ext uri="{FF2B5EF4-FFF2-40B4-BE49-F238E27FC236}">
                <a16:creationId xmlns:a16="http://schemas.microsoft.com/office/drawing/2014/main" id="{B95409A7-7EB7-2D43-BE17-69D531CFFE2B}"/>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25800300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F690E2-3A8A-B94F-A7FA-C0960D54C266}"/>
              </a:ext>
            </a:extLst>
          </p:cNvPr>
          <p:cNvSpPr>
            <a:spLocks noGrp="1"/>
          </p:cNvSpPr>
          <p:nvPr>
            <p:ph idx="1"/>
          </p:nvPr>
        </p:nvSpPr>
        <p:spPr/>
        <p:txBody>
          <a:bodyPr>
            <a:normAutofit fontScale="92500" lnSpcReduction="10000"/>
          </a:bodyPr>
          <a:lstStyle/>
          <a:p>
            <a:r>
              <a:rPr lang="en-IN" b="1" dirty="0"/>
              <a:t>final applied for method </a:t>
            </a:r>
            <a:endParaRPr lang="en-IN" dirty="0"/>
          </a:p>
          <a:p>
            <a:pPr marL="0" indent="0">
              <a:buNone/>
            </a:pPr>
            <a:r>
              <a:rPr lang="en-IN" dirty="0"/>
              <a:t>class Bike{</a:t>
            </a:r>
            <a:br>
              <a:rPr lang="en-IN" dirty="0"/>
            </a:br>
            <a:r>
              <a:rPr lang="en-IN" dirty="0"/>
              <a:t>final void run(){</a:t>
            </a:r>
          </a:p>
          <a:p>
            <a:pPr marL="0" indent="0">
              <a:buNone/>
            </a:pPr>
            <a:r>
              <a:rPr lang="en-IN" dirty="0" err="1"/>
              <a:t>System.out.println</a:t>
            </a:r>
            <a:r>
              <a:rPr lang="en-IN" dirty="0"/>
              <a:t>(”running”);} </a:t>
            </a:r>
          </a:p>
          <a:p>
            <a:pPr marL="0" indent="0">
              <a:buNone/>
            </a:pPr>
            <a:r>
              <a:rPr lang="en-IN" dirty="0"/>
              <a:t>}</a:t>
            </a:r>
            <a:br>
              <a:rPr lang="en-IN" dirty="0"/>
            </a:br>
            <a:r>
              <a:rPr lang="en-IN" dirty="0"/>
              <a:t>class Honda extends Bike{ </a:t>
            </a:r>
          </a:p>
          <a:p>
            <a:pPr marL="0" indent="0">
              <a:buNone/>
            </a:pPr>
            <a:r>
              <a:rPr lang="en-IN" dirty="0"/>
              <a:t>void run(){</a:t>
            </a:r>
            <a:r>
              <a:rPr lang="en-IN" dirty="0" err="1"/>
              <a:t>System.out.println</a:t>
            </a:r>
            <a:r>
              <a:rPr lang="en-IN" dirty="0"/>
              <a:t>(”running safely with </a:t>
            </a:r>
          </a:p>
          <a:p>
            <a:pPr marL="0" indent="0">
              <a:buNone/>
            </a:pPr>
            <a:r>
              <a:rPr lang="en-IN" dirty="0"/>
              <a:t>public static void main(String </a:t>
            </a:r>
            <a:r>
              <a:rPr lang="en-IN" dirty="0" err="1"/>
              <a:t>args</a:t>
            </a:r>
            <a:r>
              <a:rPr lang="en-IN" dirty="0"/>
              <a:t> []){ </a:t>
            </a:r>
          </a:p>
          <a:p>
            <a:pPr marL="0" indent="0">
              <a:buNone/>
            </a:pPr>
            <a:r>
              <a:rPr lang="en-IN" dirty="0"/>
              <a:t>Honda </a:t>
            </a:r>
            <a:r>
              <a:rPr lang="en-IN" dirty="0" err="1"/>
              <a:t>honda</a:t>
            </a:r>
            <a:r>
              <a:rPr lang="en-IN" dirty="0"/>
              <a:t>= new Honda ( ) ;</a:t>
            </a:r>
            <a:br>
              <a:rPr lang="en-IN" dirty="0"/>
            </a:br>
            <a:r>
              <a:rPr lang="en-IN" dirty="0" err="1"/>
              <a:t>honda</a:t>
            </a:r>
            <a:r>
              <a:rPr lang="en-IN" dirty="0"/>
              <a:t> . run ( ) ;</a:t>
            </a:r>
            <a:br>
              <a:rPr lang="en-IN" dirty="0"/>
            </a:br>
            <a:r>
              <a:rPr lang="en-IN" dirty="0"/>
              <a:t>} </a:t>
            </a:r>
          </a:p>
          <a:p>
            <a:pPr marL="0" indent="0">
              <a:buNone/>
            </a:pPr>
            <a:r>
              <a:rPr lang="en-IN" dirty="0"/>
              <a:t>} </a:t>
            </a:r>
          </a:p>
          <a:p>
            <a:endParaRPr lang="en-US" dirty="0"/>
          </a:p>
        </p:txBody>
      </p:sp>
      <p:sp>
        <p:nvSpPr>
          <p:cNvPr id="4" name="Date Placeholder 3">
            <a:extLst>
              <a:ext uri="{FF2B5EF4-FFF2-40B4-BE49-F238E27FC236}">
                <a16:creationId xmlns:a16="http://schemas.microsoft.com/office/drawing/2014/main" id="{E20C22F2-6909-B446-AAE1-FD35B0E98BF5}"/>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73218397-8BE3-FF4E-9BFE-57335F44FF54}"/>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AFFAD7F5-E8F5-084D-9D23-A34C3CC5CD1D}"/>
              </a:ext>
            </a:extLst>
          </p:cNvPr>
          <p:cNvSpPr>
            <a:spLocks noGrp="1"/>
          </p:cNvSpPr>
          <p:nvPr>
            <p:ph type="sldNum" sz="quarter" idx="12"/>
          </p:nvPr>
        </p:nvSpPr>
        <p:spPr/>
        <p:txBody>
          <a:bodyPr/>
          <a:lstStyle/>
          <a:p>
            <a:fld id="{860C8249-ED93-7640-8EF8-EF1CF6F3BBCA}" type="slidenum">
              <a:rPr lang="en-US" smtClean="0"/>
              <a:t>106</a:t>
            </a:fld>
            <a:endParaRPr lang="en-US"/>
          </a:p>
        </p:txBody>
      </p:sp>
      <p:pic>
        <p:nvPicPr>
          <p:cNvPr id="7" name="Picture 6">
            <a:extLst>
              <a:ext uri="{FF2B5EF4-FFF2-40B4-BE49-F238E27FC236}">
                <a16:creationId xmlns:a16="http://schemas.microsoft.com/office/drawing/2014/main" id="{680D78BB-E797-6345-92DA-D4F35A6BF632}"/>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93218861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554ED1-8CC6-B54E-9B47-DA6CD1EA6D28}"/>
              </a:ext>
            </a:extLst>
          </p:cNvPr>
          <p:cNvSpPr>
            <a:spLocks noGrp="1"/>
          </p:cNvSpPr>
          <p:nvPr>
            <p:ph idx="1"/>
          </p:nvPr>
        </p:nvSpPr>
        <p:spPr/>
        <p:txBody>
          <a:bodyPr/>
          <a:lstStyle/>
          <a:p>
            <a:r>
              <a:rPr lang="en-IN" b="1" dirty="0"/>
              <a:t>final applied for class </a:t>
            </a:r>
            <a:endParaRPr lang="en-IN" dirty="0"/>
          </a:p>
          <a:p>
            <a:pPr marL="0" indent="0">
              <a:buNone/>
            </a:pPr>
            <a:r>
              <a:rPr lang="en-IN" dirty="0"/>
              <a:t>final class Bike{}</a:t>
            </a:r>
            <a:br>
              <a:rPr lang="en-IN" dirty="0"/>
            </a:br>
            <a:r>
              <a:rPr lang="en-IN" dirty="0"/>
              <a:t>class Honda1 extends Bike{ </a:t>
            </a:r>
          </a:p>
          <a:p>
            <a:pPr marL="0" indent="0">
              <a:buNone/>
            </a:pPr>
            <a:r>
              <a:rPr lang="en-IN" dirty="0"/>
              <a:t>void run(){</a:t>
            </a:r>
          </a:p>
          <a:p>
            <a:pPr marL="0" indent="0">
              <a:buNone/>
            </a:pPr>
            <a:r>
              <a:rPr lang="en-IN" dirty="0" err="1"/>
              <a:t>System.out.println</a:t>
            </a:r>
            <a:r>
              <a:rPr lang="en-IN" dirty="0"/>
              <a:t>(”running safely with 1”);</a:t>
            </a:r>
          </a:p>
          <a:p>
            <a:pPr marL="0" indent="0">
              <a:buNone/>
            </a:pPr>
            <a:r>
              <a:rPr lang="en-IN" dirty="0"/>
              <a:t>public static void main(String </a:t>
            </a:r>
            <a:r>
              <a:rPr lang="en-IN" dirty="0" err="1"/>
              <a:t>args</a:t>
            </a:r>
            <a:r>
              <a:rPr lang="en-IN" dirty="0"/>
              <a:t> []){ </a:t>
            </a:r>
          </a:p>
          <a:p>
            <a:pPr marL="0" indent="0">
              <a:buNone/>
            </a:pPr>
            <a:r>
              <a:rPr lang="en-IN" dirty="0"/>
              <a:t>Honda1 </a:t>
            </a:r>
            <a:r>
              <a:rPr lang="en-IN" dirty="0" err="1"/>
              <a:t>honda</a:t>
            </a:r>
            <a:r>
              <a:rPr lang="en-IN" dirty="0"/>
              <a:t>= new Honda1 ( ) ;</a:t>
            </a:r>
            <a:br>
              <a:rPr lang="en-IN" dirty="0"/>
            </a:br>
            <a:r>
              <a:rPr lang="en-IN" dirty="0" err="1"/>
              <a:t>honda</a:t>
            </a:r>
            <a:r>
              <a:rPr lang="en-IN" dirty="0"/>
              <a:t> . run ( ) ;</a:t>
            </a:r>
            <a:br>
              <a:rPr lang="en-IN" dirty="0"/>
            </a:br>
            <a:r>
              <a:rPr lang="en-IN" dirty="0"/>
              <a:t>} </a:t>
            </a:r>
          </a:p>
          <a:p>
            <a:pPr marL="0" indent="0">
              <a:buNone/>
            </a:pPr>
            <a:r>
              <a:rPr lang="en-IN" dirty="0"/>
              <a:t>} </a:t>
            </a:r>
          </a:p>
          <a:p>
            <a:endParaRPr lang="en-US" dirty="0"/>
          </a:p>
        </p:txBody>
      </p:sp>
      <p:sp>
        <p:nvSpPr>
          <p:cNvPr id="4" name="Date Placeholder 3">
            <a:extLst>
              <a:ext uri="{FF2B5EF4-FFF2-40B4-BE49-F238E27FC236}">
                <a16:creationId xmlns:a16="http://schemas.microsoft.com/office/drawing/2014/main" id="{C48180E2-3F5E-7B48-BC62-DBF51F33AE33}"/>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2B52317B-21DE-4247-807C-4FFB25E1359A}"/>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43E12D76-FFA5-5049-A5D8-481D664319B7}"/>
              </a:ext>
            </a:extLst>
          </p:cNvPr>
          <p:cNvSpPr>
            <a:spLocks noGrp="1"/>
          </p:cNvSpPr>
          <p:nvPr>
            <p:ph type="sldNum" sz="quarter" idx="12"/>
          </p:nvPr>
        </p:nvSpPr>
        <p:spPr/>
        <p:txBody>
          <a:bodyPr/>
          <a:lstStyle/>
          <a:p>
            <a:fld id="{860C8249-ED93-7640-8EF8-EF1CF6F3BBCA}" type="slidenum">
              <a:rPr lang="en-US" smtClean="0"/>
              <a:t>107</a:t>
            </a:fld>
            <a:endParaRPr lang="en-US"/>
          </a:p>
        </p:txBody>
      </p:sp>
      <p:pic>
        <p:nvPicPr>
          <p:cNvPr id="7" name="Picture 6">
            <a:extLst>
              <a:ext uri="{FF2B5EF4-FFF2-40B4-BE49-F238E27FC236}">
                <a16:creationId xmlns:a16="http://schemas.microsoft.com/office/drawing/2014/main" id="{822E27BE-F7DA-3540-82FC-EF6AD1774515}"/>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84352654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F67B6-6840-8949-B267-2FD958F2B7F6}"/>
              </a:ext>
            </a:extLst>
          </p:cNvPr>
          <p:cNvSpPr>
            <a:spLocks noGrp="1"/>
          </p:cNvSpPr>
          <p:nvPr>
            <p:ph type="ctrTitle"/>
          </p:nvPr>
        </p:nvSpPr>
        <p:spPr>
          <a:xfrm>
            <a:off x="456910" y="372536"/>
            <a:ext cx="11077903" cy="2387600"/>
          </a:xfrm>
        </p:spPr>
        <p:txBody>
          <a:bodyPr>
            <a:normAutofit/>
          </a:bodyPr>
          <a:lstStyle/>
          <a:p>
            <a:pPr algn="ctr"/>
            <a:r>
              <a:rPr lang="en-US" sz="4400" b="1" dirty="0"/>
              <a:t>Object Oriented Programming (OOP)</a:t>
            </a:r>
            <a:r>
              <a:rPr lang="en-IN" sz="4400" dirty="0">
                <a:effectLst/>
              </a:rPr>
              <a:t> </a:t>
            </a:r>
            <a:br>
              <a:rPr lang="en-IN" dirty="0">
                <a:effectLst/>
              </a:rPr>
            </a:br>
            <a:br>
              <a:rPr lang="en-IN" dirty="0">
                <a:effectLst/>
              </a:rPr>
            </a:br>
            <a:r>
              <a:rPr lang="en-US" sz="4000" dirty="0"/>
              <a:t>Course Code:</a:t>
            </a:r>
            <a:r>
              <a:rPr lang="en-IN" sz="4000" dirty="0"/>
              <a:t> </a:t>
            </a:r>
            <a:r>
              <a:rPr lang="en-US" sz="4000" dirty="0"/>
              <a:t>CSE2005/SWE2005</a:t>
            </a:r>
            <a:r>
              <a:rPr lang="en-IN" sz="4000" dirty="0">
                <a:effectLst/>
              </a:rPr>
              <a:t> </a:t>
            </a:r>
            <a:endParaRPr lang="en-US" sz="4000" dirty="0"/>
          </a:p>
        </p:txBody>
      </p:sp>
      <p:sp>
        <p:nvSpPr>
          <p:cNvPr id="3" name="Subtitle 2">
            <a:extLst>
              <a:ext uri="{FF2B5EF4-FFF2-40B4-BE49-F238E27FC236}">
                <a16:creationId xmlns:a16="http://schemas.microsoft.com/office/drawing/2014/main" id="{7E354A7E-8496-3D49-82EA-FCF2A224641C}"/>
              </a:ext>
            </a:extLst>
          </p:cNvPr>
          <p:cNvSpPr>
            <a:spLocks noGrp="1"/>
          </p:cNvSpPr>
          <p:nvPr>
            <p:ph type="subTitle" idx="1"/>
          </p:nvPr>
        </p:nvSpPr>
        <p:spPr>
          <a:xfrm>
            <a:off x="1524000" y="3194754"/>
            <a:ext cx="9144000" cy="1655762"/>
          </a:xfrm>
        </p:spPr>
        <p:txBody>
          <a:bodyPr>
            <a:normAutofit/>
          </a:bodyPr>
          <a:lstStyle/>
          <a:p>
            <a:pPr algn="ctr"/>
            <a:r>
              <a:rPr lang="en-US" dirty="0"/>
              <a:t>MODULE – 2 </a:t>
            </a:r>
          </a:p>
          <a:p>
            <a:pPr algn="ctr"/>
            <a:r>
              <a:rPr lang="en-US" dirty="0"/>
              <a:t>(</a:t>
            </a:r>
            <a:r>
              <a:rPr lang="en-US" b="1" dirty="0"/>
              <a:t>Polymorphism, Packages &amp; Interfaces</a:t>
            </a:r>
            <a:r>
              <a:rPr lang="en-IN" dirty="0">
                <a:effectLst/>
              </a:rPr>
              <a:t>)</a:t>
            </a:r>
          </a:p>
        </p:txBody>
      </p:sp>
      <p:sp>
        <p:nvSpPr>
          <p:cNvPr id="6" name="Rectangle 5">
            <a:extLst>
              <a:ext uri="{FF2B5EF4-FFF2-40B4-BE49-F238E27FC236}">
                <a16:creationId xmlns:a16="http://schemas.microsoft.com/office/drawing/2014/main" id="{5BBF35C6-7842-9242-B04B-C966D4A85DEA}"/>
              </a:ext>
            </a:extLst>
          </p:cNvPr>
          <p:cNvSpPr/>
          <p:nvPr/>
        </p:nvSpPr>
        <p:spPr>
          <a:xfrm>
            <a:off x="6558455" y="5185923"/>
            <a:ext cx="6096000" cy="1200329"/>
          </a:xfrm>
          <a:prstGeom prst="rect">
            <a:avLst/>
          </a:prstGeom>
        </p:spPr>
        <p:txBody>
          <a:bodyPr>
            <a:spAutoFit/>
          </a:bodyPr>
          <a:lstStyle/>
          <a:p>
            <a:r>
              <a:rPr lang="en-IN" dirty="0"/>
              <a:t>By: </a:t>
            </a:r>
          </a:p>
          <a:p>
            <a:r>
              <a:rPr lang="en-IN" dirty="0"/>
              <a:t>Dr. Nagendra Panini Challa</a:t>
            </a:r>
          </a:p>
          <a:p>
            <a:r>
              <a:rPr lang="en-IN" dirty="0"/>
              <a:t>Assistant Professor, Senior Grade 2</a:t>
            </a:r>
          </a:p>
          <a:p>
            <a:r>
              <a:rPr lang="en-IN" dirty="0"/>
              <a:t>SCOPE, VIT-AP University, India</a:t>
            </a:r>
            <a:endParaRPr lang="en-US" dirty="0"/>
          </a:p>
        </p:txBody>
      </p:sp>
      <p:pic>
        <p:nvPicPr>
          <p:cNvPr id="8" name="Picture 7">
            <a:extLst>
              <a:ext uri="{FF2B5EF4-FFF2-40B4-BE49-F238E27FC236}">
                <a16:creationId xmlns:a16="http://schemas.microsoft.com/office/drawing/2014/main" id="{B9A9722F-4A94-D04A-B2AC-0CB0B28F0431}"/>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11111748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73DD-49E9-3842-9AC6-F30B9A93F47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8C59D9E-0121-C345-A8E3-AC41EAD235A2}"/>
              </a:ext>
            </a:extLst>
          </p:cNvPr>
          <p:cNvSpPr>
            <a:spLocks noGrp="1"/>
          </p:cNvSpPr>
          <p:nvPr>
            <p:ph idx="1"/>
          </p:nvPr>
        </p:nvSpPr>
        <p:spPr>
          <a:xfrm>
            <a:off x="1088135" y="1921712"/>
            <a:ext cx="4366733" cy="4050792"/>
          </a:xfrm>
        </p:spPr>
        <p:txBody>
          <a:bodyPr>
            <a:normAutofit/>
          </a:bodyPr>
          <a:lstStyle/>
          <a:p>
            <a:r>
              <a:rPr lang="en-US" dirty="0"/>
              <a:t>Polymorphism</a:t>
            </a:r>
          </a:p>
          <a:p>
            <a:r>
              <a:rPr lang="en-US" dirty="0"/>
              <a:t>Dynamic Binding</a:t>
            </a:r>
          </a:p>
          <a:p>
            <a:r>
              <a:rPr lang="en-US" dirty="0"/>
              <a:t>Method Overriding</a:t>
            </a:r>
          </a:p>
          <a:p>
            <a:r>
              <a:rPr lang="en-US" dirty="0"/>
              <a:t>Abstraction</a:t>
            </a:r>
          </a:p>
          <a:p>
            <a:r>
              <a:rPr lang="en-US" dirty="0"/>
              <a:t>Abstraction classes and methods</a:t>
            </a:r>
          </a:p>
          <a:p>
            <a:r>
              <a:rPr lang="en-US" dirty="0"/>
              <a:t>The Object Class </a:t>
            </a:r>
          </a:p>
          <a:p>
            <a:r>
              <a:rPr lang="en-US" dirty="0"/>
              <a:t>Packages </a:t>
            </a:r>
          </a:p>
          <a:p>
            <a:r>
              <a:rPr lang="en-US" dirty="0"/>
              <a:t>Interfaces</a:t>
            </a:r>
          </a:p>
          <a:p>
            <a:r>
              <a:rPr lang="en-US" dirty="0"/>
              <a:t>Object cloning</a:t>
            </a:r>
          </a:p>
        </p:txBody>
      </p:sp>
      <p:sp>
        <p:nvSpPr>
          <p:cNvPr id="4" name="Content Placeholder 2">
            <a:extLst>
              <a:ext uri="{FF2B5EF4-FFF2-40B4-BE49-F238E27FC236}">
                <a16:creationId xmlns:a16="http://schemas.microsoft.com/office/drawing/2014/main" id="{547555F6-DC54-AF42-8892-135600A84403}"/>
              </a:ext>
            </a:extLst>
          </p:cNvPr>
          <p:cNvSpPr txBox="1">
            <a:spLocks/>
          </p:cNvSpPr>
          <p:nvPr/>
        </p:nvSpPr>
        <p:spPr>
          <a:xfrm>
            <a:off x="6096000" y="1921712"/>
            <a:ext cx="3975118"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Inner Classes</a:t>
            </a:r>
          </a:p>
          <a:p>
            <a:r>
              <a:rPr lang="en-US" dirty="0"/>
              <a:t>Garbage Collection</a:t>
            </a:r>
          </a:p>
          <a:p>
            <a:r>
              <a:rPr lang="en-US" dirty="0"/>
              <a:t>Finalize Method</a:t>
            </a:r>
          </a:p>
          <a:p>
            <a:r>
              <a:rPr lang="en-US" dirty="0"/>
              <a:t>Interfaces</a:t>
            </a:r>
          </a:p>
          <a:p>
            <a:r>
              <a:rPr lang="en-US" dirty="0"/>
              <a:t>Abstract Classes</a:t>
            </a:r>
          </a:p>
          <a:p>
            <a:r>
              <a:rPr lang="en-US" dirty="0"/>
              <a:t>Define an Interface</a:t>
            </a:r>
          </a:p>
          <a:p>
            <a:r>
              <a:rPr lang="en-US" dirty="0"/>
              <a:t>Implementing Interfaces</a:t>
            </a:r>
          </a:p>
          <a:p>
            <a:r>
              <a:rPr lang="en-US" dirty="0"/>
              <a:t>Extending Interfaces</a:t>
            </a:r>
          </a:p>
        </p:txBody>
      </p:sp>
      <p:pic>
        <p:nvPicPr>
          <p:cNvPr id="5" name="Picture 4">
            <a:extLst>
              <a:ext uri="{FF2B5EF4-FFF2-40B4-BE49-F238E27FC236}">
                <a16:creationId xmlns:a16="http://schemas.microsoft.com/office/drawing/2014/main" id="{C6A8AA32-088D-924C-9F7E-D077B415DE77}"/>
              </a:ext>
            </a:extLst>
          </p:cNvPr>
          <p:cNvPicPr>
            <a:picLocks noChangeAspect="1"/>
          </p:cNvPicPr>
          <p:nvPr/>
        </p:nvPicPr>
        <p:blipFill>
          <a:blip r:embed="rId2"/>
          <a:stretch>
            <a:fillRect/>
          </a:stretch>
        </p:blipFill>
        <p:spPr>
          <a:xfrm>
            <a:off x="10877626" y="0"/>
            <a:ext cx="1314374" cy="1314374"/>
          </a:xfrm>
          <a:prstGeom prst="rect">
            <a:avLst/>
          </a:prstGeom>
        </p:spPr>
      </p:pic>
      <p:sp>
        <p:nvSpPr>
          <p:cNvPr id="6" name="Date Placeholder 5">
            <a:extLst>
              <a:ext uri="{FF2B5EF4-FFF2-40B4-BE49-F238E27FC236}">
                <a16:creationId xmlns:a16="http://schemas.microsoft.com/office/drawing/2014/main" id="{EE0894DC-870D-EF4D-8DC8-14E1FC8B23D7}"/>
              </a:ext>
            </a:extLst>
          </p:cNvPr>
          <p:cNvSpPr>
            <a:spLocks noGrp="1"/>
          </p:cNvSpPr>
          <p:nvPr>
            <p:ph type="dt" sz="half" idx="10"/>
          </p:nvPr>
        </p:nvSpPr>
        <p:spPr/>
        <p:txBody>
          <a:bodyPr/>
          <a:lstStyle/>
          <a:p>
            <a:fld id="{011931C4-8E2B-E94F-BDFE-F6429A74F2FC}" type="datetime1">
              <a:rPr lang="en-IN" smtClean="0"/>
              <a:t>11/08/22</a:t>
            </a:fld>
            <a:endParaRPr lang="en-US"/>
          </a:p>
        </p:txBody>
      </p:sp>
      <p:sp>
        <p:nvSpPr>
          <p:cNvPr id="7" name="Footer Placeholder 6">
            <a:extLst>
              <a:ext uri="{FF2B5EF4-FFF2-40B4-BE49-F238E27FC236}">
                <a16:creationId xmlns:a16="http://schemas.microsoft.com/office/drawing/2014/main" id="{8541B65E-CA43-BF43-BD53-88F6071E4E86}"/>
              </a:ext>
            </a:extLst>
          </p:cNvPr>
          <p:cNvSpPr>
            <a:spLocks noGrp="1"/>
          </p:cNvSpPr>
          <p:nvPr>
            <p:ph type="ftr" sz="quarter" idx="11"/>
          </p:nvPr>
        </p:nvSpPr>
        <p:spPr/>
        <p:txBody>
          <a:bodyPr/>
          <a:lstStyle/>
          <a:p>
            <a:r>
              <a:rPr lang="en-US"/>
              <a:t>Object Oriented Programming (OOP), SCOPE, VIT-AP University, India</a:t>
            </a:r>
          </a:p>
        </p:txBody>
      </p:sp>
      <p:sp>
        <p:nvSpPr>
          <p:cNvPr id="8" name="Slide Number Placeholder 7">
            <a:extLst>
              <a:ext uri="{FF2B5EF4-FFF2-40B4-BE49-F238E27FC236}">
                <a16:creationId xmlns:a16="http://schemas.microsoft.com/office/drawing/2014/main" id="{482D71EC-109F-524B-B4E8-6B28BFB15188}"/>
              </a:ext>
            </a:extLst>
          </p:cNvPr>
          <p:cNvSpPr>
            <a:spLocks noGrp="1"/>
          </p:cNvSpPr>
          <p:nvPr>
            <p:ph type="sldNum" sz="quarter" idx="12"/>
          </p:nvPr>
        </p:nvSpPr>
        <p:spPr/>
        <p:txBody>
          <a:bodyPr/>
          <a:lstStyle/>
          <a:p>
            <a:fld id="{860C8249-ED93-7640-8EF8-EF1CF6F3BBCA}" type="slidenum">
              <a:rPr lang="en-US" smtClean="0"/>
              <a:t>109</a:t>
            </a:fld>
            <a:endParaRPr lang="en-US"/>
          </a:p>
        </p:txBody>
      </p:sp>
    </p:spTree>
    <p:extLst>
      <p:ext uri="{BB962C8B-B14F-4D97-AF65-F5344CB8AC3E}">
        <p14:creationId xmlns:p14="http://schemas.microsoft.com/office/powerpoint/2010/main" val="3048564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B20C59-E1D6-A145-92AC-A4A8392D821E}"/>
              </a:ext>
            </a:extLst>
          </p:cNvPr>
          <p:cNvSpPr>
            <a:spLocks noGrp="1"/>
          </p:cNvSpPr>
          <p:nvPr>
            <p:ph idx="1"/>
          </p:nvPr>
        </p:nvSpPr>
        <p:spPr>
          <a:xfrm>
            <a:off x="257751" y="220091"/>
            <a:ext cx="5141766" cy="4050792"/>
          </a:xfrm>
        </p:spPr>
        <p:txBody>
          <a:bodyPr>
            <a:normAutofit fontScale="92500" lnSpcReduction="10000"/>
          </a:bodyPr>
          <a:lstStyle/>
          <a:p>
            <a:r>
              <a:rPr lang="en-IN" dirty="0"/>
              <a:t>A Java object is a member (also called an instance) of a Java class. </a:t>
            </a:r>
          </a:p>
          <a:p>
            <a:r>
              <a:rPr lang="en-IN" dirty="0"/>
              <a:t>Each object has an identity, a behaviour and a state. </a:t>
            </a:r>
          </a:p>
          <a:p>
            <a:r>
              <a:rPr lang="en-IN" dirty="0"/>
              <a:t>The state of an object is stored in fields (variables), while methods (functions) display the object’s behaviour. </a:t>
            </a:r>
          </a:p>
          <a:p>
            <a:r>
              <a:rPr lang="en-IN" dirty="0"/>
              <a:t>Objects are created at runtime from templates, which are also known as classes. </a:t>
            </a:r>
          </a:p>
          <a:p>
            <a:r>
              <a:rPr lang="en-IN" dirty="0"/>
              <a:t>Java objects are very similar to the objects we can observe in the real world. </a:t>
            </a:r>
          </a:p>
          <a:p>
            <a:r>
              <a:rPr lang="en-IN" dirty="0"/>
              <a:t>Ex: A cat, a lighter, a pen, or a car are all objects. </a:t>
            </a:r>
          </a:p>
          <a:p>
            <a:endParaRPr lang="en-US" dirty="0"/>
          </a:p>
        </p:txBody>
      </p:sp>
      <p:sp>
        <p:nvSpPr>
          <p:cNvPr id="4" name="Date Placeholder 3">
            <a:extLst>
              <a:ext uri="{FF2B5EF4-FFF2-40B4-BE49-F238E27FC236}">
                <a16:creationId xmlns:a16="http://schemas.microsoft.com/office/drawing/2014/main" id="{4AF2821A-7A90-CD41-A2E2-479B7821D594}"/>
              </a:ext>
            </a:extLst>
          </p:cNvPr>
          <p:cNvSpPr>
            <a:spLocks noGrp="1"/>
          </p:cNvSpPr>
          <p:nvPr>
            <p:ph type="dt" sz="half" idx="10"/>
          </p:nvPr>
        </p:nvSpPr>
        <p:spPr/>
        <p:txBody>
          <a:bodyPr/>
          <a:lstStyle/>
          <a:p>
            <a:fld id="{B278A6C9-A5B1-8C41-A9F0-E2233CCAB2DE}" type="datetime1">
              <a:rPr lang="en-IN" smtClean="0"/>
              <a:t>11/08/22</a:t>
            </a:fld>
            <a:endParaRPr lang="en-US" dirty="0"/>
          </a:p>
        </p:txBody>
      </p:sp>
      <p:sp>
        <p:nvSpPr>
          <p:cNvPr id="5" name="Footer Placeholder 4">
            <a:extLst>
              <a:ext uri="{FF2B5EF4-FFF2-40B4-BE49-F238E27FC236}">
                <a16:creationId xmlns:a16="http://schemas.microsoft.com/office/drawing/2014/main" id="{59302C04-1ECA-4A4A-AE06-81BF2351DA5F}"/>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1587781A-255D-1A43-A57C-F8B572BE5EC9}"/>
              </a:ext>
            </a:extLst>
          </p:cNvPr>
          <p:cNvSpPr>
            <a:spLocks noGrp="1"/>
          </p:cNvSpPr>
          <p:nvPr>
            <p:ph type="sldNum" sz="quarter" idx="12"/>
          </p:nvPr>
        </p:nvSpPr>
        <p:spPr/>
        <p:txBody>
          <a:bodyPr/>
          <a:lstStyle/>
          <a:p>
            <a:fld id="{860C8249-ED93-7640-8EF8-EF1CF6F3BBCA}" type="slidenum">
              <a:rPr lang="en-US" smtClean="0"/>
              <a:t>11</a:t>
            </a:fld>
            <a:endParaRPr lang="en-US"/>
          </a:p>
        </p:txBody>
      </p:sp>
      <p:pic>
        <p:nvPicPr>
          <p:cNvPr id="7" name="Picture 6">
            <a:extLst>
              <a:ext uri="{FF2B5EF4-FFF2-40B4-BE49-F238E27FC236}">
                <a16:creationId xmlns:a16="http://schemas.microsoft.com/office/drawing/2014/main" id="{07A9FA0A-A0EB-2646-9139-32E45B425B0B}"/>
              </a:ext>
            </a:extLst>
          </p:cNvPr>
          <p:cNvPicPr>
            <a:picLocks noChangeAspect="1"/>
          </p:cNvPicPr>
          <p:nvPr/>
        </p:nvPicPr>
        <p:blipFill>
          <a:blip r:embed="rId2"/>
          <a:stretch>
            <a:fillRect/>
          </a:stretch>
        </p:blipFill>
        <p:spPr>
          <a:xfrm>
            <a:off x="10877626" y="0"/>
            <a:ext cx="1314374" cy="1314374"/>
          </a:xfrm>
          <a:prstGeom prst="rect">
            <a:avLst/>
          </a:prstGeom>
        </p:spPr>
      </p:pic>
      <p:pic>
        <p:nvPicPr>
          <p:cNvPr id="9" name="Picture 2" descr="Characteristics of Object in Java">
            <a:extLst>
              <a:ext uri="{FF2B5EF4-FFF2-40B4-BE49-F238E27FC236}">
                <a16:creationId xmlns:a16="http://schemas.microsoft.com/office/drawing/2014/main" id="{C4A4ECFE-84D6-4241-A322-B6976422A4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9517" y="933739"/>
            <a:ext cx="3779665" cy="405079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CE196DF-EA4D-EE4B-8A18-5A80D219EBF4}"/>
              </a:ext>
            </a:extLst>
          </p:cNvPr>
          <p:cNvSpPr txBox="1"/>
          <p:nvPr/>
        </p:nvSpPr>
        <p:spPr>
          <a:xfrm>
            <a:off x="9750895" y="1790055"/>
            <a:ext cx="2200313" cy="4185761"/>
          </a:xfrm>
          <a:prstGeom prst="rect">
            <a:avLst/>
          </a:prstGeom>
          <a:noFill/>
        </p:spPr>
        <p:txBody>
          <a:bodyPr wrap="square">
            <a:spAutoFit/>
          </a:bodyPr>
          <a:lstStyle/>
          <a:p>
            <a:r>
              <a:rPr lang="en-US" sz="1900" dirty="0"/>
              <a:t>For Example, Pen is an object. </a:t>
            </a:r>
          </a:p>
          <a:p>
            <a:endParaRPr lang="en-US" sz="1900" dirty="0"/>
          </a:p>
          <a:p>
            <a:r>
              <a:rPr lang="en-US" sz="1900" dirty="0"/>
              <a:t>Its name is Reynolds; color is white, known as its state.</a:t>
            </a:r>
          </a:p>
          <a:p>
            <a:endParaRPr lang="en-US" sz="1900" dirty="0"/>
          </a:p>
          <a:p>
            <a:r>
              <a:rPr lang="en-US" sz="1900" dirty="0"/>
              <a:t>It is used to write, so writing is its behavior.</a:t>
            </a:r>
          </a:p>
          <a:p>
            <a:endParaRPr lang="en-US" sz="1900" dirty="0"/>
          </a:p>
          <a:p>
            <a:r>
              <a:rPr lang="en-US" sz="1900" dirty="0"/>
              <a:t>P can be identifier</a:t>
            </a:r>
            <a:endParaRPr lang="en-IN" sz="1900" dirty="0"/>
          </a:p>
        </p:txBody>
      </p:sp>
    </p:spTree>
    <p:extLst>
      <p:ext uri="{BB962C8B-B14F-4D97-AF65-F5344CB8AC3E}">
        <p14:creationId xmlns:p14="http://schemas.microsoft.com/office/powerpoint/2010/main" val="51346788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D1686-F02F-A821-0307-25E72031072D}"/>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C01E8960-A30B-2D37-3D45-B65A70613C1B}"/>
              </a:ext>
            </a:extLst>
          </p:cNvPr>
          <p:cNvSpPr>
            <a:spLocks noGrp="1"/>
          </p:cNvSpPr>
          <p:nvPr>
            <p:ph idx="1"/>
          </p:nvPr>
        </p:nvSpPr>
        <p:spPr/>
        <p:txBody>
          <a:bodyPr/>
          <a:lstStyle/>
          <a:p>
            <a:pPr algn="just"/>
            <a:endParaRPr lang="en-IN" dirty="0"/>
          </a:p>
          <a:p>
            <a:pPr algn="just"/>
            <a:r>
              <a:rPr lang="en-IN" dirty="0"/>
              <a:t>Polymorphism in Java can perform a single action in different ways. </a:t>
            </a:r>
          </a:p>
          <a:p>
            <a:pPr algn="just"/>
            <a:r>
              <a:rPr lang="en-IN" dirty="0"/>
              <a:t>Polymorphism is derived from 2 Greek words: poly and morphs. </a:t>
            </a:r>
          </a:p>
          <a:p>
            <a:pPr algn="just"/>
            <a:r>
              <a:rPr lang="en-IN" dirty="0"/>
              <a:t>The word ”poly” means many and ”morphs” means forms. So polymorphism means many forms. </a:t>
            </a:r>
          </a:p>
          <a:p>
            <a:pPr algn="just"/>
            <a:r>
              <a:rPr lang="en-IN" dirty="0"/>
              <a:t>There are two types of polymorphism in Java: compile-time polymorphism and runtime polymorphism </a:t>
            </a:r>
          </a:p>
          <a:p>
            <a:pPr algn="just"/>
            <a:r>
              <a:rPr lang="en-IN" dirty="0"/>
              <a:t>We can perform polymorphism in java by method overloading and method overriding. </a:t>
            </a:r>
          </a:p>
          <a:p>
            <a:endParaRPr lang="en-US" dirty="0"/>
          </a:p>
        </p:txBody>
      </p:sp>
      <p:sp>
        <p:nvSpPr>
          <p:cNvPr id="4" name="Date Placeholder 3">
            <a:extLst>
              <a:ext uri="{FF2B5EF4-FFF2-40B4-BE49-F238E27FC236}">
                <a16:creationId xmlns:a16="http://schemas.microsoft.com/office/drawing/2014/main" id="{2671D406-D576-1A11-318B-28EFDC180D76}"/>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76D246B2-22B8-1608-E720-2E7AD9A66FDB}"/>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A38C9010-FBC2-1BBE-28C4-CB59A23CB4B7}"/>
              </a:ext>
            </a:extLst>
          </p:cNvPr>
          <p:cNvSpPr>
            <a:spLocks noGrp="1"/>
          </p:cNvSpPr>
          <p:nvPr>
            <p:ph type="sldNum" sz="quarter" idx="12"/>
          </p:nvPr>
        </p:nvSpPr>
        <p:spPr/>
        <p:txBody>
          <a:bodyPr/>
          <a:lstStyle/>
          <a:p>
            <a:fld id="{860C8249-ED93-7640-8EF8-EF1CF6F3BBCA}" type="slidenum">
              <a:rPr lang="en-US" smtClean="0"/>
              <a:t>110</a:t>
            </a:fld>
            <a:endParaRPr lang="en-US"/>
          </a:p>
        </p:txBody>
      </p:sp>
      <p:pic>
        <p:nvPicPr>
          <p:cNvPr id="7" name="Picture 6">
            <a:extLst>
              <a:ext uri="{FF2B5EF4-FFF2-40B4-BE49-F238E27FC236}">
                <a16:creationId xmlns:a16="http://schemas.microsoft.com/office/drawing/2014/main" id="{149889D5-6842-523F-4EBA-B1ACBE9A813F}"/>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3685695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2B931-D328-E322-8A57-6589D36FCBC2}"/>
              </a:ext>
            </a:extLst>
          </p:cNvPr>
          <p:cNvSpPr>
            <a:spLocks noGrp="1"/>
          </p:cNvSpPr>
          <p:nvPr>
            <p:ph type="title"/>
          </p:nvPr>
        </p:nvSpPr>
        <p:spPr/>
        <p:txBody>
          <a:bodyPr/>
          <a:lstStyle/>
          <a:p>
            <a:r>
              <a:rPr lang="en-US" dirty="0"/>
              <a:t>Method Overloading</a:t>
            </a:r>
          </a:p>
        </p:txBody>
      </p:sp>
      <p:sp>
        <p:nvSpPr>
          <p:cNvPr id="3" name="Content Placeholder 2">
            <a:extLst>
              <a:ext uri="{FF2B5EF4-FFF2-40B4-BE49-F238E27FC236}">
                <a16:creationId xmlns:a16="http://schemas.microsoft.com/office/drawing/2014/main" id="{E3D53AC3-17A8-DCF0-0AA9-B48046BB85AB}"/>
              </a:ext>
            </a:extLst>
          </p:cNvPr>
          <p:cNvSpPr>
            <a:spLocks noGrp="1"/>
          </p:cNvSpPr>
          <p:nvPr>
            <p:ph idx="1"/>
          </p:nvPr>
        </p:nvSpPr>
        <p:spPr/>
        <p:txBody>
          <a:bodyPr>
            <a:normAutofit lnSpcReduction="10000"/>
          </a:bodyPr>
          <a:lstStyle/>
          <a:p>
            <a:pPr algn="just"/>
            <a:r>
              <a:rPr lang="en-IN" dirty="0"/>
              <a:t>If a class has multiple methods having same name but different in parameters, it is known as Method Overloading. </a:t>
            </a:r>
          </a:p>
          <a:p>
            <a:pPr algn="just"/>
            <a:r>
              <a:rPr lang="en-IN" dirty="0"/>
              <a:t>If we have to perform only one operation, having same name of the methods increases the readability of the program. </a:t>
            </a:r>
          </a:p>
          <a:p>
            <a:pPr algn="just"/>
            <a:r>
              <a:rPr lang="en-IN" dirty="0"/>
              <a:t>Suppose, you have to perform the addition of given numbers but there can be any number of arguments. </a:t>
            </a:r>
          </a:p>
          <a:p>
            <a:pPr algn="just"/>
            <a:r>
              <a:rPr lang="en-IN" dirty="0"/>
              <a:t>In order to accomplish the task, you can create two methods sum2num(int, int) and sum3num(int, int, int) for two and three parameters respectively. </a:t>
            </a:r>
          </a:p>
          <a:p>
            <a:pPr algn="just"/>
            <a:r>
              <a:rPr lang="en-IN" dirty="0"/>
              <a:t>other programmers, as well as you in the future may get confused as the behaviour of both methods are the same but they differ by name. </a:t>
            </a:r>
          </a:p>
          <a:p>
            <a:pPr algn="just"/>
            <a:r>
              <a:rPr lang="en-IN" dirty="0"/>
              <a:t>The better way to accomplish this task is by overloading methods. Depending upon the argument passed, one of the overloaded methods is called. </a:t>
            </a:r>
          </a:p>
          <a:p>
            <a:endParaRPr lang="en-US" dirty="0"/>
          </a:p>
        </p:txBody>
      </p:sp>
      <p:sp>
        <p:nvSpPr>
          <p:cNvPr id="4" name="Date Placeholder 3">
            <a:extLst>
              <a:ext uri="{FF2B5EF4-FFF2-40B4-BE49-F238E27FC236}">
                <a16:creationId xmlns:a16="http://schemas.microsoft.com/office/drawing/2014/main" id="{859589C7-D4B7-57D7-B459-B56697B49606}"/>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AA798B36-FFBB-84D8-24EF-C72FAE454776}"/>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91BCCF98-49F7-4093-FD77-9ED30B148008}"/>
              </a:ext>
            </a:extLst>
          </p:cNvPr>
          <p:cNvSpPr>
            <a:spLocks noGrp="1"/>
          </p:cNvSpPr>
          <p:nvPr>
            <p:ph type="sldNum" sz="quarter" idx="12"/>
          </p:nvPr>
        </p:nvSpPr>
        <p:spPr/>
        <p:txBody>
          <a:bodyPr/>
          <a:lstStyle/>
          <a:p>
            <a:fld id="{860C8249-ED93-7640-8EF8-EF1CF6F3BBCA}" type="slidenum">
              <a:rPr lang="en-US" smtClean="0"/>
              <a:t>111</a:t>
            </a:fld>
            <a:endParaRPr lang="en-US"/>
          </a:p>
        </p:txBody>
      </p:sp>
      <p:pic>
        <p:nvPicPr>
          <p:cNvPr id="7" name="Picture 6">
            <a:extLst>
              <a:ext uri="{FF2B5EF4-FFF2-40B4-BE49-F238E27FC236}">
                <a16:creationId xmlns:a16="http://schemas.microsoft.com/office/drawing/2014/main" id="{4947330C-3A0B-E361-816A-C57D82371641}"/>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62271010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DBBCFC-9BC9-0CE9-ABD4-E25A556D5B30}"/>
              </a:ext>
            </a:extLst>
          </p:cNvPr>
          <p:cNvSpPr>
            <a:spLocks noGrp="1"/>
          </p:cNvSpPr>
          <p:nvPr>
            <p:ph idx="1"/>
          </p:nvPr>
        </p:nvSpPr>
        <p:spPr/>
        <p:txBody>
          <a:bodyPr/>
          <a:lstStyle/>
          <a:p>
            <a:pPr marL="0" indent="0" algn="just">
              <a:buNone/>
            </a:pPr>
            <a:r>
              <a:rPr lang="en-IN" b="1" dirty="0"/>
              <a:t>Advantage of Method Overloading </a:t>
            </a:r>
            <a:endParaRPr lang="en-IN" dirty="0"/>
          </a:p>
          <a:p>
            <a:pPr algn="just"/>
            <a:r>
              <a:rPr lang="en-IN" dirty="0"/>
              <a:t>Method overloading increases the readability of the program. </a:t>
            </a:r>
          </a:p>
          <a:p>
            <a:pPr marL="0" indent="0" algn="just">
              <a:buNone/>
            </a:pPr>
            <a:r>
              <a:rPr lang="en-IN" b="1" dirty="0"/>
              <a:t>Different ways to overload the method </a:t>
            </a:r>
            <a:endParaRPr lang="en-IN" dirty="0"/>
          </a:p>
          <a:p>
            <a:pPr algn="just"/>
            <a:r>
              <a:rPr lang="en-IN" dirty="0"/>
              <a:t>There are two ways to overload the method in java </a:t>
            </a:r>
          </a:p>
          <a:p>
            <a:pPr algn="just"/>
            <a:r>
              <a:rPr lang="en-IN" dirty="0"/>
              <a:t>By changing number of arguments. </a:t>
            </a:r>
          </a:p>
          <a:p>
            <a:pPr algn="just"/>
            <a:r>
              <a:rPr lang="en-IN" dirty="0"/>
              <a:t>By changing the data type </a:t>
            </a:r>
          </a:p>
          <a:p>
            <a:pPr marL="0" indent="0" algn="just">
              <a:buNone/>
            </a:pPr>
            <a:r>
              <a:rPr lang="en-IN" b="1" dirty="0"/>
              <a:t>In Java, Method Overloading is not possible by changing the return type of the method only. </a:t>
            </a:r>
            <a:endParaRPr lang="en-IN" dirty="0"/>
          </a:p>
          <a:p>
            <a:endParaRPr lang="en-US" dirty="0"/>
          </a:p>
        </p:txBody>
      </p:sp>
      <p:sp>
        <p:nvSpPr>
          <p:cNvPr id="4" name="Date Placeholder 3">
            <a:extLst>
              <a:ext uri="{FF2B5EF4-FFF2-40B4-BE49-F238E27FC236}">
                <a16:creationId xmlns:a16="http://schemas.microsoft.com/office/drawing/2014/main" id="{7697AF25-302B-4FD8-8523-274C224370D6}"/>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AD2FA5C4-3B84-DE74-8A5F-829E86EF32E4}"/>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43374153-FEF0-ECA3-9147-AB28FC927724}"/>
              </a:ext>
            </a:extLst>
          </p:cNvPr>
          <p:cNvSpPr>
            <a:spLocks noGrp="1"/>
          </p:cNvSpPr>
          <p:nvPr>
            <p:ph type="sldNum" sz="quarter" idx="12"/>
          </p:nvPr>
        </p:nvSpPr>
        <p:spPr/>
        <p:txBody>
          <a:bodyPr/>
          <a:lstStyle/>
          <a:p>
            <a:fld id="{860C8249-ED93-7640-8EF8-EF1CF6F3BBCA}" type="slidenum">
              <a:rPr lang="en-US" smtClean="0"/>
              <a:t>112</a:t>
            </a:fld>
            <a:endParaRPr lang="en-US"/>
          </a:p>
        </p:txBody>
      </p:sp>
      <p:pic>
        <p:nvPicPr>
          <p:cNvPr id="7" name="Picture 6">
            <a:extLst>
              <a:ext uri="{FF2B5EF4-FFF2-40B4-BE49-F238E27FC236}">
                <a16:creationId xmlns:a16="http://schemas.microsoft.com/office/drawing/2014/main" id="{BFA421C1-19B2-86A2-54FF-2D7090282147}"/>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21231112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939573-E4E9-D6A5-B4D8-E245C22A1DA1}"/>
              </a:ext>
            </a:extLst>
          </p:cNvPr>
          <p:cNvSpPr>
            <a:spLocks noGrp="1"/>
          </p:cNvSpPr>
          <p:nvPr>
            <p:ph idx="1"/>
          </p:nvPr>
        </p:nvSpPr>
        <p:spPr>
          <a:xfrm>
            <a:off x="1135698" y="1115266"/>
            <a:ext cx="3689132" cy="4050792"/>
          </a:xfrm>
        </p:spPr>
        <p:txBody>
          <a:bodyPr>
            <a:normAutofit fontScale="47500" lnSpcReduction="20000"/>
          </a:bodyPr>
          <a:lstStyle/>
          <a:p>
            <a:pPr marL="0" indent="0">
              <a:buNone/>
            </a:pPr>
            <a:r>
              <a:rPr lang="en-IN" sz="2900" dirty="0">
                <a:latin typeface="LMSans10"/>
              </a:rPr>
              <a:t>public class Sum {</a:t>
            </a:r>
          </a:p>
          <a:p>
            <a:pPr marL="0" indent="0">
              <a:buNone/>
            </a:pPr>
            <a:br>
              <a:rPr lang="en-IN" sz="2900" dirty="0">
                <a:latin typeface="LMSans10"/>
              </a:rPr>
            </a:br>
            <a:r>
              <a:rPr lang="en-IN" sz="2900" dirty="0">
                <a:latin typeface="LMSans10"/>
              </a:rPr>
              <a:t>public int sum(int x, int y) </a:t>
            </a:r>
          </a:p>
          <a:p>
            <a:pPr marL="0" indent="0">
              <a:buNone/>
            </a:pPr>
            <a:r>
              <a:rPr lang="en-IN" sz="2900" dirty="0">
                <a:latin typeface="LMSans10"/>
              </a:rPr>
              <a:t>{ </a:t>
            </a:r>
          </a:p>
          <a:p>
            <a:pPr marL="0" indent="0">
              <a:buNone/>
            </a:pPr>
            <a:r>
              <a:rPr lang="en-IN" sz="2900" dirty="0">
                <a:latin typeface="LMSans10"/>
              </a:rPr>
              <a:t>return (x + y); </a:t>
            </a:r>
          </a:p>
          <a:p>
            <a:pPr marL="0" indent="0">
              <a:buNone/>
            </a:pPr>
            <a:r>
              <a:rPr lang="en-IN" sz="2900" dirty="0">
                <a:latin typeface="LMSans10"/>
              </a:rPr>
              <a:t>} </a:t>
            </a:r>
          </a:p>
          <a:p>
            <a:pPr marL="0" indent="0">
              <a:buNone/>
            </a:pPr>
            <a:r>
              <a:rPr lang="en-IN" sz="2900" dirty="0">
                <a:latin typeface="LMSans10"/>
              </a:rPr>
              <a:t>public int sum(int x, int y, int z) </a:t>
            </a:r>
          </a:p>
          <a:p>
            <a:pPr marL="0" indent="0">
              <a:buNone/>
            </a:pPr>
            <a:r>
              <a:rPr lang="en-IN" sz="2900" dirty="0">
                <a:latin typeface="LMSans10"/>
              </a:rPr>
              <a:t>{ </a:t>
            </a:r>
          </a:p>
          <a:p>
            <a:pPr marL="0" indent="0">
              <a:buNone/>
            </a:pPr>
            <a:r>
              <a:rPr lang="en-IN" sz="2900" dirty="0">
                <a:latin typeface="LMSans10"/>
              </a:rPr>
              <a:t>return(</a:t>
            </a:r>
            <a:r>
              <a:rPr lang="en-IN" sz="2900" dirty="0" err="1">
                <a:latin typeface="LMSans10"/>
              </a:rPr>
              <a:t>x+y+z</a:t>
            </a:r>
            <a:r>
              <a:rPr lang="en-IN" sz="2900" dirty="0">
                <a:latin typeface="LMSans10"/>
              </a:rPr>
              <a:t>); </a:t>
            </a:r>
          </a:p>
          <a:p>
            <a:pPr marL="0" indent="0">
              <a:buNone/>
            </a:pPr>
            <a:r>
              <a:rPr lang="en-IN" sz="2900" dirty="0">
                <a:latin typeface="LMSans10"/>
              </a:rPr>
              <a:t>} </a:t>
            </a:r>
          </a:p>
          <a:p>
            <a:pPr marL="0" indent="0">
              <a:buNone/>
            </a:pPr>
            <a:r>
              <a:rPr lang="en-IN" sz="2900" dirty="0">
                <a:latin typeface="LMSans10"/>
              </a:rPr>
              <a:t>public double sum(double x, double y) </a:t>
            </a:r>
          </a:p>
          <a:p>
            <a:pPr marL="0" indent="0">
              <a:buNone/>
            </a:pPr>
            <a:r>
              <a:rPr lang="en-IN" sz="2900" dirty="0">
                <a:latin typeface="LMSans10"/>
              </a:rPr>
              <a:t>{ </a:t>
            </a:r>
          </a:p>
          <a:p>
            <a:pPr marL="0" indent="0">
              <a:buNone/>
            </a:pPr>
            <a:r>
              <a:rPr lang="en-IN" sz="2900" dirty="0">
                <a:latin typeface="LMSans10"/>
              </a:rPr>
              <a:t>return (x + y); </a:t>
            </a:r>
          </a:p>
          <a:p>
            <a:pPr marL="0" indent="0">
              <a:buNone/>
            </a:pPr>
            <a:r>
              <a:rPr lang="en-IN" sz="2900" dirty="0">
                <a:latin typeface="LMSans10"/>
              </a:rPr>
              <a:t>} </a:t>
            </a:r>
          </a:p>
          <a:p>
            <a:endParaRPr lang="en-US" b="1" dirty="0"/>
          </a:p>
        </p:txBody>
      </p:sp>
      <p:sp>
        <p:nvSpPr>
          <p:cNvPr id="4" name="Date Placeholder 3">
            <a:extLst>
              <a:ext uri="{FF2B5EF4-FFF2-40B4-BE49-F238E27FC236}">
                <a16:creationId xmlns:a16="http://schemas.microsoft.com/office/drawing/2014/main" id="{D51A8244-F369-617C-AE93-0F8104C09577}"/>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D4F395CD-9A19-4524-D420-54C61135591C}"/>
              </a:ext>
            </a:extLst>
          </p:cNvPr>
          <p:cNvSpPr>
            <a:spLocks noGrp="1"/>
          </p:cNvSpPr>
          <p:nvPr>
            <p:ph type="ftr" sz="quarter" idx="11"/>
          </p:nvPr>
        </p:nvSpPr>
        <p:spPr/>
        <p:txBody>
          <a:bodyPr/>
          <a:lstStyle/>
          <a:p>
            <a:r>
              <a:rPr lang="en-US" dirty="0"/>
              <a:t>Object Oriented Programming (OOP), SCOPE, VIT-AP University, India</a:t>
            </a:r>
          </a:p>
        </p:txBody>
      </p:sp>
      <p:sp>
        <p:nvSpPr>
          <p:cNvPr id="6" name="Slide Number Placeholder 5">
            <a:extLst>
              <a:ext uri="{FF2B5EF4-FFF2-40B4-BE49-F238E27FC236}">
                <a16:creationId xmlns:a16="http://schemas.microsoft.com/office/drawing/2014/main" id="{1F8E86DC-71EC-4625-2911-8519356DF181}"/>
              </a:ext>
            </a:extLst>
          </p:cNvPr>
          <p:cNvSpPr>
            <a:spLocks noGrp="1"/>
          </p:cNvSpPr>
          <p:nvPr>
            <p:ph type="sldNum" sz="quarter" idx="12"/>
          </p:nvPr>
        </p:nvSpPr>
        <p:spPr/>
        <p:txBody>
          <a:bodyPr/>
          <a:lstStyle/>
          <a:p>
            <a:fld id="{860C8249-ED93-7640-8EF8-EF1CF6F3BBCA}" type="slidenum">
              <a:rPr lang="en-US" smtClean="0"/>
              <a:t>113</a:t>
            </a:fld>
            <a:endParaRPr lang="en-US"/>
          </a:p>
        </p:txBody>
      </p:sp>
      <p:pic>
        <p:nvPicPr>
          <p:cNvPr id="7" name="Picture 6">
            <a:extLst>
              <a:ext uri="{FF2B5EF4-FFF2-40B4-BE49-F238E27FC236}">
                <a16:creationId xmlns:a16="http://schemas.microsoft.com/office/drawing/2014/main" id="{3FFADA6D-34A3-2BA4-475D-302E64647911}"/>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4FADDBB3-8AEF-E67A-0B42-4FA43EDFF080}"/>
              </a:ext>
            </a:extLst>
          </p:cNvPr>
          <p:cNvSpPr/>
          <p:nvPr/>
        </p:nvSpPr>
        <p:spPr>
          <a:xfrm>
            <a:off x="5777852" y="2039253"/>
            <a:ext cx="5278450" cy="2031325"/>
          </a:xfrm>
          <a:prstGeom prst="rect">
            <a:avLst/>
          </a:prstGeom>
        </p:spPr>
        <p:txBody>
          <a:bodyPr wrap="square">
            <a:spAutoFit/>
          </a:bodyPr>
          <a:lstStyle/>
          <a:p>
            <a:r>
              <a:rPr lang="en-IN" dirty="0">
                <a:latin typeface="LMSans10"/>
              </a:rPr>
              <a:t>public static void main(String </a:t>
            </a:r>
            <a:r>
              <a:rPr lang="en-IN" dirty="0" err="1">
                <a:latin typeface="LMSans10"/>
              </a:rPr>
              <a:t>args</a:t>
            </a:r>
            <a:r>
              <a:rPr lang="en-IN" dirty="0">
                <a:latin typeface="LMSans10"/>
              </a:rPr>
              <a:t> []) </a:t>
            </a:r>
            <a:endParaRPr lang="en-IN" dirty="0"/>
          </a:p>
          <a:p>
            <a:r>
              <a:rPr lang="en-IN" dirty="0">
                <a:latin typeface="CMSY10"/>
              </a:rPr>
              <a:t>{ </a:t>
            </a:r>
            <a:endParaRPr lang="en-IN" dirty="0"/>
          </a:p>
          <a:p>
            <a:r>
              <a:rPr lang="en-IN" dirty="0">
                <a:latin typeface="LMSans10"/>
              </a:rPr>
              <a:t>Sum s = new Sum(); </a:t>
            </a:r>
          </a:p>
          <a:p>
            <a:r>
              <a:rPr lang="en-IN" dirty="0" err="1">
                <a:latin typeface="LMSans10"/>
              </a:rPr>
              <a:t>System.out.println</a:t>
            </a:r>
            <a:r>
              <a:rPr lang="en-IN" dirty="0">
                <a:latin typeface="LMSans10"/>
              </a:rPr>
              <a:t>(</a:t>
            </a:r>
            <a:r>
              <a:rPr lang="en-IN" dirty="0" err="1">
                <a:latin typeface="LMSans10"/>
              </a:rPr>
              <a:t>s.sum</a:t>
            </a:r>
            <a:r>
              <a:rPr lang="en-IN" dirty="0">
                <a:latin typeface="LMSans10"/>
              </a:rPr>
              <a:t>(10, 20)); </a:t>
            </a:r>
            <a:r>
              <a:rPr lang="en-IN" dirty="0" err="1">
                <a:latin typeface="LMSans10"/>
              </a:rPr>
              <a:t>System.out.println</a:t>
            </a:r>
            <a:r>
              <a:rPr lang="en-IN" dirty="0">
                <a:latin typeface="LMSans10"/>
              </a:rPr>
              <a:t>(</a:t>
            </a:r>
            <a:r>
              <a:rPr lang="en-IN" dirty="0" err="1">
                <a:latin typeface="LMSans10"/>
              </a:rPr>
              <a:t>s.sum</a:t>
            </a:r>
            <a:r>
              <a:rPr lang="en-IN" dirty="0">
                <a:latin typeface="LMSans10"/>
              </a:rPr>
              <a:t>(10, 20, 30)); </a:t>
            </a:r>
            <a:r>
              <a:rPr lang="en-IN" dirty="0" err="1">
                <a:latin typeface="LMSans10"/>
              </a:rPr>
              <a:t>System.out.println</a:t>
            </a:r>
            <a:r>
              <a:rPr lang="en-IN" dirty="0">
                <a:latin typeface="LMSans10"/>
              </a:rPr>
              <a:t>(</a:t>
            </a:r>
            <a:r>
              <a:rPr lang="en-IN" dirty="0" err="1">
                <a:latin typeface="LMSans10"/>
              </a:rPr>
              <a:t>s.sum</a:t>
            </a:r>
            <a:r>
              <a:rPr lang="en-IN" dirty="0">
                <a:latin typeface="LMSans10"/>
              </a:rPr>
              <a:t>(10.5, 20.5)); </a:t>
            </a:r>
            <a:endParaRPr lang="en-IN" dirty="0"/>
          </a:p>
          <a:p>
            <a:r>
              <a:rPr lang="en-IN" dirty="0">
                <a:latin typeface="CMSY10"/>
              </a:rPr>
              <a:t>} } </a:t>
            </a:r>
            <a:endParaRPr lang="en-IN" dirty="0">
              <a:effectLst/>
            </a:endParaRPr>
          </a:p>
        </p:txBody>
      </p:sp>
      <p:sp>
        <p:nvSpPr>
          <p:cNvPr id="9" name="TextBox 8">
            <a:extLst>
              <a:ext uri="{FF2B5EF4-FFF2-40B4-BE49-F238E27FC236}">
                <a16:creationId xmlns:a16="http://schemas.microsoft.com/office/drawing/2014/main" id="{FA0874E7-A444-BE99-F37F-B62A70B1C448}"/>
              </a:ext>
            </a:extLst>
          </p:cNvPr>
          <p:cNvSpPr txBox="1"/>
          <p:nvPr/>
        </p:nvSpPr>
        <p:spPr>
          <a:xfrm>
            <a:off x="8311793" y="4767209"/>
            <a:ext cx="1017394" cy="1754326"/>
          </a:xfrm>
          <a:prstGeom prst="rect">
            <a:avLst/>
          </a:prstGeom>
          <a:noFill/>
        </p:spPr>
        <p:txBody>
          <a:bodyPr wrap="none" rtlCol="0">
            <a:spAutoFit/>
          </a:bodyPr>
          <a:lstStyle/>
          <a:p>
            <a:r>
              <a:rPr lang="en-US" dirty="0"/>
              <a:t>Output: </a:t>
            </a:r>
          </a:p>
          <a:p>
            <a:endParaRPr lang="en-US" dirty="0"/>
          </a:p>
          <a:p>
            <a:r>
              <a:rPr lang="en-US" dirty="0"/>
              <a:t>30</a:t>
            </a:r>
          </a:p>
          <a:p>
            <a:r>
              <a:rPr lang="en-US" dirty="0"/>
              <a:t>60</a:t>
            </a:r>
          </a:p>
          <a:p>
            <a:r>
              <a:rPr lang="en-US" dirty="0"/>
              <a:t>31</a:t>
            </a:r>
          </a:p>
          <a:p>
            <a:endParaRPr lang="en-US" dirty="0"/>
          </a:p>
        </p:txBody>
      </p:sp>
    </p:spTree>
    <p:extLst>
      <p:ext uri="{BB962C8B-B14F-4D97-AF65-F5344CB8AC3E}">
        <p14:creationId xmlns:p14="http://schemas.microsoft.com/office/powerpoint/2010/main" val="378722390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EEAA1-151C-6B71-A1A9-E9091B88C722}"/>
              </a:ext>
            </a:extLst>
          </p:cNvPr>
          <p:cNvSpPr>
            <a:spLocks noGrp="1"/>
          </p:cNvSpPr>
          <p:nvPr>
            <p:ph type="title"/>
          </p:nvPr>
        </p:nvSpPr>
        <p:spPr/>
        <p:txBody>
          <a:bodyPr/>
          <a:lstStyle/>
          <a:p>
            <a:r>
              <a:rPr lang="en-IN" dirty="0"/>
              <a:t>changing number of parameters </a:t>
            </a:r>
            <a:endParaRPr lang="en-US" dirty="0"/>
          </a:p>
        </p:txBody>
      </p:sp>
      <p:sp>
        <p:nvSpPr>
          <p:cNvPr id="3" name="Content Placeholder 2">
            <a:extLst>
              <a:ext uri="{FF2B5EF4-FFF2-40B4-BE49-F238E27FC236}">
                <a16:creationId xmlns:a16="http://schemas.microsoft.com/office/drawing/2014/main" id="{CD589263-80AC-4AFE-528A-188F4DEE2B18}"/>
              </a:ext>
            </a:extLst>
          </p:cNvPr>
          <p:cNvSpPr>
            <a:spLocks noGrp="1"/>
          </p:cNvSpPr>
          <p:nvPr>
            <p:ph idx="1"/>
          </p:nvPr>
        </p:nvSpPr>
        <p:spPr/>
        <p:txBody>
          <a:bodyPr>
            <a:normAutofit lnSpcReduction="10000"/>
          </a:bodyPr>
          <a:lstStyle/>
          <a:p>
            <a:pPr marL="0" indent="0">
              <a:buNone/>
            </a:pPr>
            <a:r>
              <a:rPr lang="en-IN" dirty="0"/>
              <a:t>class </a:t>
            </a:r>
            <a:r>
              <a:rPr lang="en-IN" dirty="0" err="1"/>
              <a:t>MethodOverloading</a:t>
            </a:r>
            <a:r>
              <a:rPr lang="en-IN" dirty="0"/>
              <a:t> {</a:t>
            </a:r>
            <a:br>
              <a:rPr lang="en-IN" dirty="0"/>
            </a:br>
            <a:r>
              <a:rPr lang="en-IN" dirty="0"/>
              <a:t>private static void display(int a){ </a:t>
            </a:r>
          </a:p>
          <a:p>
            <a:pPr marL="0" indent="0">
              <a:buNone/>
            </a:pPr>
            <a:r>
              <a:rPr lang="en-IN" dirty="0" err="1"/>
              <a:t>System.out.println</a:t>
            </a:r>
            <a:r>
              <a:rPr lang="en-IN" dirty="0"/>
              <a:t>(”Arguments: ” + a); </a:t>
            </a:r>
          </a:p>
          <a:p>
            <a:pPr marL="0" indent="0">
              <a:buNone/>
            </a:pPr>
            <a:r>
              <a:rPr lang="en-IN" dirty="0"/>
              <a:t>}</a:t>
            </a:r>
            <a:br>
              <a:rPr lang="en-IN" dirty="0"/>
            </a:br>
            <a:r>
              <a:rPr lang="en-IN" dirty="0"/>
              <a:t>private static void display(int a, int b){ </a:t>
            </a:r>
          </a:p>
          <a:p>
            <a:pPr marL="0" indent="0">
              <a:buNone/>
            </a:pPr>
            <a:r>
              <a:rPr lang="en-IN" dirty="0" err="1"/>
              <a:t>System.out.println</a:t>
            </a:r>
            <a:r>
              <a:rPr lang="en-IN" dirty="0"/>
              <a:t>(”Arguments: ” + a + ” and ” + b); </a:t>
            </a:r>
          </a:p>
          <a:p>
            <a:pPr marL="0" indent="0">
              <a:buNone/>
            </a:pPr>
            <a:r>
              <a:rPr lang="en-IN" dirty="0"/>
              <a:t>}</a:t>
            </a:r>
            <a:br>
              <a:rPr lang="en-IN" dirty="0"/>
            </a:br>
            <a:r>
              <a:rPr lang="en-IN" dirty="0"/>
              <a:t>public static void main(String [] </a:t>
            </a:r>
            <a:r>
              <a:rPr lang="en-IN" dirty="0" err="1"/>
              <a:t>args</a:t>
            </a:r>
            <a:r>
              <a:rPr lang="en-IN" dirty="0"/>
              <a:t>) { </a:t>
            </a:r>
          </a:p>
          <a:p>
            <a:pPr marL="0" indent="0">
              <a:buNone/>
            </a:pPr>
            <a:r>
              <a:rPr lang="en-IN" dirty="0"/>
              <a:t>display (1); </a:t>
            </a:r>
          </a:p>
          <a:p>
            <a:pPr marL="0" indent="0">
              <a:buNone/>
            </a:pPr>
            <a:r>
              <a:rPr lang="en-IN" dirty="0"/>
              <a:t>display(1, 4); </a:t>
            </a:r>
          </a:p>
          <a:p>
            <a:pPr marL="0" indent="0">
              <a:buNone/>
            </a:pPr>
            <a:r>
              <a:rPr lang="en-IN" dirty="0"/>
              <a:t>} } </a:t>
            </a:r>
          </a:p>
          <a:p>
            <a:endParaRPr lang="en-US" dirty="0"/>
          </a:p>
        </p:txBody>
      </p:sp>
      <p:sp>
        <p:nvSpPr>
          <p:cNvPr id="4" name="Date Placeholder 3">
            <a:extLst>
              <a:ext uri="{FF2B5EF4-FFF2-40B4-BE49-F238E27FC236}">
                <a16:creationId xmlns:a16="http://schemas.microsoft.com/office/drawing/2014/main" id="{9429F37C-E2B8-4300-9242-DCF82837D91C}"/>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F3E62743-B8AA-F565-724A-BB31A0DBAF36}"/>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49E5076C-5DCA-C6ED-A04B-ECC566F0C3CE}"/>
              </a:ext>
            </a:extLst>
          </p:cNvPr>
          <p:cNvSpPr>
            <a:spLocks noGrp="1"/>
          </p:cNvSpPr>
          <p:nvPr>
            <p:ph type="sldNum" sz="quarter" idx="12"/>
          </p:nvPr>
        </p:nvSpPr>
        <p:spPr/>
        <p:txBody>
          <a:bodyPr/>
          <a:lstStyle/>
          <a:p>
            <a:fld id="{860C8249-ED93-7640-8EF8-EF1CF6F3BBCA}" type="slidenum">
              <a:rPr lang="en-US" smtClean="0"/>
              <a:t>114</a:t>
            </a:fld>
            <a:endParaRPr lang="en-US"/>
          </a:p>
        </p:txBody>
      </p:sp>
      <p:pic>
        <p:nvPicPr>
          <p:cNvPr id="7" name="Picture 6">
            <a:extLst>
              <a:ext uri="{FF2B5EF4-FFF2-40B4-BE49-F238E27FC236}">
                <a16:creationId xmlns:a16="http://schemas.microsoft.com/office/drawing/2014/main" id="{2359D22A-78E5-4D91-E154-5142EBFEFAE0}"/>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BCD34BED-DE60-CA4E-AE44-994CE8D84CC2}"/>
              </a:ext>
            </a:extLst>
          </p:cNvPr>
          <p:cNvSpPr txBox="1"/>
          <p:nvPr/>
        </p:nvSpPr>
        <p:spPr>
          <a:xfrm>
            <a:off x="8825501" y="3575407"/>
            <a:ext cx="2173544" cy="1477328"/>
          </a:xfrm>
          <a:prstGeom prst="rect">
            <a:avLst/>
          </a:prstGeom>
          <a:noFill/>
        </p:spPr>
        <p:txBody>
          <a:bodyPr wrap="none" rtlCol="0">
            <a:spAutoFit/>
          </a:bodyPr>
          <a:lstStyle/>
          <a:p>
            <a:r>
              <a:rPr lang="en-US" dirty="0"/>
              <a:t>Output: </a:t>
            </a:r>
          </a:p>
          <a:p>
            <a:endParaRPr lang="en-US" dirty="0"/>
          </a:p>
          <a:p>
            <a:r>
              <a:rPr lang="en-US" dirty="0"/>
              <a:t>Arguments: 1</a:t>
            </a:r>
          </a:p>
          <a:p>
            <a:r>
              <a:rPr lang="en-US" dirty="0"/>
              <a:t>Arguments 1 and 4</a:t>
            </a:r>
          </a:p>
          <a:p>
            <a:endParaRPr lang="en-US" dirty="0"/>
          </a:p>
        </p:txBody>
      </p:sp>
    </p:spTree>
    <p:extLst>
      <p:ext uri="{BB962C8B-B14F-4D97-AF65-F5344CB8AC3E}">
        <p14:creationId xmlns:p14="http://schemas.microsoft.com/office/powerpoint/2010/main" val="299570463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DCA93-E714-282F-8D98-461CBAAA25AF}"/>
              </a:ext>
            </a:extLst>
          </p:cNvPr>
          <p:cNvSpPr>
            <a:spLocks noGrp="1"/>
          </p:cNvSpPr>
          <p:nvPr>
            <p:ph type="title"/>
          </p:nvPr>
        </p:nvSpPr>
        <p:spPr/>
        <p:txBody>
          <a:bodyPr/>
          <a:lstStyle/>
          <a:p>
            <a:r>
              <a:rPr lang="en-IN" dirty="0"/>
              <a:t>changing datatype of parameters </a:t>
            </a:r>
            <a:endParaRPr lang="en-US" dirty="0"/>
          </a:p>
        </p:txBody>
      </p:sp>
      <p:sp>
        <p:nvSpPr>
          <p:cNvPr id="3" name="Content Placeholder 2">
            <a:extLst>
              <a:ext uri="{FF2B5EF4-FFF2-40B4-BE49-F238E27FC236}">
                <a16:creationId xmlns:a16="http://schemas.microsoft.com/office/drawing/2014/main" id="{76A2608F-3230-7883-DB38-AE70A68C0B21}"/>
              </a:ext>
            </a:extLst>
          </p:cNvPr>
          <p:cNvSpPr>
            <a:spLocks noGrp="1"/>
          </p:cNvSpPr>
          <p:nvPr>
            <p:ph idx="1"/>
          </p:nvPr>
        </p:nvSpPr>
        <p:spPr/>
        <p:txBody>
          <a:bodyPr>
            <a:normAutofit lnSpcReduction="10000"/>
          </a:bodyPr>
          <a:lstStyle/>
          <a:p>
            <a:pPr marL="0" indent="0">
              <a:buNone/>
            </a:pPr>
            <a:r>
              <a:rPr lang="en-IN" dirty="0"/>
              <a:t>class MethodOverloading1 {</a:t>
            </a:r>
            <a:br>
              <a:rPr lang="en-IN" dirty="0"/>
            </a:br>
            <a:r>
              <a:rPr lang="en-IN" dirty="0"/>
              <a:t>private static void display(int a){ </a:t>
            </a:r>
          </a:p>
          <a:p>
            <a:pPr marL="0" indent="0">
              <a:buNone/>
            </a:pPr>
            <a:r>
              <a:rPr lang="en-IN" dirty="0" err="1"/>
              <a:t>System.out.println</a:t>
            </a:r>
            <a:r>
              <a:rPr lang="en-IN" dirty="0"/>
              <a:t>(”Got Integer data.”); </a:t>
            </a:r>
          </a:p>
          <a:p>
            <a:pPr marL="0" indent="0">
              <a:buNone/>
            </a:pPr>
            <a:r>
              <a:rPr lang="en-IN" dirty="0"/>
              <a:t>}</a:t>
            </a:r>
            <a:br>
              <a:rPr lang="en-IN" dirty="0"/>
            </a:br>
            <a:r>
              <a:rPr lang="en-IN" dirty="0"/>
              <a:t>private static void display(String a){ </a:t>
            </a:r>
          </a:p>
          <a:p>
            <a:pPr marL="0" indent="0">
              <a:buNone/>
            </a:pPr>
            <a:r>
              <a:rPr lang="en-IN" dirty="0" err="1"/>
              <a:t>System.out.println</a:t>
            </a:r>
            <a:r>
              <a:rPr lang="en-IN" dirty="0"/>
              <a:t>(”Got String object.”); </a:t>
            </a:r>
          </a:p>
          <a:p>
            <a:pPr marL="0" indent="0">
              <a:buNone/>
            </a:pPr>
            <a:r>
              <a:rPr lang="en-IN" dirty="0"/>
              <a:t>}</a:t>
            </a:r>
            <a:br>
              <a:rPr lang="en-IN" dirty="0"/>
            </a:br>
            <a:r>
              <a:rPr lang="en-IN" dirty="0"/>
              <a:t>public static void main(String [] </a:t>
            </a:r>
            <a:r>
              <a:rPr lang="en-IN" dirty="0" err="1"/>
              <a:t>args</a:t>
            </a:r>
            <a:r>
              <a:rPr lang="en-IN" dirty="0"/>
              <a:t>) { </a:t>
            </a:r>
          </a:p>
          <a:p>
            <a:pPr marL="0" indent="0">
              <a:buNone/>
            </a:pPr>
            <a:r>
              <a:rPr lang="en-IN" dirty="0"/>
              <a:t>display (1); </a:t>
            </a:r>
          </a:p>
          <a:p>
            <a:pPr marL="0" indent="0">
              <a:buNone/>
            </a:pPr>
            <a:r>
              <a:rPr lang="en-IN" dirty="0"/>
              <a:t>display (” Hello ”); </a:t>
            </a:r>
          </a:p>
          <a:p>
            <a:pPr marL="0" indent="0">
              <a:buNone/>
            </a:pPr>
            <a:r>
              <a:rPr lang="en-IN" dirty="0"/>
              <a:t>} } </a:t>
            </a:r>
          </a:p>
          <a:p>
            <a:endParaRPr lang="en-US" dirty="0"/>
          </a:p>
        </p:txBody>
      </p:sp>
      <p:sp>
        <p:nvSpPr>
          <p:cNvPr id="4" name="Date Placeholder 3">
            <a:extLst>
              <a:ext uri="{FF2B5EF4-FFF2-40B4-BE49-F238E27FC236}">
                <a16:creationId xmlns:a16="http://schemas.microsoft.com/office/drawing/2014/main" id="{5D19BA54-AFD1-98FA-0EA3-AA6714938AEB}"/>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AF1EBC01-210C-169F-77B2-7AE33839E38C}"/>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91BF9EDC-8AD6-CE29-246F-4026742854C8}"/>
              </a:ext>
            </a:extLst>
          </p:cNvPr>
          <p:cNvSpPr>
            <a:spLocks noGrp="1"/>
          </p:cNvSpPr>
          <p:nvPr>
            <p:ph type="sldNum" sz="quarter" idx="12"/>
          </p:nvPr>
        </p:nvSpPr>
        <p:spPr/>
        <p:txBody>
          <a:bodyPr/>
          <a:lstStyle/>
          <a:p>
            <a:fld id="{860C8249-ED93-7640-8EF8-EF1CF6F3BBCA}" type="slidenum">
              <a:rPr lang="en-US" smtClean="0"/>
              <a:t>115</a:t>
            </a:fld>
            <a:endParaRPr lang="en-US"/>
          </a:p>
        </p:txBody>
      </p:sp>
      <p:pic>
        <p:nvPicPr>
          <p:cNvPr id="7" name="Picture 6">
            <a:extLst>
              <a:ext uri="{FF2B5EF4-FFF2-40B4-BE49-F238E27FC236}">
                <a16:creationId xmlns:a16="http://schemas.microsoft.com/office/drawing/2014/main" id="{39ED0CA9-0EF1-A1F3-50C1-044C67205240}"/>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BD9E55A4-4AFF-70FA-7AA8-03529FDCFEB6}"/>
              </a:ext>
            </a:extLst>
          </p:cNvPr>
          <p:cNvSpPr txBox="1"/>
          <p:nvPr/>
        </p:nvSpPr>
        <p:spPr>
          <a:xfrm>
            <a:off x="7705618" y="4068566"/>
            <a:ext cx="1994264" cy="1477328"/>
          </a:xfrm>
          <a:prstGeom prst="rect">
            <a:avLst/>
          </a:prstGeom>
          <a:noFill/>
        </p:spPr>
        <p:txBody>
          <a:bodyPr wrap="none" rtlCol="0">
            <a:spAutoFit/>
          </a:bodyPr>
          <a:lstStyle/>
          <a:p>
            <a:r>
              <a:rPr lang="en-US" dirty="0"/>
              <a:t>Output: </a:t>
            </a:r>
          </a:p>
          <a:p>
            <a:endParaRPr lang="en-US" dirty="0"/>
          </a:p>
          <a:p>
            <a:r>
              <a:rPr lang="en-US" dirty="0"/>
              <a:t>Got Integer Data</a:t>
            </a:r>
          </a:p>
          <a:p>
            <a:r>
              <a:rPr lang="en-US" dirty="0"/>
              <a:t>Got String object</a:t>
            </a:r>
          </a:p>
          <a:p>
            <a:endParaRPr lang="en-US" dirty="0"/>
          </a:p>
        </p:txBody>
      </p:sp>
    </p:spTree>
    <p:extLst>
      <p:ext uri="{BB962C8B-B14F-4D97-AF65-F5344CB8AC3E}">
        <p14:creationId xmlns:p14="http://schemas.microsoft.com/office/powerpoint/2010/main" val="2237452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96342B-651D-56FF-E8EE-11A1558B6688}"/>
              </a:ext>
            </a:extLst>
          </p:cNvPr>
          <p:cNvSpPr>
            <a:spLocks noGrp="1"/>
          </p:cNvSpPr>
          <p:nvPr>
            <p:ph idx="1"/>
          </p:nvPr>
        </p:nvSpPr>
        <p:spPr/>
        <p:txBody>
          <a:bodyPr>
            <a:normAutofit fontScale="85000" lnSpcReduction="20000"/>
          </a:bodyPr>
          <a:lstStyle/>
          <a:p>
            <a:pPr marL="0" indent="0">
              <a:buNone/>
            </a:pPr>
            <a:r>
              <a:rPr lang="en-IN" b="1" dirty="0"/>
              <a:t>Method Overloading is not possible by changing the return type of method. </a:t>
            </a:r>
            <a:endParaRPr lang="en-IN" dirty="0"/>
          </a:p>
          <a:p>
            <a:pPr marL="0" indent="0">
              <a:buNone/>
            </a:pPr>
            <a:endParaRPr lang="en-IN" dirty="0"/>
          </a:p>
          <a:p>
            <a:pPr marL="0" indent="0">
              <a:buNone/>
            </a:pPr>
            <a:r>
              <a:rPr lang="en-IN" dirty="0"/>
              <a:t>class Adder{</a:t>
            </a:r>
            <a:br>
              <a:rPr lang="en-IN" dirty="0"/>
            </a:br>
            <a:r>
              <a:rPr lang="en-IN" dirty="0"/>
              <a:t>static int add(int a, int b){</a:t>
            </a:r>
          </a:p>
          <a:p>
            <a:pPr marL="0" indent="0">
              <a:buNone/>
            </a:pPr>
            <a:r>
              <a:rPr lang="en-IN" dirty="0"/>
              <a:t>return </a:t>
            </a:r>
            <a:r>
              <a:rPr lang="en-IN" dirty="0" err="1"/>
              <a:t>a+b</a:t>
            </a:r>
            <a:r>
              <a:rPr lang="en-IN" dirty="0"/>
              <a:t>;} </a:t>
            </a:r>
          </a:p>
          <a:p>
            <a:pPr marL="0" indent="0">
              <a:buNone/>
            </a:pPr>
            <a:r>
              <a:rPr lang="en-IN" dirty="0"/>
              <a:t>static double add(int a, int b, int c){</a:t>
            </a:r>
          </a:p>
          <a:p>
            <a:pPr marL="0" indent="0">
              <a:buNone/>
            </a:pPr>
            <a:r>
              <a:rPr lang="en-IN" dirty="0"/>
              <a:t>return </a:t>
            </a:r>
            <a:r>
              <a:rPr lang="en-IN" dirty="0" err="1"/>
              <a:t>a+b</a:t>
            </a:r>
            <a:r>
              <a:rPr lang="en-IN" dirty="0"/>
              <a:t>;} </a:t>
            </a:r>
          </a:p>
          <a:p>
            <a:pPr marL="0" indent="0">
              <a:buNone/>
            </a:pPr>
            <a:r>
              <a:rPr lang="en-IN" dirty="0"/>
              <a:t>}</a:t>
            </a:r>
            <a:br>
              <a:rPr lang="en-IN" dirty="0"/>
            </a:br>
            <a:r>
              <a:rPr lang="en-IN" dirty="0"/>
              <a:t>class TestOverloading3{</a:t>
            </a:r>
            <a:br>
              <a:rPr lang="en-IN" dirty="0"/>
            </a:br>
            <a:r>
              <a:rPr lang="en-IN" dirty="0"/>
              <a:t>public static void main(String [] </a:t>
            </a:r>
            <a:r>
              <a:rPr lang="en-IN" dirty="0" err="1"/>
              <a:t>args</a:t>
            </a:r>
            <a:r>
              <a:rPr lang="en-IN" dirty="0"/>
              <a:t>){ </a:t>
            </a:r>
          </a:p>
          <a:p>
            <a:pPr marL="0" indent="0">
              <a:buNone/>
            </a:pPr>
            <a:r>
              <a:rPr lang="en-IN" dirty="0"/>
              <a:t>Adder A=new Adder();</a:t>
            </a:r>
          </a:p>
          <a:p>
            <a:pPr marL="0" indent="0">
              <a:buNone/>
            </a:pPr>
            <a:r>
              <a:rPr lang="en-IN" dirty="0" err="1"/>
              <a:t>System.out</a:t>
            </a:r>
            <a:r>
              <a:rPr lang="en-IN" dirty="0"/>
              <a:t>. </a:t>
            </a:r>
            <a:r>
              <a:rPr lang="en-IN" dirty="0" err="1"/>
              <a:t>println</a:t>
            </a:r>
            <a:r>
              <a:rPr lang="en-IN" dirty="0"/>
              <a:t>(</a:t>
            </a:r>
            <a:r>
              <a:rPr lang="en-IN" dirty="0" err="1"/>
              <a:t>A.add</a:t>
            </a:r>
            <a:r>
              <a:rPr lang="en-IN" dirty="0"/>
              <a:t>(11,11));       //ambiguity </a:t>
            </a:r>
          </a:p>
          <a:p>
            <a:pPr marL="0" indent="0">
              <a:buNone/>
            </a:pPr>
            <a:r>
              <a:rPr lang="en-IN" dirty="0"/>
              <a:t>}} </a:t>
            </a:r>
          </a:p>
          <a:p>
            <a:endParaRPr lang="en-US" dirty="0"/>
          </a:p>
        </p:txBody>
      </p:sp>
      <p:sp>
        <p:nvSpPr>
          <p:cNvPr id="4" name="Date Placeholder 3">
            <a:extLst>
              <a:ext uri="{FF2B5EF4-FFF2-40B4-BE49-F238E27FC236}">
                <a16:creationId xmlns:a16="http://schemas.microsoft.com/office/drawing/2014/main" id="{F6D194F4-1586-5548-6528-6039071126EC}"/>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4261FE24-9F68-339B-9CAE-65C51D56F038}"/>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1E66E9BE-D7D6-E38D-6925-BEF32B54C268}"/>
              </a:ext>
            </a:extLst>
          </p:cNvPr>
          <p:cNvSpPr>
            <a:spLocks noGrp="1"/>
          </p:cNvSpPr>
          <p:nvPr>
            <p:ph type="sldNum" sz="quarter" idx="12"/>
          </p:nvPr>
        </p:nvSpPr>
        <p:spPr/>
        <p:txBody>
          <a:bodyPr/>
          <a:lstStyle/>
          <a:p>
            <a:fld id="{860C8249-ED93-7640-8EF8-EF1CF6F3BBCA}" type="slidenum">
              <a:rPr lang="en-US" smtClean="0"/>
              <a:t>116</a:t>
            </a:fld>
            <a:endParaRPr lang="en-US"/>
          </a:p>
        </p:txBody>
      </p:sp>
      <p:pic>
        <p:nvPicPr>
          <p:cNvPr id="7" name="Picture 6">
            <a:extLst>
              <a:ext uri="{FF2B5EF4-FFF2-40B4-BE49-F238E27FC236}">
                <a16:creationId xmlns:a16="http://schemas.microsoft.com/office/drawing/2014/main" id="{752A4038-92F1-B36D-0D11-4F51FA130151}"/>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5BDBC3FA-DEDC-D943-8F6E-AAC0FAE446B1}"/>
              </a:ext>
            </a:extLst>
          </p:cNvPr>
          <p:cNvSpPr txBox="1"/>
          <p:nvPr/>
        </p:nvSpPr>
        <p:spPr>
          <a:xfrm>
            <a:off x="7964424" y="4428161"/>
            <a:ext cx="3157728" cy="1200329"/>
          </a:xfrm>
          <a:prstGeom prst="rect">
            <a:avLst/>
          </a:prstGeom>
          <a:noFill/>
        </p:spPr>
        <p:txBody>
          <a:bodyPr wrap="square" rtlCol="0">
            <a:spAutoFit/>
          </a:bodyPr>
          <a:lstStyle/>
          <a:p>
            <a:r>
              <a:rPr lang="en-US" dirty="0"/>
              <a:t>Output: </a:t>
            </a:r>
          </a:p>
          <a:p>
            <a:endParaRPr lang="en-US" dirty="0"/>
          </a:p>
          <a:p>
            <a:r>
              <a:rPr lang="en-US" dirty="0"/>
              <a:t>Duplicate method have same add (</a:t>
            </a:r>
            <a:r>
              <a:rPr lang="en-US" dirty="0" err="1"/>
              <a:t>int,int</a:t>
            </a:r>
            <a:r>
              <a:rPr lang="en-US" dirty="0"/>
              <a:t>) ambiguity</a:t>
            </a:r>
          </a:p>
        </p:txBody>
      </p:sp>
    </p:spTree>
    <p:extLst>
      <p:ext uri="{BB962C8B-B14F-4D97-AF65-F5344CB8AC3E}">
        <p14:creationId xmlns:p14="http://schemas.microsoft.com/office/powerpoint/2010/main" val="207948961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F0FE8-6EC8-A54E-2179-434B00526A4B}"/>
              </a:ext>
            </a:extLst>
          </p:cNvPr>
          <p:cNvSpPr>
            <a:spLocks noGrp="1"/>
          </p:cNvSpPr>
          <p:nvPr>
            <p:ph type="title"/>
          </p:nvPr>
        </p:nvSpPr>
        <p:spPr/>
        <p:txBody>
          <a:bodyPr/>
          <a:lstStyle/>
          <a:p>
            <a:r>
              <a:rPr lang="en-IN" dirty="0"/>
              <a:t>Overloading of main method </a:t>
            </a:r>
            <a:endParaRPr lang="en-US" dirty="0"/>
          </a:p>
        </p:txBody>
      </p:sp>
      <p:sp>
        <p:nvSpPr>
          <p:cNvPr id="3" name="Content Placeholder 2">
            <a:extLst>
              <a:ext uri="{FF2B5EF4-FFF2-40B4-BE49-F238E27FC236}">
                <a16:creationId xmlns:a16="http://schemas.microsoft.com/office/drawing/2014/main" id="{55B11AC2-665C-7B1F-9B38-D811898886DE}"/>
              </a:ext>
            </a:extLst>
          </p:cNvPr>
          <p:cNvSpPr>
            <a:spLocks noGrp="1"/>
          </p:cNvSpPr>
          <p:nvPr>
            <p:ph idx="1"/>
          </p:nvPr>
        </p:nvSpPr>
        <p:spPr>
          <a:xfrm>
            <a:off x="1063752" y="1900690"/>
            <a:ext cx="10058400" cy="4372093"/>
          </a:xfrm>
        </p:spPr>
        <p:txBody>
          <a:bodyPr>
            <a:normAutofit fontScale="92500" lnSpcReduction="20000"/>
          </a:bodyPr>
          <a:lstStyle/>
          <a:p>
            <a:pPr marL="0" indent="0">
              <a:buNone/>
            </a:pPr>
            <a:r>
              <a:rPr lang="en-IN" b="1" dirty="0"/>
              <a:t>Can we overload java main() method? </a:t>
            </a:r>
            <a:endParaRPr lang="en-IN" dirty="0"/>
          </a:p>
          <a:p>
            <a:pPr marL="0" indent="0">
              <a:buNone/>
            </a:pPr>
            <a:r>
              <a:rPr lang="en-IN" dirty="0"/>
              <a:t>Yes, by method overloading. You can have any number of main methods in a class by method overloading.</a:t>
            </a:r>
            <a:br>
              <a:rPr lang="en-IN" dirty="0"/>
            </a:br>
            <a:r>
              <a:rPr lang="en-IN" dirty="0"/>
              <a:t>But JVM calls main() method which receives string array as arguments only. </a:t>
            </a:r>
          </a:p>
          <a:p>
            <a:pPr marL="0" indent="0">
              <a:buNone/>
            </a:pPr>
            <a:endParaRPr lang="en-IN" dirty="0"/>
          </a:p>
          <a:p>
            <a:pPr marL="0" indent="0">
              <a:buNone/>
            </a:pPr>
            <a:r>
              <a:rPr lang="en-IN" dirty="0"/>
              <a:t>class TestOverloading4{</a:t>
            </a:r>
            <a:br>
              <a:rPr lang="en-IN" dirty="0"/>
            </a:br>
            <a:r>
              <a:rPr lang="en-IN" dirty="0"/>
              <a:t>public static void main(String [] </a:t>
            </a:r>
            <a:r>
              <a:rPr lang="en-IN" dirty="0" err="1"/>
              <a:t>args</a:t>
            </a:r>
            <a:r>
              <a:rPr lang="en-IN" dirty="0"/>
              <a:t>){ </a:t>
            </a:r>
          </a:p>
          <a:p>
            <a:pPr marL="0" indent="0">
              <a:buNone/>
            </a:pPr>
            <a:r>
              <a:rPr lang="en-IN" dirty="0" err="1"/>
              <a:t>System.out.println</a:t>
            </a:r>
            <a:r>
              <a:rPr lang="en-IN" dirty="0"/>
              <a:t>(”main with String[]”); </a:t>
            </a:r>
          </a:p>
          <a:p>
            <a:pPr marL="0" indent="0">
              <a:buNone/>
            </a:pPr>
            <a:r>
              <a:rPr lang="en-IN" dirty="0"/>
              <a:t>}</a:t>
            </a:r>
            <a:br>
              <a:rPr lang="en-IN" dirty="0"/>
            </a:br>
            <a:r>
              <a:rPr lang="en-IN" dirty="0"/>
              <a:t>public static void main(String </a:t>
            </a:r>
            <a:r>
              <a:rPr lang="en-IN" dirty="0" err="1"/>
              <a:t>args</a:t>
            </a:r>
            <a:r>
              <a:rPr lang="en-IN" dirty="0"/>
              <a:t>){ </a:t>
            </a:r>
          </a:p>
          <a:p>
            <a:pPr marL="0" indent="0">
              <a:buNone/>
            </a:pPr>
            <a:r>
              <a:rPr lang="en-IN" dirty="0"/>
              <a:t>System . out . </a:t>
            </a:r>
            <a:r>
              <a:rPr lang="en-IN" dirty="0" err="1"/>
              <a:t>println</a:t>
            </a:r>
            <a:r>
              <a:rPr lang="en-IN" dirty="0"/>
              <a:t> (”main with String ”); </a:t>
            </a:r>
          </a:p>
          <a:p>
            <a:pPr marL="0" indent="0">
              <a:buNone/>
            </a:pPr>
            <a:r>
              <a:rPr lang="en-IN" dirty="0"/>
              <a:t>}</a:t>
            </a:r>
            <a:br>
              <a:rPr lang="en-IN" dirty="0"/>
            </a:br>
            <a:r>
              <a:rPr lang="en-IN" dirty="0"/>
              <a:t>public static void main(){</a:t>
            </a:r>
            <a:br>
              <a:rPr lang="en-IN" dirty="0"/>
            </a:br>
            <a:r>
              <a:rPr lang="en-IN" dirty="0"/>
              <a:t>System . out . </a:t>
            </a:r>
            <a:r>
              <a:rPr lang="en-IN" dirty="0" err="1"/>
              <a:t>println</a:t>
            </a:r>
            <a:r>
              <a:rPr lang="en-IN" dirty="0"/>
              <a:t> (”main without </a:t>
            </a:r>
            <a:r>
              <a:rPr lang="en-IN" dirty="0" err="1"/>
              <a:t>args</a:t>
            </a:r>
            <a:r>
              <a:rPr lang="en-IN" dirty="0"/>
              <a:t> ”); </a:t>
            </a:r>
          </a:p>
          <a:p>
            <a:pPr marL="0" indent="0">
              <a:buNone/>
            </a:pPr>
            <a:r>
              <a:rPr lang="en-IN" dirty="0"/>
              <a:t>} } </a:t>
            </a:r>
          </a:p>
          <a:p>
            <a:endParaRPr lang="en-US" dirty="0"/>
          </a:p>
        </p:txBody>
      </p:sp>
      <p:sp>
        <p:nvSpPr>
          <p:cNvPr id="4" name="Date Placeholder 3">
            <a:extLst>
              <a:ext uri="{FF2B5EF4-FFF2-40B4-BE49-F238E27FC236}">
                <a16:creationId xmlns:a16="http://schemas.microsoft.com/office/drawing/2014/main" id="{52B3A46E-2306-506C-7580-9E6BFC9D50EC}"/>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4C3A0DDE-D704-92EE-3CF8-A152D9EC14DE}"/>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1F910DEC-2D4B-BEB3-F9A2-149EEADCD898}"/>
              </a:ext>
            </a:extLst>
          </p:cNvPr>
          <p:cNvSpPr>
            <a:spLocks noGrp="1"/>
          </p:cNvSpPr>
          <p:nvPr>
            <p:ph type="sldNum" sz="quarter" idx="12"/>
          </p:nvPr>
        </p:nvSpPr>
        <p:spPr/>
        <p:txBody>
          <a:bodyPr/>
          <a:lstStyle/>
          <a:p>
            <a:fld id="{860C8249-ED93-7640-8EF8-EF1CF6F3BBCA}" type="slidenum">
              <a:rPr lang="en-US" smtClean="0"/>
              <a:t>117</a:t>
            </a:fld>
            <a:endParaRPr lang="en-US"/>
          </a:p>
        </p:txBody>
      </p:sp>
      <p:pic>
        <p:nvPicPr>
          <p:cNvPr id="7" name="Picture 6">
            <a:extLst>
              <a:ext uri="{FF2B5EF4-FFF2-40B4-BE49-F238E27FC236}">
                <a16:creationId xmlns:a16="http://schemas.microsoft.com/office/drawing/2014/main" id="{5D0D274E-60E0-8A64-6E11-A4DCF584F145}"/>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185C640C-04E6-6E57-B63C-A7532C1E491C}"/>
              </a:ext>
            </a:extLst>
          </p:cNvPr>
          <p:cNvSpPr txBox="1"/>
          <p:nvPr/>
        </p:nvSpPr>
        <p:spPr>
          <a:xfrm>
            <a:off x="7882759" y="4593021"/>
            <a:ext cx="2079224" cy="923330"/>
          </a:xfrm>
          <a:prstGeom prst="rect">
            <a:avLst/>
          </a:prstGeom>
          <a:noFill/>
        </p:spPr>
        <p:txBody>
          <a:bodyPr wrap="none" rtlCol="0">
            <a:spAutoFit/>
          </a:bodyPr>
          <a:lstStyle/>
          <a:p>
            <a:r>
              <a:rPr lang="en-US" dirty="0"/>
              <a:t>Output: </a:t>
            </a:r>
          </a:p>
          <a:p>
            <a:endParaRPr lang="en-US" dirty="0"/>
          </a:p>
          <a:p>
            <a:r>
              <a:rPr lang="en-US" dirty="0"/>
              <a:t>main with String[]</a:t>
            </a:r>
          </a:p>
        </p:txBody>
      </p:sp>
    </p:spTree>
    <p:extLst>
      <p:ext uri="{BB962C8B-B14F-4D97-AF65-F5344CB8AC3E}">
        <p14:creationId xmlns:p14="http://schemas.microsoft.com/office/powerpoint/2010/main" val="258153349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DBB2-C631-29B1-BAD8-6DBDD9BD572D}"/>
              </a:ext>
            </a:extLst>
          </p:cNvPr>
          <p:cNvSpPr>
            <a:spLocks noGrp="1"/>
          </p:cNvSpPr>
          <p:nvPr>
            <p:ph type="title"/>
          </p:nvPr>
        </p:nvSpPr>
        <p:spPr/>
        <p:txBody>
          <a:bodyPr/>
          <a:lstStyle/>
          <a:p>
            <a:r>
              <a:rPr lang="en-IN" dirty="0"/>
              <a:t>Overloading of static methods </a:t>
            </a:r>
            <a:endParaRPr lang="en-US" dirty="0"/>
          </a:p>
        </p:txBody>
      </p:sp>
      <p:sp>
        <p:nvSpPr>
          <p:cNvPr id="3" name="Content Placeholder 2">
            <a:extLst>
              <a:ext uri="{FF2B5EF4-FFF2-40B4-BE49-F238E27FC236}">
                <a16:creationId xmlns:a16="http://schemas.microsoft.com/office/drawing/2014/main" id="{EE95C657-8790-38F6-BB30-59EF5A70A222}"/>
              </a:ext>
            </a:extLst>
          </p:cNvPr>
          <p:cNvSpPr>
            <a:spLocks noGrp="1"/>
          </p:cNvSpPr>
          <p:nvPr>
            <p:ph idx="1"/>
          </p:nvPr>
        </p:nvSpPr>
        <p:spPr/>
        <p:txBody>
          <a:bodyPr>
            <a:normAutofit fontScale="85000" lnSpcReduction="20000"/>
          </a:bodyPr>
          <a:lstStyle/>
          <a:p>
            <a:pPr marL="0" indent="0">
              <a:buNone/>
            </a:pPr>
            <a:r>
              <a:rPr lang="en-IN" dirty="0"/>
              <a:t>We can have two or more static methods with the same name, but differences in input parameters.  We cannot overload two methods in java if they only differ by static keyword</a:t>
            </a:r>
          </a:p>
          <a:p>
            <a:pPr marL="0" indent="0">
              <a:buNone/>
            </a:pPr>
            <a:r>
              <a:rPr lang="en-IN" dirty="0"/>
              <a:t>public class Test {</a:t>
            </a:r>
            <a:br>
              <a:rPr lang="en-IN" dirty="0"/>
            </a:br>
            <a:r>
              <a:rPr lang="en-IN" dirty="0"/>
              <a:t>public static void foo() { </a:t>
            </a:r>
          </a:p>
          <a:p>
            <a:pPr marL="0" indent="0">
              <a:buNone/>
            </a:pPr>
            <a:r>
              <a:rPr lang="en-IN" dirty="0" err="1"/>
              <a:t>System.out.println</a:t>
            </a:r>
            <a:r>
              <a:rPr lang="en-IN" dirty="0"/>
              <a:t>(”</a:t>
            </a:r>
            <a:r>
              <a:rPr lang="en-IN" dirty="0" err="1"/>
              <a:t>Test.foo</a:t>
            </a:r>
            <a:r>
              <a:rPr lang="en-IN" dirty="0"/>
              <a:t>() called ”); </a:t>
            </a:r>
          </a:p>
          <a:p>
            <a:pPr marL="0" indent="0">
              <a:buNone/>
            </a:pPr>
            <a:r>
              <a:rPr lang="en-IN" dirty="0"/>
              <a:t>}</a:t>
            </a:r>
            <a:br>
              <a:rPr lang="en-IN" dirty="0"/>
            </a:br>
            <a:r>
              <a:rPr lang="en-IN" dirty="0"/>
              <a:t>public static void foo(int a) { </a:t>
            </a:r>
          </a:p>
          <a:p>
            <a:pPr marL="0" indent="0">
              <a:buNone/>
            </a:pPr>
            <a:r>
              <a:rPr lang="en-IN" dirty="0" err="1"/>
              <a:t>System.out.println</a:t>
            </a:r>
            <a:r>
              <a:rPr lang="en-IN" dirty="0"/>
              <a:t>(”</a:t>
            </a:r>
            <a:r>
              <a:rPr lang="en-IN" dirty="0" err="1"/>
              <a:t>Test.foo</a:t>
            </a:r>
            <a:r>
              <a:rPr lang="en-IN" dirty="0"/>
              <a:t>(int) called ”); </a:t>
            </a:r>
          </a:p>
          <a:p>
            <a:pPr marL="0" indent="0">
              <a:buNone/>
            </a:pPr>
            <a:r>
              <a:rPr lang="en-IN" dirty="0"/>
              <a:t>} </a:t>
            </a:r>
          </a:p>
          <a:p>
            <a:pPr marL="0" indent="0">
              <a:buNone/>
            </a:pPr>
            <a:r>
              <a:rPr lang="en-IN" dirty="0"/>
              <a:t>public static void main(String </a:t>
            </a:r>
            <a:r>
              <a:rPr lang="en-IN" dirty="0" err="1"/>
              <a:t>args</a:t>
            </a:r>
            <a:r>
              <a:rPr lang="en-IN" dirty="0"/>
              <a:t> []) </a:t>
            </a:r>
          </a:p>
          <a:p>
            <a:pPr marL="0" indent="0">
              <a:buNone/>
            </a:pPr>
            <a:r>
              <a:rPr lang="en-IN" dirty="0"/>
              <a:t>{ </a:t>
            </a:r>
          </a:p>
          <a:p>
            <a:pPr marL="0" indent="0">
              <a:buNone/>
            </a:pPr>
            <a:r>
              <a:rPr lang="en-IN" dirty="0"/>
              <a:t>foo (); </a:t>
            </a:r>
          </a:p>
          <a:p>
            <a:pPr marL="0" indent="0">
              <a:buNone/>
            </a:pPr>
            <a:r>
              <a:rPr lang="en-IN" dirty="0"/>
              <a:t>foo (10); }</a:t>
            </a:r>
            <a:br>
              <a:rPr lang="en-IN" dirty="0"/>
            </a:br>
            <a:r>
              <a:rPr lang="en-IN" dirty="0"/>
              <a:t>} </a:t>
            </a:r>
          </a:p>
          <a:p>
            <a:endParaRPr lang="en-US" dirty="0"/>
          </a:p>
        </p:txBody>
      </p:sp>
      <p:sp>
        <p:nvSpPr>
          <p:cNvPr id="4" name="Date Placeholder 3">
            <a:extLst>
              <a:ext uri="{FF2B5EF4-FFF2-40B4-BE49-F238E27FC236}">
                <a16:creationId xmlns:a16="http://schemas.microsoft.com/office/drawing/2014/main" id="{1DA08CD8-3735-0CC2-349A-E0AE1694783E}"/>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09BB921A-3FEB-3209-2A5E-E5021744E127}"/>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C609E401-1C3F-2D87-EBE7-972317A81974}"/>
              </a:ext>
            </a:extLst>
          </p:cNvPr>
          <p:cNvSpPr>
            <a:spLocks noGrp="1"/>
          </p:cNvSpPr>
          <p:nvPr>
            <p:ph type="sldNum" sz="quarter" idx="12"/>
          </p:nvPr>
        </p:nvSpPr>
        <p:spPr/>
        <p:txBody>
          <a:bodyPr/>
          <a:lstStyle/>
          <a:p>
            <a:fld id="{860C8249-ED93-7640-8EF8-EF1CF6F3BBCA}" type="slidenum">
              <a:rPr lang="en-US" smtClean="0"/>
              <a:t>118</a:t>
            </a:fld>
            <a:endParaRPr lang="en-US"/>
          </a:p>
        </p:txBody>
      </p:sp>
      <p:pic>
        <p:nvPicPr>
          <p:cNvPr id="7" name="Picture 6">
            <a:extLst>
              <a:ext uri="{FF2B5EF4-FFF2-40B4-BE49-F238E27FC236}">
                <a16:creationId xmlns:a16="http://schemas.microsoft.com/office/drawing/2014/main" id="{E4F2A52A-C5C1-493E-7D85-61C0DE18AFA4}"/>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16202683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BB452-1CD6-88A4-D985-F95B6F2C0EDA}"/>
              </a:ext>
            </a:extLst>
          </p:cNvPr>
          <p:cNvSpPr>
            <a:spLocks noGrp="1"/>
          </p:cNvSpPr>
          <p:nvPr>
            <p:ph type="title"/>
          </p:nvPr>
        </p:nvSpPr>
        <p:spPr/>
        <p:txBody>
          <a:bodyPr/>
          <a:lstStyle/>
          <a:p>
            <a:r>
              <a:rPr lang="en-US" dirty="0"/>
              <a:t>Method Overriding</a:t>
            </a:r>
          </a:p>
        </p:txBody>
      </p:sp>
      <p:sp>
        <p:nvSpPr>
          <p:cNvPr id="3" name="Content Placeholder 2">
            <a:extLst>
              <a:ext uri="{FF2B5EF4-FFF2-40B4-BE49-F238E27FC236}">
                <a16:creationId xmlns:a16="http://schemas.microsoft.com/office/drawing/2014/main" id="{DAEC4C31-1E27-8127-10BF-F686E05920BE}"/>
              </a:ext>
            </a:extLst>
          </p:cNvPr>
          <p:cNvSpPr>
            <a:spLocks noGrp="1"/>
          </p:cNvSpPr>
          <p:nvPr>
            <p:ph idx="1"/>
          </p:nvPr>
        </p:nvSpPr>
        <p:spPr/>
        <p:txBody>
          <a:bodyPr/>
          <a:lstStyle/>
          <a:p>
            <a:endParaRPr lang="en-IN" dirty="0"/>
          </a:p>
          <a:p>
            <a:r>
              <a:rPr lang="en-IN" dirty="0"/>
              <a:t>If subclass (child class) has the same method as declared in the parent class, it is known as method overriding in Java. </a:t>
            </a:r>
          </a:p>
          <a:p>
            <a:endParaRPr lang="en-IN" dirty="0"/>
          </a:p>
          <a:p>
            <a:r>
              <a:rPr lang="en-IN" dirty="0"/>
              <a:t>Method overriding is used to provide the specific implementation of a method which is already provided by its superclass. </a:t>
            </a:r>
          </a:p>
          <a:p>
            <a:endParaRPr lang="en-IN" dirty="0"/>
          </a:p>
          <a:p>
            <a:r>
              <a:rPr lang="en-IN" dirty="0"/>
              <a:t>Method overriding is used for runtime polymorphism </a:t>
            </a:r>
          </a:p>
          <a:p>
            <a:endParaRPr lang="en-US" dirty="0"/>
          </a:p>
        </p:txBody>
      </p:sp>
      <p:sp>
        <p:nvSpPr>
          <p:cNvPr id="4" name="Date Placeholder 3">
            <a:extLst>
              <a:ext uri="{FF2B5EF4-FFF2-40B4-BE49-F238E27FC236}">
                <a16:creationId xmlns:a16="http://schemas.microsoft.com/office/drawing/2014/main" id="{007DA821-562D-2312-0892-1C132688BC1A}"/>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4AD60F6B-C2FC-2B04-1956-1266AE66EE8E}"/>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D01E7668-AED0-373E-9AA4-C4713A501796}"/>
              </a:ext>
            </a:extLst>
          </p:cNvPr>
          <p:cNvSpPr>
            <a:spLocks noGrp="1"/>
          </p:cNvSpPr>
          <p:nvPr>
            <p:ph type="sldNum" sz="quarter" idx="12"/>
          </p:nvPr>
        </p:nvSpPr>
        <p:spPr/>
        <p:txBody>
          <a:bodyPr/>
          <a:lstStyle/>
          <a:p>
            <a:fld id="{860C8249-ED93-7640-8EF8-EF1CF6F3BBCA}" type="slidenum">
              <a:rPr lang="en-US" smtClean="0"/>
              <a:t>119</a:t>
            </a:fld>
            <a:endParaRPr lang="en-US"/>
          </a:p>
        </p:txBody>
      </p:sp>
      <p:pic>
        <p:nvPicPr>
          <p:cNvPr id="7" name="Picture 6">
            <a:extLst>
              <a:ext uri="{FF2B5EF4-FFF2-40B4-BE49-F238E27FC236}">
                <a16:creationId xmlns:a16="http://schemas.microsoft.com/office/drawing/2014/main" id="{6189BD72-4DCB-6BCA-E893-6087AC3E7C8B}"/>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291921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93941-801F-264E-ABA1-15174F180D42}"/>
              </a:ext>
            </a:extLst>
          </p:cNvPr>
          <p:cNvSpPr>
            <a:spLocks noGrp="1"/>
          </p:cNvSpPr>
          <p:nvPr>
            <p:ph type="title"/>
          </p:nvPr>
        </p:nvSpPr>
        <p:spPr/>
        <p:txBody>
          <a:bodyPr/>
          <a:lstStyle/>
          <a:p>
            <a:r>
              <a:rPr lang="en-US" dirty="0"/>
              <a:t>Class</a:t>
            </a:r>
          </a:p>
        </p:txBody>
      </p:sp>
      <p:sp>
        <p:nvSpPr>
          <p:cNvPr id="4" name="Date Placeholder 3">
            <a:extLst>
              <a:ext uri="{FF2B5EF4-FFF2-40B4-BE49-F238E27FC236}">
                <a16:creationId xmlns:a16="http://schemas.microsoft.com/office/drawing/2014/main" id="{7374ECD2-7F0B-3445-8DCC-49C12C07860F}"/>
              </a:ext>
            </a:extLst>
          </p:cNvPr>
          <p:cNvSpPr>
            <a:spLocks noGrp="1"/>
          </p:cNvSpPr>
          <p:nvPr>
            <p:ph type="dt" sz="half" idx="10"/>
          </p:nvPr>
        </p:nvSpPr>
        <p:spPr/>
        <p:txBody>
          <a:bodyPr/>
          <a:lstStyle/>
          <a:p>
            <a:fld id="{B6FE95CA-06AB-9342-9A4D-5BF2D12B3855}" type="datetime1">
              <a:rPr lang="en-IN" smtClean="0"/>
              <a:t>11/08/22</a:t>
            </a:fld>
            <a:endParaRPr lang="en-US"/>
          </a:p>
        </p:txBody>
      </p:sp>
      <p:sp>
        <p:nvSpPr>
          <p:cNvPr id="5" name="Footer Placeholder 4">
            <a:extLst>
              <a:ext uri="{FF2B5EF4-FFF2-40B4-BE49-F238E27FC236}">
                <a16:creationId xmlns:a16="http://schemas.microsoft.com/office/drawing/2014/main" id="{331BC3A8-A0CA-6941-A18C-16C1329AB267}"/>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8451E983-CBFC-AD40-AE87-0D69B902A887}"/>
              </a:ext>
            </a:extLst>
          </p:cNvPr>
          <p:cNvSpPr>
            <a:spLocks noGrp="1"/>
          </p:cNvSpPr>
          <p:nvPr>
            <p:ph type="sldNum" sz="quarter" idx="12"/>
          </p:nvPr>
        </p:nvSpPr>
        <p:spPr/>
        <p:txBody>
          <a:bodyPr/>
          <a:lstStyle/>
          <a:p>
            <a:fld id="{860C8249-ED93-7640-8EF8-EF1CF6F3BBCA}" type="slidenum">
              <a:rPr lang="en-US" smtClean="0"/>
              <a:t>12</a:t>
            </a:fld>
            <a:endParaRPr lang="en-US"/>
          </a:p>
        </p:txBody>
      </p:sp>
      <p:pic>
        <p:nvPicPr>
          <p:cNvPr id="7" name="Picture 6">
            <a:extLst>
              <a:ext uri="{FF2B5EF4-FFF2-40B4-BE49-F238E27FC236}">
                <a16:creationId xmlns:a16="http://schemas.microsoft.com/office/drawing/2014/main" id="{6D34F480-C097-BD4A-ACD0-145A6ADE0BF5}"/>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3">
            <a:extLst>
              <a:ext uri="{FF2B5EF4-FFF2-40B4-BE49-F238E27FC236}">
                <a16:creationId xmlns:a16="http://schemas.microsoft.com/office/drawing/2014/main" id="{7D4D6800-813E-4B4F-B5FC-A0E33762F423}"/>
              </a:ext>
            </a:extLst>
          </p:cNvPr>
          <p:cNvSpPr>
            <a:spLocks noGrp="1" noChangeArrowheads="1"/>
          </p:cNvSpPr>
          <p:nvPr>
            <p:ph idx="1"/>
          </p:nvPr>
        </p:nvSpPr>
        <p:spPr>
          <a:xfrm>
            <a:off x="1088136" y="1876621"/>
            <a:ext cx="5982593" cy="4050792"/>
          </a:xfrm>
        </p:spPr>
        <p:txBody>
          <a:bodyPr>
            <a:normAutofit fontScale="92500"/>
          </a:bodyPr>
          <a:lstStyle/>
          <a:p>
            <a:pPr algn="just"/>
            <a:endParaRPr lang="en-US" sz="2000" b="0" i="1" dirty="0">
              <a:solidFill>
                <a:srgbClr val="333333"/>
              </a:solidFill>
              <a:effectLst/>
              <a:latin typeface="Inter-Regular"/>
            </a:endParaRPr>
          </a:p>
          <a:p>
            <a:pPr algn="just"/>
            <a:r>
              <a:rPr lang="en-US" sz="2300" dirty="0">
                <a:solidFill>
                  <a:schemeClr val="tx1"/>
                </a:solidFill>
              </a:rPr>
              <a:t>Collection of objects is called class. </a:t>
            </a:r>
            <a:endParaRPr lang="en-US" sz="2300" dirty="0"/>
          </a:p>
          <a:p>
            <a:pPr algn="just"/>
            <a:r>
              <a:rPr lang="en-US" sz="2300" dirty="0">
                <a:solidFill>
                  <a:schemeClr val="tx1"/>
                </a:solidFill>
              </a:rPr>
              <a:t>It is a logical entity.</a:t>
            </a:r>
          </a:p>
          <a:p>
            <a:pPr algn="just"/>
            <a:r>
              <a:rPr lang="en-IN" sz="2400" dirty="0"/>
              <a:t>An object is an instance of a class.</a:t>
            </a:r>
          </a:p>
          <a:p>
            <a:pPr algn="just"/>
            <a:r>
              <a:rPr lang="en-IN" sz="2400" dirty="0"/>
              <a:t>We can create many instances of a class. </a:t>
            </a:r>
          </a:p>
          <a:p>
            <a:pPr algn="just"/>
            <a:r>
              <a:rPr lang="en-IN" sz="2400" dirty="0"/>
              <a:t>A Java class uses variables to define data fields and methods to define actions. </a:t>
            </a:r>
            <a:endParaRPr lang="en-US" sz="2300" dirty="0">
              <a:solidFill>
                <a:schemeClr val="tx1"/>
              </a:solidFill>
            </a:endParaRPr>
          </a:p>
          <a:p>
            <a:pPr algn="just"/>
            <a:r>
              <a:rPr lang="en-US" sz="2300" dirty="0">
                <a:solidFill>
                  <a:schemeClr val="tx1"/>
                </a:solidFill>
              </a:rPr>
              <a:t>A class can also be defined as a blueprint from which you can create an individual object. </a:t>
            </a:r>
          </a:p>
        </p:txBody>
      </p:sp>
      <p:sp>
        <p:nvSpPr>
          <p:cNvPr id="9" name="TextBox 8">
            <a:extLst>
              <a:ext uri="{FF2B5EF4-FFF2-40B4-BE49-F238E27FC236}">
                <a16:creationId xmlns:a16="http://schemas.microsoft.com/office/drawing/2014/main" id="{7F1CB5E6-BCF0-8547-BD1B-109C8FCBEA89}"/>
              </a:ext>
            </a:extLst>
          </p:cNvPr>
          <p:cNvSpPr txBox="1"/>
          <p:nvPr/>
        </p:nvSpPr>
        <p:spPr>
          <a:xfrm>
            <a:off x="7886700" y="1325832"/>
            <a:ext cx="3429000" cy="5047536"/>
          </a:xfrm>
          <a:prstGeom prst="rect">
            <a:avLst/>
          </a:prstGeom>
          <a:noFill/>
        </p:spPr>
        <p:txBody>
          <a:bodyPr wrap="square" rtlCol="0">
            <a:spAutoFit/>
          </a:bodyPr>
          <a:lstStyle/>
          <a:p>
            <a:r>
              <a:rPr lang="en-US" sz="2300" dirty="0"/>
              <a:t>Student (Class) {</a:t>
            </a:r>
          </a:p>
          <a:p>
            <a:endParaRPr lang="en-US" sz="2300" dirty="0"/>
          </a:p>
          <a:p>
            <a:r>
              <a:rPr lang="en-US" sz="2300" dirty="0"/>
              <a:t>Defined by an instance (Object)</a:t>
            </a:r>
          </a:p>
          <a:p>
            <a:endParaRPr lang="en-US" sz="2300" dirty="0"/>
          </a:p>
          <a:p>
            <a:r>
              <a:rPr lang="en-US" sz="2300" dirty="0"/>
              <a:t>Name, Roll number, Branch (Properties of the object)</a:t>
            </a:r>
          </a:p>
          <a:p>
            <a:endParaRPr lang="en-US" sz="2300" dirty="0"/>
          </a:p>
          <a:p>
            <a:r>
              <a:rPr lang="en-US" sz="2300" dirty="0"/>
              <a:t>Read(), Write() and Play() (Tasks Performed)</a:t>
            </a:r>
          </a:p>
          <a:p>
            <a:endParaRPr lang="en-US" sz="2300" dirty="0"/>
          </a:p>
          <a:p>
            <a:r>
              <a:rPr lang="en-US" sz="2300" dirty="0"/>
              <a:t>}</a:t>
            </a:r>
            <a:endParaRPr lang="en-IN" sz="2300" dirty="0"/>
          </a:p>
        </p:txBody>
      </p:sp>
    </p:spTree>
    <p:extLst>
      <p:ext uri="{BB962C8B-B14F-4D97-AF65-F5344CB8AC3E}">
        <p14:creationId xmlns:p14="http://schemas.microsoft.com/office/powerpoint/2010/main" val="143666032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E46B06-8FE4-3071-D0F2-99916DD5CFC5}"/>
              </a:ext>
            </a:extLst>
          </p:cNvPr>
          <p:cNvSpPr>
            <a:spLocks noGrp="1"/>
          </p:cNvSpPr>
          <p:nvPr>
            <p:ph idx="1"/>
          </p:nvPr>
        </p:nvSpPr>
        <p:spPr>
          <a:xfrm>
            <a:off x="136056" y="183671"/>
            <a:ext cx="8231807" cy="2261406"/>
          </a:xfrm>
        </p:spPr>
        <p:txBody>
          <a:bodyPr/>
          <a:lstStyle/>
          <a:p>
            <a:pPr marL="0" indent="0">
              <a:buNone/>
            </a:pPr>
            <a:r>
              <a:rPr lang="en-IN" b="1" dirty="0"/>
              <a:t>Rules for Method Overriding </a:t>
            </a:r>
          </a:p>
          <a:p>
            <a:pPr marL="0" indent="0">
              <a:buNone/>
            </a:pPr>
            <a:endParaRPr lang="en-IN" dirty="0"/>
          </a:p>
          <a:p>
            <a:r>
              <a:rPr lang="en-IN" dirty="0"/>
              <a:t>The method must have the same name as in the parent class </a:t>
            </a:r>
          </a:p>
          <a:p>
            <a:r>
              <a:rPr lang="en-IN" dirty="0"/>
              <a:t>The method must have the same parameter as in the parent class. </a:t>
            </a:r>
          </a:p>
          <a:p>
            <a:r>
              <a:rPr lang="en-IN" dirty="0"/>
              <a:t>There must be an IS-A relationship (inheritance). </a:t>
            </a:r>
          </a:p>
          <a:p>
            <a:endParaRPr lang="en-US" dirty="0"/>
          </a:p>
        </p:txBody>
      </p:sp>
      <p:sp>
        <p:nvSpPr>
          <p:cNvPr id="4" name="Date Placeholder 3">
            <a:extLst>
              <a:ext uri="{FF2B5EF4-FFF2-40B4-BE49-F238E27FC236}">
                <a16:creationId xmlns:a16="http://schemas.microsoft.com/office/drawing/2014/main" id="{F78900BA-87DB-5713-802E-EEF79C247E40}"/>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62F42E30-4F25-D2CC-5C58-1D8C815856E4}"/>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EF0140D6-0915-F347-2E6F-E0DFE9D158DB}"/>
              </a:ext>
            </a:extLst>
          </p:cNvPr>
          <p:cNvSpPr>
            <a:spLocks noGrp="1"/>
          </p:cNvSpPr>
          <p:nvPr>
            <p:ph type="sldNum" sz="quarter" idx="12"/>
          </p:nvPr>
        </p:nvSpPr>
        <p:spPr/>
        <p:txBody>
          <a:bodyPr/>
          <a:lstStyle/>
          <a:p>
            <a:fld id="{860C8249-ED93-7640-8EF8-EF1CF6F3BBCA}" type="slidenum">
              <a:rPr lang="en-US" smtClean="0"/>
              <a:t>120</a:t>
            </a:fld>
            <a:endParaRPr lang="en-US"/>
          </a:p>
        </p:txBody>
      </p:sp>
      <p:pic>
        <p:nvPicPr>
          <p:cNvPr id="7" name="Picture 6">
            <a:extLst>
              <a:ext uri="{FF2B5EF4-FFF2-40B4-BE49-F238E27FC236}">
                <a16:creationId xmlns:a16="http://schemas.microsoft.com/office/drawing/2014/main" id="{CDE95A71-3A2B-EDC2-0C73-278027DC64E6}"/>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8BA947D7-DD0E-7463-7E6D-A5B295351095}"/>
              </a:ext>
            </a:extLst>
          </p:cNvPr>
          <p:cNvSpPr/>
          <p:nvPr/>
        </p:nvSpPr>
        <p:spPr>
          <a:xfrm>
            <a:off x="3373821" y="2390592"/>
            <a:ext cx="4897821" cy="4247317"/>
          </a:xfrm>
          <a:prstGeom prst="rect">
            <a:avLst/>
          </a:prstGeom>
        </p:spPr>
        <p:txBody>
          <a:bodyPr wrap="square">
            <a:spAutoFit/>
          </a:bodyPr>
          <a:lstStyle/>
          <a:p>
            <a:r>
              <a:rPr lang="en-IN" dirty="0">
                <a:latin typeface="LMSans10"/>
              </a:rPr>
              <a:t>class Vehicle</a:t>
            </a:r>
            <a:r>
              <a:rPr lang="en-IN" dirty="0">
                <a:latin typeface="CMSY10"/>
              </a:rPr>
              <a:t>{</a:t>
            </a:r>
            <a:br>
              <a:rPr lang="en-IN" dirty="0">
                <a:latin typeface="CMSY10"/>
              </a:rPr>
            </a:br>
            <a:r>
              <a:rPr lang="en-IN" dirty="0">
                <a:latin typeface="LMSans10"/>
              </a:rPr>
              <a:t>void run ()</a:t>
            </a:r>
            <a:br>
              <a:rPr lang="en-IN" dirty="0">
                <a:latin typeface="LMSans10"/>
              </a:rPr>
            </a:br>
            <a:r>
              <a:rPr lang="en-IN" dirty="0">
                <a:latin typeface="CMSY10"/>
              </a:rPr>
              <a:t>{</a:t>
            </a:r>
            <a:br>
              <a:rPr lang="en-IN" dirty="0">
                <a:latin typeface="CMSY10"/>
              </a:rPr>
            </a:br>
            <a:r>
              <a:rPr lang="en-IN" dirty="0" err="1">
                <a:latin typeface="LMSans10"/>
              </a:rPr>
              <a:t>System.out.println</a:t>
            </a:r>
            <a:r>
              <a:rPr lang="en-IN" dirty="0">
                <a:latin typeface="LMSans10"/>
              </a:rPr>
              <a:t>(”Vehicle is running”); </a:t>
            </a:r>
            <a:r>
              <a:rPr lang="en-IN" dirty="0">
                <a:latin typeface="CMSY10"/>
              </a:rPr>
              <a:t>} </a:t>
            </a:r>
            <a:endParaRPr lang="en-IN" dirty="0"/>
          </a:p>
          <a:p>
            <a:r>
              <a:rPr lang="en-IN" dirty="0">
                <a:latin typeface="CMSY10"/>
              </a:rPr>
              <a:t>}</a:t>
            </a:r>
            <a:br>
              <a:rPr lang="en-IN" dirty="0">
                <a:latin typeface="CMSY10"/>
              </a:rPr>
            </a:br>
            <a:r>
              <a:rPr lang="en-IN" dirty="0">
                <a:latin typeface="LMSans10"/>
              </a:rPr>
              <a:t>class Bike2 extends Vehicle</a:t>
            </a:r>
            <a:r>
              <a:rPr lang="en-IN" dirty="0">
                <a:latin typeface="CMSY10"/>
              </a:rPr>
              <a:t>{ </a:t>
            </a:r>
          </a:p>
          <a:p>
            <a:r>
              <a:rPr lang="en-IN" dirty="0">
                <a:latin typeface="LMSans10"/>
              </a:rPr>
              <a:t>void run ()</a:t>
            </a:r>
            <a:r>
              <a:rPr lang="en-IN" dirty="0">
                <a:latin typeface="CMSY10"/>
              </a:rPr>
              <a:t>{ </a:t>
            </a:r>
            <a:endParaRPr lang="en-IN" dirty="0"/>
          </a:p>
          <a:p>
            <a:r>
              <a:rPr lang="en-IN" dirty="0" err="1">
                <a:latin typeface="LMSans10"/>
              </a:rPr>
              <a:t>System.out.println</a:t>
            </a:r>
            <a:r>
              <a:rPr lang="en-IN" dirty="0">
                <a:latin typeface="LMSans10"/>
              </a:rPr>
              <a:t>(”Bike is running safely”); </a:t>
            </a:r>
            <a:endParaRPr lang="en-IN" dirty="0"/>
          </a:p>
          <a:p>
            <a:r>
              <a:rPr lang="en-IN" dirty="0">
                <a:latin typeface="CMSY10"/>
              </a:rPr>
              <a:t>} </a:t>
            </a:r>
            <a:endParaRPr lang="en-IN" dirty="0"/>
          </a:p>
          <a:p>
            <a:r>
              <a:rPr lang="en-IN" dirty="0">
                <a:latin typeface="LMSans10"/>
              </a:rPr>
              <a:t>public static void main(String </a:t>
            </a:r>
            <a:r>
              <a:rPr lang="en-IN" dirty="0" err="1">
                <a:latin typeface="LMSans10"/>
              </a:rPr>
              <a:t>args</a:t>
            </a:r>
            <a:r>
              <a:rPr lang="en-IN" dirty="0">
                <a:latin typeface="LMSans10"/>
              </a:rPr>
              <a:t> [])</a:t>
            </a:r>
          </a:p>
          <a:p>
            <a:r>
              <a:rPr lang="en-IN" dirty="0">
                <a:latin typeface="LMSans10"/>
              </a:rPr>
              <a:t>Vehicle </a:t>
            </a:r>
            <a:r>
              <a:rPr lang="en-IN" dirty="0" err="1">
                <a:latin typeface="LMSans10"/>
              </a:rPr>
              <a:t>obj</a:t>
            </a:r>
            <a:r>
              <a:rPr lang="en-IN" dirty="0">
                <a:latin typeface="LMSans10"/>
              </a:rPr>
              <a:t> = new Bike2();</a:t>
            </a:r>
            <a:br>
              <a:rPr lang="en-IN" dirty="0">
                <a:latin typeface="LMSans10"/>
              </a:rPr>
            </a:br>
            <a:r>
              <a:rPr lang="en-IN" dirty="0" err="1">
                <a:latin typeface="LMSans10"/>
              </a:rPr>
              <a:t>obj</a:t>
            </a:r>
            <a:r>
              <a:rPr lang="en-IN" dirty="0">
                <a:latin typeface="LMSans10"/>
              </a:rPr>
              <a:t> . run ();</a:t>
            </a:r>
            <a:br>
              <a:rPr lang="en-IN" dirty="0">
                <a:latin typeface="LMSans10"/>
              </a:rPr>
            </a:br>
            <a:r>
              <a:rPr lang="en-IN" dirty="0">
                <a:latin typeface="CMSY10"/>
              </a:rPr>
              <a:t>} </a:t>
            </a:r>
            <a:endParaRPr lang="en-IN" dirty="0"/>
          </a:p>
          <a:p>
            <a:r>
              <a:rPr lang="en-IN" dirty="0">
                <a:latin typeface="CMSY10"/>
              </a:rPr>
              <a:t>} </a:t>
            </a:r>
            <a:endParaRPr lang="en-IN" dirty="0"/>
          </a:p>
          <a:p>
            <a:r>
              <a:rPr lang="en-IN" dirty="0">
                <a:latin typeface="CMSY10"/>
              </a:rPr>
              <a:t>{ </a:t>
            </a:r>
            <a:endParaRPr lang="en-IN" dirty="0">
              <a:effectLst/>
            </a:endParaRPr>
          </a:p>
        </p:txBody>
      </p:sp>
      <p:sp>
        <p:nvSpPr>
          <p:cNvPr id="9" name="TextBox 8">
            <a:extLst>
              <a:ext uri="{FF2B5EF4-FFF2-40B4-BE49-F238E27FC236}">
                <a16:creationId xmlns:a16="http://schemas.microsoft.com/office/drawing/2014/main" id="{49B92D73-42A1-8D47-66A6-58750FCAE1E3}"/>
              </a:ext>
            </a:extLst>
          </p:cNvPr>
          <p:cNvSpPr txBox="1"/>
          <p:nvPr/>
        </p:nvSpPr>
        <p:spPr>
          <a:xfrm>
            <a:off x="8891752" y="4267200"/>
            <a:ext cx="2458686" cy="1477328"/>
          </a:xfrm>
          <a:prstGeom prst="rect">
            <a:avLst/>
          </a:prstGeom>
          <a:noFill/>
        </p:spPr>
        <p:txBody>
          <a:bodyPr wrap="none" rtlCol="0">
            <a:spAutoFit/>
          </a:bodyPr>
          <a:lstStyle/>
          <a:p>
            <a:r>
              <a:rPr lang="en-US" dirty="0"/>
              <a:t>Output: </a:t>
            </a:r>
          </a:p>
          <a:p>
            <a:endParaRPr lang="en-US" dirty="0"/>
          </a:p>
          <a:p>
            <a:r>
              <a:rPr lang="en-US" dirty="0"/>
              <a:t>Bike is running safely</a:t>
            </a:r>
          </a:p>
          <a:p>
            <a:endParaRPr lang="en-US" dirty="0"/>
          </a:p>
          <a:p>
            <a:endParaRPr lang="en-US" dirty="0"/>
          </a:p>
        </p:txBody>
      </p:sp>
    </p:spTree>
    <p:extLst>
      <p:ext uri="{BB962C8B-B14F-4D97-AF65-F5344CB8AC3E}">
        <p14:creationId xmlns:p14="http://schemas.microsoft.com/office/powerpoint/2010/main" val="26478232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BE3977-C9F8-B043-C0E7-C88904BECBE7}"/>
              </a:ext>
            </a:extLst>
          </p:cNvPr>
          <p:cNvSpPr>
            <a:spLocks noGrp="1"/>
          </p:cNvSpPr>
          <p:nvPr>
            <p:ph idx="1"/>
          </p:nvPr>
        </p:nvSpPr>
        <p:spPr>
          <a:xfrm>
            <a:off x="292082" y="495728"/>
            <a:ext cx="5236359" cy="4050792"/>
          </a:xfrm>
        </p:spPr>
        <p:txBody>
          <a:bodyPr/>
          <a:lstStyle/>
          <a:p>
            <a:pPr marL="0" indent="0">
              <a:buNone/>
            </a:pPr>
            <a:r>
              <a:rPr lang="en-IN" dirty="0"/>
              <a:t>class Parent {</a:t>
            </a:r>
            <a:br>
              <a:rPr lang="en-IN" dirty="0"/>
            </a:br>
            <a:r>
              <a:rPr lang="en-IN" dirty="0">
                <a:solidFill>
                  <a:srgbClr val="FF0000"/>
                </a:solidFill>
              </a:rPr>
              <a:t>static/final/private </a:t>
            </a:r>
            <a:r>
              <a:rPr lang="en-IN" dirty="0"/>
              <a:t>void show()</a:t>
            </a:r>
            <a:br>
              <a:rPr lang="en-IN" dirty="0"/>
            </a:br>
            <a:r>
              <a:rPr lang="en-IN" dirty="0"/>
              <a:t>{</a:t>
            </a:r>
            <a:br>
              <a:rPr lang="en-IN" dirty="0"/>
            </a:br>
            <a:r>
              <a:rPr lang="en-IN" dirty="0" err="1"/>
              <a:t>System.out.println</a:t>
            </a:r>
            <a:r>
              <a:rPr lang="en-IN" dirty="0"/>
              <a:t>(”Parent’s show()”); </a:t>
            </a:r>
          </a:p>
          <a:p>
            <a:pPr marL="0" indent="0">
              <a:buNone/>
            </a:pPr>
            <a:r>
              <a:rPr lang="en-IN" dirty="0"/>
              <a:t>} </a:t>
            </a:r>
          </a:p>
          <a:p>
            <a:pPr marL="0" indent="0">
              <a:buNone/>
            </a:pPr>
            <a:r>
              <a:rPr lang="en-IN" dirty="0"/>
              <a:t>}</a:t>
            </a:r>
            <a:br>
              <a:rPr lang="en-IN" dirty="0"/>
            </a:br>
            <a:r>
              <a:rPr lang="en-IN" dirty="0"/>
              <a:t>class Child extends Parent { </a:t>
            </a:r>
          </a:p>
          <a:p>
            <a:pPr marL="0" indent="0">
              <a:buNone/>
            </a:pPr>
            <a:r>
              <a:rPr lang="en-IN" dirty="0">
                <a:solidFill>
                  <a:srgbClr val="FF0000"/>
                </a:solidFill>
              </a:rPr>
              <a:t>static/final/private </a:t>
            </a:r>
            <a:r>
              <a:rPr lang="en-IN" dirty="0"/>
              <a:t>void show() </a:t>
            </a:r>
          </a:p>
          <a:p>
            <a:pPr marL="0" indent="0">
              <a:buNone/>
            </a:pPr>
            <a:r>
              <a:rPr lang="en-IN" dirty="0"/>
              <a:t>{ </a:t>
            </a:r>
          </a:p>
          <a:p>
            <a:pPr marL="0" indent="0">
              <a:buNone/>
            </a:pPr>
            <a:r>
              <a:rPr lang="en-IN" dirty="0" err="1"/>
              <a:t>System.out.println</a:t>
            </a:r>
            <a:r>
              <a:rPr lang="en-IN" dirty="0"/>
              <a:t>(”Child’s show()”); </a:t>
            </a:r>
          </a:p>
          <a:p>
            <a:pPr marL="0" indent="0">
              <a:buNone/>
            </a:pPr>
            <a:r>
              <a:rPr lang="en-IN" dirty="0"/>
              <a:t>} } </a:t>
            </a:r>
          </a:p>
          <a:p>
            <a:endParaRPr lang="en-US" dirty="0"/>
          </a:p>
        </p:txBody>
      </p:sp>
      <p:sp>
        <p:nvSpPr>
          <p:cNvPr id="4" name="Date Placeholder 3">
            <a:extLst>
              <a:ext uri="{FF2B5EF4-FFF2-40B4-BE49-F238E27FC236}">
                <a16:creationId xmlns:a16="http://schemas.microsoft.com/office/drawing/2014/main" id="{D9E425D4-4034-0059-A800-53DF3F04BEFF}"/>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A663DC7E-4228-D859-CFC7-65654C61E196}"/>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00394719-59B1-29FB-BA3D-F8EFC6A69C05}"/>
              </a:ext>
            </a:extLst>
          </p:cNvPr>
          <p:cNvSpPr>
            <a:spLocks noGrp="1"/>
          </p:cNvSpPr>
          <p:nvPr>
            <p:ph type="sldNum" sz="quarter" idx="12"/>
          </p:nvPr>
        </p:nvSpPr>
        <p:spPr/>
        <p:txBody>
          <a:bodyPr/>
          <a:lstStyle/>
          <a:p>
            <a:fld id="{860C8249-ED93-7640-8EF8-EF1CF6F3BBCA}" type="slidenum">
              <a:rPr lang="en-US" smtClean="0"/>
              <a:t>121</a:t>
            </a:fld>
            <a:endParaRPr lang="en-US"/>
          </a:p>
        </p:txBody>
      </p:sp>
      <p:pic>
        <p:nvPicPr>
          <p:cNvPr id="7" name="Picture 6">
            <a:extLst>
              <a:ext uri="{FF2B5EF4-FFF2-40B4-BE49-F238E27FC236}">
                <a16:creationId xmlns:a16="http://schemas.microsoft.com/office/drawing/2014/main" id="{0D9023EA-4642-ECE3-1A46-1D5E0CCE10D9}"/>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Content Placeholder 2">
            <a:extLst>
              <a:ext uri="{FF2B5EF4-FFF2-40B4-BE49-F238E27FC236}">
                <a16:creationId xmlns:a16="http://schemas.microsoft.com/office/drawing/2014/main" id="{71203420-065A-183F-9CA2-42A77251447B}"/>
              </a:ext>
            </a:extLst>
          </p:cNvPr>
          <p:cNvSpPr txBox="1">
            <a:spLocks/>
          </p:cNvSpPr>
          <p:nvPr/>
        </p:nvSpPr>
        <p:spPr>
          <a:xfrm>
            <a:off x="5297424" y="1314374"/>
            <a:ext cx="6894576" cy="4050792"/>
          </a:xfrm>
          <a:prstGeom prst="rect">
            <a:avLst/>
          </a:prstGeom>
        </p:spPr>
        <p:txBody>
          <a:bodyPr vert="horz" lIns="91440" tIns="45720" rIns="91440" bIns="45720" rtlCol="0">
            <a:normAutofit fontScale="775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IN" dirty="0"/>
              <a:t>class Main {</a:t>
            </a:r>
            <a:br>
              <a:rPr lang="en-IN" dirty="0"/>
            </a:br>
            <a:r>
              <a:rPr lang="en-IN" dirty="0"/>
              <a:t>public static void main(String [] </a:t>
            </a:r>
            <a:r>
              <a:rPr lang="en-IN" dirty="0" err="1"/>
              <a:t>args</a:t>
            </a:r>
            <a:r>
              <a:rPr lang="en-IN" dirty="0"/>
              <a:t>) </a:t>
            </a:r>
          </a:p>
          <a:p>
            <a:pPr marL="0" indent="0">
              <a:buFont typeface="Wingdings" pitchFamily="2" charset="2"/>
              <a:buNone/>
            </a:pPr>
            <a:r>
              <a:rPr lang="en-IN" dirty="0"/>
              <a:t>{ </a:t>
            </a:r>
          </a:p>
          <a:p>
            <a:pPr marL="0" indent="0">
              <a:buFont typeface="Wingdings" pitchFamily="2" charset="2"/>
              <a:buNone/>
            </a:pPr>
            <a:r>
              <a:rPr lang="en-IN" dirty="0"/>
              <a:t>// If a Parent type reference refers to a Parent object , then Parent ’ s </a:t>
            </a:r>
          </a:p>
          <a:p>
            <a:pPr marL="0" indent="0">
              <a:buFont typeface="Wingdings" pitchFamily="2" charset="2"/>
              <a:buNone/>
            </a:pPr>
            <a:r>
              <a:rPr lang="en-IN" dirty="0"/>
              <a:t>// show is called</a:t>
            </a:r>
          </a:p>
          <a:p>
            <a:pPr marL="0" indent="0">
              <a:buFont typeface="Wingdings" pitchFamily="2" charset="2"/>
              <a:buNone/>
            </a:pPr>
            <a:br>
              <a:rPr lang="en-IN" dirty="0"/>
            </a:br>
            <a:r>
              <a:rPr lang="en-IN" dirty="0"/>
              <a:t>Parent obj1 = new Parent(); </a:t>
            </a:r>
          </a:p>
          <a:p>
            <a:pPr marL="0" indent="0">
              <a:buFont typeface="Wingdings" pitchFamily="2" charset="2"/>
              <a:buNone/>
            </a:pPr>
            <a:r>
              <a:rPr lang="en-IN" dirty="0"/>
              <a:t>obj1. show ( );</a:t>
            </a:r>
          </a:p>
          <a:p>
            <a:pPr marL="0" indent="0">
              <a:buFont typeface="Wingdings" pitchFamily="2" charset="2"/>
              <a:buNone/>
            </a:pPr>
            <a:br>
              <a:rPr lang="en-IN" dirty="0"/>
            </a:br>
            <a:r>
              <a:rPr lang="en-IN" dirty="0"/>
              <a:t>// If a Parent type reference refers to a Child object Child’s show()</a:t>
            </a:r>
            <a:br>
              <a:rPr lang="en-IN" dirty="0"/>
            </a:br>
            <a:r>
              <a:rPr lang="en-IN" dirty="0"/>
              <a:t>// is called . This is called RUN TIME POLYMORPHISM.</a:t>
            </a:r>
          </a:p>
          <a:p>
            <a:pPr marL="0" indent="0">
              <a:buFont typeface="Wingdings" pitchFamily="2" charset="2"/>
              <a:buNone/>
            </a:pPr>
            <a:br>
              <a:rPr lang="en-IN" dirty="0"/>
            </a:br>
            <a:r>
              <a:rPr lang="en-IN" dirty="0"/>
              <a:t>Parent obj2 = new Child ();</a:t>
            </a:r>
            <a:br>
              <a:rPr lang="en-IN" dirty="0"/>
            </a:br>
            <a:r>
              <a:rPr lang="en-IN" dirty="0"/>
              <a:t>obj2 . show ( ) ;</a:t>
            </a:r>
            <a:br>
              <a:rPr lang="en-IN" dirty="0"/>
            </a:br>
            <a:r>
              <a:rPr lang="en-IN" dirty="0"/>
              <a:t>}</a:t>
            </a:r>
            <a:br>
              <a:rPr lang="en-IN" dirty="0"/>
            </a:br>
            <a:r>
              <a:rPr lang="en-IN" dirty="0"/>
              <a:t>} </a:t>
            </a:r>
          </a:p>
          <a:p>
            <a:endParaRPr lang="en-US" dirty="0"/>
          </a:p>
        </p:txBody>
      </p:sp>
      <p:sp>
        <p:nvSpPr>
          <p:cNvPr id="9" name="TextBox 8">
            <a:extLst>
              <a:ext uri="{FF2B5EF4-FFF2-40B4-BE49-F238E27FC236}">
                <a16:creationId xmlns:a16="http://schemas.microsoft.com/office/drawing/2014/main" id="{DDDE90D5-066D-6201-FC2E-BD2A79830543}"/>
              </a:ext>
            </a:extLst>
          </p:cNvPr>
          <p:cNvSpPr txBox="1"/>
          <p:nvPr/>
        </p:nvSpPr>
        <p:spPr>
          <a:xfrm>
            <a:off x="1502978" y="4759623"/>
            <a:ext cx="2280746" cy="2308324"/>
          </a:xfrm>
          <a:prstGeom prst="rect">
            <a:avLst/>
          </a:prstGeom>
          <a:noFill/>
        </p:spPr>
        <p:txBody>
          <a:bodyPr wrap="square" rtlCol="0">
            <a:spAutoFit/>
          </a:bodyPr>
          <a:lstStyle/>
          <a:p>
            <a:r>
              <a:rPr lang="en-US" dirty="0"/>
              <a:t>Output: </a:t>
            </a:r>
          </a:p>
          <a:p>
            <a:endParaRPr lang="en-US" dirty="0"/>
          </a:p>
          <a:p>
            <a:r>
              <a:rPr lang="en-US" dirty="0"/>
              <a:t>Parent’s show</a:t>
            </a:r>
          </a:p>
          <a:p>
            <a:r>
              <a:rPr lang="en-US" dirty="0"/>
              <a:t>Child’s show</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0857030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66B21-2C81-2EE6-AE7C-F22F7FB6F547}"/>
              </a:ext>
            </a:extLst>
          </p:cNvPr>
          <p:cNvSpPr>
            <a:spLocks noGrp="1"/>
          </p:cNvSpPr>
          <p:nvPr>
            <p:ph type="title"/>
          </p:nvPr>
        </p:nvSpPr>
        <p:spPr>
          <a:xfrm>
            <a:off x="281572" y="-305843"/>
            <a:ext cx="10058400" cy="1609344"/>
          </a:xfrm>
        </p:spPr>
        <p:txBody>
          <a:bodyPr/>
          <a:lstStyle/>
          <a:p>
            <a:r>
              <a:rPr lang="en-US" dirty="0"/>
              <a:t>Static and Dynamic Binding</a:t>
            </a:r>
          </a:p>
        </p:txBody>
      </p:sp>
      <p:sp>
        <p:nvSpPr>
          <p:cNvPr id="3" name="Content Placeholder 2">
            <a:extLst>
              <a:ext uri="{FF2B5EF4-FFF2-40B4-BE49-F238E27FC236}">
                <a16:creationId xmlns:a16="http://schemas.microsoft.com/office/drawing/2014/main" id="{A1B2D7BD-4AF7-25E3-0C5E-8632EEE6D0A9}"/>
              </a:ext>
            </a:extLst>
          </p:cNvPr>
          <p:cNvSpPr>
            <a:spLocks noGrp="1"/>
          </p:cNvSpPr>
          <p:nvPr>
            <p:ph idx="1"/>
          </p:nvPr>
        </p:nvSpPr>
        <p:spPr>
          <a:xfrm>
            <a:off x="218511" y="809879"/>
            <a:ext cx="9807778" cy="1126289"/>
          </a:xfrm>
        </p:spPr>
        <p:txBody>
          <a:bodyPr/>
          <a:lstStyle/>
          <a:p>
            <a:r>
              <a:rPr lang="en-IN" dirty="0"/>
              <a:t>Association of method call to the method body is known as binding. </a:t>
            </a:r>
          </a:p>
          <a:p>
            <a:r>
              <a:rPr lang="en-IN" dirty="0"/>
              <a:t>There are two types of binding: Static Binding that happens at compile time and Dynamic Binding that happens at runtime. </a:t>
            </a:r>
          </a:p>
          <a:p>
            <a:endParaRPr lang="en-US" dirty="0"/>
          </a:p>
          <a:p>
            <a:endParaRPr lang="en-US" dirty="0"/>
          </a:p>
        </p:txBody>
      </p:sp>
      <p:sp>
        <p:nvSpPr>
          <p:cNvPr id="4" name="Date Placeholder 3">
            <a:extLst>
              <a:ext uri="{FF2B5EF4-FFF2-40B4-BE49-F238E27FC236}">
                <a16:creationId xmlns:a16="http://schemas.microsoft.com/office/drawing/2014/main" id="{81AF7E65-FA02-2739-FA61-31AA33A23F63}"/>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6101909E-6FFB-92DA-0AB1-C35DEA7F40FC}"/>
              </a:ext>
            </a:extLst>
          </p:cNvPr>
          <p:cNvSpPr>
            <a:spLocks noGrp="1"/>
          </p:cNvSpPr>
          <p:nvPr>
            <p:ph type="ftr" sz="quarter" idx="11"/>
          </p:nvPr>
        </p:nvSpPr>
        <p:spPr/>
        <p:txBody>
          <a:bodyPr/>
          <a:lstStyle/>
          <a:p>
            <a:r>
              <a:rPr lang="en-US" dirty="0"/>
              <a:t>Object Oriented Programming (OOP), SCOPE, VIT-AP University, India</a:t>
            </a:r>
          </a:p>
        </p:txBody>
      </p:sp>
      <p:sp>
        <p:nvSpPr>
          <p:cNvPr id="6" name="Slide Number Placeholder 5">
            <a:extLst>
              <a:ext uri="{FF2B5EF4-FFF2-40B4-BE49-F238E27FC236}">
                <a16:creationId xmlns:a16="http://schemas.microsoft.com/office/drawing/2014/main" id="{7C91556C-38AE-BA4E-997E-62EC47A346C2}"/>
              </a:ext>
            </a:extLst>
          </p:cNvPr>
          <p:cNvSpPr>
            <a:spLocks noGrp="1"/>
          </p:cNvSpPr>
          <p:nvPr>
            <p:ph type="sldNum" sz="quarter" idx="12"/>
          </p:nvPr>
        </p:nvSpPr>
        <p:spPr/>
        <p:txBody>
          <a:bodyPr/>
          <a:lstStyle/>
          <a:p>
            <a:fld id="{860C8249-ED93-7640-8EF8-EF1CF6F3BBCA}" type="slidenum">
              <a:rPr lang="en-US" smtClean="0"/>
              <a:t>122</a:t>
            </a:fld>
            <a:endParaRPr lang="en-US"/>
          </a:p>
        </p:txBody>
      </p:sp>
      <p:pic>
        <p:nvPicPr>
          <p:cNvPr id="7" name="Picture 6">
            <a:extLst>
              <a:ext uri="{FF2B5EF4-FFF2-40B4-BE49-F238E27FC236}">
                <a16:creationId xmlns:a16="http://schemas.microsoft.com/office/drawing/2014/main" id="{ADD460A3-62A8-5DAA-B2A6-A8A9F7A8CF78}"/>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48F702FA-0E06-80C5-3E8E-426F9BCCB0EF}"/>
              </a:ext>
            </a:extLst>
          </p:cNvPr>
          <p:cNvSpPr/>
          <p:nvPr/>
        </p:nvSpPr>
        <p:spPr>
          <a:xfrm>
            <a:off x="281572" y="1984353"/>
            <a:ext cx="6096000" cy="4524315"/>
          </a:xfrm>
          <a:prstGeom prst="rect">
            <a:avLst/>
          </a:prstGeom>
        </p:spPr>
        <p:txBody>
          <a:bodyPr>
            <a:spAutoFit/>
          </a:bodyPr>
          <a:lstStyle/>
          <a:p>
            <a:r>
              <a:rPr lang="en-IN" b="1" dirty="0">
                <a:latin typeface="LMSans10"/>
              </a:rPr>
              <a:t>What is reference and Object </a:t>
            </a:r>
            <a:endParaRPr lang="en-IN" dirty="0"/>
          </a:p>
          <a:p>
            <a:r>
              <a:rPr lang="en-IN" dirty="0">
                <a:latin typeface="LMSans10"/>
              </a:rPr>
              <a:t>class Human</a:t>
            </a:r>
            <a:r>
              <a:rPr lang="en-IN" dirty="0">
                <a:latin typeface="CMSY10"/>
              </a:rPr>
              <a:t>{ } </a:t>
            </a:r>
            <a:endParaRPr lang="en-IN" dirty="0"/>
          </a:p>
          <a:p>
            <a:r>
              <a:rPr lang="en-IN" dirty="0">
                <a:latin typeface="LMSans10"/>
              </a:rPr>
              <a:t>class Boy extends Human</a:t>
            </a:r>
            <a:r>
              <a:rPr lang="en-IN" dirty="0">
                <a:latin typeface="CMSY10"/>
              </a:rPr>
              <a:t>{</a:t>
            </a:r>
            <a:br>
              <a:rPr lang="en-IN" dirty="0">
                <a:latin typeface="CMSY10"/>
              </a:rPr>
            </a:br>
            <a:r>
              <a:rPr lang="en-IN" dirty="0">
                <a:latin typeface="LMSans10"/>
              </a:rPr>
              <a:t>public static void main( String </a:t>
            </a:r>
            <a:r>
              <a:rPr lang="en-IN" dirty="0" err="1">
                <a:latin typeface="LMSans10"/>
              </a:rPr>
              <a:t>args</a:t>
            </a:r>
            <a:r>
              <a:rPr lang="en-IN" dirty="0">
                <a:latin typeface="LMSans10"/>
              </a:rPr>
              <a:t>[]) </a:t>
            </a:r>
            <a:r>
              <a:rPr lang="en-IN" dirty="0">
                <a:latin typeface="CMSY10"/>
              </a:rPr>
              <a:t>{ </a:t>
            </a:r>
          </a:p>
          <a:p>
            <a:endParaRPr lang="en-IN" dirty="0"/>
          </a:p>
          <a:p>
            <a:r>
              <a:rPr lang="en-IN" dirty="0">
                <a:latin typeface="LMSans10"/>
              </a:rPr>
              <a:t>/∗This statement simply creates an object of class ∗Boy and assigns a reference of Boy to it∗/</a:t>
            </a:r>
          </a:p>
          <a:p>
            <a:br>
              <a:rPr lang="en-IN" dirty="0">
                <a:latin typeface="LMSans10"/>
              </a:rPr>
            </a:br>
            <a:r>
              <a:rPr lang="en-IN" dirty="0">
                <a:latin typeface="LMSans10"/>
              </a:rPr>
              <a:t>Boy obj1 = new Boy();</a:t>
            </a:r>
            <a:br>
              <a:rPr lang="en-IN" dirty="0">
                <a:latin typeface="LMSans10"/>
              </a:rPr>
            </a:br>
            <a:endParaRPr lang="en-IN" dirty="0">
              <a:latin typeface="LMSans10"/>
            </a:endParaRPr>
          </a:p>
          <a:p>
            <a:r>
              <a:rPr lang="en-IN" dirty="0">
                <a:latin typeface="LMSans10"/>
              </a:rPr>
              <a:t>/∗ Since Boy extends Human class. The object creation ∗can be done in this way. Parent class reference ∗ can have child class reference assigned to it∗/ </a:t>
            </a:r>
          </a:p>
          <a:p>
            <a:endParaRPr lang="en-IN" dirty="0">
              <a:latin typeface="LMSans10"/>
            </a:endParaRPr>
          </a:p>
          <a:p>
            <a:r>
              <a:rPr lang="en-IN" dirty="0">
                <a:latin typeface="LMSans10"/>
              </a:rPr>
              <a:t>Human obj2 = new Boy();</a:t>
            </a:r>
            <a:br>
              <a:rPr lang="en-IN" dirty="0">
                <a:latin typeface="LMSans10"/>
              </a:rPr>
            </a:br>
            <a:r>
              <a:rPr lang="en-IN" dirty="0">
                <a:latin typeface="CMSY10"/>
              </a:rPr>
              <a:t>}} </a:t>
            </a:r>
            <a:endParaRPr lang="en-IN" dirty="0">
              <a:effectLst/>
            </a:endParaRPr>
          </a:p>
        </p:txBody>
      </p:sp>
      <p:sp>
        <p:nvSpPr>
          <p:cNvPr id="9" name="Content Placeholder 2">
            <a:extLst>
              <a:ext uri="{FF2B5EF4-FFF2-40B4-BE49-F238E27FC236}">
                <a16:creationId xmlns:a16="http://schemas.microsoft.com/office/drawing/2014/main" id="{5345C837-8F4B-E591-7AF1-0E8816CA2615}"/>
              </a:ext>
            </a:extLst>
          </p:cNvPr>
          <p:cNvSpPr txBox="1">
            <a:spLocks/>
          </p:cNvSpPr>
          <p:nvPr/>
        </p:nvSpPr>
        <p:spPr>
          <a:xfrm>
            <a:off x="7391350" y="2519992"/>
            <a:ext cx="3919778" cy="3416320"/>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IN" dirty="0"/>
              <a:t>The binding which can be resolved at compile time by compiler is known as static or early binding. </a:t>
            </a:r>
          </a:p>
          <a:p>
            <a:r>
              <a:rPr lang="en-IN" dirty="0"/>
              <a:t>The binding of static, private and final methods is compile-time. Why? </a:t>
            </a:r>
          </a:p>
          <a:p>
            <a:r>
              <a:rPr lang="en-IN" dirty="0"/>
              <a:t>The reason is that the these method cannot be overridden and the type of the class is determined at the compile time. </a:t>
            </a:r>
          </a:p>
          <a:p>
            <a:endParaRPr lang="en-US" dirty="0"/>
          </a:p>
        </p:txBody>
      </p:sp>
    </p:spTree>
    <p:extLst>
      <p:ext uri="{BB962C8B-B14F-4D97-AF65-F5344CB8AC3E}">
        <p14:creationId xmlns:p14="http://schemas.microsoft.com/office/powerpoint/2010/main" val="56049387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078042CA-449C-DF1A-0068-9C5AC11C5B2B}"/>
              </a:ext>
            </a:extLst>
          </p:cNvPr>
          <p:cNvPicPr>
            <a:picLocks noGrp="1" noChangeAspect="1"/>
          </p:cNvPicPr>
          <p:nvPr>
            <p:ph idx="1"/>
          </p:nvPr>
        </p:nvPicPr>
        <p:blipFill>
          <a:blip r:embed="rId2"/>
          <a:stretch>
            <a:fillRect/>
          </a:stretch>
        </p:blipFill>
        <p:spPr>
          <a:xfrm>
            <a:off x="296169" y="2010775"/>
            <a:ext cx="5636134" cy="4051300"/>
          </a:xfrm>
        </p:spPr>
      </p:pic>
      <p:sp>
        <p:nvSpPr>
          <p:cNvPr id="4" name="Date Placeholder 3">
            <a:extLst>
              <a:ext uri="{FF2B5EF4-FFF2-40B4-BE49-F238E27FC236}">
                <a16:creationId xmlns:a16="http://schemas.microsoft.com/office/drawing/2014/main" id="{83173A1A-FEC9-EB70-364E-D536A9AC7640}"/>
              </a:ext>
            </a:extLst>
          </p:cNvPr>
          <p:cNvSpPr>
            <a:spLocks noGrp="1"/>
          </p:cNvSpPr>
          <p:nvPr>
            <p:ph type="dt" sz="half" idx="10"/>
          </p:nvPr>
        </p:nvSpPr>
        <p:spPr/>
        <p:txBody>
          <a:bodyPr/>
          <a:lstStyle/>
          <a:p>
            <a:fld id="{9BB12291-440E-AD4F-9E95-BBCDAA04E0AF}" type="datetime1">
              <a:rPr lang="en-IN" smtClean="0"/>
              <a:t>11/08/22</a:t>
            </a:fld>
            <a:endParaRPr lang="en-US" dirty="0"/>
          </a:p>
        </p:txBody>
      </p:sp>
      <p:sp>
        <p:nvSpPr>
          <p:cNvPr id="5" name="Footer Placeholder 4">
            <a:extLst>
              <a:ext uri="{FF2B5EF4-FFF2-40B4-BE49-F238E27FC236}">
                <a16:creationId xmlns:a16="http://schemas.microsoft.com/office/drawing/2014/main" id="{522FE37F-8DF0-814B-CDD5-1EF39F91EC43}"/>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9F6DF4F1-A43E-AEBF-E229-CBDD621D1547}"/>
              </a:ext>
            </a:extLst>
          </p:cNvPr>
          <p:cNvSpPr>
            <a:spLocks noGrp="1"/>
          </p:cNvSpPr>
          <p:nvPr>
            <p:ph type="sldNum" sz="quarter" idx="12"/>
          </p:nvPr>
        </p:nvSpPr>
        <p:spPr/>
        <p:txBody>
          <a:bodyPr/>
          <a:lstStyle/>
          <a:p>
            <a:fld id="{860C8249-ED93-7640-8EF8-EF1CF6F3BBCA}" type="slidenum">
              <a:rPr lang="en-US" smtClean="0"/>
              <a:t>123</a:t>
            </a:fld>
            <a:endParaRPr lang="en-US"/>
          </a:p>
        </p:txBody>
      </p:sp>
      <p:pic>
        <p:nvPicPr>
          <p:cNvPr id="7" name="Picture 6">
            <a:extLst>
              <a:ext uri="{FF2B5EF4-FFF2-40B4-BE49-F238E27FC236}">
                <a16:creationId xmlns:a16="http://schemas.microsoft.com/office/drawing/2014/main" id="{C9A776A4-E6A4-4741-29C1-39FDE9020C85}"/>
              </a:ext>
            </a:extLst>
          </p:cNvPr>
          <p:cNvPicPr>
            <a:picLocks noChangeAspect="1"/>
          </p:cNvPicPr>
          <p:nvPr/>
        </p:nvPicPr>
        <p:blipFill>
          <a:blip r:embed="rId3"/>
          <a:stretch>
            <a:fillRect/>
          </a:stretch>
        </p:blipFill>
        <p:spPr>
          <a:xfrm>
            <a:off x="10877626" y="0"/>
            <a:ext cx="1314374" cy="1314374"/>
          </a:xfrm>
          <a:prstGeom prst="rect">
            <a:avLst/>
          </a:prstGeom>
        </p:spPr>
      </p:pic>
      <p:sp>
        <p:nvSpPr>
          <p:cNvPr id="10" name="Rectangle 9">
            <a:extLst>
              <a:ext uri="{FF2B5EF4-FFF2-40B4-BE49-F238E27FC236}">
                <a16:creationId xmlns:a16="http://schemas.microsoft.com/office/drawing/2014/main" id="{8B13A343-3E67-AB61-92AA-6EFCC1248802}"/>
              </a:ext>
            </a:extLst>
          </p:cNvPr>
          <p:cNvSpPr/>
          <p:nvPr/>
        </p:nvSpPr>
        <p:spPr>
          <a:xfrm>
            <a:off x="296169" y="317938"/>
            <a:ext cx="4187637" cy="1754326"/>
          </a:xfrm>
          <a:prstGeom prst="rect">
            <a:avLst/>
          </a:prstGeom>
        </p:spPr>
        <p:txBody>
          <a:bodyPr wrap="square">
            <a:spAutoFit/>
          </a:bodyPr>
          <a:lstStyle/>
          <a:p>
            <a:r>
              <a:rPr lang="en-IN" dirty="0"/>
              <a:t>class Person </a:t>
            </a:r>
          </a:p>
          <a:p>
            <a:r>
              <a:rPr lang="en-IN" dirty="0"/>
              <a:t>{    </a:t>
            </a:r>
          </a:p>
          <a:p>
            <a:r>
              <a:rPr lang="en-IN" dirty="0"/>
              <a:t>public static void speak() </a:t>
            </a:r>
          </a:p>
          <a:p>
            <a:r>
              <a:rPr lang="en-IN" dirty="0"/>
              <a:t>{ </a:t>
            </a:r>
          </a:p>
          <a:p>
            <a:r>
              <a:rPr lang="en-IN" dirty="0" err="1"/>
              <a:t>System.out.println</a:t>
            </a:r>
            <a:r>
              <a:rPr lang="en-IN" dirty="0"/>
              <a:t>(”Person speaks”); </a:t>
            </a:r>
          </a:p>
          <a:p>
            <a:r>
              <a:rPr lang="en-IN" dirty="0"/>
              <a:t>} } </a:t>
            </a:r>
          </a:p>
        </p:txBody>
      </p:sp>
      <p:sp>
        <p:nvSpPr>
          <p:cNvPr id="11" name="TextBox 10">
            <a:extLst>
              <a:ext uri="{FF2B5EF4-FFF2-40B4-BE49-F238E27FC236}">
                <a16:creationId xmlns:a16="http://schemas.microsoft.com/office/drawing/2014/main" id="{7376C1CF-D97A-AA76-E9E4-3E6E49D92A0C}"/>
              </a:ext>
            </a:extLst>
          </p:cNvPr>
          <p:cNvSpPr txBox="1"/>
          <p:nvPr/>
        </p:nvSpPr>
        <p:spPr>
          <a:xfrm>
            <a:off x="826526" y="5692743"/>
            <a:ext cx="261610" cy="369332"/>
          </a:xfrm>
          <a:prstGeom prst="rect">
            <a:avLst/>
          </a:prstGeom>
          <a:noFill/>
        </p:spPr>
        <p:txBody>
          <a:bodyPr wrap="none" rtlCol="0">
            <a:spAutoFit/>
          </a:bodyPr>
          <a:lstStyle/>
          <a:p>
            <a:r>
              <a:rPr lang="en-US" dirty="0"/>
              <a:t>}</a:t>
            </a:r>
          </a:p>
        </p:txBody>
      </p:sp>
      <p:sp>
        <p:nvSpPr>
          <p:cNvPr id="12" name="Rectangle 11">
            <a:extLst>
              <a:ext uri="{FF2B5EF4-FFF2-40B4-BE49-F238E27FC236}">
                <a16:creationId xmlns:a16="http://schemas.microsoft.com/office/drawing/2014/main" id="{19B88DEF-21F1-40E5-F767-6AF722A5001D}"/>
              </a:ext>
            </a:extLst>
          </p:cNvPr>
          <p:cNvSpPr/>
          <p:nvPr/>
        </p:nvSpPr>
        <p:spPr>
          <a:xfrm>
            <a:off x="5932303" y="2085419"/>
            <a:ext cx="6096000" cy="3416320"/>
          </a:xfrm>
          <a:prstGeom prst="rect">
            <a:avLst/>
          </a:prstGeom>
        </p:spPr>
        <p:txBody>
          <a:bodyPr>
            <a:spAutoFit/>
          </a:bodyPr>
          <a:lstStyle/>
          <a:p>
            <a:r>
              <a:rPr lang="en-IN" dirty="0">
                <a:latin typeface="LMSans10"/>
              </a:rPr>
              <a:t>From the above code, we got the same output from the parent class. </a:t>
            </a:r>
          </a:p>
          <a:p>
            <a:endParaRPr lang="en-IN" dirty="0">
              <a:latin typeface="LMSans10"/>
            </a:endParaRPr>
          </a:p>
          <a:p>
            <a:r>
              <a:rPr lang="en-IN" dirty="0">
                <a:latin typeface="LMSans10"/>
              </a:rPr>
              <a:t>This happened because: </a:t>
            </a:r>
          </a:p>
          <a:p>
            <a:endParaRPr lang="en-IN" dirty="0"/>
          </a:p>
          <a:p>
            <a:pPr marL="285750" indent="-285750" algn="just">
              <a:buFont typeface="Arial" panose="020B0604020202020204" pitchFamily="34" charset="0"/>
              <a:buChar char="•"/>
            </a:pPr>
            <a:r>
              <a:rPr lang="en-IN" dirty="0">
                <a:latin typeface="LMSans10"/>
              </a:rPr>
              <a:t>The reference for the parent class and the child class is the same(Person). That is, a single object refers to both of them. </a:t>
            </a:r>
            <a:endParaRPr lang="en-IN" dirty="0"/>
          </a:p>
          <a:p>
            <a:pPr marL="285750" indent="-285750" algn="just">
              <a:buFont typeface="Arial" panose="020B0604020202020204" pitchFamily="34" charset="0"/>
              <a:buChar char="•"/>
            </a:pPr>
            <a:r>
              <a:rPr lang="en-IN" dirty="0">
                <a:latin typeface="LMSans10"/>
              </a:rPr>
              <a:t>Since the method is static, the compiler is aware that this method can not be overridden in the child class and it knows which method to call. </a:t>
            </a:r>
            <a:endParaRPr lang="en-IN" dirty="0"/>
          </a:p>
          <a:p>
            <a:pPr marL="285750" indent="-285750" algn="just">
              <a:buFont typeface="Arial" panose="020B0604020202020204" pitchFamily="34" charset="0"/>
              <a:buChar char="•"/>
            </a:pPr>
            <a:r>
              <a:rPr lang="en-IN" dirty="0">
                <a:latin typeface="LMSans10"/>
              </a:rPr>
              <a:t>Therefore there is no ambiguity and the output is the same for both cases. </a:t>
            </a:r>
            <a:endParaRPr lang="en-IN" dirty="0">
              <a:effectLst/>
            </a:endParaRPr>
          </a:p>
        </p:txBody>
      </p:sp>
      <p:sp>
        <p:nvSpPr>
          <p:cNvPr id="13" name="TextBox 12">
            <a:extLst>
              <a:ext uri="{FF2B5EF4-FFF2-40B4-BE49-F238E27FC236}">
                <a16:creationId xmlns:a16="http://schemas.microsoft.com/office/drawing/2014/main" id="{E15F93AA-965C-C5C5-15E9-51E3F7DA73C0}"/>
              </a:ext>
            </a:extLst>
          </p:cNvPr>
          <p:cNvSpPr txBox="1"/>
          <p:nvPr/>
        </p:nvSpPr>
        <p:spPr>
          <a:xfrm>
            <a:off x="6096000" y="432931"/>
            <a:ext cx="2081048" cy="1477328"/>
          </a:xfrm>
          <a:prstGeom prst="rect">
            <a:avLst/>
          </a:prstGeom>
          <a:noFill/>
        </p:spPr>
        <p:txBody>
          <a:bodyPr wrap="square" rtlCol="0">
            <a:spAutoFit/>
          </a:bodyPr>
          <a:lstStyle/>
          <a:p>
            <a:r>
              <a:rPr lang="en-US" dirty="0"/>
              <a:t>Output: </a:t>
            </a:r>
          </a:p>
          <a:p>
            <a:endParaRPr lang="en-US" dirty="0"/>
          </a:p>
          <a:p>
            <a:r>
              <a:rPr lang="en-US" dirty="0"/>
              <a:t>Person speaks</a:t>
            </a:r>
          </a:p>
          <a:p>
            <a:r>
              <a:rPr lang="en-US" dirty="0"/>
              <a:t>Person speaks</a:t>
            </a:r>
          </a:p>
          <a:p>
            <a:endParaRPr lang="en-US" dirty="0"/>
          </a:p>
        </p:txBody>
      </p:sp>
    </p:spTree>
    <p:extLst>
      <p:ext uri="{BB962C8B-B14F-4D97-AF65-F5344CB8AC3E}">
        <p14:creationId xmlns:p14="http://schemas.microsoft.com/office/powerpoint/2010/main" val="220317403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9D667-047B-1109-CA0F-7326EA6ADAB4}"/>
              </a:ext>
            </a:extLst>
          </p:cNvPr>
          <p:cNvSpPr>
            <a:spLocks noGrp="1"/>
          </p:cNvSpPr>
          <p:nvPr>
            <p:ph type="title"/>
          </p:nvPr>
        </p:nvSpPr>
        <p:spPr>
          <a:xfrm>
            <a:off x="0" y="-84685"/>
            <a:ext cx="10058400" cy="1609344"/>
          </a:xfrm>
        </p:spPr>
        <p:txBody>
          <a:bodyPr/>
          <a:lstStyle/>
          <a:p>
            <a:r>
              <a:rPr lang="en-US" dirty="0"/>
              <a:t>Dynamic Binding</a:t>
            </a:r>
          </a:p>
        </p:txBody>
      </p:sp>
      <p:sp>
        <p:nvSpPr>
          <p:cNvPr id="3" name="Content Placeholder 2">
            <a:extLst>
              <a:ext uri="{FF2B5EF4-FFF2-40B4-BE49-F238E27FC236}">
                <a16:creationId xmlns:a16="http://schemas.microsoft.com/office/drawing/2014/main" id="{6C3604BF-F526-22D3-4461-A9308CC09BB4}"/>
              </a:ext>
            </a:extLst>
          </p:cNvPr>
          <p:cNvSpPr>
            <a:spLocks noGrp="1"/>
          </p:cNvSpPr>
          <p:nvPr>
            <p:ph idx="1"/>
          </p:nvPr>
        </p:nvSpPr>
        <p:spPr>
          <a:xfrm>
            <a:off x="134428" y="1312693"/>
            <a:ext cx="4332469" cy="4050792"/>
          </a:xfrm>
        </p:spPr>
        <p:txBody>
          <a:bodyPr>
            <a:normAutofit fontScale="85000" lnSpcReduction="20000"/>
          </a:bodyPr>
          <a:lstStyle/>
          <a:p>
            <a:pPr marL="0" indent="0">
              <a:buNone/>
            </a:pPr>
            <a:r>
              <a:rPr lang="en-IN" dirty="0"/>
              <a:t>class Person </a:t>
            </a:r>
          </a:p>
          <a:p>
            <a:pPr marL="0" indent="0">
              <a:buNone/>
            </a:pPr>
            <a:r>
              <a:rPr lang="en-IN" dirty="0"/>
              <a:t>{ </a:t>
            </a:r>
          </a:p>
          <a:p>
            <a:pPr marL="0" indent="0">
              <a:buNone/>
            </a:pPr>
            <a:r>
              <a:rPr lang="en-IN" dirty="0"/>
              <a:t>public void speak () </a:t>
            </a:r>
          </a:p>
          <a:p>
            <a:pPr marL="0" indent="0">
              <a:buNone/>
            </a:pPr>
            <a:r>
              <a:rPr lang="en-IN" dirty="0"/>
              <a:t>{ </a:t>
            </a:r>
          </a:p>
          <a:p>
            <a:pPr marL="0" indent="0">
              <a:buNone/>
            </a:pPr>
            <a:r>
              <a:rPr lang="en-IN" dirty="0" err="1"/>
              <a:t>System.out.println</a:t>
            </a:r>
            <a:r>
              <a:rPr lang="en-IN" dirty="0"/>
              <a:t>(”Person speaks”); </a:t>
            </a:r>
          </a:p>
          <a:p>
            <a:pPr marL="0" indent="0">
              <a:buNone/>
            </a:pPr>
            <a:r>
              <a:rPr lang="en-IN" dirty="0"/>
              <a:t>} } </a:t>
            </a:r>
          </a:p>
          <a:p>
            <a:pPr marL="0" indent="0">
              <a:buNone/>
            </a:pPr>
            <a:r>
              <a:rPr lang="en-IN" dirty="0"/>
              <a:t>class Teacher extends Person </a:t>
            </a:r>
          </a:p>
          <a:p>
            <a:pPr marL="0" indent="0">
              <a:buNone/>
            </a:pPr>
            <a:r>
              <a:rPr lang="en-IN" dirty="0"/>
              <a:t>{ </a:t>
            </a:r>
          </a:p>
          <a:p>
            <a:pPr marL="0" indent="0">
              <a:buNone/>
            </a:pPr>
            <a:r>
              <a:rPr lang="en-IN" dirty="0"/>
              <a:t>public void speak () </a:t>
            </a:r>
          </a:p>
          <a:p>
            <a:pPr marL="0" indent="0">
              <a:buNone/>
            </a:pPr>
            <a:r>
              <a:rPr lang="en-IN" dirty="0"/>
              <a:t>{ </a:t>
            </a:r>
          </a:p>
          <a:p>
            <a:pPr marL="0" indent="0">
              <a:buNone/>
            </a:pPr>
            <a:r>
              <a:rPr lang="en-IN" dirty="0"/>
              <a:t>} } </a:t>
            </a:r>
          </a:p>
          <a:p>
            <a:pPr marL="0" indent="0">
              <a:buNone/>
            </a:pPr>
            <a:r>
              <a:rPr lang="en-IN" dirty="0" err="1"/>
              <a:t>System.out.println</a:t>
            </a:r>
            <a:r>
              <a:rPr lang="en-IN" dirty="0"/>
              <a:t>(”Teacher speaks”); </a:t>
            </a:r>
          </a:p>
          <a:p>
            <a:endParaRPr lang="en-US" dirty="0"/>
          </a:p>
        </p:txBody>
      </p:sp>
      <p:sp>
        <p:nvSpPr>
          <p:cNvPr id="4" name="Date Placeholder 3">
            <a:extLst>
              <a:ext uri="{FF2B5EF4-FFF2-40B4-BE49-F238E27FC236}">
                <a16:creationId xmlns:a16="http://schemas.microsoft.com/office/drawing/2014/main" id="{47C6887C-EC8E-75FD-9106-F7D3D568D5C0}"/>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077F255B-06DE-A76E-C27A-0B587467692E}"/>
              </a:ext>
            </a:extLst>
          </p:cNvPr>
          <p:cNvSpPr>
            <a:spLocks noGrp="1"/>
          </p:cNvSpPr>
          <p:nvPr>
            <p:ph type="ftr" sz="quarter" idx="11"/>
          </p:nvPr>
        </p:nvSpPr>
        <p:spPr/>
        <p:txBody>
          <a:bodyPr/>
          <a:lstStyle/>
          <a:p>
            <a:r>
              <a:rPr lang="en-US" dirty="0"/>
              <a:t>Object Oriented Programming (OOP), SCOPE, VIT-AP University, India</a:t>
            </a:r>
          </a:p>
        </p:txBody>
      </p:sp>
      <p:sp>
        <p:nvSpPr>
          <p:cNvPr id="6" name="Slide Number Placeholder 5">
            <a:extLst>
              <a:ext uri="{FF2B5EF4-FFF2-40B4-BE49-F238E27FC236}">
                <a16:creationId xmlns:a16="http://schemas.microsoft.com/office/drawing/2014/main" id="{2BD1D460-1D7C-BD52-03C7-45AB2137A55D}"/>
              </a:ext>
            </a:extLst>
          </p:cNvPr>
          <p:cNvSpPr>
            <a:spLocks noGrp="1"/>
          </p:cNvSpPr>
          <p:nvPr>
            <p:ph type="sldNum" sz="quarter" idx="12"/>
          </p:nvPr>
        </p:nvSpPr>
        <p:spPr/>
        <p:txBody>
          <a:bodyPr/>
          <a:lstStyle/>
          <a:p>
            <a:fld id="{860C8249-ED93-7640-8EF8-EF1CF6F3BBCA}" type="slidenum">
              <a:rPr lang="en-US" smtClean="0"/>
              <a:t>124</a:t>
            </a:fld>
            <a:endParaRPr lang="en-US"/>
          </a:p>
        </p:txBody>
      </p:sp>
      <p:pic>
        <p:nvPicPr>
          <p:cNvPr id="7" name="Picture 6">
            <a:extLst>
              <a:ext uri="{FF2B5EF4-FFF2-40B4-BE49-F238E27FC236}">
                <a16:creationId xmlns:a16="http://schemas.microsoft.com/office/drawing/2014/main" id="{63D11F55-FB2B-7DDC-001A-C169A081A803}"/>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76C165AD-D0C8-BB63-719B-0317C143A8D2}"/>
              </a:ext>
            </a:extLst>
          </p:cNvPr>
          <p:cNvSpPr/>
          <p:nvPr/>
        </p:nvSpPr>
        <p:spPr>
          <a:xfrm>
            <a:off x="4306592" y="1141812"/>
            <a:ext cx="3657832" cy="2585323"/>
          </a:xfrm>
          <a:prstGeom prst="rect">
            <a:avLst/>
          </a:prstGeom>
        </p:spPr>
        <p:txBody>
          <a:bodyPr wrap="square">
            <a:spAutoFit/>
          </a:bodyPr>
          <a:lstStyle/>
          <a:p>
            <a:r>
              <a:rPr lang="en-IN" dirty="0">
                <a:latin typeface="LMSans10"/>
              </a:rPr>
              <a:t>public class </a:t>
            </a:r>
            <a:r>
              <a:rPr lang="en-IN" dirty="0" err="1">
                <a:latin typeface="LMSans10"/>
              </a:rPr>
              <a:t>DynamicBinding</a:t>
            </a:r>
            <a:r>
              <a:rPr lang="en-IN" dirty="0">
                <a:latin typeface="LMSans10"/>
              </a:rPr>
              <a:t> </a:t>
            </a:r>
            <a:endParaRPr lang="en-IN" dirty="0"/>
          </a:p>
          <a:p>
            <a:r>
              <a:rPr lang="en-IN" dirty="0">
                <a:latin typeface="CMSY10"/>
              </a:rPr>
              <a:t>{ </a:t>
            </a:r>
          </a:p>
          <a:p>
            <a:r>
              <a:rPr lang="en-IN" dirty="0">
                <a:latin typeface="LMSans10"/>
              </a:rPr>
              <a:t>public static void main( String </a:t>
            </a:r>
            <a:r>
              <a:rPr lang="en-IN" dirty="0" err="1">
                <a:latin typeface="LMSans10"/>
              </a:rPr>
              <a:t>args</a:t>
            </a:r>
            <a:r>
              <a:rPr lang="en-IN" dirty="0">
                <a:latin typeface="LMSans10"/>
              </a:rPr>
              <a:t> []) </a:t>
            </a:r>
            <a:endParaRPr lang="en-IN" dirty="0"/>
          </a:p>
          <a:p>
            <a:r>
              <a:rPr lang="en-IN" dirty="0">
                <a:latin typeface="CMSY10"/>
              </a:rPr>
              <a:t>{ </a:t>
            </a:r>
            <a:endParaRPr lang="en-IN" dirty="0"/>
          </a:p>
          <a:p>
            <a:r>
              <a:rPr lang="en-IN" dirty="0">
                <a:latin typeface="LMSans10"/>
              </a:rPr>
              <a:t>Person obj2 = new Person(); </a:t>
            </a:r>
          </a:p>
          <a:p>
            <a:r>
              <a:rPr lang="en-IN" dirty="0">
                <a:latin typeface="LMSans10"/>
              </a:rPr>
              <a:t>obj2 . speak ();</a:t>
            </a:r>
            <a:br>
              <a:rPr lang="en-IN" dirty="0">
                <a:latin typeface="LMSans10"/>
              </a:rPr>
            </a:br>
            <a:r>
              <a:rPr lang="en-IN" dirty="0">
                <a:latin typeface="LMSans10"/>
              </a:rPr>
              <a:t>Person </a:t>
            </a:r>
            <a:r>
              <a:rPr lang="en-IN" dirty="0" err="1">
                <a:latin typeface="LMSans10"/>
              </a:rPr>
              <a:t>obj</a:t>
            </a:r>
            <a:r>
              <a:rPr lang="en-IN" dirty="0">
                <a:latin typeface="LMSans10"/>
              </a:rPr>
              <a:t> = new Teacher (); </a:t>
            </a:r>
          </a:p>
          <a:p>
            <a:r>
              <a:rPr lang="en-IN" dirty="0" err="1">
                <a:latin typeface="LMSans10"/>
              </a:rPr>
              <a:t>obj</a:t>
            </a:r>
            <a:r>
              <a:rPr lang="en-IN" dirty="0">
                <a:latin typeface="LMSans10"/>
              </a:rPr>
              <a:t> . speak (); </a:t>
            </a:r>
            <a:endParaRPr lang="en-IN" dirty="0"/>
          </a:p>
          <a:p>
            <a:r>
              <a:rPr lang="en-IN" dirty="0">
                <a:latin typeface="CMSY10"/>
              </a:rPr>
              <a:t>} } </a:t>
            </a:r>
            <a:endParaRPr lang="en-IN" dirty="0"/>
          </a:p>
        </p:txBody>
      </p:sp>
      <p:sp>
        <p:nvSpPr>
          <p:cNvPr id="9" name="Rectangle 8">
            <a:extLst>
              <a:ext uri="{FF2B5EF4-FFF2-40B4-BE49-F238E27FC236}">
                <a16:creationId xmlns:a16="http://schemas.microsoft.com/office/drawing/2014/main" id="{E7BBADE5-9E2D-9311-7704-43682412F43B}"/>
              </a:ext>
            </a:extLst>
          </p:cNvPr>
          <p:cNvSpPr/>
          <p:nvPr/>
        </p:nvSpPr>
        <p:spPr>
          <a:xfrm>
            <a:off x="5535168" y="3660970"/>
            <a:ext cx="6096000" cy="2585323"/>
          </a:xfrm>
          <a:prstGeom prst="rect">
            <a:avLst/>
          </a:prstGeom>
        </p:spPr>
        <p:txBody>
          <a:bodyPr>
            <a:spAutoFit/>
          </a:bodyPr>
          <a:lstStyle/>
          <a:p>
            <a:pPr algn="just"/>
            <a:r>
              <a:rPr lang="en-IN" dirty="0">
                <a:latin typeface="LMSans10"/>
              </a:rPr>
              <a:t>From the above code, we got different output because:</a:t>
            </a:r>
            <a:br>
              <a:rPr lang="en-IN" dirty="0">
                <a:latin typeface="LMSans10"/>
              </a:rPr>
            </a:br>
            <a:r>
              <a:rPr lang="en-IN" dirty="0">
                <a:latin typeface="LMSans10"/>
              </a:rPr>
              <a:t>We have not declared the methods as static in the code. </a:t>
            </a:r>
            <a:endParaRPr lang="en-IN" dirty="0"/>
          </a:p>
          <a:p>
            <a:pPr algn="just"/>
            <a:r>
              <a:rPr lang="en-IN" dirty="0">
                <a:latin typeface="LMSans10"/>
              </a:rPr>
              <a:t>During compilation, the compiler has no idea of which method to call. This happens because the compiler doesn’t go according to the type of the object but it checks only according to the reference variable. </a:t>
            </a:r>
            <a:endParaRPr lang="en-IN" dirty="0"/>
          </a:p>
          <a:p>
            <a:pPr algn="just"/>
            <a:r>
              <a:rPr lang="en-IN" dirty="0">
                <a:latin typeface="LMSans10"/>
              </a:rPr>
              <a:t>Therefore the binding gets delayed to runtime, so the respective version of the speak() method will be called on the basis of the type of the object. </a:t>
            </a:r>
            <a:endParaRPr lang="en-IN" dirty="0">
              <a:effectLst/>
            </a:endParaRPr>
          </a:p>
        </p:txBody>
      </p:sp>
      <p:sp>
        <p:nvSpPr>
          <p:cNvPr id="10" name="TextBox 9">
            <a:extLst>
              <a:ext uri="{FF2B5EF4-FFF2-40B4-BE49-F238E27FC236}">
                <a16:creationId xmlns:a16="http://schemas.microsoft.com/office/drawing/2014/main" id="{5A1809BC-1631-A76F-8E2B-376AB17AF8F9}"/>
              </a:ext>
            </a:extLst>
          </p:cNvPr>
          <p:cNvSpPr txBox="1"/>
          <p:nvPr/>
        </p:nvSpPr>
        <p:spPr>
          <a:xfrm>
            <a:off x="9259614" y="1524658"/>
            <a:ext cx="2371554" cy="1477328"/>
          </a:xfrm>
          <a:prstGeom prst="rect">
            <a:avLst/>
          </a:prstGeom>
          <a:noFill/>
        </p:spPr>
        <p:txBody>
          <a:bodyPr wrap="square" rtlCol="0">
            <a:spAutoFit/>
          </a:bodyPr>
          <a:lstStyle/>
          <a:p>
            <a:r>
              <a:rPr lang="en-US" dirty="0"/>
              <a:t>Output: </a:t>
            </a:r>
          </a:p>
          <a:p>
            <a:endParaRPr lang="en-US" dirty="0"/>
          </a:p>
          <a:p>
            <a:r>
              <a:rPr lang="en-US" dirty="0"/>
              <a:t>Person speaks</a:t>
            </a:r>
          </a:p>
          <a:p>
            <a:r>
              <a:rPr lang="en-US" dirty="0"/>
              <a:t>Teacher speaks</a:t>
            </a:r>
          </a:p>
          <a:p>
            <a:endParaRPr lang="en-US" dirty="0"/>
          </a:p>
        </p:txBody>
      </p:sp>
    </p:spTree>
    <p:extLst>
      <p:ext uri="{BB962C8B-B14F-4D97-AF65-F5344CB8AC3E}">
        <p14:creationId xmlns:p14="http://schemas.microsoft.com/office/powerpoint/2010/main" val="376123953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43E4E-E2AC-F7EE-BB64-9DCBF578C697}"/>
              </a:ext>
            </a:extLst>
          </p:cNvPr>
          <p:cNvSpPr>
            <a:spLocks noGrp="1"/>
          </p:cNvSpPr>
          <p:nvPr>
            <p:ph type="title"/>
          </p:nvPr>
        </p:nvSpPr>
        <p:spPr>
          <a:xfrm>
            <a:off x="-75779" y="-459841"/>
            <a:ext cx="10058400" cy="1609344"/>
          </a:xfrm>
        </p:spPr>
        <p:txBody>
          <a:bodyPr/>
          <a:lstStyle/>
          <a:p>
            <a:r>
              <a:rPr lang="en-US" dirty="0"/>
              <a:t>Example - SB</a:t>
            </a:r>
          </a:p>
        </p:txBody>
      </p:sp>
      <p:sp>
        <p:nvSpPr>
          <p:cNvPr id="3" name="Content Placeholder 2">
            <a:extLst>
              <a:ext uri="{FF2B5EF4-FFF2-40B4-BE49-F238E27FC236}">
                <a16:creationId xmlns:a16="http://schemas.microsoft.com/office/drawing/2014/main" id="{F195F5CA-BDC0-C1B1-CD23-953E69E0A9CC}"/>
              </a:ext>
            </a:extLst>
          </p:cNvPr>
          <p:cNvSpPr>
            <a:spLocks noGrp="1"/>
          </p:cNvSpPr>
          <p:nvPr>
            <p:ph idx="1"/>
          </p:nvPr>
        </p:nvSpPr>
        <p:spPr>
          <a:xfrm>
            <a:off x="160704" y="854634"/>
            <a:ext cx="3213117" cy="5167794"/>
          </a:xfrm>
        </p:spPr>
        <p:txBody>
          <a:bodyPr>
            <a:normAutofit fontScale="62500" lnSpcReduction="20000"/>
          </a:bodyPr>
          <a:lstStyle/>
          <a:p>
            <a:pPr marL="0" fontAlgn="base"/>
            <a:r>
              <a:rPr lang="en-IN" sz="1800" dirty="0"/>
              <a:t>// Java Program to Illustrate Static Binding</a:t>
            </a:r>
          </a:p>
          <a:p>
            <a:pPr marL="0" fontAlgn="base"/>
            <a:r>
              <a:rPr lang="en-IN" sz="1800" dirty="0"/>
              <a:t> </a:t>
            </a:r>
          </a:p>
          <a:p>
            <a:pPr marL="0" fontAlgn="base"/>
            <a:r>
              <a:rPr lang="en-IN" sz="1800" dirty="0"/>
              <a:t>// Main class</a:t>
            </a:r>
          </a:p>
          <a:p>
            <a:pPr marL="0" fontAlgn="base"/>
            <a:r>
              <a:rPr lang="en-IN" sz="1800" dirty="0"/>
              <a:t>class </a:t>
            </a:r>
            <a:r>
              <a:rPr lang="en-IN" sz="1800" dirty="0" err="1"/>
              <a:t>NewClass</a:t>
            </a:r>
            <a:r>
              <a:rPr lang="en-IN" sz="1800" dirty="0"/>
              <a:t> {</a:t>
            </a:r>
          </a:p>
          <a:p>
            <a:pPr marL="0" fontAlgn="base"/>
            <a:r>
              <a:rPr lang="en-IN" sz="1800" dirty="0"/>
              <a:t> </a:t>
            </a:r>
          </a:p>
          <a:p>
            <a:pPr marL="0" fontAlgn="base"/>
            <a:r>
              <a:rPr lang="en-IN" sz="1800" dirty="0"/>
              <a:t>    // Static nested inner class</a:t>
            </a:r>
          </a:p>
          <a:p>
            <a:pPr marL="0" fontAlgn="base"/>
            <a:r>
              <a:rPr lang="en-IN" sz="1800" dirty="0"/>
              <a:t>    // Class 1</a:t>
            </a:r>
          </a:p>
          <a:p>
            <a:pPr marL="0" fontAlgn="base"/>
            <a:r>
              <a:rPr lang="en-IN" sz="1800" dirty="0"/>
              <a:t>    public static class superclass {</a:t>
            </a:r>
          </a:p>
          <a:p>
            <a:pPr marL="0" fontAlgn="base"/>
            <a:r>
              <a:rPr lang="en-IN" sz="1800" dirty="0"/>
              <a:t> </a:t>
            </a:r>
          </a:p>
          <a:p>
            <a:pPr marL="0" fontAlgn="base"/>
            <a:r>
              <a:rPr lang="en-IN" sz="1800" dirty="0"/>
              <a:t>        // Method of inner class</a:t>
            </a:r>
          </a:p>
          <a:p>
            <a:pPr marL="0" fontAlgn="base"/>
            <a:r>
              <a:rPr lang="en-IN" sz="1800" dirty="0"/>
              <a:t>        static void print()</a:t>
            </a:r>
          </a:p>
          <a:p>
            <a:pPr marL="0" fontAlgn="base"/>
            <a:r>
              <a:rPr lang="en-IN" sz="1800" dirty="0"/>
              <a:t>        {</a:t>
            </a:r>
          </a:p>
          <a:p>
            <a:pPr marL="0" fontAlgn="base"/>
            <a:r>
              <a:rPr lang="en-IN" sz="1800" dirty="0"/>
              <a:t> </a:t>
            </a:r>
          </a:p>
          <a:p>
            <a:pPr marL="0" fontAlgn="base"/>
            <a:r>
              <a:rPr lang="en-IN" sz="1800" dirty="0"/>
              <a:t>            // Print statement</a:t>
            </a:r>
          </a:p>
          <a:p>
            <a:pPr marL="0" fontAlgn="base"/>
            <a:r>
              <a:rPr lang="en-IN" sz="1800" dirty="0"/>
              <a:t>            </a:t>
            </a:r>
            <a:r>
              <a:rPr lang="en-IN" sz="1800" dirty="0" err="1"/>
              <a:t>System.out.println</a:t>
            </a:r>
            <a:r>
              <a:rPr lang="en-IN" sz="1800" dirty="0"/>
              <a:t>(</a:t>
            </a:r>
          </a:p>
          <a:p>
            <a:pPr marL="0" fontAlgn="base"/>
            <a:r>
              <a:rPr lang="en-IN" sz="1800" dirty="0"/>
              <a:t>                "print() in superclass is called");</a:t>
            </a:r>
          </a:p>
          <a:p>
            <a:pPr marL="0" fontAlgn="base"/>
            <a:r>
              <a:rPr lang="en-IN" sz="1800" dirty="0"/>
              <a:t>        }</a:t>
            </a:r>
          </a:p>
          <a:p>
            <a:pPr marL="0" fontAlgn="base"/>
            <a:r>
              <a:rPr lang="en-IN" sz="1800" dirty="0"/>
              <a:t>    }</a:t>
            </a:r>
          </a:p>
        </p:txBody>
      </p:sp>
      <p:sp>
        <p:nvSpPr>
          <p:cNvPr id="4" name="Date Placeholder 3">
            <a:extLst>
              <a:ext uri="{FF2B5EF4-FFF2-40B4-BE49-F238E27FC236}">
                <a16:creationId xmlns:a16="http://schemas.microsoft.com/office/drawing/2014/main" id="{71BBAD8C-E2C7-806E-C8DB-EE57005768EF}"/>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21647F7D-81BE-C633-6BA2-44C47F2DF528}"/>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6811B2C8-9FCE-2944-0A4D-22DD65DA8183}"/>
              </a:ext>
            </a:extLst>
          </p:cNvPr>
          <p:cNvSpPr>
            <a:spLocks noGrp="1"/>
          </p:cNvSpPr>
          <p:nvPr>
            <p:ph type="sldNum" sz="quarter" idx="12"/>
          </p:nvPr>
        </p:nvSpPr>
        <p:spPr/>
        <p:txBody>
          <a:bodyPr/>
          <a:lstStyle/>
          <a:p>
            <a:fld id="{860C8249-ED93-7640-8EF8-EF1CF6F3BBCA}" type="slidenum">
              <a:rPr lang="en-US" smtClean="0"/>
              <a:t>125</a:t>
            </a:fld>
            <a:endParaRPr lang="en-US"/>
          </a:p>
        </p:txBody>
      </p:sp>
      <p:pic>
        <p:nvPicPr>
          <p:cNvPr id="7" name="Picture 6">
            <a:extLst>
              <a:ext uri="{FF2B5EF4-FFF2-40B4-BE49-F238E27FC236}">
                <a16:creationId xmlns:a16="http://schemas.microsoft.com/office/drawing/2014/main" id="{B3A84EF0-1E64-21B2-7D91-B81FC42F5C69}"/>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6EA0D945-50FE-9424-2C69-E28BE562673C}"/>
              </a:ext>
            </a:extLst>
          </p:cNvPr>
          <p:cNvSpPr/>
          <p:nvPr/>
        </p:nvSpPr>
        <p:spPr>
          <a:xfrm>
            <a:off x="3373821" y="701374"/>
            <a:ext cx="6096000" cy="5632311"/>
          </a:xfrm>
          <a:prstGeom prst="rect">
            <a:avLst/>
          </a:prstGeom>
        </p:spPr>
        <p:txBody>
          <a:bodyPr>
            <a:spAutoFit/>
          </a:bodyPr>
          <a:lstStyle/>
          <a:p>
            <a:pPr fontAlgn="base"/>
            <a:r>
              <a:rPr lang="en-IN" dirty="0"/>
              <a:t>    // Static nested inner class</a:t>
            </a:r>
          </a:p>
          <a:p>
            <a:pPr fontAlgn="base"/>
            <a:r>
              <a:rPr lang="en-IN" dirty="0"/>
              <a:t>    // Class 2</a:t>
            </a:r>
          </a:p>
          <a:p>
            <a:pPr fontAlgn="base"/>
            <a:r>
              <a:rPr lang="en-IN" dirty="0"/>
              <a:t>    public static class subclass extends superclass {</a:t>
            </a:r>
          </a:p>
          <a:p>
            <a:pPr fontAlgn="base"/>
            <a:r>
              <a:rPr lang="en-IN" dirty="0"/>
              <a:t> </a:t>
            </a:r>
          </a:p>
          <a:p>
            <a:pPr fontAlgn="base"/>
            <a:r>
              <a:rPr lang="en-IN" dirty="0"/>
              <a:t>        // Method of inner class</a:t>
            </a:r>
          </a:p>
          <a:p>
            <a:pPr fontAlgn="base"/>
            <a:r>
              <a:rPr lang="en-IN" dirty="0"/>
              <a:t>        static void print()</a:t>
            </a:r>
          </a:p>
          <a:p>
            <a:pPr fontAlgn="base"/>
            <a:r>
              <a:rPr lang="en-IN" dirty="0"/>
              <a:t>        {</a:t>
            </a:r>
          </a:p>
          <a:p>
            <a:pPr fontAlgn="base"/>
            <a:r>
              <a:rPr lang="en-IN" dirty="0"/>
              <a:t> </a:t>
            </a:r>
          </a:p>
          <a:p>
            <a:pPr fontAlgn="base"/>
            <a:r>
              <a:rPr lang="en-IN" dirty="0"/>
              <a:t>            // print statement</a:t>
            </a:r>
          </a:p>
          <a:p>
            <a:pPr fontAlgn="base"/>
            <a:r>
              <a:rPr lang="en-IN" dirty="0"/>
              <a:t>            </a:t>
            </a:r>
            <a:r>
              <a:rPr lang="en-IN" dirty="0" err="1"/>
              <a:t>System.out.println</a:t>
            </a:r>
            <a:r>
              <a:rPr lang="en-IN" dirty="0"/>
              <a:t>(</a:t>
            </a:r>
          </a:p>
          <a:p>
            <a:pPr fontAlgn="base"/>
            <a:r>
              <a:rPr lang="en-IN" dirty="0"/>
              <a:t>                "print() in subclass is called");</a:t>
            </a:r>
          </a:p>
          <a:p>
            <a:pPr fontAlgn="base"/>
            <a:r>
              <a:rPr lang="en-IN" dirty="0"/>
              <a:t>        }</a:t>
            </a:r>
          </a:p>
          <a:p>
            <a:pPr fontAlgn="base"/>
            <a:r>
              <a:rPr lang="en-IN" dirty="0"/>
              <a:t>    }</a:t>
            </a:r>
          </a:p>
          <a:p>
            <a:pPr fontAlgn="base"/>
            <a:r>
              <a:rPr lang="en-IN" dirty="0"/>
              <a:t> </a:t>
            </a:r>
          </a:p>
          <a:p>
            <a:pPr fontAlgn="base"/>
            <a:r>
              <a:rPr lang="en-IN" dirty="0"/>
              <a:t>    // Method of main class</a:t>
            </a:r>
          </a:p>
          <a:p>
            <a:pPr fontAlgn="base"/>
            <a:r>
              <a:rPr lang="en-IN" dirty="0"/>
              <a:t>    // Main driver method</a:t>
            </a:r>
          </a:p>
          <a:p>
            <a:pPr fontAlgn="base"/>
            <a:r>
              <a:rPr lang="en-IN" dirty="0"/>
              <a:t>    public static void main(String[] </a:t>
            </a:r>
            <a:r>
              <a:rPr lang="en-IN" dirty="0" err="1"/>
              <a:t>args</a:t>
            </a:r>
            <a:r>
              <a:rPr lang="en-IN" dirty="0"/>
              <a:t>)</a:t>
            </a:r>
          </a:p>
          <a:p>
            <a:pPr fontAlgn="base"/>
            <a:r>
              <a:rPr lang="en-IN" dirty="0"/>
              <a:t>    {</a:t>
            </a:r>
          </a:p>
          <a:p>
            <a:pPr fontAlgn="base"/>
            <a:r>
              <a:rPr lang="en-IN" dirty="0"/>
              <a:t> </a:t>
            </a:r>
          </a:p>
          <a:p>
            <a:pPr fontAlgn="base"/>
            <a:r>
              <a:rPr lang="en-IN" dirty="0"/>
              <a:t>     </a:t>
            </a:r>
          </a:p>
        </p:txBody>
      </p:sp>
      <p:sp>
        <p:nvSpPr>
          <p:cNvPr id="9" name="Rectangle 8">
            <a:extLst>
              <a:ext uri="{FF2B5EF4-FFF2-40B4-BE49-F238E27FC236}">
                <a16:creationId xmlns:a16="http://schemas.microsoft.com/office/drawing/2014/main" id="{97D842BB-B7F5-D848-0351-FA2A8CEDD212}"/>
              </a:ext>
            </a:extLst>
          </p:cNvPr>
          <p:cNvSpPr/>
          <p:nvPr/>
        </p:nvSpPr>
        <p:spPr>
          <a:xfrm>
            <a:off x="7693572" y="2310718"/>
            <a:ext cx="6096000" cy="2862322"/>
          </a:xfrm>
          <a:prstGeom prst="rect">
            <a:avLst/>
          </a:prstGeom>
        </p:spPr>
        <p:txBody>
          <a:bodyPr>
            <a:spAutoFit/>
          </a:bodyPr>
          <a:lstStyle/>
          <a:p>
            <a:pPr fontAlgn="base"/>
            <a:r>
              <a:rPr lang="en-IN" dirty="0"/>
              <a:t>// Creating objects of static inner classes</a:t>
            </a:r>
          </a:p>
          <a:p>
            <a:pPr fontAlgn="base"/>
            <a:r>
              <a:rPr lang="en-IN" dirty="0"/>
              <a:t>        // inside main() method</a:t>
            </a:r>
          </a:p>
          <a:p>
            <a:pPr fontAlgn="base"/>
            <a:r>
              <a:rPr lang="en-IN" dirty="0"/>
              <a:t>        superclass A = new superclass();</a:t>
            </a:r>
          </a:p>
          <a:p>
            <a:pPr fontAlgn="base"/>
            <a:r>
              <a:rPr lang="en-IN" dirty="0"/>
              <a:t>        superclass B = new subclass();</a:t>
            </a:r>
          </a:p>
          <a:p>
            <a:pPr fontAlgn="base"/>
            <a:r>
              <a:rPr lang="en-IN" dirty="0"/>
              <a:t> </a:t>
            </a:r>
          </a:p>
          <a:p>
            <a:pPr fontAlgn="base"/>
            <a:r>
              <a:rPr lang="en-IN" dirty="0"/>
              <a:t>        // Calling method over above objects</a:t>
            </a:r>
          </a:p>
          <a:p>
            <a:pPr fontAlgn="base"/>
            <a:r>
              <a:rPr lang="en-IN" dirty="0"/>
              <a:t>        </a:t>
            </a:r>
            <a:r>
              <a:rPr lang="en-IN" dirty="0" err="1"/>
              <a:t>A.print</a:t>
            </a:r>
            <a:r>
              <a:rPr lang="en-IN" dirty="0"/>
              <a:t>();</a:t>
            </a:r>
          </a:p>
          <a:p>
            <a:pPr fontAlgn="base"/>
            <a:r>
              <a:rPr lang="en-IN" dirty="0"/>
              <a:t>        </a:t>
            </a:r>
            <a:r>
              <a:rPr lang="en-IN" dirty="0" err="1"/>
              <a:t>B.print</a:t>
            </a:r>
            <a:r>
              <a:rPr lang="en-IN" dirty="0"/>
              <a:t>();</a:t>
            </a:r>
          </a:p>
          <a:p>
            <a:pPr fontAlgn="base"/>
            <a:r>
              <a:rPr lang="en-IN" dirty="0"/>
              <a:t>    }</a:t>
            </a:r>
          </a:p>
          <a:p>
            <a:pPr fontAlgn="base"/>
            <a:r>
              <a:rPr lang="en-IN" dirty="0"/>
              <a:t>}</a:t>
            </a:r>
            <a:endParaRPr lang="en-US" dirty="0"/>
          </a:p>
        </p:txBody>
      </p:sp>
    </p:spTree>
    <p:extLst>
      <p:ext uri="{BB962C8B-B14F-4D97-AF65-F5344CB8AC3E}">
        <p14:creationId xmlns:p14="http://schemas.microsoft.com/office/powerpoint/2010/main" val="316599323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545F6B6-7245-5877-F937-EB2F32EC1137}"/>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E882C620-CBE1-5152-B6FA-5BA488AA823D}"/>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A17D40F2-D9FB-08A1-CC8D-F76BB0767251}"/>
              </a:ext>
            </a:extLst>
          </p:cNvPr>
          <p:cNvSpPr>
            <a:spLocks noGrp="1"/>
          </p:cNvSpPr>
          <p:nvPr>
            <p:ph type="sldNum" sz="quarter" idx="12"/>
          </p:nvPr>
        </p:nvSpPr>
        <p:spPr/>
        <p:txBody>
          <a:bodyPr/>
          <a:lstStyle/>
          <a:p>
            <a:fld id="{860C8249-ED93-7640-8EF8-EF1CF6F3BBCA}" type="slidenum">
              <a:rPr lang="en-US" smtClean="0"/>
              <a:t>126</a:t>
            </a:fld>
            <a:endParaRPr lang="en-US"/>
          </a:p>
        </p:txBody>
      </p:sp>
      <p:pic>
        <p:nvPicPr>
          <p:cNvPr id="7" name="Picture 6">
            <a:extLst>
              <a:ext uri="{FF2B5EF4-FFF2-40B4-BE49-F238E27FC236}">
                <a16:creationId xmlns:a16="http://schemas.microsoft.com/office/drawing/2014/main" id="{FC597A4F-2568-16BD-2C15-5188BE50544C}"/>
              </a:ext>
            </a:extLst>
          </p:cNvPr>
          <p:cNvPicPr>
            <a:picLocks noChangeAspect="1"/>
          </p:cNvPicPr>
          <p:nvPr/>
        </p:nvPicPr>
        <p:blipFill>
          <a:blip r:embed="rId2"/>
          <a:stretch>
            <a:fillRect/>
          </a:stretch>
        </p:blipFill>
        <p:spPr>
          <a:xfrm>
            <a:off x="10877626" y="0"/>
            <a:ext cx="1314374" cy="1314374"/>
          </a:xfrm>
          <a:prstGeom prst="rect">
            <a:avLst/>
          </a:prstGeom>
        </p:spPr>
      </p:pic>
      <p:sp>
        <p:nvSpPr>
          <p:cNvPr id="10" name="Rectangle 9">
            <a:extLst>
              <a:ext uri="{FF2B5EF4-FFF2-40B4-BE49-F238E27FC236}">
                <a16:creationId xmlns:a16="http://schemas.microsoft.com/office/drawing/2014/main" id="{ACCA0770-4576-75DE-725C-F640CD729C9B}"/>
              </a:ext>
            </a:extLst>
          </p:cNvPr>
          <p:cNvSpPr/>
          <p:nvPr/>
        </p:nvSpPr>
        <p:spPr>
          <a:xfrm>
            <a:off x="2781772" y="1001906"/>
            <a:ext cx="6096000" cy="4524315"/>
          </a:xfrm>
          <a:prstGeom prst="rect">
            <a:avLst/>
          </a:prstGeom>
        </p:spPr>
        <p:txBody>
          <a:bodyPr>
            <a:spAutoFit/>
          </a:bodyPr>
          <a:lstStyle/>
          <a:p>
            <a:r>
              <a:rPr lang="en-US" dirty="0"/>
              <a:t>Output</a:t>
            </a:r>
          </a:p>
          <a:p>
            <a:r>
              <a:rPr lang="en-US" dirty="0"/>
              <a:t>print() in superclass is called </a:t>
            </a:r>
          </a:p>
          <a:p>
            <a:r>
              <a:rPr lang="en-US" dirty="0"/>
              <a:t>print() in superclass is called</a:t>
            </a:r>
          </a:p>
          <a:p>
            <a:endParaRPr lang="en-US" dirty="0"/>
          </a:p>
          <a:p>
            <a:endParaRPr lang="en-US" dirty="0"/>
          </a:p>
          <a:p>
            <a:r>
              <a:rPr lang="en-US" dirty="0"/>
              <a:t>Output Explanation: As you can see, in both cases the print method of the superclass is called. Let us discuss how this happens </a:t>
            </a:r>
          </a:p>
          <a:p>
            <a:r>
              <a:rPr lang="en-US" dirty="0"/>
              <a:t>We have created one object of subclass and one object of the superclass with the reference of the superclass.</a:t>
            </a:r>
          </a:p>
          <a:p>
            <a:r>
              <a:rPr lang="en-US" dirty="0"/>
              <a:t>Since the print method of the superclass is static, the compiler knows that it will not be overridden in subclasses and hence compiler knows during compile time which print method to call and hence no ambiguity.</a:t>
            </a:r>
          </a:p>
          <a:p>
            <a:r>
              <a:rPr lang="en-US" dirty="0"/>
              <a:t>As an exercise, the reader can change the reference of object B to subclass and then check the output. </a:t>
            </a:r>
          </a:p>
        </p:txBody>
      </p:sp>
    </p:spTree>
    <p:extLst>
      <p:ext uri="{BB962C8B-B14F-4D97-AF65-F5344CB8AC3E}">
        <p14:creationId xmlns:p14="http://schemas.microsoft.com/office/powerpoint/2010/main" val="241244725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48B94-8BF0-C38F-9BA5-2658348B6D36}"/>
              </a:ext>
            </a:extLst>
          </p:cNvPr>
          <p:cNvSpPr>
            <a:spLocks noGrp="1"/>
          </p:cNvSpPr>
          <p:nvPr>
            <p:ph type="title"/>
          </p:nvPr>
        </p:nvSpPr>
        <p:spPr>
          <a:xfrm>
            <a:off x="-33738" y="-350097"/>
            <a:ext cx="10058400" cy="1609344"/>
          </a:xfrm>
        </p:spPr>
        <p:txBody>
          <a:bodyPr/>
          <a:lstStyle/>
          <a:p>
            <a:r>
              <a:rPr lang="en-US" dirty="0"/>
              <a:t>Example - DB</a:t>
            </a:r>
          </a:p>
        </p:txBody>
      </p:sp>
      <p:sp>
        <p:nvSpPr>
          <p:cNvPr id="4" name="Date Placeholder 3">
            <a:extLst>
              <a:ext uri="{FF2B5EF4-FFF2-40B4-BE49-F238E27FC236}">
                <a16:creationId xmlns:a16="http://schemas.microsoft.com/office/drawing/2014/main" id="{198FBEC9-41B5-0768-3B5A-7AD860C0A307}"/>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E325E510-70D6-C669-E26A-FABDF7D0E07C}"/>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4F92B132-8754-930E-BCD2-9BC7323228E1}"/>
              </a:ext>
            </a:extLst>
          </p:cNvPr>
          <p:cNvSpPr>
            <a:spLocks noGrp="1"/>
          </p:cNvSpPr>
          <p:nvPr>
            <p:ph type="sldNum" sz="quarter" idx="12"/>
          </p:nvPr>
        </p:nvSpPr>
        <p:spPr/>
        <p:txBody>
          <a:bodyPr/>
          <a:lstStyle/>
          <a:p>
            <a:fld id="{860C8249-ED93-7640-8EF8-EF1CF6F3BBCA}" type="slidenum">
              <a:rPr lang="en-US" smtClean="0"/>
              <a:t>127</a:t>
            </a:fld>
            <a:endParaRPr lang="en-US"/>
          </a:p>
        </p:txBody>
      </p:sp>
      <p:pic>
        <p:nvPicPr>
          <p:cNvPr id="7" name="Picture 6">
            <a:extLst>
              <a:ext uri="{FF2B5EF4-FFF2-40B4-BE49-F238E27FC236}">
                <a16:creationId xmlns:a16="http://schemas.microsoft.com/office/drawing/2014/main" id="{82398912-C7BE-DA8B-B384-C10141D8FBDD}"/>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86AD8008-CC1D-C453-32A4-C3C039151F7B}"/>
              </a:ext>
            </a:extLst>
          </p:cNvPr>
          <p:cNvSpPr/>
          <p:nvPr/>
        </p:nvSpPr>
        <p:spPr>
          <a:xfrm>
            <a:off x="423672" y="877904"/>
            <a:ext cx="6096000" cy="5262979"/>
          </a:xfrm>
          <a:prstGeom prst="rect">
            <a:avLst/>
          </a:prstGeom>
        </p:spPr>
        <p:txBody>
          <a:bodyPr>
            <a:spAutoFit/>
          </a:bodyPr>
          <a:lstStyle/>
          <a:p>
            <a:r>
              <a:rPr lang="en-US" sz="1400" dirty="0"/>
              <a:t>// Java Program to Illustrate Dynamic Binding</a:t>
            </a:r>
          </a:p>
          <a:p>
            <a:r>
              <a:rPr lang="en-US" sz="1400" dirty="0"/>
              <a:t> </a:t>
            </a:r>
          </a:p>
          <a:p>
            <a:r>
              <a:rPr lang="en-US" sz="1400" dirty="0"/>
              <a:t>// Main class</a:t>
            </a:r>
          </a:p>
          <a:p>
            <a:r>
              <a:rPr lang="en-US" sz="1400" dirty="0"/>
              <a:t>public class GFG {</a:t>
            </a:r>
          </a:p>
          <a:p>
            <a:r>
              <a:rPr lang="en-US" sz="1400" dirty="0"/>
              <a:t> </a:t>
            </a:r>
          </a:p>
          <a:p>
            <a:r>
              <a:rPr lang="en-US" sz="1400" dirty="0"/>
              <a:t>    // Static nested inner class</a:t>
            </a:r>
          </a:p>
          <a:p>
            <a:r>
              <a:rPr lang="en-US" sz="1400" dirty="0"/>
              <a:t>    // Class 1</a:t>
            </a:r>
          </a:p>
          <a:p>
            <a:r>
              <a:rPr lang="en-US" sz="1400" dirty="0"/>
              <a:t>    public static class superclass {</a:t>
            </a:r>
          </a:p>
          <a:p>
            <a:r>
              <a:rPr lang="en-US" sz="1400" dirty="0"/>
              <a:t> </a:t>
            </a:r>
          </a:p>
          <a:p>
            <a:r>
              <a:rPr lang="en-US" sz="1400" dirty="0"/>
              <a:t>        // Method of inner class 1</a:t>
            </a:r>
          </a:p>
          <a:p>
            <a:r>
              <a:rPr lang="en-US" sz="1400" dirty="0"/>
              <a:t>        void print()</a:t>
            </a:r>
          </a:p>
          <a:p>
            <a:r>
              <a:rPr lang="en-US" sz="1400" dirty="0"/>
              <a:t>        {</a:t>
            </a:r>
          </a:p>
          <a:p>
            <a:r>
              <a:rPr lang="en-US" sz="1400" dirty="0"/>
              <a:t> </a:t>
            </a:r>
          </a:p>
          <a:p>
            <a:r>
              <a:rPr lang="en-US" sz="1400" dirty="0"/>
              <a:t>            // Print statement</a:t>
            </a:r>
          </a:p>
          <a:p>
            <a:r>
              <a:rPr lang="en-US" sz="1400" dirty="0"/>
              <a:t>            </a:t>
            </a:r>
            <a:r>
              <a:rPr lang="en-US" sz="1400" dirty="0" err="1"/>
              <a:t>System.out.println</a:t>
            </a:r>
            <a:r>
              <a:rPr lang="en-US" sz="1400" dirty="0"/>
              <a:t>(</a:t>
            </a:r>
          </a:p>
          <a:p>
            <a:r>
              <a:rPr lang="en-US" sz="1400" dirty="0"/>
              <a:t>                "print in superclass is called");</a:t>
            </a:r>
          </a:p>
          <a:p>
            <a:r>
              <a:rPr lang="en-US" sz="1400" dirty="0"/>
              <a:t>        }</a:t>
            </a:r>
          </a:p>
          <a:p>
            <a:r>
              <a:rPr lang="en-US" sz="1400" dirty="0"/>
              <a:t>    }</a:t>
            </a:r>
          </a:p>
          <a:p>
            <a:r>
              <a:rPr lang="en-US" sz="1400" dirty="0"/>
              <a:t> </a:t>
            </a:r>
          </a:p>
          <a:p>
            <a:r>
              <a:rPr lang="en-US" sz="1400" dirty="0"/>
              <a:t>    // Static nested inner class</a:t>
            </a:r>
          </a:p>
          <a:p>
            <a:r>
              <a:rPr lang="en-US" sz="1400" dirty="0"/>
              <a:t>    // Class 2</a:t>
            </a:r>
          </a:p>
          <a:p>
            <a:r>
              <a:rPr lang="en-US" sz="1400" dirty="0"/>
              <a:t>    public static class subclass extends superclass {</a:t>
            </a:r>
          </a:p>
          <a:p>
            <a:r>
              <a:rPr lang="en-US" sz="1400" dirty="0"/>
              <a:t> </a:t>
            </a:r>
          </a:p>
          <a:p>
            <a:r>
              <a:rPr lang="en-US" sz="1400" dirty="0"/>
              <a:t>        </a:t>
            </a:r>
          </a:p>
        </p:txBody>
      </p:sp>
      <p:sp>
        <p:nvSpPr>
          <p:cNvPr id="9" name="Rectangle 8">
            <a:extLst>
              <a:ext uri="{FF2B5EF4-FFF2-40B4-BE49-F238E27FC236}">
                <a16:creationId xmlns:a16="http://schemas.microsoft.com/office/drawing/2014/main" id="{077386A0-A275-884A-66BF-DAF414857F52}"/>
              </a:ext>
            </a:extLst>
          </p:cNvPr>
          <p:cNvSpPr/>
          <p:nvPr/>
        </p:nvSpPr>
        <p:spPr>
          <a:xfrm>
            <a:off x="5960312" y="454575"/>
            <a:ext cx="6096000" cy="5909310"/>
          </a:xfrm>
          <a:prstGeom prst="rect">
            <a:avLst/>
          </a:prstGeom>
        </p:spPr>
        <p:txBody>
          <a:bodyPr>
            <a:spAutoFit/>
          </a:bodyPr>
          <a:lstStyle/>
          <a:p>
            <a:r>
              <a:rPr lang="en-US" sz="1400" dirty="0"/>
              <a:t>// Method of inner class 2</a:t>
            </a:r>
          </a:p>
          <a:p>
            <a:r>
              <a:rPr lang="en-US" sz="1400" dirty="0"/>
              <a:t>        @Override void print()</a:t>
            </a:r>
          </a:p>
          <a:p>
            <a:r>
              <a:rPr lang="en-US" sz="1400" dirty="0"/>
              <a:t>        {</a:t>
            </a:r>
          </a:p>
          <a:p>
            <a:r>
              <a:rPr lang="en-US" sz="1400" dirty="0"/>
              <a:t> </a:t>
            </a:r>
          </a:p>
          <a:p>
            <a:r>
              <a:rPr lang="en-US" sz="1400" dirty="0"/>
              <a:t>            // Print statement</a:t>
            </a:r>
          </a:p>
          <a:p>
            <a:r>
              <a:rPr lang="en-US" sz="1400" dirty="0"/>
              <a:t>            </a:t>
            </a:r>
            <a:r>
              <a:rPr lang="en-US" sz="1400" dirty="0" err="1"/>
              <a:t>System.out.println</a:t>
            </a:r>
            <a:r>
              <a:rPr lang="en-US" sz="1400" dirty="0"/>
              <a:t>(</a:t>
            </a:r>
          </a:p>
          <a:p>
            <a:r>
              <a:rPr lang="en-US" sz="1400" dirty="0"/>
              <a:t>                "print in subclass is called");</a:t>
            </a:r>
          </a:p>
          <a:p>
            <a:r>
              <a:rPr lang="en-US" sz="1400" dirty="0"/>
              <a:t>        }</a:t>
            </a:r>
          </a:p>
          <a:p>
            <a:r>
              <a:rPr lang="en-US" sz="1400" dirty="0"/>
              <a:t>    }</a:t>
            </a:r>
          </a:p>
          <a:p>
            <a:r>
              <a:rPr lang="en-US" sz="1400" dirty="0"/>
              <a:t> </a:t>
            </a:r>
          </a:p>
          <a:p>
            <a:r>
              <a:rPr lang="en-US" sz="1400" dirty="0"/>
              <a:t>    // Method inside main class</a:t>
            </a:r>
          </a:p>
          <a:p>
            <a:r>
              <a:rPr lang="en-US" sz="1400" dirty="0"/>
              <a:t>    public static void main(String[] </a:t>
            </a:r>
            <a:r>
              <a:rPr lang="en-US" sz="1400" dirty="0" err="1"/>
              <a:t>args</a:t>
            </a:r>
            <a:r>
              <a:rPr lang="en-US" sz="1400" dirty="0"/>
              <a:t>)</a:t>
            </a:r>
          </a:p>
          <a:p>
            <a:r>
              <a:rPr lang="en-US" sz="1400" dirty="0"/>
              <a:t>    {</a:t>
            </a:r>
          </a:p>
          <a:p>
            <a:r>
              <a:rPr lang="en-US" sz="1400" dirty="0"/>
              <a:t> </a:t>
            </a:r>
          </a:p>
          <a:p>
            <a:r>
              <a:rPr lang="en-US" sz="1400" dirty="0"/>
              <a:t>        // Creating object of inner class 1</a:t>
            </a:r>
          </a:p>
          <a:p>
            <a:r>
              <a:rPr lang="en-US" sz="1400" dirty="0"/>
              <a:t>        // with reference to constructor of super class</a:t>
            </a:r>
          </a:p>
          <a:p>
            <a:r>
              <a:rPr lang="en-US" sz="1400" dirty="0"/>
              <a:t>        superclass A = new superclass();</a:t>
            </a:r>
          </a:p>
          <a:p>
            <a:r>
              <a:rPr lang="en-US" sz="1400" dirty="0"/>
              <a:t> </a:t>
            </a:r>
          </a:p>
          <a:p>
            <a:r>
              <a:rPr lang="en-US" sz="1400" dirty="0"/>
              <a:t>        // Creating object of inner class 1</a:t>
            </a:r>
          </a:p>
          <a:p>
            <a:r>
              <a:rPr lang="en-US" sz="1400" dirty="0"/>
              <a:t>        // with reference to constructor of sub class</a:t>
            </a:r>
          </a:p>
          <a:p>
            <a:r>
              <a:rPr lang="en-US" sz="1400" dirty="0"/>
              <a:t>        superclass B = new subclass();</a:t>
            </a:r>
          </a:p>
          <a:p>
            <a:r>
              <a:rPr lang="en-US" sz="1400" dirty="0"/>
              <a:t> </a:t>
            </a:r>
          </a:p>
          <a:p>
            <a:r>
              <a:rPr lang="en-US" sz="1400" dirty="0"/>
              <a:t>        // Calling print() method over above objects</a:t>
            </a:r>
          </a:p>
          <a:p>
            <a:r>
              <a:rPr lang="en-US" sz="1400" dirty="0"/>
              <a:t>        </a:t>
            </a:r>
            <a:r>
              <a:rPr lang="en-US" sz="1400" dirty="0" err="1"/>
              <a:t>A.print</a:t>
            </a:r>
            <a:r>
              <a:rPr lang="en-US" sz="1400" dirty="0"/>
              <a:t>();</a:t>
            </a:r>
          </a:p>
          <a:p>
            <a:r>
              <a:rPr lang="en-US" sz="1400" dirty="0"/>
              <a:t>        </a:t>
            </a:r>
            <a:r>
              <a:rPr lang="en-US" sz="1400" dirty="0" err="1"/>
              <a:t>B.print</a:t>
            </a:r>
            <a:r>
              <a:rPr lang="en-US" sz="1400" dirty="0"/>
              <a:t>();</a:t>
            </a:r>
          </a:p>
          <a:p>
            <a:r>
              <a:rPr lang="en-US" sz="1400" dirty="0"/>
              <a:t>    }</a:t>
            </a:r>
          </a:p>
          <a:p>
            <a:r>
              <a:rPr lang="en-US" sz="1400" dirty="0"/>
              <a:t>}</a:t>
            </a:r>
          </a:p>
        </p:txBody>
      </p:sp>
    </p:spTree>
    <p:extLst>
      <p:ext uri="{BB962C8B-B14F-4D97-AF65-F5344CB8AC3E}">
        <p14:creationId xmlns:p14="http://schemas.microsoft.com/office/powerpoint/2010/main" val="336031930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79C75D4-9C0E-F308-CC7C-21B7EC24955B}"/>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68E113D9-8611-C704-5B46-B5A40D5A2110}"/>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6F63967B-4BCE-2380-4D0D-93D100679C3B}"/>
              </a:ext>
            </a:extLst>
          </p:cNvPr>
          <p:cNvSpPr>
            <a:spLocks noGrp="1"/>
          </p:cNvSpPr>
          <p:nvPr>
            <p:ph type="sldNum" sz="quarter" idx="12"/>
          </p:nvPr>
        </p:nvSpPr>
        <p:spPr/>
        <p:txBody>
          <a:bodyPr/>
          <a:lstStyle/>
          <a:p>
            <a:fld id="{860C8249-ED93-7640-8EF8-EF1CF6F3BBCA}" type="slidenum">
              <a:rPr lang="en-US" smtClean="0"/>
              <a:t>128</a:t>
            </a:fld>
            <a:endParaRPr lang="en-US"/>
          </a:p>
        </p:txBody>
      </p:sp>
      <p:pic>
        <p:nvPicPr>
          <p:cNvPr id="7" name="Picture 6">
            <a:extLst>
              <a:ext uri="{FF2B5EF4-FFF2-40B4-BE49-F238E27FC236}">
                <a16:creationId xmlns:a16="http://schemas.microsoft.com/office/drawing/2014/main" id="{19F618CF-6633-26EE-D356-A4BD9637FE0B}"/>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52C28D41-9157-C669-97E4-15BAAA5ED9C2}"/>
              </a:ext>
            </a:extLst>
          </p:cNvPr>
          <p:cNvSpPr/>
          <p:nvPr/>
        </p:nvSpPr>
        <p:spPr>
          <a:xfrm>
            <a:off x="3132083" y="1128531"/>
            <a:ext cx="6096000" cy="4801314"/>
          </a:xfrm>
          <a:prstGeom prst="rect">
            <a:avLst/>
          </a:prstGeom>
        </p:spPr>
        <p:txBody>
          <a:bodyPr>
            <a:spAutoFit/>
          </a:bodyPr>
          <a:lstStyle/>
          <a:p>
            <a:pPr fontAlgn="base"/>
            <a:r>
              <a:rPr lang="en-IN" b="1" dirty="0"/>
              <a:t>Output</a:t>
            </a:r>
          </a:p>
          <a:p>
            <a:pPr fontAlgn="base"/>
            <a:r>
              <a:rPr lang="en-IN" dirty="0"/>
              <a:t>print in superclass is called </a:t>
            </a:r>
          </a:p>
          <a:p>
            <a:pPr fontAlgn="base"/>
            <a:r>
              <a:rPr lang="en-IN" dirty="0"/>
              <a:t>print in subclass is called</a:t>
            </a:r>
          </a:p>
          <a:p>
            <a:pPr fontAlgn="base"/>
            <a:endParaRPr lang="en-IN" dirty="0"/>
          </a:p>
          <a:p>
            <a:pPr fontAlgn="base"/>
            <a:endParaRPr lang="en-IN" dirty="0"/>
          </a:p>
          <a:p>
            <a:pPr fontAlgn="base"/>
            <a:r>
              <a:rPr lang="en-IN" b="1" dirty="0"/>
              <a:t>Output Explanation: </a:t>
            </a:r>
            <a:r>
              <a:rPr lang="en-IN" dirty="0"/>
              <a:t>Here the output differs. But why? Let’s break down the code and understand it thoroughly. </a:t>
            </a:r>
          </a:p>
          <a:p>
            <a:pPr algn="just" fontAlgn="base">
              <a:buFont typeface="Arial" panose="020B0604020202020204" pitchFamily="34" charset="0"/>
              <a:buChar char="•"/>
            </a:pPr>
            <a:r>
              <a:rPr lang="en-IN" dirty="0"/>
              <a:t>Methods are not static in this code.</a:t>
            </a:r>
          </a:p>
          <a:p>
            <a:pPr algn="just" fontAlgn="base">
              <a:buFont typeface="Arial" panose="020B0604020202020204" pitchFamily="34" charset="0"/>
              <a:buChar char="•"/>
            </a:pPr>
            <a:r>
              <a:rPr lang="en-IN" dirty="0"/>
              <a:t>During compilation, the compiler has no idea as to which print has to be called since the compiler goes only by referencing variable not by the type of object, and therefore the binding would be delayed to runtime and therefore the corresponding version of the print will be called based on type on an object.</a:t>
            </a:r>
          </a:p>
          <a:p>
            <a:br>
              <a:rPr lang="en-IN" dirty="0"/>
            </a:br>
            <a:endParaRPr lang="en-US" dirty="0"/>
          </a:p>
        </p:txBody>
      </p:sp>
    </p:spTree>
    <p:extLst>
      <p:ext uri="{BB962C8B-B14F-4D97-AF65-F5344CB8AC3E}">
        <p14:creationId xmlns:p14="http://schemas.microsoft.com/office/powerpoint/2010/main" val="340385931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739C-FD1A-AD87-54CF-5A1CE8308B1A}"/>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1AF133C7-7FB5-0B6E-5B15-1C6FDAC892C5}"/>
              </a:ext>
            </a:extLst>
          </p:cNvPr>
          <p:cNvSpPr>
            <a:spLocks noGrp="1"/>
          </p:cNvSpPr>
          <p:nvPr>
            <p:ph idx="1"/>
          </p:nvPr>
        </p:nvSpPr>
        <p:spPr/>
        <p:txBody>
          <a:bodyPr/>
          <a:lstStyle/>
          <a:p>
            <a:pPr algn="just"/>
            <a:r>
              <a:rPr lang="en-IN" dirty="0"/>
              <a:t>The extent to which a module hides its internal data and other implementation details from the other modules is the most important factor that distinguishes a well-designed Object-Oriented module from other modules. </a:t>
            </a:r>
          </a:p>
          <a:p>
            <a:pPr algn="just"/>
            <a:r>
              <a:rPr lang="en-IN" dirty="0"/>
              <a:t>A well-designed module hides all of its implementation details and cleanly separates its interface from its implementation. </a:t>
            </a:r>
          </a:p>
          <a:p>
            <a:pPr algn="just"/>
            <a:r>
              <a:rPr lang="en-IN" dirty="0"/>
              <a:t>These modules then communicate with each other only through the interfaces.</a:t>
            </a:r>
          </a:p>
          <a:p>
            <a:pPr algn="just"/>
            <a:r>
              <a:rPr lang="en-IN" dirty="0"/>
              <a:t>This concept is supported with the help of Abstraction in Java. </a:t>
            </a:r>
          </a:p>
          <a:p>
            <a:pPr algn="just"/>
            <a:r>
              <a:rPr lang="en-IN" dirty="0"/>
              <a:t>The meaning of the word “Abstraction”, in general words, is the process of working with ideas rather than their implementation. </a:t>
            </a:r>
          </a:p>
          <a:p>
            <a:pPr algn="just"/>
            <a:endParaRPr lang="en-US" dirty="0"/>
          </a:p>
        </p:txBody>
      </p:sp>
      <p:sp>
        <p:nvSpPr>
          <p:cNvPr id="4" name="Date Placeholder 3">
            <a:extLst>
              <a:ext uri="{FF2B5EF4-FFF2-40B4-BE49-F238E27FC236}">
                <a16:creationId xmlns:a16="http://schemas.microsoft.com/office/drawing/2014/main" id="{111C9CA5-13A2-BA9B-A0D9-EE93DD0B62CD}"/>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5FFD4E6B-351E-56BA-A2CF-571ABC174CBA}"/>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FAD12070-6C4F-1B64-0F09-B37F77EA429C}"/>
              </a:ext>
            </a:extLst>
          </p:cNvPr>
          <p:cNvSpPr>
            <a:spLocks noGrp="1"/>
          </p:cNvSpPr>
          <p:nvPr>
            <p:ph type="sldNum" sz="quarter" idx="12"/>
          </p:nvPr>
        </p:nvSpPr>
        <p:spPr/>
        <p:txBody>
          <a:bodyPr/>
          <a:lstStyle/>
          <a:p>
            <a:fld id="{860C8249-ED93-7640-8EF8-EF1CF6F3BBCA}" type="slidenum">
              <a:rPr lang="en-US" smtClean="0"/>
              <a:t>129</a:t>
            </a:fld>
            <a:endParaRPr lang="en-US"/>
          </a:p>
        </p:txBody>
      </p:sp>
      <p:pic>
        <p:nvPicPr>
          <p:cNvPr id="7" name="Picture 6">
            <a:extLst>
              <a:ext uri="{FF2B5EF4-FFF2-40B4-BE49-F238E27FC236}">
                <a16:creationId xmlns:a16="http://schemas.microsoft.com/office/drawing/2014/main" id="{B2C70F29-0B6A-97B6-A00C-0F895C7D5BD5}"/>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105609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8ECBA-1E31-3A41-806F-667884895775}"/>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29F2BCC3-08B3-934B-8AD0-30065E2D8E09}"/>
              </a:ext>
            </a:extLst>
          </p:cNvPr>
          <p:cNvSpPr>
            <a:spLocks noGrp="1"/>
          </p:cNvSpPr>
          <p:nvPr>
            <p:ph idx="1"/>
          </p:nvPr>
        </p:nvSpPr>
        <p:spPr/>
        <p:txBody>
          <a:bodyPr/>
          <a:lstStyle/>
          <a:p>
            <a:r>
              <a:rPr lang="en-IN" dirty="0"/>
              <a:t>It is a process of hiding implementation details and exposes only the functionality to the user.</a:t>
            </a:r>
          </a:p>
          <a:p>
            <a:r>
              <a:rPr lang="en-IN" dirty="0"/>
              <a:t>In abstraction, we deal with ideas and not events.</a:t>
            </a:r>
          </a:p>
          <a:p>
            <a:r>
              <a:rPr lang="en-IN" dirty="0"/>
              <a:t>This means the user will only know “what it does” rather than “how it does”. </a:t>
            </a:r>
          </a:p>
          <a:p>
            <a:endParaRPr lang="en-IN" dirty="0"/>
          </a:p>
          <a:p>
            <a:r>
              <a:rPr lang="en-IN" b="1" dirty="0"/>
              <a:t>Real-Life Example</a:t>
            </a:r>
            <a:r>
              <a:rPr lang="en-IN" dirty="0"/>
              <a:t>- </a:t>
            </a:r>
          </a:p>
          <a:p>
            <a:pPr marL="0" indent="0">
              <a:buNone/>
            </a:pPr>
            <a:r>
              <a:rPr lang="en-IN" dirty="0"/>
              <a:t>A driver will focus on the car functionality (Start or Stop, Accelerate or Break), he or she does not bother about how the Accelerate or brake mechanism works internally. And this is how the abstraction works. </a:t>
            </a:r>
          </a:p>
          <a:p>
            <a:endParaRPr lang="en-US" dirty="0"/>
          </a:p>
        </p:txBody>
      </p:sp>
      <p:sp>
        <p:nvSpPr>
          <p:cNvPr id="4" name="Date Placeholder 3">
            <a:extLst>
              <a:ext uri="{FF2B5EF4-FFF2-40B4-BE49-F238E27FC236}">
                <a16:creationId xmlns:a16="http://schemas.microsoft.com/office/drawing/2014/main" id="{6BFF2783-8EE6-0E4E-90C3-4AEE86A523B0}"/>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E0E97B90-9634-764D-B019-B8199921BBDD}"/>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C0BB36D9-CEAE-CD41-9FCF-E19CB1828766}"/>
              </a:ext>
            </a:extLst>
          </p:cNvPr>
          <p:cNvSpPr>
            <a:spLocks noGrp="1"/>
          </p:cNvSpPr>
          <p:nvPr>
            <p:ph type="sldNum" sz="quarter" idx="12"/>
          </p:nvPr>
        </p:nvSpPr>
        <p:spPr/>
        <p:txBody>
          <a:bodyPr/>
          <a:lstStyle/>
          <a:p>
            <a:fld id="{860C8249-ED93-7640-8EF8-EF1CF6F3BBCA}" type="slidenum">
              <a:rPr lang="en-US" smtClean="0"/>
              <a:t>13</a:t>
            </a:fld>
            <a:endParaRPr lang="en-US"/>
          </a:p>
        </p:txBody>
      </p:sp>
      <p:pic>
        <p:nvPicPr>
          <p:cNvPr id="7" name="Picture 6">
            <a:extLst>
              <a:ext uri="{FF2B5EF4-FFF2-40B4-BE49-F238E27FC236}">
                <a16:creationId xmlns:a16="http://schemas.microsoft.com/office/drawing/2014/main" id="{1A1BF9C3-BE32-D449-9FDA-F354E556BD3C}"/>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13078209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E22119-6BE8-BC33-56F2-8A0EDD321FB9}"/>
              </a:ext>
            </a:extLst>
          </p:cNvPr>
          <p:cNvSpPr>
            <a:spLocks noGrp="1"/>
          </p:cNvSpPr>
          <p:nvPr>
            <p:ph idx="1"/>
          </p:nvPr>
        </p:nvSpPr>
        <p:spPr/>
        <p:txBody>
          <a:bodyPr/>
          <a:lstStyle/>
          <a:p>
            <a:r>
              <a:rPr lang="en-IN" dirty="0"/>
              <a:t>For example, consider the example of an email, the user does not know about the complex details such as what happens just after sending an email, which protocol is used by the server to send the message. </a:t>
            </a:r>
          </a:p>
          <a:p>
            <a:pPr algn="just"/>
            <a:r>
              <a:rPr lang="en-IN" dirty="0"/>
              <a:t>Therefore, we just need to mention the address of the receiver, type the content and click the send button. </a:t>
            </a:r>
          </a:p>
          <a:p>
            <a:r>
              <a:rPr lang="en-IN" dirty="0"/>
              <a:t>This is basically called Abstraction in which the complex details are being hidden from the users. </a:t>
            </a:r>
          </a:p>
          <a:p>
            <a:r>
              <a:rPr lang="en-IN" dirty="0"/>
              <a:t>Similarly, in Object-oriented programming, abstraction is a process of providing functionality to the users by hiding its implementation details from them. </a:t>
            </a:r>
          </a:p>
          <a:p>
            <a:r>
              <a:rPr lang="en-IN" dirty="0"/>
              <a:t>In other words, the user will have just the knowledge of what an entity is doing instead of its internal working. </a:t>
            </a:r>
          </a:p>
          <a:p>
            <a:endParaRPr lang="en-US" dirty="0"/>
          </a:p>
        </p:txBody>
      </p:sp>
      <p:sp>
        <p:nvSpPr>
          <p:cNvPr id="4" name="Date Placeholder 3">
            <a:extLst>
              <a:ext uri="{FF2B5EF4-FFF2-40B4-BE49-F238E27FC236}">
                <a16:creationId xmlns:a16="http://schemas.microsoft.com/office/drawing/2014/main" id="{E179B8C2-12D4-53AB-C67A-66D035D0B7EA}"/>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D7D721CC-2A29-DB87-0636-8F13BC067955}"/>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94986DD9-B1CF-576E-A690-301D4A6953EC}"/>
              </a:ext>
            </a:extLst>
          </p:cNvPr>
          <p:cNvSpPr>
            <a:spLocks noGrp="1"/>
          </p:cNvSpPr>
          <p:nvPr>
            <p:ph type="sldNum" sz="quarter" idx="12"/>
          </p:nvPr>
        </p:nvSpPr>
        <p:spPr/>
        <p:txBody>
          <a:bodyPr/>
          <a:lstStyle/>
          <a:p>
            <a:fld id="{860C8249-ED93-7640-8EF8-EF1CF6F3BBCA}" type="slidenum">
              <a:rPr lang="en-US" smtClean="0"/>
              <a:t>130</a:t>
            </a:fld>
            <a:endParaRPr lang="en-US"/>
          </a:p>
        </p:txBody>
      </p:sp>
      <p:pic>
        <p:nvPicPr>
          <p:cNvPr id="7" name="Picture 6">
            <a:extLst>
              <a:ext uri="{FF2B5EF4-FFF2-40B4-BE49-F238E27FC236}">
                <a16:creationId xmlns:a16="http://schemas.microsoft.com/office/drawing/2014/main" id="{FA7E213A-3635-E546-D6DB-371C4823A5D7}"/>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06863105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195027B2-0E75-48C8-166B-FCAD7C4F49B4}"/>
              </a:ext>
            </a:extLst>
          </p:cNvPr>
          <p:cNvPicPr>
            <a:picLocks noGrp="1" noChangeAspect="1"/>
          </p:cNvPicPr>
          <p:nvPr>
            <p:ph idx="1"/>
          </p:nvPr>
        </p:nvPicPr>
        <p:blipFill>
          <a:blip r:embed="rId2"/>
          <a:stretch>
            <a:fillRect/>
          </a:stretch>
        </p:blipFill>
        <p:spPr>
          <a:xfrm>
            <a:off x="1703538" y="901700"/>
            <a:ext cx="8625680" cy="4533900"/>
          </a:xfrm>
        </p:spPr>
      </p:pic>
      <p:sp>
        <p:nvSpPr>
          <p:cNvPr id="4" name="Date Placeholder 3">
            <a:extLst>
              <a:ext uri="{FF2B5EF4-FFF2-40B4-BE49-F238E27FC236}">
                <a16:creationId xmlns:a16="http://schemas.microsoft.com/office/drawing/2014/main" id="{AE21055A-6C51-29DE-303F-7494C91671AC}"/>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75DFF0B9-1B9A-30A9-2BF2-ACCF8065E406}"/>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41E9FB13-D261-F9F7-4C1C-A37B0B2595DA}"/>
              </a:ext>
            </a:extLst>
          </p:cNvPr>
          <p:cNvSpPr>
            <a:spLocks noGrp="1"/>
          </p:cNvSpPr>
          <p:nvPr>
            <p:ph type="sldNum" sz="quarter" idx="12"/>
          </p:nvPr>
        </p:nvSpPr>
        <p:spPr/>
        <p:txBody>
          <a:bodyPr/>
          <a:lstStyle/>
          <a:p>
            <a:fld id="{860C8249-ED93-7640-8EF8-EF1CF6F3BBCA}" type="slidenum">
              <a:rPr lang="en-US" smtClean="0"/>
              <a:t>131</a:t>
            </a:fld>
            <a:endParaRPr lang="en-US"/>
          </a:p>
        </p:txBody>
      </p:sp>
      <p:pic>
        <p:nvPicPr>
          <p:cNvPr id="7" name="Picture 6">
            <a:extLst>
              <a:ext uri="{FF2B5EF4-FFF2-40B4-BE49-F238E27FC236}">
                <a16:creationId xmlns:a16="http://schemas.microsoft.com/office/drawing/2014/main" id="{E372D80C-1E15-47B2-DEAD-F864EAE4D306}"/>
              </a:ext>
            </a:extLst>
          </p:cNvPr>
          <p:cNvPicPr>
            <a:picLocks noChangeAspect="1"/>
          </p:cNvPicPr>
          <p:nvPr/>
        </p:nvPicPr>
        <p:blipFill>
          <a:blip r:embed="rId3"/>
          <a:stretch>
            <a:fillRect/>
          </a:stretch>
        </p:blipFill>
        <p:spPr>
          <a:xfrm>
            <a:off x="10877626" y="0"/>
            <a:ext cx="1314374" cy="1314374"/>
          </a:xfrm>
          <a:prstGeom prst="rect">
            <a:avLst/>
          </a:prstGeom>
        </p:spPr>
      </p:pic>
    </p:spTree>
    <p:extLst>
      <p:ext uri="{BB962C8B-B14F-4D97-AF65-F5344CB8AC3E}">
        <p14:creationId xmlns:p14="http://schemas.microsoft.com/office/powerpoint/2010/main" val="362383771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DE2F50-EBD0-F885-67BA-AF645D4826B2}"/>
              </a:ext>
            </a:extLst>
          </p:cNvPr>
          <p:cNvSpPr>
            <a:spLocks noGrp="1"/>
          </p:cNvSpPr>
          <p:nvPr>
            <p:ph idx="1"/>
          </p:nvPr>
        </p:nvSpPr>
        <p:spPr/>
        <p:txBody>
          <a:bodyPr/>
          <a:lstStyle/>
          <a:p>
            <a:r>
              <a:rPr lang="en-IN" dirty="0"/>
              <a:t>An Abstraction is a process of exposing all the necessary details and hiding the rest. </a:t>
            </a:r>
          </a:p>
          <a:p>
            <a:r>
              <a:rPr lang="en-IN" dirty="0"/>
              <a:t>Abstraction defines an object in terms of its properties (attributes), </a:t>
            </a:r>
            <a:r>
              <a:rPr lang="en-IN" dirty="0" err="1"/>
              <a:t>behavior</a:t>
            </a:r>
            <a:r>
              <a:rPr lang="en-IN" dirty="0"/>
              <a:t> (methods), and interfaces (means of communicating with other objects). </a:t>
            </a:r>
          </a:p>
          <a:p>
            <a:pPr algn="just"/>
            <a:r>
              <a:rPr lang="en-IN" dirty="0"/>
              <a:t>Abstraction can be seen as the technique of filtering out the unnecessary details of an object so that there remain only the useful characteristics that define it. </a:t>
            </a:r>
          </a:p>
          <a:p>
            <a:r>
              <a:rPr lang="en-IN" dirty="0"/>
              <a:t>Abstraction focuses on the perceived </a:t>
            </a:r>
            <a:r>
              <a:rPr lang="en-IN" dirty="0" err="1"/>
              <a:t>behavior</a:t>
            </a:r>
            <a:r>
              <a:rPr lang="en-IN" dirty="0"/>
              <a:t> of the entity. It provides an external view of the entity. </a:t>
            </a:r>
          </a:p>
          <a:p>
            <a:r>
              <a:rPr lang="en-IN" b="1" dirty="0"/>
              <a:t>Real-life Example for Java Abstraction </a:t>
            </a:r>
            <a:r>
              <a:rPr lang="en-IN" dirty="0"/>
              <a:t>If we want to process something from the real world, we have to extract the essential characteristics of that object. </a:t>
            </a:r>
          </a:p>
          <a:p>
            <a:endParaRPr lang="en-US" dirty="0"/>
          </a:p>
        </p:txBody>
      </p:sp>
      <p:sp>
        <p:nvSpPr>
          <p:cNvPr id="4" name="Date Placeholder 3">
            <a:extLst>
              <a:ext uri="{FF2B5EF4-FFF2-40B4-BE49-F238E27FC236}">
                <a16:creationId xmlns:a16="http://schemas.microsoft.com/office/drawing/2014/main" id="{5202CAEF-1B28-2598-50CD-3CE2A4071053}"/>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44E556A9-A51D-0FF3-55AC-80F14CAEF7B6}"/>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1F267EBF-1A01-CB8B-F1CC-23BC5C6F9DE1}"/>
              </a:ext>
            </a:extLst>
          </p:cNvPr>
          <p:cNvSpPr>
            <a:spLocks noGrp="1"/>
          </p:cNvSpPr>
          <p:nvPr>
            <p:ph type="sldNum" sz="quarter" idx="12"/>
          </p:nvPr>
        </p:nvSpPr>
        <p:spPr/>
        <p:txBody>
          <a:bodyPr/>
          <a:lstStyle/>
          <a:p>
            <a:fld id="{860C8249-ED93-7640-8EF8-EF1CF6F3BBCA}" type="slidenum">
              <a:rPr lang="en-US" smtClean="0"/>
              <a:t>132</a:t>
            </a:fld>
            <a:endParaRPr lang="en-US"/>
          </a:p>
        </p:txBody>
      </p:sp>
      <p:pic>
        <p:nvPicPr>
          <p:cNvPr id="7" name="Picture 6">
            <a:extLst>
              <a:ext uri="{FF2B5EF4-FFF2-40B4-BE49-F238E27FC236}">
                <a16:creationId xmlns:a16="http://schemas.microsoft.com/office/drawing/2014/main" id="{FBAE8EFE-8CD1-CB07-284C-96C2FD6D20E8}"/>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6913819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81FED121-BEF3-7776-421A-E23CBF871CC9}"/>
              </a:ext>
            </a:extLst>
          </p:cNvPr>
          <p:cNvPicPr>
            <a:picLocks noGrp="1" noChangeAspect="1"/>
          </p:cNvPicPr>
          <p:nvPr>
            <p:ph idx="1"/>
          </p:nvPr>
        </p:nvPicPr>
        <p:blipFill>
          <a:blip r:embed="rId2"/>
          <a:stretch>
            <a:fillRect/>
          </a:stretch>
        </p:blipFill>
        <p:spPr>
          <a:xfrm>
            <a:off x="2680732" y="705660"/>
            <a:ext cx="6830535" cy="5253486"/>
          </a:xfrm>
        </p:spPr>
      </p:pic>
      <p:sp>
        <p:nvSpPr>
          <p:cNvPr id="4" name="Date Placeholder 3">
            <a:extLst>
              <a:ext uri="{FF2B5EF4-FFF2-40B4-BE49-F238E27FC236}">
                <a16:creationId xmlns:a16="http://schemas.microsoft.com/office/drawing/2014/main" id="{3FB9ACC2-46DC-6DBC-C7AF-5DCF8CEBF19B}"/>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91608619-AB72-982C-086C-8163738542FA}"/>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78AE125F-E709-4938-1DAF-F3F9D75A3D6D}"/>
              </a:ext>
            </a:extLst>
          </p:cNvPr>
          <p:cNvSpPr>
            <a:spLocks noGrp="1"/>
          </p:cNvSpPr>
          <p:nvPr>
            <p:ph type="sldNum" sz="quarter" idx="12"/>
          </p:nvPr>
        </p:nvSpPr>
        <p:spPr/>
        <p:txBody>
          <a:bodyPr/>
          <a:lstStyle/>
          <a:p>
            <a:fld id="{860C8249-ED93-7640-8EF8-EF1CF6F3BBCA}" type="slidenum">
              <a:rPr lang="en-US" smtClean="0"/>
              <a:t>133</a:t>
            </a:fld>
            <a:endParaRPr lang="en-US"/>
          </a:p>
        </p:txBody>
      </p:sp>
      <p:pic>
        <p:nvPicPr>
          <p:cNvPr id="7" name="Picture 6">
            <a:extLst>
              <a:ext uri="{FF2B5EF4-FFF2-40B4-BE49-F238E27FC236}">
                <a16:creationId xmlns:a16="http://schemas.microsoft.com/office/drawing/2014/main" id="{306ECCD4-3073-6E11-DBE0-C6E16FB4C0C7}"/>
              </a:ext>
            </a:extLst>
          </p:cNvPr>
          <p:cNvPicPr>
            <a:picLocks noChangeAspect="1"/>
          </p:cNvPicPr>
          <p:nvPr/>
        </p:nvPicPr>
        <p:blipFill>
          <a:blip r:embed="rId3"/>
          <a:stretch>
            <a:fillRect/>
          </a:stretch>
        </p:blipFill>
        <p:spPr>
          <a:xfrm>
            <a:off x="10877626" y="0"/>
            <a:ext cx="1314374" cy="1314374"/>
          </a:xfrm>
          <a:prstGeom prst="rect">
            <a:avLst/>
          </a:prstGeom>
        </p:spPr>
      </p:pic>
    </p:spTree>
    <p:extLst>
      <p:ext uri="{BB962C8B-B14F-4D97-AF65-F5344CB8AC3E}">
        <p14:creationId xmlns:p14="http://schemas.microsoft.com/office/powerpoint/2010/main" val="386597868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C1207-8CDD-FD29-1B08-10FFFC9A37E8}"/>
              </a:ext>
            </a:extLst>
          </p:cNvPr>
          <p:cNvSpPr>
            <a:spLocks noGrp="1"/>
          </p:cNvSpPr>
          <p:nvPr>
            <p:ph type="title"/>
          </p:nvPr>
        </p:nvSpPr>
        <p:spPr/>
        <p:txBody>
          <a:bodyPr/>
          <a:lstStyle/>
          <a:p>
            <a:r>
              <a:rPr lang="en-IN" dirty="0"/>
              <a:t>How to Achieve Abstraction in Java? </a:t>
            </a:r>
            <a:endParaRPr lang="en-US" dirty="0"/>
          </a:p>
        </p:txBody>
      </p:sp>
      <p:sp>
        <p:nvSpPr>
          <p:cNvPr id="3" name="Content Placeholder 2">
            <a:extLst>
              <a:ext uri="{FF2B5EF4-FFF2-40B4-BE49-F238E27FC236}">
                <a16:creationId xmlns:a16="http://schemas.microsoft.com/office/drawing/2014/main" id="{4848EF80-99DB-DA7B-1970-71DBA2A01DAB}"/>
              </a:ext>
            </a:extLst>
          </p:cNvPr>
          <p:cNvSpPr>
            <a:spLocks noGrp="1"/>
          </p:cNvSpPr>
          <p:nvPr>
            <p:ph idx="1"/>
          </p:nvPr>
        </p:nvSpPr>
        <p:spPr/>
        <p:txBody>
          <a:bodyPr/>
          <a:lstStyle/>
          <a:p>
            <a:endParaRPr lang="en-IN" dirty="0"/>
          </a:p>
          <a:p>
            <a:pPr algn="just"/>
            <a:r>
              <a:rPr lang="en-IN" dirty="0"/>
              <a:t>In Java, we can achieve Data Abstraction using </a:t>
            </a:r>
          </a:p>
          <a:p>
            <a:pPr marL="0" indent="0" algn="just">
              <a:buNone/>
            </a:pPr>
            <a:r>
              <a:rPr lang="en-IN" dirty="0"/>
              <a:t>			1) Abstract classes and </a:t>
            </a:r>
          </a:p>
          <a:p>
            <a:pPr marL="0" indent="0" algn="just">
              <a:buNone/>
            </a:pPr>
            <a:r>
              <a:rPr lang="en-IN" dirty="0"/>
              <a:t>			2) Interfaces. </a:t>
            </a:r>
          </a:p>
          <a:p>
            <a:r>
              <a:rPr lang="en-IN" dirty="0"/>
              <a:t>Interfaces allow 100 percent abstraction (complete abstraction). Interfaces allow you to abstract the implementation completely. </a:t>
            </a:r>
          </a:p>
          <a:p>
            <a:r>
              <a:rPr lang="en-IN" dirty="0"/>
              <a:t>Abstract classes allow 0 to 100 percent abstraction (partial to complete abstraction) because abstract classes can contain concrete methods that have the implementation which results in a partial abstraction. </a:t>
            </a:r>
          </a:p>
          <a:p>
            <a:endParaRPr lang="en-US" dirty="0"/>
          </a:p>
        </p:txBody>
      </p:sp>
      <p:sp>
        <p:nvSpPr>
          <p:cNvPr id="4" name="Date Placeholder 3">
            <a:extLst>
              <a:ext uri="{FF2B5EF4-FFF2-40B4-BE49-F238E27FC236}">
                <a16:creationId xmlns:a16="http://schemas.microsoft.com/office/drawing/2014/main" id="{A988E038-337F-6103-17B1-F1B5F13FE451}"/>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3770507A-1673-B4E3-E3B8-DA1F13130B6E}"/>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B2F21259-9A24-6EBD-0F74-B53694C705D0}"/>
              </a:ext>
            </a:extLst>
          </p:cNvPr>
          <p:cNvSpPr>
            <a:spLocks noGrp="1"/>
          </p:cNvSpPr>
          <p:nvPr>
            <p:ph type="sldNum" sz="quarter" idx="12"/>
          </p:nvPr>
        </p:nvSpPr>
        <p:spPr/>
        <p:txBody>
          <a:bodyPr/>
          <a:lstStyle/>
          <a:p>
            <a:fld id="{860C8249-ED93-7640-8EF8-EF1CF6F3BBCA}" type="slidenum">
              <a:rPr lang="en-US" smtClean="0"/>
              <a:t>134</a:t>
            </a:fld>
            <a:endParaRPr lang="en-US"/>
          </a:p>
        </p:txBody>
      </p:sp>
      <p:pic>
        <p:nvPicPr>
          <p:cNvPr id="7" name="Picture 6">
            <a:extLst>
              <a:ext uri="{FF2B5EF4-FFF2-40B4-BE49-F238E27FC236}">
                <a16:creationId xmlns:a16="http://schemas.microsoft.com/office/drawing/2014/main" id="{C44E9C71-2077-2E83-D7E1-8C455F6131BE}"/>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28079104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4B3C2-E694-30F7-D15B-3BA610C35255}"/>
              </a:ext>
            </a:extLst>
          </p:cNvPr>
          <p:cNvSpPr>
            <a:spLocks noGrp="1"/>
          </p:cNvSpPr>
          <p:nvPr>
            <p:ph type="title"/>
          </p:nvPr>
        </p:nvSpPr>
        <p:spPr/>
        <p:txBody>
          <a:bodyPr/>
          <a:lstStyle/>
          <a:p>
            <a:r>
              <a:rPr lang="en-IN" dirty="0"/>
              <a:t>Abstract classes in Java </a:t>
            </a:r>
            <a:endParaRPr lang="en-US" dirty="0"/>
          </a:p>
        </p:txBody>
      </p:sp>
      <p:sp>
        <p:nvSpPr>
          <p:cNvPr id="3" name="Content Placeholder 2">
            <a:extLst>
              <a:ext uri="{FF2B5EF4-FFF2-40B4-BE49-F238E27FC236}">
                <a16:creationId xmlns:a16="http://schemas.microsoft.com/office/drawing/2014/main" id="{32172B54-C7CF-F834-AEF3-6FEA9B0E8F11}"/>
              </a:ext>
            </a:extLst>
          </p:cNvPr>
          <p:cNvSpPr>
            <a:spLocks noGrp="1"/>
          </p:cNvSpPr>
          <p:nvPr>
            <p:ph idx="1"/>
          </p:nvPr>
        </p:nvSpPr>
        <p:spPr/>
        <p:txBody>
          <a:bodyPr/>
          <a:lstStyle/>
          <a:p>
            <a:r>
              <a:rPr lang="en-IN" dirty="0"/>
              <a:t>An Abstract class is a class whose objects can’t be created. An Abstract class is created through the use of the abstract keyword. It is used to represent a concept. </a:t>
            </a:r>
          </a:p>
          <a:p>
            <a:pPr algn="just"/>
            <a:r>
              <a:rPr lang="en-IN" dirty="0"/>
              <a:t>An abstract class can have abstract methods (methods without body) as well as non-abstract methods or concrete methods (methods with the body). A non-abstract class cannot have abstract methods. </a:t>
            </a:r>
          </a:p>
          <a:p>
            <a:r>
              <a:rPr lang="en-IN" dirty="0"/>
              <a:t>The class has to be declared as abstract if it contains at least one abstract method. </a:t>
            </a:r>
          </a:p>
          <a:p>
            <a:r>
              <a:rPr lang="en-IN" dirty="0"/>
              <a:t>An abstract class does not allow you to create objects of its type. In this case, we can only use the objects of its subclass. </a:t>
            </a:r>
          </a:p>
          <a:p>
            <a:r>
              <a:rPr lang="en-IN" dirty="0"/>
              <a:t>Using an abstract class, we can achieve 0 to 100percent abstraction. The abstract class can also contain final and static methods. </a:t>
            </a:r>
          </a:p>
          <a:p>
            <a:endParaRPr lang="en-US" dirty="0"/>
          </a:p>
        </p:txBody>
      </p:sp>
      <p:sp>
        <p:nvSpPr>
          <p:cNvPr id="4" name="Date Placeholder 3">
            <a:extLst>
              <a:ext uri="{FF2B5EF4-FFF2-40B4-BE49-F238E27FC236}">
                <a16:creationId xmlns:a16="http://schemas.microsoft.com/office/drawing/2014/main" id="{50D45024-3FB2-1645-B724-54F4E53CA8E7}"/>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B0FDCEE5-1543-46E4-E397-AE7E7B1E8BA8}"/>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D08508A7-DB6C-EEF8-EF5E-333561BB7293}"/>
              </a:ext>
            </a:extLst>
          </p:cNvPr>
          <p:cNvSpPr>
            <a:spLocks noGrp="1"/>
          </p:cNvSpPr>
          <p:nvPr>
            <p:ph type="sldNum" sz="quarter" idx="12"/>
          </p:nvPr>
        </p:nvSpPr>
        <p:spPr/>
        <p:txBody>
          <a:bodyPr/>
          <a:lstStyle/>
          <a:p>
            <a:fld id="{860C8249-ED93-7640-8EF8-EF1CF6F3BBCA}" type="slidenum">
              <a:rPr lang="en-US" smtClean="0"/>
              <a:t>135</a:t>
            </a:fld>
            <a:endParaRPr lang="en-US"/>
          </a:p>
        </p:txBody>
      </p:sp>
      <p:pic>
        <p:nvPicPr>
          <p:cNvPr id="7" name="Picture 6">
            <a:extLst>
              <a:ext uri="{FF2B5EF4-FFF2-40B4-BE49-F238E27FC236}">
                <a16:creationId xmlns:a16="http://schemas.microsoft.com/office/drawing/2014/main" id="{DCA7602B-B025-8B84-095E-3142ADC67282}"/>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21824363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B98542-3A09-8BC0-D6A8-B396D5B1AEDA}"/>
              </a:ext>
            </a:extLst>
          </p:cNvPr>
          <p:cNvSpPr>
            <a:spLocks noGrp="1"/>
          </p:cNvSpPr>
          <p:nvPr>
            <p:ph idx="1"/>
          </p:nvPr>
        </p:nvSpPr>
        <p:spPr/>
        <p:txBody>
          <a:bodyPr/>
          <a:lstStyle/>
          <a:p>
            <a:pPr marL="0" indent="0">
              <a:buNone/>
            </a:pPr>
            <a:r>
              <a:rPr lang="en-IN" b="1" dirty="0"/>
              <a:t>Syntax of declaring an abstract class </a:t>
            </a:r>
          </a:p>
          <a:p>
            <a:pPr marL="0" indent="0">
              <a:buNone/>
            </a:pPr>
            <a:endParaRPr lang="en-IN" b="1" dirty="0"/>
          </a:p>
          <a:p>
            <a:pPr marL="0" indent="0">
              <a:buNone/>
            </a:pPr>
            <a:endParaRPr lang="en-IN" dirty="0"/>
          </a:p>
          <a:p>
            <a:pPr marL="0" indent="0">
              <a:buNone/>
            </a:pPr>
            <a:r>
              <a:rPr lang="en-IN" dirty="0"/>
              <a:t>abstract class </a:t>
            </a:r>
            <a:r>
              <a:rPr lang="en-IN" dirty="0" err="1"/>
              <a:t>ClassName</a:t>
            </a:r>
            <a:r>
              <a:rPr lang="en-IN" dirty="0"/>
              <a:t> </a:t>
            </a:r>
          </a:p>
          <a:p>
            <a:pPr marL="0" indent="0">
              <a:buNone/>
            </a:pPr>
            <a:r>
              <a:rPr lang="en-IN" dirty="0"/>
              <a:t>{ </a:t>
            </a:r>
          </a:p>
          <a:p>
            <a:pPr marL="0" indent="0">
              <a:buNone/>
            </a:pPr>
            <a:r>
              <a:rPr lang="en-IN" dirty="0"/>
              <a:t>//class body  // has </a:t>
            </a:r>
            <a:r>
              <a:rPr lang="en-IN" dirty="0" err="1"/>
              <a:t>atleast</a:t>
            </a:r>
            <a:r>
              <a:rPr lang="en-IN" dirty="0"/>
              <a:t> one abstract method. </a:t>
            </a:r>
          </a:p>
          <a:p>
            <a:pPr marL="0" indent="0">
              <a:buNone/>
            </a:pPr>
            <a:r>
              <a:rPr lang="en-IN" dirty="0"/>
              <a:t>} </a:t>
            </a:r>
          </a:p>
          <a:p>
            <a:endParaRPr lang="en-US" dirty="0"/>
          </a:p>
        </p:txBody>
      </p:sp>
      <p:sp>
        <p:nvSpPr>
          <p:cNvPr id="4" name="Date Placeholder 3">
            <a:extLst>
              <a:ext uri="{FF2B5EF4-FFF2-40B4-BE49-F238E27FC236}">
                <a16:creationId xmlns:a16="http://schemas.microsoft.com/office/drawing/2014/main" id="{75788ED0-418A-4BFE-7692-8A55F7F34B42}"/>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7FEC73F3-1F59-39C1-5D70-A5D294BC5EDE}"/>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AA288336-AC6D-5476-F694-24A72E840372}"/>
              </a:ext>
            </a:extLst>
          </p:cNvPr>
          <p:cNvSpPr>
            <a:spLocks noGrp="1"/>
          </p:cNvSpPr>
          <p:nvPr>
            <p:ph type="sldNum" sz="quarter" idx="12"/>
          </p:nvPr>
        </p:nvSpPr>
        <p:spPr/>
        <p:txBody>
          <a:bodyPr/>
          <a:lstStyle/>
          <a:p>
            <a:fld id="{860C8249-ED93-7640-8EF8-EF1CF6F3BBCA}" type="slidenum">
              <a:rPr lang="en-US" smtClean="0"/>
              <a:t>136</a:t>
            </a:fld>
            <a:endParaRPr lang="en-US"/>
          </a:p>
        </p:txBody>
      </p:sp>
      <p:pic>
        <p:nvPicPr>
          <p:cNvPr id="7" name="Picture 6">
            <a:extLst>
              <a:ext uri="{FF2B5EF4-FFF2-40B4-BE49-F238E27FC236}">
                <a16:creationId xmlns:a16="http://schemas.microsoft.com/office/drawing/2014/main" id="{0C89A935-4FEA-18B5-2BE0-94ACEB82ABD9}"/>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39517397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8A5B8-3926-6A49-5387-B9DC37065FBE}"/>
              </a:ext>
            </a:extLst>
          </p:cNvPr>
          <p:cNvSpPr>
            <a:spLocks noGrp="1"/>
          </p:cNvSpPr>
          <p:nvPr>
            <p:ph type="title"/>
          </p:nvPr>
        </p:nvSpPr>
        <p:spPr/>
        <p:txBody>
          <a:bodyPr/>
          <a:lstStyle/>
          <a:p>
            <a:r>
              <a:rPr lang="en-IN" dirty="0"/>
              <a:t>Abstract methods in Java </a:t>
            </a:r>
            <a:endParaRPr lang="en-US" dirty="0"/>
          </a:p>
        </p:txBody>
      </p:sp>
      <p:sp>
        <p:nvSpPr>
          <p:cNvPr id="3" name="Content Placeholder 2">
            <a:extLst>
              <a:ext uri="{FF2B5EF4-FFF2-40B4-BE49-F238E27FC236}">
                <a16:creationId xmlns:a16="http://schemas.microsoft.com/office/drawing/2014/main" id="{5A3A1B54-56DF-2724-C16C-799E66FB8672}"/>
              </a:ext>
            </a:extLst>
          </p:cNvPr>
          <p:cNvSpPr>
            <a:spLocks noGrp="1"/>
          </p:cNvSpPr>
          <p:nvPr>
            <p:ph idx="1"/>
          </p:nvPr>
        </p:nvSpPr>
        <p:spPr/>
        <p:txBody>
          <a:bodyPr>
            <a:normAutofit/>
          </a:bodyPr>
          <a:lstStyle/>
          <a:p>
            <a:r>
              <a:rPr lang="en-IN" dirty="0"/>
              <a:t>Abstract methods are methods with no implementation and without a method body. They do not contain any method statement. </a:t>
            </a:r>
          </a:p>
          <a:p>
            <a:pPr algn="just"/>
            <a:r>
              <a:rPr lang="en-IN" dirty="0"/>
              <a:t>An abstract method is declared with an abstract keyword.</a:t>
            </a:r>
            <a:br>
              <a:rPr lang="en-IN" dirty="0"/>
            </a:br>
            <a:endParaRPr lang="en-IN" dirty="0"/>
          </a:p>
          <a:p>
            <a:pPr algn="just"/>
            <a:r>
              <a:rPr lang="en-IN" dirty="0"/>
              <a:t>The declaration of an abstract method must end with a semicolon ; </a:t>
            </a:r>
          </a:p>
          <a:p>
            <a:r>
              <a:rPr lang="en-IN" dirty="0"/>
              <a:t>The child classes which inherit the abstract class must provide the implementation of these inherited abstract methods. </a:t>
            </a:r>
          </a:p>
          <a:p>
            <a:endParaRPr lang="en-IN" dirty="0"/>
          </a:p>
          <a:p>
            <a:pPr marL="0" indent="0">
              <a:buNone/>
            </a:pPr>
            <a:r>
              <a:rPr lang="en-IN" b="1" dirty="0"/>
              <a:t>Syntax of declaring an abstract method </a:t>
            </a:r>
            <a:endParaRPr lang="en-IN" dirty="0"/>
          </a:p>
          <a:p>
            <a:pPr marL="0" indent="0">
              <a:buNone/>
            </a:pPr>
            <a:r>
              <a:rPr lang="en-IN" dirty="0"/>
              <a:t>		access−specifier abstract return−type method−name(); </a:t>
            </a:r>
          </a:p>
          <a:p>
            <a:endParaRPr lang="en-US" dirty="0"/>
          </a:p>
        </p:txBody>
      </p:sp>
      <p:sp>
        <p:nvSpPr>
          <p:cNvPr id="4" name="Date Placeholder 3">
            <a:extLst>
              <a:ext uri="{FF2B5EF4-FFF2-40B4-BE49-F238E27FC236}">
                <a16:creationId xmlns:a16="http://schemas.microsoft.com/office/drawing/2014/main" id="{A5B994AA-F814-C167-37C4-53A7387F5068}"/>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7DDF857E-EFC2-B57C-7C7A-FD8AFDF0CE7C}"/>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E951DD29-2CFA-5774-CC78-E0B4DA11443E}"/>
              </a:ext>
            </a:extLst>
          </p:cNvPr>
          <p:cNvSpPr>
            <a:spLocks noGrp="1"/>
          </p:cNvSpPr>
          <p:nvPr>
            <p:ph type="sldNum" sz="quarter" idx="12"/>
          </p:nvPr>
        </p:nvSpPr>
        <p:spPr/>
        <p:txBody>
          <a:bodyPr/>
          <a:lstStyle/>
          <a:p>
            <a:fld id="{860C8249-ED93-7640-8EF8-EF1CF6F3BBCA}" type="slidenum">
              <a:rPr lang="en-US" smtClean="0"/>
              <a:t>137</a:t>
            </a:fld>
            <a:endParaRPr lang="en-US"/>
          </a:p>
        </p:txBody>
      </p:sp>
      <p:pic>
        <p:nvPicPr>
          <p:cNvPr id="7" name="Picture 6">
            <a:extLst>
              <a:ext uri="{FF2B5EF4-FFF2-40B4-BE49-F238E27FC236}">
                <a16:creationId xmlns:a16="http://schemas.microsoft.com/office/drawing/2014/main" id="{BE68280F-511D-6E06-AAF4-FCCB62E51B9D}"/>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37046277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97A94-DE17-397A-B73E-AA424EB3634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D948DC0-259F-E416-3F93-11641F736994}"/>
              </a:ext>
            </a:extLst>
          </p:cNvPr>
          <p:cNvSpPr>
            <a:spLocks noGrp="1"/>
          </p:cNvSpPr>
          <p:nvPr>
            <p:ph idx="1"/>
          </p:nvPr>
        </p:nvSpPr>
        <p:spPr>
          <a:xfrm>
            <a:off x="1069848" y="2121408"/>
            <a:ext cx="4794923" cy="4050792"/>
          </a:xfrm>
        </p:spPr>
        <p:txBody>
          <a:bodyPr>
            <a:normAutofit fontScale="70000" lnSpcReduction="20000"/>
          </a:bodyPr>
          <a:lstStyle/>
          <a:p>
            <a:pPr marL="0" indent="0">
              <a:buNone/>
            </a:pPr>
            <a:r>
              <a:rPr lang="en-IN" dirty="0"/>
              <a:t>abstract class </a:t>
            </a:r>
            <a:r>
              <a:rPr lang="en-IN" dirty="0" err="1"/>
              <a:t>BaseClass</a:t>
            </a:r>
            <a:r>
              <a:rPr lang="en-IN" dirty="0"/>
              <a:t> </a:t>
            </a:r>
          </a:p>
          <a:p>
            <a:pPr marL="0" indent="0">
              <a:buNone/>
            </a:pPr>
            <a:r>
              <a:rPr lang="en-IN" dirty="0"/>
              <a:t>{ </a:t>
            </a:r>
          </a:p>
          <a:p>
            <a:pPr marL="0" indent="0">
              <a:buNone/>
            </a:pPr>
            <a:r>
              <a:rPr lang="en-IN" dirty="0"/>
              <a:t>abstract public void show1();                // abstract method</a:t>
            </a:r>
          </a:p>
          <a:p>
            <a:pPr marL="0" indent="0">
              <a:buNone/>
            </a:pPr>
            <a:r>
              <a:rPr lang="en-IN" dirty="0"/>
              <a:t>public void show2()       // non-abstract/concrete method</a:t>
            </a:r>
          </a:p>
          <a:p>
            <a:pPr marL="0" indent="0">
              <a:buNone/>
            </a:pPr>
            <a:r>
              <a:rPr lang="en-IN" dirty="0"/>
              <a:t>{</a:t>
            </a:r>
            <a:br>
              <a:rPr lang="en-IN" dirty="0"/>
            </a:br>
            <a:r>
              <a:rPr lang="en-IN" dirty="0" err="1"/>
              <a:t>System.out.println</a:t>
            </a:r>
            <a:r>
              <a:rPr lang="en-IN" dirty="0"/>
              <a:t>(”Concrete method ”); </a:t>
            </a:r>
          </a:p>
          <a:p>
            <a:pPr marL="0" indent="0">
              <a:buNone/>
            </a:pPr>
            <a:r>
              <a:rPr lang="en-IN" dirty="0"/>
              <a:t>} </a:t>
            </a:r>
          </a:p>
          <a:p>
            <a:pPr marL="0" indent="0">
              <a:buNone/>
            </a:pPr>
            <a:r>
              <a:rPr lang="en-IN" dirty="0"/>
              <a:t>} </a:t>
            </a:r>
          </a:p>
          <a:p>
            <a:pPr marL="0" indent="0">
              <a:buNone/>
            </a:pPr>
            <a:r>
              <a:rPr lang="en-IN" dirty="0"/>
              <a:t>class </a:t>
            </a:r>
            <a:r>
              <a:rPr lang="en-IN" dirty="0" err="1"/>
              <a:t>ChildClass</a:t>
            </a:r>
            <a:r>
              <a:rPr lang="en-IN" dirty="0"/>
              <a:t> extends </a:t>
            </a:r>
            <a:r>
              <a:rPr lang="en-IN" dirty="0" err="1"/>
              <a:t>BaseClass</a:t>
            </a:r>
            <a:r>
              <a:rPr lang="en-IN" dirty="0"/>
              <a:t> </a:t>
            </a:r>
          </a:p>
          <a:p>
            <a:pPr marL="0" indent="0">
              <a:buNone/>
            </a:pPr>
            <a:r>
              <a:rPr lang="en-IN" dirty="0"/>
              <a:t>{ </a:t>
            </a:r>
          </a:p>
          <a:p>
            <a:pPr marL="0" indent="0">
              <a:buNone/>
            </a:pPr>
            <a:r>
              <a:rPr lang="en-IN" dirty="0"/>
              <a:t>public void show1() </a:t>
            </a:r>
          </a:p>
          <a:p>
            <a:pPr marL="0" indent="0">
              <a:buNone/>
            </a:pPr>
            <a:r>
              <a:rPr lang="en-IN" dirty="0"/>
              <a:t>{ </a:t>
            </a:r>
          </a:p>
          <a:p>
            <a:pPr marL="0" indent="0">
              <a:buNone/>
            </a:pPr>
            <a:r>
              <a:rPr lang="en-IN" dirty="0"/>
              <a:t>System . out . p r </a:t>
            </a:r>
            <a:r>
              <a:rPr lang="en-IN" dirty="0" err="1"/>
              <a:t>i</a:t>
            </a:r>
            <a:r>
              <a:rPr lang="en-IN" dirty="0"/>
              <a:t> n t l n (” show1 ” ) ; </a:t>
            </a:r>
          </a:p>
          <a:p>
            <a:pPr marL="0" indent="0">
              <a:buNone/>
            </a:pPr>
            <a:r>
              <a:rPr lang="en-IN" dirty="0"/>
              <a:t>} } </a:t>
            </a:r>
          </a:p>
          <a:p>
            <a:pPr marL="0" indent="0">
              <a:buNone/>
            </a:pPr>
            <a:endParaRPr lang="en-US" dirty="0"/>
          </a:p>
        </p:txBody>
      </p:sp>
      <p:sp>
        <p:nvSpPr>
          <p:cNvPr id="4" name="Date Placeholder 3">
            <a:extLst>
              <a:ext uri="{FF2B5EF4-FFF2-40B4-BE49-F238E27FC236}">
                <a16:creationId xmlns:a16="http://schemas.microsoft.com/office/drawing/2014/main" id="{4CFF2F6B-FA94-D33D-B412-50AC586CC95B}"/>
              </a:ext>
            </a:extLst>
          </p:cNvPr>
          <p:cNvSpPr>
            <a:spLocks noGrp="1"/>
          </p:cNvSpPr>
          <p:nvPr>
            <p:ph type="dt" sz="half" idx="10"/>
          </p:nvPr>
        </p:nvSpPr>
        <p:spPr/>
        <p:txBody>
          <a:bodyPr/>
          <a:lstStyle/>
          <a:p>
            <a:fld id="{9BB12291-440E-AD4F-9E95-BBCDAA04E0AF}" type="datetime1">
              <a:rPr lang="en-IN" smtClean="0"/>
              <a:t>11/08/22</a:t>
            </a:fld>
            <a:endParaRPr lang="en-US" dirty="0"/>
          </a:p>
        </p:txBody>
      </p:sp>
      <p:sp>
        <p:nvSpPr>
          <p:cNvPr id="5" name="Footer Placeholder 4">
            <a:extLst>
              <a:ext uri="{FF2B5EF4-FFF2-40B4-BE49-F238E27FC236}">
                <a16:creationId xmlns:a16="http://schemas.microsoft.com/office/drawing/2014/main" id="{B5D891F3-BD00-30DA-1836-8CAACEACC025}"/>
              </a:ext>
            </a:extLst>
          </p:cNvPr>
          <p:cNvSpPr>
            <a:spLocks noGrp="1"/>
          </p:cNvSpPr>
          <p:nvPr>
            <p:ph type="ftr" sz="quarter" idx="11"/>
          </p:nvPr>
        </p:nvSpPr>
        <p:spPr/>
        <p:txBody>
          <a:bodyPr/>
          <a:lstStyle/>
          <a:p>
            <a:r>
              <a:rPr lang="en-US" dirty="0"/>
              <a:t>Object Oriented Programming (OOP), SCOPE, VIT-AP University, India</a:t>
            </a:r>
          </a:p>
        </p:txBody>
      </p:sp>
      <p:sp>
        <p:nvSpPr>
          <p:cNvPr id="6" name="Slide Number Placeholder 5">
            <a:extLst>
              <a:ext uri="{FF2B5EF4-FFF2-40B4-BE49-F238E27FC236}">
                <a16:creationId xmlns:a16="http://schemas.microsoft.com/office/drawing/2014/main" id="{7EA75009-4B58-7FE6-0D91-F29522D31149}"/>
              </a:ext>
            </a:extLst>
          </p:cNvPr>
          <p:cNvSpPr>
            <a:spLocks noGrp="1"/>
          </p:cNvSpPr>
          <p:nvPr>
            <p:ph type="sldNum" sz="quarter" idx="12"/>
          </p:nvPr>
        </p:nvSpPr>
        <p:spPr/>
        <p:txBody>
          <a:bodyPr/>
          <a:lstStyle/>
          <a:p>
            <a:fld id="{860C8249-ED93-7640-8EF8-EF1CF6F3BBCA}" type="slidenum">
              <a:rPr lang="en-US" smtClean="0"/>
              <a:t>138</a:t>
            </a:fld>
            <a:endParaRPr lang="en-US"/>
          </a:p>
        </p:txBody>
      </p:sp>
      <p:pic>
        <p:nvPicPr>
          <p:cNvPr id="7" name="Picture 6">
            <a:extLst>
              <a:ext uri="{FF2B5EF4-FFF2-40B4-BE49-F238E27FC236}">
                <a16:creationId xmlns:a16="http://schemas.microsoft.com/office/drawing/2014/main" id="{A82688B8-4DE4-1691-7604-41159AC7B790}"/>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EEDC0388-4DC1-86FA-5F02-51AD6B77D2E7}"/>
              </a:ext>
            </a:extLst>
          </p:cNvPr>
          <p:cNvSpPr/>
          <p:nvPr/>
        </p:nvSpPr>
        <p:spPr>
          <a:xfrm>
            <a:off x="6963759" y="1007701"/>
            <a:ext cx="4571054" cy="3416320"/>
          </a:xfrm>
          <a:prstGeom prst="rect">
            <a:avLst/>
          </a:prstGeom>
        </p:spPr>
        <p:txBody>
          <a:bodyPr wrap="square">
            <a:spAutoFit/>
          </a:bodyPr>
          <a:lstStyle/>
          <a:p>
            <a:r>
              <a:rPr lang="en-IN" dirty="0">
                <a:latin typeface="LMSans10"/>
              </a:rPr>
              <a:t>public void show2() </a:t>
            </a:r>
            <a:endParaRPr lang="en-IN" dirty="0"/>
          </a:p>
          <a:p>
            <a:r>
              <a:rPr lang="en-IN" dirty="0">
                <a:latin typeface="CMSY10"/>
              </a:rPr>
              <a:t>{</a:t>
            </a:r>
            <a:br>
              <a:rPr lang="en-IN" dirty="0">
                <a:latin typeface="CMSY10"/>
              </a:rPr>
            </a:br>
            <a:r>
              <a:rPr lang="en-IN" dirty="0">
                <a:latin typeface="LMSans10"/>
              </a:rPr>
              <a:t>System . out . p r </a:t>
            </a:r>
            <a:r>
              <a:rPr lang="en-IN" dirty="0" err="1">
                <a:latin typeface="LMSans10"/>
              </a:rPr>
              <a:t>i</a:t>
            </a:r>
            <a:r>
              <a:rPr lang="en-IN" dirty="0">
                <a:latin typeface="LMSans10"/>
              </a:rPr>
              <a:t> n t l n (” show2 ” ) ; </a:t>
            </a:r>
            <a:r>
              <a:rPr lang="en-IN" dirty="0">
                <a:latin typeface="CMSY10"/>
              </a:rPr>
              <a:t>} </a:t>
            </a:r>
            <a:endParaRPr lang="en-IN" dirty="0"/>
          </a:p>
          <a:p>
            <a:r>
              <a:rPr lang="en-IN" dirty="0">
                <a:latin typeface="CMSY10"/>
              </a:rPr>
              <a:t>} </a:t>
            </a:r>
            <a:endParaRPr lang="en-IN" dirty="0"/>
          </a:p>
          <a:p>
            <a:r>
              <a:rPr lang="en-IN" dirty="0">
                <a:latin typeface="LMSans10"/>
              </a:rPr>
              <a:t>public class </a:t>
            </a:r>
            <a:r>
              <a:rPr lang="en-IN" dirty="0" err="1">
                <a:latin typeface="LMSans10"/>
              </a:rPr>
              <a:t>AbstractionDemo</a:t>
            </a:r>
            <a:r>
              <a:rPr lang="en-IN" dirty="0">
                <a:latin typeface="LMSans10"/>
              </a:rPr>
              <a:t> </a:t>
            </a:r>
            <a:endParaRPr lang="en-IN" dirty="0"/>
          </a:p>
          <a:p>
            <a:r>
              <a:rPr lang="en-IN" dirty="0">
                <a:latin typeface="CMSY10"/>
              </a:rPr>
              <a:t>{ </a:t>
            </a:r>
            <a:endParaRPr lang="en-IN" dirty="0"/>
          </a:p>
          <a:p>
            <a:r>
              <a:rPr lang="en-IN" dirty="0">
                <a:latin typeface="CMSY10"/>
              </a:rPr>
              <a:t>{ </a:t>
            </a:r>
            <a:endParaRPr lang="en-IN" dirty="0"/>
          </a:p>
          <a:p>
            <a:r>
              <a:rPr lang="en-IN" dirty="0">
                <a:latin typeface="LMSans10"/>
              </a:rPr>
              <a:t>public static void main(String [] </a:t>
            </a:r>
            <a:r>
              <a:rPr lang="en-IN" dirty="0" err="1">
                <a:latin typeface="LMSans10"/>
              </a:rPr>
              <a:t>args</a:t>
            </a:r>
            <a:r>
              <a:rPr lang="en-IN" dirty="0">
                <a:latin typeface="LMSans10"/>
              </a:rPr>
              <a:t>) </a:t>
            </a:r>
            <a:endParaRPr lang="en-IN" dirty="0"/>
          </a:p>
          <a:p>
            <a:r>
              <a:rPr lang="en-IN" dirty="0" err="1">
                <a:latin typeface="LMSans10"/>
              </a:rPr>
              <a:t>ChildClass</a:t>
            </a:r>
            <a:r>
              <a:rPr lang="en-IN" dirty="0">
                <a:latin typeface="LMSans10"/>
              </a:rPr>
              <a:t> </a:t>
            </a:r>
            <a:r>
              <a:rPr lang="en-IN" dirty="0" err="1">
                <a:latin typeface="LMSans10"/>
              </a:rPr>
              <a:t>obj</a:t>
            </a:r>
            <a:r>
              <a:rPr lang="en-IN" dirty="0">
                <a:latin typeface="LMSans10"/>
              </a:rPr>
              <a:t> = new </a:t>
            </a:r>
            <a:r>
              <a:rPr lang="en-IN" dirty="0" err="1">
                <a:latin typeface="LMSans10"/>
              </a:rPr>
              <a:t>ChildClass</a:t>
            </a:r>
            <a:r>
              <a:rPr lang="en-IN" dirty="0">
                <a:latin typeface="LMSans10"/>
              </a:rPr>
              <a:t> (); </a:t>
            </a:r>
          </a:p>
          <a:p>
            <a:r>
              <a:rPr lang="en-IN" dirty="0">
                <a:latin typeface="LMSans10"/>
              </a:rPr>
              <a:t>o b j . show1 ( ) ;</a:t>
            </a:r>
            <a:br>
              <a:rPr lang="en-IN" dirty="0">
                <a:latin typeface="LMSans10"/>
              </a:rPr>
            </a:br>
            <a:r>
              <a:rPr lang="en-IN" dirty="0">
                <a:latin typeface="LMSans10"/>
              </a:rPr>
              <a:t>o b j . show2 ( ) ;</a:t>
            </a:r>
            <a:br>
              <a:rPr lang="en-IN" dirty="0">
                <a:latin typeface="LMSans10"/>
              </a:rPr>
            </a:br>
            <a:r>
              <a:rPr lang="en-IN" dirty="0">
                <a:latin typeface="CMSY10"/>
              </a:rPr>
              <a:t>} </a:t>
            </a:r>
            <a:endParaRPr lang="en-IN" dirty="0">
              <a:effectLst/>
            </a:endParaRPr>
          </a:p>
        </p:txBody>
      </p:sp>
      <p:sp>
        <p:nvSpPr>
          <p:cNvPr id="9" name="TextBox 8">
            <a:extLst>
              <a:ext uri="{FF2B5EF4-FFF2-40B4-BE49-F238E27FC236}">
                <a16:creationId xmlns:a16="http://schemas.microsoft.com/office/drawing/2014/main" id="{77FAD215-F6F3-9564-E9DF-40223AAFA3E3}"/>
              </a:ext>
            </a:extLst>
          </p:cNvPr>
          <p:cNvSpPr txBox="1"/>
          <p:nvPr/>
        </p:nvSpPr>
        <p:spPr>
          <a:xfrm>
            <a:off x="7857324" y="4424021"/>
            <a:ext cx="1965435" cy="1477328"/>
          </a:xfrm>
          <a:prstGeom prst="rect">
            <a:avLst/>
          </a:prstGeom>
          <a:noFill/>
        </p:spPr>
        <p:txBody>
          <a:bodyPr wrap="square" rtlCol="0">
            <a:spAutoFit/>
          </a:bodyPr>
          <a:lstStyle/>
          <a:p>
            <a:r>
              <a:rPr lang="en-US" dirty="0"/>
              <a:t>Output:</a:t>
            </a:r>
          </a:p>
          <a:p>
            <a:r>
              <a:rPr lang="en-US" dirty="0"/>
              <a:t> </a:t>
            </a:r>
          </a:p>
          <a:p>
            <a:r>
              <a:rPr lang="en-US" dirty="0"/>
              <a:t>show1</a:t>
            </a:r>
          </a:p>
          <a:p>
            <a:r>
              <a:rPr lang="en-US" dirty="0"/>
              <a:t>show2</a:t>
            </a:r>
          </a:p>
          <a:p>
            <a:endParaRPr lang="en-US" dirty="0"/>
          </a:p>
        </p:txBody>
      </p:sp>
    </p:spTree>
    <p:extLst>
      <p:ext uri="{BB962C8B-B14F-4D97-AF65-F5344CB8AC3E}">
        <p14:creationId xmlns:p14="http://schemas.microsoft.com/office/powerpoint/2010/main" val="153422790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EEA2D-9192-0697-C06B-71E7F5101A6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8740BF6-2957-E315-2CAC-F35438843979}"/>
              </a:ext>
            </a:extLst>
          </p:cNvPr>
          <p:cNvSpPr>
            <a:spLocks noGrp="1"/>
          </p:cNvSpPr>
          <p:nvPr>
            <p:ph idx="1"/>
          </p:nvPr>
        </p:nvSpPr>
        <p:spPr>
          <a:xfrm>
            <a:off x="1069848" y="2121408"/>
            <a:ext cx="5404524" cy="4050792"/>
          </a:xfrm>
        </p:spPr>
        <p:txBody>
          <a:bodyPr>
            <a:normAutofit fontScale="92500" lnSpcReduction="10000"/>
          </a:bodyPr>
          <a:lstStyle/>
          <a:p>
            <a:pPr marL="0" indent="0">
              <a:buNone/>
            </a:pPr>
            <a:r>
              <a:rPr lang="en-IN" dirty="0"/>
              <a:t>abstract class </a:t>
            </a:r>
            <a:r>
              <a:rPr lang="en-IN" dirty="0" err="1"/>
              <a:t>ParentClass</a:t>
            </a:r>
            <a:r>
              <a:rPr lang="en-IN" dirty="0"/>
              <a:t> </a:t>
            </a:r>
          </a:p>
          <a:p>
            <a:pPr marL="0" indent="0">
              <a:buNone/>
            </a:pPr>
            <a:r>
              <a:rPr lang="en-IN" dirty="0"/>
              <a:t>{ </a:t>
            </a:r>
          </a:p>
          <a:p>
            <a:pPr marL="0" indent="0">
              <a:buNone/>
            </a:pPr>
            <a:r>
              <a:rPr lang="en-IN" dirty="0"/>
              <a:t>abstract public void </a:t>
            </a:r>
            <a:r>
              <a:rPr lang="en-IN" dirty="0" err="1"/>
              <a:t>showDetails</a:t>
            </a:r>
            <a:r>
              <a:rPr lang="en-IN" dirty="0"/>
              <a:t> (); </a:t>
            </a:r>
          </a:p>
          <a:p>
            <a:pPr marL="0" indent="0">
              <a:buNone/>
            </a:pPr>
            <a:r>
              <a:rPr lang="en-IN" dirty="0"/>
              <a:t>} </a:t>
            </a:r>
          </a:p>
          <a:p>
            <a:pPr marL="0" indent="0">
              <a:buNone/>
            </a:pPr>
            <a:r>
              <a:rPr lang="en-IN" dirty="0"/>
              <a:t>class </a:t>
            </a:r>
            <a:r>
              <a:rPr lang="en-IN" dirty="0" err="1"/>
              <a:t>ChildClass</a:t>
            </a:r>
            <a:r>
              <a:rPr lang="en-IN" dirty="0"/>
              <a:t> extends </a:t>
            </a:r>
            <a:r>
              <a:rPr lang="en-IN" dirty="0" err="1"/>
              <a:t>ParentClass</a:t>
            </a:r>
            <a:r>
              <a:rPr lang="en-IN" dirty="0"/>
              <a:t> </a:t>
            </a:r>
          </a:p>
          <a:p>
            <a:pPr marL="0" indent="0">
              <a:buNone/>
            </a:pPr>
            <a:r>
              <a:rPr lang="en-IN" dirty="0"/>
              <a:t>{ </a:t>
            </a:r>
          </a:p>
          <a:p>
            <a:pPr marL="0" indent="0">
              <a:buNone/>
            </a:pPr>
            <a:r>
              <a:rPr lang="en-IN" dirty="0"/>
              <a:t>public void </a:t>
            </a:r>
            <a:r>
              <a:rPr lang="en-IN" dirty="0" err="1"/>
              <a:t>showDetails</a:t>
            </a:r>
            <a:r>
              <a:rPr lang="en-IN" dirty="0"/>
              <a:t> () </a:t>
            </a:r>
          </a:p>
          <a:p>
            <a:pPr marL="0" indent="0">
              <a:buNone/>
            </a:pPr>
            <a:r>
              <a:rPr lang="en-IN" dirty="0"/>
              <a:t>{ </a:t>
            </a:r>
          </a:p>
          <a:p>
            <a:pPr marL="0" indent="0">
              <a:buNone/>
            </a:pPr>
            <a:r>
              <a:rPr lang="en-IN" dirty="0"/>
              <a:t>System . out . print (” Abstract method ”); </a:t>
            </a:r>
          </a:p>
          <a:p>
            <a:pPr marL="0" indent="0">
              <a:buNone/>
            </a:pPr>
            <a:r>
              <a:rPr lang="en-IN" dirty="0"/>
              <a:t>} } </a:t>
            </a:r>
          </a:p>
          <a:p>
            <a:pPr marL="0" indent="0">
              <a:buNone/>
            </a:pPr>
            <a:endParaRPr lang="en-US" dirty="0"/>
          </a:p>
        </p:txBody>
      </p:sp>
      <p:sp>
        <p:nvSpPr>
          <p:cNvPr id="4" name="Date Placeholder 3">
            <a:extLst>
              <a:ext uri="{FF2B5EF4-FFF2-40B4-BE49-F238E27FC236}">
                <a16:creationId xmlns:a16="http://schemas.microsoft.com/office/drawing/2014/main" id="{E7880B99-C8D7-53DF-47EC-D7AA98C61A1E}"/>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B3E45CFB-5E4C-BA8F-29ED-416110FAC571}"/>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D1C6F36B-3AED-EA97-61CF-0D256053245E}"/>
              </a:ext>
            </a:extLst>
          </p:cNvPr>
          <p:cNvSpPr>
            <a:spLocks noGrp="1"/>
          </p:cNvSpPr>
          <p:nvPr>
            <p:ph type="sldNum" sz="quarter" idx="12"/>
          </p:nvPr>
        </p:nvSpPr>
        <p:spPr/>
        <p:txBody>
          <a:bodyPr/>
          <a:lstStyle/>
          <a:p>
            <a:fld id="{860C8249-ED93-7640-8EF8-EF1CF6F3BBCA}" type="slidenum">
              <a:rPr lang="en-US" smtClean="0"/>
              <a:t>139</a:t>
            </a:fld>
            <a:endParaRPr lang="en-US"/>
          </a:p>
        </p:txBody>
      </p:sp>
      <p:pic>
        <p:nvPicPr>
          <p:cNvPr id="7" name="Picture 6">
            <a:extLst>
              <a:ext uri="{FF2B5EF4-FFF2-40B4-BE49-F238E27FC236}">
                <a16:creationId xmlns:a16="http://schemas.microsoft.com/office/drawing/2014/main" id="{58D5155F-65D1-069A-56F0-2B1C588ABC84}"/>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9F3C4CEE-1BE2-B5AC-85EC-175CADE6C095}"/>
              </a:ext>
            </a:extLst>
          </p:cNvPr>
          <p:cNvSpPr/>
          <p:nvPr/>
        </p:nvSpPr>
        <p:spPr>
          <a:xfrm>
            <a:off x="6748587" y="1799006"/>
            <a:ext cx="6096000" cy="2031325"/>
          </a:xfrm>
          <a:prstGeom prst="rect">
            <a:avLst/>
          </a:prstGeom>
        </p:spPr>
        <p:txBody>
          <a:bodyPr>
            <a:spAutoFit/>
          </a:bodyPr>
          <a:lstStyle/>
          <a:p>
            <a:r>
              <a:rPr lang="en-IN" dirty="0">
                <a:latin typeface="LMSans10"/>
              </a:rPr>
              <a:t>public class AbstractionDemo1 </a:t>
            </a:r>
            <a:endParaRPr lang="en-IN" dirty="0"/>
          </a:p>
          <a:p>
            <a:r>
              <a:rPr lang="en-IN" dirty="0">
                <a:latin typeface="CMSY10"/>
              </a:rPr>
              <a:t>{ </a:t>
            </a:r>
            <a:endParaRPr lang="en-IN" dirty="0"/>
          </a:p>
          <a:p>
            <a:r>
              <a:rPr lang="en-IN" dirty="0">
                <a:latin typeface="LMSans10"/>
              </a:rPr>
              <a:t>public static void main(String </a:t>
            </a:r>
            <a:r>
              <a:rPr lang="en-IN" dirty="0" err="1">
                <a:latin typeface="LMSans10"/>
              </a:rPr>
              <a:t>args</a:t>
            </a:r>
            <a:r>
              <a:rPr lang="en-IN" dirty="0">
                <a:latin typeface="LMSans10"/>
              </a:rPr>
              <a:t> []) </a:t>
            </a:r>
            <a:endParaRPr lang="en-IN" dirty="0"/>
          </a:p>
          <a:p>
            <a:r>
              <a:rPr lang="en-IN" dirty="0">
                <a:latin typeface="CMSY10"/>
              </a:rPr>
              <a:t>{ </a:t>
            </a:r>
            <a:endParaRPr lang="en-IN" dirty="0"/>
          </a:p>
          <a:p>
            <a:r>
              <a:rPr lang="en-IN" dirty="0">
                <a:latin typeface="CMSY10"/>
              </a:rPr>
              <a:t>} } </a:t>
            </a:r>
            <a:endParaRPr lang="en-IN" dirty="0"/>
          </a:p>
          <a:p>
            <a:r>
              <a:rPr lang="en-IN" dirty="0" err="1">
                <a:latin typeface="LMSans10"/>
              </a:rPr>
              <a:t>ParentClass</a:t>
            </a:r>
            <a:r>
              <a:rPr lang="en-IN" dirty="0">
                <a:latin typeface="LMSans10"/>
              </a:rPr>
              <a:t> </a:t>
            </a:r>
            <a:r>
              <a:rPr lang="en-IN" dirty="0" err="1">
                <a:latin typeface="LMSans10"/>
              </a:rPr>
              <a:t>obj</a:t>
            </a:r>
            <a:r>
              <a:rPr lang="en-IN" dirty="0">
                <a:latin typeface="LMSans10"/>
              </a:rPr>
              <a:t> = new </a:t>
            </a:r>
            <a:r>
              <a:rPr lang="en-IN" dirty="0" err="1">
                <a:latin typeface="LMSans10"/>
              </a:rPr>
              <a:t>ParentClass</a:t>
            </a:r>
            <a:r>
              <a:rPr lang="en-IN" dirty="0">
                <a:latin typeface="LMSans10"/>
              </a:rPr>
              <a:t> (); </a:t>
            </a:r>
          </a:p>
          <a:p>
            <a:r>
              <a:rPr lang="en-IN" dirty="0" err="1">
                <a:latin typeface="LMSans10"/>
              </a:rPr>
              <a:t>obj</a:t>
            </a:r>
            <a:r>
              <a:rPr lang="en-IN" dirty="0">
                <a:latin typeface="LMSans10"/>
              </a:rPr>
              <a:t> . </a:t>
            </a:r>
            <a:r>
              <a:rPr lang="en-IN" dirty="0" err="1">
                <a:latin typeface="LMSans10"/>
              </a:rPr>
              <a:t>showDetails</a:t>
            </a:r>
            <a:r>
              <a:rPr lang="en-IN" dirty="0">
                <a:latin typeface="LMSans10"/>
              </a:rPr>
              <a:t> (); </a:t>
            </a:r>
            <a:endParaRPr lang="en-IN" dirty="0">
              <a:effectLst/>
            </a:endParaRPr>
          </a:p>
        </p:txBody>
      </p:sp>
      <p:sp>
        <p:nvSpPr>
          <p:cNvPr id="9" name="TextBox 8">
            <a:extLst>
              <a:ext uri="{FF2B5EF4-FFF2-40B4-BE49-F238E27FC236}">
                <a16:creationId xmlns:a16="http://schemas.microsoft.com/office/drawing/2014/main" id="{F8CFA27E-36B6-1BF8-226A-2687F40D2C0C}"/>
              </a:ext>
            </a:extLst>
          </p:cNvPr>
          <p:cNvSpPr txBox="1"/>
          <p:nvPr/>
        </p:nvSpPr>
        <p:spPr>
          <a:xfrm>
            <a:off x="8345213" y="4456386"/>
            <a:ext cx="2270235" cy="923330"/>
          </a:xfrm>
          <a:prstGeom prst="rect">
            <a:avLst/>
          </a:prstGeom>
          <a:noFill/>
        </p:spPr>
        <p:txBody>
          <a:bodyPr wrap="square" rtlCol="0">
            <a:spAutoFit/>
          </a:bodyPr>
          <a:lstStyle/>
          <a:p>
            <a:r>
              <a:rPr lang="en-US" dirty="0"/>
              <a:t>Output: </a:t>
            </a:r>
          </a:p>
          <a:p>
            <a:endParaRPr lang="en-US" dirty="0"/>
          </a:p>
          <a:p>
            <a:r>
              <a:rPr lang="en-US" dirty="0"/>
              <a:t>Error is occurred</a:t>
            </a:r>
          </a:p>
        </p:txBody>
      </p:sp>
    </p:spTree>
    <p:extLst>
      <p:ext uri="{BB962C8B-B14F-4D97-AF65-F5344CB8AC3E}">
        <p14:creationId xmlns:p14="http://schemas.microsoft.com/office/powerpoint/2010/main" val="3913372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87900-1823-C74C-A0A9-EA66522CD0DE}"/>
              </a:ext>
            </a:extLst>
          </p:cNvPr>
          <p:cNvSpPr>
            <a:spLocks noGrp="1"/>
          </p:cNvSpPr>
          <p:nvPr>
            <p:ph type="title"/>
          </p:nvPr>
        </p:nvSpPr>
        <p:spPr/>
        <p:txBody>
          <a:bodyPr/>
          <a:lstStyle/>
          <a:p>
            <a:r>
              <a:rPr lang="en-US" dirty="0"/>
              <a:t>Encapsulation</a:t>
            </a:r>
          </a:p>
        </p:txBody>
      </p:sp>
      <p:sp>
        <p:nvSpPr>
          <p:cNvPr id="3" name="Content Placeholder 2">
            <a:extLst>
              <a:ext uri="{FF2B5EF4-FFF2-40B4-BE49-F238E27FC236}">
                <a16:creationId xmlns:a16="http://schemas.microsoft.com/office/drawing/2014/main" id="{201CC609-A80A-F345-ADBE-2BD4BE333AA2}"/>
              </a:ext>
            </a:extLst>
          </p:cNvPr>
          <p:cNvSpPr>
            <a:spLocks noGrp="1"/>
          </p:cNvSpPr>
          <p:nvPr>
            <p:ph idx="1"/>
          </p:nvPr>
        </p:nvSpPr>
        <p:spPr/>
        <p:txBody>
          <a:bodyPr/>
          <a:lstStyle/>
          <a:p>
            <a:endParaRPr lang="en-IN" b="1" dirty="0"/>
          </a:p>
          <a:p>
            <a:r>
              <a:rPr lang="en-IN" b="1" dirty="0"/>
              <a:t>Encapsulation </a:t>
            </a:r>
            <a:r>
              <a:rPr lang="en-IN" dirty="0"/>
              <a:t>is the process of wrapping code and data together into a single unit. </a:t>
            </a:r>
          </a:p>
          <a:p>
            <a:endParaRPr lang="en-IN" b="1" dirty="0"/>
          </a:p>
          <a:p>
            <a:r>
              <a:rPr lang="en-IN" b="1" dirty="0"/>
              <a:t>Real-Life Example: </a:t>
            </a:r>
            <a:r>
              <a:rPr lang="en-IN" dirty="0"/>
              <a:t>A capsule which is mixed of several medicines. The medicines are hidden data to the end user. </a:t>
            </a:r>
          </a:p>
          <a:p>
            <a:endParaRPr lang="en-US" dirty="0"/>
          </a:p>
        </p:txBody>
      </p:sp>
      <p:sp>
        <p:nvSpPr>
          <p:cNvPr id="4" name="Date Placeholder 3">
            <a:extLst>
              <a:ext uri="{FF2B5EF4-FFF2-40B4-BE49-F238E27FC236}">
                <a16:creationId xmlns:a16="http://schemas.microsoft.com/office/drawing/2014/main" id="{4250349A-9023-B647-9C11-3D0CA2979496}"/>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21FCDD28-AEBE-2643-BD70-BA3EA5F4433F}"/>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97729473-8533-724C-BDE8-BE20A352056A}"/>
              </a:ext>
            </a:extLst>
          </p:cNvPr>
          <p:cNvSpPr>
            <a:spLocks noGrp="1"/>
          </p:cNvSpPr>
          <p:nvPr>
            <p:ph type="sldNum" sz="quarter" idx="12"/>
          </p:nvPr>
        </p:nvSpPr>
        <p:spPr/>
        <p:txBody>
          <a:bodyPr/>
          <a:lstStyle/>
          <a:p>
            <a:fld id="{860C8249-ED93-7640-8EF8-EF1CF6F3BBCA}" type="slidenum">
              <a:rPr lang="en-US" smtClean="0"/>
              <a:t>14</a:t>
            </a:fld>
            <a:endParaRPr lang="en-US"/>
          </a:p>
        </p:txBody>
      </p:sp>
      <p:pic>
        <p:nvPicPr>
          <p:cNvPr id="7" name="Picture 6">
            <a:extLst>
              <a:ext uri="{FF2B5EF4-FFF2-40B4-BE49-F238E27FC236}">
                <a16:creationId xmlns:a16="http://schemas.microsoft.com/office/drawing/2014/main" id="{E42DFA5A-A845-5549-A649-831782423CB1}"/>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9219358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DD2B0-8DA0-4E82-17A5-F1666C82C581}"/>
              </a:ext>
            </a:extLst>
          </p:cNvPr>
          <p:cNvSpPr>
            <a:spLocks noGrp="1"/>
          </p:cNvSpPr>
          <p:nvPr>
            <p:ph type="title"/>
          </p:nvPr>
        </p:nvSpPr>
        <p:spPr/>
        <p:txBody>
          <a:bodyPr/>
          <a:lstStyle/>
          <a:p>
            <a:r>
              <a:rPr lang="en-US" dirty="0"/>
              <a:t>Interface</a:t>
            </a:r>
          </a:p>
        </p:txBody>
      </p:sp>
      <p:sp>
        <p:nvSpPr>
          <p:cNvPr id="3" name="Content Placeholder 2">
            <a:extLst>
              <a:ext uri="{FF2B5EF4-FFF2-40B4-BE49-F238E27FC236}">
                <a16:creationId xmlns:a16="http://schemas.microsoft.com/office/drawing/2014/main" id="{950DF29F-2E31-9D6F-26D5-A130B5FDE864}"/>
              </a:ext>
            </a:extLst>
          </p:cNvPr>
          <p:cNvSpPr>
            <a:spLocks noGrp="1"/>
          </p:cNvSpPr>
          <p:nvPr>
            <p:ph idx="1"/>
          </p:nvPr>
        </p:nvSpPr>
        <p:spPr>
          <a:xfrm>
            <a:off x="1069848" y="2404554"/>
            <a:ext cx="10058400" cy="4050792"/>
          </a:xfrm>
        </p:spPr>
        <p:txBody>
          <a:bodyPr/>
          <a:lstStyle/>
          <a:p>
            <a:r>
              <a:rPr lang="en-IN" dirty="0"/>
              <a:t>An interface in Java is a blueprint of a class. It has static constants and abstract methods. </a:t>
            </a:r>
          </a:p>
          <a:p>
            <a:r>
              <a:rPr lang="en-IN" dirty="0"/>
              <a:t>The interface in Java is a mechanism to achieve abstraction. </a:t>
            </a:r>
          </a:p>
          <a:p>
            <a:r>
              <a:rPr lang="en-IN" dirty="0"/>
              <a:t>There can be only abstract methods in the Java interface, not method body. </a:t>
            </a:r>
          </a:p>
          <a:p>
            <a:r>
              <a:rPr lang="en-IN" dirty="0"/>
              <a:t>It is used to achieve abstraction and multiple inheritance in Java. </a:t>
            </a:r>
          </a:p>
          <a:p>
            <a:r>
              <a:rPr lang="en-IN" dirty="0"/>
              <a:t>In other words, you can say that interfaces can have abstract methods and variables. It cannot have a method body. </a:t>
            </a:r>
          </a:p>
          <a:p>
            <a:r>
              <a:rPr lang="en-IN" dirty="0"/>
              <a:t>It cannot be instantiated just like the abstract class. </a:t>
            </a:r>
          </a:p>
          <a:p>
            <a:endParaRPr lang="en-US" dirty="0"/>
          </a:p>
        </p:txBody>
      </p:sp>
      <p:sp>
        <p:nvSpPr>
          <p:cNvPr id="4" name="Date Placeholder 3">
            <a:extLst>
              <a:ext uri="{FF2B5EF4-FFF2-40B4-BE49-F238E27FC236}">
                <a16:creationId xmlns:a16="http://schemas.microsoft.com/office/drawing/2014/main" id="{7CA0E7C2-0AD4-A215-D86C-7D5B2C9E6D60}"/>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A456747A-79F0-3815-4DB2-277D47F497C3}"/>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D02FBF26-883F-4DEA-D8D7-17106A264CD7}"/>
              </a:ext>
            </a:extLst>
          </p:cNvPr>
          <p:cNvSpPr>
            <a:spLocks noGrp="1"/>
          </p:cNvSpPr>
          <p:nvPr>
            <p:ph type="sldNum" sz="quarter" idx="12"/>
          </p:nvPr>
        </p:nvSpPr>
        <p:spPr/>
        <p:txBody>
          <a:bodyPr/>
          <a:lstStyle/>
          <a:p>
            <a:fld id="{860C8249-ED93-7640-8EF8-EF1CF6F3BBCA}" type="slidenum">
              <a:rPr lang="en-US" smtClean="0"/>
              <a:t>140</a:t>
            </a:fld>
            <a:endParaRPr lang="en-US"/>
          </a:p>
        </p:txBody>
      </p:sp>
      <p:pic>
        <p:nvPicPr>
          <p:cNvPr id="7" name="Picture 6">
            <a:extLst>
              <a:ext uri="{FF2B5EF4-FFF2-40B4-BE49-F238E27FC236}">
                <a16:creationId xmlns:a16="http://schemas.microsoft.com/office/drawing/2014/main" id="{42A0A946-74D3-0444-FC77-F0EC51C1F57F}"/>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0845091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2D51D153-EFFE-3A74-0F7D-2DCE8DB8CB0B}"/>
              </a:ext>
            </a:extLst>
          </p:cNvPr>
          <p:cNvPicPr>
            <a:picLocks noGrp="1" noChangeAspect="1"/>
          </p:cNvPicPr>
          <p:nvPr>
            <p:ph idx="1"/>
          </p:nvPr>
        </p:nvPicPr>
        <p:blipFill>
          <a:blip r:embed="rId2"/>
          <a:stretch>
            <a:fillRect/>
          </a:stretch>
        </p:blipFill>
        <p:spPr>
          <a:xfrm>
            <a:off x="2252138" y="531062"/>
            <a:ext cx="7039007" cy="5314961"/>
          </a:xfrm>
        </p:spPr>
      </p:pic>
      <p:sp>
        <p:nvSpPr>
          <p:cNvPr id="4" name="Date Placeholder 3">
            <a:extLst>
              <a:ext uri="{FF2B5EF4-FFF2-40B4-BE49-F238E27FC236}">
                <a16:creationId xmlns:a16="http://schemas.microsoft.com/office/drawing/2014/main" id="{F58A713D-B9C5-6406-9550-E262C19AF627}"/>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8192027C-8A50-373F-404F-121942063F40}"/>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DD1C8BA5-5FD9-4066-254F-667F46D03A0C}"/>
              </a:ext>
            </a:extLst>
          </p:cNvPr>
          <p:cNvSpPr>
            <a:spLocks noGrp="1"/>
          </p:cNvSpPr>
          <p:nvPr>
            <p:ph type="sldNum" sz="quarter" idx="12"/>
          </p:nvPr>
        </p:nvSpPr>
        <p:spPr/>
        <p:txBody>
          <a:bodyPr/>
          <a:lstStyle/>
          <a:p>
            <a:fld id="{860C8249-ED93-7640-8EF8-EF1CF6F3BBCA}" type="slidenum">
              <a:rPr lang="en-US" smtClean="0"/>
              <a:t>141</a:t>
            </a:fld>
            <a:endParaRPr lang="en-US"/>
          </a:p>
        </p:txBody>
      </p:sp>
      <p:pic>
        <p:nvPicPr>
          <p:cNvPr id="7" name="Picture 6">
            <a:extLst>
              <a:ext uri="{FF2B5EF4-FFF2-40B4-BE49-F238E27FC236}">
                <a16:creationId xmlns:a16="http://schemas.microsoft.com/office/drawing/2014/main" id="{2A876E45-2AB6-DBC5-6AE8-1FE66241D53F}"/>
              </a:ext>
            </a:extLst>
          </p:cNvPr>
          <p:cNvPicPr>
            <a:picLocks noChangeAspect="1"/>
          </p:cNvPicPr>
          <p:nvPr/>
        </p:nvPicPr>
        <p:blipFill>
          <a:blip r:embed="rId3"/>
          <a:stretch>
            <a:fillRect/>
          </a:stretch>
        </p:blipFill>
        <p:spPr>
          <a:xfrm>
            <a:off x="10877626" y="0"/>
            <a:ext cx="1314374" cy="1314374"/>
          </a:xfrm>
          <a:prstGeom prst="rect">
            <a:avLst/>
          </a:prstGeom>
        </p:spPr>
      </p:pic>
    </p:spTree>
    <p:extLst>
      <p:ext uri="{BB962C8B-B14F-4D97-AF65-F5344CB8AC3E}">
        <p14:creationId xmlns:p14="http://schemas.microsoft.com/office/powerpoint/2010/main" val="73373019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C0725-AD49-8616-13E6-D23A636A11F4}"/>
              </a:ext>
            </a:extLst>
          </p:cNvPr>
          <p:cNvSpPr>
            <a:spLocks noGrp="1"/>
          </p:cNvSpPr>
          <p:nvPr>
            <p:ph type="title"/>
          </p:nvPr>
        </p:nvSpPr>
        <p:spPr/>
        <p:txBody>
          <a:bodyPr/>
          <a:lstStyle/>
          <a:p>
            <a:r>
              <a:rPr lang="en-IN" dirty="0"/>
              <a:t>How to declare an interface? </a:t>
            </a:r>
            <a:endParaRPr lang="en-US" dirty="0"/>
          </a:p>
        </p:txBody>
      </p:sp>
      <p:sp>
        <p:nvSpPr>
          <p:cNvPr id="3" name="Content Placeholder 2">
            <a:extLst>
              <a:ext uri="{FF2B5EF4-FFF2-40B4-BE49-F238E27FC236}">
                <a16:creationId xmlns:a16="http://schemas.microsoft.com/office/drawing/2014/main" id="{A756374B-681B-8E5D-D9A7-AF097C84C1F4}"/>
              </a:ext>
            </a:extLst>
          </p:cNvPr>
          <p:cNvSpPr>
            <a:spLocks noGrp="1"/>
          </p:cNvSpPr>
          <p:nvPr>
            <p:ph idx="1"/>
          </p:nvPr>
        </p:nvSpPr>
        <p:spPr/>
        <p:txBody>
          <a:bodyPr>
            <a:normAutofit fontScale="92500" lnSpcReduction="10000"/>
          </a:bodyPr>
          <a:lstStyle/>
          <a:p>
            <a:r>
              <a:rPr lang="en-IN" dirty="0"/>
              <a:t>An interface is declared by using the interface keyword. </a:t>
            </a:r>
          </a:p>
          <a:p>
            <a:r>
              <a:rPr lang="en-IN" dirty="0"/>
              <a:t>It provides total abstraction; means all the methods in an interface are declared with the empty body, and all the fields are public, static and final by default. </a:t>
            </a:r>
          </a:p>
          <a:p>
            <a:r>
              <a:rPr lang="en-IN" dirty="0"/>
              <a:t>A class that implements an interface must implement all the methods declared in the interface. </a:t>
            </a:r>
          </a:p>
          <a:p>
            <a:pPr marL="0" indent="0">
              <a:buNone/>
            </a:pPr>
            <a:endParaRPr lang="en-IN" dirty="0"/>
          </a:p>
          <a:p>
            <a:pPr marL="0" indent="0">
              <a:buNone/>
            </a:pPr>
            <a:r>
              <a:rPr lang="en-IN" dirty="0"/>
              <a:t>interface &lt;interface name&gt;</a:t>
            </a:r>
          </a:p>
          <a:p>
            <a:pPr marL="0" indent="0">
              <a:buNone/>
            </a:pPr>
            <a:r>
              <a:rPr lang="en-IN" dirty="0"/>
              <a:t>{</a:t>
            </a:r>
            <a:br>
              <a:rPr lang="en-IN" dirty="0"/>
            </a:br>
            <a:r>
              <a:rPr lang="en-IN" dirty="0"/>
              <a:t>// declare constant fields</a:t>
            </a:r>
            <a:br>
              <a:rPr lang="en-IN" dirty="0"/>
            </a:br>
            <a:r>
              <a:rPr lang="en-IN" dirty="0"/>
              <a:t>// declare methods that abstract </a:t>
            </a:r>
          </a:p>
          <a:p>
            <a:pPr marL="0" indent="0">
              <a:buNone/>
            </a:pPr>
            <a:r>
              <a:rPr lang="en-IN" dirty="0"/>
              <a:t>// by default.</a:t>
            </a:r>
            <a:br>
              <a:rPr lang="en-IN" dirty="0"/>
            </a:br>
            <a:r>
              <a:rPr lang="en-IN" dirty="0"/>
              <a:t>} </a:t>
            </a:r>
          </a:p>
          <a:p>
            <a:endParaRPr lang="en-US" dirty="0"/>
          </a:p>
        </p:txBody>
      </p:sp>
      <p:sp>
        <p:nvSpPr>
          <p:cNvPr id="4" name="Date Placeholder 3">
            <a:extLst>
              <a:ext uri="{FF2B5EF4-FFF2-40B4-BE49-F238E27FC236}">
                <a16:creationId xmlns:a16="http://schemas.microsoft.com/office/drawing/2014/main" id="{A828FD79-EE7E-77B4-EBCC-475AF9196FA8}"/>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511A200B-E859-A44A-50A3-71351BEC4B8D}"/>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7896AAE0-B7CC-1BAD-CC36-D3858122030C}"/>
              </a:ext>
            </a:extLst>
          </p:cNvPr>
          <p:cNvSpPr>
            <a:spLocks noGrp="1"/>
          </p:cNvSpPr>
          <p:nvPr>
            <p:ph type="sldNum" sz="quarter" idx="12"/>
          </p:nvPr>
        </p:nvSpPr>
        <p:spPr/>
        <p:txBody>
          <a:bodyPr/>
          <a:lstStyle/>
          <a:p>
            <a:fld id="{860C8249-ED93-7640-8EF8-EF1CF6F3BBCA}" type="slidenum">
              <a:rPr lang="en-US" smtClean="0"/>
              <a:t>142</a:t>
            </a:fld>
            <a:endParaRPr lang="en-US"/>
          </a:p>
        </p:txBody>
      </p:sp>
      <p:pic>
        <p:nvPicPr>
          <p:cNvPr id="7" name="Picture 6">
            <a:extLst>
              <a:ext uri="{FF2B5EF4-FFF2-40B4-BE49-F238E27FC236}">
                <a16:creationId xmlns:a16="http://schemas.microsoft.com/office/drawing/2014/main" id="{D768FCFC-462B-81B4-D79D-0CDC484C9318}"/>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93411412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7582-1EF1-6D5D-89CB-E537FE8B80D5}"/>
              </a:ext>
            </a:extLst>
          </p:cNvPr>
          <p:cNvSpPr>
            <a:spLocks noGrp="1"/>
          </p:cNvSpPr>
          <p:nvPr>
            <p:ph type="title"/>
          </p:nvPr>
        </p:nvSpPr>
        <p:spPr/>
        <p:txBody>
          <a:bodyPr/>
          <a:lstStyle/>
          <a:p>
            <a:r>
              <a:rPr lang="en-IN" dirty="0"/>
              <a:t>Internal addition by the compiler </a:t>
            </a:r>
            <a:endParaRPr lang="en-US" dirty="0"/>
          </a:p>
        </p:txBody>
      </p:sp>
      <p:sp>
        <p:nvSpPr>
          <p:cNvPr id="3" name="Content Placeholder 2">
            <a:extLst>
              <a:ext uri="{FF2B5EF4-FFF2-40B4-BE49-F238E27FC236}">
                <a16:creationId xmlns:a16="http://schemas.microsoft.com/office/drawing/2014/main" id="{0A61EFA2-C990-3BDE-BD21-220ADBD2D534}"/>
              </a:ext>
            </a:extLst>
          </p:cNvPr>
          <p:cNvSpPr>
            <a:spLocks noGrp="1"/>
          </p:cNvSpPr>
          <p:nvPr>
            <p:ph idx="1"/>
          </p:nvPr>
        </p:nvSpPr>
        <p:spPr/>
        <p:txBody>
          <a:bodyPr/>
          <a:lstStyle/>
          <a:p>
            <a:r>
              <a:rPr lang="en-IN" dirty="0"/>
              <a:t>The Java compiler adds public and abstract keywords before the interface method. </a:t>
            </a:r>
          </a:p>
          <a:p>
            <a:r>
              <a:rPr lang="en-IN" dirty="0"/>
              <a:t>Moreover, it adds public, static and final keywords before data members. </a:t>
            </a:r>
          </a:p>
          <a:p>
            <a:r>
              <a:rPr lang="en-IN" dirty="0"/>
              <a:t>In other words, Interface fields are public, static and final by default, and the methods are public and abstract. </a:t>
            </a:r>
          </a:p>
        </p:txBody>
      </p:sp>
      <p:sp>
        <p:nvSpPr>
          <p:cNvPr id="4" name="Date Placeholder 3">
            <a:extLst>
              <a:ext uri="{FF2B5EF4-FFF2-40B4-BE49-F238E27FC236}">
                <a16:creationId xmlns:a16="http://schemas.microsoft.com/office/drawing/2014/main" id="{01CDB910-E1E9-2BF1-A697-D7256084571B}"/>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8FEE7B97-A823-DA0E-844A-141BC890A3A7}"/>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C4BF3EB1-689F-7E9D-2B06-EAE3DCBA40BB}"/>
              </a:ext>
            </a:extLst>
          </p:cNvPr>
          <p:cNvSpPr>
            <a:spLocks noGrp="1"/>
          </p:cNvSpPr>
          <p:nvPr>
            <p:ph type="sldNum" sz="quarter" idx="12"/>
          </p:nvPr>
        </p:nvSpPr>
        <p:spPr/>
        <p:txBody>
          <a:bodyPr/>
          <a:lstStyle/>
          <a:p>
            <a:fld id="{860C8249-ED93-7640-8EF8-EF1CF6F3BBCA}" type="slidenum">
              <a:rPr lang="en-US" smtClean="0"/>
              <a:t>143</a:t>
            </a:fld>
            <a:endParaRPr lang="en-US"/>
          </a:p>
        </p:txBody>
      </p:sp>
      <p:pic>
        <p:nvPicPr>
          <p:cNvPr id="7" name="Picture 6">
            <a:extLst>
              <a:ext uri="{FF2B5EF4-FFF2-40B4-BE49-F238E27FC236}">
                <a16:creationId xmlns:a16="http://schemas.microsoft.com/office/drawing/2014/main" id="{A6CA6B6E-9DE0-3790-31E6-03D62FE7EB2A}"/>
              </a:ext>
            </a:extLst>
          </p:cNvPr>
          <p:cNvPicPr>
            <a:picLocks noChangeAspect="1"/>
          </p:cNvPicPr>
          <p:nvPr/>
        </p:nvPicPr>
        <p:blipFill>
          <a:blip r:embed="rId2"/>
          <a:stretch>
            <a:fillRect/>
          </a:stretch>
        </p:blipFill>
        <p:spPr>
          <a:xfrm>
            <a:off x="10877626" y="0"/>
            <a:ext cx="1314374" cy="1314374"/>
          </a:xfrm>
          <a:prstGeom prst="rect">
            <a:avLst/>
          </a:prstGeom>
        </p:spPr>
      </p:pic>
      <p:pic>
        <p:nvPicPr>
          <p:cNvPr id="9" name="Picture 8">
            <a:extLst>
              <a:ext uri="{FF2B5EF4-FFF2-40B4-BE49-F238E27FC236}">
                <a16:creationId xmlns:a16="http://schemas.microsoft.com/office/drawing/2014/main" id="{1C6814E2-14CC-A312-63F0-FB5C76A2192A}"/>
              </a:ext>
            </a:extLst>
          </p:cNvPr>
          <p:cNvPicPr>
            <a:picLocks noChangeAspect="1"/>
          </p:cNvPicPr>
          <p:nvPr/>
        </p:nvPicPr>
        <p:blipFill>
          <a:blip r:embed="rId3"/>
          <a:stretch>
            <a:fillRect/>
          </a:stretch>
        </p:blipFill>
        <p:spPr>
          <a:xfrm>
            <a:off x="2327299" y="3908533"/>
            <a:ext cx="7007884" cy="1609344"/>
          </a:xfrm>
          <a:prstGeom prst="rect">
            <a:avLst/>
          </a:prstGeom>
        </p:spPr>
      </p:pic>
    </p:spTree>
    <p:extLst>
      <p:ext uri="{BB962C8B-B14F-4D97-AF65-F5344CB8AC3E}">
        <p14:creationId xmlns:p14="http://schemas.microsoft.com/office/powerpoint/2010/main" val="205326928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DA814-F2A4-4AE0-44F9-BB6D1BB17C5E}"/>
              </a:ext>
            </a:extLst>
          </p:cNvPr>
          <p:cNvSpPr>
            <a:spLocks noGrp="1"/>
          </p:cNvSpPr>
          <p:nvPr>
            <p:ph type="title"/>
          </p:nvPr>
        </p:nvSpPr>
        <p:spPr/>
        <p:txBody>
          <a:bodyPr>
            <a:normAutofit/>
          </a:bodyPr>
          <a:lstStyle/>
          <a:p>
            <a:r>
              <a:rPr lang="en-IN" dirty="0"/>
              <a:t>The relationship between classes and interfaces </a:t>
            </a:r>
            <a:endParaRPr lang="en-US" dirty="0"/>
          </a:p>
        </p:txBody>
      </p:sp>
      <p:pic>
        <p:nvPicPr>
          <p:cNvPr id="10" name="Content Placeholder 9">
            <a:extLst>
              <a:ext uri="{FF2B5EF4-FFF2-40B4-BE49-F238E27FC236}">
                <a16:creationId xmlns:a16="http://schemas.microsoft.com/office/drawing/2014/main" id="{C0E7E5B6-0CEA-49D2-9406-D8E75F0FC0C7}"/>
              </a:ext>
            </a:extLst>
          </p:cNvPr>
          <p:cNvPicPr>
            <a:picLocks noGrp="1" noChangeAspect="1"/>
          </p:cNvPicPr>
          <p:nvPr>
            <p:ph idx="1"/>
          </p:nvPr>
        </p:nvPicPr>
        <p:blipFill>
          <a:blip r:embed="rId2"/>
          <a:stretch>
            <a:fillRect/>
          </a:stretch>
        </p:blipFill>
        <p:spPr>
          <a:xfrm>
            <a:off x="1337649" y="2120900"/>
            <a:ext cx="9126176" cy="4051300"/>
          </a:xfrm>
        </p:spPr>
      </p:pic>
      <p:sp>
        <p:nvSpPr>
          <p:cNvPr id="4" name="Date Placeholder 3">
            <a:extLst>
              <a:ext uri="{FF2B5EF4-FFF2-40B4-BE49-F238E27FC236}">
                <a16:creationId xmlns:a16="http://schemas.microsoft.com/office/drawing/2014/main" id="{CC2CE889-99C3-CC18-5703-C89CF0A334DC}"/>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FA85CA31-4946-3E78-FF96-ED2274268140}"/>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54F68C6B-A275-7BE8-2282-370C5283B656}"/>
              </a:ext>
            </a:extLst>
          </p:cNvPr>
          <p:cNvSpPr>
            <a:spLocks noGrp="1"/>
          </p:cNvSpPr>
          <p:nvPr>
            <p:ph type="sldNum" sz="quarter" idx="12"/>
          </p:nvPr>
        </p:nvSpPr>
        <p:spPr/>
        <p:txBody>
          <a:bodyPr/>
          <a:lstStyle/>
          <a:p>
            <a:fld id="{860C8249-ED93-7640-8EF8-EF1CF6F3BBCA}" type="slidenum">
              <a:rPr lang="en-US" smtClean="0"/>
              <a:t>144</a:t>
            </a:fld>
            <a:endParaRPr lang="en-US"/>
          </a:p>
        </p:txBody>
      </p:sp>
      <p:pic>
        <p:nvPicPr>
          <p:cNvPr id="7" name="Picture 6">
            <a:extLst>
              <a:ext uri="{FF2B5EF4-FFF2-40B4-BE49-F238E27FC236}">
                <a16:creationId xmlns:a16="http://schemas.microsoft.com/office/drawing/2014/main" id="{E509FA2F-4E0F-552E-8856-CF3D16A86445}"/>
              </a:ext>
            </a:extLst>
          </p:cNvPr>
          <p:cNvPicPr>
            <a:picLocks noChangeAspect="1"/>
          </p:cNvPicPr>
          <p:nvPr/>
        </p:nvPicPr>
        <p:blipFill>
          <a:blip r:embed="rId3"/>
          <a:stretch>
            <a:fillRect/>
          </a:stretch>
        </p:blipFill>
        <p:spPr>
          <a:xfrm>
            <a:off x="10877626" y="0"/>
            <a:ext cx="1314374" cy="1314374"/>
          </a:xfrm>
          <a:prstGeom prst="rect">
            <a:avLst/>
          </a:prstGeom>
        </p:spPr>
      </p:pic>
    </p:spTree>
    <p:extLst>
      <p:ext uri="{BB962C8B-B14F-4D97-AF65-F5344CB8AC3E}">
        <p14:creationId xmlns:p14="http://schemas.microsoft.com/office/powerpoint/2010/main" val="72522367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ECC91-BC8F-AC61-A49A-40E8612A8197}"/>
              </a:ext>
            </a:extLst>
          </p:cNvPr>
          <p:cNvSpPr>
            <a:spLocks noGrp="1"/>
          </p:cNvSpPr>
          <p:nvPr>
            <p:ph type="title"/>
          </p:nvPr>
        </p:nvSpPr>
        <p:spPr/>
        <p:txBody>
          <a:bodyPr/>
          <a:lstStyle/>
          <a:p>
            <a:r>
              <a:rPr lang="en-IN" dirty="0"/>
              <a:t>Java Interface Example </a:t>
            </a:r>
            <a:endParaRPr lang="en-US" dirty="0"/>
          </a:p>
        </p:txBody>
      </p:sp>
      <p:sp>
        <p:nvSpPr>
          <p:cNvPr id="3" name="Content Placeholder 2">
            <a:extLst>
              <a:ext uri="{FF2B5EF4-FFF2-40B4-BE49-F238E27FC236}">
                <a16:creationId xmlns:a16="http://schemas.microsoft.com/office/drawing/2014/main" id="{17BC2172-F88A-CB1B-932B-5EA65598FCC3}"/>
              </a:ext>
            </a:extLst>
          </p:cNvPr>
          <p:cNvSpPr>
            <a:spLocks noGrp="1"/>
          </p:cNvSpPr>
          <p:nvPr>
            <p:ph idx="1"/>
          </p:nvPr>
        </p:nvSpPr>
        <p:spPr>
          <a:xfrm>
            <a:off x="1069847" y="2121408"/>
            <a:ext cx="9135697" cy="4050792"/>
          </a:xfrm>
        </p:spPr>
        <p:txBody>
          <a:bodyPr>
            <a:normAutofit/>
          </a:bodyPr>
          <a:lstStyle/>
          <a:p>
            <a:pPr marL="0" indent="0">
              <a:buNone/>
            </a:pPr>
            <a:r>
              <a:rPr lang="en-IN" dirty="0"/>
              <a:t>interface printable{ 		 	//interface definition</a:t>
            </a:r>
            <a:br>
              <a:rPr lang="en-IN" dirty="0"/>
            </a:br>
            <a:r>
              <a:rPr lang="en-IN" dirty="0"/>
              <a:t>void print (); 				//abstract method</a:t>
            </a:r>
            <a:br>
              <a:rPr lang="en-IN" dirty="0"/>
            </a:br>
            <a:r>
              <a:rPr lang="en-IN" dirty="0"/>
              <a:t>}</a:t>
            </a:r>
            <a:br>
              <a:rPr lang="en-IN" dirty="0"/>
            </a:br>
            <a:r>
              <a:rPr lang="en-IN" dirty="0"/>
              <a:t>class X implements printable{  		// interface is inherited with a class</a:t>
            </a:r>
            <a:br>
              <a:rPr lang="en-IN" dirty="0"/>
            </a:br>
            <a:r>
              <a:rPr lang="en-IN" dirty="0"/>
              <a:t>public void print(){                        	//abstract method body</a:t>
            </a:r>
          </a:p>
          <a:p>
            <a:pPr marL="0" indent="0">
              <a:buNone/>
            </a:pPr>
            <a:r>
              <a:rPr lang="en-IN" dirty="0" err="1"/>
              <a:t>System.out.println</a:t>
            </a:r>
            <a:r>
              <a:rPr lang="en-IN" dirty="0"/>
              <a:t>(”Hello”);</a:t>
            </a:r>
          </a:p>
          <a:p>
            <a:pPr marL="0" indent="0">
              <a:buNone/>
            </a:pPr>
            <a:r>
              <a:rPr lang="en-IN" dirty="0"/>
              <a:t>} </a:t>
            </a:r>
          </a:p>
          <a:p>
            <a:pPr marL="0" indent="0">
              <a:buNone/>
            </a:pPr>
            <a:r>
              <a:rPr lang="en-IN" dirty="0"/>
              <a:t>public static void main(String </a:t>
            </a:r>
            <a:r>
              <a:rPr lang="en-IN" dirty="0" err="1"/>
              <a:t>args</a:t>
            </a:r>
            <a:r>
              <a:rPr lang="en-IN" dirty="0"/>
              <a:t> []){   	//main method</a:t>
            </a:r>
          </a:p>
          <a:p>
            <a:pPr marL="0" indent="0">
              <a:buNone/>
            </a:pPr>
            <a:r>
              <a:rPr lang="en-IN" dirty="0"/>
              <a:t>X </a:t>
            </a:r>
            <a:r>
              <a:rPr lang="en-IN" dirty="0" err="1"/>
              <a:t>obj</a:t>
            </a:r>
            <a:r>
              <a:rPr lang="en-IN" dirty="0"/>
              <a:t> = new X();  			 	//object creation for class</a:t>
            </a:r>
          </a:p>
          <a:p>
            <a:pPr marL="0" indent="0">
              <a:buNone/>
            </a:pPr>
            <a:r>
              <a:rPr lang="en-IN" dirty="0" err="1"/>
              <a:t>obj</a:t>
            </a:r>
            <a:r>
              <a:rPr lang="en-IN" dirty="0"/>
              <a:t> . print ();  	// method called to bind the method body in A6 class</a:t>
            </a:r>
          </a:p>
          <a:p>
            <a:pPr marL="0" indent="0">
              <a:buNone/>
            </a:pPr>
            <a:r>
              <a:rPr lang="en-IN" dirty="0"/>
              <a:t>} } </a:t>
            </a:r>
          </a:p>
          <a:p>
            <a:endParaRPr lang="en-US" dirty="0"/>
          </a:p>
        </p:txBody>
      </p:sp>
      <p:sp>
        <p:nvSpPr>
          <p:cNvPr id="4" name="Date Placeholder 3">
            <a:extLst>
              <a:ext uri="{FF2B5EF4-FFF2-40B4-BE49-F238E27FC236}">
                <a16:creationId xmlns:a16="http://schemas.microsoft.com/office/drawing/2014/main" id="{BFD8C867-0819-F958-9C1B-5165DCC4CCFE}"/>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E72D1C80-D72E-C188-2D3B-71FB17FF29BD}"/>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8E00FA33-A2C4-6C01-30A0-889C97FD5533}"/>
              </a:ext>
            </a:extLst>
          </p:cNvPr>
          <p:cNvSpPr>
            <a:spLocks noGrp="1"/>
          </p:cNvSpPr>
          <p:nvPr>
            <p:ph type="sldNum" sz="quarter" idx="12"/>
          </p:nvPr>
        </p:nvSpPr>
        <p:spPr/>
        <p:txBody>
          <a:bodyPr/>
          <a:lstStyle/>
          <a:p>
            <a:fld id="{860C8249-ED93-7640-8EF8-EF1CF6F3BBCA}" type="slidenum">
              <a:rPr lang="en-US" smtClean="0"/>
              <a:t>145</a:t>
            </a:fld>
            <a:endParaRPr lang="en-US"/>
          </a:p>
        </p:txBody>
      </p:sp>
      <p:pic>
        <p:nvPicPr>
          <p:cNvPr id="7" name="Picture 6">
            <a:extLst>
              <a:ext uri="{FF2B5EF4-FFF2-40B4-BE49-F238E27FC236}">
                <a16:creationId xmlns:a16="http://schemas.microsoft.com/office/drawing/2014/main" id="{94193E6F-D632-8E1A-D2F7-139280A4D53D}"/>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CC8A107F-3E83-DB90-9B4C-77D03ED6F0F6}"/>
              </a:ext>
            </a:extLst>
          </p:cNvPr>
          <p:cNvSpPr txBox="1"/>
          <p:nvPr/>
        </p:nvSpPr>
        <p:spPr>
          <a:xfrm>
            <a:off x="10151203" y="1732895"/>
            <a:ext cx="1452845" cy="923330"/>
          </a:xfrm>
          <a:prstGeom prst="rect">
            <a:avLst/>
          </a:prstGeom>
          <a:noFill/>
        </p:spPr>
        <p:txBody>
          <a:bodyPr wrap="square" rtlCol="0">
            <a:spAutoFit/>
          </a:bodyPr>
          <a:lstStyle/>
          <a:p>
            <a:r>
              <a:rPr lang="en-US" dirty="0"/>
              <a:t>Output: </a:t>
            </a:r>
          </a:p>
          <a:p>
            <a:endParaRPr lang="en-US" dirty="0"/>
          </a:p>
          <a:p>
            <a:r>
              <a:rPr lang="en-US" dirty="0"/>
              <a:t>Hello</a:t>
            </a:r>
          </a:p>
        </p:txBody>
      </p:sp>
    </p:spTree>
    <p:extLst>
      <p:ext uri="{BB962C8B-B14F-4D97-AF65-F5344CB8AC3E}">
        <p14:creationId xmlns:p14="http://schemas.microsoft.com/office/powerpoint/2010/main" val="418698597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448B8D-7491-E456-5DF9-D321D1E5D76D}"/>
              </a:ext>
            </a:extLst>
          </p:cNvPr>
          <p:cNvSpPr>
            <a:spLocks noGrp="1"/>
          </p:cNvSpPr>
          <p:nvPr>
            <p:ph idx="1"/>
          </p:nvPr>
        </p:nvSpPr>
        <p:spPr>
          <a:xfrm>
            <a:off x="1069848" y="2121408"/>
            <a:ext cx="5780189" cy="4050792"/>
          </a:xfrm>
        </p:spPr>
        <p:txBody>
          <a:bodyPr/>
          <a:lstStyle/>
          <a:p>
            <a:pPr marL="0" indent="0">
              <a:buNone/>
            </a:pPr>
            <a:r>
              <a:rPr lang="en-IN" dirty="0"/>
              <a:t>interface Drawable{</a:t>
            </a:r>
            <a:br>
              <a:rPr lang="en-IN" dirty="0"/>
            </a:br>
            <a:r>
              <a:rPr lang="en-IN" dirty="0"/>
              <a:t>void draw();</a:t>
            </a:r>
            <a:br>
              <a:rPr lang="en-IN" dirty="0"/>
            </a:br>
            <a:r>
              <a:rPr lang="en-IN" dirty="0"/>
              <a:t>}</a:t>
            </a:r>
            <a:br>
              <a:rPr lang="en-IN" dirty="0"/>
            </a:br>
            <a:r>
              <a:rPr lang="en-IN" dirty="0"/>
              <a:t>class Rectangle implements Drawable{ </a:t>
            </a:r>
          </a:p>
          <a:p>
            <a:pPr marL="0" indent="0">
              <a:buNone/>
            </a:pPr>
            <a:r>
              <a:rPr lang="en-IN" dirty="0"/>
              <a:t>public void draw(){ </a:t>
            </a:r>
          </a:p>
          <a:p>
            <a:pPr marL="0" indent="0">
              <a:buNone/>
            </a:pPr>
            <a:r>
              <a:rPr lang="en-IN" dirty="0" err="1"/>
              <a:t>System.out.println</a:t>
            </a:r>
            <a:r>
              <a:rPr lang="en-IN" dirty="0"/>
              <a:t>(”drawing rectangle”);} } </a:t>
            </a:r>
          </a:p>
          <a:p>
            <a:pPr marL="0" indent="0">
              <a:buNone/>
            </a:pPr>
            <a:r>
              <a:rPr lang="en-IN" dirty="0"/>
              <a:t>class Circle implements Drawable{ </a:t>
            </a:r>
          </a:p>
          <a:p>
            <a:pPr marL="0" indent="0">
              <a:buNone/>
            </a:pPr>
            <a:r>
              <a:rPr lang="en-IN" dirty="0"/>
              <a:t>public void draw(){ </a:t>
            </a:r>
          </a:p>
          <a:p>
            <a:pPr marL="0" indent="0">
              <a:buNone/>
            </a:pPr>
            <a:r>
              <a:rPr lang="en-IN" dirty="0" err="1"/>
              <a:t>System.out.println</a:t>
            </a:r>
            <a:r>
              <a:rPr lang="en-IN" dirty="0"/>
              <a:t>(”drawing circle”);} </a:t>
            </a:r>
          </a:p>
          <a:p>
            <a:pPr marL="0" indent="0">
              <a:buNone/>
            </a:pPr>
            <a:r>
              <a:rPr lang="en-IN" dirty="0"/>
              <a:t>} </a:t>
            </a:r>
          </a:p>
          <a:p>
            <a:endParaRPr lang="en-US" dirty="0"/>
          </a:p>
        </p:txBody>
      </p:sp>
      <p:sp>
        <p:nvSpPr>
          <p:cNvPr id="4" name="Date Placeholder 3">
            <a:extLst>
              <a:ext uri="{FF2B5EF4-FFF2-40B4-BE49-F238E27FC236}">
                <a16:creationId xmlns:a16="http://schemas.microsoft.com/office/drawing/2014/main" id="{28EFFD81-E43D-0503-5FB9-33CB438BE53A}"/>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27CC30DA-2E58-28B3-3A60-BA1EED94ABB8}"/>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44CDF1A3-E6C3-75FD-D096-E4ADADA22E2F}"/>
              </a:ext>
            </a:extLst>
          </p:cNvPr>
          <p:cNvSpPr>
            <a:spLocks noGrp="1"/>
          </p:cNvSpPr>
          <p:nvPr>
            <p:ph type="sldNum" sz="quarter" idx="12"/>
          </p:nvPr>
        </p:nvSpPr>
        <p:spPr/>
        <p:txBody>
          <a:bodyPr/>
          <a:lstStyle/>
          <a:p>
            <a:fld id="{860C8249-ED93-7640-8EF8-EF1CF6F3BBCA}" type="slidenum">
              <a:rPr lang="en-US" smtClean="0"/>
              <a:t>146</a:t>
            </a:fld>
            <a:endParaRPr lang="en-US"/>
          </a:p>
        </p:txBody>
      </p:sp>
      <p:pic>
        <p:nvPicPr>
          <p:cNvPr id="7" name="Picture 6">
            <a:extLst>
              <a:ext uri="{FF2B5EF4-FFF2-40B4-BE49-F238E27FC236}">
                <a16:creationId xmlns:a16="http://schemas.microsoft.com/office/drawing/2014/main" id="{BFB110F1-789E-FAE4-C46E-B744DF262A52}"/>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89739872-B21A-FA47-C473-5DC3B2D353E7}"/>
              </a:ext>
            </a:extLst>
          </p:cNvPr>
          <p:cNvSpPr/>
          <p:nvPr/>
        </p:nvSpPr>
        <p:spPr>
          <a:xfrm>
            <a:off x="6850037" y="1894700"/>
            <a:ext cx="4684776" cy="2031325"/>
          </a:xfrm>
          <a:prstGeom prst="rect">
            <a:avLst/>
          </a:prstGeom>
        </p:spPr>
        <p:txBody>
          <a:bodyPr wrap="square">
            <a:spAutoFit/>
          </a:bodyPr>
          <a:lstStyle/>
          <a:p>
            <a:r>
              <a:rPr lang="en-IN" dirty="0">
                <a:latin typeface="LMSans10"/>
              </a:rPr>
              <a:t>class TestInterface1</a:t>
            </a:r>
            <a:r>
              <a:rPr lang="en-IN" dirty="0">
                <a:latin typeface="CMSY10"/>
              </a:rPr>
              <a:t>{</a:t>
            </a:r>
            <a:br>
              <a:rPr lang="en-IN" dirty="0">
                <a:latin typeface="CMSY10"/>
              </a:rPr>
            </a:br>
            <a:r>
              <a:rPr lang="en-IN" dirty="0">
                <a:latin typeface="LMSans10"/>
              </a:rPr>
              <a:t>public static void main(String </a:t>
            </a:r>
            <a:r>
              <a:rPr lang="en-IN" dirty="0" err="1">
                <a:latin typeface="LMSans10"/>
              </a:rPr>
              <a:t>args</a:t>
            </a:r>
            <a:r>
              <a:rPr lang="en-IN" dirty="0">
                <a:latin typeface="LMSans10"/>
              </a:rPr>
              <a:t> [])</a:t>
            </a:r>
            <a:r>
              <a:rPr lang="en-IN" dirty="0">
                <a:latin typeface="CMSY10"/>
              </a:rPr>
              <a:t>{ </a:t>
            </a:r>
          </a:p>
          <a:p>
            <a:r>
              <a:rPr lang="en-IN" dirty="0">
                <a:latin typeface="LMSans10"/>
              </a:rPr>
              <a:t>Circle d=new Circle (); </a:t>
            </a:r>
            <a:endParaRPr lang="en-IN" dirty="0"/>
          </a:p>
          <a:p>
            <a:r>
              <a:rPr lang="en-IN" dirty="0">
                <a:latin typeface="LMSans10"/>
              </a:rPr>
              <a:t>d . draw ( ) ;</a:t>
            </a:r>
            <a:br>
              <a:rPr lang="en-IN" dirty="0">
                <a:latin typeface="LMSans10"/>
              </a:rPr>
            </a:br>
            <a:r>
              <a:rPr lang="en-IN" dirty="0">
                <a:latin typeface="LMSans10"/>
              </a:rPr>
              <a:t>Rectangle d1 = new Rectangle (); </a:t>
            </a:r>
          </a:p>
          <a:p>
            <a:r>
              <a:rPr lang="en-IN" dirty="0">
                <a:latin typeface="LMSans10"/>
              </a:rPr>
              <a:t>d1 . draw ( ) ;</a:t>
            </a:r>
            <a:br>
              <a:rPr lang="en-IN" dirty="0">
                <a:latin typeface="LMSans10"/>
              </a:rPr>
            </a:br>
            <a:r>
              <a:rPr lang="en-IN" dirty="0">
                <a:latin typeface="CMSY10"/>
              </a:rPr>
              <a:t>}} </a:t>
            </a:r>
            <a:endParaRPr lang="en-IN" dirty="0">
              <a:effectLst/>
            </a:endParaRPr>
          </a:p>
        </p:txBody>
      </p:sp>
      <p:sp>
        <p:nvSpPr>
          <p:cNvPr id="9" name="TextBox 8">
            <a:extLst>
              <a:ext uri="{FF2B5EF4-FFF2-40B4-BE49-F238E27FC236}">
                <a16:creationId xmlns:a16="http://schemas.microsoft.com/office/drawing/2014/main" id="{20C580BE-80E7-990D-E169-316A94079A48}"/>
              </a:ext>
            </a:extLst>
          </p:cNvPr>
          <p:cNvSpPr txBox="1"/>
          <p:nvPr/>
        </p:nvSpPr>
        <p:spPr>
          <a:xfrm>
            <a:off x="7735614" y="4792717"/>
            <a:ext cx="2123274" cy="1200329"/>
          </a:xfrm>
          <a:prstGeom prst="rect">
            <a:avLst/>
          </a:prstGeom>
          <a:noFill/>
        </p:spPr>
        <p:txBody>
          <a:bodyPr wrap="none" rtlCol="0">
            <a:spAutoFit/>
          </a:bodyPr>
          <a:lstStyle/>
          <a:p>
            <a:r>
              <a:rPr lang="en-US" dirty="0"/>
              <a:t>Output: </a:t>
            </a:r>
          </a:p>
          <a:p>
            <a:endParaRPr lang="en-US" dirty="0"/>
          </a:p>
          <a:p>
            <a:r>
              <a:rPr lang="en-US" dirty="0"/>
              <a:t>drawing circle</a:t>
            </a:r>
          </a:p>
          <a:p>
            <a:r>
              <a:rPr lang="en-US" dirty="0"/>
              <a:t>drawing rectangle</a:t>
            </a:r>
          </a:p>
        </p:txBody>
      </p:sp>
    </p:spTree>
    <p:extLst>
      <p:ext uri="{BB962C8B-B14F-4D97-AF65-F5344CB8AC3E}">
        <p14:creationId xmlns:p14="http://schemas.microsoft.com/office/powerpoint/2010/main" val="32125970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0D8AD-F316-9D79-30DB-32E0BC8C9FA9}"/>
              </a:ext>
            </a:extLst>
          </p:cNvPr>
          <p:cNvSpPr>
            <a:spLocks noGrp="1"/>
          </p:cNvSpPr>
          <p:nvPr>
            <p:ph type="title"/>
          </p:nvPr>
        </p:nvSpPr>
        <p:spPr/>
        <p:txBody>
          <a:bodyPr>
            <a:normAutofit/>
          </a:bodyPr>
          <a:lstStyle/>
          <a:p>
            <a:r>
              <a:rPr lang="en-IN" dirty="0"/>
              <a:t>Multiple Inheritance in Java by Interface </a:t>
            </a:r>
            <a:endParaRPr lang="en-US" dirty="0"/>
          </a:p>
        </p:txBody>
      </p:sp>
      <p:pic>
        <p:nvPicPr>
          <p:cNvPr id="9" name="Content Placeholder 8">
            <a:extLst>
              <a:ext uri="{FF2B5EF4-FFF2-40B4-BE49-F238E27FC236}">
                <a16:creationId xmlns:a16="http://schemas.microsoft.com/office/drawing/2014/main" id="{F60BD269-22E0-4145-607A-38DEDDFA2D5C}"/>
              </a:ext>
            </a:extLst>
          </p:cNvPr>
          <p:cNvPicPr>
            <a:picLocks noGrp="1" noChangeAspect="1"/>
          </p:cNvPicPr>
          <p:nvPr>
            <p:ph idx="1"/>
          </p:nvPr>
        </p:nvPicPr>
        <p:blipFill>
          <a:blip r:embed="rId2"/>
          <a:stretch>
            <a:fillRect/>
          </a:stretch>
        </p:blipFill>
        <p:spPr>
          <a:xfrm>
            <a:off x="1527485" y="2120900"/>
            <a:ext cx="9143379" cy="4051300"/>
          </a:xfrm>
        </p:spPr>
      </p:pic>
      <p:sp>
        <p:nvSpPr>
          <p:cNvPr id="4" name="Date Placeholder 3">
            <a:extLst>
              <a:ext uri="{FF2B5EF4-FFF2-40B4-BE49-F238E27FC236}">
                <a16:creationId xmlns:a16="http://schemas.microsoft.com/office/drawing/2014/main" id="{38CCD6B2-60CB-C547-81D1-B33A29DCB44A}"/>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C44630CC-11F0-55B4-D6F4-53A0F8D57E8E}"/>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87350270-FEB9-0CB9-50A0-87A60E261025}"/>
              </a:ext>
            </a:extLst>
          </p:cNvPr>
          <p:cNvSpPr>
            <a:spLocks noGrp="1"/>
          </p:cNvSpPr>
          <p:nvPr>
            <p:ph type="sldNum" sz="quarter" idx="12"/>
          </p:nvPr>
        </p:nvSpPr>
        <p:spPr/>
        <p:txBody>
          <a:bodyPr/>
          <a:lstStyle/>
          <a:p>
            <a:fld id="{860C8249-ED93-7640-8EF8-EF1CF6F3BBCA}" type="slidenum">
              <a:rPr lang="en-US" smtClean="0"/>
              <a:t>147</a:t>
            </a:fld>
            <a:endParaRPr lang="en-US"/>
          </a:p>
        </p:txBody>
      </p:sp>
      <p:pic>
        <p:nvPicPr>
          <p:cNvPr id="7" name="Picture 6">
            <a:extLst>
              <a:ext uri="{FF2B5EF4-FFF2-40B4-BE49-F238E27FC236}">
                <a16:creationId xmlns:a16="http://schemas.microsoft.com/office/drawing/2014/main" id="{5DDCBCFF-325D-FF98-DBC3-A46CDAE21A31}"/>
              </a:ext>
            </a:extLst>
          </p:cNvPr>
          <p:cNvPicPr>
            <a:picLocks noChangeAspect="1"/>
          </p:cNvPicPr>
          <p:nvPr/>
        </p:nvPicPr>
        <p:blipFill>
          <a:blip r:embed="rId3"/>
          <a:stretch>
            <a:fillRect/>
          </a:stretch>
        </p:blipFill>
        <p:spPr>
          <a:xfrm>
            <a:off x="10877626" y="0"/>
            <a:ext cx="1314374" cy="1314374"/>
          </a:xfrm>
          <a:prstGeom prst="rect">
            <a:avLst/>
          </a:prstGeom>
        </p:spPr>
      </p:pic>
    </p:spTree>
    <p:extLst>
      <p:ext uri="{BB962C8B-B14F-4D97-AF65-F5344CB8AC3E}">
        <p14:creationId xmlns:p14="http://schemas.microsoft.com/office/powerpoint/2010/main" val="151769480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197354-A88D-115C-9782-845314A1806B}"/>
              </a:ext>
            </a:extLst>
          </p:cNvPr>
          <p:cNvSpPr>
            <a:spLocks noGrp="1"/>
          </p:cNvSpPr>
          <p:nvPr>
            <p:ph idx="1"/>
          </p:nvPr>
        </p:nvSpPr>
        <p:spPr>
          <a:xfrm>
            <a:off x="744027" y="397710"/>
            <a:ext cx="7475063" cy="5875073"/>
          </a:xfrm>
        </p:spPr>
        <p:txBody>
          <a:bodyPr>
            <a:normAutofit lnSpcReduction="10000"/>
          </a:bodyPr>
          <a:lstStyle/>
          <a:p>
            <a:pPr marL="0" indent="0">
              <a:buNone/>
            </a:pPr>
            <a:r>
              <a:rPr lang="en-IN" dirty="0"/>
              <a:t>interface Printable{ </a:t>
            </a:r>
          </a:p>
          <a:p>
            <a:pPr marL="0" indent="0">
              <a:buNone/>
            </a:pPr>
            <a:r>
              <a:rPr lang="en-IN" dirty="0"/>
              <a:t>void ram ();</a:t>
            </a:r>
            <a:br>
              <a:rPr lang="en-IN" dirty="0"/>
            </a:br>
            <a:r>
              <a:rPr lang="en-IN" dirty="0"/>
              <a:t>}</a:t>
            </a:r>
            <a:br>
              <a:rPr lang="en-IN" dirty="0"/>
            </a:br>
            <a:r>
              <a:rPr lang="en-IN" dirty="0"/>
              <a:t>interface Showable{ </a:t>
            </a:r>
          </a:p>
          <a:p>
            <a:pPr marL="0" indent="0">
              <a:buNone/>
            </a:pPr>
            <a:r>
              <a:rPr lang="en-IN" dirty="0"/>
              <a:t>void </a:t>
            </a:r>
            <a:r>
              <a:rPr lang="en-IN" dirty="0" err="1"/>
              <a:t>sita</a:t>
            </a:r>
            <a:r>
              <a:rPr lang="en-IN" dirty="0"/>
              <a:t>(); </a:t>
            </a:r>
          </a:p>
          <a:p>
            <a:pPr marL="0" indent="0">
              <a:buNone/>
            </a:pPr>
            <a:r>
              <a:rPr lang="en-IN" dirty="0"/>
              <a:t>}</a:t>
            </a:r>
            <a:br>
              <a:rPr lang="en-IN" dirty="0"/>
            </a:br>
            <a:r>
              <a:rPr lang="en-IN" dirty="0"/>
              <a:t>class A7 implements Printable, Showable{</a:t>
            </a:r>
            <a:br>
              <a:rPr lang="en-IN" dirty="0"/>
            </a:br>
            <a:r>
              <a:rPr lang="en-IN" dirty="0"/>
              <a:t>public void ram(){</a:t>
            </a:r>
          </a:p>
          <a:p>
            <a:pPr marL="0" indent="0">
              <a:buNone/>
            </a:pPr>
            <a:r>
              <a:rPr lang="en-IN" dirty="0" err="1"/>
              <a:t>System.out.println</a:t>
            </a:r>
            <a:r>
              <a:rPr lang="en-IN" dirty="0"/>
              <a:t>(”Hello”);} </a:t>
            </a:r>
          </a:p>
          <a:p>
            <a:pPr marL="0" indent="0">
              <a:buNone/>
            </a:pPr>
            <a:r>
              <a:rPr lang="en-IN" dirty="0"/>
              <a:t>public void </a:t>
            </a:r>
            <a:r>
              <a:rPr lang="en-IN" dirty="0" err="1"/>
              <a:t>sita</a:t>
            </a:r>
            <a:r>
              <a:rPr lang="en-IN" dirty="0"/>
              <a:t>(){</a:t>
            </a:r>
          </a:p>
          <a:p>
            <a:pPr marL="0" indent="0">
              <a:buNone/>
            </a:pPr>
            <a:r>
              <a:rPr lang="en-IN" dirty="0" err="1"/>
              <a:t>System.out.println</a:t>
            </a:r>
            <a:r>
              <a:rPr lang="en-IN" dirty="0"/>
              <a:t>(”Welcome”);} </a:t>
            </a:r>
          </a:p>
          <a:p>
            <a:pPr marL="0" indent="0">
              <a:buNone/>
            </a:pPr>
            <a:r>
              <a:rPr lang="en-IN" dirty="0"/>
              <a:t>public static void main(String </a:t>
            </a:r>
            <a:r>
              <a:rPr lang="en-IN" dirty="0" err="1"/>
              <a:t>args</a:t>
            </a:r>
            <a:r>
              <a:rPr lang="en-IN" dirty="0"/>
              <a:t> []){ </a:t>
            </a:r>
          </a:p>
          <a:p>
            <a:pPr marL="0" indent="0">
              <a:buNone/>
            </a:pPr>
            <a:r>
              <a:rPr lang="en-IN" dirty="0"/>
              <a:t>A7 </a:t>
            </a:r>
            <a:r>
              <a:rPr lang="en-IN" dirty="0" err="1"/>
              <a:t>obj</a:t>
            </a:r>
            <a:r>
              <a:rPr lang="en-IN" dirty="0"/>
              <a:t> = new A7(); </a:t>
            </a:r>
          </a:p>
          <a:p>
            <a:pPr marL="0" indent="0">
              <a:buNone/>
            </a:pPr>
            <a:r>
              <a:rPr lang="en-IN" dirty="0" err="1"/>
              <a:t>obj</a:t>
            </a:r>
            <a:r>
              <a:rPr lang="en-IN" dirty="0"/>
              <a:t> . ram ();</a:t>
            </a:r>
            <a:br>
              <a:rPr lang="en-IN" dirty="0"/>
            </a:br>
            <a:r>
              <a:rPr lang="en-IN" dirty="0"/>
              <a:t>o b j . </a:t>
            </a:r>
            <a:r>
              <a:rPr lang="en-IN" dirty="0" err="1"/>
              <a:t>sita</a:t>
            </a:r>
            <a:r>
              <a:rPr lang="en-IN" dirty="0"/>
              <a:t> ( ) ; </a:t>
            </a:r>
          </a:p>
          <a:p>
            <a:pPr marL="0" indent="0">
              <a:buNone/>
            </a:pPr>
            <a:r>
              <a:rPr lang="en-IN" dirty="0"/>
              <a:t>} } </a:t>
            </a:r>
          </a:p>
          <a:p>
            <a:endParaRPr lang="en-US" dirty="0"/>
          </a:p>
        </p:txBody>
      </p:sp>
      <p:sp>
        <p:nvSpPr>
          <p:cNvPr id="4" name="Date Placeholder 3">
            <a:extLst>
              <a:ext uri="{FF2B5EF4-FFF2-40B4-BE49-F238E27FC236}">
                <a16:creationId xmlns:a16="http://schemas.microsoft.com/office/drawing/2014/main" id="{F42739CB-51E9-CA23-46AD-384C3E00169B}"/>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2F722199-45B0-F32F-7966-478F5D3152AF}"/>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2D199B1B-8F75-D48A-3E89-2FCB139E6680}"/>
              </a:ext>
            </a:extLst>
          </p:cNvPr>
          <p:cNvSpPr>
            <a:spLocks noGrp="1"/>
          </p:cNvSpPr>
          <p:nvPr>
            <p:ph type="sldNum" sz="quarter" idx="12"/>
          </p:nvPr>
        </p:nvSpPr>
        <p:spPr/>
        <p:txBody>
          <a:bodyPr/>
          <a:lstStyle/>
          <a:p>
            <a:fld id="{860C8249-ED93-7640-8EF8-EF1CF6F3BBCA}" type="slidenum">
              <a:rPr lang="en-US" smtClean="0"/>
              <a:t>148</a:t>
            </a:fld>
            <a:endParaRPr lang="en-US"/>
          </a:p>
        </p:txBody>
      </p:sp>
      <p:sp>
        <p:nvSpPr>
          <p:cNvPr id="7" name="TextBox 6">
            <a:extLst>
              <a:ext uri="{FF2B5EF4-FFF2-40B4-BE49-F238E27FC236}">
                <a16:creationId xmlns:a16="http://schemas.microsoft.com/office/drawing/2014/main" id="{4FC98660-6720-BAAC-680B-A66039711B11}"/>
              </a:ext>
            </a:extLst>
          </p:cNvPr>
          <p:cNvSpPr txBox="1"/>
          <p:nvPr/>
        </p:nvSpPr>
        <p:spPr>
          <a:xfrm>
            <a:off x="8618483" y="2785241"/>
            <a:ext cx="1181862" cy="1200329"/>
          </a:xfrm>
          <a:prstGeom prst="rect">
            <a:avLst/>
          </a:prstGeom>
          <a:noFill/>
        </p:spPr>
        <p:txBody>
          <a:bodyPr wrap="none" rtlCol="0">
            <a:spAutoFit/>
          </a:bodyPr>
          <a:lstStyle/>
          <a:p>
            <a:r>
              <a:rPr lang="en-US" dirty="0"/>
              <a:t>Output: </a:t>
            </a:r>
          </a:p>
          <a:p>
            <a:endParaRPr lang="en-US" dirty="0"/>
          </a:p>
          <a:p>
            <a:r>
              <a:rPr lang="en-US" dirty="0"/>
              <a:t>Hello</a:t>
            </a:r>
          </a:p>
          <a:p>
            <a:r>
              <a:rPr lang="en-US" dirty="0"/>
              <a:t>Welcome</a:t>
            </a:r>
          </a:p>
        </p:txBody>
      </p:sp>
    </p:spTree>
    <p:extLst>
      <p:ext uri="{BB962C8B-B14F-4D97-AF65-F5344CB8AC3E}">
        <p14:creationId xmlns:p14="http://schemas.microsoft.com/office/powerpoint/2010/main" val="249947926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B3859546-2F72-3214-C8B0-458BF05BE530}"/>
              </a:ext>
            </a:extLst>
          </p:cNvPr>
          <p:cNvPicPr>
            <a:picLocks noGrp="1" noChangeAspect="1"/>
          </p:cNvPicPr>
          <p:nvPr>
            <p:ph idx="1"/>
          </p:nvPr>
        </p:nvPicPr>
        <p:blipFill>
          <a:blip r:embed="rId2"/>
          <a:stretch>
            <a:fillRect/>
          </a:stretch>
        </p:blipFill>
        <p:spPr>
          <a:xfrm>
            <a:off x="2720893" y="476078"/>
            <a:ext cx="6399212" cy="4051300"/>
          </a:xfrm>
        </p:spPr>
      </p:pic>
      <p:sp>
        <p:nvSpPr>
          <p:cNvPr id="4" name="Date Placeholder 3">
            <a:extLst>
              <a:ext uri="{FF2B5EF4-FFF2-40B4-BE49-F238E27FC236}">
                <a16:creationId xmlns:a16="http://schemas.microsoft.com/office/drawing/2014/main" id="{A9D79F0A-9B4C-9797-79FF-651AFB655B47}"/>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32A445BF-B874-49E9-3178-B18F0F4C0221}"/>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1A3B3BC1-A7BD-59CE-CD09-43194CACD02F}"/>
              </a:ext>
            </a:extLst>
          </p:cNvPr>
          <p:cNvSpPr>
            <a:spLocks noGrp="1"/>
          </p:cNvSpPr>
          <p:nvPr>
            <p:ph type="sldNum" sz="quarter" idx="12"/>
          </p:nvPr>
        </p:nvSpPr>
        <p:spPr/>
        <p:txBody>
          <a:bodyPr/>
          <a:lstStyle/>
          <a:p>
            <a:fld id="{860C8249-ED93-7640-8EF8-EF1CF6F3BBCA}" type="slidenum">
              <a:rPr lang="en-US" smtClean="0"/>
              <a:t>149</a:t>
            </a:fld>
            <a:endParaRPr lang="en-US"/>
          </a:p>
        </p:txBody>
      </p:sp>
      <p:pic>
        <p:nvPicPr>
          <p:cNvPr id="10" name="Picture 9">
            <a:extLst>
              <a:ext uri="{FF2B5EF4-FFF2-40B4-BE49-F238E27FC236}">
                <a16:creationId xmlns:a16="http://schemas.microsoft.com/office/drawing/2014/main" id="{15893B81-C199-5117-0C08-32C7751693AA}"/>
              </a:ext>
            </a:extLst>
          </p:cNvPr>
          <p:cNvPicPr>
            <a:picLocks noChangeAspect="1"/>
          </p:cNvPicPr>
          <p:nvPr/>
        </p:nvPicPr>
        <p:blipFill>
          <a:blip r:embed="rId3"/>
          <a:stretch>
            <a:fillRect/>
          </a:stretch>
        </p:blipFill>
        <p:spPr>
          <a:xfrm>
            <a:off x="451944" y="4697313"/>
            <a:ext cx="11582400" cy="1235600"/>
          </a:xfrm>
          <a:prstGeom prst="rect">
            <a:avLst/>
          </a:prstGeom>
        </p:spPr>
      </p:pic>
    </p:spTree>
    <p:extLst>
      <p:ext uri="{BB962C8B-B14F-4D97-AF65-F5344CB8AC3E}">
        <p14:creationId xmlns:p14="http://schemas.microsoft.com/office/powerpoint/2010/main" val="3786747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27749-C08D-0340-93A5-611E8F32E0ED}"/>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35988615-160E-DE4C-A104-B94694632111}"/>
              </a:ext>
            </a:extLst>
          </p:cNvPr>
          <p:cNvSpPr>
            <a:spLocks noGrp="1"/>
          </p:cNvSpPr>
          <p:nvPr>
            <p:ph idx="1"/>
          </p:nvPr>
        </p:nvSpPr>
        <p:spPr/>
        <p:txBody>
          <a:bodyPr/>
          <a:lstStyle/>
          <a:p>
            <a:r>
              <a:rPr lang="en-IN" b="1" dirty="0"/>
              <a:t>Polymorphism </a:t>
            </a:r>
            <a:r>
              <a:rPr lang="en-IN" dirty="0"/>
              <a:t>is the ability to perform many things in many ways. </a:t>
            </a:r>
          </a:p>
          <a:p>
            <a:r>
              <a:rPr lang="en-IN" dirty="0"/>
              <a:t>The word Polymorphism is from two different Greek words- poly and morphs. </a:t>
            </a:r>
          </a:p>
          <a:p>
            <a:r>
              <a:rPr lang="en-IN" dirty="0"/>
              <a:t>“Poly” means many, and “Morphs” means forms. So polymorphism means many forms. </a:t>
            </a:r>
          </a:p>
          <a:p>
            <a:endParaRPr lang="en-IN" b="1" dirty="0"/>
          </a:p>
          <a:p>
            <a:r>
              <a:rPr lang="en-IN" b="1" dirty="0"/>
              <a:t>Real-life Example:</a:t>
            </a:r>
          </a:p>
          <a:p>
            <a:pPr marL="0" indent="0">
              <a:buNone/>
            </a:pPr>
            <a:r>
              <a:rPr lang="en-IN" dirty="0"/>
              <a:t>A delivery person delivers items to the user. If it’s a postman he will deliver the letters. If it’s a food delivery boy he will deliver the foods to the user. Like this polymorphism implemented different ways for the delivery function. </a:t>
            </a:r>
          </a:p>
          <a:p>
            <a:endParaRPr lang="en-US" dirty="0"/>
          </a:p>
        </p:txBody>
      </p:sp>
      <p:sp>
        <p:nvSpPr>
          <p:cNvPr id="4" name="Date Placeholder 3">
            <a:extLst>
              <a:ext uri="{FF2B5EF4-FFF2-40B4-BE49-F238E27FC236}">
                <a16:creationId xmlns:a16="http://schemas.microsoft.com/office/drawing/2014/main" id="{2FE7B16D-49C8-6240-B000-44F2AF026D36}"/>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5147B010-D05F-F940-B5BC-3499713EFE32}"/>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996E8F2E-D0A3-D04A-84B7-FB6311C73696}"/>
              </a:ext>
            </a:extLst>
          </p:cNvPr>
          <p:cNvSpPr>
            <a:spLocks noGrp="1"/>
          </p:cNvSpPr>
          <p:nvPr>
            <p:ph type="sldNum" sz="quarter" idx="12"/>
          </p:nvPr>
        </p:nvSpPr>
        <p:spPr/>
        <p:txBody>
          <a:bodyPr/>
          <a:lstStyle/>
          <a:p>
            <a:fld id="{860C8249-ED93-7640-8EF8-EF1CF6F3BBCA}" type="slidenum">
              <a:rPr lang="en-US" smtClean="0"/>
              <a:t>15</a:t>
            </a:fld>
            <a:endParaRPr lang="en-US"/>
          </a:p>
        </p:txBody>
      </p:sp>
      <p:pic>
        <p:nvPicPr>
          <p:cNvPr id="7" name="Picture 6">
            <a:extLst>
              <a:ext uri="{FF2B5EF4-FFF2-40B4-BE49-F238E27FC236}">
                <a16:creationId xmlns:a16="http://schemas.microsoft.com/office/drawing/2014/main" id="{7A473BDE-6DA7-C74E-82DE-5E6997C8E2E9}"/>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421772875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96F92-0DAC-9433-242E-4A97D0C12D28}"/>
              </a:ext>
            </a:extLst>
          </p:cNvPr>
          <p:cNvSpPr>
            <a:spLocks noGrp="1"/>
          </p:cNvSpPr>
          <p:nvPr>
            <p:ph type="title"/>
          </p:nvPr>
        </p:nvSpPr>
        <p:spPr/>
        <p:txBody>
          <a:bodyPr>
            <a:normAutofit/>
          </a:bodyPr>
          <a:lstStyle/>
          <a:p>
            <a:r>
              <a:rPr lang="en-IN" dirty="0"/>
              <a:t>Interface can extends another interface </a:t>
            </a:r>
            <a:endParaRPr lang="en-US" dirty="0"/>
          </a:p>
        </p:txBody>
      </p:sp>
      <p:sp>
        <p:nvSpPr>
          <p:cNvPr id="3" name="Content Placeholder 2">
            <a:extLst>
              <a:ext uri="{FF2B5EF4-FFF2-40B4-BE49-F238E27FC236}">
                <a16:creationId xmlns:a16="http://schemas.microsoft.com/office/drawing/2014/main" id="{D16CDB24-CE0F-F3AD-C1B2-4FFA109E413B}"/>
              </a:ext>
            </a:extLst>
          </p:cNvPr>
          <p:cNvSpPr>
            <a:spLocks noGrp="1"/>
          </p:cNvSpPr>
          <p:nvPr>
            <p:ph idx="1"/>
          </p:nvPr>
        </p:nvSpPr>
        <p:spPr>
          <a:xfrm>
            <a:off x="1069848" y="2121408"/>
            <a:ext cx="10058400" cy="4251960"/>
          </a:xfrm>
        </p:spPr>
        <p:txBody>
          <a:bodyPr>
            <a:normAutofit fontScale="92500" lnSpcReduction="20000"/>
          </a:bodyPr>
          <a:lstStyle/>
          <a:p>
            <a:pPr marL="0" indent="0">
              <a:buNone/>
            </a:pPr>
            <a:r>
              <a:rPr lang="en-IN" dirty="0"/>
              <a:t>A class implements an interface, but one interface extends another interface.</a:t>
            </a:r>
          </a:p>
          <a:p>
            <a:pPr marL="0" indent="0">
              <a:buNone/>
            </a:pPr>
            <a:r>
              <a:rPr lang="en-IN" dirty="0"/>
              <a:t> </a:t>
            </a:r>
          </a:p>
          <a:p>
            <a:pPr marL="822960" lvl="3" indent="0">
              <a:buNone/>
            </a:pPr>
            <a:r>
              <a:rPr lang="en-IN" dirty="0"/>
              <a:t>interface Printable{</a:t>
            </a:r>
            <a:br>
              <a:rPr lang="en-IN" dirty="0"/>
            </a:br>
            <a:r>
              <a:rPr lang="en-IN" dirty="0"/>
              <a:t>void print ();</a:t>
            </a:r>
            <a:br>
              <a:rPr lang="en-IN" dirty="0"/>
            </a:br>
            <a:r>
              <a:rPr lang="en-IN" dirty="0"/>
              <a:t>}</a:t>
            </a:r>
            <a:br>
              <a:rPr lang="en-IN" dirty="0"/>
            </a:br>
            <a:r>
              <a:rPr lang="en-IN" dirty="0"/>
              <a:t>interface Showable extends Printable{ </a:t>
            </a:r>
          </a:p>
          <a:p>
            <a:pPr marL="822960" lvl="3" indent="0">
              <a:buNone/>
            </a:pPr>
            <a:r>
              <a:rPr lang="en-IN" dirty="0"/>
              <a:t>void show(); </a:t>
            </a:r>
          </a:p>
          <a:p>
            <a:pPr marL="822960" lvl="3" indent="0">
              <a:buNone/>
            </a:pPr>
            <a:r>
              <a:rPr lang="en-IN" dirty="0"/>
              <a:t>}</a:t>
            </a:r>
            <a:br>
              <a:rPr lang="en-IN" dirty="0"/>
            </a:br>
            <a:r>
              <a:rPr lang="en-IN" dirty="0"/>
              <a:t>class TestInterface4 implements Showable{</a:t>
            </a:r>
            <a:br>
              <a:rPr lang="en-IN" dirty="0"/>
            </a:br>
            <a:r>
              <a:rPr lang="en-IN" dirty="0"/>
              <a:t>public void print(){</a:t>
            </a:r>
          </a:p>
          <a:p>
            <a:pPr marL="822960" lvl="3" indent="0">
              <a:buNone/>
            </a:pPr>
            <a:r>
              <a:rPr lang="en-IN" dirty="0" err="1"/>
              <a:t>System.out.println</a:t>
            </a:r>
            <a:r>
              <a:rPr lang="en-IN" dirty="0"/>
              <a:t>(”Hello”);} </a:t>
            </a:r>
          </a:p>
          <a:p>
            <a:pPr marL="822960" lvl="3" indent="0">
              <a:buNone/>
            </a:pPr>
            <a:r>
              <a:rPr lang="en-IN" dirty="0"/>
              <a:t>public void show(){</a:t>
            </a:r>
          </a:p>
          <a:p>
            <a:pPr marL="822960" lvl="3" indent="0">
              <a:buNone/>
            </a:pPr>
            <a:r>
              <a:rPr lang="en-IN" dirty="0" err="1"/>
              <a:t>System.out.println</a:t>
            </a:r>
            <a:r>
              <a:rPr lang="en-IN" dirty="0"/>
              <a:t>(”Welcome”);} </a:t>
            </a:r>
          </a:p>
          <a:p>
            <a:pPr marL="822960" lvl="3" indent="0">
              <a:buNone/>
            </a:pPr>
            <a:r>
              <a:rPr lang="en-IN" dirty="0"/>
              <a:t>public static void main(String </a:t>
            </a:r>
            <a:r>
              <a:rPr lang="en-IN" dirty="0" err="1"/>
              <a:t>args</a:t>
            </a:r>
            <a:r>
              <a:rPr lang="en-IN" dirty="0"/>
              <a:t> []){ </a:t>
            </a:r>
          </a:p>
          <a:p>
            <a:pPr marL="822960" lvl="3" indent="0">
              <a:buNone/>
            </a:pPr>
            <a:r>
              <a:rPr lang="en-IN" dirty="0"/>
              <a:t>TestInterface4 </a:t>
            </a:r>
            <a:r>
              <a:rPr lang="en-IN" dirty="0" err="1"/>
              <a:t>obj</a:t>
            </a:r>
            <a:r>
              <a:rPr lang="en-IN" dirty="0"/>
              <a:t> = new TestInterface4 ();</a:t>
            </a:r>
            <a:br>
              <a:rPr lang="en-IN" dirty="0"/>
            </a:br>
            <a:r>
              <a:rPr lang="en-IN" dirty="0" err="1"/>
              <a:t>obj</a:t>
            </a:r>
            <a:r>
              <a:rPr lang="en-IN" dirty="0"/>
              <a:t> . print ();</a:t>
            </a:r>
            <a:br>
              <a:rPr lang="en-IN" dirty="0"/>
            </a:br>
            <a:r>
              <a:rPr lang="en-IN" dirty="0"/>
              <a:t>o b j . show ( ) ; </a:t>
            </a:r>
          </a:p>
          <a:p>
            <a:pPr marL="822960" lvl="3" indent="0">
              <a:buNone/>
            </a:pPr>
            <a:r>
              <a:rPr lang="en-IN" dirty="0"/>
              <a:t>} </a:t>
            </a:r>
          </a:p>
          <a:p>
            <a:pPr marL="822960" lvl="3" indent="0">
              <a:buNone/>
            </a:pPr>
            <a:r>
              <a:rPr lang="en-IN" dirty="0"/>
              <a:t>} </a:t>
            </a:r>
          </a:p>
          <a:p>
            <a:endParaRPr lang="en-US" dirty="0"/>
          </a:p>
        </p:txBody>
      </p:sp>
      <p:sp>
        <p:nvSpPr>
          <p:cNvPr id="4" name="Date Placeholder 3">
            <a:extLst>
              <a:ext uri="{FF2B5EF4-FFF2-40B4-BE49-F238E27FC236}">
                <a16:creationId xmlns:a16="http://schemas.microsoft.com/office/drawing/2014/main" id="{FCD75996-868B-0158-0C2E-89FE09A185F0}"/>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82FB21F9-28C5-D60C-6DCC-469BF803D5CF}"/>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1D184BEC-91C0-EAF0-D216-5F2537784E87}"/>
              </a:ext>
            </a:extLst>
          </p:cNvPr>
          <p:cNvSpPr>
            <a:spLocks noGrp="1"/>
          </p:cNvSpPr>
          <p:nvPr>
            <p:ph type="sldNum" sz="quarter" idx="12"/>
          </p:nvPr>
        </p:nvSpPr>
        <p:spPr/>
        <p:txBody>
          <a:bodyPr/>
          <a:lstStyle/>
          <a:p>
            <a:fld id="{860C8249-ED93-7640-8EF8-EF1CF6F3BBCA}" type="slidenum">
              <a:rPr lang="en-US" smtClean="0"/>
              <a:t>150</a:t>
            </a:fld>
            <a:endParaRPr lang="en-US"/>
          </a:p>
        </p:txBody>
      </p:sp>
      <p:sp>
        <p:nvSpPr>
          <p:cNvPr id="7" name="TextBox 6">
            <a:extLst>
              <a:ext uri="{FF2B5EF4-FFF2-40B4-BE49-F238E27FC236}">
                <a16:creationId xmlns:a16="http://schemas.microsoft.com/office/drawing/2014/main" id="{9EB16374-F5C8-CB7E-DF81-04AC201F8761}"/>
              </a:ext>
            </a:extLst>
          </p:cNvPr>
          <p:cNvSpPr txBox="1"/>
          <p:nvPr/>
        </p:nvSpPr>
        <p:spPr>
          <a:xfrm>
            <a:off x="8786191" y="3796748"/>
            <a:ext cx="1181862" cy="1200329"/>
          </a:xfrm>
          <a:prstGeom prst="rect">
            <a:avLst/>
          </a:prstGeom>
          <a:noFill/>
        </p:spPr>
        <p:txBody>
          <a:bodyPr wrap="none" rtlCol="0">
            <a:spAutoFit/>
          </a:bodyPr>
          <a:lstStyle/>
          <a:p>
            <a:r>
              <a:rPr lang="en-US" dirty="0"/>
              <a:t>Output: </a:t>
            </a:r>
          </a:p>
          <a:p>
            <a:endParaRPr lang="en-US" dirty="0"/>
          </a:p>
          <a:p>
            <a:r>
              <a:rPr lang="en-US" dirty="0"/>
              <a:t>Hello</a:t>
            </a:r>
          </a:p>
          <a:p>
            <a:r>
              <a:rPr lang="en-US" dirty="0"/>
              <a:t>Welcome</a:t>
            </a:r>
          </a:p>
        </p:txBody>
      </p:sp>
    </p:spTree>
    <p:extLst>
      <p:ext uri="{BB962C8B-B14F-4D97-AF65-F5344CB8AC3E}">
        <p14:creationId xmlns:p14="http://schemas.microsoft.com/office/powerpoint/2010/main" val="413087510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16D9-11FA-F9E1-3F93-6F4D94C02652}"/>
              </a:ext>
            </a:extLst>
          </p:cNvPr>
          <p:cNvSpPr>
            <a:spLocks noGrp="1"/>
          </p:cNvSpPr>
          <p:nvPr>
            <p:ph type="title"/>
          </p:nvPr>
        </p:nvSpPr>
        <p:spPr/>
        <p:txBody>
          <a:bodyPr/>
          <a:lstStyle/>
          <a:p>
            <a:r>
              <a:rPr lang="en-US" dirty="0"/>
              <a:t>Packages	</a:t>
            </a:r>
          </a:p>
        </p:txBody>
      </p:sp>
      <p:sp>
        <p:nvSpPr>
          <p:cNvPr id="3" name="Content Placeholder 2">
            <a:extLst>
              <a:ext uri="{FF2B5EF4-FFF2-40B4-BE49-F238E27FC236}">
                <a16:creationId xmlns:a16="http://schemas.microsoft.com/office/drawing/2014/main" id="{4B87B193-06A1-D4B9-73EB-336CFA332F27}"/>
              </a:ext>
            </a:extLst>
          </p:cNvPr>
          <p:cNvSpPr>
            <a:spLocks noGrp="1"/>
          </p:cNvSpPr>
          <p:nvPr>
            <p:ph idx="1"/>
          </p:nvPr>
        </p:nvSpPr>
        <p:spPr/>
        <p:txBody>
          <a:bodyPr>
            <a:normAutofit lnSpcReduction="10000"/>
          </a:bodyPr>
          <a:lstStyle/>
          <a:p>
            <a:r>
              <a:rPr lang="en-IN" dirty="0"/>
              <a:t>Packages are used in Java in order to prevent naming conflicts, to control access, to make searching/locating and usage of classes, interfaces easier. </a:t>
            </a:r>
          </a:p>
          <a:p>
            <a:r>
              <a:rPr lang="en-IN" dirty="0"/>
              <a:t>A Package can be defined as a grouping of related types (classes, interfaces) providing access protection and namespace management. Some of the existing packages in Java are </a:t>
            </a:r>
          </a:p>
          <a:p>
            <a:pPr marL="0" indent="0">
              <a:buNone/>
            </a:pPr>
            <a:r>
              <a:rPr lang="en-IN" b="1" dirty="0" err="1"/>
              <a:t>java.lang</a:t>
            </a:r>
            <a:r>
              <a:rPr lang="en-IN" dirty="0"/>
              <a:t>: bundles the fundamental classes</a:t>
            </a:r>
            <a:br>
              <a:rPr lang="en-IN" dirty="0"/>
            </a:br>
            <a:r>
              <a:rPr lang="en-IN" b="1" dirty="0" err="1"/>
              <a:t>java.io</a:t>
            </a:r>
            <a:r>
              <a:rPr lang="en-IN" dirty="0"/>
              <a:t>: classes for input , output functions are bundled in this package </a:t>
            </a:r>
          </a:p>
          <a:p>
            <a:r>
              <a:rPr lang="en-IN" dirty="0"/>
              <a:t>Programmers can define their own packages to bundle group of classes/interfaces, etc. </a:t>
            </a:r>
          </a:p>
          <a:p>
            <a:r>
              <a:rPr lang="en-IN" dirty="0"/>
              <a:t>It is a good practice to group related classes implemented by you so that a programmer can easily determine that the classes, interfaces are related. </a:t>
            </a:r>
          </a:p>
          <a:p>
            <a:r>
              <a:rPr lang="en-IN" dirty="0"/>
              <a:t>Using packages, it is easier to provide access control and it is also easier to locate the related classes. </a:t>
            </a:r>
          </a:p>
          <a:p>
            <a:endParaRPr lang="en-US" dirty="0"/>
          </a:p>
        </p:txBody>
      </p:sp>
      <p:sp>
        <p:nvSpPr>
          <p:cNvPr id="4" name="Date Placeholder 3">
            <a:extLst>
              <a:ext uri="{FF2B5EF4-FFF2-40B4-BE49-F238E27FC236}">
                <a16:creationId xmlns:a16="http://schemas.microsoft.com/office/drawing/2014/main" id="{17F95D85-466F-B62C-68ED-BBB223C28678}"/>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D886EF92-9E03-4851-01BB-4595234F25EF}"/>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DE76C12B-7280-0E06-C498-DAA7BF228BAC}"/>
              </a:ext>
            </a:extLst>
          </p:cNvPr>
          <p:cNvSpPr>
            <a:spLocks noGrp="1"/>
          </p:cNvSpPr>
          <p:nvPr>
            <p:ph type="sldNum" sz="quarter" idx="12"/>
          </p:nvPr>
        </p:nvSpPr>
        <p:spPr/>
        <p:txBody>
          <a:bodyPr/>
          <a:lstStyle/>
          <a:p>
            <a:fld id="{860C8249-ED93-7640-8EF8-EF1CF6F3BBCA}" type="slidenum">
              <a:rPr lang="en-US" smtClean="0"/>
              <a:t>151</a:t>
            </a:fld>
            <a:endParaRPr lang="en-US"/>
          </a:p>
        </p:txBody>
      </p:sp>
    </p:spTree>
    <p:extLst>
      <p:ext uri="{BB962C8B-B14F-4D97-AF65-F5344CB8AC3E}">
        <p14:creationId xmlns:p14="http://schemas.microsoft.com/office/powerpoint/2010/main" val="295634587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057C9-6EE9-F2F9-31C7-E1B29FCA473E}"/>
              </a:ext>
            </a:extLst>
          </p:cNvPr>
          <p:cNvSpPr>
            <a:spLocks noGrp="1"/>
          </p:cNvSpPr>
          <p:nvPr>
            <p:ph type="title"/>
          </p:nvPr>
        </p:nvSpPr>
        <p:spPr/>
        <p:txBody>
          <a:bodyPr/>
          <a:lstStyle/>
          <a:p>
            <a:r>
              <a:rPr lang="en-US" dirty="0"/>
              <a:t>Creating a package (Ignore)</a:t>
            </a:r>
          </a:p>
        </p:txBody>
      </p:sp>
      <p:sp>
        <p:nvSpPr>
          <p:cNvPr id="3" name="Content Placeholder 2">
            <a:extLst>
              <a:ext uri="{FF2B5EF4-FFF2-40B4-BE49-F238E27FC236}">
                <a16:creationId xmlns:a16="http://schemas.microsoft.com/office/drawing/2014/main" id="{252271C9-8887-9E23-E581-7DA7803FC2EA}"/>
              </a:ext>
            </a:extLst>
          </p:cNvPr>
          <p:cNvSpPr>
            <a:spLocks noGrp="1"/>
          </p:cNvSpPr>
          <p:nvPr>
            <p:ph idx="1"/>
          </p:nvPr>
        </p:nvSpPr>
        <p:spPr/>
        <p:txBody>
          <a:bodyPr/>
          <a:lstStyle/>
          <a:p>
            <a:r>
              <a:rPr lang="en-IN" dirty="0"/>
              <a:t>While creating a package, you should choose a name for the package and include a package statement along with that name at the top of every source file that contains the classes, interfaces, enumerations, and annotation types that you want to include in the package. </a:t>
            </a:r>
          </a:p>
          <a:p>
            <a:r>
              <a:rPr lang="en-IN" dirty="0"/>
              <a:t>The package statement should be the first line in the source file. </a:t>
            </a:r>
          </a:p>
          <a:p>
            <a:r>
              <a:rPr lang="en-IN" dirty="0"/>
              <a:t>There can be only one package statement in each source file, and it applies to all types in the file. </a:t>
            </a:r>
          </a:p>
          <a:p>
            <a:r>
              <a:rPr lang="en-IN" dirty="0"/>
              <a:t>If a package statement is not used then the class, interfaces, enumerations, and annotation types will be placed in the current default package. </a:t>
            </a:r>
          </a:p>
          <a:p>
            <a:endParaRPr lang="en-US" dirty="0"/>
          </a:p>
        </p:txBody>
      </p:sp>
      <p:sp>
        <p:nvSpPr>
          <p:cNvPr id="4" name="Date Placeholder 3">
            <a:extLst>
              <a:ext uri="{FF2B5EF4-FFF2-40B4-BE49-F238E27FC236}">
                <a16:creationId xmlns:a16="http://schemas.microsoft.com/office/drawing/2014/main" id="{3017EB63-C679-BFC2-F345-913AE2ADFD40}"/>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826ABCFF-11DA-0D0D-DDAF-868075C5EB79}"/>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03681DC3-679B-C5FB-8842-CA336E56E189}"/>
              </a:ext>
            </a:extLst>
          </p:cNvPr>
          <p:cNvSpPr>
            <a:spLocks noGrp="1"/>
          </p:cNvSpPr>
          <p:nvPr>
            <p:ph type="sldNum" sz="quarter" idx="12"/>
          </p:nvPr>
        </p:nvSpPr>
        <p:spPr/>
        <p:txBody>
          <a:bodyPr/>
          <a:lstStyle/>
          <a:p>
            <a:fld id="{860C8249-ED93-7640-8EF8-EF1CF6F3BBCA}" type="slidenum">
              <a:rPr lang="en-US" smtClean="0"/>
              <a:t>152</a:t>
            </a:fld>
            <a:endParaRPr lang="en-US"/>
          </a:p>
        </p:txBody>
      </p:sp>
    </p:spTree>
    <p:extLst>
      <p:ext uri="{BB962C8B-B14F-4D97-AF65-F5344CB8AC3E}">
        <p14:creationId xmlns:p14="http://schemas.microsoft.com/office/powerpoint/2010/main" val="51687448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48AB-F7F9-E9D8-29D5-D6F80D9FF23E}"/>
              </a:ext>
            </a:extLst>
          </p:cNvPr>
          <p:cNvSpPr>
            <a:spLocks noGrp="1"/>
          </p:cNvSpPr>
          <p:nvPr>
            <p:ph type="title"/>
          </p:nvPr>
        </p:nvSpPr>
        <p:spPr/>
        <p:txBody>
          <a:bodyPr>
            <a:normAutofit/>
          </a:bodyPr>
          <a:lstStyle/>
          <a:p>
            <a:r>
              <a:rPr lang="en-IN" dirty="0"/>
              <a:t>Creating package and Example for a Package </a:t>
            </a:r>
            <a:endParaRPr lang="en-US" dirty="0"/>
          </a:p>
        </p:txBody>
      </p:sp>
      <p:sp>
        <p:nvSpPr>
          <p:cNvPr id="3" name="Content Placeholder 2">
            <a:extLst>
              <a:ext uri="{FF2B5EF4-FFF2-40B4-BE49-F238E27FC236}">
                <a16:creationId xmlns:a16="http://schemas.microsoft.com/office/drawing/2014/main" id="{975BCBC7-ED93-42E7-F39E-52424A36BBD4}"/>
              </a:ext>
            </a:extLst>
          </p:cNvPr>
          <p:cNvSpPr>
            <a:spLocks noGrp="1"/>
          </p:cNvSpPr>
          <p:nvPr>
            <p:ph idx="1"/>
          </p:nvPr>
        </p:nvSpPr>
        <p:spPr/>
        <p:txBody>
          <a:bodyPr>
            <a:normAutofit lnSpcReduction="10000"/>
          </a:bodyPr>
          <a:lstStyle/>
          <a:p>
            <a:r>
              <a:rPr lang="en-IN" dirty="0"/>
              <a:t>Then a folder with the given package name is created in the specified destination, and the compiled class files will be placed in that folder.</a:t>
            </a:r>
          </a:p>
          <a:p>
            <a:endParaRPr lang="en-IN" dirty="0"/>
          </a:p>
          <a:p>
            <a:r>
              <a:rPr lang="en-IN" dirty="0"/>
              <a:t>Let us look at an example that creates a package called animals. It is a good practice to use names of packages with lower case letters to avoid any conflicts with the names of classes and interfaces. </a:t>
            </a:r>
          </a:p>
          <a:p>
            <a:endParaRPr lang="en-IN" dirty="0"/>
          </a:p>
          <a:p>
            <a:pPr marL="0" indent="0">
              <a:buNone/>
            </a:pPr>
            <a:r>
              <a:rPr lang="en-IN" dirty="0"/>
              <a:t>package animals ;</a:t>
            </a:r>
            <a:br>
              <a:rPr lang="en-IN" dirty="0"/>
            </a:br>
            <a:r>
              <a:rPr lang="en-IN" dirty="0"/>
              <a:t>interface Animal {</a:t>
            </a:r>
            <a:br>
              <a:rPr lang="en-IN" dirty="0"/>
            </a:br>
            <a:r>
              <a:rPr lang="en-IN" dirty="0"/>
              <a:t>public void eat (); </a:t>
            </a:r>
          </a:p>
          <a:p>
            <a:pPr marL="0" indent="0">
              <a:buNone/>
            </a:pPr>
            <a:r>
              <a:rPr lang="en-IN" dirty="0"/>
              <a:t>public void travel (); </a:t>
            </a:r>
          </a:p>
          <a:p>
            <a:pPr marL="0" indent="0">
              <a:buNone/>
            </a:pPr>
            <a:r>
              <a:rPr lang="en-IN" dirty="0"/>
              <a:t>} </a:t>
            </a:r>
          </a:p>
          <a:p>
            <a:endParaRPr lang="en-US" dirty="0"/>
          </a:p>
        </p:txBody>
      </p:sp>
      <p:sp>
        <p:nvSpPr>
          <p:cNvPr id="4" name="Date Placeholder 3">
            <a:extLst>
              <a:ext uri="{FF2B5EF4-FFF2-40B4-BE49-F238E27FC236}">
                <a16:creationId xmlns:a16="http://schemas.microsoft.com/office/drawing/2014/main" id="{EF4246FE-7FCF-40EE-7A6E-79981390164C}"/>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11DEB7FD-3EA4-7AA4-2352-E30D2FFB17E2}"/>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C02E8D77-D429-8386-E431-C453F429827D}"/>
              </a:ext>
            </a:extLst>
          </p:cNvPr>
          <p:cNvSpPr>
            <a:spLocks noGrp="1"/>
          </p:cNvSpPr>
          <p:nvPr>
            <p:ph type="sldNum" sz="quarter" idx="12"/>
          </p:nvPr>
        </p:nvSpPr>
        <p:spPr/>
        <p:txBody>
          <a:bodyPr/>
          <a:lstStyle/>
          <a:p>
            <a:fld id="{860C8249-ED93-7640-8EF8-EF1CF6F3BBCA}" type="slidenum">
              <a:rPr lang="en-US" smtClean="0"/>
              <a:t>153</a:t>
            </a:fld>
            <a:endParaRPr lang="en-US"/>
          </a:p>
        </p:txBody>
      </p:sp>
    </p:spTree>
    <p:extLst>
      <p:ext uri="{BB962C8B-B14F-4D97-AF65-F5344CB8AC3E}">
        <p14:creationId xmlns:p14="http://schemas.microsoft.com/office/powerpoint/2010/main" val="204132643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D1CB72-1B12-E67B-C875-A1DB98BF4DFD}"/>
              </a:ext>
            </a:extLst>
          </p:cNvPr>
          <p:cNvSpPr>
            <a:spLocks noGrp="1"/>
          </p:cNvSpPr>
          <p:nvPr>
            <p:ph idx="1"/>
          </p:nvPr>
        </p:nvSpPr>
        <p:spPr>
          <a:xfrm>
            <a:off x="92386" y="220090"/>
            <a:ext cx="8273848" cy="6128157"/>
          </a:xfrm>
        </p:spPr>
        <p:txBody>
          <a:bodyPr>
            <a:normAutofit fontScale="92500" lnSpcReduction="10000"/>
          </a:bodyPr>
          <a:lstStyle/>
          <a:p>
            <a:pPr marL="0" indent="0">
              <a:buNone/>
            </a:pPr>
            <a:r>
              <a:rPr lang="en-IN" dirty="0"/>
              <a:t>Now, let us implement the above interface in the same package animals </a:t>
            </a:r>
          </a:p>
          <a:p>
            <a:pPr marL="0" indent="0">
              <a:buNone/>
            </a:pPr>
            <a:r>
              <a:rPr lang="en-IN" dirty="0"/>
              <a:t>package animals ;</a:t>
            </a:r>
          </a:p>
          <a:p>
            <a:pPr marL="0" indent="0">
              <a:buNone/>
            </a:pPr>
            <a:r>
              <a:rPr lang="en-IN" dirty="0"/>
              <a:t>public class </a:t>
            </a:r>
            <a:r>
              <a:rPr lang="en-IN" dirty="0" err="1"/>
              <a:t>MammalInt</a:t>
            </a:r>
            <a:r>
              <a:rPr lang="en-IN" dirty="0"/>
              <a:t> implements Animal { </a:t>
            </a:r>
          </a:p>
          <a:p>
            <a:pPr marL="0" indent="0">
              <a:buNone/>
            </a:pPr>
            <a:r>
              <a:rPr lang="en-IN" dirty="0"/>
              <a:t>public void eat () {</a:t>
            </a:r>
            <a:br>
              <a:rPr lang="en-IN" dirty="0"/>
            </a:br>
            <a:r>
              <a:rPr lang="en-IN" dirty="0"/>
              <a:t>System . out . </a:t>
            </a:r>
            <a:r>
              <a:rPr lang="en-IN" dirty="0" err="1"/>
              <a:t>println</a:t>
            </a:r>
            <a:r>
              <a:rPr lang="en-IN" dirty="0"/>
              <a:t> (”Mammal eats ”); </a:t>
            </a:r>
          </a:p>
          <a:p>
            <a:pPr marL="0" indent="0">
              <a:buNone/>
            </a:pPr>
            <a:r>
              <a:rPr lang="en-IN" dirty="0"/>
              <a:t>}</a:t>
            </a:r>
            <a:br>
              <a:rPr lang="en-IN" dirty="0"/>
            </a:br>
            <a:r>
              <a:rPr lang="en-IN" dirty="0"/>
              <a:t>public void travel () { </a:t>
            </a:r>
          </a:p>
          <a:p>
            <a:pPr marL="0" indent="0">
              <a:buNone/>
            </a:pPr>
            <a:r>
              <a:rPr lang="en-IN" dirty="0" err="1"/>
              <a:t>System.out.println</a:t>
            </a:r>
            <a:r>
              <a:rPr lang="en-IN" dirty="0"/>
              <a:t>(”Mammal travels”); </a:t>
            </a:r>
          </a:p>
          <a:p>
            <a:pPr marL="0" indent="0">
              <a:buNone/>
            </a:pPr>
            <a:r>
              <a:rPr lang="en-IN" dirty="0"/>
              <a:t>}</a:t>
            </a:r>
            <a:br>
              <a:rPr lang="en-IN" dirty="0"/>
            </a:br>
            <a:r>
              <a:rPr lang="en-IN" dirty="0"/>
              <a:t>public int </a:t>
            </a:r>
            <a:r>
              <a:rPr lang="en-IN" dirty="0" err="1"/>
              <a:t>noOfLegs</a:t>
            </a:r>
            <a:r>
              <a:rPr lang="en-IN" dirty="0"/>
              <a:t> () { </a:t>
            </a:r>
          </a:p>
          <a:p>
            <a:pPr marL="0" indent="0">
              <a:buNone/>
            </a:pPr>
            <a:r>
              <a:rPr lang="en-IN" dirty="0"/>
              <a:t>return 0; </a:t>
            </a:r>
          </a:p>
          <a:p>
            <a:pPr marL="0" indent="0">
              <a:buNone/>
            </a:pPr>
            <a:r>
              <a:rPr lang="en-IN" dirty="0"/>
              <a:t>} </a:t>
            </a:r>
          </a:p>
          <a:p>
            <a:pPr marL="0" indent="0">
              <a:buNone/>
            </a:pPr>
            <a:r>
              <a:rPr lang="en-IN" dirty="0"/>
              <a:t>public static void main(String </a:t>
            </a:r>
            <a:r>
              <a:rPr lang="en-IN" dirty="0" err="1"/>
              <a:t>args</a:t>
            </a:r>
            <a:r>
              <a:rPr lang="en-IN" dirty="0"/>
              <a:t> [])  {</a:t>
            </a:r>
          </a:p>
          <a:p>
            <a:pPr marL="0" indent="0">
              <a:buNone/>
            </a:pPr>
            <a:r>
              <a:rPr lang="en-IN" dirty="0" err="1"/>
              <a:t>MammalInt</a:t>
            </a:r>
            <a:r>
              <a:rPr lang="en-IN" dirty="0"/>
              <a:t> m = new </a:t>
            </a:r>
            <a:r>
              <a:rPr lang="en-IN" dirty="0" err="1"/>
              <a:t>MammalInt</a:t>
            </a:r>
            <a:r>
              <a:rPr lang="en-IN" dirty="0"/>
              <a:t> ( ) ; </a:t>
            </a:r>
          </a:p>
          <a:p>
            <a:pPr marL="0" indent="0">
              <a:buNone/>
            </a:pPr>
            <a:r>
              <a:rPr lang="en-IN" dirty="0"/>
              <a:t>m. eat ();</a:t>
            </a:r>
            <a:br>
              <a:rPr lang="en-IN" dirty="0"/>
            </a:br>
            <a:r>
              <a:rPr lang="en-IN" dirty="0"/>
              <a:t>m. travel (); </a:t>
            </a:r>
          </a:p>
          <a:p>
            <a:pPr marL="0" indent="0">
              <a:buNone/>
            </a:pPr>
            <a:r>
              <a:rPr lang="en-IN" dirty="0"/>
              <a:t>} } </a:t>
            </a:r>
          </a:p>
          <a:p>
            <a:pPr marL="0" indent="0">
              <a:buNone/>
            </a:pPr>
            <a:endParaRPr lang="en-IN" dirty="0"/>
          </a:p>
          <a:p>
            <a:pPr marL="0" indent="0">
              <a:buNone/>
            </a:pPr>
            <a:endParaRPr lang="en-IN" dirty="0"/>
          </a:p>
          <a:p>
            <a:endParaRPr lang="en-US" dirty="0"/>
          </a:p>
        </p:txBody>
      </p:sp>
      <p:sp>
        <p:nvSpPr>
          <p:cNvPr id="4" name="Date Placeholder 3">
            <a:extLst>
              <a:ext uri="{FF2B5EF4-FFF2-40B4-BE49-F238E27FC236}">
                <a16:creationId xmlns:a16="http://schemas.microsoft.com/office/drawing/2014/main" id="{6DEBF48E-7929-32E7-F91D-351A064BF767}"/>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5CC1E52A-11A1-BAE4-F48C-0B1DCCC7C269}"/>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D66810B9-0C89-E578-77A6-041FED9E7EE6}"/>
              </a:ext>
            </a:extLst>
          </p:cNvPr>
          <p:cNvSpPr>
            <a:spLocks noGrp="1"/>
          </p:cNvSpPr>
          <p:nvPr>
            <p:ph type="sldNum" sz="quarter" idx="12"/>
          </p:nvPr>
        </p:nvSpPr>
        <p:spPr/>
        <p:txBody>
          <a:bodyPr/>
          <a:lstStyle/>
          <a:p>
            <a:fld id="{860C8249-ED93-7640-8EF8-EF1CF6F3BBCA}" type="slidenum">
              <a:rPr lang="en-US" smtClean="0"/>
              <a:t>154</a:t>
            </a:fld>
            <a:endParaRPr lang="en-US"/>
          </a:p>
        </p:txBody>
      </p:sp>
    </p:spTree>
    <p:extLst>
      <p:ext uri="{BB962C8B-B14F-4D97-AF65-F5344CB8AC3E}">
        <p14:creationId xmlns:p14="http://schemas.microsoft.com/office/powerpoint/2010/main" val="403434785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1771F-0C53-5538-EE8E-4F354EEFF856}"/>
              </a:ext>
            </a:extLst>
          </p:cNvPr>
          <p:cNvSpPr>
            <a:spLocks noGrp="1"/>
          </p:cNvSpPr>
          <p:nvPr>
            <p:ph type="title"/>
          </p:nvPr>
        </p:nvSpPr>
        <p:spPr/>
        <p:txBody>
          <a:bodyPr/>
          <a:lstStyle/>
          <a:p>
            <a:r>
              <a:rPr lang="en-IN" dirty="0"/>
              <a:t>Types of Packages </a:t>
            </a:r>
            <a:endParaRPr lang="en-US" dirty="0"/>
          </a:p>
        </p:txBody>
      </p:sp>
      <p:pic>
        <p:nvPicPr>
          <p:cNvPr id="8" name="Content Placeholder 7">
            <a:extLst>
              <a:ext uri="{FF2B5EF4-FFF2-40B4-BE49-F238E27FC236}">
                <a16:creationId xmlns:a16="http://schemas.microsoft.com/office/drawing/2014/main" id="{2DB6B065-7EBD-E482-6BC3-02A6A2663EC4}"/>
              </a:ext>
            </a:extLst>
          </p:cNvPr>
          <p:cNvPicPr>
            <a:picLocks noGrp="1" noChangeAspect="1"/>
          </p:cNvPicPr>
          <p:nvPr>
            <p:ph idx="1"/>
          </p:nvPr>
        </p:nvPicPr>
        <p:blipFill>
          <a:blip r:embed="rId2"/>
          <a:stretch>
            <a:fillRect/>
          </a:stretch>
        </p:blipFill>
        <p:spPr>
          <a:xfrm>
            <a:off x="3197225" y="2311400"/>
            <a:ext cx="5803900" cy="3670300"/>
          </a:xfrm>
        </p:spPr>
      </p:pic>
      <p:sp>
        <p:nvSpPr>
          <p:cNvPr id="4" name="Date Placeholder 3">
            <a:extLst>
              <a:ext uri="{FF2B5EF4-FFF2-40B4-BE49-F238E27FC236}">
                <a16:creationId xmlns:a16="http://schemas.microsoft.com/office/drawing/2014/main" id="{2CC829F8-1C9F-F9AE-E853-21A2E37C4CD1}"/>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340A133C-A088-A6FD-CFDC-DE7732A36807}"/>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78A5342C-09E6-7384-E5A2-FC1C07B2457D}"/>
              </a:ext>
            </a:extLst>
          </p:cNvPr>
          <p:cNvSpPr>
            <a:spLocks noGrp="1"/>
          </p:cNvSpPr>
          <p:nvPr>
            <p:ph type="sldNum" sz="quarter" idx="12"/>
          </p:nvPr>
        </p:nvSpPr>
        <p:spPr/>
        <p:txBody>
          <a:bodyPr/>
          <a:lstStyle/>
          <a:p>
            <a:fld id="{860C8249-ED93-7640-8EF8-EF1CF6F3BBCA}" type="slidenum">
              <a:rPr lang="en-US" smtClean="0"/>
              <a:t>155</a:t>
            </a:fld>
            <a:endParaRPr lang="en-US"/>
          </a:p>
        </p:txBody>
      </p:sp>
    </p:spTree>
    <p:extLst>
      <p:ext uri="{BB962C8B-B14F-4D97-AF65-F5344CB8AC3E}">
        <p14:creationId xmlns:p14="http://schemas.microsoft.com/office/powerpoint/2010/main" val="330224058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2EC40-2B0A-EB20-1641-5D48669ECE6A}"/>
              </a:ext>
            </a:extLst>
          </p:cNvPr>
          <p:cNvSpPr>
            <a:spLocks noGrp="1"/>
          </p:cNvSpPr>
          <p:nvPr>
            <p:ph type="title"/>
          </p:nvPr>
        </p:nvSpPr>
        <p:spPr/>
        <p:txBody>
          <a:bodyPr/>
          <a:lstStyle/>
          <a:p>
            <a:r>
              <a:rPr lang="en-IN" dirty="0"/>
              <a:t>Built-in Packages </a:t>
            </a:r>
            <a:endParaRPr lang="en-US" dirty="0"/>
          </a:p>
        </p:txBody>
      </p:sp>
      <p:sp>
        <p:nvSpPr>
          <p:cNvPr id="3" name="Content Placeholder 2">
            <a:extLst>
              <a:ext uri="{FF2B5EF4-FFF2-40B4-BE49-F238E27FC236}">
                <a16:creationId xmlns:a16="http://schemas.microsoft.com/office/drawing/2014/main" id="{2C20E82B-8E3C-C059-A0F2-8BBD93B49E27}"/>
              </a:ext>
            </a:extLst>
          </p:cNvPr>
          <p:cNvSpPr>
            <a:spLocks noGrp="1"/>
          </p:cNvSpPr>
          <p:nvPr>
            <p:ph idx="1"/>
          </p:nvPr>
        </p:nvSpPr>
        <p:spPr/>
        <p:txBody>
          <a:bodyPr>
            <a:normAutofit lnSpcReduction="10000"/>
          </a:bodyPr>
          <a:lstStyle/>
          <a:p>
            <a:pPr marL="0" indent="0">
              <a:buNone/>
            </a:pPr>
            <a:r>
              <a:rPr lang="en-IN" dirty="0"/>
              <a:t>These packages consist of a large number of classes which are a part of Java API. Some of the commonly used built-in packages are: </a:t>
            </a:r>
          </a:p>
          <a:p>
            <a:pPr marL="0" indent="0">
              <a:buNone/>
            </a:pPr>
            <a:r>
              <a:rPr lang="en-IN" dirty="0" err="1"/>
              <a:t>java.lang</a:t>
            </a:r>
            <a:r>
              <a:rPr lang="en-IN" dirty="0"/>
              <a:t>: Contains language support classes(</a:t>
            </a:r>
            <a:r>
              <a:rPr lang="en-IN" dirty="0" err="1"/>
              <a:t>e.g</a:t>
            </a:r>
            <a:r>
              <a:rPr lang="en-IN" dirty="0"/>
              <a:t> classed which defines primitive data types, math operations). This package is automatically imported. </a:t>
            </a:r>
          </a:p>
          <a:p>
            <a:pPr marL="0" indent="0">
              <a:buNone/>
            </a:pPr>
            <a:r>
              <a:rPr lang="en-IN" dirty="0" err="1"/>
              <a:t>java.io</a:t>
            </a:r>
            <a:r>
              <a:rPr lang="en-IN" dirty="0"/>
              <a:t>: Contains classes for supporting input / output operations. </a:t>
            </a:r>
          </a:p>
          <a:p>
            <a:pPr marL="0" indent="0">
              <a:buNone/>
            </a:pPr>
            <a:r>
              <a:rPr lang="en-IN" dirty="0" err="1"/>
              <a:t>java.util</a:t>
            </a:r>
            <a:r>
              <a:rPr lang="en-IN" dirty="0"/>
              <a:t>: Contains utility classes which implement data structures like </a:t>
            </a:r>
          </a:p>
          <a:p>
            <a:pPr marL="0" indent="0">
              <a:buNone/>
            </a:pPr>
            <a:r>
              <a:rPr lang="en-IN" dirty="0"/>
              <a:t>Linked List, Dictionary and support ; for Date / Time operations. </a:t>
            </a:r>
          </a:p>
          <a:p>
            <a:pPr marL="0" indent="0">
              <a:buNone/>
            </a:pPr>
            <a:r>
              <a:rPr lang="en-IN" dirty="0" err="1"/>
              <a:t>java.applet</a:t>
            </a:r>
            <a:r>
              <a:rPr lang="en-IN" dirty="0"/>
              <a:t>: Contains classes for creating Applets. </a:t>
            </a:r>
          </a:p>
          <a:p>
            <a:pPr marL="0" indent="0">
              <a:buNone/>
            </a:pPr>
            <a:r>
              <a:rPr lang="en-IN" dirty="0" err="1"/>
              <a:t>java.awt</a:t>
            </a:r>
            <a:r>
              <a:rPr lang="en-IN" dirty="0"/>
              <a:t>: Contain classes for implementing the components for graphical user interfaces (like button ,menus etc). </a:t>
            </a:r>
          </a:p>
          <a:p>
            <a:pPr marL="0" indent="0">
              <a:buNone/>
            </a:pPr>
            <a:r>
              <a:rPr lang="en-IN" dirty="0" err="1"/>
              <a:t>java.net</a:t>
            </a:r>
            <a:r>
              <a:rPr lang="en-IN" dirty="0"/>
              <a:t>: Contain classes for supporting networking operations. </a:t>
            </a:r>
          </a:p>
          <a:p>
            <a:endParaRPr lang="en-US" dirty="0"/>
          </a:p>
        </p:txBody>
      </p:sp>
      <p:sp>
        <p:nvSpPr>
          <p:cNvPr id="4" name="Date Placeholder 3">
            <a:extLst>
              <a:ext uri="{FF2B5EF4-FFF2-40B4-BE49-F238E27FC236}">
                <a16:creationId xmlns:a16="http://schemas.microsoft.com/office/drawing/2014/main" id="{D8CDDCB7-DC84-C204-DF45-24E089B7C88E}"/>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BE4DA485-885D-AD85-F284-BDD43703F4E4}"/>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7F1D6A28-162E-11E5-84F2-DBAB8D439073}"/>
              </a:ext>
            </a:extLst>
          </p:cNvPr>
          <p:cNvSpPr>
            <a:spLocks noGrp="1"/>
          </p:cNvSpPr>
          <p:nvPr>
            <p:ph type="sldNum" sz="quarter" idx="12"/>
          </p:nvPr>
        </p:nvSpPr>
        <p:spPr/>
        <p:txBody>
          <a:bodyPr/>
          <a:lstStyle/>
          <a:p>
            <a:fld id="{860C8249-ED93-7640-8EF8-EF1CF6F3BBCA}" type="slidenum">
              <a:rPr lang="en-US" smtClean="0"/>
              <a:t>156</a:t>
            </a:fld>
            <a:endParaRPr lang="en-US"/>
          </a:p>
        </p:txBody>
      </p:sp>
      <p:pic>
        <p:nvPicPr>
          <p:cNvPr id="7" name="Picture 6">
            <a:extLst>
              <a:ext uri="{FF2B5EF4-FFF2-40B4-BE49-F238E27FC236}">
                <a16:creationId xmlns:a16="http://schemas.microsoft.com/office/drawing/2014/main" id="{62778A38-4FCE-CEBB-73C7-E9E0E815CF4F}"/>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18673708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7FED-A0E4-98E8-243D-048D81D1797E}"/>
              </a:ext>
            </a:extLst>
          </p:cNvPr>
          <p:cNvSpPr>
            <a:spLocks noGrp="1"/>
          </p:cNvSpPr>
          <p:nvPr>
            <p:ph type="title"/>
          </p:nvPr>
        </p:nvSpPr>
        <p:spPr/>
        <p:txBody>
          <a:bodyPr/>
          <a:lstStyle/>
          <a:p>
            <a:r>
              <a:rPr lang="en-IN" dirty="0"/>
              <a:t>User defined Packages </a:t>
            </a:r>
            <a:endParaRPr lang="en-US" dirty="0"/>
          </a:p>
        </p:txBody>
      </p:sp>
      <p:sp>
        <p:nvSpPr>
          <p:cNvPr id="3" name="Content Placeholder 2">
            <a:extLst>
              <a:ext uri="{FF2B5EF4-FFF2-40B4-BE49-F238E27FC236}">
                <a16:creationId xmlns:a16="http://schemas.microsoft.com/office/drawing/2014/main" id="{D7824B1E-FB51-F431-8307-33E9155DC028}"/>
              </a:ext>
            </a:extLst>
          </p:cNvPr>
          <p:cNvSpPr>
            <a:spLocks noGrp="1"/>
          </p:cNvSpPr>
          <p:nvPr>
            <p:ph idx="1"/>
          </p:nvPr>
        </p:nvSpPr>
        <p:spPr>
          <a:xfrm>
            <a:off x="1069848" y="2121408"/>
            <a:ext cx="5919531" cy="4050792"/>
          </a:xfrm>
        </p:spPr>
        <p:txBody>
          <a:bodyPr/>
          <a:lstStyle/>
          <a:p>
            <a:pPr marL="0" indent="0">
              <a:buNone/>
            </a:pPr>
            <a:r>
              <a:rPr lang="en-IN" dirty="0"/>
              <a:t>package </a:t>
            </a:r>
            <a:r>
              <a:rPr lang="en-IN" dirty="0" err="1"/>
              <a:t>myPackage</a:t>
            </a:r>
            <a:r>
              <a:rPr lang="en-IN" dirty="0"/>
              <a:t> ; </a:t>
            </a:r>
          </a:p>
          <a:p>
            <a:pPr marL="0" indent="0">
              <a:buNone/>
            </a:pPr>
            <a:r>
              <a:rPr lang="en-IN" dirty="0"/>
              <a:t>public class </a:t>
            </a:r>
            <a:r>
              <a:rPr lang="en-IN" dirty="0" err="1"/>
              <a:t>MyClass</a:t>
            </a:r>
            <a:r>
              <a:rPr lang="en-IN" dirty="0"/>
              <a:t> </a:t>
            </a:r>
          </a:p>
          <a:p>
            <a:pPr marL="0" indent="0">
              <a:buNone/>
            </a:pPr>
            <a:r>
              <a:rPr lang="en-IN" dirty="0"/>
              <a:t>{ </a:t>
            </a:r>
          </a:p>
          <a:p>
            <a:pPr marL="0" indent="0">
              <a:buNone/>
            </a:pPr>
            <a:r>
              <a:rPr lang="en-IN" dirty="0"/>
              <a:t>public void </a:t>
            </a:r>
            <a:r>
              <a:rPr lang="en-IN" dirty="0" err="1"/>
              <a:t>getNames</a:t>
            </a:r>
            <a:r>
              <a:rPr lang="en-IN" dirty="0"/>
              <a:t>(String s) </a:t>
            </a:r>
          </a:p>
          <a:p>
            <a:pPr marL="0" indent="0">
              <a:buNone/>
            </a:pPr>
            <a:r>
              <a:rPr lang="en-IN" dirty="0"/>
              <a:t>{ </a:t>
            </a:r>
          </a:p>
          <a:p>
            <a:pPr marL="0" indent="0">
              <a:buNone/>
            </a:pPr>
            <a:r>
              <a:rPr lang="en-IN" dirty="0"/>
              <a:t>System . out . p r </a:t>
            </a:r>
            <a:r>
              <a:rPr lang="en-IN" dirty="0" err="1"/>
              <a:t>i</a:t>
            </a:r>
            <a:r>
              <a:rPr lang="en-IN" dirty="0"/>
              <a:t> n t l n ( s ) ; </a:t>
            </a:r>
          </a:p>
          <a:p>
            <a:pPr marL="0" indent="0">
              <a:buNone/>
            </a:pPr>
            <a:r>
              <a:rPr lang="en-IN" dirty="0"/>
              <a:t>} } </a:t>
            </a:r>
          </a:p>
          <a:p>
            <a:endParaRPr lang="en-US" dirty="0"/>
          </a:p>
        </p:txBody>
      </p:sp>
      <p:sp>
        <p:nvSpPr>
          <p:cNvPr id="4" name="Date Placeholder 3">
            <a:extLst>
              <a:ext uri="{FF2B5EF4-FFF2-40B4-BE49-F238E27FC236}">
                <a16:creationId xmlns:a16="http://schemas.microsoft.com/office/drawing/2014/main" id="{EE3C638D-CCFE-4664-8873-CB014748988D}"/>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73D85FFB-D664-CD50-D618-D35091599352}"/>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00555157-13FE-4258-6ACB-8AE0C0D054B8}"/>
              </a:ext>
            </a:extLst>
          </p:cNvPr>
          <p:cNvSpPr>
            <a:spLocks noGrp="1"/>
          </p:cNvSpPr>
          <p:nvPr>
            <p:ph type="sldNum" sz="quarter" idx="12"/>
          </p:nvPr>
        </p:nvSpPr>
        <p:spPr/>
        <p:txBody>
          <a:bodyPr/>
          <a:lstStyle/>
          <a:p>
            <a:fld id="{860C8249-ED93-7640-8EF8-EF1CF6F3BBCA}" type="slidenum">
              <a:rPr lang="en-US" smtClean="0"/>
              <a:t>157</a:t>
            </a:fld>
            <a:endParaRPr lang="en-US"/>
          </a:p>
        </p:txBody>
      </p:sp>
      <p:pic>
        <p:nvPicPr>
          <p:cNvPr id="7" name="Picture 6">
            <a:extLst>
              <a:ext uri="{FF2B5EF4-FFF2-40B4-BE49-F238E27FC236}">
                <a16:creationId xmlns:a16="http://schemas.microsoft.com/office/drawing/2014/main" id="{DD6E9DC2-A452-1191-5A65-44A7C8F1A3FE}"/>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2586229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F2C1C-8EBD-04B9-7D96-4FC09279EA18}"/>
              </a:ext>
            </a:extLst>
          </p:cNvPr>
          <p:cNvSpPr>
            <a:spLocks noGrp="1"/>
          </p:cNvSpPr>
          <p:nvPr>
            <p:ph type="title"/>
          </p:nvPr>
        </p:nvSpPr>
        <p:spPr/>
        <p:txBody>
          <a:bodyPr/>
          <a:lstStyle/>
          <a:p>
            <a:r>
              <a:rPr lang="en-IN" dirty="0"/>
              <a:t>importing </a:t>
            </a:r>
            <a:r>
              <a:rPr lang="en-IN" dirty="0" err="1"/>
              <a:t>MyClass</a:t>
            </a:r>
            <a:r>
              <a:rPr lang="en-IN" dirty="0"/>
              <a:t> from </a:t>
            </a:r>
            <a:r>
              <a:rPr lang="en-IN" dirty="0" err="1"/>
              <a:t>myPackage</a:t>
            </a:r>
            <a:r>
              <a:rPr lang="en-IN" dirty="0"/>
              <a:t> </a:t>
            </a:r>
            <a:endParaRPr lang="en-US" dirty="0"/>
          </a:p>
        </p:txBody>
      </p:sp>
      <p:sp>
        <p:nvSpPr>
          <p:cNvPr id="3" name="Content Placeholder 2">
            <a:extLst>
              <a:ext uri="{FF2B5EF4-FFF2-40B4-BE49-F238E27FC236}">
                <a16:creationId xmlns:a16="http://schemas.microsoft.com/office/drawing/2014/main" id="{38F27BCE-46D3-60AA-6598-364FA66C23D6}"/>
              </a:ext>
            </a:extLst>
          </p:cNvPr>
          <p:cNvSpPr>
            <a:spLocks noGrp="1"/>
          </p:cNvSpPr>
          <p:nvPr>
            <p:ph idx="1"/>
          </p:nvPr>
        </p:nvSpPr>
        <p:spPr>
          <a:xfrm>
            <a:off x="1069848" y="2121408"/>
            <a:ext cx="7601186" cy="4050792"/>
          </a:xfrm>
        </p:spPr>
        <p:txBody>
          <a:bodyPr/>
          <a:lstStyle/>
          <a:p>
            <a:pPr marL="0" indent="0">
              <a:buNone/>
            </a:pPr>
            <a:r>
              <a:rPr lang="en-IN" dirty="0"/>
              <a:t>Package </a:t>
            </a:r>
            <a:r>
              <a:rPr lang="en-IN" dirty="0" err="1"/>
              <a:t>myPackage</a:t>
            </a:r>
            <a:endParaRPr lang="en-IN" dirty="0"/>
          </a:p>
          <a:p>
            <a:pPr marL="0" indent="0">
              <a:buNone/>
            </a:pPr>
            <a:r>
              <a:rPr lang="en-IN" dirty="0"/>
              <a:t>public class </a:t>
            </a:r>
            <a:r>
              <a:rPr lang="en-IN" dirty="0" err="1"/>
              <a:t>PrintName</a:t>
            </a:r>
            <a:r>
              <a:rPr lang="en-IN" dirty="0"/>
              <a:t> </a:t>
            </a:r>
          </a:p>
          <a:p>
            <a:pPr marL="0" indent="0">
              <a:buNone/>
            </a:pPr>
            <a:r>
              <a:rPr lang="en-IN" dirty="0"/>
              <a:t>{ { </a:t>
            </a:r>
          </a:p>
          <a:p>
            <a:pPr marL="0" indent="0">
              <a:buNone/>
            </a:pPr>
            <a:r>
              <a:rPr lang="en-IN" dirty="0"/>
              <a:t>public static void main(String </a:t>
            </a:r>
            <a:r>
              <a:rPr lang="en-IN" dirty="0" err="1"/>
              <a:t>args</a:t>
            </a:r>
            <a:r>
              <a:rPr lang="en-IN" dirty="0"/>
              <a:t> []) </a:t>
            </a:r>
          </a:p>
          <a:p>
            <a:pPr marL="0" indent="0">
              <a:buNone/>
            </a:pPr>
            <a:r>
              <a:rPr lang="en-IN" dirty="0"/>
              <a:t>// Initializing the String variable // with a value</a:t>
            </a:r>
            <a:br>
              <a:rPr lang="en-IN" dirty="0"/>
            </a:br>
            <a:r>
              <a:rPr lang="en-IN" dirty="0"/>
              <a:t>String name = ”Sudheer ”; </a:t>
            </a:r>
          </a:p>
          <a:p>
            <a:pPr marL="0" indent="0">
              <a:buNone/>
            </a:pPr>
            <a:r>
              <a:rPr lang="en-IN" dirty="0"/>
              <a:t>// Creating an instance of class </a:t>
            </a:r>
            <a:r>
              <a:rPr lang="en-IN" dirty="0" err="1"/>
              <a:t>MyClass</a:t>
            </a:r>
            <a:r>
              <a:rPr lang="en-IN" dirty="0"/>
              <a:t> in // the package .</a:t>
            </a:r>
            <a:br>
              <a:rPr lang="en-IN" dirty="0"/>
            </a:br>
            <a:r>
              <a:rPr lang="en-IN" dirty="0" err="1"/>
              <a:t>MyClass</a:t>
            </a:r>
            <a:r>
              <a:rPr lang="en-IN" dirty="0"/>
              <a:t> </a:t>
            </a:r>
            <a:r>
              <a:rPr lang="en-IN" dirty="0" err="1"/>
              <a:t>obj</a:t>
            </a:r>
            <a:r>
              <a:rPr lang="en-IN" dirty="0"/>
              <a:t> = new </a:t>
            </a:r>
            <a:r>
              <a:rPr lang="en-IN" dirty="0" err="1"/>
              <a:t>MyClass</a:t>
            </a:r>
            <a:r>
              <a:rPr lang="en-IN" dirty="0"/>
              <a:t> (); </a:t>
            </a:r>
          </a:p>
          <a:p>
            <a:pPr marL="0" indent="0">
              <a:buNone/>
            </a:pPr>
            <a:r>
              <a:rPr lang="en-IN" dirty="0" err="1"/>
              <a:t>obj</a:t>
            </a:r>
            <a:r>
              <a:rPr lang="en-IN" dirty="0"/>
              <a:t> .</a:t>
            </a:r>
            <a:r>
              <a:rPr lang="en-IN" dirty="0" err="1"/>
              <a:t>getNames</a:t>
            </a:r>
            <a:r>
              <a:rPr lang="en-IN" dirty="0"/>
              <a:t>(name);  }}</a:t>
            </a:r>
          </a:p>
          <a:p>
            <a:endParaRPr lang="en-US" dirty="0"/>
          </a:p>
        </p:txBody>
      </p:sp>
      <p:sp>
        <p:nvSpPr>
          <p:cNvPr id="4" name="Date Placeholder 3">
            <a:extLst>
              <a:ext uri="{FF2B5EF4-FFF2-40B4-BE49-F238E27FC236}">
                <a16:creationId xmlns:a16="http://schemas.microsoft.com/office/drawing/2014/main" id="{84A69487-7510-589F-6C74-BD38D9E834CB}"/>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DD141639-4EEC-1BF4-DAF0-F935EFE75CD3}"/>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5E766E9B-4ABB-90A2-67D7-731C10F7786F}"/>
              </a:ext>
            </a:extLst>
          </p:cNvPr>
          <p:cNvSpPr>
            <a:spLocks noGrp="1"/>
          </p:cNvSpPr>
          <p:nvPr>
            <p:ph type="sldNum" sz="quarter" idx="12"/>
          </p:nvPr>
        </p:nvSpPr>
        <p:spPr/>
        <p:txBody>
          <a:bodyPr/>
          <a:lstStyle/>
          <a:p>
            <a:fld id="{860C8249-ED93-7640-8EF8-EF1CF6F3BBCA}" type="slidenum">
              <a:rPr lang="en-US" smtClean="0"/>
              <a:t>158</a:t>
            </a:fld>
            <a:endParaRPr lang="en-US"/>
          </a:p>
        </p:txBody>
      </p:sp>
      <p:pic>
        <p:nvPicPr>
          <p:cNvPr id="7" name="Picture 6">
            <a:extLst>
              <a:ext uri="{FF2B5EF4-FFF2-40B4-BE49-F238E27FC236}">
                <a16:creationId xmlns:a16="http://schemas.microsoft.com/office/drawing/2014/main" id="{6054A41D-F290-76B7-1826-8CED646FFB4A}"/>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38348087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9EA08-B170-66CB-9402-7FB0AC85A5D9}"/>
              </a:ext>
            </a:extLst>
          </p:cNvPr>
          <p:cNvSpPr>
            <a:spLocks noGrp="1"/>
          </p:cNvSpPr>
          <p:nvPr>
            <p:ph type="title"/>
          </p:nvPr>
        </p:nvSpPr>
        <p:spPr/>
        <p:txBody>
          <a:bodyPr>
            <a:normAutofit/>
          </a:bodyPr>
          <a:lstStyle/>
          <a:p>
            <a:r>
              <a:rPr lang="en-IN" dirty="0"/>
              <a:t>Illustration of user-defined packages </a:t>
            </a:r>
            <a:endParaRPr lang="en-US" dirty="0"/>
          </a:p>
        </p:txBody>
      </p:sp>
      <p:sp>
        <p:nvSpPr>
          <p:cNvPr id="3" name="Content Placeholder 2">
            <a:extLst>
              <a:ext uri="{FF2B5EF4-FFF2-40B4-BE49-F238E27FC236}">
                <a16:creationId xmlns:a16="http://schemas.microsoft.com/office/drawing/2014/main" id="{18F8D981-3DC1-B9A2-4413-897A74FF2781}"/>
              </a:ext>
            </a:extLst>
          </p:cNvPr>
          <p:cNvSpPr>
            <a:spLocks noGrp="1"/>
          </p:cNvSpPr>
          <p:nvPr>
            <p:ph idx="1"/>
          </p:nvPr>
        </p:nvSpPr>
        <p:spPr/>
        <p:txBody>
          <a:bodyPr>
            <a:normAutofit lnSpcReduction="10000"/>
          </a:bodyPr>
          <a:lstStyle/>
          <a:p>
            <a:pPr marL="0" indent="0">
              <a:buNone/>
            </a:pPr>
            <a:r>
              <a:rPr lang="en-IN" dirty="0"/>
              <a:t>Creating our first package: 			File name – </a:t>
            </a:r>
            <a:r>
              <a:rPr lang="en-IN" dirty="0" err="1"/>
              <a:t>ClassOne.java</a:t>
            </a:r>
            <a:r>
              <a:rPr lang="en-IN" dirty="0"/>
              <a:t> </a:t>
            </a:r>
          </a:p>
          <a:p>
            <a:r>
              <a:rPr lang="en-IN" dirty="0"/>
              <a:t>package </a:t>
            </a:r>
            <a:r>
              <a:rPr lang="en-IN" dirty="0" err="1"/>
              <a:t>package_name</a:t>
            </a:r>
            <a:r>
              <a:rPr lang="en-IN" dirty="0"/>
              <a:t> ;</a:t>
            </a:r>
            <a:br>
              <a:rPr lang="en-IN" dirty="0"/>
            </a:br>
            <a:r>
              <a:rPr lang="en-IN" dirty="0"/>
              <a:t>public class </a:t>
            </a:r>
            <a:r>
              <a:rPr lang="en-IN" dirty="0" err="1"/>
              <a:t>ClassOne</a:t>
            </a:r>
            <a:r>
              <a:rPr lang="en-IN" dirty="0"/>
              <a:t> {</a:t>
            </a:r>
            <a:br>
              <a:rPr lang="en-IN" dirty="0"/>
            </a:br>
            <a:r>
              <a:rPr lang="en-IN" dirty="0"/>
              <a:t>public void </a:t>
            </a:r>
            <a:r>
              <a:rPr lang="en-IN" dirty="0" err="1"/>
              <a:t>methodClassOne</a:t>
            </a:r>
            <a:r>
              <a:rPr lang="en-IN" dirty="0"/>
              <a:t> () { </a:t>
            </a:r>
          </a:p>
          <a:p>
            <a:r>
              <a:rPr lang="en-IN" dirty="0" err="1"/>
              <a:t>System.out.println</a:t>
            </a:r>
            <a:r>
              <a:rPr lang="en-IN" dirty="0"/>
              <a:t>(”Hello there its </a:t>
            </a:r>
            <a:r>
              <a:rPr lang="en-IN" dirty="0" err="1"/>
              <a:t>ClassOne</a:t>
            </a:r>
            <a:r>
              <a:rPr lang="en-IN" dirty="0"/>
              <a:t>”); </a:t>
            </a:r>
          </a:p>
          <a:p>
            <a:r>
              <a:rPr lang="en-IN" dirty="0"/>
              <a:t>} } </a:t>
            </a:r>
          </a:p>
          <a:p>
            <a:pPr marL="0" indent="0">
              <a:buNone/>
            </a:pPr>
            <a:r>
              <a:rPr lang="en-IN" dirty="0"/>
              <a:t>Creating our second package: 			File name – </a:t>
            </a:r>
            <a:r>
              <a:rPr lang="en-IN" dirty="0" err="1"/>
              <a:t>ClassTwo.java</a:t>
            </a:r>
            <a:r>
              <a:rPr lang="en-IN" dirty="0"/>
              <a:t> </a:t>
            </a:r>
          </a:p>
          <a:p>
            <a:r>
              <a:rPr lang="en-IN" dirty="0"/>
              <a:t>package </a:t>
            </a:r>
            <a:r>
              <a:rPr lang="en-IN" dirty="0" err="1"/>
              <a:t>package_one</a:t>
            </a:r>
            <a:r>
              <a:rPr lang="en-IN" dirty="0"/>
              <a:t> ;</a:t>
            </a:r>
            <a:br>
              <a:rPr lang="en-IN" dirty="0"/>
            </a:br>
            <a:r>
              <a:rPr lang="en-IN" dirty="0"/>
              <a:t>public class </a:t>
            </a:r>
            <a:r>
              <a:rPr lang="en-IN" dirty="0" err="1"/>
              <a:t>ClassTwo</a:t>
            </a:r>
            <a:r>
              <a:rPr lang="en-IN" dirty="0"/>
              <a:t> {</a:t>
            </a:r>
            <a:br>
              <a:rPr lang="en-IN" dirty="0"/>
            </a:br>
            <a:r>
              <a:rPr lang="en-IN" dirty="0"/>
              <a:t>public void </a:t>
            </a:r>
            <a:r>
              <a:rPr lang="en-IN" dirty="0" err="1"/>
              <a:t>methodClassTwo</a:t>
            </a:r>
            <a:r>
              <a:rPr lang="en-IN" dirty="0"/>
              <a:t>(){</a:t>
            </a:r>
            <a:br>
              <a:rPr lang="en-IN" dirty="0"/>
            </a:br>
            <a:r>
              <a:rPr lang="en-IN" dirty="0"/>
              <a:t>System . out . </a:t>
            </a:r>
            <a:r>
              <a:rPr lang="en-IN" dirty="0" err="1"/>
              <a:t>println</a:t>
            </a:r>
            <a:r>
              <a:rPr lang="en-IN" dirty="0"/>
              <a:t> (” Hello there </a:t>
            </a:r>
            <a:r>
              <a:rPr lang="en-IN" dirty="0" err="1"/>
              <a:t>i</a:t>
            </a:r>
            <a:r>
              <a:rPr lang="en-IN" dirty="0"/>
              <a:t> am </a:t>
            </a:r>
            <a:r>
              <a:rPr lang="en-IN" dirty="0" err="1"/>
              <a:t>ClassTwo</a:t>
            </a:r>
            <a:r>
              <a:rPr lang="en-IN" dirty="0"/>
              <a:t> ”); </a:t>
            </a:r>
          </a:p>
          <a:p>
            <a:r>
              <a:rPr lang="en-IN" dirty="0"/>
              <a:t>} } </a:t>
            </a:r>
          </a:p>
          <a:p>
            <a:endParaRPr lang="en-US" dirty="0"/>
          </a:p>
        </p:txBody>
      </p:sp>
      <p:sp>
        <p:nvSpPr>
          <p:cNvPr id="4" name="Date Placeholder 3">
            <a:extLst>
              <a:ext uri="{FF2B5EF4-FFF2-40B4-BE49-F238E27FC236}">
                <a16:creationId xmlns:a16="http://schemas.microsoft.com/office/drawing/2014/main" id="{729C4FD9-1181-1A5D-3794-E00AC7686366}"/>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AF880CE7-03A9-BF1F-C892-F2BF191CB868}"/>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A6422CD6-34F5-B7B2-5DA2-EADAD243942E}"/>
              </a:ext>
            </a:extLst>
          </p:cNvPr>
          <p:cNvSpPr>
            <a:spLocks noGrp="1"/>
          </p:cNvSpPr>
          <p:nvPr>
            <p:ph type="sldNum" sz="quarter" idx="12"/>
          </p:nvPr>
        </p:nvSpPr>
        <p:spPr/>
        <p:txBody>
          <a:bodyPr/>
          <a:lstStyle/>
          <a:p>
            <a:fld id="{860C8249-ED93-7640-8EF8-EF1CF6F3BBCA}" type="slidenum">
              <a:rPr lang="en-US" smtClean="0"/>
              <a:t>159</a:t>
            </a:fld>
            <a:endParaRPr lang="en-US"/>
          </a:p>
        </p:txBody>
      </p:sp>
      <p:pic>
        <p:nvPicPr>
          <p:cNvPr id="7" name="Picture 6">
            <a:extLst>
              <a:ext uri="{FF2B5EF4-FFF2-40B4-BE49-F238E27FC236}">
                <a16:creationId xmlns:a16="http://schemas.microsoft.com/office/drawing/2014/main" id="{B298E584-EEA2-B46A-BCDE-2EB4CD3DE4CB}"/>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237107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904F0-D001-2148-9480-5615FFEA84D7}"/>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F2612E8B-C261-EC48-8F26-3921062DB713}"/>
              </a:ext>
            </a:extLst>
          </p:cNvPr>
          <p:cNvSpPr>
            <a:spLocks noGrp="1"/>
          </p:cNvSpPr>
          <p:nvPr>
            <p:ph idx="1"/>
          </p:nvPr>
        </p:nvSpPr>
        <p:spPr/>
        <p:txBody>
          <a:bodyPr/>
          <a:lstStyle/>
          <a:p>
            <a:r>
              <a:rPr lang="en-IN" b="1" dirty="0"/>
              <a:t>Inheritance </a:t>
            </a:r>
            <a:r>
              <a:rPr lang="en-IN" dirty="0"/>
              <a:t>is the process of one class inheriting properties and methods from another class in Java. </a:t>
            </a:r>
          </a:p>
          <a:p>
            <a:r>
              <a:rPr lang="en-IN" dirty="0"/>
              <a:t>Inheritance is used when we have a relationship between objects. </a:t>
            </a:r>
          </a:p>
          <a:p>
            <a:r>
              <a:rPr lang="en-IN" dirty="0"/>
              <a:t>Inheritance in Java is implemented using extends keyword. </a:t>
            </a:r>
          </a:p>
          <a:p>
            <a:endParaRPr lang="en-IN" dirty="0"/>
          </a:p>
          <a:p>
            <a:r>
              <a:rPr lang="en-IN" b="1" dirty="0"/>
              <a:t>Real-life Example:</a:t>
            </a:r>
          </a:p>
          <a:p>
            <a:pPr marL="0" indent="0">
              <a:buNone/>
            </a:pPr>
            <a:r>
              <a:rPr lang="en-IN" dirty="0"/>
              <a:t>The planet Earth and Mars inherits the super class Solar System and Solar system inherits the Milky Way Galaxy. So Milky Way Galaxy is the top super class for Class Solar System, Earth and Mars. </a:t>
            </a:r>
          </a:p>
          <a:p>
            <a:endParaRPr lang="en-US" dirty="0"/>
          </a:p>
        </p:txBody>
      </p:sp>
      <p:sp>
        <p:nvSpPr>
          <p:cNvPr id="4" name="Date Placeholder 3">
            <a:extLst>
              <a:ext uri="{FF2B5EF4-FFF2-40B4-BE49-F238E27FC236}">
                <a16:creationId xmlns:a16="http://schemas.microsoft.com/office/drawing/2014/main" id="{3D7ED6B9-965D-4947-A042-EBE27B7AB586}"/>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CA0CC967-5520-5D45-B328-4C28ACD23234}"/>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94E136C4-E6FB-9344-B61A-9B62148F5871}"/>
              </a:ext>
            </a:extLst>
          </p:cNvPr>
          <p:cNvSpPr>
            <a:spLocks noGrp="1"/>
          </p:cNvSpPr>
          <p:nvPr>
            <p:ph type="sldNum" sz="quarter" idx="12"/>
          </p:nvPr>
        </p:nvSpPr>
        <p:spPr/>
        <p:txBody>
          <a:bodyPr/>
          <a:lstStyle/>
          <a:p>
            <a:fld id="{860C8249-ED93-7640-8EF8-EF1CF6F3BBCA}" type="slidenum">
              <a:rPr lang="en-US" smtClean="0"/>
              <a:t>16</a:t>
            </a:fld>
            <a:endParaRPr lang="en-US"/>
          </a:p>
        </p:txBody>
      </p:sp>
      <p:pic>
        <p:nvPicPr>
          <p:cNvPr id="7" name="Picture 6">
            <a:extLst>
              <a:ext uri="{FF2B5EF4-FFF2-40B4-BE49-F238E27FC236}">
                <a16:creationId xmlns:a16="http://schemas.microsoft.com/office/drawing/2014/main" id="{053BFD1F-4613-0B4B-B414-7F2C497CEFF2}"/>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53739432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FA0B79FE-ED23-5D7B-8C61-115C37B5BC22}"/>
              </a:ext>
            </a:extLst>
          </p:cNvPr>
          <p:cNvPicPr>
            <a:picLocks noGrp="1" noChangeAspect="1"/>
          </p:cNvPicPr>
          <p:nvPr>
            <p:ph idx="1"/>
          </p:nvPr>
        </p:nvPicPr>
        <p:blipFill>
          <a:blip r:embed="rId2"/>
          <a:stretch>
            <a:fillRect/>
          </a:stretch>
        </p:blipFill>
        <p:spPr>
          <a:xfrm>
            <a:off x="1946510" y="1153948"/>
            <a:ext cx="7826856" cy="4334874"/>
          </a:xfrm>
        </p:spPr>
      </p:pic>
      <p:sp>
        <p:nvSpPr>
          <p:cNvPr id="4" name="Date Placeholder 3">
            <a:extLst>
              <a:ext uri="{FF2B5EF4-FFF2-40B4-BE49-F238E27FC236}">
                <a16:creationId xmlns:a16="http://schemas.microsoft.com/office/drawing/2014/main" id="{5E73DE56-A48A-E7DE-41F5-C03213847179}"/>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84E6148F-2351-7337-409F-7AFEDF6A442F}"/>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C3595C40-2977-C7B4-7D91-AEDDD517FEC5}"/>
              </a:ext>
            </a:extLst>
          </p:cNvPr>
          <p:cNvSpPr>
            <a:spLocks noGrp="1"/>
          </p:cNvSpPr>
          <p:nvPr>
            <p:ph type="sldNum" sz="quarter" idx="12"/>
          </p:nvPr>
        </p:nvSpPr>
        <p:spPr/>
        <p:txBody>
          <a:bodyPr/>
          <a:lstStyle/>
          <a:p>
            <a:fld id="{860C8249-ED93-7640-8EF8-EF1CF6F3BBCA}" type="slidenum">
              <a:rPr lang="en-US" smtClean="0"/>
              <a:t>160</a:t>
            </a:fld>
            <a:endParaRPr lang="en-US"/>
          </a:p>
        </p:txBody>
      </p:sp>
      <p:pic>
        <p:nvPicPr>
          <p:cNvPr id="7" name="Picture 6">
            <a:extLst>
              <a:ext uri="{FF2B5EF4-FFF2-40B4-BE49-F238E27FC236}">
                <a16:creationId xmlns:a16="http://schemas.microsoft.com/office/drawing/2014/main" id="{1D133B8B-C12E-ECEB-50D0-6E465C77B3D3}"/>
              </a:ext>
            </a:extLst>
          </p:cNvPr>
          <p:cNvPicPr>
            <a:picLocks noChangeAspect="1"/>
          </p:cNvPicPr>
          <p:nvPr/>
        </p:nvPicPr>
        <p:blipFill>
          <a:blip r:embed="rId3"/>
          <a:stretch>
            <a:fillRect/>
          </a:stretch>
        </p:blipFill>
        <p:spPr>
          <a:xfrm>
            <a:off x="10877626" y="0"/>
            <a:ext cx="1314374" cy="1314374"/>
          </a:xfrm>
          <a:prstGeom prst="rect">
            <a:avLst/>
          </a:prstGeom>
        </p:spPr>
      </p:pic>
    </p:spTree>
    <p:extLst>
      <p:ext uri="{BB962C8B-B14F-4D97-AF65-F5344CB8AC3E}">
        <p14:creationId xmlns:p14="http://schemas.microsoft.com/office/powerpoint/2010/main" val="399841123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5CB2D-D3C1-7A2F-1158-A0172880FD06}"/>
              </a:ext>
            </a:extLst>
          </p:cNvPr>
          <p:cNvSpPr>
            <a:spLocks noGrp="1"/>
          </p:cNvSpPr>
          <p:nvPr>
            <p:ph type="title"/>
          </p:nvPr>
        </p:nvSpPr>
        <p:spPr/>
        <p:txBody>
          <a:bodyPr/>
          <a:lstStyle/>
          <a:p>
            <a:r>
              <a:rPr lang="en-IN" dirty="0"/>
              <a:t>Object class in Java </a:t>
            </a:r>
            <a:endParaRPr lang="en-US" dirty="0"/>
          </a:p>
        </p:txBody>
      </p:sp>
      <p:sp>
        <p:nvSpPr>
          <p:cNvPr id="3" name="Content Placeholder 2">
            <a:extLst>
              <a:ext uri="{FF2B5EF4-FFF2-40B4-BE49-F238E27FC236}">
                <a16:creationId xmlns:a16="http://schemas.microsoft.com/office/drawing/2014/main" id="{28289E75-7D63-1284-5D81-FCEEA8B00D8E}"/>
              </a:ext>
            </a:extLst>
          </p:cNvPr>
          <p:cNvSpPr>
            <a:spLocks noGrp="1"/>
          </p:cNvSpPr>
          <p:nvPr>
            <p:ph idx="1"/>
          </p:nvPr>
        </p:nvSpPr>
        <p:spPr/>
        <p:txBody>
          <a:bodyPr>
            <a:normAutofit lnSpcReduction="10000"/>
          </a:bodyPr>
          <a:lstStyle/>
          <a:p>
            <a:r>
              <a:rPr lang="en-IN" dirty="0"/>
              <a:t>The Object class is the parent class of all the classes in java by default. In other words, it is the topmost class of java. </a:t>
            </a:r>
          </a:p>
          <a:p>
            <a:r>
              <a:rPr lang="en-IN" dirty="0"/>
              <a:t>The Object class is beneficial if you want to refer any object whose type you don’t know. </a:t>
            </a:r>
          </a:p>
          <a:p>
            <a:r>
              <a:rPr lang="en-IN" dirty="0"/>
              <a:t>Let’s take an example, there is </a:t>
            </a:r>
            <a:r>
              <a:rPr lang="en-IN" dirty="0" err="1"/>
              <a:t>getObject</a:t>
            </a:r>
            <a:r>
              <a:rPr lang="en-IN" dirty="0"/>
              <a:t>() method that returns an object but it can be of any type like </a:t>
            </a:r>
            <a:r>
              <a:rPr lang="en-IN" dirty="0" err="1"/>
              <a:t>Employee,Student</a:t>
            </a:r>
            <a:r>
              <a:rPr lang="en-IN" dirty="0"/>
              <a:t> etc, we can use Object class reference to refer that object. </a:t>
            </a:r>
          </a:p>
          <a:p>
            <a:endParaRPr lang="en-IN" dirty="0"/>
          </a:p>
          <a:p>
            <a:pPr marL="0" indent="0">
              <a:buNone/>
            </a:pPr>
            <a:r>
              <a:rPr lang="en-IN" dirty="0"/>
              <a:t>Object </a:t>
            </a:r>
            <a:r>
              <a:rPr lang="en-IN" dirty="0" err="1"/>
              <a:t>obj</a:t>
            </a:r>
            <a:r>
              <a:rPr lang="en-IN" dirty="0"/>
              <a:t> = </a:t>
            </a:r>
            <a:r>
              <a:rPr lang="en-IN" dirty="0" err="1"/>
              <a:t>getObject</a:t>
            </a:r>
            <a:r>
              <a:rPr lang="en-IN" dirty="0"/>
              <a:t> ();</a:t>
            </a:r>
            <a:br>
              <a:rPr lang="en-IN" dirty="0"/>
            </a:br>
            <a:r>
              <a:rPr lang="en-IN" dirty="0"/>
              <a:t>//we don’t know what object will be returned from this </a:t>
            </a:r>
          </a:p>
          <a:p>
            <a:r>
              <a:rPr lang="en-IN" dirty="0"/>
              <a:t>The Object class provides some common </a:t>
            </a:r>
            <a:r>
              <a:rPr lang="en-IN" dirty="0" err="1"/>
              <a:t>behaviors</a:t>
            </a:r>
            <a:r>
              <a:rPr lang="en-IN" dirty="0"/>
              <a:t> to all the objects such as object can be compared, object can be cloned, object can be notified etc. </a:t>
            </a:r>
          </a:p>
          <a:p>
            <a:endParaRPr lang="en-IN" dirty="0"/>
          </a:p>
        </p:txBody>
      </p:sp>
      <p:sp>
        <p:nvSpPr>
          <p:cNvPr id="4" name="Date Placeholder 3">
            <a:extLst>
              <a:ext uri="{FF2B5EF4-FFF2-40B4-BE49-F238E27FC236}">
                <a16:creationId xmlns:a16="http://schemas.microsoft.com/office/drawing/2014/main" id="{6760F588-328C-30D7-1C0F-422C0395628C}"/>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3E6B86BA-065D-F810-9AA6-1333B8FB6B09}"/>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5B019A6B-0AC7-DB9C-5D77-39EDA279C95F}"/>
              </a:ext>
            </a:extLst>
          </p:cNvPr>
          <p:cNvSpPr>
            <a:spLocks noGrp="1"/>
          </p:cNvSpPr>
          <p:nvPr>
            <p:ph type="sldNum" sz="quarter" idx="12"/>
          </p:nvPr>
        </p:nvSpPr>
        <p:spPr/>
        <p:txBody>
          <a:bodyPr/>
          <a:lstStyle/>
          <a:p>
            <a:fld id="{860C8249-ED93-7640-8EF8-EF1CF6F3BBCA}" type="slidenum">
              <a:rPr lang="en-US" smtClean="0"/>
              <a:t>161</a:t>
            </a:fld>
            <a:endParaRPr lang="en-US"/>
          </a:p>
        </p:txBody>
      </p:sp>
      <p:pic>
        <p:nvPicPr>
          <p:cNvPr id="7" name="Picture 6">
            <a:extLst>
              <a:ext uri="{FF2B5EF4-FFF2-40B4-BE49-F238E27FC236}">
                <a16:creationId xmlns:a16="http://schemas.microsoft.com/office/drawing/2014/main" id="{DB35FC68-8557-5D44-5A54-60E6DE6F40BF}"/>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87414915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F71682B-218F-C357-BF16-96831943748F}"/>
              </a:ext>
            </a:extLst>
          </p:cNvPr>
          <p:cNvPicPr>
            <a:picLocks noGrp="1" noChangeAspect="1"/>
          </p:cNvPicPr>
          <p:nvPr>
            <p:ph idx="1"/>
          </p:nvPr>
        </p:nvPicPr>
        <p:blipFill>
          <a:blip r:embed="rId2"/>
          <a:stretch>
            <a:fillRect/>
          </a:stretch>
        </p:blipFill>
        <p:spPr>
          <a:xfrm>
            <a:off x="325820" y="512029"/>
            <a:ext cx="10367806" cy="5426316"/>
          </a:xfrm>
        </p:spPr>
      </p:pic>
      <p:sp>
        <p:nvSpPr>
          <p:cNvPr id="4" name="Date Placeholder 3">
            <a:extLst>
              <a:ext uri="{FF2B5EF4-FFF2-40B4-BE49-F238E27FC236}">
                <a16:creationId xmlns:a16="http://schemas.microsoft.com/office/drawing/2014/main" id="{25A7C83D-CA8F-B976-2A8F-A7D0F3CDADE7}"/>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AC09780A-9444-B5B3-B507-38482C8575D0}"/>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311E4F2B-B9F1-08EE-FC8A-E5CF72383EC4}"/>
              </a:ext>
            </a:extLst>
          </p:cNvPr>
          <p:cNvSpPr>
            <a:spLocks noGrp="1"/>
          </p:cNvSpPr>
          <p:nvPr>
            <p:ph type="sldNum" sz="quarter" idx="12"/>
          </p:nvPr>
        </p:nvSpPr>
        <p:spPr/>
        <p:txBody>
          <a:bodyPr/>
          <a:lstStyle/>
          <a:p>
            <a:fld id="{860C8249-ED93-7640-8EF8-EF1CF6F3BBCA}" type="slidenum">
              <a:rPr lang="en-US" smtClean="0"/>
              <a:t>162</a:t>
            </a:fld>
            <a:endParaRPr lang="en-US"/>
          </a:p>
        </p:txBody>
      </p:sp>
      <p:pic>
        <p:nvPicPr>
          <p:cNvPr id="9" name="Picture 8">
            <a:extLst>
              <a:ext uri="{FF2B5EF4-FFF2-40B4-BE49-F238E27FC236}">
                <a16:creationId xmlns:a16="http://schemas.microsoft.com/office/drawing/2014/main" id="{FE99F4F3-D322-8943-4460-475D26040237}"/>
              </a:ext>
            </a:extLst>
          </p:cNvPr>
          <p:cNvPicPr>
            <a:picLocks noChangeAspect="1"/>
          </p:cNvPicPr>
          <p:nvPr/>
        </p:nvPicPr>
        <p:blipFill>
          <a:blip r:embed="rId3"/>
          <a:stretch>
            <a:fillRect/>
          </a:stretch>
        </p:blipFill>
        <p:spPr>
          <a:xfrm>
            <a:off x="10877626" y="0"/>
            <a:ext cx="1314374" cy="1314374"/>
          </a:xfrm>
          <a:prstGeom prst="rect">
            <a:avLst/>
          </a:prstGeom>
        </p:spPr>
      </p:pic>
    </p:spTree>
    <p:extLst>
      <p:ext uri="{BB962C8B-B14F-4D97-AF65-F5344CB8AC3E}">
        <p14:creationId xmlns:p14="http://schemas.microsoft.com/office/powerpoint/2010/main" val="385497732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4C9D-0124-E3F0-AA95-55ACAE61D250}"/>
              </a:ext>
            </a:extLst>
          </p:cNvPr>
          <p:cNvSpPr>
            <a:spLocks noGrp="1"/>
          </p:cNvSpPr>
          <p:nvPr>
            <p:ph type="title"/>
          </p:nvPr>
        </p:nvSpPr>
        <p:spPr/>
        <p:txBody>
          <a:bodyPr/>
          <a:lstStyle/>
          <a:p>
            <a:r>
              <a:rPr lang="en-US" dirty="0"/>
              <a:t>Object Cloning</a:t>
            </a:r>
          </a:p>
        </p:txBody>
      </p:sp>
      <p:sp>
        <p:nvSpPr>
          <p:cNvPr id="3" name="Content Placeholder 2">
            <a:extLst>
              <a:ext uri="{FF2B5EF4-FFF2-40B4-BE49-F238E27FC236}">
                <a16:creationId xmlns:a16="http://schemas.microsoft.com/office/drawing/2014/main" id="{94D9D3CE-5129-7852-9FA9-27A955A28C14}"/>
              </a:ext>
            </a:extLst>
          </p:cNvPr>
          <p:cNvSpPr>
            <a:spLocks noGrp="1"/>
          </p:cNvSpPr>
          <p:nvPr>
            <p:ph idx="1"/>
          </p:nvPr>
        </p:nvSpPr>
        <p:spPr/>
        <p:txBody>
          <a:bodyPr/>
          <a:lstStyle/>
          <a:p>
            <a:r>
              <a:rPr lang="en-IN" dirty="0"/>
              <a:t>The object cloning is a way to create exact copy of an object. </a:t>
            </a:r>
          </a:p>
          <a:p>
            <a:r>
              <a:rPr lang="en-IN" dirty="0"/>
              <a:t>The clone() method of Object class is used to clone an object. </a:t>
            </a:r>
          </a:p>
          <a:p>
            <a:r>
              <a:rPr lang="en-IN" dirty="0"/>
              <a:t>The </a:t>
            </a:r>
            <a:r>
              <a:rPr lang="en-IN" dirty="0" err="1"/>
              <a:t>java.lang.Cloneable</a:t>
            </a:r>
            <a:r>
              <a:rPr lang="en-IN" dirty="0"/>
              <a:t> interface must be implemented by the class whose object clone we want to create. </a:t>
            </a:r>
          </a:p>
          <a:p>
            <a:r>
              <a:rPr lang="en-IN" dirty="0"/>
              <a:t>If we don’t implement Cloneable interface, clone() method generates </a:t>
            </a:r>
            <a:r>
              <a:rPr lang="en-IN" dirty="0" err="1"/>
              <a:t>CloneNotSupportedException</a:t>
            </a:r>
            <a:r>
              <a:rPr lang="en-IN" dirty="0"/>
              <a:t>. </a:t>
            </a:r>
          </a:p>
          <a:p>
            <a:r>
              <a:rPr lang="en-IN" dirty="0"/>
              <a:t>The clone() method is defined in the Object class</a:t>
            </a:r>
            <a:br>
              <a:rPr lang="en-IN" dirty="0"/>
            </a:br>
            <a:endParaRPr lang="en-IN" dirty="0"/>
          </a:p>
          <a:p>
            <a:pPr marL="0" indent="0">
              <a:buNone/>
            </a:pPr>
            <a:r>
              <a:rPr lang="en-IN" dirty="0"/>
              <a:t>protected Object clone () throws </a:t>
            </a:r>
            <a:r>
              <a:rPr lang="en-IN" dirty="0" err="1"/>
              <a:t>CloneNotSupportedExcep</a:t>
            </a:r>
            <a:r>
              <a:rPr lang="en-IN" dirty="0"/>
              <a:t> </a:t>
            </a:r>
          </a:p>
          <a:p>
            <a:endParaRPr lang="en-US" dirty="0"/>
          </a:p>
        </p:txBody>
      </p:sp>
      <p:sp>
        <p:nvSpPr>
          <p:cNvPr id="4" name="Date Placeholder 3">
            <a:extLst>
              <a:ext uri="{FF2B5EF4-FFF2-40B4-BE49-F238E27FC236}">
                <a16:creationId xmlns:a16="http://schemas.microsoft.com/office/drawing/2014/main" id="{CB275A63-F426-AC19-72F3-FC43CC32B252}"/>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5623CE2B-65CC-D754-9A24-45F58056DBD9}"/>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D443E959-6813-650E-02D3-A789C1E1B9F8}"/>
              </a:ext>
            </a:extLst>
          </p:cNvPr>
          <p:cNvSpPr>
            <a:spLocks noGrp="1"/>
          </p:cNvSpPr>
          <p:nvPr>
            <p:ph type="sldNum" sz="quarter" idx="12"/>
          </p:nvPr>
        </p:nvSpPr>
        <p:spPr/>
        <p:txBody>
          <a:bodyPr/>
          <a:lstStyle/>
          <a:p>
            <a:fld id="{860C8249-ED93-7640-8EF8-EF1CF6F3BBCA}" type="slidenum">
              <a:rPr lang="en-US" smtClean="0"/>
              <a:t>163</a:t>
            </a:fld>
            <a:endParaRPr lang="en-US"/>
          </a:p>
        </p:txBody>
      </p:sp>
      <p:pic>
        <p:nvPicPr>
          <p:cNvPr id="7" name="Picture 6">
            <a:extLst>
              <a:ext uri="{FF2B5EF4-FFF2-40B4-BE49-F238E27FC236}">
                <a16:creationId xmlns:a16="http://schemas.microsoft.com/office/drawing/2014/main" id="{642B9B8A-34CB-A62D-358D-2923CFD3E7D6}"/>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33605355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3083D-407E-A990-7B18-056279F69515}"/>
              </a:ext>
            </a:extLst>
          </p:cNvPr>
          <p:cNvSpPr>
            <a:spLocks noGrp="1"/>
          </p:cNvSpPr>
          <p:nvPr>
            <p:ph type="title"/>
          </p:nvPr>
        </p:nvSpPr>
        <p:spPr/>
        <p:txBody>
          <a:bodyPr/>
          <a:lstStyle/>
          <a:p>
            <a:r>
              <a:rPr lang="en-IN" dirty="0"/>
              <a:t>Why use clone() method ? </a:t>
            </a:r>
            <a:endParaRPr lang="en-US" dirty="0"/>
          </a:p>
        </p:txBody>
      </p:sp>
      <p:sp>
        <p:nvSpPr>
          <p:cNvPr id="3" name="Content Placeholder 2">
            <a:extLst>
              <a:ext uri="{FF2B5EF4-FFF2-40B4-BE49-F238E27FC236}">
                <a16:creationId xmlns:a16="http://schemas.microsoft.com/office/drawing/2014/main" id="{3649D21A-802F-FFF5-7142-EA5B98AEDE2E}"/>
              </a:ext>
            </a:extLst>
          </p:cNvPr>
          <p:cNvSpPr>
            <a:spLocks noGrp="1"/>
          </p:cNvSpPr>
          <p:nvPr>
            <p:ph idx="1"/>
          </p:nvPr>
        </p:nvSpPr>
        <p:spPr/>
        <p:txBody>
          <a:bodyPr/>
          <a:lstStyle/>
          <a:p>
            <a:r>
              <a:rPr lang="en-IN" dirty="0"/>
              <a:t>The clone() method saves the extra processing task for creating the exact copy of an object. </a:t>
            </a:r>
          </a:p>
          <a:p>
            <a:r>
              <a:rPr lang="en-IN" dirty="0"/>
              <a:t>If we perform it by using the new keyword, it will take a lot of processing time to be performed that is why we use object cloning. </a:t>
            </a:r>
          </a:p>
        </p:txBody>
      </p:sp>
      <p:sp>
        <p:nvSpPr>
          <p:cNvPr id="4" name="Date Placeholder 3">
            <a:extLst>
              <a:ext uri="{FF2B5EF4-FFF2-40B4-BE49-F238E27FC236}">
                <a16:creationId xmlns:a16="http://schemas.microsoft.com/office/drawing/2014/main" id="{7F928CF0-AA58-20BC-E407-9F7604C26084}"/>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CE89202B-1A30-EFB0-D886-E5C617A265D7}"/>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34836B2D-A245-0F0B-D91F-F74AB61BE329}"/>
              </a:ext>
            </a:extLst>
          </p:cNvPr>
          <p:cNvSpPr>
            <a:spLocks noGrp="1"/>
          </p:cNvSpPr>
          <p:nvPr>
            <p:ph type="sldNum" sz="quarter" idx="12"/>
          </p:nvPr>
        </p:nvSpPr>
        <p:spPr/>
        <p:txBody>
          <a:bodyPr/>
          <a:lstStyle/>
          <a:p>
            <a:fld id="{860C8249-ED93-7640-8EF8-EF1CF6F3BBCA}" type="slidenum">
              <a:rPr lang="en-US" smtClean="0"/>
              <a:t>164</a:t>
            </a:fld>
            <a:endParaRPr lang="en-US"/>
          </a:p>
        </p:txBody>
      </p:sp>
      <p:pic>
        <p:nvPicPr>
          <p:cNvPr id="7" name="Picture 6">
            <a:extLst>
              <a:ext uri="{FF2B5EF4-FFF2-40B4-BE49-F238E27FC236}">
                <a16:creationId xmlns:a16="http://schemas.microsoft.com/office/drawing/2014/main" id="{4C3CA96D-A179-6DA8-948E-ED18C716C9CB}"/>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28015529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35515-ADE5-C1D1-BD8D-87660161E907}"/>
              </a:ext>
            </a:extLst>
          </p:cNvPr>
          <p:cNvSpPr>
            <a:spLocks noGrp="1"/>
          </p:cNvSpPr>
          <p:nvPr>
            <p:ph type="title"/>
          </p:nvPr>
        </p:nvSpPr>
        <p:spPr/>
        <p:txBody>
          <a:bodyPr/>
          <a:lstStyle/>
          <a:p>
            <a:r>
              <a:rPr lang="en-IN" dirty="0"/>
              <a:t>Example for Object Cloning </a:t>
            </a:r>
            <a:endParaRPr lang="en-US" dirty="0"/>
          </a:p>
        </p:txBody>
      </p:sp>
      <p:sp>
        <p:nvSpPr>
          <p:cNvPr id="3" name="Content Placeholder 2">
            <a:extLst>
              <a:ext uri="{FF2B5EF4-FFF2-40B4-BE49-F238E27FC236}">
                <a16:creationId xmlns:a16="http://schemas.microsoft.com/office/drawing/2014/main" id="{377E145D-CBAA-E7A3-8C7D-6633A7D2C81A}"/>
              </a:ext>
            </a:extLst>
          </p:cNvPr>
          <p:cNvSpPr>
            <a:spLocks noGrp="1"/>
          </p:cNvSpPr>
          <p:nvPr>
            <p:ph idx="1"/>
          </p:nvPr>
        </p:nvSpPr>
        <p:spPr>
          <a:xfrm>
            <a:off x="1069848" y="2121408"/>
            <a:ext cx="7827967" cy="4050792"/>
          </a:xfrm>
        </p:spPr>
        <p:txBody>
          <a:bodyPr>
            <a:normAutofit fontScale="85000" lnSpcReduction="20000"/>
          </a:bodyPr>
          <a:lstStyle/>
          <a:p>
            <a:pPr marL="0" indent="0">
              <a:buNone/>
            </a:pPr>
            <a:r>
              <a:rPr lang="en-IN" dirty="0"/>
              <a:t>class Student18 implements Cloneable{ </a:t>
            </a:r>
          </a:p>
          <a:p>
            <a:pPr marL="0" indent="0">
              <a:buNone/>
            </a:pPr>
            <a:r>
              <a:rPr lang="en-IN" dirty="0"/>
              <a:t>int </a:t>
            </a:r>
            <a:r>
              <a:rPr lang="en-IN" dirty="0" err="1"/>
              <a:t>rollno</a:t>
            </a:r>
            <a:r>
              <a:rPr lang="en-IN" dirty="0"/>
              <a:t> ;</a:t>
            </a:r>
            <a:br>
              <a:rPr lang="en-IN" dirty="0"/>
            </a:br>
            <a:r>
              <a:rPr lang="en-IN" dirty="0"/>
              <a:t>String name;</a:t>
            </a:r>
            <a:br>
              <a:rPr lang="en-IN" dirty="0"/>
            </a:br>
            <a:r>
              <a:rPr lang="en-IN" dirty="0"/>
              <a:t>Student18( int </a:t>
            </a:r>
            <a:r>
              <a:rPr lang="en-IN" dirty="0" err="1"/>
              <a:t>rollno</a:t>
            </a:r>
            <a:r>
              <a:rPr lang="en-IN" dirty="0"/>
              <a:t> , String name){ </a:t>
            </a:r>
          </a:p>
          <a:p>
            <a:pPr marL="0" indent="0">
              <a:buNone/>
            </a:pPr>
            <a:r>
              <a:rPr lang="en-IN" dirty="0" err="1"/>
              <a:t>this.rollno</a:t>
            </a:r>
            <a:r>
              <a:rPr lang="en-IN" dirty="0"/>
              <a:t>=</a:t>
            </a:r>
            <a:r>
              <a:rPr lang="en-IN" dirty="0" err="1"/>
              <a:t>rollno</a:t>
            </a:r>
            <a:r>
              <a:rPr lang="en-IN" dirty="0"/>
              <a:t> ; </a:t>
            </a:r>
          </a:p>
          <a:p>
            <a:pPr marL="0" indent="0">
              <a:buNone/>
            </a:pPr>
            <a:r>
              <a:rPr lang="en-IN" dirty="0" err="1"/>
              <a:t>this.name</a:t>
            </a:r>
            <a:r>
              <a:rPr lang="en-IN" dirty="0"/>
              <a:t>=name; }</a:t>
            </a:r>
            <a:br>
              <a:rPr lang="en-IN" dirty="0"/>
            </a:br>
            <a:r>
              <a:rPr lang="en-IN" dirty="0"/>
              <a:t>protected Object clone () throws </a:t>
            </a:r>
            <a:r>
              <a:rPr lang="en-IN" dirty="0" err="1"/>
              <a:t>CloneNotSupportedException</a:t>
            </a:r>
            <a:endParaRPr lang="en-IN" dirty="0"/>
          </a:p>
          <a:p>
            <a:pPr marL="0" indent="0">
              <a:buNone/>
            </a:pPr>
            <a:r>
              <a:rPr lang="en-IN" dirty="0"/>
              <a:t>return </a:t>
            </a:r>
            <a:r>
              <a:rPr lang="en-IN" dirty="0" err="1"/>
              <a:t>super.clone</a:t>
            </a:r>
            <a:r>
              <a:rPr lang="en-IN" dirty="0"/>
              <a:t> ();}</a:t>
            </a:r>
            <a:br>
              <a:rPr lang="en-IN" dirty="0"/>
            </a:br>
            <a:r>
              <a:rPr lang="en-IN" dirty="0"/>
              <a:t>public static void main(String </a:t>
            </a:r>
            <a:r>
              <a:rPr lang="en-IN" dirty="0" err="1"/>
              <a:t>args</a:t>
            </a:r>
            <a:r>
              <a:rPr lang="en-IN" dirty="0"/>
              <a:t>[]) throws </a:t>
            </a:r>
            <a:r>
              <a:rPr lang="en-IN" dirty="0" err="1"/>
              <a:t>CloneNotSupportedException</a:t>
            </a:r>
            <a:r>
              <a:rPr lang="en-IN" dirty="0"/>
              <a:t> </a:t>
            </a:r>
          </a:p>
          <a:p>
            <a:pPr marL="0" indent="0">
              <a:buNone/>
            </a:pPr>
            <a:r>
              <a:rPr lang="en-IN" dirty="0"/>
              <a:t>Student18 s1=new Student18 (101 ,” </a:t>
            </a:r>
            <a:r>
              <a:rPr lang="en-IN" dirty="0" err="1"/>
              <a:t>amit</a:t>
            </a:r>
            <a:r>
              <a:rPr lang="en-IN" dirty="0"/>
              <a:t> ”);</a:t>
            </a:r>
            <a:br>
              <a:rPr lang="en-IN" dirty="0"/>
            </a:br>
            <a:r>
              <a:rPr lang="en-IN" dirty="0"/>
              <a:t>Student18 s2=(Student18)s1.clone(); </a:t>
            </a:r>
          </a:p>
          <a:p>
            <a:pPr marL="0" indent="0">
              <a:buNone/>
            </a:pPr>
            <a:r>
              <a:rPr lang="en-IN" dirty="0" err="1"/>
              <a:t>System.out.println</a:t>
            </a:r>
            <a:r>
              <a:rPr lang="en-IN" dirty="0"/>
              <a:t>(s1.rollno+” ”+s1.name); </a:t>
            </a:r>
          </a:p>
          <a:p>
            <a:pPr marL="0" indent="0">
              <a:buNone/>
            </a:pPr>
            <a:r>
              <a:rPr lang="en-IN" dirty="0" err="1"/>
              <a:t>System.out.println</a:t>
            </a:r>
            <a:r>
              <a:rPr lang="en-IN" dirty="0"/>
              <a:t>(s2.rollno+” ”+s2.name);</a:t>
            </a:r>
            <a:br>
              <a:rPr lang="en-IN" dirty="0"/>
            </a:br>
            <a:r>
              <a:rPr lang="en-IN" dirty="0"/>
              <a:t>}} </a:t>
            </a:r>
          </a:p>
        </p:txBody>
      </p:sp>
      <p:sp>
        <p:nvSpPr>
          <p:cNvPr id="4" name="Date Placeholder 3">
            <a:extLst>
              <a:ext uri="{FF2B5EF4-FFF2-40B4-BE49-F238E27FC236}">
                <a16:creationId xmlns:a16="http://schemas.microsoft.com/office/drawing/2014/main" id="{9E6FF36F-7750-1845-15A6-796964D67276}"/>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F9DE2FE2-1D48-A08F-EAA2-E9D0795FE3A6}"/>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31D43251-B085-AC8B-209D-0144F7F348DA}"/>
              </a:ext>
            </a:extLst>
          </p:cNvPr>
          <p:cNvSpPr>
            <a:spLocks noGrp="1"/>
          </p:cNvSpPr>
          <p:nvPr>
            <p:ph type="sldNum" sz="quarter" idx="12"/>
          </p:nvPr>
        </p:nvSpPr>
        <p:spPr/>
        <p:txBody>
          <a:bodyPr/>
          <a:lstStyle/>
          <a:p>
            <a:fld id="{860C8249-ED93-7640-8EF8-EF1CF6F3BBCA}" type="slidenum">
              <a:rPr lang="en-US" smtClean="0"/>
              <a:t>165</a:t>
            </a:fld>
            <a:endParaRPr lang="en-US"/>
          </a:p>
        </p:txBody>
      </p:sp>
      <p:pic>
        <p:nvPicPr>
          <p:cNvPr id="7" name="Picture 6">
            <a:extLst>
              <a:ext uri="{FF2B5EF4-FFF2-40B4-BE49-F238E27FC236}">
                <a16:creationId xmlns:a16="http://schemas.microsoft.com/office/drawing/2014/main" id="{636F8DCB-2C4E-C6C1-2229-5734BCC6E70D}"/>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9A3F27CC-AA9A-B264-F042-C364732FEC67}"/>
              </a:ext>
            </a:extLst>
          </p:cNvPr>
          <p:cNvSpPr txBox="1"/>
          <p:nvPr/>
        </p:nvSpPr>
        <p:spPr>
          <a:xfrm>
            <a:off x="9777046" y="4419600"/>
            <a:ext cx="1017394" cy="923330"/>
          </a:xfrm>
          <a:prstGeom prst="rect">
            <a:avLst/>
          </a:prstGeom>
          <a:noFill/>
        </p:spPr>
        <p:txBody>
          <a:bodyPr wrap="none" rtlCol="0">
            <a:spAutoFit/>
          </a:bodyPr>
          <a:lstStyle/>
          <a:p>
            <a:r>
              <a:rPr lang="en-US" dirty="0"/>
              <a:t>Output: </a:t>
            </a:r>
          </a:p>
          <a:p>
            <a:endParaRPr lang="en-US" dirty="0"/>
          </a:p>
          <a:p>
            <a:endParaRPr lang="en-US" dirty="0"/>
          </a:p>
        </p:txBody>
      </p:sp>
    </p:spTree>
    <p:extLst>
      <p:ext uri="{BB962C8B-B14F-4D97-AF65-F5344CB8AC3E}">
        <p14:creationId xmlns:p14="http://schemas.microsoft.com/office/powerpoint/2010/main" val="66764459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2FB7B-52D6-0810-D87D-1E0098A4A5C7}"/>
              </a:ext>
            </a:extLst>
          </p:cNvPr>
          <p:cNvSpPr>
            <a:spLocks noGrp="1"/>
          </p:cNvSpPr>
          <p:nvPr>
            <p:ph type="title"/>
          </p:nvPr>
        </p:nvSpPr>
        <p:spPr/>
        <p:txBody>
          <a:bodyPr/>
          <a:lstStyle/>
          <a:p>
            <a:r>
              <a:rPr lang="en-US" dirty="0"/>
              <a:t>Garbage Collection</a:t>
            </a:r>
          </a:p>
        </p:txBody>
      </p:sp>
      <p:sp>
        <p:nvSpPr>
          <p:cNvPr id="3" name="Content Placeholder 2">
            <a:extLst>
              <a:ext uri="{FF2B5EF4-FFF2-40B4-BE49-F238E27FC236}">
                <a16:creationId xmlns:a16="http://schemas.microsoft.com/office/drawing/2014/main" id="{94036F36-6D70-9DFB-EAE7-ECBF425911BD}"/>
              </a:ext>
            </a:extLst>
          </p:cNvPr>
          <p:cNvSpPr>
            <a:spLocks noGrp="1"/>
          </p:cNvSpPr>
          <p:nvPr>
            <p:ph idx="1"/>
          </p:nvPr>
        </p:nvSpPr>
        <p:spPr/>
        <p:txBody>
          <a:bodyPr/>
          <a:lstStyle/>
          <a:p>
            <a:r>
              <a:rPr lang="en-IN" dirty="0"/>
              <a:t>In java, garbage means unreferenced objects. </a:t>
            </a:r>
          </a:p>
          <a:p>
            <a:r>
              <a:rPr lang="en-IN" dirty="0"/>
              <a:t>Garbage Collection is process of reclaiming the runtime unused memory automatically. In other words, it is a way to destroy the unused objects.</a:t>
            </a:r>
          </a:p>
          <a:p>
            <a:r>
              <a:rPr lang="en-IN" dirty="0"/>
              <a:t>To do so, we were using free() function in C language and delete() in C++. But, in java it is performed automatically. So, java provides better memory management.</a:t>
            </a:r>
          </a:p>
          <a:p>
            <a:pPr marL="0" indent="0">
              <a:buNone/>
            </a:pPr>
            <a:r>
              <a:rPr lang="en-IN" dirty="0"/>
              <a:t>Advantage of Garbage Collection</a:t>
            </a:r>
          </a:p>
          <a:p>
            <a:r>
              <a:rPr lang="en-IN" dirty="0"/>
              <a:t>It makes java </a:t>
            </a:r>
            <a:r>
              <a:rPr lang="en-IN" b="1" dirty="0"/>
              <a:t>memory efficient</a:t>
            </a:r>
            <a:r>
              <a:rPr lang="en-IN" dirty="0"/>
              <a:t> because garbage collector removes the unreferenced objects from heap memory.</a:t>
            </a:r>
          </a:p>
          <a:p>
            <a:r>
              <a:rPr lang="en-IN" dirty="0"/>
              <a:t>It is </a:t>
            </a:r>
            <a:r>
              <a:rPr lang="en-IN" b="1" dirty="0"/>
              <a:t>automatically done</a:t>
            </a:r>
            <a:r>
              <a:rPr lang="en-IN" dirty="0"/>
              <a:t> by the garbage collector(a part of JVM) so we don't need to make extra efforts.</a:t>
            </a:r>
          </a:p>
          <a:p>
            <a:endParaRPr lang="en-US" dirty="0"/>
          </a:p>
        </p:txBody>
      </p:sp>
      <p:sp>
        <p:nvSpPr>
          <p:cNvPr id="4" name="Date Placeholder 3">
            <a:extLst>
              <a:ext uri="{FF2B5EF4-FFF2-40B4-BE49-F238E27FC236}">
                <a16:creationId xmlns:a16="http://schemas.microsoft.com/office/drawing/2014/main" id="{23866E4E-AED5-D3BB-A535-D80D3ABEB75C}"/>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82103177-6531-F1AC-535B-24FD3627857D}"/>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B683BFE9-A404-BF84-85FA-F606B8729EBF}"/>
              </a:ext>
            </a:extLst>
          </p:cNvPr>
          <p:cNvSpPr>
            <a:spLocks noGrp="1"/>
          </p:cNvSpPr>
          <p:nvPr>
            <p:ph type="sldNum" sz="quarter" idx="12"/>
          </p:nvPr>
        </p:nvSpPr>
        <p:spPr/>
        <p:txBody>
          <a:bodyPr/>
          <a:lstStyle/>
          <a:p>
            <a:fld id="{860C8249-ED93-7640-8EF8-EF1CF6F3BBCA}" type="slidenum">
              <a:rPr lang="en-US" smtClean="0"/>
              <a:t>166</a:t>
            </a:fld>
            <a:endParaRPr lang="en-US"/>
          </a:p>
        </p:txBody>
      </p:sp>
      <p:pic>
        <p:nvPicPr>
          <p:cNvPr id="7" name="Picture 6">
            <a:extLst>
              <a:ext uri="{FF2B5EF4-FFF2-40B4-BE49-F238E27FC236}">
                <a16:creationId xmlns:a16="http://schemas.microsoft.com/office/drawing/2014/main" id="{F0A68DD7-1302-2BD7-35E3-F19FC8269B59}"/>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99294222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DAE6A86-7192-15C1-D766-F657A2052629}"/>
              </a:ext>
            </a:extLst>
          </p:cNvPr>
          <p:cNvPicPr>
            <a:picLocks noGrp="1" noChangeAspect="1"/>
          </p:cNvPicPr>
          <p:nvPr>
            <p:ph idx="1"/>
          </p:nvPr>
        </p:nvPicPr>
        <p:blipFill>
          <a:blip r:embed="rId2"/>
          <a:stretch>
            <a:fillRect/>
          </a:stretch>
        </p:blipFill>
        <p:spPr>
          <a:xfrm>
            <a:off x="0" y="12032"/>
            <a:ext cx="6792183" cy="4735935"/>
          </a:xfrm>
        </p:spPr>
      </p:pic>
      <p:sp>
        <p:nvSpPr>
          <p:cNvPr id="4" name="Date Placeholder 3">
            <a:extLst>
              <a:ext uri="{FF2B5EF4-FFF2-40B4-BE49-F238E27FC236}">
                <a16:creationId xmlns:a16="http://schemas.microsoft.com/office/drawing/2014/main" id="{75C2DD9B-78D7-CDA8-D41C-54344BC3196A}"/>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076E1BB5-9753-F431-0A9B-C6101CFA6D44}"/>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DDD122C0-D865-077B-DCF2-38E4421F6ED5}"/>
              </a:ext>
            </a:extLst>
          </p:cNvPr>
          <p:cNvSpPr>
            <a:spLocks noGrp="1"/>
          </p:cNvSpPr>
          <p:nvPr>
            <p:ph type="sldNum" sz="quarter" idx="12"/>
          </p:nvPr>
        </p:nvSpPr>
        <p:spPr/>
        <p:txBody>
          <a:bodyPr/>
          <a:lstStyle/>
          <a:p>
            <a:fld id="{860C8249-ED93-7640-8EF8-EF1CF6F3BBCA}" type="slidenum">
              <a:rPr lang="en-US" smtClean="0"/>
              <a:t>167</a:t>
            </a:fld>
            <a:endParaRPr lang="en-US"/>
          </a:p>
        </p:txBody>
      </p:sp>
      <p:pic>
        <p:nvPicPr>
          <p:cNvPr id="7" name="Picture 6">
            <a:extLst>
              <a:ext uri="{FF2B5EF4-FFF2-40B4-BE49-F238E27FC236}">
                <a16:creationId xmlns:a16="http://schemas.microsoft.com/office/drawing/2014/main" id="{CD20AE2E-6B1D-79A0-2D45-B5BE245AE8EE}"/>
              </a:ext>
            </a:extLst>
          </p:cNvPr>
          <p:cNvPicPr>
            <a:picLocks noChangeAspect="1"/>
          </p:cNvPicPr>
          <p:nvPr/>
        </p:nvPicPr>
        <p:blipFill>
          <a:blip r:embed="rId3"/>
          <a:stretch>
            <a:fillRect/>
          </a:stretch>
        </p:blipFill>
        <p:spPr>
          <a:xfrm>
            <a:off x="10877626" y="0"/>
            <a:ext cx="1314374" cy="1314374"/>
          </a:xfrm>
          <a:prstGeom prst="rect">
            <a:avLst/>
          </a:prstGeom>
        </p:spPr>
      </p:pic>
      <p:sp>
        <p:nvSpPr>
          <p:cNvPr id="12" name="Rectangle 11">
            <a:extLst>
              <a:ext uri="{FF2B5EF4-FFF2-40B4-BE49-F238E27FC236}">
                <a16:creationId xmlns:a16="http://schemas.microsoft.com/office/drawing/2014/main" id="{AAF63990-0FA5-E16B-7518-623F7C268E1E}"/>
              </a:ext>
            </a:extLst>
          </p:cNvPr>
          <p:cNvSpPr/>
          <p:nvPr/>
        </p:nvSpPr>
        <p:spPr>
          <a:xfrm>
            <a:off x="6822619" y="220091"/>
            <a:ext cx="3440318" cy="1200329"/>
          </a:xfrm>
          <a:prstGeom prst="rect">
            <a:avLst/>
          </a:prstGeom>
        </p:spPr>
        <p:txBody>
          <a:bodyPr wrap="square">
            <a:spAutoFit/>
          </a:bodyPr>
          <a:lstStyle/>
          <a:p>
            <a:pPr algn="just"/>
            <a:r>
              <a:rPr lang="en-IN" dirty="0">
                <a:solidFill>
                  <a:srgbClr val="610B4B"/>
                </a:solidFill>
                <a:latin typeface="erdana"/>
              </a:rPr>
              <a:t>By nulling a reference:</a:t>
            </a:r>
          </a:p>
          <a:p>
            <a:pPr algn="just"/>
            <a:endParaRPr lang="en-IN" dirty="0">
              <a:solidFill>
                <a:srgbClr val="000000"/>
              </a:solidFill>
              <a:latin typeface="inter-regular"/>
            </a:endParaRPr>
          </a:p>
          <a:p>
            <a:pPr algn="just"/>
            <a:r>
              <a:rPr lang="en-IN" dirty="0">
                <a:solidFill>
                  <a:srgbClr val="000000"/>
                </a:solidFill>
                <a:latin typeface="inter-regular"/>
              </a:rPr>
              <a:t>Employee e = </a:t>
            </a:r>
            <a:r>
              <a:rPr lang="en-IN" b="1" dirty="0">
                <a:solidFill>
                  <a:srgbClr val="006699"/>
                </a:solidFill>
                <a:latin typeface="inter-regular"/>
              </a:rPr>
              <a:t>new</a:t>
            </a:r>
            <a:r>
              <a:rPr lang="en-IN" dirty="0">
                <a:solidFill>
                  <a:srgbClr val="000000"/>
                </a:solidFill>
                <a:latin typeface="inter-regular"/>
              </a:rPr>
              <a:t> Employee();  </a:t>
            </a:r>
          </a:p>
          <a:p>
            <a:pPr algn="just"/>
            <a:r>
              <a:rPr lang="en-IN" dirty="0">
                <a:solidFill>
                  <a:srgbClr val="000000"/>
                </a:solidFill>
                <a:latin typeface="inter-regular"/>
              </a:rPr>
              <a:t>e= </a:t>
            </a:r>
            <a:r>
              <a:rPr lang="en-IN" b="1" dirty="0">
                <a:solidFill>
                  <a:srgbClr val="006699"/>
                </a:solidFill>
                <a:latin typeface="inter-regular"/>
              </a:rPr>
              <a:t>null</a:t>
            </a:r>
            <a:r>
              <a:rPr lang="en-IN" dirty="0">
                <a:solidFill>
                  <a:srgbClr val="000000"/>
                </a:solidFill>
                <a:latin typeface="inter-regular"/>
              </a:rPr>
              <a:t>;  </a:t>
            </a:r>
            <a:endParaRPr lang="en-IN" b="0" i="0" u="none" strike="noStrike" dirty="0">
              <a:solidFill>
                <a:srgbClr val="000000"/>
              </a:solidFill>
              <a:effectLst/>
              <a:latin typeface="inter-regular"/>
            </a:endParaRPr>
          </a:p>
        </p:txBody>
      </p:sp>
      <p:sp>
        <p:nvSpPr>
          <p:cNvPr id="13" name="Rectangle 12">
            <a:extLst>
              <a:ext uri="{FF2B5EF4-FFF2-40B4-BE49-F238E27FC236}">
                <a16:creationId xmlns:a16="http://schemas.microsoft.com/office/drawing/2014/main" id="{07B549C2-ED4E-C912-CE3F-9197FE8A80DF}"/>
              </a:ext>
            </a:extLst>
          </p:cNvPr>
          <p:cNvSpPr/>
          <p:nvPr/>
        </p:nvSpPr>
        <p:spPr>
          <a:xfrm>
            <a:off x="6792183" y="1787968"/>
            <a:ext cx="4518945" cy="1754326"/>
          </a:xfrm>
          <a:prstGeom prst="rect">
            <a:avLst/>
          </a:prstGeom>
        </p:spPr>
        <p:txBody>
          <a:bodyPr wrap="square">
            <a:spAutoFit/>
          </a:bodyPr>
          <a:lstStyle/>
          <a:p>
            <a:pPr algn="just"/>
            <a:r>
              <a:rPr lang="en-IN" dirty="0">
                <a:solidFill>
                  <a:srgbClr val="610B4B"/>
                </a:solidFill>
                <a:latin typeface="erdana"/>
              </a:rPr>
              <a:t>By assigning a reference to another:</a:t>
            </a:r>
          </a:p>
          <a:p>
            <a:pPr algn="just"/>
            <a:endParaRPr lang="en-IN" dirty="0">
              <a:solidFill>
                <a:srgbClr val="610B4B"/>
              </a:solidFill>
              <a:latin typeface="erdana"/>
            </a:endParaRPr>
          </a:p>
          <a:p>
            <a:pPr algn="just"/>
            <a:r>
              <a:rPr lang="en-IN" dirty="0">
                <a:solidFill>
                  <a:srgbClr val="000000"/>
                </a:solidFill>
                <a:latin typeface="inter-regular"/>
              </a:rPr>
              <a:t>Employee e1=</a:t>
            </a:r>
            <a:r>
              <a:rPr lang="en-IN" b="1" dirty="0">
                <a:solidFill>
                  <a:srgbClr val="006699"/>
                </a:solidFill>
                <a:latin typeface="inter-regular"/>
              </a:rPr>
              <a:t>new</a:t>
            </a:r>
            <a:r>
              <a:rPr lang="en-IN" dirty="0">
                <a:solidFill>
                  <a:srgbClr val="000000"/>
                </a:solidFill>
                <a:latin typeface="inter-regular"/>
              </a:rPr>
              <a:t> Employee();  </a:t>
            </a:r>
          </a:p>
          <a:p>
            <a:pPr algn="just"/>
            <a:r>
              <a:rPr lang="en-IN" dirty="0">
                <a:solidFill>
                  <a:srgbClr val="000000"/>
                </a:solidFill>
                <a:latin typeface="inter-regular"/>
              </a:rPr>
              <a:t>Employee e2=</a:t>
            </a:r>
            <a:r>
              <a:rPr lang="en-IN" b="1" dirty="0">
                <a:solidFill>
                  <a:srgbClr val="006699"/>
                </a:solidFill>
                <a:latin typeface="inter-regular"/>
              </a:rPr>
              <a:t>new</a:t>
            </a:r>
            <a:r>
              <a:rPr lang="en-IN" dirty="0">
                <a:solidFill>
                  <a:srgbClr val="000000"/>
                </a:solidFill>
                <a:latin typeface="inter-regular"/>
              </a:rPr>
              <a:t> Employee();  </a:t>
            </a:r>
          </a:p>
          <a:p>
            <a:pPr algn="just"/>
            <a:r>
              <a:rPr lang="en-IN" dirty="0">
                <a:solidFill>
                  <a:srgbClr val="000000"/>
                </a:solidFill>
                <a:latin typeface="inter-regular"/>
              </a:rPr>
              <a:t>e1=e2;</a:t>
            </a:r>
            <a:r>
              <a:rPr lang="en-IN" dirty="0">
                <a:solidFill>
                  <a:srgbClr val="008200"/>
                </a:solidFill>
                <a:latin typeface="inter-regular"/>
              </a:rPr>
              <a:t>//now the first object referred by e1 is  </a:t>
            </a:r>
          </a:p>
          <a:p>
            <a:pPr algn="just"/>
            <a:r>
              <a:rPr lang="en-IN" dirty="0">
                <a:solidFill>
                  <a:srgbClr val="008200"/>
                </a:solidFill>
                <a:latin typeface="inter-regular"/>
              </a:rPr>
              <a:t>available for garbage collection</a:t>
            </a:r>
            <a:r>
              <a:rPr lang="en-IN" dirty="0">
                <a:solidFill>
                  <a:srgbClr val="000000"/>
                </a:solidFill>
                <a:latin typeface="inter-regular"/>
              </a:rPr>
              <a:t>  </a:t>
            </a:r>
            <a:endParaRPr lang="en-IN" b="0" i="0" u="none" strike="noStrike" dirty="0">
              <a:solidFill>
                <a:srgbClr val="000000"/>
              </a:solidFill>
              <a:effectLst/>
              <a:latin typeface="inter-regular"/>
            </a:endParaRPr>
          </a:p>
        </p:txBody>
      </p:sp>
      <p:sp>
        <p:nvSpPr>
          <p:cNvPr id="14" name="Rectangle 13">
            <a:extLst>
              <a:ext uri="{FF2B5EF4-FFF2-40B4-BE49-F238E27FC236}">
                <a16:creationId xmlns:a16="http://schemas.microsoft.com/office/drawing/2014/main" id="{3F0FF811-95D7-1BD8-2049-7CE62B4A988F}"/>
              </a:ext>
            </a:extLst>
          </p:cNvPr>
          <p:cNvSpPr/>
          <p:nvPr/>
        </p:nvSpPr>
        <p:spPr>
          <a:xfrm>
            <a:off x="7018422" y="3738890"/>
            <a:ext cx="6096000" cy="923330"/>
          </a:xfrm>
          <a:prstGeom prst="rect">
            <a:avLst/>
          </a:prstGeom>
        </p:spPr>
        <p:txBody>
          <a:bodyPr>
            <a:spAutoFit/>
          </a:bodyPr>
          <a:lstStyle/>
          <a:p>
            <a:pPr algn="just"/>
            <a:r>
              <a:rPr lang="en-IN" dirty="0">
                <a:solidFill>
                  <a:srgbClr val="610B4B"/>
                </a:solidFill>
                <a:latin typeface="erdana"/>
              </a:rPr>
              <a:t>By anonymous object:</a:t>
            </a:r>
          </a:p>
          <a:p>
            <a:pPr algn="just"/>
            <a:endParaRPr lang="en-IN" dirty="0">
              <a:solidFill>
                <a:srgbClr val="610B4B"/>
              </a:solidFill>
              <a:latin typeface="erdana"/>
            </a:endParaRPr>
          </a:p>
          <a:p>
            <a:pPr algn="just"/>
            <a:r>
              <a:rPr lang="en-IN" b="1" dirty="0">
                <a:solidFill>
                  <a:srgbClr val="006699"/>
                </a:solidFill>
                <a:latin typeface="inter-regular"/>
              </a:rPr>
              <a:t>new</a:t>
            </a:r>
            <a:r>
              <a:rPr lang="en-IN" dirty="0">
                <a:solidFill>
                  <a:srgbClr val="000000"/>
                </a:solidFill>
                <a:latin typeface="inter-regular"/>
              </a:rPr>
              <a:t> Employee();  </a:t>
            </a:r>
            <a:endParaRPr lang="en-IN" b="0" i="0" u="none" strike="noStrike" dirty="0">
              <a:solidFill>
                <a:srgbClr val="000000"/>
              </a:solidFill>
              <a:effectLst/>
              <a:latin typeface="inter-regular"/>
            </a:endParaRPr>
          </a:p>
        </p:txBody>
      </p:sp>
    </p:spTree>
    <p:extLst>
      <p:ext uri="{BB962C8B-B14F-4D97-AF65-F5344CB8AC3E}">
        <p14:creationId xmlns:p14="http://schemas.microsoft.com/office/powerpoint/2010/main" val="30953751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4C6AE-1881-A987-BB21-137512517669}"/>
              </a:ext>
            </a:extLst>
          </p:cNvPr>
          <p:cNvSpPr>
            <a:spLocks noGrp="1"/>
          </p:cNvSpPr>
          <p:nvPr>
            <p:ph type="title"/>
          </p:nvPr>
        </p:nvSpPr>
        <p:spPr/>
        <p:txBody>
          <a:bodyPr/>
          <a:lstStyle/>
          <a:p>
            <a:r>
              <a:rPr lang="en-IN" dirty="0"/>
              <a:t>finalize() method</a:t>
            </a:r>
            <a:endParaRPr lang="en-US" dirty="0"/>
          </a:p>
        </p:txBody>
      </p:sp>
      <p:sp>
        <p:nvSpPr>
          <p:cNvPr id="3" name="Content Placeholder 2">
            <a:extLst>
              <a:ext uri="{FF2B5EF4-FFF2-40B4-BE49-F238E27FC236}">
                <a16:creationId xmlns:a16="http://schemas.microsoft.com/office/drawing/2014/main" id="{25E7563E-75DC-F558-B8D3-9093FBBB159E}"/>
              </a:ext>
            </a:extLst>
          </p:cNvPr>
          <p:cNvSpPr>
            <a:spLocks noGrp="1"/>
          </p:cNvSpPr>
          <p:nvPr>
            <p:ph idx="1"/>
          </p:nvPr>
        </p:nvSpPr>
        <p:spPr/>
        <p:txBody>
          <a:bodyPr/>
          <a:lstStyle/>
          <a:p>
            <a:r>
              <a:rPr lang="en-IN" dirty="0"/>
              <a:t>The finalize() method is invoked each time before the object is garbage collected. </a:t>
            </a:r>
          </a:p>
          <a:p>
            <a:r>
              <a:rPr lang="en-IN" dirty="0"/>
              <a:t>This method can be used to perform </a:t>
            </a:r>
            <a:r>
              <a:rPr lang="en-IN" dirty="0" err="1"/>
              <a:t>cleanup</a:t>
            </a:r>
            <a:r>
              <a:rPr lang="en-IN" dirty="0"/>
              <a:t> processing. </a:t>
            </a:r>
          </a:p>
          <a:p>
            <a:endParaRPr lang="en-IN" dirty="0"/>
          </a:p>
          <a:p>
            <a:pPr marL="0" indent="0">
              <a:buNone/>
            </a:pPr>
            <a:r>
              <a:rPr lang="en-IN" dirty="0"/>
              <a:t>This method is defined in Object class as:</a:t>
            </a:r>
          </a:p>
          <a:p>
            <a:pPr marL="1717120" lvl="6" indent="0">
              <a:buNone/>
            </a:pPr>
            <a:r>
              <a:rPr lang="en-IN" b="1" dirty="0"/>
              <a:t>protected</a:t>
            </a:r>
            <a:r>
              <a:rPr lang="en-IN" dirty="0"/>
              <a:t> </a:t>
            </a:r>
            <a:r>
              <a:rPr lang="en-IN" b="1" dirty="0"/>
              <a:t>void</a:t>
            </a:r>
            <a:r>
              <a:rPr lang="en-IN" dirty="0"/>
              <a:t> finalize()</a:t>
            </a:r>
          </a:p>
          <a:p>
            <a:pPr marL="1717120" lvl="6" indent="0">
              <a:buNone/>
            </a:pPr>
            <a:r>
              <a:rPr lang="en-IN" dirty="0"/>
              <a:t>{ }  </a:t>
            </a:r>
          </a:p>
          <a:p>
            <a:endParaRPr lang="en-IN" dirty="0"/>
          </a:p>
          <a:p>
            <a:pPr marL="0" indent="0">
              <a:buNone/>
            </a:pPr>
            <a:r>
              <a:rPr lang="en-IN" dirty="0"/>
              <a:t>The Garbage collector of JVM collects only those objects that are created by new keyword. So if you have created any object without new, you can use finalize method to perform </a:t>
            </a:r>
            <a:r>
              <a:rPr lang="en-IN" dirty="0" err="1"/>
              <a:t>cleanup</a:t>
            </a:r>
            <a:r>
              <a:rPr lang="en-IN" dirty="0"/>
              <a:t> processing (destroying remaining objects).</a:t>
            </a:r>
          </a:p>
          <a:p>
            <a:endParaRPr lang="en-IN" dirty="0"/>
          </a:p>
          <a:p>
            <a:endParaRPr lang="en-US" dirty="0"/>
          </a:p>
        </p:txBody>
      </p:sp>
      <p:sp>
        <p:nvSpPr>
          <p:cNvPr id="4" name="Date Placeholder 3">
            <a:extLst>
              <a:ext uri="{FF2B5EF4-FFF2-40B4-BE49-F238E27FC236}">
                <a16:creationId xmlns:a16="http://schemas.microsoft.com/office/drawing/2014/main" id="{2F6FE307-1A5C-FC8E-10D4-554505093A49}"/>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AB2B72E3-7E62-486E-7348-D76B178F239A}"/>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C7B48E53-A953-FF60-9038-25F3B7693BF6}"/>
              </a:ext>
            </a:extLst>
          </p:cNvPr>
          <p:cNvSpPr>
            <a:spLocks noGrp="1"/>
          </p:cNvSpPr>
          <p:nvPr>
            <p:ph type="sldNum" sz="quarter" idx="12"/>
          </p:nvPr>
        </p:nvSpPr>
        <p:spPr/>
        <p:txBody>
          <a:bodyPr/>
          <a:lstStyle/>
          <a:p>
            <a:fld id="{860C8249-ED93-7640-8EF8-EF1CF6F3BBCA}" type="slidenum">
              <a:rPr lang="en-US" smtClean="0"/>
              <a:t>168</a:t>
            </a:fld>
            <a:endParaRPr lang="en-US"/>
          </a:p>
        </p:txBody>
      </p:sp>
      <p:pic>
        <p:nvPicPr>
          <p:cNvPr id="7" name="Picture 6">
            <a:extLst>
              <a:ext uri="{FF2B5EF4-FFF2-40B4-BE49-F238E27FC236}">
                <a16:creationId xmlns:a16="http://schemas.microsoft.com/office/drawing/2014/main" id="{872C5F9C-C583-6810-1710-A9D0975A2D78}"/>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53311946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5880-3F55-9BFC-6498-681B4E11E11C}"/>
              </a:ext>
            </a:extLst>
          </p:cNvPr>
          <p:cNvSpPr>
            <a:spLocks noGrp="1"/>
          </p:cNvSpPr>
          <p:nvPr>
            <p:ph type="title"/>
          </p:nvPr>
        </p:nvSpPr>
        <p:spPr/>
        <p:txBody>
          <a:bodyPr/>
          <a:lstStyle/>
          <a:p>
            <a:r>
              <a:rPr lang="en-IN" dirty="0" err="1"/>
              <a:t>gc</a:t>
            </a:r>
            <a:r>
              <a:rPr lang="en-IN" dirty="0"/>
              <a:t>() method</a:t>
            </a:r>
            <a:endParaRPr lang="en-US" dirty="0"/>
          </a:p>
        </p:txBody>
      </p:sp>
      <p:sp>
        <p:nvSpPr>
          <p:cNvPr id="3" name="Content Placeholder 2">
            <a:extLst>
              <a:ext uri="{FF2B5EF4-FFF2-40B4-BE49-F238E27FC236}">
                <a16:creationId xmlns:a16="http://schemas.microsoft.com/office/drawing/2014/main" id="{ACE4D225-E2F7-E178-68C7-8D7AE256EB48}"/>
              </a:ext>
            </a:extLst>
          </p:cNvPr>
          <p:cNvSpPr>
            <a:spLocks noGrp="1"/>
          </p:cNvSpPr>
          <p:nvPr>
            <p:ph idx="1"/>
          </p:nvPr>
        </p:nvSpPr>
        <p:spPr/>
        <p:txBody>
          <a:bodyPr/>
          <a:lstStyle/>
          <a:p>
            <a:r>
              <a:rPr lang="en-IN" dirty="0"/>
              <a:t>The </a:t>
            </a:r>
            <a:r>
              <a:rPr lang="en-IN" dirty="0" err="1"/>
              <a:t>gc</a:t>
            </a:r>
            <a:r>
              <a:rPr lang="en-IN" dirty="0"/>
              <a:t>() method is used to invoke the garbage collector to perform </a:t>
            </a:r>
            <a:r>
              <a:rPr lang="en-IN" dirty="0" err="1"/>
              <a:t>cleanup</a:t>
            </a:r>
            <a:r>
              <a:rPr lang="en-IN" dirty="0"/>
              <a:t> processing. </a:t>
            </a:r>
          </a:p>
          <a:p>
            <a:endParaRPr lang="en-IN" dirty="0"/>
          </a:p>
          <a:p>
            <a:pPr marL="0" indent="0">
              <a:buNone/>
            </a:pPr>
            <a:r>
              <a:rPr lang="en-IN" dirty="0"/>
              <a:t>The </a:t>
            </a:r>
            <a:r>
              <a:rPr lang="en-IN" dirty="0" err="1"/>
              <a:t>gc</a:t>
            </a:r>
            <a:r>
              <a:rPr lang="en-IN" dirty="0"/>
              <a:t>() is found in System and Runtime classes. </a:t>
            </a:r>
          </a:p>
          <a:p>
            <a:r>
              <a:rPr lang="en-IN" b="1" dirty="0"/>
              <a:t>public</a:t>
            </a:r>
            <a:r>
              <a:rPr lang="en-IN" dirty="0"/>
              <a:t> </a:t>
            </a:r>
            <a:r>
              <a:rPr lang="en-IN" b="1" dirty="0"/>
              <a:t>static</a:t>
            </a:r>
            <a:r>
              <a:rPr lang="en-IN" dirty="0"/>
              <a:t> </a:t>
            </a:r>
            <a:r>
              <a:rPr lang="en-IN" b="1" dirty="0"/>
              <a:t>void</a:t>
            </a:r>
            <a:r>
              <a:rPr lang="en-IN" dirty="0"/>
              <a:t> </a:t>
            </a:r>
            <a:r>
              <a:rPr lang="en-IN" dirty="0" err="1"/>
              <a:t>gc</a:t>
            </a:r>
            <a:r>
              <a:rPr lang="en-IN" dirty="0"/>
              <a:t>(){}  </a:t>
            </a:r>
          </a:p>
          <a:p>
            <a:endParaRPr lang="en-US" dirty="0"/>
          </a:p>
          <a:p>
            <a:pPr marL="0" indent="0">
              <a:buNone/>
            </a:pPr>
            <a:r>
              <a:rPr lang="en-IN" dirty="0"/>
              <a:t>Garbage collection is performed by a daemon thread called Garbage Collector(GC). This thread calls the finalize() method before object is garbage collected.</a:t>
            </a:r>
          </a:p>
          <a:p>
            <a:endParaRPr lang="en-US" dirty="0"/>
          </a:p>
        </p:txBody>
      </p:sp>
      <p:sp>
        <p:nvSpPr>
          <p:cNvPr id="4" name="Date Placeholder 3">
            <a:extLst>
              <a:ext uri="{FF2B5EF4-FFF2-40B4-BE49-F238E27FC236}">
                <a16:creationId xmlns:a16="http://schemas.microsoft.com/office/drawing/2014/main" id="{0FC65991-5135-AD66-45FC-2AEC2CF51E5F}"/>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96F44E17-C4E9-F306-A066-32B04AA19D1C}"/>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A68D79C0-88F0-01F4-CF39-D5EAFC2251BD}"/>
              </a:ext>
            </a:extLst>
          </p:cNvPr>
          <p:cNvSpPr>
            <a:spLocks noGrp="1"/>
          </p:cNvSpPr>
          <p:nvPr>
            <p:ph type="sldNum" sz="quarter" idx="12"/>
          </p:nvPr>
        </p:nvSpPr>
        <p:spPr/>
        <p:txBody>
          <a:bodyPr/>
          <a:lstStyle/>
          <a:p>
            <a:fld id="{860C8249-ED93-7640-8EF8-EF1CF6F3BBCA}" type="slidenum">
              <a:rPr lang="en-US" smtClean="0"/>
              <a:t>169</a:t>
            </a:fld>
            <a:endParaRPr lang="en-US"/>
          </a:p>
        </p:txBody>
      </p:sp>
      <p:pic>
        <p:nvPicPr>
          <p:cNvPr id="7" name="Picture 6">
            <a:extLst>
              <a:ext uri="{FF2B5EF4-FFF2-40B4-BE49-F238E27FC236}">
                <a16:creationId xmlns:a16="http://schemas.microsoft.com/office/drawing/2014/main" id="{9B9E5978-A284-D06A-E1A9-366876BE25E1}"/>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262816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A241E-2892-B448-9F50-CE4D25070233}"/>
              </a:ext>
            </a:extLst>
          </p:cNvPr>
          <p:cNvSpPr>
            <a:spLocks noGrp="1"/>
          </p:cNvSpPr>
          <p:nvPr>
            <p:ph type="title"/>
          </p:nvPr>
        </p:nvSpPr>
        <p:spPr/>
        <p:txBody>
          <a:bodyPr/>
          <a:lstStyle/>
          <a:p>
            <a:r>
              <a:rPr lang="en-US" dirty="0"/>
              <a:t>What is Java</a:t>
            </a:r>
          </a:p>
        </p:txBody>
      </p:sp>
      <p:sp>
        <p:nvSpPr>
          <p:cNvPr id="3" name="Content Placeholder 2">
            <a:extLst>
              <a:ext uri="{FF2B5EF4-FFF2-40B4-BE49-F238E27FC236}">
                <a16:creationId xmlns:a16="http://schemas.microsoft.com/office/drawing/2014/main" id="{6BBD79E9-B839-234A-AA75-FDE1D2363CC2}"/>
              </a:ext>
            </a:extLst>
          </p:cNvPr>
          <p:cNvSpPr>
            <a:spLocks noGrp="1"/>
          </p:cNvSpPr>
          <p:nvPr>
            <p:ph idx="1"/>
          </p:nvPr>
        </p:nvSpPr>
        <p:spPr/>
        <p:txBody>
          <a:bodyPr/>
          <a:lstStyle/>
          <a:p>
            <a:pPr algn="just"/>
            <a:r>
              <a:rPr lang="en-IN" dirty="0"/>
              <a:t>Java is a high level programming language and a platform. </a:t>
            </a:r>
          </a:p>
          <a:p>
            <a:pPr algn="just"/>
            <a:endParaRPr lang="en-IN" dirty="0"/>
          </a:p>
          <a:p>
            <a:pPr algn="just"/>
            <a:r>
              <a:rPr lang="en-IN" dirty="0"/>
              <a:t>Java is a high level, robust, object-oriented and secure programming language.</a:t>
            </a:r>
          </a:p>
          <a:p>
            <a:pPr algn="just"/>
            <a:endParaRPr lang="en-IN" dirty="0"/>
          </a:p>
          <a:p>
            <a:pPr algn="just"/>
            <a:r>
              <a:rPr lang="en-IN" dirty="0"/>
              <a:t>Any hardware or software environment in which a program runs, is known as a platform. </a:t>
            </a:r>
          </a:p>
          <a:p>
            <a:pPr algn="just"/>
            <a:endParaRPr lang="en-IN" dirty="0"/>
          </a:p>
          <a:p>
            <a:pPr algn="just"/>
            <a:r>
              <a:rPr lang="en-IN" dirty="0"/>
              <a:t>Since Java has a runtime environment (JRE), it is called a platform.</a:t>
            </a:r>
          </a:p>
          <a:p>
            <a:endParaRPr lang="en-US" dirty="0"/>
          </a:p>
        </p:txBody>
      </p:sp>
      <p:sp>
        <p:nvSpPr>
          <p:cNvPr id="4" name="Date Placeholder 3">
            <a:extLst>
              <a:ext uri="{FF2B5EF4-FFF2-40B4-BE49-F238E27FC236}">
                <a16:creationId xmlns:a16="http://schemas.microsoft.com/office/drawing/2014/main" id="{A259969B-3B9D-FC4F-BE7B-E65034057559}"/>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E564165F-0D34-0943-A775-826352CBA776}"/>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6A59B765-9704-5D44-B0A3-82DEEA71A446}"/>
              </a:ext>
            </a:extLst>
          </p:cNvPr>
          <p:cNvSpPr>
            <a:spLocks noGrp="1"/>
          </p:cNvSpPr>
          <p:nvPr>
            <p:ph type="sldNum" sz="quarter" idx="12"/>
          </p:nvPr>
        </p:nvSpPr>
        <p:spPr/>
        <p:txBody>
          <a:bodyPr/>
          <a:lstStyle/>
          <a:p>
            <a:fld id="{860C8249-ED93-7640-8EF8-EF1CF6F3BBCA}" type="slidenum">
              <a:rPr lang="en-US" smtClean="0"/>
              <a:t>17</a:t>
            </a:fld>
            <a:endParaRPr lang="en-US"/>
          </a:p>
        </p:txBody>
      </p:sp>
      <p:pic>
        <p:nvPicPr>
          <p:cNvPr id="7" name="Picture 6">
            <a:extLst>
              <a:ext uri="{FF2B5EF4-FFF2-40B4-BE49-F238E27FC236}">
                <a16:creationId xmlns:a16="http://schemas.microsoft.com/office/drawing/2014/main" id="{8C2F39F5-D503-074F-B9DA-CAFB901DBA03}"/>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40363316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BC93-C4CC-C15B-E1D6-4CBDCDCBF57B}"/>
              </a:ext>
            </a:extLst>
          </p:cNvPr>
          <p:cNvSpPr>
            <a:spLocks noGrp="1"/>
          </p:cNvSpPr>
          <p:nvPr>
            <p:ph type="title"/>
          </p:nvPr>
        </p:nvSpPr>
        <p:spPr/>
        <p:txBody>
          <a:bodyPr/>
          <a:lstStyle/>
          <a:p>
            <a:r>
              <a:rPr lang="en-IN" dirty="0"/>
              <a:t>Example for finalize() method </a:t>
            </a:r>
            <a:endParaRPr lang="en-US" dirty="0"/>
          </a:p>
        </p:txBody>
      </p:sp>
      <p:sp>
        <p:nvSpPr>
          <p:cNvPr id="3" name="Content Placeholder 2">
            <a:extLst>
              <a:ext uri="{FF2B5EF4-FFF2-40B4-BE49-F238E27FC236}">
                <a16:creationId xmlns:a16="http://schemas.microsoft.com/office/drawing/2014/main" id="{9ED3E0CF-85C4-99B4-5F2D-9A1555EE0D7F}"/>
              </a:ext>
            </a:extLst>
          </p:cNvPr>
          <p:cNvSpPr>
            <a:spLocks noGrp="1"/>
          </p:cNvSpPr>
          <p:nvPr>
            <p:ph idx="1"/>
          </p:nvPr>
        </p:nvSpPr>
        <p:spPr/>
        <p:txBody>
          <a:bodyPr>
            <a:normAutofit fontScale="92500" lnSpcReduction="10000"/>
          </a:bodyPr>
          <a:lstStyle/>
          <a:p>
            <a:pPr marL="0" indent="0">
              <a:buNone/>
            </a:pPr>
            <a:r>
              <a:rPr lang="en-IN" b="1" dirty="0"/>
              <a:t>public</a:t>
            </a:r>
            <a:r>
              <a:rPr lang="en-IN" dirty="0"/>
              <a:t> </a:t>
            </a:r>
            <a:r>
              <a:rPr lang="en-IN" b="1" dirty="0"/>
              <a:t>class</a:t>
            </a:r>
            <a:r>
              <a:rPr lang="en-IN" dirty="0"/>
              <a:t> TestGarbage1{  </a:t>
            </a:r>
          </a:p>
          <a:p>
            <a:pPr marL="0" indent="0">
              <a:buNone/>
            </a:pPr>
            <a:r>
              <a:rPr lang="en-IN" b="1" dirty="0"/>
              <a:t>public</a:t>
            </a:r>
            <a:r>
              <a:rPr lang="en-IN" dirty="0"/>
              <a:t> </a:t>
            </a:r>
            <a:r>
              <a:rPr lang="en-IN" b="1" dirty="0"/>
              <a:t>void</a:t>
            </a:r>
            <a:r>
              <a:rPr lang="en-IN" dirty="0"/>
              <a:t> finalize(){</a:t>
            </a:r>
          </a:p>
          <a:p>
            <a:pPr marL="0" indent="0">
              <a:buNone/>
            </a:pPr>
            <a:r>
              <a:rPr lang="en-IN" dirty="0" err="1"/>
              <a:t>System.out.println</a:t>
            </a:r>
            <a:r>
              <a:rPr lang="en-IN" dirty="0"/>
              <a:t>("object is garbage collected");}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TestGarbage1 s1=</a:t>
            </a:r>
            <a:r>
              <a:rPr lang="en-IN" b="1" dirty="0"/>
              <a:t>new</a:t>
            </a:r>
            <a:r>
              <a:rPr lang="en-IN" dirty="0"/>
              <a:t> TestGarbage1();  </a:t>
            </a:r>
          </a:p>
          <a:p>
            <a:pPr marL="0" indent="0">
              <a:buNone/>
            </a:pPr>
            <a:r>
              <a:rPr lang="en-IN" dirty="0"/>
              <a:t>TestGarbage1 s2=</a:t>
            </a:r>
            <a:r>
              <a:rPr lang="en-IN" b="1" dirty="0"/>
              <a:t>new</a:t>
            </a:r>
            <a:r>
              <a:rPr lang="en-IN" dirty="0"/>
              <a:t> TestGarbage1();  </a:t>
            </a:r>
          </a:p>
          <a:p>
            <a:pPr marL="0" indent="0">
              <a:buNone/>
            </a:pPr>
            <a:r>
              <a:rPr lang="en-IN" dirty="0"/>
              <a:t>s1=</a:t>
            </a:r>
            <a:r>
              <a:rPr lang="en-IN" b="1" dirty="0"/>
              <a:t>null</a:t>
            </a:r>
            <a:r>
              <a:rPr lang="en-IN" dirty="0"/>
              <a:t>;  </a:t>
            </a:r>
          </a:p>
          <a:p>
            <a:pPr marL="0" indent="0">
              <a:buNone/>
            </a:pPr>
            <a:r>
              <a:rPr lang="en-IN" dirty="0"/>
              <a:t>s2=</a:t>
            </a:r>
            <a:r>
              <a:rPr lang="en-IN" b="1" dirty="0"/>
              <a:t>null</a:t>
            </a:r>
            <a:r>
              <a:rPr lang="en-IN" dirty="0"/>
              <a:t>;  </a:t>
            </a:r>
          </a:p>
          <a:p>
            <a:pPr marL="0" indent="0">
              <a:buNone/>
            </a:pPr>
            <a:r>
              <a:rPr lang="en-IN" dirty="0" err="1"/>
              <a:t>System.gc</a:t>
            </a:r>
            <a:r>
              <a:rPr lang="en-IN" dirty="0"/>
              <a:t>();  </a:t>
            </a:r>
          </a:p>
          <a:p>
            <a:pPr marL="0" indent="0">
              <a:buNone/>
            </a:pPr>
            <a:r>
              <a:rPr lang="en-IN" dirty="0"/>
              <a:t>}  }  </a:t>
            </a:r>
          </a:p>
        </p:txBody>
      </p:sp>
      <p:sp>
        <p:nvSpPr>
          <p:cNvPr id="4" name="Date Placeholder 3">
            <a:extLst>
              <a:ext uri="{FF2B5EF4-FFF2-40B4-BE49-F238E27FC236}">
                <a16:creationId xmlns:a16="http://schemas.microsoft.com/office/drawing/2014/main" id="{7A714ED9-C474-DAFF-5C00-E858C5C99503}"/>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C606500C-3911-EA68-1AEF-28133ED5A9F4}"/>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5682BB1C-7411-EA4C-A262-50A9A4036E4F}"/>
              </a:ext>
            </a:extLst>
          </p:cNvPr>
          <p:cNvSpPr>
            <a:spLocks noGrp="1"/>
          </p:cNvSpPr>
          <p:nvPr>
            <p:ph type="sldNum" sz="quarter" idx="12"/>
          </p:nvPr>
        </p:nvSpPr>
        <p:spPr/>
        <p:txBody>
          <a:bodyPr/>
          <a:lstStyle/>
          <a:p>
            <a:fld id="{860C8249-ED93-7640-8EF8-EF1CF6F3BBCA}" type="slidenum">
              <a:rPr lang="en-US" smtClean="0"/>
              <a:t>170</a:t>
            </a:fld>
            <a:endParaRPr lang="en-US"/>
          </a:p>
        </p:txBody>
      </p:sp>
      <p:pic>
        <p:nvPicPr>
          <p:cNvPr id="7" name="Picture 6">
            <a:extLst>
              <a:ext uri="{FF2B5EF4-FFF2-40B4-BE49-F238E27FC236}">
                <a16:creationId xmlns:a16="http://schemas.microsoft.com/office/drawing/2014/main" id="{4CD3D509-7642-6890-9293-B7A51E014D90}"/>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6D26364C-93C3-AD1B-C271-B69023FDEA16}"/>
              </a:ext>
            </a:extLst>
          </p:cNvPr>
          <p:cNvSpPr txBox="1"/>
          <p:nvPr/>
        </p:nvSpPr>
        <p:spPr>
          <a:xfrm>
            <a:off x="7851228" y="4309241"/>
            <a:ext cx="1017394" cy="1200329"/>
          </a:xfrm>
          <a:prstGeom prst="rect">
            <a:avLst/>
          </a:prstGeom>
          <a:noFill/>
        </p:spPr>
        <p:txBody>
          <a:bodyPr wrap="none" rtlCol="0">
            <a:spAutoFit/>
          </a:bodyPr>
          <a:lstStyle/>
          <a:p>
            <a:r>
              <a:rPr lang="en-US" dirty="0"/>
              <a:t>Output: </a:t>
            </a:r>
          </a:p>
          <a:p>
            <a:endParaRPr lang="en-US" dirty="0"/>
          </a:p>
          <a:p>
            <a:endParaRPr lang="en-US" dirty="0"/>
          </a:p>
          <a:p>
            <a:endParaRPr lang="en-US" dirty="0"/>
          </a:p>
        </p:txBody>
      </p:sp>
    </p:spTree>
    <p:extLst>
      <p:ext uri="{BB962C8B-B14F-4D97-AF65-F5344CB8AC3E}">
        <p14:creationId xmlns:p14="http://schemas.microsoft.com/office/powerpoint/2010/main" val="114783415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291CC-4753-66A1-F1BB-8C0C2AD2676A}"/>
              </a:ext>
            </a:extLst>
          </p:cNvPr>
          <p:cNvSpPr>
            <a:spLocks noGrp="1"/>
          </p:cNvSpPr>
          <p:nvPr>
            <p:ph type="title"/>
          </p:nvPr>
        </p:nvSpPr>
        <p:spPr/>
        <p:txBody>
          <a:bodyPr/>
          <a:lstStyle/>
          <a:p>
            <a:r>
              <a:rPr lang="en-US" dirty="0"/>
              <a:t>Inner Classes</a:t>
            </a:r>
          </a:p>
        </p:txBody>
      </p:sp>
      <p:sp>
        <p:nvSpPr>
          <p:cNvPr id="3" name="Content Placeholder 2">
            <a:extLst>
              <a:ext uri="{FF2B5EF4-FFF2-40B4-BE49-F238E27FC236}">
                <a16:creationId xmlns:a16="http://schemas.microsoft.com/office/drawing/2014/main" id="{77A971AC-8F87-BE20-6C95-EBAD7C0CB45E}"/>
              </a:ext>
            </a:extLst>
          </p:cNvPr>
          <p:cNvSpPr>
            <a:spLocks noGrp="1"/>
          </p:cNvSpPr>
          <p:nvPr>
            <p:ph idx="1"/>
          </p:nvPr>
        </p:nvSpPr>
        <p:spPr/>
        <p:txBody>
          <a:bodyPr>
            <a:normAutofit lnSpcReduction="10000"/>
          </a:bodyPr>
          <a:lstStyle/>
          <a:p>
            <a:r>
              <a:rPr lang="en-IN" dirty="0"/>
              <a:t>In Java, it is also possible to nest classes (a class within a class).</a:t>
            </a:r>
            <a:br>
              <a:rPr lang="en-IN" dirty="0"/>
            </a:br>
            <a:r>
              <a:rPr lang="en-IN" dirty="0"/>
              <a:t>The purpose of nested classes is to group classes that belong together, which makes your code more readable and maintainable.</a:t>
            </a:r>
            <a:br>
              <a:rPr lang="en-IN" dirty="0"/>
            </a:br>
            <a:r>
              <a:rPr lang="en-IN" dirty="0"/>
              <a:t>To access the inner class, create an object of the outer class, and then create an object of the inner class </a:t>
            </a:r>
          </a:p>
          <a:p>
            <a:pPr marL="1717120" lvl="6" indent="0">
              <a:buNone/>
            </a:pPr>
            <a:r>
              <a:rPr lang="en-IN" dirty="0"/>
              <a:t>class Outer { </a:t>
            </a:r>
          </a:p>
          <a:p>
            <a:pPr marL="1717120" lvl="6" indent="0">
              <a:buNone/>
            </a:pPr>
            <a:r>
              <a:rPr lang="en-IN" dirty="0"/>
              <a:t>int x = 10;</a:t>
            </a:r>
            <a:br>
              <a:rPr lang="en-IN" dirty="0"/>
            </a:br>
            <a:r>
              <a:rPr lang="en-IN" dirty="0"/>
              <a:t>class Inner { </a:t>
            </a:r>
          </a:p>
          <a:p>
            <a:pPr marL="1717120" lvl="6" indent="0">
              <a:buNone/>
            </a:pPr>
            <a:r>
              <a:rPr lang="en-IN" dirty="0"/>
              <a:t>int y=5; </a:t>
            </a:r>
          </a:p>
          <a:p>
            <a:pPr marL="1717120" lvl="6" indent="0">
              <a:buNone/>
            </a:pPr>
            <a:r>
              <a:rPr lang="en-IN" dirty="0"/>
              <a:t>}}</a:t>
            </a:r>
            <a:br>
              <a:rPr lang="en-IN" dirty="0"/>
            </a:br>
            <a:r>
              <a:rPr lang="en-IN" dirty="0"/>
              <a:t>public class Main {</a:t>
            </a:r>
            <a:br>
              <a:rPr lang="en-IN" dirty="0"/>
            </a:br>
            <a:r>
              <a:rPr lang="en-IN" dirty="0"/>
              <a:t>public static void main(String [] </a:t>
            </a:r>
            <a:r>
              <a:rPr lang="en-IN" dirty="0" err="1"/>
              <a:t>args</a:t>
            </a:r>
            <a:r>
              <a:rPr lang="en-IN" dirty="0"/>
              <a:t>) {</a:t>
            </a:r>
            <a:br>
              <a:rPr lang="en-IN" dirty="0"/>
            </a:br>
            <a:r>
              <a:rPr lang="en-IN" dirty="0"/>
              <a:t>Outer </a:t>
            </a:r>
            <a:r>
              <a:rPr lang="en-IN" dirty="0" err="1"/>
              <a:t>myOuter</a:t>
            </a:r>
            <a:r>
              <a:rPr lang="en-IN" dirty="0"/>
              <a:t> = new Outer ();</a:t>
            </a:r>
            <a:br>
              <a:rPr lang="en-IN" dirty="0"/>
            </a:br>
            <a:r>
              <a:rPr lang="en-IN" dirty="0"/>
              <a:t>Outer. Inner </a:t>
            </a:r>
            <a:r>
              <a:rPr lang="en-IN" dirty="0" err="1"/>
              <a:t>myIn</a:t>
            </a:r>
            <a:r>
              <a:rPr lang="en-IN" dirty="0"/>
              <a:t> = </a:t>
            </a:r>
            <a:r>
              <a:rPr lang="en-IN" dirty="0" err="1"/>
              <a:t>myOuter.new</a:t>
            </a:r>
            <a:r>
              <a:rPr lang="en-IN" dirty="0"/>
              <a:t> Inner (); </a:t>
            </a:r>
          </a:p>
          <a:p>
            <a:pPr marL="1717120" lvl="6" indent="0">
              <a:buNone/>
            </a:pPr>
            <a:r>
              <a:rPr lang="en-IN" dirty="0" err="1"/>
              <a:t>System.out.println</a:t>
            </a:r>
            <a:r>
              <a:rPr lang="en-IN" dirty="0"/>
              <a:t>(</a:t>
            </a:r>
            <a:r>
              <a:rPr lang="en-IN" dirty="0" err="1"/>
              <a:t>myIn.y</a:t>
            </a:r>
            <a:r>
              <a:rPr lang="en-IN" dirty="0"/>
              <a:t> * </a:t>
            </a:r>
            <a:r>
              <a:rPr lang="en-IN" dirty="0" err="1"/>
              <a:t>myOuter.x</a:t>
            </a:r>
            <a:r>
              <a:rPr lang="en-IN" dirty="0"/>
              <a:t>); </a:t>
            </a:r>
          </a:p>
          <a:p>
            <a:pPr marL="1717120" lvl="6" indent="0">
              <a:buNone/>
            </a:pPr>
            <a:r>
              <a:rPr lang="en-IN" dirty="0"/>
              <a:t>} }</a:t>
            </a:r>
          </a:p>
          <a:p>
            <a:endParaRPr lang="en-US" dirty="0"/>
          </a:p>
        </p:txBody>
      </p:sp>
      <p:sp>
        <p:nvSpPr>
          <p:cNvPr id="4" name="Date Placeholder 3">
            <a:extLst>
              <a:ext uri="{FF2B5EF4-FFF2-40B4-BE49-F238E27FC236}">
                <a16:creationId xmlns:a16="http://schemas.microsoft.com/office/drawing/2014/main" id="{821E6898-F63B-22BA-2481-EFD1310968F9}"/>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EADF0954-2FA6-8CD3-6B79-4A832D54C589}"/>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CE7C36CC-547B-885B-ACEA-32DBAECDF2C1}"/>
              </a:ext>
            </a:extLst>
          </p:cNvPr>
          <p:cNvSpPr>
            <a:spLocks noGrp="1"/>
          </p:cNvSpPr>
          <p:nvPr>
            <p:ph type="sldNum" sz="quarter" idx="12"/>
          </p:nvPr>
        </p:nvSpPr>
        <p:spPr/>
        <p:txBody>
          <a:bodyPr/>
          <a:lstStyle/>
          <a:p>
            <a:fld id="{860C8249-ED93-7640-8EF8-EF1CF6F3BBCA}" type="slidenum">
              <a:rPr lang="en-US" smtClean="0"/>
              <a:t>171</a:t>
            </a:fld>
            <a:endParaRPr lang="en-US"/>
          </a:p>
        </p:txBody>
      </p:sp>
      <p:pic>
        <p:nvPicPr>
          <p:cNvPr id="7" name="Picture 6">
            <a:extLst>
              <a:ext uri="{FF2B5EF4-FFF2-40B4-BE49-F238E27FC236}">
                <a16:creationId xmlns:a16="http://schemas.microsoft.com/office/drawing/2014/main" id="{E58B6313-07E0-5F33-6194-69A6C758646F}"/>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0B091C71-D442-E133-4F80-12D62D4C42D8}"/>
              </a:ext>
            </a:extLst>
          </p:cNvPr>
          <p:cNvSpPr txBox="1"/>
          <p:nvPr/>
        </p:nvSpPr>
        <p:spPr>
          <a:xfrm>
            <a:off x="9059917" y="4141076"/>
            <a:ext cx="978153" cy="2031325"/>
          </a:xfrm>
          <a:prstGeom prst="rect">
            <a:avLst/>
          </a:prstGeom>
          <a:noFill/>
        </p:spPr>
        <p:txBody>
          <a:bodyPr wrap="none" rtlCol="0">
            <a:spAutoFit/>
          </a:bodyPr>
          <a:lstStyle/>
          <a:p>
            <a:r>
              <a:rPr lang="en-US" dirty="0"/>
              <a:t>Output:</a:t>
            </a:r>
          </a:p>
          <a:p>
            <a:endParaRPr lang="en-US" dirty="0"/>
          </a:p>
          <a:p>
            <a:r>
              <a:rPr lang="en-US" dirty="0"/>
              <a:t>50</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25221234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80E68-32C5-F016-69A9-0B80FF658A75}"/>
              </a:ext>
            </a:extLst>
          </p:cNvPr>
          <p:cNvSpPr>
            <a:spLocks noGrp="1"/>
          </p:cNvSpPr>
          <p:nvPr>
            <p:ph type="title"/>
          </p:nvPr>
        </p:nvSpPr>
        <p:spPr/>
        <p:txBody>
          <a:bodyPr/>
          <a:lstStyle/>
          <a:p>
            <a:r>
              <a:rPr lang="en-IN" dirty="0"/>
              <a:t>private Inner classes </a:t>
            </a:r>
            <a:endParaRPr lang="en-US" dirty="0"/>
          </a:p>
        </p:txBody>
      </p:sp>
      <p:sp>
        <p:nvSpPr>
          <p:cNvPr id="3" name="Content Placeholder 2">
            <a:extLst>
              <a:ext uri="{FF2B5EF4-FFF2-40B4-BE49-F238E27FC236}">
                <a16:creationId xmlns:a16="http://schemas.microsoft.com/office/drawing/2014/main" id="{5DAB68F1-05D8-D8E3-CF71-028F8E0EC163}"/>
              </a:ext>
            </a:extLst>
          </p:cNvPr>
          <p:cNvSpPr>
            <a:spLocks noGrp="1"/>
          </p:cNvSpPr>
          <p:nvPr>
            <p:ph idx="1"/>
          </p:nvPr>
        </p:nvSpPr>
        <p:spPr/>
        <p:txBody>
          <a:bodyPr/>
          <a:lstStyle/>
          <a:p>
            <a:r>
              <a:rPr lang="en-IN" dirty="0"/>
              <a:t>Unlike a regular class, an inner class can be private or protected. If you don’t want outside objects to access the inner class, declare the class as private: </a:t>
            </a:r>
          </a:p>
          <a:p>
            <a:endParaRPr lang="en-IN" dirty="0"/>
          </a:p>
          <a:p>
            <a:pPr marL="1097280" lvl="4" indent="0">
              <a:buNone/>
            </a:pPr>
            <a:r>
              <a:rPr lang="en-IN" dirty="0"/>
              <a:t>class </a:t>
            </a:r>
            <a:r>
              <a:rPr lang="en-IN" dirty="0" err="1"/>
              <a:t>OuterClass</a:t>
            </a:r>
            <a:r>
              <a:rPr lang="en-IN" dirty="0"/>
              <a:t> { </a:t>
            </a:r>
          </a:p>
          <a:p>
            <a:pPr marL="1097280" lvl="4" indent="0">
              <a:buNone/>
            </a:pPr>
            <a:r>
              <a:rPr lang="en-IN" dirty="0"/>
              <a:t>int x = 10; </a:t>
            </a:r>
          </a:p>
          <a:p>
            <a:pPr marL="1097280" lvl="4" indent="0">
              <a:buNone/>
            </a:pPr>
            <a:r>
              <a:rPr lang="en-IN" dirty="0"/>
              <a:t>private class </a:t>
            </a:r>
            <a:r>
              <a:rPr lang="en-IN" dirty="0" err="1"/>
              <a:t>InnerClass</a:t>
            </a:r>
            <a:r>
              <a:rPr lang="en-IN" dirty="0"/>
              <a:t> { </a:t>
            </a:r>
          </a:p>
          <a:p>
            <a:pPr marL="1097280" lvl="4" indent="0">
              <a:buNone/>
            </a:pPr>
            <a:r>
              <a:rPr lang="en-IN" dirty="0"/>
              <a:t>int y=5; </a:t>
            </a:r>
          </a:p>
          <a:p>
            <a:pPr marL="1097280" lvl="4" indent="0">
              <a:buNone/>
            </a:pPr>
            <a:r>
              <a:rPr lang="en-IN" dirty="0"/>
              <a:t>}}</a:t>
            </a:r>
            <a:br>
              <a:rPr lang="en-IN" dirty="0"/>
            </a:br>
            <a:r>
              <a:rPr lang="en-IN" dirty="0"/>
              <a:t>public class Main {</a:t>
            </a:r>
            <a:br>
              <a:rPr lang="en-IN" dirty="0"/>
            </a:br>
            <a:r>
              <a:rPr lang="en-IN" dirty="0"/>
              <a:t>public static void main(String [] </a:t>
            </a:r>
            <a:r>
              <a:rPr lang="en-IN" dirty="0" err="1"/>
              <a:t>args</a:t>
            </a:r>
            <a:r>
              <a:rPr lang="en-IN" dirty="0"/>
              <a:t>) {</a:t>
            </a:r>
            <a:br>
              <a:rPr lang="en-IN" dirty="0"/>
            </a:br>
            <a:r>
              <a:rPr lang="en-IN" dirty="0" err="1"/>
              <a:t>OuterClass</a:t>
            </a:r>
            <a:r>
              <a:rPr lang="en-IN" dirty="0"/>
              <a:t> </a:t>
            </a:r>
            <a:r>
              <a:rPr lang="en-IN" dirty="0" err="1"/>
              <a:t>myOuter</a:t>
            </a:r>
            <a:r>
              <a:rPr lang="en-IN" dirty="0"/>
              <a:t> = new </a:t>
            </a:r>
            <a:r>
              <a:rPr lang="en-IN" dirty="0" err="1"/>
              <a:t>OuterClass</a:t>
            </a:r>
            <a:r>
              <a:rPr lang="en-IN" dirty="0"/>
              <a:t> ();</a:t>
            </a:r>
            <a:br>
              <a:rPr lang="en-IN" dirty="0"/>
            </a:br>
            <a:r>
              <a:rPr lang="en-IN" dirty="0" err="1"/>
              <a:t>OuterClass</a:t>
            </a:r>
            <a:r>
              <a:rPr lang="en-IN" dirty="0"/>
              <a:t> . </a:t>
            </a:r>
            <a:r>
              <a:rPr lang="en-IN" dirty="0" err="1"/>
              <a:t>InnerClass</a:t>
            </a:r>
            <a:r>
              <a:rPr lang="en-IN" dirty="0"/>
              <a:t> </a:t>
            </a:r>
            <a:r>
              <a:rPr lang="en-IN" dirty="0" err="1"/>
              <a:t>myIn</a:t>
            </a:r>
            <a:r>
              <a:rPr lang="en-IN" dirty="0"/>
              <a:t> = </a:t>
            </a:r>
            <a:r>
              <a:rPr lang="en-IN" dirty="0" err="1"/>
              <a:t>myOuter.new</a:t>
            </a:r>
            <a:r>
              <a:rPr lang="en-IN" dirty="0"/>
              <a:t> </a:t>
            </a:r>
            <a:r>
              <a:rPr lang="en-IN" dirty="0" err="1"/>
              <a:t>InnerClass</a:t>
            </a:r>
            <a:r>
              <a:rPr lang="en-IN" dirty="0"/>
              <a:t> (); </a:t>
            </a:r>
          </a:p>
          <a:p>
            <a:pPr marL="1097280" lvl="4" indent="0">
              <a:buNone/>
            </a:pPr>
            <a:r>
              <a:rPr lang="en-IN" dirty="0" err="1"/>
              <a:t>System.out.println</a:t>
            </a:r>
            <a:r>
              <a:rPr lang="en-IN" dirty="0"/>
              <a:t>(</a:t>
            </a:r>
            <a:r>
              <a:rPr lang="en-IN" dirty="0" err="1"/>
              <a:t>myIn.y</a:t>
            </a:r>
            <a:r>
              <a:rPr lang="en-IN" dirty="0"/>
              <a:t> + </a:t>
            </a:r>
            <a:r>
              <a:rPr lang="en-IN" dirty="0" err="1"/>
              <a:t>myOuter.x</a:t>
            </a:r>
            <a:r>
              <a:rPr lang="en-IN" dirty="0"/>
              <a:t>); </a:t>
            </a:r>
          </a:p>
          <a:p>
            <a:pPr marL="1097280" lvl="4" indent="0">
              <a:buNone/>
            </a:pPr>
            <a:r>
              <a:rPr lang="en-IN" dirty="0"/>
              <a:t>}} </a:t>
            </a:r>
          </a:p>
          <a:p>
            <a:endParaRPr lang="en-US" dirty="0"/>
          </a:p>
        </p:txBody>
      </p:sp>
      <p:sp>
        <p:nvSpPr>
          <p:cNvPr id="4" name="Date Placeholder 3">
            <a:extLst>
              <a:ext uri="{FF2B5EF4-FFF2-40B4-BE49-F238E27FC236}">
                <a16:creationId xmlns:a16="http://schemas.microsoft.com/office/drawing/2014/main" id="{0FC30432-EC3A-BFC2-3266-A5DD0FB6EB93}"/>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BE0E24B8-C202-0C31-102D-9006C0C06A5C}"/>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FF5BAB57-4EFB-7EED-7901-4EF23CE1A7B2}"/>
              </a:ext>
            </a:extLst>
          </p:cNvPr>
          <p:cNvSpPr>
            <a:spLocks noGrp="1"/>
          </p:cNvSpPr>
          <p:nvPr>
            <p:ph type="sldNum" sz="quarter" idx="12"/>
          </p:nvPr>
        </p:nvSpPr>
        <p:spPr/>
        <p:txBody>
          <a:bodyPr/>
          <a:lstStyle/>
          <a:p>
            <a:fld id="{860C8249-ED93-7640-8EF8-EF1CF6F3BBCA}" type="slidenum">
              <a:rPr lang="en-US" smtClean="0"/>
              <a:t>172</a:t>
            </a:fld>
            <a:endParaRPr lang="en-US"/>
          </a:p>
        </p:txBody>
      </p:sp>
      <p:pic>
        <p:nvPicPr>
          <p:cNvPr id="7" name="Picture 6">
            <a:extLst>
              <a:ext uri="{FF2B5EF4-FFF2-40B4-BE49-F238E27FC236}">
                <a16:creationId xmlns:a16="http://schemas.microsoft.com/office/drawing/2014/main" id="{035C620C-3636-47FF-DBB8-61522A56C108}"/>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F115E547-C3B3-804A-36EA-CED323EF4536}"/>
              </a:ext>
            </a:extLst>
          </p:cNvPr>
          <p:cNvSpPr txBox="1"/>
          <p:nvPr/>
        </p:nvSpPr>
        <p:spPr>
          <a:xfrm>
            <a:off x="8828689" y="3930869"/>
            <a:ext cx="1917000" cy="1200329"/>
          </a:xfrm>
          <a:prstGeom prst="rect">
            <a:avLst/>
          </a:prstGeom>
          <a:noFill/>
        </p:spPr>
        <p:txBody>
          <a:bodyPr wrap="none" rtlCol="0">
            <a:spAutoFit/>
          </a:bodyPr>
          <a:lstStyle/>
          <a:p>
            <a:r>
              <a:rPr lang="en-US" dirty="0"/>
              <a:t>Output: </a:t>
            </a:r>
          </a:p>
          <a:p>
            <a:endParaRPr lang="en-US" dirty="0"/>
          </a:p>
          <a:p>
            <a:r>
              <a:rPr lang="en-US" dirty="0"/>
              <a:t>Returns an error</a:t>
            </a:r>
          </a:p>
          <a:p>
            <a:endParaRPr lang="en-US" dirty="0"/>
          </a:p>
        </p:txBody>
      </p:sp>
    </p:spTree>
    <p:extLst>
      <p:ext uri="{BB962C8B-B14F-4D97-AF65-F5344CB8AC3E}">
        <p14:creationId xmlns:p14="http://schemas.microsoft.com/office/powerpoint/2010/main" val="44069362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1B94-7D58-0F77-C603-AE6AC4DB026A}"/>
              </a:ext>
            </a:extLst>
          </p:cNvPr>
          <p:cNvSpPr>
            <a:spLocks noGrp="1"/>
          </p:cNvSpPr>
          <p:nvPr>
            <p:ph type="title"/>
          </p:nvPr>
        </p:nvSpPr>
        <p:spPr/>
        <p:txBody>
          <a:bodyPr/>
          <a:lstStyle/>
          <a:p>
            <a:r>
              <a:rPr lang="en-IN" dirty="0"/>
              <a:t>Static Inner class </a:t>
            </a:r>
            <a:endParaRPr lang="en-US" dirty="0"/>
          </a:p>
        </p:txBody>
      </p:sp>
      <p:sp>
        <p:nvSpPr>
          <p:cNvPr id="3" name="Content Placeholder 2">
            <a:extLst>
              <a:ext uri="{FF2B5EF4-FFF2-40B4-BE49-F238E27FC236}">
                <a16:creationId xmlns:a16="http://schemas.microsoft.com/office/drawing/2014/main" id="{854D65F2-AF50-6FD7-30E1-B749334F4BC7}"/>
              </a:ext>
            </a:extLst>
          </p:cNvPr>
          <p:cNvSpPr>
            <a:spLocks noGrp="1"/>
          </p:cNvSpPr>
          <p:nvPr>
            <p:ph idx="1"/>
          </p:nvPr>
        </p:nvSpPr>
        <p:spPr/>
        <p:txBody>
          <a:bodyPr/>
          <a:lstStyle/>
          <a:p>
            <a:pPr marL="0" indent="0">
              <a:buNone/>
            </a:pPr>
            <a:r>
              <a:rPr lang="en-IN" dirty="0"/>
              <a:t>An inner class can also be static, which means that you can access it without creating an object of the outer class: </a:t>
            </a:r>
          </a:p>
          <a:p>
            <a:pPr marL="0" indent="0">
              <a:buNone/>
            </a:pPr>
            <a:endParaRPr lang="en-IN" dirty="0"/>
          </a:p>
          <a:p>
            <a:pPr marL="1417120" lvl="5" indent="0">
              <a:buNone/>
            </a:pPr>
            <a:r>
              <a:rPr lang="en-IN" dirty="0"/>
              <a:t>class </a:t>
            </a:r>
            <a:r>
              <a:rPr lang="en-IN" dirty="0" err="1"/>
              <a:t>OuterClass</a:t>
            </a:r>
            <a:r>
              <a:rPr lang="en-IN" dirty="0"/>
              <a:t> { </a:t>
            </a:r>
          </a:p>
          <a:p>
            <a:pPr marL="1417120" lvl="5" indent="0">
              <a:buNone/>
            </a:pPr>
            <a:r>
              <a:rPr lang="en-IN" dirty="0"/>
              <a:t>int x = 10; </a:t>
            </a:r>
          </a:p>
          <a:p>
            <a:pPr marL="1417120" lvl="5" indent="0">
              <a:buNone/>
            </a:pPr>
            <a:r>
              <a:rPr lang="en-IN" dirty="0"/>
              <a:t>static class </a:t>
            </a:r>
            <a:r>
              <a:rPr lang="en-IN" dirty="0" err="1"/>
              <a:t>InnerClass</a:t>
            </a:r>
            <a:r>
              <a:rPr lang="en-IN" dirty="0"/>
              <a:t> {</a:t>
            </a:r>
            <a:br>
              <a:rPr lang="en-IN" dirty="0"/>
            </a:br>
            <a:r>
              <a:rPr lang="en-IN" dirty="0"/>
              <a:t>int y = 5;</a:t>
            </a:r>
          </a:p>
          <a:p>
            <a:pPr marL="1417120" lvl="5" indent="0">
              <a:buNone/>
            </a:pPr>
            <a:r>
              <a:rPr lang="en-IN" dirty="0"/>
              <a:t>}}</a:t>
            </a:r>
            <a:br>
              <a:rPr lang="en-IN" dirty="0"/>
            </a:br>
            <a:r>
              <a:rPr lang="en-IN" dirty="0"/>
              <a:t>public class Main {</a:t>
            </a:r>
            <a:br>
              <a:rPr lang="en-IN" dirty="0"/>
            </a:br>
            <a:r>
              <a:rPr lang="en-IN" dirty="0"/>
              <a:t>public static void main(String [] </a:t>
            </a:r>
            <a:r>
              <a:rPr lang="en-IN" dirty="0" err="1"/>
              <a:t>args</a:t>
            </a:r>
            <a:r>
              <a:rPr lang="en-IN" dirty="0"/>
              <a:t>) {</a:t>
            </a:r>
            <a:br>
              <a:rPr lang="en-IN" dirty="0"/>
            </a:br>
            <a:r>
              <a:rPr lang="en-IN" dirty="0" err="1"/>
              <a:t>OuterClass</a:t>
            </a:r>
            <a:r>
              <a:rPr lang="en-IN" dirty="0"/>
              <a:t> . </a:t>
            </a:r>
            <a:r>
              <a:rPr lang="en-IN" dirty="0" err="1"/>
              <a:t>InnerClass</a:t>
            </a:r>
            <a:r>
              <a:rPr lang="en-IN" dirty="0"/>
              <a:t> </a:t>
            </a:r>
            <a:r>
              <a:rPr lang="en-IN" dirty="0" err="1"/>
              <a:t>myInner</a:t>
            </a:r>
            <a:r>
              <a:rPr lang="en-IN" dirty="0"/>
              <a:t> = new </a:t>
            </a:r>
            <a:r>
              <a:rPr lang="en-IN" dirty="0" err="1"/>
              <a:t>OuterClass</a:t>
            </a:r>
            <a:r>
              <a:rPr lang="en-IN" dirty="0"/>
              <a:t> . </a:t>
            </a:r>
            <a:r>
              <a:rPr lang="en-IN" dirty="0" err="1"/>
              <a:t>InnerClass</a:t>
            </a:r>
            <a:r>
              <a:rPr lang="en-IN" dirty="0"/>
              <a:t>();</a:t>
            </a:r>
          </a:p>
          <a:p>
            <a:pPr marL="1417120" lvl="5" indent="0">
              <a:buNone/>
            </a:pPr>
            <a:r>
              <a:rPr lang="en-IN" dirty="0"/>
              <a:t> System . out . p r </a:t>
            </a:r>
            <a:r>
              <a:rPr lang="en-IN" dirty="0" err="1"/>
              <a:t>i</a:t>
            </a:r>
            <a:r>
              <a:rPr lang="en-IN" dirty="0"/>
              <a:t> n t l n (</a:t>
            </a:r>
            <a:r>
              <a:rPr lang="en-IN" dirty="0" err="1"/>
              <a:t>myInner.y</a:t>
            </a:r>
            <a:r>
              <a:rPr lang="en-IN" dirty="0"/>
              <a:t> ) ; </a:t>
            </a:r>
          </a:p>
          <a:p>
            <a:pPr marL="1417120" lvl="5" indent="0">
              <a:buNone/>
            </a:pPr>
            <a:r>
              <a:rPr lang="en-IN" dirty="0"/>
              <a:t>}} </a:t>
            </a:r>
          </a:p>
          <a:p>
            <a:endParaRPr lang="en-US" dirty="0"/>
          </a:p>
        </p:txBody>
      </p:sp>
      <p:sp>
        <p:nvSpPr>
          <p:cNvPr id="4" name="Date Placeholder 3">
            <a:extLst>
              <a:ext uri="{FF2B5EF4-FFF2-40B4-BE49-F238E27FC236}">
                <a16:creationId xmlns:a16="http://schemas.microsoft.com/office/drawing/2014/main" id="{FB65BB03-6E60-FF8E-4DE1-E345A04DBF75}"/>
              </a:ext>
            </a:extLst>
          </p:cNvPr>
          <p:cNvSpPr>
            <a:spLocks noGrp="1"/>
          </p:cNvSpPr>
          <p:nvPr>
            <p:ph type="dt" sz="half" idx="10"/>
          </p:nvPr>
        </p:nvSpPr>
        <p:spPr/>
        <p:txBody>
          <a:bodyPr/>
          <a:lstStyle/>
          <a:p>
            <a:fld id="{9BB12291-440E-AD4F-9E95-BBCDAA04E0AF}" type="datetime1">
              <a:rPr lang="en-IN" smtClean="0"/>
              <a:t>11/08/22</a:t>
            </a:fld>
            <a:endParaRPr lang="en-US" dirty="0"/>
          </a:p>
        </p:txBody>
      </p:sp>
      <p:sp>
        <p:nvSpPr>
          <p:cNvPr id="5" name="Footer Placeholder 4">
            <a:extLst>
              <a:ext uri="{FF2B5EF4-FFF2-40B4-BE49-F238E27FC236}">
                <a16:creationId xmlns:a16="http://schemas.microsoft.com/office/drawing/2014/main" id="{9896783D-62BB-4891-5826-C06BD2B54E99}"/>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A4505D95-DB73-55AD-1B33-BB53F14F9C3B}"/>
              </a:ext>
            </a:extLst>
          </p:cNvPr>
          <p:cNvSpPr>
            <a:spLocks noGrp="1"/>
          </p:cNvSpPr>
          <p:nvPr>
            <p:ph type="sldNum" sz="quarter" idx="12"/>
          </p:nvPr>
        </p:nvSpPr>
        <p:spPr/>
        <p:txBody>
          <a:bodyPr/>
          <a:lstStyle/>
          <a:p>
            <a:fld id="{860C8249-ED93-7640-8EF8-EF1CF6F3BBCA}" type="slidenum">
              <a:rPr lang="en-US" smtClean="0"/>
              <a:t>173</a:t>
            </a:fld>
            <a:endParaRPr lang="en-US"/>
          </a:p>
        </p:txBody>
      </p:sp>
      <p:pic>
        <p:nvPicPr>
          <p:cNvPr id="7" name="Picture 6">
            <a:extLst>
              <a:ext uri="{FF2B5EF4-FFF2-40B4-BE49-F238E27FC236}">
                <a16:creationId xmlns:a16="http://schemas.microsoft.com/office/drawing/2014/main" id="{BDE33C71-A5F2-8B12-99EE-AAF3EF6BF6AE}"/>
              </a:ext>
            </a:extLst>
          </p:cNvPr>
          <p:cNvPicPr>
            <a:picLocks noChangeAspect="1"/>
          </p:cNvPicPr>
          <p:nvPr/>
        </p:nvPicPr>
        <p:blipFill>
          <a:blip r:embed="rId2"/>
          <a:stretch>
            <a:fillRect/>
          </a:stretch>
        </p:blipFill>
        <p:spPr>
          <a:xfrm>
            <a:off x="10877626" y="0"/>
            <a:ext cx="1314374" cy="1314374"/>
          </a:xfrm>
          <a:prstGeom prst="rect">
            <a:avLst/>
          </a:prstGeom>
        </p:spPr>
      </p:pic>
      <p:sp>
        <p:nvSpPr>
          <p:cNvPr id="9" name="TextBox 8">
            <a:extLst>
              <a:ext uri="{FF2B5EF4-FFF2-40B4-BE49-F238E27FC236}">
                <a16:creationId xmlns:a16="http://schemas.microsoft.com/office/drawing/2014/main" id="{B6764F28-9585-0593-17A9-31569156ECC8}"/>
              </a:ext>
            </a:extLst>
          </p:cNvPr>
          <p:cNvSpPr txBox="1"/>
          <p:nvPr/>
        </p:nvSpPr>
        <p:spPr>
          <a:xfrm>
            <a:off x="9301655" y="3342289"/>
            <a:ext cx="978153" cy="1477328"/>
          </a:xfrm>
          <a:prstGeom prst="rect">
            <a:avLst/>
          </a:prstGeom>
          <a:noFill/>
        </p:spPr>
        <p:txBody>
          <a:bodyPr wrap="none" rtlCol="0">
            <a:spAutoFit/>
          </a:bodyPr>
          <a:lstStyle/>
          <a:p>
            <a:r>
              <a:rPr lang="en-US" dirty="0"/>
              <a:t>Output:</a:t>
            </a:r>
          </a:p>
          <a:p>
            <a:endParaRPr lang="en-US" dirty="0"/>
          </a:p>
          <a:p>
            <a:r>
              <a:rPr lang="en-US" dirty="0"/>
              <a:t>5</a:t>
            </a:r>
          </a:p>
          <a:p>
            <a:endParaRPr lang="en-US" dirty="0"/>
          </a:p>
          <a:p>
            <a:r>
              <a:rPr lang="en-US" dirty="0"/>
              <a:t> </a:t>
            </a:r>
          </a:p>
        </p:txBody>
      </p:sp>
    </p:spTree>
    <p:extLst>
      <p:ext uri="{BB962C8B-B14F-4D97-AF65-F5344CB8AC3E}">
        <p14:creationId xmlns:p14="http://schemas.microsoft.com/office/powerpoint/2010/main" val="130459679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ACF8B-C6A8-4753-BF07-A26F73ABF314}"/>
              </a:ext>
            </a:extLst>
          </p:cNvPr>
          <p:cNvSpPr>
            <a:spLocks noGrp="1"/>
          </p:cNvSpPr>
          <p:nvPr>
            <p:ph type="title"/>
          </p:nvPr>
        </p:nvSpPr>
        <p:spPr/>
        <p:txBody>
          <a:bodyPr/>
          <a:lstStyle/>
          <a:p>
            <a:r>
              <a:rPr lang="en-IN" dirty="0"/>
              <a:t>Access outer class from Inner Class </a:t>
            </a:r>
            <a:endParaRPr lang="en-US" dirty="0"/>
          </a:p>
        </p:txBody>
      </p:sp>
      <p:sp>
        <p:nvSpPr>
          <p:cNvPr id="3" name="Content Placeholder 2">
            <a:extLst>
              <a:ext uri="{FF2B5EF4-FFF2-40B4-BE49-F238E27FC236}">
                <a16:creationId xmlns:a16="http://schemas.microsoft.com/office/drawing/2014/main" id="{6DE5B9FE-CA83-B494-CD8E-4D708E5E322B}"/>
              </a:ext>
            </a:extLst>
          </p:cNvPr>
          <p:cNvSpPr>
            <a:spLocks noGrp="1"/>
          </p:cNvSpPr>
          <p:nvPr>
            <p:ph idx="1"/>
          </p:nvPr>
        </p:nvSpPr>
        <p:spPr/>
        <p:txBody>
          <a:bodyPr>
            <a:normAutofit fontScale="92500" lnSpcReduction="10000"/>
          </a:bodyPr>
          <a:lstStyle/>
          <a:p>
            <a:pPr marL="0" indent="0">
              <a:buNone/>
            </a:pPr>
            <a:r>
              <a:rPr lang="en-IN" dirty="0"/>
              <a:t>class </a:t>
            </a:r>
            <a:r>
              <a:rPr lang="en-IN" dirty="0" err="1"/>
              <a:t>OuterClass</a:t>
            </a:r>
            <a:r>
              <a:rPr lang="en-IN" dirty="0"/>
              <a:t> { </a:t>
            </a:r>
          </a:p>
          <a:p>
            <a:pPr marL="0" indent="0">
              <a:buNone/>
            </a:pPr>
            <a:r>
              <a:rPr lang="en-IN" dirty="0"/>
              <a:t>int x = 10; </a:t>
            </a:r>
          </a:p>
          <a:p>
            <a:pPr marL="0" indent="0">
              <a:buNone/>
            </a:pPr>
            <a:r>
              <a:rPr lang="en-IN" dirty="0"/>
              <a:t>class </a:t>
            </a:r>
            <a:r>
              <a:rPr lang="en-IN" dirty="0" err="1"/>
              <a:t>InnerClass</a:t>
            </a:r>
            <a:r>
              <a:rPr lang="en-IN" dirty="0"/>
              <a:t> { </a:t>
            </a:r>
          </a:p>
          <a:p>
            <a:pPr marL="0" indent="0">
              <a:buNone/>
            </a:pPr>
            <a:r>
              <a:rPr lang="en-IN" dirty="0"/>
              <a:t>public int </a:t>
            </a:r>
            <a:r>
              <a:rPr lang="en-IN" dirty="0" err="1"/>
              <a:t>myInnerMethod</a:t>
            </a:r>
            <a:r>
              <a:rPr lang="en-IN" dirty="0"/>
              <a:t>() { </a:t>
            </a:r>
          </a:p>
          <a:p>
            <a:pPr marL="0" indent="0">
              <a:buNone/>
            </a:pPr>
            <a:r>
              <a:rPr lang="en-IN" dirty="0"/>
              <a:t>return x; </a:t>
            </a:r>
          </a:p>
          <a:p>
            <a:pPr marL="0" indent="0">
              <a:buNone/>
            </a:pPr>
            <a:r>
              <a:rPr lang="en-IN" dirty="0"/>
              <a:t>} }}</a:t>
            </a:r>
            <a:br>
              <a:rPr lang="en-IN" dirty="0"/>
            </a:br>
            <a:r>
              <a:rPr lang="en-IN" dirty="0"/>
              <a:t>public class Main {</a:t>
            </a:r>
            <a:br>
              <a:rPr lang="en-IN" dirty="0"/>
            </a:br>
            <a:r>
              <a:rPr lang="en-IN" dirty="0"/>
              <a:t>public static void main(String [] </a:t>
            </a:r>
            <a:r>
              <a:rPr lang="en-IN" dirty="0" err="1"/>
              <a:t>args</a:t>
            </a:r>
            <a:r>
              <a:rPr lang="en-IN" dirty="0"/>
              <a:t>) {</a:t>
            </a:r>
            <a:br>
              <a:rPr lang="en-IN" dirty="0"/>
            </a:br>
            <a:r>
              <a:rPr lang="en-IN" dirty="0" err="1"/>
              <a:t>OuterClass</a:t>
            </a:r>
            <a:r>
              <a:rPr lang="en-IN" dirty="0"/>
              <a:t> </a:t>
            </a:r>
            <a:r>
              <a:rPr lang="en-IN" dirty="0" err="1"/>
              <a:t>myOuter</a:t>
            </a:r>
            <a:r>
              <a:rPr lang="en-IN" dirty="0"/>
              <a:t> = new </a:t>
            </a:r>
            <a:r>
              <a:rPr lang="en-IN" dirty="0" err="1"/>
              <a:t>OuterClass</a:t>
            </a:r>
            <a:r>
              <a:rPr lang="en-IN" dirty="0"/>
              <a:t> ();</a:t>
            </a:r>
            <a:br>
              <a:rPr lang="en-IN" dirty="0"/>
            </a:br>
            <a:r>
              <a:rPr lang="en-IN" dirty="0" err="1"/>
              <a:t>OuterClass</a:t>
            </a:r>
            <a:r>
              <a:rPr lang="en-IN" dirty="0"/>
              <a:t> . </a:t>
            </a:r>
            <a:r>
              <a:rPr lang="en-IN" dirty="0" err="1"/>
              <a:t>InnerClass</a:t>
            </a:r>
            <a:r>
              <a:rPr lang="en-IN" dirty="0"/>
              <a:t> </a:t>
            </a:r>
            <a:r>
              <a:rPr lang="en-IN" dirty="0" err="1"/>
              <a:t>myInner</a:t>
            </a:r>
            <a:r>
              <a:rPr lang="en-IN" dirty="0"/>
              <a:t> = </a:t>
            </a:r>
            <a:r>
              <a:rPr lang="en-IN" dirty="0" err="1"/>
              <a:t>myOuter.new</a:t>
            </a:r>
            <a:r>
              <a:rPr lang="en-IN" dirty="0"/>
              <a:t> </a:t>
            </a:r>
            <a:r>
              <a:rPr lang="en-IN" dirty="0" err="1"/>
              <a:t>InnerClass</a:t>
            </a:r>
            <a:r>
              <a:rPr lang="en-IN" dirty="0"/>
              <a:t>(); </a:t>
            </a:r>
          </a:p>
          <a:p>
            <a:pPr marL="0" indent="0">
              <a:buNone/>
            </a:pPr>
            <a:r>
              <a:rPr lang="en-IN" dirty="0"/>
              <a:t>System . out . p r </a:t>
            </a:r>
            <a:r>
              <a:rPr lang="en-IN" dirty="0" err="1"/>
              <a:t>i</a:t>
            </a:r>
            <a:r>
              <a:rPr lang="en-IN" dirty="0"/>
              <a:t> n t l n ( </a:t>
            </a:r>
            <a:r>
              <a:rPr lang="en-IN" dirty="0" err="1"/>
              <a:t>myInner</a:t>
            </a:r>
            <a:r>
              <a:rPr lang="en-IN" dirty="0"/>
              <a:t> . </a:t>
            </a:r>
            <a:r>
              <a:rPr lang="en-IN" dirty="0" err="1"/>
              <a:t>myInnerMethod</a:t>
            </a:r>
            <a:r>
              <a:rPr lang="en-IN" dirty="0"/>
              <a:t> ( ) ) ; </a:t>
            </a:r>
          </a:p>
          <a:p>
            <a:pPr marL="0" indent="0">
              <a:buNone/>
            </a:pPr>
            <a:r>
              <a:rPr lang="en-IN" dirty="0"/>
              <a:t>}} </a:t>
            </a:r>
          </a:p>
          <a:p>
            <a:endParaRPr lang="en-US" dirty="0"/>
          </a:p>
        </p:txBody>
      </p:sp>
      <p:sp>
        <p:nvSpPr>
          <p:cNvPr id="4" name="Date Placeholder 3">
            <a:extLst>
              <a:ext uri="{FF2B5EF4-FFF2-40B4-BE49-F238E27FC236}">
                <a16:creationId xmlns:a16="http://schemas.microsoft.com/office/drawing/2014/main" id="{27C51869-FAE3-3B72-7318-DB17639BD997}"/>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827A584C-7AD6-C632-1AF4-57CBFFC25206}"/>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04A0543C-FCB3-2424-9BEE-17B8B9831CB1}"/>
              </a:ext>
            </a:extLst>
          </p:cNvPr>
          <p:cNvSpPr>
            <a:spLocks noGrp="1"/>
          </p:cNvSpPr>
          <p:nvPr>
            <p:ph type="sldNum" sz="quarter" idx="12"/>
          </p:nvPr>
        </p:nvSpPr>
        <p:spPr/>
        <p:txBody>
          <a:bodyPr/>
          <a:lstStyle/>
          <a:p>
            <a:fld id="{860C8249-ED93-7640-8EF8-EF1CF6F3BBCA}" type="slidenum">
              <a:rPr lang="en-US" smtClean="0"/>
              <a:t>174</a:t>
            </a:fld>
            <a:endParaRPr lang="en-US"/>
          </a:p>
        </p:txBody>
      </p:sp>
      <p:pic>
        <p:nvPicPr>
          <p:cNvPr id="7" name="Picture 6">
            <a:extLst>
              <a:ext uri="{FF2B5EF4-FFF2-40B4-BE49-F238E27FC236}">
                <a16:creationId xmlns:a16="http://schemas.microsoft.com/office/drawing/2014/main" id="{08A6D163-67BF-37CC-EE3E-5F904C98877F}"/>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12279120-DA54-4AD2-D377-A140A149F09C}"/>
              </a:ext>
            </a:extLst>
          </p:cNvPr>
          <p:cNvSpPr txBox="1"/>
          <p:nvPr/>
        </p:nvSpPr>
        <p:spPr>
          <a:xfrm>
            <a:off x="8145517" y="2680138"/>
            <a:ext cx="1017394" cy="923330"/>
          </a:xfrm>
          <a:prstGeom prst="rect">
            <a:avLst/>
          </a:prstGeom>
          <a:noFill/>
        </p:spPr>
        <p:txBody>
          <a:bodyPr wrap="none" rtlCol="0">
            <a:spAutoFit/>
          </a:bodyPr>
          <a:lstStyle/>
          <a:p>
            <a:r>
              <a:rPr lang="en-US" dirty="0"/>
              <a:t>Output: </a:t>
            </a:r>
          </a:p>
          <a:p>
            <a:endParaRPr lang="en-US" dirty="0"/>
          </a:p>
          <a:p>
            <a:r>
              <a:rPr lang="en-US" dirty="0"/>
              <a:t>10</a:t>
            </a:r>
          </a:p>
        </p:txBody>
      </p:sp>
    </p:spTree>
    <p:extLst>
      <p:ext uri="{BB962C8B-B14F-4D97-AF65-F5344CB8AC3E}">
        <p14:creationId xmlns:p14="http://schemas.microsoft.com/office/powerpoint/2010/main" val="249537116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FFF04-FE67-E0A2-09C0-61439FF3A28E}"/>
              </a:ext>
            </a:extLst>
          </p:cNvPr>
          <p:cNvSpPr>
            <a:spLocks noGrp="1"/>
          </p:cNvSpPr>
          <p:nvPr>
            <p:ph type="title"/>
          </p:nvPr>
        </p:nvSpPr>
        <p:spPr/>
        <p:txBody>
          <a:bodyPr/>
          <a:lstStyle/>
          <a:p>
            <a:r>
              <a:rPr lang="en-IN" dirty="0"/>
              <a:t>Examples for Inner Class </a:t>
            </a:r>
            <a:endParaRPr lang="en-US" dirty="0"/>
          </a:p>
        </p:txBody>
      </p:sp>
      <p:sp>
        <p:nvSpPr>
          <p:cNvPr id="3" name="Content Placeholder 2">
            <a:extLst>
              <a:ext uri="{FF2B5EF4-FFF2-40B4-BE49-F238E27FC236}">
                <a16:creationId xmlns:a16="http://schemas.microsoft.com/office/drawing/2014/main" id="{AB61A585-20A5-DD49-AA17-399235A5C04E}"/>
              </a:ext>
            </a:extLst>
          </p:cNvPr>
          <p:cNvSpPr>
            <a:spLocks noGrp="1"/>
          </p:cNvSpPr>
          <p:nvPr>
            <p:ph idx="1"/>
          </p:nvPr>
        </p:nvSpPr>
        <p:spPr>
          <a:xfrm>
            <a:off x="1069848" y="2121408"/>
            <a:ext cx="5646262" cy="4050792"/>
          </a:xfrm>
        </p:spPr>
        <p:txBody>
          <a:bodyPr>
            <a:normAutofit lnSpcReduction="10000"/>
          </a:bodyPr>
          <a:lstStyle/>
          <a:p>
            <a:pPr marL="0" indent="0">
              <a:buNone/>
            </a:pPr>
            <a:r>
              <a:rPr lang="en-IN" dirty="0"/>
              <a:t>class </a:t>
            </a:r>
            <a:r>
              <a:rPr lang="en-IN" dirty="0" err="1"/>
              <a:t>Outer_Demo</a:t>
            </a:r>
            <a:r>
              <a:rPr lang="en-IN" dirty="0"/>
              <a:t> { </a:t>
            </a:r>
          </a:p>
          <a:p>
            <a:pPr marL="0" indent="0">
              <a:buNone/>
            </a:pPr>
            <a:r>
              <a:rPr lang="en-IN" dirty="0"/>
              <a:t>int </a:t>
            </a:r>
            <a:r>
              <a:rPr lang="en-IN" dirty="0" err="1"/>
              <a:t>num</a:t>
            </a:r>
            <a:r>
              <a:rPr lang="en-IN" dirty="0"/>
              <a:t>; </a:t>
            </a:r>
          </a:p>
          <a:p>
            <a:pPr marL="0" indent="0">
              <a:buNone/>
            </a:pPr>
            <a:br>
              <a:rPr lang="en-IN" dirty="0"/>
            </a:br>
            <a:r>
              <a:rPr lang="en-IN" dirty="0"/>
              <a:t>private class </a:t>
            </a:r>
            <a:r>
              <a:rPr lang="en-IN" dirty="0" err="1"/>
              <a:t>Inner_Demo</a:t>
            </a:r>
            <a:r>
              <a:rPr lang="en-IN" dirty="0"/>
              <a:t> { </a:t>
            </a:r>
          </a:p>
          <a:p>
            <a:pPr marL="0" indent="0">
              <a:buNone/>
            </a:pPr>
            <a:r>
              <a:rPr lang="en-IN" dirty="0"/>
              <a:t>public void print () { </a:t>
            </a:r>
          </a:p>
          <a:p>
            <a:pPr marL="0" indent="0">
              <a:buNone/>
            </a:pPr>
            <a:r>
              <a:rPr lang="en-IN" dirty="0" err="1"/>
              <a:t>System.out.println</a:t>
            </a:r>
            <a:r>
              <a:rPr lang="en-IN" dirty="0"/>
              <a:t>(”This is an inner class”); </a:t>
            </a:r>
          </a:p>
          <a:p>
            <a:pPr marL="0" indent="0">
              <a:buNone/>
            </a:pPr>
            <a:r>
              <a:rPr lang="en-IN" dirty="0"/>
              <a:t>}} </a:t>
            </a:r>
          </a:p>
          <a:p>
            <a:pPr marL="0" indent="0">
              <a:buNone/>
            </a:pPr>
            <a:r>
              <a:rPr lang="en-IN" dirty="0"/>
              <a:t>void display Inner () {</a:t>
            </a:r>
            <a:br>
              <a:rPr lang="en-IN" dirty="0"/>
            </a:br>
            <a:r>
              <a:rPr lang="en-IN" dirty="0" err="1"/>
              <a:t>Inner_Demo</a:t>
            </a:r>
            <a:r>
              <a:rPr lang="en-IN" dirty="0"/>
              <a:t> Inner = new </a:t>
            </a:r>
            <a:r>
              <a:rPr lang="en-IN" dirty="0" err="1"/>
              <a:t>Inner_Demo</a:t>
            </a:r>
            <a:r>
              <a:rPr lang="en-IN" dirty="0"/>
              <a:t> ();</a:t>
            </a:r>
            <a:br>
              <a:rPr lang="en-IN" dirty="0"/>
            </a:br>
            <a:r>
              <a:rPr lang="en-IN" dirty="0"/>
              <a:t>Inner . print (); </a:t>
            </a:r>
          </a:p>
          <a:p>
            <a:pPr marL="0" indent="0">
              <a:buNone/>
            </a:pPr>
            <a:r>
              <a:rPr lang="en-IN" dirty="0"/>
              <a:t>}} </a:t>
            </a:r>
          </a:p>
          <a:p>
            <a:endParaRPr lang="en-US" dirty="0"/>
          </a:p>
        </p:txBody>
      </p:sp>
      <p:sp>
        <p:nvSpPr>
          <p:cNvPr id="4" name="Date Placeholder 3">
            <a:extLst>
              <a:ext uri="{FF2B5EF4-FFF2-40B4-BE49-F238E27FC236}">
                <a16:creationId xmlns:a16="http://schemas.microsoft.com/office/drawing/2014/main" id="{4F6250F8-7459-0B24-1D20-2CCC4AD104F5}"/>
              </a:ext>
            </a:extLst>
          </p:cNvPr>
          <p:cNvSpPr>
            <a:spLocks noGrp="1"/>
          </p:cNvSpPr>
          <p:nvPr>
            <p:ph type="dt" sz="half" idx="10"/>
          </p:nvPr>
        </p:nvSpPr>
        <p:spPr/>
        <p:txBody>
          <a:bodyPr/>
          <a:lstStyle/>
          <a:p>
            <a:fld id="{9BB12291-440E-AD4F-9E95-BBCDAA04E0AF}" type="datetime1">
              <a:rPr lang="en-IN" smtClean="0"/>
              <a:t>11/08/22</a:t>
            </a:fld>
            <a:endParaRPr lang="en-US" dirty="0"/>
          </a:p>
        </p:txBody>
      </p:sp>
      <p:sp>
        <p:nvSpPr>
          <p:cNvPr id="5" name="Footer Placeholder 4">
            <a:extLst>
              <a:ext uri="{FF2B5EF4-FFF2-40B4-BE49-F238E27FC236}">
                <a16:creationId xmlns:a16="http://schemas.microsoft.com/office/drawing/2014/main" id="{3643CBA5-3926-FF96-9604-E7963BD1BA3B}"/>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6970223A-A443-B793-0EB3-570691F310BF}"/>
              </a:ext>
            </a:extLst>
          </p:cNvPr>
          <p:cNvSpPr>
            <a:spLocks noGrp="1"/>
          </p:cNvSpPr>
          <p:nvPr>
            <p:ph type="sldNum" sz="quarter" idx="12"/>
          </p:nvPr>
        </p:nvSpPr>
        <p:spPr/>
        <p:txBody>
          <a:bodyPr/>
          <a:lstStyle/>
          <a:p>
            <a:fld id="{860C8249-ED93-7640-8EF8-EF1CF6F3BBCA}" type="slidenum">
              <a:rPr lang="en-US" smtClean="0"/>
              <a:t>175</a:t>
            </a:fld>
            <a:endParaRPr lang="en-US"/>
          </a:p>
        </p:txBody>
      </p:sp>
      <p:pic>
        <p:nvPicPr>
          <p:cNvPr id="7" name="Picture 6">
            <a:extLst>
              <a:ext uri="{FF2B5EF4-FFF2-40B4-BE49-F238E27FC236}">
                <a16:creationId xmlns:a16="http://schemas.microsoft.com/office/drawing/2014/main" id="{6C235963-469C-0880-DB87-0C11CF05E1EC}"/>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E8AAD7BB-EEB0-8BC4-ABB7-4A5DB9E0D748}"/>
              </a:ext>
            </a:extLst>
          </p:cNvPr>
          <p:cNvSpPr/>
          <p:nvPr/>
        </p:nvSpPr>
        <p:spPr>
          <a:xfrm>
            <a:off x="7620000" y="2115479"/>
            <a:ext cx="6096000" cy="2031325"/>
          </a:xfrm>
          <a:prstGeom prst="rect">
            <a:avLst/>
          </a:prstGeom>
        </p:spPr>
        <p:txBody>
          <a:bodyPr>
            <a:spAutoFit/>
          </a:bodyPr>
          <a:lstStyle/>
          <a:p>
            <a:r>
              <a:rPr lang="en-IN" dirty="0">
                <a:latin typeface="LMSans10"/>
              </a:rPr>
              <a:t>public class My class </a:t>
            </a:r>
            <a:r>
              <a:rPr lang="en-IN" dirty="0">
                <a:latin typeface="CMSY10"/>
              </a:rPr>
              <a:t>{</a:t>
            </a:r>
            <a:br>
              <a:rPr lang="en-IN" dirty="0">
                <a:latin typeface="CMSY10"/>
              </a:rPr>
            </a:br>
            <a:r>
              <a:rPr lang="en-IN" dirty="0">
                <a:latin typeface="LMSans10"/>
              </a:rPr>
              <a:t>public static void main(String </a:t>
            </a:r>
            <a:r>
              <a:rPr lang="en-IN" dirty="0" err="1">
                <a:latin typeface="LMSans10"/>
              </a:rPr>
              <a:t>args</a:t>
            </a:r>
            <a:r>
              <a:rPr lang="en-IN" dirty="0">
                <a:latin typeface="LMSans10"/>
              </a:rPr>
              <a:t> []) </a:t>
            </a:r>
            <a:r>
              <a:rPr lang="en-IN" dirty="0">
                <a:latin typeface="CMSY10"/>
              </a:rPr>
              <a:t>{ </a:t>
            </a:r>
            <a:endParaRPr lang="en-IN" dirty="0"/>
          </a:p>
          <a:p>
            <a:br>
              <a:rPr lang="en-IN" dirty="0">
                <a:latin typeface="LMSans10"/>
              </a:rPr>
            </a:br>
            <a:r>
              <a:rPr lang="en-IN" dirty="0" err="1">
                <a:latin typeface="LMSans10"/>
              </a:rPr>
              <a:t>Outer_Demo</a:t>
            </a:r>
            <a:r>
              <a:rPr lang="en-IN" dirty="0">
                <a:latin typeface="LMSans10"/>
              </a:rPr>
              <a:t> outer = new </a:t>
            </a:r>
            <a:r>
              <a:rPr lang="en-IN" dirty="0" err="1">
                <a:latin typeface="LMSans10"/>
              </a:rPr>
              <a:t>Outer_Demo</a:t>
            </a:r>
            <a:r>
              <a:rPr lang="en-IN" dirty="0">
                <a:latin typeface="LMSans10"/>
              </a:rPr>
              <a:t> ();</a:t>
            </a:r>
            <a:br>
              <a:rPr lang="en-IN" dirty="0">
                <a:latin typeface="LMSans10"/>
              </a:rPr>
            </a:br>
            <a:endParaRPr lang="en-IN" dirty="0"/>
          </a:p>
          <a:p>
            <a:r>
              <a:rPr lang="en-IN" dirty="0" err="1">
                <a:latin typeface="LMSans10"/>
              </a:rPr>
              <a:t>outer.display_Inner</a:t>
            </a:r>
            <a:r>
              <a:rPr lang="en-IN" dirty="0">
                <a:latin typeface="LMSans10"/>
              </a:rPr>
              <a:t>(); </a:t>
            </a:r>
            <a:endParaRPr lang="en-IN" dirty="0"/>
          </a:p>
          <a:p>
            <a:r>
              <a:rPr lang="en-IN" dirty="0">
                <a:latin typeface="CMSY10"/>
              </a:rPr>
              <a:t>}} </a:t>
            </a:r>
            <a:endParaRPr lang="en-IN" dirty="0">
              <a:effectLst/>
            </a:endParaRPr>
          </a:p>
        </p:txBody>
      </p:sp>
      <p:sp>
        <p:nvSpPr>
          <p:cNvPr id="9" name="TextBox 8">
            <a:extLst>
              <a:ext uri="{FF2B5EF4-FFF2-40B4-BE49-F238E27FC236}">
                <a16:creationId xmlns:a16="http://schemas.microsoft.com/office/drawing/2014/main" id="{6BA5E677-AE6F-C22F-1511-97853A89A3BA}"/>
              </a:ext>
            </a:extLst>
          </p:cNvPr>
          <p:cNvSpPr txBox="1"/>
          <p:nvPr/>
        </p:nvSpPr>
        <p:spPr>
          <a:xfrm>
            <a:off x="8113986" y="4645572"/>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90CD767A-FB95-CCFC-82AB-D330AF132B30}"/>
              </a:ext>
            </a:extLst>
          </p:cNvPr>
          <p:cNvSpPr txBox="1"/>
          <p:nvPr/>
        </p:nvSpPr>
        <p:spPr>
          <a:xfrm>
            <a:off x="8460828" y="4918841"/>
            <a:ext cx="2369816" cy="1477328"/>
          </a:xfrm>
          <a:prstGeom prst="rect">
            <a:avLst/>
          </a:prstGeom>
          <a:noFill/>
        </p:spPr>
        <p:txBody>
          <a:bodyPr wrap="none" rtlCol="0">
            <a:spAutoFit/>
          </a:bodyPr>
          <a:lstStyle/>
          <a:p>
            <a:r>
              <a:rPr lang="en-US" dirty="0"/>
              <a:t>Output: </a:t>
            </a:r>
          </a:p>
          <a:p>
            <a:endParaRPr lang="en-US" dirty="0"/>
          </a:p>
          <a:p>
            <a:r>
              <a:rPr lang="en-US" dirty="0"/>
              <a:t>This is an inner class</a:t>
            </a:r>
          </a:p>
          <a:p>
            <a:endParaRPr lang="en-US" dirty="0"/>
          </a:p>
          <a:p>
            <a:endParaRPr lang="en-US" dirty="0"/>
          </a:p>
        </p:txBody>
      </p:sp>
    </p:spTree>
    <p:extLst>
      <p:ext uri="{BB962C8B-B14F-4D97-AF65-F5344CB8AC3E}">
        <p14:creationId xmlns:p14="http://schemas.microsoft.com/office/powerpoint/2010/main" val="366231618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627CF-93AF-B520-B011-43BF2618CD85}"/>
              </a:ext>
            </a:extLst>
          </p:cNvPr>
          <p:cNvSpPr>
            <a:spLocks noGrp="1"/>
          </p:cNvSpPr>
          <p:nvPr>
            <p:ph type="title"/>
          </p:nvPr>
        </p:nvSpPr>
        <p:spPr/>
        <p:txBody>
          <a:bodyPr>
            <a:normAutofit/>
          </a:bodyPr>
          <a:lstStyle/>
          <a:p>
            <a:r>
              <a:rPr lang="en-IN" dirty="0"/>
              <a:t>Accessing Private members from Inner class </a:t>
            </a:r>
            <a:endParaRPr lang="en-US" dirty="0"/>
          </a:p>
        </p:txBody>
      </p:sp>
      <p:sp>
        <p:nvSpPr>
          <p:cNvPr id="3" name="Content Placeholder 2">
            <a:extLst>
              <a:ext uri="{FF2B5EF4-FFF2-40B4-BE49-F238E27FC236}">
                <a16:creationId xmlns:a16="http://schemas.microsoft.com/office/drawing/2014/main" id="{91B5A64E-7AD7-2CC4-04CD-DF68E9E9236D}"/>
              </a:ext>
            </a:extLst>
          </p:cNvPr>
          <p:cNvSpPr>
            <a:spLocks noGrp="1"/>
          </p:cNvSpPr>
          <p:nvPr>
            <p:ph idx="1"/>
          </p:nvPr>
        </p:nvSpPr>
        <p:spPr>
          <a:xfrm>
            <a:off x="334123" y="2081934"/>
            <a:ext cx="6345936" cy="4050792"/>
          </a:xfrm>
        </p:spPr>
        <p:txBody>
          <a:bodyPr/>
          <a:lstStyle/>
          <a:p>
            <a:pPr marL="0" indent="0">
              <a:buNone/>
            </a:pPr>
            <a:endParaRPr lang="en-IN" dirty="0"/>
          </a:p>
          <a:p>
            <a:pPr marL="0" indent="0">
              <a:buNone/>
            </a:pPr>
            <a:r>
              <a:rPr lang="en-IN" dirty="0"/>
              <a:t>class Outer Demo {</a:t>
            </a:r>
            <a:br>
              <a:rPr lang="en-IN" dirty="0"/>
            </a:br>
            <a:r>
              <a:rPr lang="en-IN" dirty="0"/>
              <a:t>// private variable of the outer class </a:t>
            </a:r>
          </a:p>
          <a:p>
            <a:pPr marL="0" indent="0">
              <a:buNone/>
            </a:pPr>
            <a:r>
              <a:rPr lang="en-IN" dirty="0"/>
              <a:t>private int </a:t>
            </a:r>
            <a:r>
              <a:rPr lang="en-IN" dirty="0" err="1"/>
              <a:t>num</a:t>
            </a:r>
            <a:r>
              <a:rPr lang="en-IN" dirty="0"/>
              <a:t> = 175; // inner class </a:t>
            </a:r>
          </a:p>
          <a:p>
            <a:pPr marL="0" indent="0">
              <a:buNone/>
            </a:pPr>
            <a:r>
              <a:rPr lang="en-IN" dirty="0"/>
              <a:t>public class Inner Demo {</a:t>
            </a:r>
            <a:br>
              <a:rPr lang="en-IN" dirty="0"/>
            </a:br>
            <a:r>
              <a:rPr lang="en-IN" dirty="0"/>
              <a:t>public int </a:t>
            </a:r>
            <a:r>
              <a:rPr lang="en-IN" dirty="0" err="1"/>
              <a:t>getNum</a:t>
            </a:r>
            <a:r>
              <a:rPr lang="en-IN" dirty="0"/>
              <a:t>() {</a:t>
            </a:r>
            <a:br>
              <a:rPr lang="en-IN" dirty="0"/>
            </a:br>
            <a:r>
              <a:rPr lang="en-IN" dirty="0" err="1"/>
              <a:t>System.out.println</a:t>
            </a:r>
            <a:r>
              <a:rPr lang="en-IN" dirty="0"/>
              <a:t>(”This is the </a:t>
            </a:r>
            <a:r>
              <a:rPr lang="en-IN" dirty="0" err="1"/>
              <a:t>getnum</a:t>
            </a:r>
            <a:r>
              <a:rPr lang="en-IN" dirty="0"/>
              <a:t> method of </a:t>
            </a:r>
            <a:r>
              <a:rPr lang="en-IN" dirty="0" err="1"/>
              <a:t>th</a:t>
            </a:r>
            <a:r>
              <a:rPr lang="en-IN" dirty="0"/>
              <a:t> </a:t>
            </a:r>
          </a:p>
          <a:p>
            <a:pPr marL="0" indent="0">
              <a:buNone/>
            </a:pPr>
            <a:r>
              <a:rPr lang="en-IN" dirty="0"/>
              <a:t>return </a:t>
            </a:r>
            <a:r>
              <a:rPr lang="en-IN" dirty="0" err="1"/>
              <a:t>num</a:t>
            </a:r>
            <a:r>
              <a:rPr lang="en-IN" dirty="0"/>
              <a:t>; </a:t>
            </a:r>
          </a:p>
          <a:p>
            <a:pPr marL="0" indent="0">
              <a:buNone/>
            </a:pPr>
            <a:r>
              <a:rPr lang="en-IN" dirty="0"/>
              <a:t>} }} </a:t>
            </a:r>
          </a:p>
          <a:p>
            <a:endParaRPr lang="en-US" dirty="0"/>
          </a:p>
        </p:txBody>
      </p:sp>
      <p:sp>
        <p:nvSpPr>
          <p:cNvPr id="4" name="Date Placeholder 3">
            <a:extLst>
              <a:ext uri="{FF2B5EF4-FFF2-40B4-BE49-F238E27FC236}">
                <a16:creationId xmlns:a16="http://schemas.microsoft.com/office/drawing/2014/main" id="{0B8AE377-FD4B-A1D1-D56B-CD6C7CBF7014}"/>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B40DB080-379F-72F3-AA5D-F20367CEAEF8}"/>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C3FB9D8E-A0E2-E46B-6D47-27FAE69EC7A1}"/>
              </a:ext>
            </a:extLst>
          </p:cNvPr>
          <p:cNvSpPr>
            <a:spLocks noGrp="1"/>
          </p:cNvSpPr>
          <p:nvPr>
            <p:ph type="sldNum" sz="quarter" idx="12"/>
          </p:nvPr>
        </p:nvSpPr>
        <p:spPr/>
        <p:txBody>
          <a:bodyPr/>
          <a:lstStyle/>
          <a:p>
            <a:fld id="{860C8249-ED93-7640-8EF8-EF1CF6F3BBCA}" type="slidenum">
              <a:rPr lang="en-US" smtClean="0"/>
              <a:t>176</a:t>
            </a:fld>
            <a:endParaRPr lang="en-US"/>
          </a:p>
        </p:txBody>
      </p:sp>
      <p:pic>
        <p:nvPicPr>
          <p:cNvPr id="7" name="Picture 6">
            <a:extLst>
              <a:ext uri="{FF2B5EF4-FFF2-40B4-BE49-F238E27FC236}">
                <a16:creationId xmlns:a16="http://schemas.microsoft.com/office/drawing/2014/main" id="{64C1E181-0E33-1D80-BAF4-A3DA624487D3}"/>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5AAF78C3-828E-E3F8-9365-E557B283F1BB}"/>
              </a:ext>
            </a:extLst>
          </p:cNvPr>
          <p:cNvSpPr/>
          <p:nvPr/>
        </p:nvSpPr>
        <p:spPr>
          <a:xfrm>
            <a:off x="6553200" y="1799006"/>
            <a:ext cx="6096000" cy="2308324"/>
          </a:xfrm>
          <a:prstGeom prst="rect">
            <a:avLst/>
          </a:prstGeom>
        </p:spPr>
        <p:txBody>
          <a:bodyPr>
            <a:spAutoFit/>
          </a:bodyPr>
          <a:lstStyle/>
          <a:p>
            <a:r>
              <a:rPr lang="en-IN" dirty="0">
                <a:latin typeface="LMSans10"/>
              </a:rPr>
              <a:t>public class My class2 </a:t>
            </a:r>
            <a:r>
              <a:rPr lang="en-IN" dirty="0">
                <a:latin typeface="CMSY10"/>
              </a:rPr>
              <a:t>{</a:t>
            </a:r>
            <a:br>
              <a:rPr lang="en-IN" dirty="0">
                <a:latin typeface="CMSY10"/>
              </a:rPr>
            </a:br>
            <a:r>
              <a:rPr lang="en-IN" dirty="0">
                <a:latin typeface="LMSans10"/>
              </a:rPr>
              <a:t>public static void main(String </a:t>
            </a:r>
            <a:r>
              <a:rPr lang="en-IN" dirty="0" err="1">
                <a:latin typeface="LMSans10"/>
              </a:rPr>
              <a:t>args</a:t>
            </a:r>
            <a:r>
              <a:rPr lang="en-IN" dirty="0">
                <a:latin typeface="LMSans10"/>
              </a:rPr>
              <a:t> []) </a:t>
            </a:r>
            <a:r>
              <a:rPr lang="en-IN" dirty="0">
                <a:latin typeface="CMSY10"/>
              </a:rPr>
              <a:t>{ </a:t>
            </a:r>
            <a:endParaRPr lang="en-IN" dirty="0"/>
          </a:p>
          <a:p>
            <a:r>
              <a:rPr lang="en-IN" dirty="0">
                <a:latin typeface="LMSans10"/>
              </a:rPr>
              <a:t>// Instantiating the outer class </a:t>
            </a:r>
            <a:endParaRPr lang="en-IN" dirty="0"/>
          </a:p>
          <a:p>
            <a:r>
              <a:rPr lang="en-IN" dirty="0">
                <a:latin typeface="LMSans10"/>
              </a:rPr>
              <a:t>Outer Demo outer = new Outer Demo ();</a:t>
            </a:r>
            <a:br>
              <a:rPr lang="en-IN" dirty="0">
                <a:latin typeface="LMSans10"/>
              </a:rPr>
            </a:br>
            <a:r>
              <a:rPr lang="en-IN" dirty="0">
                <a:latin typeface="LMSans10"/>
              </a:rPr>
              <a:t>// Instantiating the inner class</a:t>
            </a:r>
            <a:br>
              <a:rPr lang="en-IN" dirty="0">
                <a:latin typeface="LMSans10"/>
              </a:rPr>
            </a:br>
            <a:r>
              <a:rPr lang="en-IN" dirty="0">
                <a:latin typeface="LMSans10"/>
              </a:rPr>
              <a:t>Outer </a:t>
            </a:r>
            <a:r>
              <a:rPr lang="en-IN" dirty="0" err="1">
                <a:latin typeface="LMSans10"/>
              </a:rPr>
              <a:t>Demo.Inner</a:t>
            </a:r>
            <a:r>
              <a:rPr lang="en-IN" dirty="0">
                <a:latin typeface="LMSans10"/>
              </a:rPr>
              <a:t> Demo inner = </a:t>
            </a:r>
            <a:r>
              <a:rPr lang="en-IN" dirty="0" err="1">
                <a:latin typeface="LMSans10"/>
              </a:rPr>
              <a:t>outer.new</a:t>
            </a:r>
            <a:r>
              <a:rPr lang="en-IN" dirty="0">
                <a:latin typeface="LMSans10"/>
              </a:rPr>
              <a:t> Inner Demo(); </a:t>
            </a:r>
            <a:endParaRPr lang="en-IN" dirty="0"/>
          </a:p>
          <a:p>
            <a:r>
              <a:rPr lang="en-IN" dirty="0">
                <a:latin typeface="LMSans10"/>
              </a:rPr>
              <a:t>System . out . p r </a:t>
            </a:r>
            <a:r>
              <a:rPr lang="en-IN" dirty="0" err="1">
                <a:latin typeface="LMSans10"/>
              </a:rPr>
              <a:t>i</a:t>
            </a:r>
            <a:r>
              <a:rPr lang="en-IN" dirty="0">
                <a:latin typeface="LMSans10"/>
              </a:rPr>
              <a:t> n t l n ( </a:t>
            </a:r>
            <a:r>
              <a:rPr lang="en-IN" dirty="0" err="1">
                <a:latin typeface="LMSans10"/>
              </a:rPr>
              <a:t>i</a:t>
            </a:r>
            <a:r>
              <a:rPr lang="en-IN" dirty="0">
                <a:latin typeface="LMSans10"/>
              </a:rPr>
              <a:t> n n e r . </a:t>
            </a:r>
            <a:r>
              <a:rPr lang="en-IN" dirty="0" err="1">
                <a:latin typeface="LMSans10"/>
              </a:rPr>
              <a:t>getNum</a:t>
            </a:r>
            <a:r>
              <a:rPr lang="en-IN" dirty="0">
                <a:latin typeface="LMSans10"/>
              </a:rPr>
              <a:t> ( ) ) ; </a:t>
            </a:r>
            <a:endParaRPr lang="en-IN" dirty="0"/>
          </a:p>
          <a:p>
            <a:r>
              <a:rPr lang="en-IN" dirty="0">
                <a:latin typeface="CMSY10"/>
              </a:rPr>
              <a:t>}} </a:t>
            </a:r>
            <a:endParaRPr lang="en-IN" dirty="0">
              <a:effectLst/>
            </a:endParaRPr>
          </a:p>
        </p:txBody>
      </p:sp>
    </p:spTree>
    <p:extLst>
      <p:ext uri="{BB962C8B-B14F-4D97-AF65-F5344CB8AC3E}">
        <p14:creationId xmlns:p14="http://schemas.microsoft.com/office/powerpoint/2010/main" val="185112363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A03E4-20C3-3437-C444-776AE26997DB}"/>
              </a:ext>
            </a:extLst>
          </p:cNvPr>
          <p:cNvSpPr>
            <a:spLocks noGrp="1"/>
          </p:cNvSpPr>
          <p:nvPr>
            <p:ph type="title"/>
          </p:nvPr>
        </p:nvSpPr>
        <p:spPr>
          <a:xfrm>
            <a:off x="0" y="-113706"/>
            <a:ext cx="10058400" cy="1609344"/>
          </a:xfrm>
        </p:spPr>
        <p:txBody>
          <a:bodyPr>
            <a:normAutofit/>
          </a:bodyPr>
          <a:lstStyle/>
          <a:p>
            <a:r>
              <a:rPr lang="en-IN" dirty="0"/>
              <a:t>Example for Method Local Inner class </a:t>
            </a:r>
            <a:endParaRPr lang="en-US" dirty="0"/>
          </a:p>
        </p:txBody>
      </p:sp>
      <p:sp>
        <p:nvSpPr>
          <p:cNvPr id="3" name="Content Placeholder 2">
            <a:extLst>
              <a:ext uri="{FF2B5EF4-FFF2-40B4-BE49-F238E27FC236}">
                <a16:creationId xmlns:a16="http://schemas.microsoft.com/office/drawing/2014/main" id="{DEC8FD18-042B-EA2F-C256-6210160C7C22}"/>
              </a:ext>
            </a:extLst>
          </p:cNvPr>
          <p:cNvSpPr>
            <a:spLocks noGrp="1"/>
          </p:cNvSpPr>
          <p:nvPr>
            <p:ph idx="1"/>
          </p:nvPr>
        </p:nvSpPr>
        <p:spPr>
          <a:xfrm>
            <a:off x="110795" y="1054203"/>
            <a:ext cx="7230090" cy="4050792"/>
          </a:xfrm>
        </p:spPr>
        <p:txBody>
          <a:bodyPr/>
          <a:lstStyle/>
          <a:p>
            <a:pPr marL="0" indent="0">
              <a:buNone/>
            </a:pPr>
            <a:endParaRPr lang="en-IN" dirty="0"/>
          </a:p>
          <a:p>
            <a:pPr marL="0" indent="0">
              <a:buNone/>
            </a:pPr>
            <a:r>
              <a:rPr lang="en-IN" dirty="0"/>
              <a:t>public class </a:t>
            </a:r>
            <a:r>
              <a:rPr lang="en-IN" dirty="0" err="1"/>
              <a:t>Outerclass</a:t>
            </a:r>
            <a:r>
              <a:rPr lang="en-IN" dirty="0"/>
              <a:t> {</a:t>
            </a:r>
            <a:br>
              <a:rPr lang="en-IN" dirty="0"/>
            </a:br>
            <a:r>
              <a:rPr lang="en-IN" dirty="0"/>
              <a:t>// instance method of the outer class </a:t>
            </a:r>
          </a:p>
          <a:p>
            <a:pPr marL="0" indent="0">
              <a:buNone/>
            </a:pPr>
            <a:r>
              <a:rPr lang="en-IN" dirty="0"/>
              <a:t>void my Method() { </a:t>
            </a:r>
          </a:p>
          <a:p>
            <a:pPr marL="0" indent="0">
              <a:buNone/>
            </a:pPr>
            <a:r>
              <a:rPr lang="en-IN" dirty="0"/>
              <a:t>int </a:t>
            </a:r>
            <a:r>
              <a:rPr lang="en-IN" dirty="0" err="1"/>
              <a:t>num</a:t>
            </a:r>
            <a:r>
              <a:rPr lang="en-IN" dirty="0"/>
              <a:t> = 23;</a:t>
            </a:r>
            <a:br>
              <a:rPr lang="en-IN" dirty="0"/>
            </a:br>
            <a:r>
              <a:rPr lang="en-IN" dirty="0"/>
              <a:t>// method−local inner class </a:t>
            </a:r>
          </a:p>
          <a:p>
            <a:pPr marL="0" indent="0">
              <a:buNone/>
            </a:pPr>
            <a:r>
              <a:rPr lang="en-IN" dirty="0"/>
              <a:t>c l a s s </a:t>
            </a:r>
            <a:r>
              <a:rPr lang="en-IN" dirty="0" err="1"/>
              <a:t>MethodInner</a:t>
            </a:r>
            <a:r>
              <a:rPr lang="en-IN" dirty="0"/>
              <a:t> Demo {</a:t>
            </a:r>
            <a:br>
              <a:rPr lang="en-IN" dirty="0"/>
            </a:br>
            <a:r>
              <a:rPr lang="en-IN" dirty="0"/>
              <a:t>public void print () {</a:t>
            </a:r>
            <a:br>
              <a:rPr lang="en-IN" dirty="0"/>
            </a:br>
            <a:r>
              <a:rPr lang="en-IN" dirty="0" err="1"/>
              <a:t>System.out.println</a:t>
            </a:r>
            <a:r>
              <a:rPr lang="en-IN" dirty="0"/>
              <a:t>(”This is method inner class ”+</a:t>
            </a:r>
            <a:r>
              <a:rPr lang="en-IN" dirty="0" err="1"/>
              <a:t>num</a:t>
            </a:r>
            <a:r>
              <a:rPr lang="en-IN" dirty="0"/>
              <a:t>) </a:t>
            </a:r>
          </a:p>
          <a:p>
            <a:pPr marL="0" indent="0">
              <a:buNone/>
            </a:pPr>
            <a:r>
              <a:rPr lang="en-IN" dirty="0"/>
              <a:t>}</a:t>
            </a:r>
            <a:br>
              <a:rPr lang="en-IN" dirty="0"/>
            </a:br>
            <a:r>
              <a:rPr lang="en-IN" dirty="0"/>
              <a:t>} // end of inner class </a:t>
            </a:r>
          </a:p>
          <a:p>
            <a:endParaRPr lang="en-US" dirty="0"/>
          </a:p>
        </p:txBody>
      </p:sp>
      <p:sp>
        <p:nvSpPr>
          <p:cNvPr id="4" name="Date Placeholder 3">
            <a:extLst>
              <a:ext uri="{FF2B5EF4-FFF2-40B4-BE49-F238E27FC236}">
                <a16:creationId xmlns:a16="http://schemas.microsoft.com/office/drawing/2014/main" id="{CC82A972-A592-7E28-4485-5200A3C2A38E}"/>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8DE4FAF2-3651-761E-88E3-C043E957FD14}"/>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107706C1-71B6-DE7A-3C5B-E8B4EF43FE42}"/>
              </a:ext>
            </a:extLst>
          </p:cNvPr>
          <p:cNvSpPr>
            <a:spLocks noGrp="1"/>
          </p:cNvSpPr>
          <p:nvPr>
            <p:ph type="sldNum" sz="quarter" idx="12"/>
          </p:nvPr>
        </p:nvSpPr>
        <p:spPr/>
        <p:txBody>
          <a:bodyPr/>
          <a:lstStyle/>
          <a:p>
            <a:fld id="{860C8249-ED93-7640-8EF8-EF1CF6F3BBCA}" type="slidenum">
              <a:rPr lang="en-US" smtClean="0"/>
              <a:t>177</a:t>
            </a:fld>
            <a:endParaRPr lang="en-US"/>
          </a:p>
        </p:txBody>
      </p:sp>
      <p:sp>
        <p:nvSpPr>
          <p:cNvPr id="7" name="Rectangle 6">
            <a:extLst>
              <a:ext uri="{FF2B5EF4-FFF2-40B4-BE49-F238E27FC236}">
                <a16:creationId xmlns:a16="http://schemas.microsoft.com/office/drawing/2014/main" id="{1CE814C8-1149-0683-DB41-5840305FF1A2}"/>
              </a:ext>
            </a:extLst>
          </p:cNvPr>
          <p:cNvSpPr/>
          <p:nvPr/>
        </p:nvSpPr>
        <p:spPr>
          <a:xfrm>
            <a:off x="6096000" y="4241459"/>
            <a:ext cx="6096000" cy="2031325"/>
          </a:xfrm>
          <a:prstGeom prst="rect">
            <a:avLst/>
          </a:prstGeom>
        </p:spPr>
        <p:txBody>
          <a:bodyPr>
            <a:spAutoFit/>
          </a:bodyPr>
          <a:lstStyle/>
          <a:p>
            <a:r>
              <a:rPr lang="en-IN" dirty="0">
                <a:latin typeface="LMSans10"/>
              </a:rPr>
              <a:t>// Accessing the inner class</a:t>
            </a:r>
            <a:br>
              <a:rPr lang="en-IN" dirty="0">
                <a:latin typeface="LMSans10"/>
              </a:rPr>
            </a:br>
            <a:r>
              <a:rPr lang="en-IN" dirty="0" err="1">
                <a:latin typeface="LMSans10"/>
              </a:rPr>
              <a:t>MethodInner</a:t>
            </a:r>
            <a:r>
              <a:rPr lang="en-IN" dirty="0">
                <a:latin typeface="LMSans10"/>
              </a:rPr>
              <a:t> Demo </a:t>
            </a:r>
            <a:r>
              <a:rPr lang="en-IN" dirty="0" err="1">
                <a:latin typeface="LMSans10"/>
              </a:rPr>
              <a:t>i</a:t>
            </a:r>
            <a:r>
              <a:rPr lang="en-IN" dirty="0">
                <a:latin typeface="LMSans10"/>
              </a:rPr>
              <a:t> n n e r = new </a:t>
            </a:r>
            <a:r>
              <a:rPr lang="en-IN" dirty="0" err="1">
                <a:latin typeface="LMSans10"/>
              </a:rPr>
              <a:t>MethodInner</a:t>
            </a:r>
            <a:r>
              <a:rPr lang="en-IN" dirty="0">
                <a:latin typeface="LMSans10"/>
              </a:rPr>
              <a:t> inner . print (); </a:t>
            </a:r>
            <a:endParaRPr lang="en-IN" dirty="0"/>
          </a:p>
          <a:p>
            <a:r>
              <a:rPr lang="en-IN" dirty="0">
                <a:latin typeface="CMSY10"/>
              </a:rPr>
              <a:t>}</a:t>
            </a:r>
            <a:br>
              <a:rPr lang="en-IN" dirty="0">
                <a:latin typeface="CMSY10"/>
              </a:rPr>
            </a:br>
            <a:r>
              <a:rPr lang="en-IN" dirty="0">
                <a:latin typeface="LMSans10"/>
              </a:rPr>
              <a:t>public static void main(String </a:t>
            </a:r>
            <a:r>
              <a:rPr lang="en-IN" dirty="0" err="1">
                <a:latin typeface="LMSans10"/>
              </a:rPr>
              <a:t>args</a:t>
            </a:r>
            <a:r>
              <a:rPr lang="en-IN" dirty="0">
                <a:latin typeface="LMSans10"/>
              </a:rPr>
              <a:t> []) </a:t>
            </a:r>
            <a:r>
              <a:rPr lang="en-IN" dirty="0">
                <a:latin typeface="CMSY10"/>
              </a:rPr>
              <a:t>{ </a:t>
            </a:r>
            <a:endParaRPr lang="en-IN" dirty="0"/>
          </a:p>
          <a:p>
            <a:r>
              <a:rPr lang="en-IN" dirty="0" err="1">
                <a:latin typeface="LMSans10"/>
              </a:rPr>
              <a:t>Outerclass</a:t>
            </a:r>
            <a:r>
              <a:rPr lang="en-IN" dirty="0">
                <a:latin typeface="LMSans10"/>
              </a:rPr>
              <a:t> outer = new </a:t>
            </a:r>
            <a:r>
              <a:rPr lang="en-IN" dirty="0" err="1">
                <a:latin typeface="LMSans10"/>
              </a:rPr>
              <a:t>Outerclass</a:t>
            </a:r>
            <a:r>
              <a:rPr lang="en-IN" dirty="0">
                <a:latin typeface="LMSans10"/>
              </a:rPr>
              <a:t> (); </a:t>
            </a:r>
            <a:r>
              <a:rPr lang="en-IN" dirty="0" err="1">
                <a:latin typeface="LMSans10"/>
              </a:rPr>
              <a:t>outer.my</a:t>
            </a:r>
            <a:r>
              <a:rPr lang="en-IN" dirty="0">
                <a:latin typeface="LMSans10"/>
              </a:rPr>
              <a:t> Method(); </a:t>
            </a:r>
            <a:endParaRPr lang="en-IN" dirty="0"/>
          </a:p>
          <a:p>
            <a:r>
              <a:rPr lang="en-IN" dirty="0">
                <a:latin typeface="CMSY10"/>
              </a:rPr>
              <a:t>} } </a:t>
            </a:r>
            <a:endParaRPr lang="en-IN" dirty="0"/>
          </a:p>
          <a:p>
            <a:r>
              <a:rPr lang="en-IN" dirty="0">
                <a:latin typeface="LMSans10"/>
              </a:rPr>
              <a:t>Demo ( ) ; </a:t>
            </a:r>
            <a:endParaRPr lang="en-IN" dirty="0">
              <a:effectLst/>
            </a:endParaRPr>
          </a:p>
        </p:txBody>
      </p:sp>
      <p:pic>
        <p:nvPicPr>
          <p:cNvPr id="8" name="Picture 7">
            <a:extLst>
              <a:ext uri="{FF2B5EF4-FFF2-40B4-BE49-F238E27FC236}">
                <a16:creationId xmlns:a16="http://schemas.microsoft.com/office/drawing/2014/main" id="{C86CADC5-341A-A108-C031-5931CAE7687B}"/>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00454433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FE55F-D2A6-5C21-F710-E2CC3A2E84BF}"/>
              </a:ext>
            </a:extLst>
          </p:cNvPr>
          <p:cNvSpPr>
            <a:spLocks noGrp="1"/>
          </p:cNvSpPr>
          <p:nvPr>
            <p:ph type="title"/>
          </p:nvPr>
        </p:nvSpPr>
        <p:spPr/>
        <p:txBody>
          <a:bodyPr/>
          <a:lstStyle/>
          <a:p>
            <a:r>
              <a:rPr lang="en-US" dirty="0"/>
              <a:t>Programs for Practice</a:t>
            </a:r>
          </a:p>
        </p:txBody>
      </p:sp>
      <p:sp>
        <p:nvSpPr>
          <p:cNvPr id="3" name="Content Placeholder 2">
            <a:extLst>
              <a:ext uri="{FF2B5EF4-FFF2-40B4-BE49-F238E27FC236}">
                <a16:creationId xmlns:a16="http://schemas.microsoft.com/office/drawing/2014/main" id="{FEEEB556-5300-6321-B5BF-8D330A5D8926}"/>
              </a:ext>
            </a:extLst>
          </p:cNvPr>
          <p:cNvSpPr>
            <a:spLocks noGrp="1"/>
          </p:cNvSpPr>
          <p:nvPr>
            <p:ph idx="1"/>
          </p:nvPr>
        </p:nvSpPr>
        <p:spPr/>
        <p:txBody>
          <a:bodyPr/>
          <a:lstStyle/>
          <a:p>
            <a:pPr algn="just"/>
            <a:r>
              <a:rPr lang="en-IN" dirty="0"/>
              <a:t>Write a java program that creates abstract class Calculation and contains</a:t>
            </a:r>
            <a:br>
              <a:rPr lang="en-IN" dirty="0"/>
            </a:br>
            <a:r>
              <a:rPr lang="en-IN" dirty="0"/>
              <a:t>add(), </a:t>
            </a:r>
            <a:r>
              <a:rPr lang="en-IN" dirty="0" err="1"/>
              <a:t>substract</a:t>
            </a:r>
            <a:r>
              <a:rPr lang="en-IN" dirty="0"/>
              <a:t>(), multiply(), and divide() methods. Make add() and</a:t>
            </a:r>
            <a:br>
              <a:rPr lang="en-IN" dirty="0"/>
            </a:br>
            <a:r>
              <a:rPr lang="en-IN" dirty="0"/>
              <a:t>multiply() as abstract methods in parent class which are defined in child</a:t>
            </a:r>
            <a:br>
              <a:rPr lang="en-IN" dirty="0"/>
            </a:br>
            <a:r>
              <a:rPr lang="en-IN" dirty="0"/>
              <a:t>class (</a:t>
            </a:r>
            <a:r>
              <a:rPr lang="en-IN" dirty="0" err="1"/>
              <a:t>AbstractionDemo</a:t>
            </a:r>
            <a:r>
              <a:rPr lang="en-IN" dirty="0"/>
              <a:t>) and call all these </a:t>
            </a:r>
            <a:r>
              <a:rPr lang="en-IN" dirty="0" err="1"/>
              <a:t>mehods</a:t>
            </a:r>
            <a:r>
              <a:rPr lang="en-IN" dirty="0"/>
              <a:t> via making object of</a:t>
            </a:r>
            <a:br>
              <a:rPr lang="en-IN" dirty="0"/>
            </a:br>
            <a:r>
              <a:rPr lang="en-IN" dirty="0"/>
              <a:t>child class.</a:t>
            </a:r>
          </a:p>
          <a:p>
            <a:pPr algn="just"/>
            <a:r>
              <a:rPr lang="en-IN" dirty="0"/>
              <a:t>Create interface namely A that has 4 methods  a(),b(),c(),d(). Create abstract class named B that provides the implementation of one method of A interface say c(). Create subclass of abstract class named M, and provide the implementation of rest of the methods. Creating a test class that calls the methods of A interface.</a:t>
            </a:r>
          </a:p>
          <a:p>
            <a:pPr algn="just"/>
            <a:r>
              <a:rPr lang="en-IN" dirty="0"/>
              <a:t>Create an abstract class 'Parent' with a method 'message'. It has two subclasses each having a method with the same name 'message' that prints "This is first subclass" and "This is second subclass" respectively. Call the methods 'message' by creating an object for each subclass. </a:t>
            </a:r>
          </a:p>
          <a:p>
            <a:pPr algn="just"/>
            <a:endParaRPr lang="en-IN" dirty="0"/>
          </a:p>
          <a:p>
            <a:pPr algn="just"/>
            <a:endParaRPr lang="en-US" dirty="0"/>
          </a:p>
        </p:txBody>
      </p:sp>
      <p:sp>
        <p:nvSpPr>
          <p:cNvPr id="4" name="Date Placeholder 3">
            <a:extLst>
              <a:ext uri="{FF2B5EF4-FFF2-40B4-BE49-F238E27FC236}">
                <a16:creationId xmlns:a16="http://schemas.microsoft.com/office/drawing/2014/main" id="{C0269E76-0209-784A-8AE2-8D99A577EC4D}"/>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D1F0E801-02BC-3678-3E8D-183D8F28CEDD}"/>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CB6EC295-FB2D-6425-EF98-825221AB5C2B}"/>
              </a:ext>
            </a:extLst>
          </p:cNvPr>
          <p:cNvSpPr>
            <a:spLocks noGrp="1"/>
          </p:cNvSpPr>
          <p:nvPr>
            <p:ph type="sldNum" sz="quarter" idx="12"/>
          </p:nvPr>
        </p:nvSpPr>
        <p:spPr/>
        <p:txBody>
          <a:bodyPr/>
          <a:lstStyle/>
          <a:p>
            <a:fld id="{860C8249-ED93-7640-8EF8-EF1CF6F3BBCA}" type="slidenum">
              <a:rPr lang="en-US" smtClean="0"/>
              <a:t>178</a:t>
            </a:fld>
            <a:endParaRPr lang="en-US"/>
          </a:p>
        </p:txBody>
      </p:sp>
    </p:spTree>
    <p:extLst>
      <p:ext uri="{BB962C8B-B14F-4D97-AF65-F5344CB8AC3E}">
        <p14:creationId xmlns:p14="http://schemas.microsoft.com/office/powerpoint/2010/main" val="354803318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857053-9E22-06AB-B6FE-6ED67E672A89}"/>
              </a:ext>
            </a:extLst>
          </p:cNvPr>
          <p:cNvSpPr>
            <a:spLocks noGrp="1"/>
          </p:cNvSpPr>
          <p:nvPr>
            <p:ph idx="1"/>
          </p:nvPr>
        </p:nvSpPr>
        <p:spPr/>
        <p:txBody>
          <a:bodyPr/>
          <a:lstStyle/>
          <a:p>
            <a:r>
              <a:rPr lang="en-IN" dirty="0"/>
              <a:t>Implement Drawable interface that has only one method (void draw()). Its implementation is provided by Rectangle and Circle classes. In these class void draw implementation is provided that prints drawing rectangle and drawing circle statements, respectively. Call draw function appropriately.</a:t>
            </a:r>
          </a:p>
          <a:p>
            <a:endParaRPr lang="en-US" dirty="0"/>
          </a:p>
        </p:txBody>
      </p:sp>
      <p:sp>
        <p:nvSpPr>
          <p:cNvPr id="4" name="Date Placeholder 3">
            <a:extLst>
              <a:ext uri="{FF2B5EF4-FFF2-40B4-BE49-F238E27FC236}">
                <a16:creationId xmlns:a16="http://schemas.microsoft.com/office/drawing/2014/main" id="{63C5C92B-A552-6A6E-36A5-76A6F605AF8C}"/>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DCD8021F-9D70-BFB2-3A6B-57C2807B8113}"/>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042392EB-3867-ADA7-1D63-CB2B9B082FB7}"/>
              </a:ext>
            </a:extLst>
          </p:cNvPr>
          <p:cNvSpPr>
            <a:spLocks noGrp="1"/>
          </p:cNvSpPr>
          <p:nvPr>
            <p:ph type="sldNum" sz="quarter" idx="12"/>
          </p:nvPr>
        </p:nvSpPr>
        <p:spPr/>
        <p:txBody>
          <a:bodyPr/>
          <a:lstStyle/>
          <a:p>
            <a:fld id="{860C8249-ED93-7640-8EF8-EF1CF6F3BBCA}" type="slidenum">
              <a:rPr lang="en-US" smtClean="0"/>
              <a:t>179</a:t>
            </a:fld>
            <a:endParaRPr lang="en-US"/>
          </a:p>
        </p:txBody>
      </p:sp>
    </p:spTree>
    <p:extLst>
      <p:ext uri="{BB962C8B-B14F-4D97-AF65-F5344CB8AC3E}">
        <p14:creationId xmlns:p14="http://schemas.microsoft.com/office/powerpoint/2010/main" val="3132232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F3A8594D-2694-DB41-AE83-BB03AC0D45AA}"/>
              </a:ext>
            </a:extLst>
          </p:cNvPr>
          <p:cNvPicPr>
            <a:picLocks noGrp="1" noChangeAspect="1"/>
          </p:cNvPicPr>
          <p:nvPr>
            <p:ph idx="1"/>
          </p:nvPr>
        </p:nvPicPr>
        <p:blipFill>
          <a:blip r:embed="rId2"/>
          <a:stretch>
            <a:fillRect/>
          </a:stretch>
        </p:blipFill>
        <p:spPr>
          <a:xfrm>
            <a:off x="2121727" y="470772"/>
            <a:ext cx="7738339" cy="5527385"/>
          </a:xfrm>
        </p:spPr>
      </p:pic>
      <p:sp>
        <p:nvSpPr>
          <p:cNvPr id="4" name="Date Placeholder 3">
            <a:extLst>
              <a:ext uri="{FF2B5EF4-FFF2-40B4-BE49-F238E27FC236}">
                <a16:creationId xmlns:a16="http://schemas.microsoft.com/office/drawing/2014/main" id="{8F9DBB33-60BD-E34B-92C7-44D9C0622688}"/>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F33627E5-4242-C440-BD59-FDBB3D13341C}"/>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3818D183-56AA-8840-91EF-41892BDDA493}"/>
              </a:ext>
            </a:extLst>
          </p:cNvPr>
          <p:cNvSpPr>
            <a:spLocks noGrp="1"/>
          </p:cNvSpPr>
          <p:nvPr>
            <p:ph type="sldNum" sz="quarter" idx="12"/>
          </p:nvPr>
        </p:nvSpPr>
        <p:spPr/>
        <p:txBody>
          <a:bodyPr/>
          <a:lstStyle/>
          <a:p>
            <a:fld id="{860C8249-ED93-7640-8EF8-EF1CF6F3BBCA}" type="slidenum">
              <a:rPr lang="en-US" smtClean="0"/>
              <a:t>18</a:t>
            </a:fld>
            <a:endParaRPr lang="en-US"/>
          </a:p>
        </p:txBody>
      </p:sp>
      <p:pic>
        <p:nvPicPr>
          <p:cNvPr id="7" name="Picture 6">
            <a:extLst>
              <a:ext uri="{FF2B5EF4-FFF2-40B4-BE49-F238E27FC236}">
                <a16:creationId xmlns:a16="http://schemas.microsoft.com/office/drawing/2014/main" id="{F63F7B25-8E87-574C-928C-3C83C54A7647}"/>
              </a:ext>
            </a:extLst>
          </p:cNvPr>
          <p:cNvPicPr>
            <a:picLocks noChangeAspect="1"/>
          </p:cNvPicPr>
          <p:nvPr/>
        </p:nvPicPr>
        <p:blipFill>
          <a:blip r:embed="rId3"/>
          <a:stretch>
            <a:fillRect/>
          </a:stretch>
        </p:blipFill>
        <p:spPr>
          <a:xfrm>
            <a:off x="10877626" y="0"/>
            <a:ext cx="1314374" cy="1314374"/>
          </a:xfrm>
          <a:prstGeom prst="rect">
            <a:avLst/>
          </a:prstGeom>
        </p:spPr>
      </p:pic>
    </p:spTree>
    <p:extLst>
      <p:ext uri="{BB962C8B-B14F-4D97-AF65-F5344CB8AC3E}">
        <p14:creationId xmlns:p14="http://schemas.microsoft.com/office/powerpoint/2010/main" val="3019305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303A-8479-6643-B46E-793B604396E4}"/>
              </a:ext>
            </a:extLst>
          </p:cNvPr>
          <p:cNvSpPr>
            <a:spLocks noGrp="1"/>
          </p:cNvSpPr>
          <p:nvPr>
            <p:ph type="title"/>
          </p:nvPr>
        </p:nvSpPr>
        <p:spPr/>
        <p:txBody>
          <a:bodyPr/>
          <a:lstStyle/>
          <a:p>
            <a:r>
              <a:rPr lang="en-US" dirty="0"/>
              <a:t>Compilation</a:t>
            </a:r>
          </a:p>
        </p:txBody>
      </p:sp>
      <p:sp>
        <p:nvSpPr>
          <p:cNvPr id="4" name="Date Placeholder 3">
            <a:extLst>
              <a:ext uri="{FF2B5EF4-FFF2-40B4-BE49-F238E27FC236}">
                <a16:creationId xmlns:a16="http://schemas.microsoft.com/office/drawing/2014/main" id="{A70F2D7E-94E0-0747-88DC-5D896D3AA21B}"/>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0B3F1C15-366F-D947-BDE8-1E5A09325200}"/>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5EF03EBB-07BA-4240-B404-2C1BD5C04C22}"/>
              </a:ext>
            </a:extLst>
          </p:cNvPr>
          <p:cNvSpPr>
            <a:spLocks noGrp="1"/>
          </p:cNvSpPr>
          <p:nvPr>
            <p:ph type="sldNum" sz="quarter" idx="12"/>
          </p:nvPr>
        </p:nvSpPr>
        <p:spPr/>
        <p:txBody>
          <a:bodyPr/>
          <a:lstStyle/>
          <a:p>
            <a:fld id="{860C8249-ED93-7640-8EF8-EF1CF6F3BBCA}" type="slidenum">
              <a:rPr lang="en-US" smtClean="0"/>
              <a:t>19</a:t>
            </a:fld>
            <a:endParaRPr lang="en-US"/>
          </a:p>
        </p:txBody>
      </p:sp>
      <p:pic>
        <p:nvPicPr>
          <p:cNvPr id="7" name="Picture 6">
            <a:extLst>
              <a:ext uri="{FF2B5EF4-FFF2-40B4-BE49-F238E27FC236}">
                <a16:creationId xmlns:a16="http://schemas.microsoft.com/office/drawing/2014/main" id="{5F5BF027-4A4D-8141-B161-712EA3931CB9}"/>
              </a:ext>
            </a:extLst>
          </p:cNvPr>
          <p:cNvPicPr>
            <a:picLocks noChangeAspect="1"/>
          </p:cNvPicPr>
          <p:nvPr/>
        </p:nvPicPr>
        <p:blipFill>
          <a:blip r:embed="rId2"/>
          <a:stretch>
            <a:fillRect/>
          </a:stretch>
        </p:blipFill>
        <p:spPr>
          <a:xfrm>
            <a:off x="10877626" y="0"/>
            <a:ext cx="1314374" cy="1314374"/>
          </a:xfrm>
          <a:prstGeom prst="rect">
            <a:avLst/>
          </a:prstGeom>
        </p:spPr>
      </p:pic>
      <p:pic>
        <p:nvPicPr>
          <p:cNvPr id="8" name="Content Placeholder 1">
            <a:extLst>
              <a:ext uri="{FF2B5EF4-FFF2-40B4-BE49-F238E27FC236}">
                <a16:creationId xmlns:a16="http://schemas.microsoft.com/office/drawing/2014/main" id="{4127D332-5EAE-3B43-B3EE-F436BDC8842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1285" y="2578608"/>
            <a:ext cx="8861312" cy="2592551"/>
          </a:xfrm>
        </p:spPr>
      </p:pic>
    </p:spTree>
    <p:extLst>
      <p:ext uri="{BB962C8B-B14F-4D97-AF65-F5344CB8AC3E}">
        <p14:creationId xmlns:p14="http://schemas.microsoft.com/office/powerpoint/2010/main" val="3610615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73DD-49E9-3842-9AC6-F30B9A93F47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8C59D9E-0121-C345-A8E3-AC41EAD235A2}"/>
              </a:ext>
            </a:extLst>
          </p:cNvPr>
          <p:cNvSpPr>
            <a:spLocks noGrp="1"/>
          </p:cNvSpPr>
          <p:nvPr>
            <p:ph idx="1"/>
          </p:nvPr>
        </p:nvSpPr>
        <p:spPr>
          <a:xfrm>
            <a:off x="1088136" y="1921712"/>
            <a:ext cx="3975118" cy="4050792"/>
          </a:xfrm>
        </p:spPr>
        <p:txBody>
          <a:bodyPr>
            <a:normAutofit/>
          </a:bodyPr>
          <a:lstStyle/>
          <a:p>
            <a:r>
              <a:rPr lang="en-US" dirty="0"/>
              <a:t>Basics of OOP</a:t>
            </a:r>
          </a:p>
          <a:p>
            <a:r>
              <a:rPr lang="en-US" dirty="0"/>
              <a:t>Features of OOP</a:t>
            </a:r>
          </a:p>
          <a:p>
            <a:r>
              <a:rPr lang="en-US" dirty="0"/>
              <a:t>Introduction to Java </a:t>
            </a:r>
          </a:p>
          <a:p>
            <a:r>
              <a:rPr lang="en-US" dirty="0"/>
              <a:t>Objects and Classes in Java </a:t>
            </a:r>
          </a:p>
          <a:p>
            <a:r>
              <a:rPr lang="en-US" dirty="0"/>
              <a:t>Defining Classes </a:t>
            </a:r>
          </a:p>
          <a:p>
            <a:r>
              <a:rPr lang="en-US" dirty="0"/>
              <a:t>Methods </a:t>
            </a:r>
          </a:p>
          <a:p>
            <a:r>
              <a:rPr lang="en-US" dirty="0"/>
              <a:t>Access Specifiers </a:t>
            </a:r>
          </a:p>
          <a:p>
            <a:r>
              <a:rPr lang="en-US" dirty="0"/>
              <a:t>Static Members </a:t>
            </a:r>
          </a:p>
          <a:p>
            <a:r>
              <a:rPr lang="en-US" dirty="0"/>
              <a:t>Constructors</a:t>
            </a:r>
          </a:p>
        </p:txBody>
      </p:sp>
      <p:sp>
        <p:nvSpPr>
          <p:cNvPr id="4" name="Content Placeholder 2">
            <a:extLst>
              <a:ext uri="{FF2B5EF4-FFF2-40B4-BE49-F238E27FC236}">
                <a16:creationId xmlns:a16="http://schemas.microsoft.com/office/drawing/2014/main" id="{547555F6-DC54-AF42-8892-135600A84403}"/>
              </a:ext>
            </a:extLst>
          </p:cNvPr>
          <p:cNvSpPr txBox="1">
            <a:spLocks/>
          </p:cNvSpPr>
          <p:nvPr/>
        </p:nvSpPr>
        <p:spPr>
          <a:xfrm>
            <a:off x="6096000" y="2020404"/>
            <a:ext cx="3975118"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this Keyword</a:t>
            </a:r>
          </a:p>
          <a:p>
            <a:r>
              <a:rPr lang="en-US" dirty="0"/>
              <a:t>Encapsulation</a:t>
            </a:r>
          </a:p>
          <a:p>
            <a:r>
              <a:rPr lang="en-US" dirty="0"/>
              <a:t>Inheritance: Inheritance Hierarchies </a:t>
            </a:r>
          </a:p>
          <a:p>
            <a:r>
              <a:rPr lang="en-US" dirty="0"/>
              <a:t>Super and Subclasses </a:t>
            </a:r>
          </a:p>
          <a:p>
            <a:r>
              <a:rPr lang="en-US" dirty="0"/>
              <a:t>access control </a:t>
            </a:r>
          </a:p>
          <a:p>
            <a:r>
              <a:rPr lang="en-US" dirty="0"/>
              <a:t>super keyword </a:t>
            </a:r>
          </a:p>
          <a:p>
            <a:r>
              <a:rPr lang="en-US" dirty="0"/>
              <a:t>final keyword</a:t>
            </a:r>
          </a:p>
          <a:p>
            <a:r>
              <a:rPr lang="en-US" dirty="0"/>
              <a:t>final classes and methods</a:t>
            </a:r>
            <a:r>
              <a:rPr lang="en-IN" dirty="0"/>
              <a:t> </a:t>
            </a:r>
            <a:endParaRPr lang="en-US" dirty="0"/>
          </a:p>
        </p:txBody>
      </p:sp>
      <p:pic>
        <p:nvPicPr>
          <p:cNvPr id="5" name="Picture 4">
            <a:extLst>
              <a:ext uri="{FF2B5EF4-FFF2-40B4-BE49-F238E27FC236}">
                <a16:creationId xmlns:a16="http://schemas.microsoft.com/office/drawing/2014/main" id="{C6A8AA32-088D-924C-9F7E-D077B415DE77}"/>
              </a:ext>
            </a:extLst>
          </p:cNvPr>
          <p:cNvPicPr>
            <a:picLocks noChangeAspect="1"/>
          </p:cNvPicPr>
          <p:nvPr/>
        </p:nvPicPr>
        <p:blipFill>
          <a:blip r:embed="rId2"/>
          <a:stretch>
            <a:fillRect/>
          </a:stretch>
        </p:blipFill>
        <p:spPr>
          <a:xfrm>
            <a:off x="10877626" y="0"/>
            <a:ext cx="1314374" cy="1314374"/>
          </a:xfrm>
          <a:prstGeom prst="rect">
            <a:avLst/>
          </a:prstGeom>
        </p:spPr>
      </p:pic>
      <p:sp>
        <p:nvSpPr>
          <p:cNvPr id="6" name="Date Placeholder 5">
            <a:extLst>
              <a:ext uri="{FF2B5EF4-FFF2-40B4-BE49-F238E27FC236}">
                <a16:creationId xmlns:a16="http://schemas.microsoft.com/office/drawing/2014/main" id="{EE0894DC-870D-EF4D-8DC8-14E1FC8B23D7}"/>
              </a:ext>
            </a:extLst>
          </p:cNvPr>
          <p:cNvSpPr>
            <a:spLocks noGrp="1"/>
          </p:cNvSpPr>
          <p:nvPr>
            <p:ph type="dt" sz="half" idx="10"/>
          </p:nvPr>
        </p:nvSpPr>
        <p:spPr/>
        <p:txBody>
          <a:bodyPr/>
          <a:lstStyle/>
          <a:p>
            <a:fld id="{011931C4-8E2B-E94F-BDFE-F6429A74F2FC}" type="datetime1">
              <a:rPr lang="en-IN" smtClean="0"/>
              <a:t>11/08/22</a:t>
            </a:fld>
            <a:endParaRPr lang="en-US"/>
          </a:p>
        </p:txBody>
      </p:sp>
      <p:sp>
        <p:nvSpPr>
          <p:cNvPr id="7" name="Footer Placeholder 6">
            <a:extLst>
              <a:ext uri="{FF2B5EF4-FFF2-40B4-BE49-F238E27FC236}">
                <a16:creationId xmlns:a16="http://schemas.microsoft.com/office/drawing/2014/main" id="{8541B65E-CA43-BF43-BD53-88F6071E4E86}"/>
              </a:ext>
            </a:extLst>
          </p:cNvPr>
          <p:cNvSpPr>
            <a:spLocks noGrp="1"/>
          </p:cNvSpPr>
          <p:nvPr>
            <p:ph type="ftr" sz="quarter" idx="11"/>
          </p:nvPr>
        </p:nvSpPr>
        <p:spPr/>
        <p:txBody>
          <a:bodyPr/>
          <a:lstStyle/>
          <a:p>
            <a:r>
              <a:rPr lang="en-US"/>
              <a:t>Object Oriented Programming (OOP), SCOPE, VIT-AP University, India</a:t>
            </a:r>
          </a:p>
        </p:txBody>
      </p:sp>
      <p:sp>
        <p:nvSpPr>
          <p:cNvPr id="8" name="Slide Number Placeholder 7">
            <a:extLst>
              <a:ext uri="{FF2B5EF4-FFF2-40B4-BE49-F238E27FC236}">
                <a16:creationId xmlns:a16="http://schemas.microsoft.com/office/drawing/2014/main" id="{482D71EC-109F-524B-B4E8-6B28BFB15188}"/>
              </a:ext>
            </a:extLst>
          </p:cNvPr>
          <p:cNvSpPr>
            <a:spLocks noGrp="1"/>
          </p:cNvSpPr>
          <p:nvPr>
            <p:ph type="sldNum" sz="quarter" idx="12"/>
          </p:nvPr>
        </p:nvSpPr>
        <p:spPr/>
        <p:txBody>
          <a:bodyPr/>
          <a:lstStyle/>
          <a:p>
            <a:fld id="{860C8249-ED93-7640-8EF8-EF1CF6F3BBCA}" type="slidenum">
              <a:rPr lang="en-US" smtClean="0"/>
              <a:t>2</a:t>
            </a:fld>
            <a:endParaRPr lang="en-US"/>
          </a:p>
        </p:txBody>
      </p:sp>
    </p:spTree>
    <p:extLst>
      <p:ext uri="{BB962C8B-B14F-4D97-AF65-F5344CB8AC3E}">
        <p14:creationId xmlns:p14="http://schemas.microsoft.com/office/powerpoint/2010/main" val="3600069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C518C6-33FC-AE4E-904D-EBE5ECED9A87}"/>
              </a:ext>
            </a:extLst>
          </p:cNvPr>
          <p:cNvSpPr>
            <a:spLocks noGrp="1"/>
          </p:cNvSpPr>
          <p:nvPr>
            <p:ph idx="1"/>
          </p:nvPr>
        </p:nvSpPr>
        <p:spPr/>
        <p:txBody>
          <a:bodyPr/>
          <a:lstStyle/>
          <a:p>
            <a:pPr algn="just"/>
            <a:r>
              <a:rPr lang="en-IN" dirty="0"/>
              <a:t>JVM (Java Virtual Machine) is an abstract machine. </a:t>
            </a:r>
            <a:r>
              <a:rPr lang="fr-FR" dirty="0" err="1"/>
              <a:t>Loads</a:t>
            </a:r>
            <a:r>
              <a:rPr lang="fr-FR" dirty="0"/>
              <a:t> code, </a:t>
            </a:r>
            <a:r>
              <a:rPr lang="fr-FR" dirty="0" err="1"/>
              <a:t>Verifies</a:t>
            </a:r>
            <a:r>
              <a:rPr lang="fr-FR" dirty="0"/>
              <a:t> code, </a:t>
            </a:r>
            <a:r>
              <a:rPr lang="fr-FR" dirty="0" err="1"/>
              <a:t>Executes</a:t>
            </a:r>
            <a:r>
              <a:rPr lang="fr-FR" dirty="0"/>
              <a:t> code, </a:t>
            </a:r>
            <a:r>
              <a:rPr lang="fr-FR" dirty="0" err="1"/>
              <a:t>Provides</a:t>
            </a:r>
            <a:r>
              <a:rPr lang="fr-FR" dirty="0"/>
              <a:t> </a:t>
            </a:r>
            <a:r>
              <a:rPr lang="fr-FR" dirty="0" err="1"/>
              <a:t>runtime</a:t>
            </a:r>
            <a:r>
              <a:rPr lang="fr-FR" dirty="0"/>
              <a:t> environnent </a:t>
            </a:r>
            <a:r>
              <a:rPr lang="fr-FR" dirty="0" err="1"/>
              <a:t>where</a:t>
            </a:r>
            <a:r>
              <a:rPr lang="fr-FR" dirty="0"/>
              <a:t> </a:t>
            </a:r>
            <a:r>
              <a:rPr lang="en-IN" dirty="0"/>
              <a:t>bytecode can be executed.</a:t>
            </a:r>
          </a:p>
          <a:p>
            <a:pPr algn="just"/>
            <a:endParaRPr lang="fr-FR" dirty="0"/>
          </a:p>
          <a:p>
            <a:pPr algn="just"/>
            <a:r>
              <a:rPr lang="en-IN" dirty="0"/>
              <a:t>The Java Runtime Environment (JRE) is a set of software tools which are used for developing Java applications. </a:t>
            </a:r>
          </a:p>
          <a:p>
            <a:pPr algn="just"/>
            <a:endParaRPr lang="en-IN" dirty="0"/>
          </a:p>
          <a:p>
            <a:pPr algn="just"/>
            <a:r>
              <a:rPr lang="en-IN" dirty="0"/>
              <a:t>The Java Development Kit (JDK) is a software development environment which is used to develop Java applications.</a:t>
            </a:r>
            <a:endParaRPr lang="fr-FR" dirty="0"/>
          </a:p>
          <a:p>
            <a:endParaRPr lang="en-US" dirty="0"/>
          </a:p>
        </p:txBody>
      </p:sp>
      <p:sp>
        <p:nvSpPr>
          <p:cNvPr id="4" name="Date Placeholder 3">
            <a:extLst>
              <a:ext uri="{FF2B5EF4-FFF2-40B4-BE49-F238E27FC236}">
                <a16:creationId xmlns:a16="http://schemas.microsoft.com/office/drawing/2014/main" id="{FB29BC59-0908-0643-BB20-839C497307A1}"/>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0C0E3DA4-5C69-4A4B-AB73-07C6C7CB23D8}"/>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670B1B1D-AC2B-5F46-8E86-1DA08390914B}"/>
              </a:ext>
            </a:extLst>
          </p:cNvPr>
          <p:cNvSpPr>
            <a:spLocks noGrp="1"/>
          </p:cNvSpPr>
          <p:nvPr>
            <p:ph type="sldNum" sz="quarter" idx="12"/>
          </p:nvPr>
        </p:nvSpPr>
        <p:spPr/>
        <p:txBody>
          <a:bodyPr/>
          <a:lstStyle/>
          <a:p>
            <a:fld id="{860C8249-ED93-7640-8EF8-EF1CF6F3BBCA}" type="slidenum">
              <a:rPr lang="en-US" smtClean="0"/>
              <a:t>20</a:t>
            </a:fld>
            <a:endParaRPr lang="en-US"/>
          </a:p>
        </p:txBody>
      </p:sp>
      <p:pic>
        <p:nvPicPr>
          <p:cNvPr id="7" name="Picture 6">
            <a:extLst>
              <a:ext uri="{FF2B5EF4-FFF2-40B4-BE49-F238E27FC236}">
                <a16:creationId xmlns:a16="http://schemas.microsoft.com/office/drawing/2014/main" id="{115B06EA-4486-E347-A183-A7A3A8886BF5}"/>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785976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58598-BF67-A747-AC42-5CC545EFA4C2}"/>
              </a:ext>
            </a:extLst>
          </p:cNvPr>
          <p:cNvSpPr>
            <a:spLocks noGrp="1"/>
          </p:cNvSpPr>
          <p:nvPr>
            <p:ph type="title"/>
          </p:nvPr>
        </p:nvSpPr>
        <p:spPr/>
        <p:txBody>
          <a:bodyPr/>
          <a:lstStyle/>
          <a:p>
            <a:r>
              <a:rPr lang="en-US" dirty="0"/>
              <a:t>JVM?</a:t>
            </a:r>
          </a:p>
        </p:txBody>
      </p:sp>
      <p:sp>
        <p:nvSpPr>
          <p:cNvPr id="4" name="Date Placeholder 3">
            <a:extLst>
              <a:ext uri="{FF2B5EF4-FFF2-40B4-BE49-F238E27FC236}">
                <a16:creationId xmlns:a16="http://schemas.microsoft.com/office/drawing/2014/main" id="{361C90EA-0771-894B-B443-C4AA2AF73D58}"/>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E304012C-9D08-9040-A4CD-9BF544379D2F}"/>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4E172F86-A096-BC40-9489-D95685462129}"/>
              </a:ext>
            </a:extLst>
          </p:cNvPr>
          <p:cNvSpPr>
            <a:spLocks noGrp="1"/>
          </p:cNvSpPr>
          <p:nvPr>
            <p:ph type="sldNum" sz="quarter" idx="12"/>
          </p:nvPr>
        </p:nvSpPr>
        <p:spPr/>
        <p:txBody>
          <a:bodyPr/>
          <a:lstStyle/>
          <a:p>
            <a:fld id="{860C8249-ED93-7640-8EF8-EF1CF6F3BBCA}" type="slidenum">
              <a:rPr lang="en-US" smtClean="0"/>
              <a:t>21</a:t>
            </a:fld>
            <a:endParaRPr lang="en-US"/>
          </a:p>
        </p:txBody>
      </p:sp>
      <p:pic>
        <p:nvPicPr>
          <p:cNvPr id="7" name="Picture 6">
            <a:extLst>
              <a:ext uri="{FF2B5EF4-FFF2-40B4-BE49-F238E27FC236}">
                <a16:creationId xmlns:a16="http://schemas.microsoft.com/office/drawing/2014/main" id="{B062362D-842E-E842-8C38-EABFEBF59498}"/>
              </a:ext>
            </a:extLst>
          </p:cNvPr>
          <p:cNvPicPr>
            <a:picLocks noChangeAspect="1"/>
          </p:cNvPicPr>
          <p:nvPr/>
        </p:nvPicPr>
        <p:blipFill>
          <a:blip r:embed="rId2"/>
          <a:stretch>
            <a:fillRect/>
          </a:stretch>
        </p:blipFill>
        <p:spPr>
          <a:xfrm>
            <a:off x="10877626" y="0"/>
            <a:ext cx="1314374" cy="1314374"/>
          </a:xfrm>
          <a:prstGeom prst="rect">
            <a:avLst/>
          </a:prstGeom>
        </p:spPr>
      </p:pic>
      <p:pic>
        <p:nvPicPr>
          <p:cNvPr id="8" name="Content Placeholder 1">
            <a:extLst>
              <a:ext uri="{FF2B5EF4-FFF2-40B4-BE49-F238E27FC236}">
                <a16:creationId xmlns:a16="http://schemas.microsoft.com/office/drawing/2014/main" id="{D92A0C60-6A49-DB40-84A4-785B9715AD0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72364" y="1732016"/>
            <a:ext cx="7228533" cy="4227349"/>
          </a:xfrm>
        </p:spPr>
      </p:pic>
    </p:spTree>
    <p:extLst>
      <p:ext uri="{BB962C8B-B14F-4D97-AF65-F5344CB8AC3E}">
        <p14:creationId xmlns:p14="http://schemas.microsoft.com/office/powerpoint/2010/main" val="273112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6645D-2D74-524F-A0D4-3C7DA581B8B5}"/>
              </a:ext>
            </a:extLst>
          </p:cNvPr>
          <p:cNvSpPr>
            <a:spLocks noGrp="1"/>
          </p:cNvSpPr>
          <p:nvPr>
            <p:ph type="title"/>
          </p:nvPr>
        </p:nvSpPr>
        <p:spPr/>
        <p:txBody>
          <a:bodyPr/>
          <a:lstStyle/>
          <a:p>
            <a:r>
              <a:rPr lang="en-US" dirty="0"/>
              <a:t>Execution</a:t>
            </a:r>
          </a:p>
        </p:txBody>
      </p:sp>
      <p:pic>
        <p:nvPicPr>
          <p:cNvPr id="9" name="Content Placeholder 8">
            <a:extLst>
              <a:ext uri="{FF2B5EF4-FFF2-40B4-BE49-F238E27FC236}">
                <a16:creationId xmlns:a16="http://schemas.microsoft.com/office/drawing/2014/main" id="{95CA37F2-4411-1D4E-BCAF-678A74E67C2B}"/>
              </a:ext>
            </a:extLst>
          </p:cNvPr>
          <p:cNvPicPr>
            <a:picLocks noGrp="1" noChangeAspect="1"/>
          </p:cNvPicPr>
          <p:nvPr>
            <p:ph idx="1"/>
          </p:nvPr>
        </p:nvPicPr>
        <p:blipFill>
          <a:blip r:embed="rId2"/>
          <a:stretch>
            <a:fillRect/>
          </a:stretch>
        </p:blipFill>
        <p:spPr>
          <a:xfrm>
            <a:off x="2515312" y="1587593"/>
            <a:ext cx="7235790" cy="4880367"/>
          </a:xfrm>
        </p:spPr>
      </p:pic>
      <p:sp>
        <p:nvSpPr>
          <p:cNvPr id="4" name="Date Placeholder 3">
            <a:extLst>
              <a:ext uri="{FF2B5EF4-FFF2-40B4-BE49-F238E27FC236}">
                <a16:creationId xmlns:a16="http://schemas.microsoft.com/office/drawing/2014/main" id="{4342F7C1-6E48-F943-AB48-E995852B839A}"/>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64869435-9DC4-CB42-93E8-5FB0A5FB1F81}"/>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61956B24-725E-9F46-872D-8EACFAD7FC6E}"/>
              </a:ext>
            </a:extLst>
          </p:cNvPr>
          <p:cNvSpPr>
            <a:spLocks noGrp="1"/>
          </p:cNvSpPr>
          <p:nvPr>
            <p:ph type="sldNum" sz="quarter" idx="12"/>
          </p:nvPr>
        </p:nvSpPr>
        <p:spPr/>
        <p:txBody>
          <a:bodyPr/>
          <a:lstStyle/>
          <a:p>
            <a:fld id="{860C8249-ED93-7640-8EF8-EF1CF6F3BBCA}" type="slidenum">
              <a:rPr lang="en-US" smtClean="0"/>
              <a:t>22</a:t>
            </a:fld>
            <a:endParaRPr lang="en-US"/>
          </a:p>
        </p:txBody>
      </p:sp>
      <p:pic>
        <p:nvPicPr>
          <p:cNvPr id="7" name="Picture 6">
            <a:extLst>
              <a:ext uri="{FF2B5EF4-FFF2-40B4-BE49-F238E27FC236}">
                <a16:creationId xmlns:a16="http://schemas.microsoft.com/office/drawing/2014/main" id="{18D24A6F-3EC5-0645-B2D0-FFE1DBD423D9}"/>
              </a:ext>
            </a:extLst>
          </p:cNvPr>
          <p:cNvPicPr>
            <a:picLocks noChangeAspect="1"/>
          </p:cNvPicPr>
          <p:nvPr/>
        </p:nvPicPr>
        <p:blipFill>
          <a:blip r:embed="rId3"/>
          <a:stretch>
            <a:fillRect/>
          </a:stretch>
        </p:blipFill>
        <p:spPr>
          <a:xfrm>
            <a:off x="10877626" y="0"/>
            <a:ext cx="1314374" cy="1314374"/>
          </a:xfrm>
          <a:prstGeom prst="rect">
            <a:avLst/>
          </a:prstGeom>
        </p:spPr>
      </p:pic>
    </p:spTree>
    <p:extLst>
      <p:ext uri="{BB962C8B-B14F-4D97-AF65-F5344CB8AC3E}">
        <p14:creationId xmlns:p14="http://schemas.microsoft.com/office/powerpoint/2010/main" val="2089693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6F073-C814-494B-886B-B5C5D3C27B3D}"/>
              </a:ext>
            </a:extLst>
          </p:cNvPr>
          <p:cNvSpPr>
            <a:spLocks noGrp="1"/>
          </p:cNvSpPr>
          <p:nvPr>
            <p:ph type="title"/>
          </p:nvPr>
        </p:nvSpPr>
        <p:spPr/>
        <p:txBody>
          <a:bodyPr/>
          <a:lstStyle/>
          <a:p>
            <a:r>
              <a:rPr lang="en-US" dirty="0"/>
              <a:t>Structure of Java Program</a:t>
            </a:r>
          </a:p>
        </p:txBody>
      </p:sp>
      <p:pic>
        <p:nvPicPr>
          <p:cNvPr id="9" name="Content Placeholder 8">
            <a:extLst>
              <a:ext uri="{FF2B5EF4-FFF2-40B4-BE49-F238E27FC236}">
                <a16:creationId xmlns:a16="http://schemas.microsoft.com/office/drawing/2014/main" id="{AADF7555-0624-734F-8FB0-A0114864B007}"/>
              </a:ext>
            </a:extLst>
          </p:cNvPr>
          <p:cNvPicPr>
            <a:picLocks noGrp="1" noChangeAspect="1"/>
          </p:cNvPicPr>
          <p:nvPr>
            <p:ph idx="1"/>
          </p:nvPr>
        </p:nvPicPr>
        <p:blipFill rotWithShape="1">
          <a:blip r:embed="rId2"/>
          <a:srcRect b="7536"/>
          <a:stretch/>
        </p:blipFill>
        <p:spPr>
          <a:xfrm>
            <a:off x="4459224" y="1858141"/>
            <a:ext cx="3273551" cy="4258880"/>
          </a:xfrm>
        </p:spPr>
      </p:pic>
      <p:sp>
        <p:nvSpPr>
          <p:cNvPr id="4" name="Date Placeholder 3">
            <a:extLst>
              <a:ext uri="{FF2B5EF4-FFF2-40B4-BE49-F238E27FC236}">
                <a16:creationId xmlns:a16="http://schemas.microsoft.com/office/drawing/2014/main" id="{C020BE94-B01A-2E42-A72B-D048B5C8138D}"/>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8C94AFC5-4B1B-C14D-92F8-2ACFF7AFB49F}"/>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A549EC65-92AA-E44F-BFA9-D397D276177C}"/>
              </a:ext>
            </a:extLst>
          </p:cNvPr>
          <p:cNvSpPr>
            <a:spLocks noGrp="1"/>
          </p:cNvSpPr>
          <p:nvPr>
            <p:ph type="sldNum" sz="quarter" idx="12"/>
          </p:nvPr>
        </p:nvSpPr>
        <p:spPr/>
        <p:txBody>
          <a:bodyPr/>
          <a:lstStyle/>
          <a:p>
            <a:fld id="{860C8249-ED93-7640-8EF8-EF1CF6F3BBCA}" type="slidenum">
              <a:rPr lang="en-US" smtClean="0"/>
              <a:t>23</a:t>
            </a:fld>
            <a:endParaRPr lang="en-US"/>
          </a:p>
        </p:txBody>
      </p:sp>
      <p:pic>
        <p:nvPicPr>
          <p:cNvPr id="7" name="Picture 6">
            <a:extLst>
              <a:ext uri="{FF2B5EF4-FFF2-40B4-BE49-F238E27FC236}">
                <a16:creationId xmlns:a16="http://schemas.microsoft.com/office/drawing/2014/main" id="{CCE72319-6A49-0A4A-A640-859081EC3363}"/>
              </a:ext>
            </a:extLst>
          </p:cNvPr>
          <p:cNvPicPr>
            <a:picLocks noChangeAspect="1"/>
          </p:cNvPicPr>
          <p:nvPr/>
        </p:nvPicPr>
        <p:blipFill>
          <a:blip r:embed="rId3"/>
          <a:stretch>
            <a:fillRect/>
          </a:stretch>
        </p:blipFill>
        <p:spPr>
          <a:xfrm>
            <a:off x="10877626" y="0"/>
            <a:ext cx="1314374" cy="1314374"/>
          </a:xfrm>
          <a:prstGeom prst="rect">
            <a:avLst/>
          </a:prstGeom>
        </p:spPr>
      </p:pic>
    </p:spTree>
    <p:extLst>
      <p:ext uri="{BB962C8B-B14F-4D97-AF65-F5344CB8AC3E}">
        <p14:creationId xmlns:p14="http://schemas.microsoft.com/office/powerpoint/2010/main" val="2314628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8A38-EDBD-9B42-A027-3C99A270D667}"/>
              </a:ext>
            </a:extLst>
          </p:cNvPr>
          <p:cNvSpPr>
            <a:spLocks noGrp="1"/>
          </p:cNvSpPr>
          <p:nvPr>
            <p:ph type="title"/>
          </p:nvPr>
        </p:nvSpPr>
        <p:spPr/>
        <p:txBody>
          <a:bodyPr/>
          <a:lstStyle/>
          <a:p>
            <a:r>
              <a:rPr lang="en-US" dirty="0"/>
              <a:t>Documentation Section</a:t>
            </a:r>
          </a:p>
        </p:txBody>
      </p:sp>
      <p:sp>
        <p:nvSpPr>
          <p:cNvPr id="3" name="Content Placeholder 2">
            <a:extLst>
              <a:ext uri="{FF2B5EF4-FFF2-40B4-BE49-F238E27FC236}">
                <a16:creationId xmlns:a16="http://schemas.microsoft.com/office/drawing/2014/main" id="{BD03F7D1-70A0-D64B-A6B5-DFB55667371A}"/>
              </a:ext>
            </a:extLst>
          </p:cNvPr>
          <p:cNvSpPr>
            <a:spLocks noGrp="1"/>
          </p:cNvSpPr>
          <p:nvPr>
            <p:ph idx="1"/>
          </p:nvPr>
        </p:nvSpPr>
        <p:spPr/>
        <p:txBody>
          <a:bodyPr>
            <a:normAutofit fontScale="92500" lnSpcReduction="10000"/>
          </a:bodyPr>
          <a:lstStyle/>
          <a:p>
            <a:r>
              <a:rPr lang="en-IN" dirty="0"/>
              <a:t>It is an important section but optional for a Java program. </a:t>
            </a:r>
          </a:p>
          <a:p>
            <a:r>
              <a:rPr lang="en-IN" dirty="0"/>
              <a:t>The comments may be single-line, multi-line, and documentation comments. </a:t>
            </a:r>
          </a:p>
          <a:p>
            <a:endParaRPr lang="en-IN" dirty="0"/>
          </a:p>
          <a:p>
            <a:r>
              <a:rPr lang="en-IN" b="1" dirty="0"/>
              <a:t>Single-line Comment </a:t>
            </a:r>
            <a:r>
              <a:rPr lang="en-IN" dirty="0"/>
              <a:t>It starts with a pair of forwarding slash (//) // Hello VIT-AP</a:t>
            </a:r>
          </a:p>
          <a:p>
            <a:endParaRPr lang="en-IN" dirty="0"/>
          </a:p>
          <a:p>
            <a:r>
              <a:rPr lang="en-IN" b="1" dirty="0"/>
              <a:t>Multi-line Comment </a:t>
            </a:r>
            <a:r>
              <a:rPr lang="en-IN" dirty="0"/>
              <a:t>It starts with a /* and ends with */. We write between these two symbols. </a:t>
            </a:r>
          </a:p>
          <a:p>
            <a:r>
              <a:rPr lang="en-IN" dirty="0"/>
              <a:t>/∗It is an example of multiline comment∗/ </a:t>
            </a:r>
          </a:p>
          <a:p>
            <a:endParaRPr lang="en-IN" dirty="0"/>
          </a:p>
          <a:p>
            <a:r>
              <a:rPr lang="en-IN" b="1" dirty="0"/>
              <a:t>Documentation Comment </a:t>
            </a:r>
            <a:r>
              <a:rPr lang="en-IN" dirty="0"/>
              <a:t>It starts with the delimiter (/**) and ends with */. </a:t>
            </a:r>
          </a:p>
          <a:p>
            <a:r>
              <a:rPr lang="en-IN" dirty="0"/>
              <a:t>/∗∗ I t </a:t>
            </a:r>
            <a:r>
              <a:rPr lang="en-IN" dirty="0" err="1"/>
              <a:t>i</a:t>
            </a:r>
            <a:r>
              <a:rPr lang="en-IN" dirty="0"/>
              <a:t> s an example of documentation comment∗/ </a:t>
            </a:r>
          </a:p>
        </p:txBody>
      </p:sp>
      <p:sp>
        <p:nvSpPr>
          <p:cNvPr id="4" name="Date Placeholder 3">
            <a:extLst>
              <a:ext uri="{FF2B5EF4-FFF2-40B4-BE49-F238E27FC236}">
                <a16:creationId xmlns:a16="http://schemas.microsoft.com/office/drawing/2014/main" id="{07EB8D31-5099-E64B-8929-B26EA7821BA8}"/>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FD1B72E3-DAEB-F848-8FB2-B2356417E368}"/>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9EAD7DA8-4AA5-6144-848A-280B112241A4}"/>
              </a:ext>
            </a:extLst>
          </p:cNvPr>
          <p:cNvSpPr>
            <a:spLocks noGrp="1"/>
          </p:cNvSpPr>
          <p:nvPr>
            <p:ph type="sldNum" sz="quarter" idx="12"/>
          </p:nvPr>
        </p:nvSpPr>
        <p:spPr/>
        <p:txBody>
          <a:bodyPr/>
          <a:lstStyle/>
          <a:p>
            <a:fld id="{860C8249-ED93-7640-8EF8-EF1CF6F3BBCA}" type="slidenum">
              <a:rPr lang="en-US" smtClean="0"/>
              <a:t>24</a:t>
            </a:fld>
            <a:endParaRPr lang="en-US"/>
          </a:p>
        </p:txBody>
      </p:sp>
      <p:pic>
        <p:nvPicPr>
          <p:cNvPr id="7" name="Picture 6">
            <a:extLst>
              <a:ext uri="{FF2B5EF4-FFF2-40B4-BE49-F238E27FC236}">
                <a16:creationId xmlns:a16="http://schemas.microsoft.com/office/drawing/2014/main" id="{66821828-68BB-9742-9951-FD373D6E78CB}"/>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894957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86783-F163-D448-A6D5-C6262F233D27}"/>
              </a:ext>
            </a:extLst>
          </p:cNvPr>
          <p:cNvSpPr>
            <a:spLocks noGrp="1"/>
          </p:cNvSpPr>
          <p:nvPr>
            <p:ph type="title"/>
          </p:nvPr>
        </p:nvSpPr>
        <p:spPr/>
        <p:txBody>
          <a:bodyPr/>
          <a:lstStyle/>
          <a:p>
            <a:r>
              <a:rPr lang="en-US" dirty="0"/>
              <a:t>Package Section</a:t>
            </a:r>
          </a:p>
        </p:txBody>
      </p:sp>
      <p:sp>
        <p:nvSpPr>
          <p:cNvPr id="3" name="Content Placeholder 2">
            <a:extLst>
              <a:ext uri="{FF2B5EF4-FFF2-40B4-BE49-F238E27FC236}">
                <a16:creationId xmlns:a16="http://schemas.microsoft.com/office/drawing/2014/main" id="{68BA2C09-F33C-2242-B716-51150168D9A7}"/>
              </a:ext>
            </a:extLst>
          </p:cNvPr>
          <p:cNvSpPr>
            <a:spLocks noGrp="1"/>
          </p:cNvSpPr>
          <p:nvPr>
            <p:ph idx="1"/>
          </p:nvPr>
        </p:nvSpPr>
        <p:spPr/>
        <p:txBody>
          <a:bodyPr>
            <a:normAutofit/>
          </a:bodyPr>
          <a:lstStyle/>
          <a:p>
            <a:r>
              <a:rPr lang="en-IN" dirty="0"/>
              <a:t>The package declaration is optional. It is placed just after the documentation section. </a:t>
            </a:r>
          </a:p>
          <a:p>
            <a:endParaRPr lang="en-IN" dirty="0"/>
          </a:p>
          <a:p>
            <a:r>
              <a:rPr lang="en-IN" dirty="0"/>
              <a:t>In this section, we declare the package name in which the class is placed. </a:t>
            </a:r>
          </a:p>
          <a:p>
            <a:endParaRPr lang="en-IN" dirty="0"/>
          </a:p>
          <a:p>
            <a:r>
              <a:rPr lang="en-IN" dirty="0"/>
              <a:t>Note that there can be only one package statement in a Java program. It must be defined before any class and interface declaration. </a:t>
            </a:r>
          </a:p>
          <a:p>
            <a:endParaRPr lang="en-IN" dirty="0"/>
          </a:p>
          <a:p>
            <a:r>
              <a:rPr lang="en-IN" dirty="0"/>
              <a:t>It is necessary because a Java class can be placed in different packages and directories based on the module they are used. </a:t>
            </a:r>
          </a:p>
          <a:p>
            <a:endParaRPr lang="en-IN" dirty="0"/>
          </a:p>
          <a:p>
            <a:endParaRPr lang="en-US" dirty="0"/>
          </a:p>
        </p:txBody>
      </p:sp>
      <p:sp>
        <p:nvSpPr>
          <p:cNvPr id="4" name="Date Placeholder 3">
            <a:extLst>
              <a:ext uri="{FF2B5EF4-FFF2-40B4-BE49-F238E27FC236}">
                <a16:creationId xmlns:a16="http://schemas.microsoft.com/office/drawing/2014/main" id="{061A0DB1-3189-484B-B3F2-BE9CBBFA50E2}"/>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C96943E8-ABEB-364D-BA89-86B3AA53BA63}"/>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8B5F5CC3-8604-774F-8E13-C40183019274}"/>
              </a:ext>
            </a:extLst>
          </p:cNvPr>
          <p:cNvSpPr>
            <a:spLocks noGrp="1"/>
          </p:cNvSpPr>
          <p:nvPr>
            <p:ph type="sldNum" sz="quarter" idx="12"/>
          </p:nvPr>
        </p:nvSpPr>
        <p:spPr/>
        <p:txBody>
          <a:bodyPr/>
          <a:lstStyle/>
          <a:p>
            <a:fld id="{860C8249-ED93-7640-8EF8-EF1CF6F3BBCA}" type="slidenum">
              <a:rPr lang="en-US" smtClean="0"/>
              <a:t>25</a:t>
            </a:fld>
            <a:endParaRPr lang="en-US"/>
          </a:p>
        </p:txBody>
      </p:sp>
      <p:pic>
        <p:nvPicPr>
          <p:cNvPr id="7" name="Picture 6">
            <a:extLst>
              <a:ext uri="{FF2B5EF4-FFF2-40B4-BE49-F238E27FC236}">
                <a16:creationId xmlns:a16="http://schemas.microsoft.com/office/drawing/2014/main" id="{7823CAAA-637A-CB48-850C-9E89A8DCDAB2}"/>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847750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AD279C-6790-6D47-ADFB-4BB47C86D6AD}"/>
              </a:ext>
            </a:extLst>
          </p:cNvPr>
          <p:cNvSpPr>
            <a:spLocks noGrp="1"/>
          </p:cNvSpPr>
          <p:nvPr>
            <p:ph idx="1"/>
          </p:nvPr>
        </p:nvSpPr>
        <p:spPr>
          <a:xfrm>
            <a:off x="1069848" y="2131918"/>
            <a:ext cx="10058400" cy="4050792"/>
          </a:xfrm>
        </p:spPr>
        <p:txBody>
          <a:bodyPr/>
          <a:lstStyle/>
          <a:p>
            <a:r>
              <a:rPr lang="en-IN" dirty="0"/>
              <a:t>For all these classes package belongs to a single parent directory. We use the keyword </a:t>
            </a:r>
            <a:r>
              <a:rPr lang="en-IN" b="1" dirty="0"/>
              <a:t>package</a:t>
            </a:r>
            <a:r>
              <a:rPr lang="en-IN" dirty="0"/>
              <a:t> to declare the package name. </a:t>
            </a:r>
          </a:p>
          <a:p>
            <a:endParaRPr lang="en-IN" dirty="0"/>
          </a:p>
          <a:p>
            <a:r>
              <a:rPr lang="en-IN" dirty="0"/>
              <a:t>For Example</a:t>
            </a:r>
          </a:p>
          <a:p>
            <a:pPr marL="0" indent="0">
              <a:buNone/>
            </a:pPr>
            <a:r>
              <a:rPr lang="en-IN" b="1" dirty="0"/>
              <a:t>	package</a:t>
            </a:r>
            <a:r>
              <a:rPr lang="en-IN" dirty="0"/>
              <a:t> scope; //where scope is the package name  </a:t>
            </a:r>
          </a:p>
          <a:p>
            <a:pPr marL="0" indent="0">
              <a:buNone/>
            </a:pPr>
            <a:endParaRPr lang="en-IN" dirty="0"/>
          </a:p>
          <a:p>
            <a:pPr marL="0" indent="0">
              <a:buNone/>
            </a:pPr>
            <a:r>
              <a:rPr lang="en-IN" b="1" dirty="0"/>
              <a:t>	package</a:t>
            </a:r>
            <a:r>
              <a:rPr lang="en-IN" dirty="0"/>
              <a:t> VIT-</a:t>
            </a:r>
            <a:r>
              <a:rPr lang="en-IN" dirty="0" err="1"/>
              <a:t>AP.scope</a:t>
            </a:r>
            <a:r>
              <a:rPr lang="en-IN" dirty="0"/>
              <a:t>;   </a:t>
            </a:r>
          </a:p>
          <a:p>
            <a:pPr marL="0" indent="0">
              <a:buNone/>
            </a:pPr>
            <a:r>
              <a:rPr lang="en-IN" dirty="0"/>
              <a:t>	//where VIT-AP is the root directory and scope is the subdirectory </a:t>
            </a:r>
            <a:endParaRPr lang="en-US" dirty="0"/>
          </a:p>
        </p:txBody>
      </p:sp>
      <p:sp>
        <p:nvSpPr>
          <p:cNvPr id="4" name="Date Placeholder 3">
            <a:extLst>
              <a:ext uri="{FF2B5EF4-FFF2-40B4-BE49-F238E27FC236}">
                <a16:creationId xmlns:a16="http://schemas.microsoft.com/office/drawing/2014/main" id="{15A8E38A-D791-2B4F-9AB1-43E073C2069D}"/>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47874D7A-EF33-B142-8BE8-0B7F26D2A731}"/>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84167D4A-CED2-1A48-95F6-D1135A41512D}"/>
              </a:ext>
            </a:extLst>
          </p:cNvPr>
          <p:cNvSpPr>
            <a:spLocks noGrp="1"/>
          </p:cNvSpPr>
          <p:nvPr>
            <p:ph type="sldNum" sz="quarter" idx="12"/>
          </p:nvPr>
        </p:nvSpPr>
        <p:spPr/>
        <p:txBody>
          <a:bodyPr/>
          <a:lstStyle/>
          <a:p>
            <a:fld id="{860C8249-ED93-7640-8EF8-EF1CF6F3BBCA}" type="slidenum">
              <a:rPr lang="en-US" smtClean="0"/>
              <a:t>26</a:t>
            </a:fld>
            <a:endParaRPr lang="en-US"/>
          </a:p>
        </p:txBody>
      </p:sp>
      <p:pic>
        <p:nvPicPr>
          <p:cNvPr id="7" name="Picture 6">
            <a:extLst>
              <a:ext uri="{FF2B5EF4-FFF2-40B4-BE49-F238E27FC236}">
                <a16:creationId xmlns:a16="http://schemas.microsoft.com/office/drawing/2014/main" id="{1C387958-6FE5-E243-BD3A-A08C8E341D22}"/>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231791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A4D9-4055-434F-9B69-C3F29EAD5698}"/>
              </a:ext>
            </a:extLst>
          </p:cNvPr>
          <p:cNvSpPr>
            <a:spLocks noGrp="1"/>
          </p:cNvSpPr>
          <p:nvPr>
            <p:ph type="title"/>
          </p:nvPr>
        </p:nvSpPr>
        <p:spPr/>
        <p:txBody>
          <a:bodyPr/>
          <a:lstStyle/>
          <a:p>
            <a:r>
              <a:rPr lang="en-US" dirty="0"/>
              <a:t>Import Section</a:t>
            </a:r>
          </a:p>
        </p:txBody>
      </p:sp>
      <p:sp>
        <p:nvSpPr>
          <p:cNvPr id="3" name="Content Placeholder 2">
            <a:extLst>
              <a:ext uri="{FF2B5EF4-FFF2-40B4-BE49-F238E27FC236}">
                <a16:creationId xmlns:a16="http://schemas.microsoft.com/office/drawing/2014/main" id="{E6CD0EFF-CE53-BC40-A3AC-2C95259FC9ED}"/>
              </a:ext>
            </a:extLst>
          </p:cNvPr>
          <p:cNvSpPr>
            <a:spLocks noGrp="1"/>
          </p:cNvSpPr>
          <p:nvPr>
            <p:ph idx="1"/>
          </p:nvPr>
        </p:nvSpPr>
        <p:spPr/>
        <p:txBody>
          <a:bodyPr/>
          <a:lstStyle/>
          <a:p>
            <a:r>
              <a:rPr lang="en-IN" dirty="0"/>
              <a:t>The package contains the many predefined classes and interfaces. </a:t>
            </a:r>
          </a:p>
          <a:p>
            <a:endParaRPr lang="en-IN" dirty="0"/>
          </a:p>
          <a:p>
            <a:r>
              <a:rPr lang="en-IN" dirty="0"/>
              <a:t>If we want to use any class of a particular package, we need to import that class. </a:t>
            </a:r>
          </a:p>
          <a:p>
            <a:endParaRPr lang="en-IN" dirty="0"/>
          </a:p>
          <a:p>
            <a:r>
              <a:rPr lang="en-IN" dirty="0"/>
              <a:t>The import statement represents the class stored in the other package. </a:t>
            </a:r>
          </a:p>
          <a:p>
            <a:endParaRPr lang="en-IN" dirty="0"/>
          </a:p>
          <a:p>
            <a:r>
              <a:rPr lang="en-IN" dirty="0"/>
              <a:t>We use the </a:t>
            </a:r>
            <a:r>
              <a:rPr lang="en-IN" b="1" dirty="0"/>
              <a:t>import</a:t>
            </a:r>
            <a:r>
              <a:rPr lang="en-IN" dirty="0"/>
              <a:t> keyword to import the class. </a:t>
            </a:r>
          </a:p>
          <a:p>
            <a:endParaRPr lang="en-IN" dirty="0"/>
          </a:p>
          <a:p>
            <a:r>
              <a:rPr lang="en-IN" dirty="0"/>
              <a:t>It is written before the class declaration and after the package statement. </a:t>
            </a:r>
          </a:p>
          <a:p>
            <a:endParaRPr lang="en-US" dirty="0"/>
          </a:p>
        </p:txBody>
      </p:sp>
      <p:sp>
        <p:nvSpPr>
          <p:cNvPr id="4" name="Date Placeholder 3">
            <a:extLst>
              <a:ext uri="{FF2B5EF4-FFF2-40B4-BE49-F238E27FC236}">
                <a16:creationId xmlns:a16="http://schemas.microsoft.com/office/drawing/2014/main" id="{8093F3FE-2F84-944F-8B2E-AAF094FC2356}"/>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25627994-D0C3-1244-8936-8DDC4284D05C}"/>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312A3929-A8D2-5640-8D60-882A1EC3307B}"/>
              </a:ext>
            </a:extLst>
          </p:cNvPr>
          <p:cNvSpPr>
            <a:spLocks noGrp="1"/>
          </p:cNvSpPr>
          <p:nvPr>
            <p:ph type="sldNum" sz="quarter" idx="12"/>
          </p:nvPr>
        </p:nvSpPr>
        <p:spPr/>
        <p:txBody>
          <a:bodyPr/>
          <a:lstStyle/>
          <a:p>
            <a:fld id="{860C8249-ED93-7640-8EF8-EF1CF6F3BBCA}" type="slidenum">
              <a:rPr lang="en-US" smtClean="0"/>
              <a:t>27</a:t>
            </a:fld>
            <a:endParaRPr lang="en-US"/>
          </a:p>
        </p:txBody>
      </p:sp>
      <p:pic>
        <p:nvPicPr>
          <p:cNvPr id="7" name="Picture 6">
            <a:extLst>
              <a:ext uri="{FF2B5EF4-FFF2-40B4-BE49-F238E27FC236}">
                <a16:creationId xmlns:a16="http://schemas.microsoft.com/office/drawing/2014/main" id="{BB8BB07A-118B-3F41-91D4-F8AAB0F684E8}"/>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4169427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20895A-BA48-8648-88F9-6652EE641791}"/>
              </a:ext>
            </a:extLst>
          </p:cNvPr>
          <p:cNvSpPr>
            <a:spLocks noGrp="1"/>
          </p:cNvSpPr>
          <p:nvPr>
            <p:ph idx="1"/>
          </p:nvPr>
        </p:nvSpPr>
        <p:spPr/>
        <p:txBody>
          <a:bodyPr/>
          <a:lstStyle/>
          <a:p>
            <a:r>
              <a:rPr lang="en-IN" dirty="0"/>
              <a:t>We use the import statement in two ways, either import a specific class or import all classes of a particular package. </a:t>
            </a:r>
          </a:p>
          <a:p>
            <a:endParaRPr lang="en-IN" dirty="0"/>
          </a:p>
          <a:p>
            <a:r>
              <a:rPr lang="en-IN" dirty="0"/>
              <a:t>In a Java program, we can use multiple import statements. </a:t>
            </a:r>
          </a:p>
          <a:p>
            <a:endParaRPr lang="en-IN" dirty="0"/>
          </a:p>
          <a:p>
            <a:r>
              <a:rPr lang="en-IN" dirty="0"/>
              <a:t>For example:</a:t>
            </a:r>
          </a:p>
          <a:p>
            <a:pPr marL="0" indent="0">
              <a:buNone/>
            </a:pPr>
            <a:r>
              <a:rPr lang="en-IN" b="1" dirty="0"/>
              <a:t>	import</a:t>
            </a:r>
            <a:r>
              <a:rPr lang="en-IN" dirty="0"/>
              <a:t> </a:t>
            </a:r>
            <a:r>
              <a:rPr lang="en-IN" dirty="0" err="1"/>
              <a:t>java.util.Scanner</a:t>
            </a:r>
            <a:r>
              <a:rPr lang="en-IN" dirty="0"/>
              <a:t>; //it imports the Scanner class only  </a:t>
            </a:r>
          </a:p>
          <a:p>
            <a:pPr marL="0" indent="0">
              <a:buNone/>
            </a:pPr>
            <a:endParaRPr lang="en-IN" dirty="0"/>
          </a:p>
          <a:p>
            <a:pPr marL="0" indent="0">
              <a:buNone/>
            </a:pPr>
            <a:r>
              <a:rPr lang="en-IN" b="1" dirty="0"/>
              <a:t>	import</a:t>
            </a:r>
            <a:r>
              <a:rPr lang="en-IN" dirty="0"/>
              <a:t> </a:t>
            </a:r>
            <a:r>
              <a:rPr lang="en-IN" dirty="0" err="1"/>
              <a:t>java.util</a:t>
            </a:r>
            <a:r>
              <a:rPr lang="en-IN" dirty="0"/>
              <a:t>.*; //it imports all the class of the </a:t>
            </a:r>
            <a:r>
              <a:rPr lang="en-IN" dirty="0" err="1"/>
              <a:t>java.util</a:t>
            </a:r>
            <a:r>
              <a:rPr lang="en-IN" dirty="0"/>
              <a:t> package  </a:t>
            </a:r>
          </a:p>
          <a:p>
            <a:endParaRPr lang="en-US" dirty="0"/>
          </a:p>
        </p:txBody>
      </p:sp>
      <p:sp>
        <p:nvSpPr>
          <p:cNvPr id="4" name="Date Placeholder 3">
            <a:extLst>
              <a:ext uri="{FF2B5EF4-FFF2-40B4-BE49-F238E27FC236}">
                <a16:creationId xmlns:a16="http://schemas.microsoft.com/office/drawing/2014/main" id="{F02F313C-9E54-E747-8F2C-D02EFB3AC56E}"/>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136BB679-80C1-C84D-8C7B-4B396B4E9BED}"/>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460D9244-0AC0-3A4F-B131-E4079C5498F8}"/>
              </a:ext>
            </a:extLst>
          </p:cNvPr>
          <p:cNvSpPr>
            <a:spLocks noGrp="1"/>
          </p:cNvSpPr>
          <p:nvPr>
            <p:ph type="sldNum" sz="quarter" idx="12"/>
          </p:nvPr>
        </p:nvSpPr>
        <p:spPr/>
        <p:txBody>
          <a:bodyPr/>
          <a:lstStyle/>
          <a:p>
            <a:fld id="{860C8249-ED93-7640-8EF8-EF1CF6F3BBCA}" type="slidenum">
              <a:rPr lang="en-US" smtClean="0"/>
              <a:t>28</a:t>
            </a:fld>
            <a:endParaRPr lang="en-US"/>
          </a:p>
        </p:txBody>
      </p:sp>
      <p:pic>
        <p:nvPicPr>
          <p:cNvPr id="7" name="Picture 6">
            <a:extLst>
              <a:ext uri="{FF2B5EF4-FFF2-40B4-BE49-F238E27FC236}">
                <a16:creationId xmlns:a16="http://schemas.microsoft.com/office/drawing/2014/main" id="{146F7FEB-9313-5E46-97ED-26440485E036}"/>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096349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351F-A5B6-744D-AC5E-7591BF2E922E}"/>
              </a:ext>
            </a:extLst>
          </p:cNvPr>
          <p:cNvSpPr>
            <a:spLocks noGrp="1"/>
          </p:cNvSpPr>
          <p:nvPr>
            <p:ph type="title"/>
          </p:nvPr>
        </p:nvSpPr>
        <p:spPr/>
        <p:txBody>
          <a:bodyPr/>
          <a:lstStyle/>
          <a:p>
            <a:r>
              <a:rPr lang="en-US" dirty="0"/>
              <a:t>Interface section</a:t>
            </a:r>
          </a:p>
        </p:txBody>
      </p:sp>
      <p:sp>
        <p:nvSpPr>
          <p:cNvPr id="3" name="Content Placeholder 2">
            <a:extLst>
              <a:ext uri="{FF2B5EF4-FFF2-40B4-BE49-F238E27FC236}">
                <a16:creationId xmlns:a16="http://schemas.microsoft.com/office/drawing/2014/main" id="{DDB88F74-51E2-0742-AD88-6DC019AB7B80}"/>
              </a:ext>
            </a:extLst>
          </p:cNvPr>
          <p:cNvSpPr>
            <a:spLocks noGrp="1"/>
          </p:cNvSpPr>
          <p:nvPr>
            <p:ph idx="1"/>
          </p:nvPr>
        </p:nvSpPr>
        <p:spPr/>
        <p:txBody>
          <a:bodyPr>
            <a:normAutofit/>
          </a:bodyPr>
          <a:lstStyle/>
          <a:p>
            <a:r>
              <a:rPr lang="en-IN" dirty="0"/>
              <a:t>It is an optional section. We can create an interface in this section if required. </a:t>
            </a:r>
          </a:p>
          <a:p>
            <a:endParaRPr lang="en-IN" dirty="0"/>
          </a:p>
          <a:p>
            <a:r>
              <a:rPr lang="en-IN" dirty="0"/>
              <a:t>We use the interface keyword to create an interface. </a:t>
            </a:r>
          </a:p>
          <a:p>
            <a:endParaRPr lang="en-IN" dirty="0"/>
          </a:p>
          <a:p>
            <a:r>
              <a:rPr lang="en-IN" dirty="0"/>
              <a:t>An interface is slightly different from the class. </a:t>
            </a:r>
          </a:p>
          <a:p>
            <a:endParaRPr lang="en-IN" dirty="0"/>
          </a:p>
          <a:p>
            <a:r>
              <a:rPr lang="en-IN" dirty="0"/>
              <a:t>It contains only constants and method declarations. </a:t>
            </a:r>
          </a:p>
          <a:p>
            <a:endParaRPr lang="en-IN" dirty="0"/>
          </a:p>
          <a:p>
            <a:r>
              <a:rPr lang="en-IN" dirty="0"/>
              <a:t>Another difference is that it cannot be instantiated. </a:t>
            </a:r>
          </a:p>
        </p:txBody>
      </p:sp>
      <p:sp>
        <p:nvSpPr>
          <p:cNvPr id="4" name="Date Placeholder 3">
            <a:extLst>
              <a:ext uri="{FF2B5EF4-FFF2-40B4-BE49-F238E27FC236}">
                <a16:creationId xmlns:a16="http://schemas.microsoft.com/office/drawing/2014/main" id="{E293F9E9-75F0-4245-939F-C8196739534C}"/>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2AA7CAA9-6766-FF42-AD15-C4CDC529FC8F}"/>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DC2A228C-E3C9-BF48-A50C-4EBB9B00C03F}"/>
              </a:ext>
            </a:extLst>
          </p:cNvPr>
          <p:cNvSpPr>
            <a:spLocks noGrp="1"/>
          </p:cNvSpPr>
          <p:nvPr>
            <p:ph type="sldNum" sz="quarter" idx="12"/>
          </p:nvPr>
        </p:nvSpPr>
        <p:spPr/>
        <p:txBody>
          <a:bodyPr/>
          <a:lstStyle/>
          <a:p>
            <a:fld id="{860C8249-ED93-7640-8EF8-EF1CF6F3BBCA}" type="slidenum">
              <a:rPr lang="en-US" smtClean="0"/>
              <a:t>29</a:t>
            </a:fld>
            <a:endParaRPr lang="en-US"/>
          </a:p>
        </p:txBody>
      </p:sp>
      <p:pic>
        <p:nvPicPr>
          <p:cNvPr id="7" name="Picture 6">
            <a:extLst>
              <a:ext uri="{FF2B5EF4-FFF2-40B4-BE49-F238E27FC236}">
                <a16:creationId xmlns:a16="http://schemas.microsoft.com/office/drawing/2014/main" id="{078EAF24-FBDB-F94E-BA8C-E649B5960B17}"/>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592960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4550C-0EC9-C74B-8431-9A10A7F037C4}"/>
              </a:ext>
            </a:extLst>
          </p:cNvPr>
          <p:cNvSpPr>
            <a:spLocks noGrp="1"/>
          </p:cNvSpPr>
          <p:nvPr>
            <p:ph type="title"/>
          </p:nvPr>
        </p:nvSpPr>
        <p:spPr/>
        <p:txBody>
          <a:bodyPr/>
          <a:lstStyle/>
          <a:p>
            <a:r>
              <a:rPr lang="en-US" dirty="0"/>
              <a:t>Basics of OOP</a:t>
            </a:r>
          </a:p>
        </p:txBody>
      </p:sp>
      <p:sp>
        <p:nvSpPr>
          <p:cNvPr id="3" name="Content Placeholder 2">
            <a:extLst>
              <a:ext uri="{FF2B5EF4-FFF2-40B4-BE49-F238E27FC236}">
                <a16:creationId xmlns:a16="http://schemas.microsoft.com/office/drawing/2014/main" id="{63A3D829-1388-934D-AA03-8219C1C3DF77}"/>
              </a:ext>
            </a:extLst>
          </p:cNvPr>
          <p:cNvSpPr>
            <a:spLocks noGrp="1"/>
          </p:cNvSpPr>
          <p:nvPr>
            <p:ph idx="1"/>
          </p:nvPr>
        </p:nvSpPr>
        <p:spPr/>
        <p:txBody>
          <a:bodyPr/>
          <a:lstStyle/>
          <a:p>
            <a:endParaRPr lang="en-IN" dirty="0"/>
          </a:p>
          <a:p>
            <a:r>
              <a:rPr lang="en-IN" dirty="0"/>
              <a:t>As the name suggests, Object-Oriented Programming or OOPs refers to languages that uses objects in programming. </a:t>
            </a:r>
          </a:p>
          <a:p>
            <a:endParaRPr lang="en-IN" dirty="0"/>
          </a:p>
          <a:p>
            <a:r>
              <a:rPr lang="en-IN" dirty="0"/>
              <a:t>Object-oriented programming combines a group of data attributes with functions or methods into a unit called an "object." </a:t>
            </a:r>
          </a:p>
          <a:p>
            <a:endParaRPr lang="en-IN" dirty="0"/>
          </a:p>
          <a:p>
            <a:r>
              <a:rPr lang="en-IN" dirty="0"/>
              <a:t>The main aim of OOP is to bind together the data and the functions that operate on them so that no other part of the code can access this data except that function. </a:t>
            </a:r>
            <a:endParaRPr lang="en-US" dirty="0"/>
          </a:p>
        </p:txBody>
      </p:sp>
      <p:sp>
        <p:nvSpPr>
          <p:cNvPr id="4" name="Date Placeholder 3">
            <a:extLst>
              <a:ext uri="{FF2B5EF4-FFF2-40B4-BE49-F238E27FC236}">
                <a16:creationId xmlns:a16="http://schemas.microsoft.com/office/drawing/2014/main" id="{2C422A54-0C70-6D40-BD59-B7586B8BFEA8}"/>
              </a:ext>
            </a:extLst>
          </p:cNvPr>
          <p:cNvSpPr>
            <a:spLocks noGrp="1"/>
          </p:cNvSpPr>
          <p:nvPr>
            <p:ph type="dt" sz="half" idx="10"/>
          </p:nvPr>
        </p:nvSpPr>
        <p:spPr/>
        <p:txBody>
          <a:bodyPr/>
          <a:lstStyle/>
          <a:p>
            <a:fld id="{B31B1EC3-2377-BB41-941A-ABBFF3977062}" type="datetime1">
              <a:rPr lang="en-IN" smtClean="0"/>
              <a:t>11/08/22</a:t>
            </a:fld>
            <a:endParaRPr lang="en-US"/>
          </a:p>
        </p:txBody>
      </p:sp>
      <p:sp>
        <p:nvSpPr>
          <p:cNvPr id="5" name="Footer Placeholder 4">
            <a:extLst>
              <a:ext uri="{FF2B5EF4-FFF2-40B4-BE49-F238E27FC236}">
                <a16:creationId xmlns:a16="http://schemas.microsoft.com/office/drawing/2014/main" id="{44FB0C88-A83E-6649-B218-B324904947E6}"/>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9BB6D3AE-1B90-1D43-8E6A-9EDAB23313B5}"/>
              </a:ext>
            </a:extLst>
          </p:cNvPr>
          <p:cNvSpPr>
            <a:spLocks noGrp="1"/>
          </p:cNvSpPr>
          <p:nvPr>
            <p:ph type="sldNum" sz="quarter" idx="12"/>
          </p:nvPr>
        </p:nvSpPr>
        <p:spPr/>
        <p:txBody>
          <a:bodyPr/>
          <a:lstStyle/>
          <a:p>
            <a:fld id="{860C8249-ED93-7640-8EF8-EF1CF6F3BBCA}" type="slidenum">
              <a:rPr lang="en-US" smtClean="0"/>
              <a:t>3</a:t>
            </a:fld>
            <a:endParaRPr lang="en-US"/>
          </a:p>
        </p:txBody>
      </p:sp>
      <p:pic>
        <p:nvPicPr>
          <p:cNvPr id="7" name="Picture 6">
            <a:extLst>
              <a:ext uri="{FF2B5EF4-FFF2-40B4-BE49-F238E27FC236}">
                <a16:creationId xmlns:a16="http://schemas.microsoft.com/office/drawing/2014/main" id="{3545BEA8-E961-F947-8E3C-DA9735D5A150}"/>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907984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46CFF2-B8EE-5A4A-AB7D-C0D6C4C16297}"/>
              </a:ext>
            </a:extLst>
          </p:cNvPr>
          <p:cNvSpPr>
            <a:spLocks noGrp="1"/>
          </p:cNvSpPr>
          <p:nvPr>
            <p:ph idx="1"/>
          </p:nvPr>
        </p:nvSpPr>
        <p:spPr/>
        <p:txBody>
          <a:bodyPr>
            <a:normAutofit/>
          </a:bodyPr>
          <a:lstStyle/>
          <a:p>
            <a:r>
              <a:rPr lang="en-IN" dirty="0"/>
              <a:t>We can use interface in classes by using the </a:t>
            </a:r>
            <a:r>
              <a:rPr lang="en-IN" b="1" dirty="0"/>
              <a:t>implements</a:t>
            </a:r>
            <a:r>
              <a:rPr lang="en-IN" dirty="0"/>
              <a:t> keyword. </a:t>
            </a:r>
          </a:p>
          <a:p>
            <a:endParaRPr lang="en-IN" dirty="0"/>
          </a:p>
          <a:p>
            <a:r>
              <a:rPr lang="en-IN" dirty="0"/>
              <a:t>An interface can also be used with other interfaces by using the </a:t>
            </a:r>
            <a:r>
              <a:rPr lang="en-IN" b="1" dirty="0"/>
              <a:t>extends </a:t>
            </a:r>
            <a:r>
              <a:rPr lang="en-IN" dirty="0"/>
              <a:t>keyword. </a:t>
            </a:r>
          </a:p>
          <a:p>
            <a:endParaRPr lang="en-IN" dirty="0"/>
          </a:p>
          <a:p>
            <a:r>
              <a:rPr lang="en-IN" dirty="0"/>
              <a:t>For example:</a:t>
            </a:r>
          </a:p>
          <a:p>
            <a:pPr marL="2017120" lvl="7" indent="0">
              <a:buNone/>
            </a:pPr>
            <a:r>
              <a:rPr lang="en-IN" b="1" dirty="0"/>
              <a:t>interface</a:t>
            </a:r>
            <a:r>
              <a:rPr lang="en-IN" dirty="0"/>
              <a:t> car  </a:t>
            </a:r>
          </a:p>
          <a:p>
            <a:pPr marL="2017120" lvl="7" indent="0">
              <a:buNone/>
            </a:pPr>
            <a:r>
              <a:rPr lang="en-IN" dirty="0"/>
              <a:t>{  </a:t>
            </a:r>
          </a:p>
          <a:p>
            <a:pPr marL="2017120" lvl="7" indent="0">
              <a:buNone/>
            </a:pPr>
            <a:r>
              <a:rPr lang="en-IN" b="1" dirty="0"/>
              <a:t>void</a:t>
            </a:r>
            <a:r>
              <a:rPr lang="en-IN" dirty="0"/>
              <a:t> start();  </a:t>
            </a:r>
          </a:p>
          <a:p>
            <a:pPr marL="2017120" lvl="7" indent="0">
              <a:buNone/>
            </a:pPr>
            <a:r>
              <a:rPr lang="en-IN" b="1" dirty="0"/>
              <a:t>void</a:t>
            </a:r>
            <a:r>
              <a:rPr lang="en-IN" dirty="0"/>
              <a:t> stop();  </a:t>
            </a:r>
          </a:p>
          <a:p>
            <a:pPr marL="2017120" lvl="7" indent="0">
              <a:buNone/>
            </a:pPr>
            <a:r>
              <a:rPr lang="en-IN" dirty="0"/>
              <a:t>}  </a:t>
            </a:r>
          </a:p>
          <a:p>
            <a:endParaRPr lang="en-US" dirty="0"/>
          </a:p>
        </p:txBody>
      </p:sp>
      <p:sp>
        <p:nvSpPr>
          <p:cNvPr id="4" name="Date Placeholder 3">
            <a:extLst>
              <a:ext uri="{FF2B5EF4-FFF2-40B4-BE49-F238E27FC236}">
                <a16:creationId xmlns:a16="http://schemas.microsoft.com/office/drawing/2014/main" id="{FD42A29A-0D37-464D-86F4-3B98B4B38BAB}"/>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CA9D586A-0AD7-364F-A55D-E73D4BB745F8}"/>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F703214A-266A-D448-B494-A33A2A988718}"/>
              </a:ext>
            </a:extLst>
          </p:cNvPr>
          <p:cNvSpPr>
            <a:spLocks noGrp="1"/>
          </p:cNvSpPr>
          <p:nvPr>
            <p:ph type="sldNum" sz="quarter" idx="12"/>
          </p:nvPr>
        </p:nvSpPr>
        <p:spPr/>
        <p:txBody>
          <a:bodyPr/>
          <a:lstStyle/>
          <a:p>
            <a:fld id="{860C8249-ED93-7640-8EF8-EF1CF6F3BBCA}" type="slidenum">
              <a:rPr lang="en-US" smtClean="0"/>
              <a:t>30</a:t>
            </a:fld>
            <a:endParaRPr lang="en-US"/>
          </a:p>
        </p:txBody>
      </p:sp>
      <p:pic>
        <p:nvPicPr>
          <p:cNvPr id="7" name="Picture 6">
            <a:extLst>
              <a:ext uri="{FF2B5EF4-FFF2-40B4-BE49-F238E27FC236}">
                <a16:creationId xmlns:a16="http://schemas.microsoft.com/office/drawing/2014/main" id="{8AE4E1D3-B1BA-B848-9235-A0E21BA48A8B}"/>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135582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6151-7ED7-8B4E-B365-436F5BA56D65}"/>
              </a:ext>
            </a:extLst>
          </p:cNvPr>
          <p:cNvSpPr>
            <a:spLocks noGrp="1"/>
          </p:cNvSpPr>
          <p:nvPr>
            <p:ph type="title"/>
          </p:nvPr>
        </p:nvSpPr>
        <p:spPr/>
        <p:txBody>
          <a:bodyPr/>
          <a:lstStyle/>
          <a:p>
            <a:r>
              <a:rPr lang="en-US" dirty="0"/>
              <a:t>Class Section</a:t>
            </a:r>
          </a:p>
        </p:txBody>
      </p:sp>
      <p:sp>
        <p:nvSpPr>
          <p:cNvPr id="3" name="Content Placeholder 2">
            <a:extLst>
              <a:ext uri="{FF2B5EF4-FFF2-40B4-BE49-F238E27FC236}">
                <a16:creationId xmlns:a16="http://schemas.microsoft.com/office/drawing/2014/main" id="{2603106A-9EAC-D741-BE46-5D9D2920BBA3}"/>
              </a:ext>
            </a:extLst>
          </p:cNvPr>
          <p:cNvSpPr>
            <a:spLocks noGrp="1"/>
          </p:cNvSpPr>
          <p:nvPr>
            <p:ph idx="1"/>
          </p:nvPr>
        </p:nvSpPr>
        <p:spPr/>
        <p:txBody>
          <a:bodyPr>
            <a:normAutofit/>
          </a:bodyPr>
          <a:lstStyle/>
          <a:p>
            <a:r>
              <a:rPr lang="en-IN" dirty="0"/>
              <a:t>It is </a:t>
            </a:r>
            <a:r>
              <a:rPr lang="en-IN" b="1" dirty="0"/>
              <a:t>vital</a:t>
            </a:r>
            <a:r>
              <a:rPr lang="en-IN" dirty="0"/>
              <a:t> part of a Java program. </a:t>
            </a:r>
          </a:p>
          <a:p>
            <a:endParaRPr lang="en-IN" dirty="0"/>
          </a:p>
          <a:p>
            <a:r>
              <a:rPr lang="en-IN" dirty="0"/>
              <a:t>Without the class, we cannot create any Java program. </a:t>
            </a:r>
          </a:p>
          <a:p>
            <a:endParaRPr lang="en-IN" dirty="0"/>
          </a:p>
          <a:p>
            <a:r>
              <a:rPr lang="en-IN" dirty="0"/>
              <a:t>A Java program may conation more than one class definition. </a:t>
            </a:r>
          </a:p>
          <a:p>
            <a:endParaRPr lang="en-IN" dirty="0"/>
          </a:p>
          <a:p>
            <a:r>
              <a:rPr lang="en-IN" dirty="0"/>
              <a:t>We use the </a:t>
            </a:r>
            <a:r>
              <a:rPr lang="en-IN" b="1" dirty="0"/>
              <a:t>class</a:t>
            </a:r>
            <a:r>
              <a:rPr lang="en-IN" dirty="0"/>
              <a:t> keyword to define the class. </a:t>
            </a:r>
          </a:p>
          <a:p>
            <a:endParaRPr lang="en-IN" dirty="0"/>
          </a:p>
          <a:p>
            <a:r>
              <a:rPr lang="en-IN" dirty="0"/>
              <a:t>The class is a blueprint of a Java program. </a:t>
            </a:r>
          </a:p>
          <a:p>
            <a:endParaRPr lang="en-US" dirty="0"/>
          </a:p>
        </p:txBody>
      </p:sp>
      <p:sp>
        <p:nvSpPr>
          <p:cNvPr id="4" name="Date Placeholder 3">
            <a:extLst>
              <a:ext uri="{FF2B5EF4-FFF2-40B4-BE49-F238E27FC236}">
                <a16:creationId xmlns:a16="http://schemas.microsoft.com/office/drawing/2014/main" id="{D6EF494F-0CB1-4548-AC98-9676F1E96D79}"/>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A8771C26-FC6B-614D-972E-7DC894062655}"/>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42C197DA-59A7-784E-810C-C1720A075AD7}"/>
              </a:ext>
            </a:extLst>
          </p:cNvPr>
          <p:cNvSpPr>
            <a:spLocks noGrp="1"/>
          </p:cNvSpPr>
          <p:nvPr>
            <p:ph type="sldNum" sz="quarter" idx="12"/>
          </p:nvPr>
        </p:nvSpPr>
        <p:spPr/>
        <p:txBody>
          <a:bodyPr/>
          <a:lstStyle/>
          <a:p>
            <a:fld id="{860C8249-ED93-7640-8EF8-EF1CF6F3BBCA}" type="slidenum">
              <a:rPr lang="en-US" smtClean="0"/>
              <a:t>31</a:t>
            </a:fld>
            <a:endParaRPr lang="en-US"/>
          </a:p>
        </p:txBody>
      </p:sp>
      <p:pic>
        <p:nvPicPr>
          <p:cNvPr id="7" name="Picture 6">
            <a:extLst>
              <a:ext uri="{FF2B5EF4-FFF2-40B4-BE49-F238E27FC236}">
                <a16:creationId xmlns:a16="http://schemas.microsoft.com/office/drawing/2014/main" id="{AC4AB059-3F41-5241-971D-C43BC1A2F2DF}"/>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784625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49AB51-E91E-2141-AA79-DF0C58FDE1F5}"/>
              </a:ext>
            </a:extLst>
          </p:cNvPr>
          <p:cNvSpPr>
            <a:spLocks noGrp="1"/>
          </p:cNvSpPr>
          <p:nvPr>
            <p:ph idx="1"/>
          </p:nvPr>
        </p:nvSpPr>
        <p:spPr/>
        <p:txBody>
          <a:bodyPr/>
          <a:lstStyle/>
          <a:p>
            <a:r>
              <a:rPr lang="en-IN" dirty="0"/>
              <a:t>It contains information about user-defined methods, variables, and constants. </a:t>
            </a:r>
          </a:p>
          <a:p>
            <a:endParaRPr lang="en-IN" dirty="0"/>
          </a:p>
          <a:p>
            <a:r>
              <a:rPr lang="en-IN" dirty="0"/>
              <a:t>Every Java program has at least one class that contains the main() method. </a:t>
            </a:r>
          </a:p>
          <a:p>
            <a:endParaRPr lang="en-IN" dirty="0"/>
          </a:p>
          <a:p>
            <a:r>
              <a:rPr lang="en-IN" dirty="0"/>
              <a:t>For example:</a:t>
            </a:r>
          </a:p>
          <a:p>
            <a:pPr marL="1097280" lvl="4" indent="0">
              <a:buNone/>
            </a:pPr>
            <a:r>
              <a:rPr lang="en-IN" b="1" dirty="0"/>
              <a:t>class</a:t>
            </a:r>
            <a:r>
              <a:rPr lang="en-IN" dirty="0"/>
              <a:t> Student //class definition  </a:t>
            </a:r>
          </a:p>
          <a:p>
            <a:pPr marL="1097280" lvl="4" indent="0">
              <a:buNone/>
            </a:pPr>
            <a:r>
              <a:rPr lang="en-IN" dirty="0"/>
              <a:t>{  </a:t>
            </a:r>
          </a:p>
          <a:p>
            <a:pPr marL="1097280" lvl="4" indent="0">
              <a:buNone/>
            </a:pPr>
            <a:r>
              <a:rPr lang="en-IN" dirty="0"/>
              <a:t>public static void main(String[] </a:t>
            </a:r>
            <a:r>
              <a:rPr lang="en-IN" dirty="0" err="1"/>
              <a:t>args</a:t>
            </a:r>
            <a:r>
              <a:rPr lang="en-IN" dirty="0"/>
              <a:t>)</a:t>
            </a:r>
          </a:p>
          <a:p>
            <a:pPr marL="1097280" lvl="4" indent="0">
              <a:buNone/>
            </a:pPr>
            <a:r>
              <a:rPr lang="en-IN" dirty="0"/>
              <a:t>//statements</a:t>
            </a:r>
          </a:p>
          <a:p>
            <a:pPr marL="1097280" lvl="4" indent="0">
              <a:buNone/>
            </a:pPr>
            <a:r>
              <a:rPr lang="en-IN" dirty="0"/>
              <a:t>}  </a:t>
            </a:r>
          </a:p>
          <a:p>
            <a:endParaRPr lang="en-US" dirty="0"/>
          </a:p>
        </p:txBody>
      </p:sp>
      <p:sp>
        <p:nvSpPr>
          <p:cNvPr id="4" name="Date Placeholder 3">
            <a:extLst>
              <a:ext uri="{FF2B5EF4-FFF2-40B4-BE49-F238E27FC236}">
                <a16:creationId xmlns:a16="http://schemas.microsoft.com/office/drawing/2014/main" id="{42E7C7FB-D03C-3F4F-8AB1-BF18D974C3A9}"/>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175E24B5-8433-5845-9E43-B615D769DD28}"/>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CDF5EB6A-D4A1-354A-B742-209EB77C0734}"/>
              </a:ext>
            </a:extLst>
          </p:cNvPr>
          <p:cNvSpPr>
            <a:spLocks noGrp="1"/>
          </p:cNvSpPr>
          <p:nvPr>
            <p:ph type="sldNum" sz="quarter" idx="12"/>
          </p:nvPr>
        </p:nvSpPr>
        <p:spPr/>
        <p:txBody>
          <a:bodyPr/>
          <a:lstStyle/>
          <a:p>
            <a:fld id="{860C8249-ED93-7640-8EF8-EF1CF6F3BBCA}" type="slidenum">
              <a:rPr lang="en-US" smtClean="0"/>
              <a:t>32</a:t>
            </a:fld>
            <a:endParaRPr lang="en-US"/>
          </a:p>
        </p:txBody>
      </p:sp>
      <p:pic>
        <p:nvPicPr>
          <p:cNvPr id="7" name="Picture 6">
            <a:extLst>
              <a:ext uri="{FF2B5EF4-FFF2-40B4-BE49-F238E27FC236}">
                <a16:creationId xmlns:a16="http://schemas.microsoft.com/office/drawing/2014/main" id="{51616EA2-BEC8-B94D-A9A3-CE43AB45AB3B}"/>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526575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87D8E-B2FD-6544-9BF8-4E9BC0697FB8}"/>
              </a:ext>
            </a:extLst>
          </p:cNvPr>
          <p:cNvSpPr>
            <a:spLocks noGrp="1"/>
          </p:cNvSpPr>
          <p:nvPr>
            <p:ph type="title"/>
          </p:nvPr>
        </p:nvSpPr>
        <p:spPr/>
        <p:txBody>
          <a:bodyPr>
            <a:normAutofit/>
          </a:bodyPr>
          <a:lstStyle/>
          <a:p>
            <a:r>
              <a:rPr lang="en-IN" dirty="0"/>
              <a:t>Class Variables and Constants</a:t>
            </a:r>
            <a:endParaRPr lang="en-US" dirty="0"/>
          </a:p>
        </p:txBody>
      </p:sp>
      <p:sp>
        <p:nvSpPr>
          <p:cNvPr id="3" name="Content Placeholder 2">
            <a:extLst>
              <a:ext uri="{FF2B5EF4-FFF2-40B4-BE49-F238E27FC236}">
                <a16:creationId xmlns:a16="http://schemas.microsoft.com/office/drawing/2014/main" id="{414761AB-7B92-DA42-BD1F-437F601D6589}"/>
              </a:ext>
            </a:extLst>
          </p:cNvPr>
          <p:cNvSpPr>
            <a:spLocks noGrp="1"/>
          </p:cNvSpPr>
          <p:nvPr>
            <p:ph idx="1"/>
          </p:nvPr>
        </p:nvSpPr>
        <p:spPr/>
        <p:txBody>
          <a:bodyPr>
            <a:normAutofit/>
          </a:bodyPr>
          <a:lstStyle/>
          <a:p>
            <a:endParaRPr lang="en-IN" dirty="0"/>
          </a:p>
          <a:p>
            <a:r>
              <a:rPr lang="en-IN" dirty="0"/>
              <a:t>In a Java program, the variables and constants are defined just after the class definition. </a:t>
            </a:r>
          </a:p>
          <a:p>
            <a:endParaRPr lang="en-IN" dirty="0"/>
          </a:p>
          <a:p>
            <a:r>
              <a:rPr lang="en-IN" dirty="0"/>
              <a:t>The variables and constants store values of the parameters. </a:t>
            </a:r>
          </a:p>
          <a:p>
            <a:endParaRPr lang="en-IN" dirty="0"/>
          </a:p>
          <a:p>
            <a:r>
              <a:rPr lang="en-IN" dirty="0"/>
              <a:t>It is used during the execution of the program. </a:t>
            </a:r>
            <a:endParaRPr lang="en-US" dirty="0"/>
          </a:p>
        </p:txBody>
      </p:sp>
      <p:sp>
        <p:nvSpPr>
          <p:cNvPr id="4" name="Date Placeholder 3">
            <a:extLst>
              <a:ext uri="{FF2B5EF4-FFF2-40B4-BE49-F238E27FC236}">
                <a16:creationId xmlns:a16="http://schemas.microsoft.com/office/drawing/2014/main" id="{E8E1C412-CE95-EA4C-BCE1-1C074117A0CD}"/>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0790AD4F-7388-4542-AB03-2B3E80C9EA04}"/>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973071FC-4B86-EC4C-9115-AE721857023D}"/>
              </a:ext>
            </a:extLst>
          </p:cNvPr>
          <p:cNvSpPr>
            <a:spLocks noGrp="1"/>
          </p:cNvSpPr>
          <p:nvPr>
            <p:ph type="sldNum" sz="quarter" idx="12"/>
          </p:nvPr>
        </p:nvSpPr>
        <p:spPr/>
        <p:txBody>
          <a:bodyPr/>
          <a:lstStyle/>
          <a:p>
            <a:fld id="{860C8249-ED93-7640-8EF8-EF1CF6F3BBCA}" type="slidenum">
              <a:rPr lang="en-US" smtClean="0"/>
              <a:t>33</a:t>
            </a:fld>
            <a:endParaRPr lang="en-US"/>
          </a:p>
        </p:txBody>
      </p:sp>
      <p:pic>
        <p:nvPicPr>
          <p:cNvPr id="7" name="Picture 6">
            <a:extLst>
              <a:ext uri="{FF2B5EF4-FFF2-40B4-BE49-F238E27FC236}">
                <a16:creationId xmlns:a16="http://schemas.microsoft.com/office/drawing/2014/main" id="{E9978519-89CA-7648-A136-168543174161}"/>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726689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38989E-D702-384C-A4B4-78E6D9EDAA18}"/>
              </a:ext>
            </a:extLst>
          </p:cNvPr>
          <p:cNvSpPr>
            <a:spLocks noGrp="1"/>
          </p:cNvSpPr>
          <p:nvPr>
            <p:ph idx="1"/>
          </p:nvPr>
        </p:nvSpPr>
        <p:spPr/>
        <p:txBody>
          <a:bodyPr>
            <a:normAutofit/>
          </a:bodyPr>
          <a:lstStyle/>
          <a:p>
            <a:r>
              <a:rPr lang="en-IN" dirty="0"/>
              <a:t>We can also decide and define the scope of variables by using the modifiers. </a:t>
            </a:r>
          </a:p>
          <a:p>
            <a:endParaRPr lang="en-IN" dirty="0"/>
          </a:p>
          <a:p>
            <a:r>
              <a:rPr lang="en-IN" dirty="0"/>
              <a:t>It defines the life of the variables. </a:t>
            </a:r>
          </a:p>
          <a:p>
            <a:endParaRPr lang="en-IN" dirty="0"/>
          </a:p>
          <a:p>
            <a:r>
              <a:rPr lang="en-IN" dirty="0"/>
              <a:t>For example:</a:t>
            </a:r>
          </a:p>
          <a:p>
            <a:pPr marL="1097280" lvl="4" indent="0">
              <a:buNone/>
            </a:pPr>
            <a:r>
              <a:rPr lang="en-IN" b="1" dirty="0"/>
              <a:t>class</a:t>
            </a:r>
            <a:r>
              <a:rPr lang="en-IN" dirty="0"/>
              <a:t> Student //class definition  </a:t>
            </a:r>
          </a:p>
          <a:p>
            <a:pPr marL="1097280" lvl="4" indent="0">
              <a:buNone/>
            </a:pPr>
            <a:r>
              <a:rPr lang="en-IN" dirty="0"/>
              <a:t>{  </a:t>
            </a:r>
          </a:p>
          <a:p>
            <a:pPr marL="1097280" lvl="4" indent="0">
              <a:buNone/>
            </a:pPr>
            <a:r>
              <a:rPr lang="en-IN" dirty="0"/>
              <a:t>String </a:t>
            </a:r>
            <a:r>
              <a:rPr lang="en-IN" dirty="0" err="1"/>
              <a:t>sname</a:t>
            </a:r>
            <a:r>
              <a:rPr lang="en-IN" dirty="0"/>
              <a:t>;  //variable  </a:t>
            </a:r>
          </a:p>
          <a:p>
            <a:pPr marL="1097280" lvl="4" indent="0">
              <a:buNone/>
            </a:pPr>
            <a:r>
              <a:rPr lang="en-IN" b="1" dirty="0"/>
              <a:t>int</a:t>
            </a:r>
            <a:r>
              <a:rPr lang="en-IN" dirty="0"/>
              <a:t> id;   </a:t>
            </a:r>
          </a:p>
          <a:p>
            <a:pPr marL="1097280" lvl="4" indent="0">
              <a:buNone/>
            </a:pPr>
            <a:r>
              <a:rPr lang="en-IN" b="1" dirty="0"/>
              <a:t>double</a:t>
            </a:r>
            <a:r>
              <a:rPr lang="en-IN" dirty="0"/>
              <a:t> percentage;   </a:t>
            </a:r>
          </a:p>
          <a:p>
            <a:pPr marL="1097280" lvl="4" indent="0">
              <a:buNone/>
            </a:pPr>
            <a:r>
              <a:rPr lang="en-IN" dirty="0"/>
              <a:t>}  </a:t>
            </a:r>
          </a:p>
          <a:p>
            <a:endParaRPr lang="en-US" dirty="0"/>
          </a:p>
        </p:txBody>
      </p:sp>
      <p:sp>
        <p:nvSpPr>
          <p:cNvPr id="4" name="Date Placeholder 3">
            <a:extLst>
              <a:ext uri="{FF2B5EF4-FFF2-40B4-BE49-F238E27FC236}">
                <a16:creationId xmlns:a16="http://schemas.microsoft.com/office/drawing/2014/main" id="{C52AB2B9-C8E9-D841-A229-B53185BB3EB8}"/>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4129FB11-CBA4-184D-9F31-4AB2445D6F52}"/>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8F39D289-C232-8348-B192-CF86EB07D12E}"/>
              </a:ext>
            </a:extLst>
          </p:cNvPr>
          <p:cNvSpPr>
            <a:spLocks noGrp="1"/>
          </p:cNvSpPr>
          <p:nvPr>
            <p:ph type="sldNum" sz="quarter" idx="12"/>
          </p:nvPr>
        </p:nvSpPr>
        <p:spPr/>
        <p:txBody>
          <a:bodyPr/>
          <a:lstStyle/>
          <a:p>
            <a:fld id="{860C8249-ED93-7640-8EF8-EF1CF6F3BBCA}" type="slidenum">
              <a:rPr lang="en-US" smtClean="0"/>
              <a:t>34</a:t>
            </a:fld>
            <a:endParaRPr lang="en-US"/>
          </a:p>
        </p:txBody>
      </p:sp>
      <p:pic>
        <p:nvPicPr>
          <p:cNvPr id="7" name="Picture 6">
            <a:extLst>
              <a:ext uri="{FF2B5EF4-FFF2-40B4-BE49-F238E27FC236}">
                <a16:creationId xmlns:a16="http://schemas.microsoft.com/office/drawing/2014/main" id="{494F526F-9593-2B49-B378-89C71B04EE4B}"/>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398702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0E1D6-BF2A-EB47-A889-59E790D4E822}"/>
              </a:ext>
            </a:extLst>
          </p:cNvPr>
          <p:cNvSpPr>
            <a:spLocks noGrp="1"/>
          </p:cNvSpPr>
          <p:nvPr>
            <p:ph type="title"/>
          </p:nvPr>
        </p:nvSpPr>
        <p:spPr/>
        <p:txBody>
          <a:bodyPr/>
          <a:lstStyle/>
          <a:p>
            <a:r>
              <a:rPr lang="en-US" dirty="0"/>
              <a:t>Main Method</a:t>
            </a:r>
          </a:p>
        </p:txBody>
      </p:sp>
      <p:sp>
        <p:nvSpPr>
          <p:cNvPr id="3" name="Content Placeholder 2">
            <a:extLst>
              <a:ext uri="{FF2B5EF4-FFF2-40B4-BE49-F238E27FC236}">
                <a16:creationId xmlns:a16="http://schemas.microsoft.com/office/drawing/2014/main" id="{DA7556A6-4E49-3D46-A5EC-242976FD534B}"/>
              </a:ext>
            </a:extLst>
          </p:cNvPr>
          <p:cNvSpPr>
            <a:spLocks noGrp="1"/>
          </p:cNvSpPr>
          <p:nvPr>
            <p:ph idx="1"/>
          </p:nvPr>
        </p:nvSpPr>
        <p:spPr/>
        <p:txBody>
          <a:bodyPr>
            <a:normAutofit/>
          </a:bodyPr>
          <a:lstStyle/>
          <a:p>
            <a:r>
              <a:rPr lang="en-IN" dirty="0"/>
              <a:t>It is essential for all Java programs. </a:t>
            </a:r>
          </a:p>
          <a:p>
            <a:endParaRPr lang="en-IN" dirty="0"/>
          </a:p>
          <a:p>
            <a:r>
              <a:rPr lang="en-IN" dirty="0"/>
              <a:t>Because the execution of all Java programs starts from the main() method. </a:t>
            </a:r>
          </a:p>
          <a:p>
            <a:endParaRPr lang="en-IN" dirty="0"/>
          </a:p>
          <a:p>
            <a:r>
              <a:rPr lang="en-IN" dirty="0"/>
              <a:t>In other words, it is an entry point of the class. </a:t>
            </a:r>
          </a:p>
          <a:p>
            <a:endParaRPr lang="en-IN" dirty="0"/>
          </a:p>
          <a:p>
            <a:r>
              <a:rPr lang="en-IN" dirty="0"/>
              <a:t>It must be inside the class. </a:t>
            </a:r>
          </a:p>
          <a:p>
            <a:endParaRPr lang="en-IN" dirty="0"/>
          </a:p>
          <a:p>
            <a:r>
              <a:rPr lang="en-IN" dirty="0"/>
              <a:t>Inside the main method, we create objects and call the methods. </a:t>
            </a:r>
            <a:endParaRPr lang="en-US" dirty="0"/>
          </a:p>
        </p:txBody>
      </p:sp>
      <p:sp>
        <p:nvSpPr>
          <p:cNvPr id="4" name="Date Placeholder 3">
            <a:extLst>
              <a:ext uri="{FF2B5EF4-FFF2-40B4-BE49-F238E27FC236}">
                <a16:creationId xmlns:a16="http://schemas.microsoft.com/office/drawing/2014/main" id="{B2FE68D2-D135-7446-8B6F-9486A65AA4B8}"/>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6C0D0560-B128-194F-8994-E77A0543A7CD}"/>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34EB72AB-6208-A54E-B485-2D325B11FB69}"/>
              </a:ext>
            </a:extLst>
          </p:cNvPr>
          <p:cNvSpPr>
            <a:spLocks noGrp="1"/>
          </p:cNvSpPr>
          <p:nvPr>
            <p:ph type="sldNum" sz="quarter" idx="12"/>
          </p:nvPr>
        </p:nvSpPr>
        <p:spPr/>
        <p:txBody>
          <a:bodyPr/>
          <a:lstStyle/>
          <a:p>
            <a:fld id="{860C8249-ED93-7640-8EF8-EF1CF6F3BBCA}" type="slidenum">
              <a:rPr lang="en-US" smtClean="0"/>
              <a:t>35</a:t>
            </a:fld>
            <a:endParaRPr lang="en-US"/>
          </a:p>
        </p:txBody>
      </p:sp>
      <p:pic>
        <p:nvPicPr>
          <p:cNvPr id="7" name="Picture 6">
            <a:extLst>
              <a:ext uri="{FF2B5EF4-FFF2-40B4-BE49-F238E27FC236}">
                <a16:creationId xmlns:a16="http://schemas.microsoft.com/office/drawing/2014/main" id="{F9C3ECF2-9E4D-CC48-9361-6749FCA462A8}"/>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234592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2216E0-CD18-4E4B-B3DB-78EE20E9B345}"/>
              </a:ext>
            </a:extLst>
          </p:cNvPr>
          <p:cNvSpPr>
            <a:spLocks noGrp="1"/>
          </p:cNvSpPr>
          <p:nvPr>
            <p:ph idx="1"/>
          </p:nvPr>
        </p:nvSpPr>
        <p:spPr/>
        <p:txBody>
          <a:bodyPr>
            <a:normAutofit lnSpcReduction="10000"/>
          </a:bodyPr>
          <a:lstStyle/>
          <a:p>
            <a:r>
              <a:rPr lang="en-IN" dirty="0"/>
              <a:t>We use the following statement to define the main() method:</a:t>
            </a:r>
          </a:p>
          <a:p>
            <a:pPr marL="1717120" lvl="6"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1717120" lvl="6" indent="0">
              <a:buNone/>
            </a:pPr>
            <a:r>
              <a:rPr lang="en-IN" dirty="0"/>
              <a:t>{  </a:t>
            </a:r>
          </a:p>
          <a:p>
            <a:pPr marL="1717120" lvl="6" indent="0">
              <a:buNone/>
            </a:pPr>
            <a:r>
              <a:rPr lang="en-IN" dirty="0"/>
              <a:t>}  </a:t>
            </a:r>
          </a:p>
          <a:p>
            <a:endParaRPr lang="en-IN" dirty="0"/>
          </a:p>
          <a:p>
            <a:r>
              <a:rPr lang="en-IN" dirty="0"/>
              <a:t>For example:</a:t>
            </a:r>
          </a:p>
          <a:p>
            <a:pPr marL="1717120" lvl="6" indent="0">
              <a:buNone/>
            </a:pPr>
            <a:r>
              <a:rPr lang="en-IN" b="1" dirty="0"/>
              <a:t>public</a:t>
            </a:r>
            <a:r>
              <a:rPr lang="en-IN" dirty="0"/>
              <a:t> </a:t>
            </a:r>
            <a:r>
              <a:rPr lang="en-IN" b="1" dirty="0"/>
              <a:t>class</a:t>
            </a:r>
            <a:r>
              <a:rPr lang="en-IN" dirty="0"/>
              <a:t> Student //class definition  </a:t>
            </a:r>
          </a:p>
          <a:p>
            <a:pPr marL="1717120" lvl="6" indent="0">
              <a:buNone/>
            </a:pPr>
            <a:r>
              <a:rPr lang="en-IN" dirty="0"/>
              <a:t>{  </a:t>
            </a:r>
          </a:p>
          <a:p>
            <a:pPr marL="1717120" lvl="6"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1717120" lvl="6" indent="0">
              <a:buNone/>
            </a:pPr>
            <a:r>
              <a:rPr lang="en-IN" dirty="0"/>
              <a:t>{  </a:t>
            </a:r>
          </a:p>
          <a:p>
            <a:pPr marL="1717120" lvl="6" indent="0">
              <a:buNone/>
            </a:pPr>
            <a:r>
              <a:rPr lang="en-IN" dirty="0"/>
              <a:t>//statements  </a:t>
            </a:r>
          </a:p>
          <a:p>
            <a:pPr marL="1717120" lvl="6" indent="0">
              <a:buNone/>
            </a:pPr>
            <a:r>
              <a:rPr lang="en-IN" dirty="0"/>
              <a:t>}  </a:t>
            </a:r>
          </a:p>
          <a:p>
            <a:pPr marL="1717120" lvl="6" indent="0">
              <a:buNone/>
            </a:pPr>
            <a:r>
              <a:rPr lang="en-IN" dirty="0"/>
              <a:t>}  </a:t>
            </a:r>
          </a:p>
          <a:p>
            <a:endParaRPr lang="en-US" dirty="0"/>
          </a:p>
        </p:txBody>
      </p:sp>
      <p:sp>
        <p:nvSpPr>
          <p:cNvPr id="4" name="Date Placeholder 3">
            <a:extLst>
              <a:ext uri="{FF2B5EF4-FFF2-40B4-BE49-F238E27FC236}">
                <a16:creationId xmlns:a16="http://schemas.microsoft.com/office/drawing/2014/main" id="{93623B22-AFDA-B641-9533-13EE751F789E}"/>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B7D9477E-3E1F-6447-B383-6B50FA5EFB13}"/>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4C79193B-502B-184B-BDB6-5C2F3E0285B1}"/>
              </a:ext>
            </a:extLst>
          </p:cNvPr>
          <p:cNvSpPr>
            <a:spLocks noGrp="1"/>
          </p:cNvSpPr>
          <p:nvPr>
            <p:ph type="sldNum" sz="quarter" idx="12"/>
          </p:nvPr>
        </p:nvSpPr>
        <p:spPr/>
        <p:txBody>
          <a:bodyPr/>
          <a:lstStyle/>
          <a:p>
            <a:fld id="{860C8249-ED93-7640-8EF8-EF1CF6F3BBCA}" type="slidenum">
              <a:rPr lang="en-US" smtClean="0"/>
              <a:t>36</a:t>
            </a:fld>
            <a:endParaRPr lang="en-US"/>
          </a:p>
        </p:txBody>
      </p:sp>
      <p:pic>
        <p:nvPicPr>
          <p:cNvPr id="7" name="Picture 6">
            <a:extLst>
              <a:ext uri="{FF2B5EF4-FFF2-40B4-BE49-F238E27FC236}">
                <a16:creationId xmlns:a16="http://schemas.microsoft.com/office/drawing/2014/main" id="{80B98863-0BE2-2249-A285-DD1F9079CBFA}"/>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92112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2CFA9-DEF8-2F4B-9EA8-66AC78639A96}"/>
              </a:ext>
            </a:extLst>
          </p:cNvPr>
          <p:cNvSpPr>
            <a:spLocks noGrp="1"/>
          </p:cNvSpPr>
          <p:nvPr>
            <p:ph idx="1"/>
          </p:nvPr>
        </p:nvSpPr>
        <p:spPr/>
        <p:txBody>
          <a:bodyPr/>
          <a:lstStyle/>
          <a:p>
            <a:r>
              <a:rPr lang="en-IN" dirty="0"/>
              <a:t>The main() is the starting point for JVM to start execution of a Java program.</a:t>
            </a:r>
          </a:p>
          <a:p>
            <a:endParaRPr lang="en-IN" dirty="0"/>
          </a:p>
          <a:p>
            <a:r>
              <a:rPr lang="en-IN" dirty="0"/>
              <a:t>Without the main() method, JVM will not execute the program. </a:t>
            </a:r>
          </a:p>
          <a:p>
            <a:endParaRPr lang="en-IN" dirty="0"/>
          </a:p>
          <a:p>
            <a:r>
              <a:rPr lang="en-IN" dirty="0"/>
              <a:t>The syntax of the main() method is:</a:t>
            </a:r>
            <a:endParaRPr lang="en-US" dirty="0"/>
          </a:p>
        </p:txBody>
      </p:sp>
      <p:sp>
        <p:nvSpPr>
          <p:cNvPr id="4" name="Date Placeholder 3">
            <a:extLst>
              <a:ext uri="{FF2B5EF4-FFF2-40B4-BE49-F238E27FC236}">
                <a16:creationId xmlns:a16="http://schemas.microsoft.com/office/drawing/2014/main" id="{2AA2467F-A6DD-AF43-A349-18D1D32F1F0B}"/>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DC787B43-B427-CB4A-91CE-3A24BD4EB446}"/>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115D43D6-9AB7-6947-9F64-FE76D422A4F3}"/>
              </a:ext>
            </a:extLst>
          </p:cNvPr>
          <p:cNvSpPr>
            <a:spLocks noGrp="1"/>
          </p:cNvSpPr>
          <p:nvPr>
            <p:ph type="sldNum" sz="quarter" idx="12"/>
          </p:nvPr>
        </p:nvSpPr>
        <p:spPr/>
        <p:txBody>
          <a:bodyPr/>
          <a:lstStyle/>
          <a:p>
            <a:fld id="{860C8249-ED93-7640-8EF8-EF1CF6F3BBCA}" type="slidenum">
              <a:rPr lang="en-US" smtClean="0"/>
              <a:t>37</a:t>
            </a:fld>
            <a:endParaRPr lang="en-US"/>
          </a:p>
        </p:txBody>
      </p:sp>
      <p:pic>
        <p:nvPicPr>
          <p:cNvPr id="8" name="Picture 7">
            <a:extLst>
              <a:ext uri="{FF2B5EF4-FFF2-40B4-BE49-F238E27FC236}">
                <a16:creationId xmlns:a16="http://schemas.microsoft.com/office/drawing/2014/main" id="{0DD87441-A73D-B84C-9816-2F924EB22AD9}"/>
              </a:ext>
            </a:extLst>
          </p:cNvPr>
          <p:cNvPicPr>
            <a:picLocks noChangeAspect="1"/>
          </p:cNvPicPr>
          <p:nvPr/>
        </p:nvPicPr>
        <p:blipFill>
          <a:blip r:embed="rId2"/>
          <a:stretch>
            <a:fillRect/>
          </a:stretch>
        </p:blipFill>
        <p:spPr>
          <a:xfrm>
            <a:off x="3612493" y="4247388"/>
            <a:ext cx="5441005" cy="2025396"/>
          </a:xfrm>
          <a:prstGeom prst="rect">
            <a:avLst/>
          </a:prstGeom>
        </p:spPr>
      </p:pic>
      <p:pic>
        <p:nvPicPr>
          <p:cNvPr id="9" name="Picture 8">
            <a:extLst>
              <a:ext uri="{FF2B5EF4-FFF2-40B4-BE49-F238E27FC236}">
                <a16:creationId xmlns:a16="http://schemas.microsoft.com/office/drawing/2014/main" id="{E4E3532A-029E-7144-B0C0-0DBCDD6159AC}"/>
              </a:ext>
            </a:extLst>
          </p:cNvPr>
          <p:cNvPicPr>
            <a:picLocks noChangeAspect="1"/>
          </p:cNvPicPr>
          <p:nvPr/>
        </p:nvPicPr>
        <p:blipFill>
          <a:blip r:embed="rId3"/>
          <a:stretch>
            <a:fillRect/>
          </a:stretch>
        </p:blipFill>
        <p:spPr>
          <a:xfrm>
            <a:off x="10877626" y="0"/>
            <a:ext cx="1314374" cy="1314374"/>
          </a:xfrm>
          <a:prstGeom prst="rect">
            <a:avLst/>
          </a:prstGeom>
        </p:spPr>
      </p:pic>
    </p:spTree>
    <p:extLst>
      <p:ext uri="{BB962C8B-B14F-4D97-AF65-F5344CB8AC3E}">
        <p14:creationId xmlns:p14="http://schemas.microsoft.com/office/powerpoint/2010/main" val="33808645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043A39-E078-C74F-87A0-8401299DB623}"/>
              </a:ext>
            </a:extLst>
          </p:cNvPr>
          <p:cNvSpPr>
            <a:spLocks noGrp="1"/>
          </p:cNvSpPr>
          <p:nvPr>
            <p:ph idx="1"/>
          </p:nvPr>
        </p:nvSpPr>
        <p:spPr/>
        <p:txBody>
          <a:bodyPr>
            <a:normAutofit/>
          </a:bodyPr>
          <a:lstStyle/>
          <a:p>
            <a:r>
              <a:rPr lang="en-IN" b="1" dirty="0"/>
              <a:t>public:</a:t>
            </a:r>
            <a:r>
              <a:rPr lang="en-IN" dirty="0"/>
              <a:t> It is an access specifier. We should use a public keyword before the main() method so that JVM can identify the execution point of the program. If we use private, protected, and default before the main() method, it will not be visible to JVM.</a:t>
            </a:r>
          </a:p>
          <a:p>
            <a:r>
              <a:rPr lang="en-IN" dirty="0"/>
              <a:t>For Example </a:t>
            </a:r>
            <a:br>
              <a:rPr lang="en-IN" dirty="0"/>
            </a:br>
            <a:endParaRPr lang="en-IN" dirty="0"/>
          </a:p>
          <a:p>
            <a:pPr marL="2271400" lvl="8" indent="0">
              <a:buNone/>
            </a:pPr>
            <a:r>
              <a:rPr lang="en-IN" dirty="0"/>
              <a:t>public class Test { </a:t>
            </a:r>
          </a:p>
          <a:p>
            <a:pPr marL="2271400" lvl="8" indent="0">
              <a:buNone/>
            </a:pPr>
            <a:r>
              <a:rPr lang="en-IN" dirty="0"/>
              <a:t>static void main(String [] </a:t>
            </a:r>
            <a:r>
              <a:rPr lang="en-IN" dirty="0" err="1"/>
              <a:t>args</a:t>
            </a:r>
            <a:r>
              <a:rPr lang="en-IN" dirty="0"/>
              <a:t>) </a:t>
            </a:r>
          </a:p>
          <a:p>
            <a:pPr marL="2271400" lvl="8" indent="0">
              <a:buNone/>
            </a:pPr>
            <a:r>
              <a:rPr lang="en-IN" dirty="0"/>
              <a:t>{ </a:t>
            </a:r>
          </a:p>
          <a:p>
            <a:pPr marL="2271400" lvl="8" indent="0">
              <a:buNone/>
            </a:pPr>
            <a:r>
              <a:rPr lang="en-IN" dirty="0" err="1"/>
              <a:t>System.out.println</a:t>
            </a:r>
            <a:r>
              <a:rPr lang="en-IN" dirty="0"/>
              <a:t>(”Hello World”); </a:t>
            </a:r>
          </a:p>
          <a:p>
            <a:pPr marL="2271400" lvl="8" indent="0">
              <a:buNone/>
            </a:pPr>
            <a:r>
              <a:rPr lang="en-IN" dirty="0"/>
              <a:t>} } </a:t>
            </a:r>
          </a:p>
          <a:p>
            <a:endParaRPr lang="en-IN" dirty="0"/>
          </a:p>
          <a:p>
            <a:endParaRPr lang="en-US" dirty="0"/>
          </a:p>
        </p:txBody>
      </p:sp>
      <p:sp>
        <p:nvSpPr>
          <p:cNvPr id="4" name="Date Placeholder 3">
            <a:extLst>
              <a:ext uri="{FF2B5EF4-FFF2-40B4-BE49-F238E27FC236}">
                <a16:creationId xmlns:a16="http://schemas.microsoft.com/office/drawing/2014/main" id="{98929881-A6EA-3D4C-86D6-AC644EB95AC1}"/>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1AA59F0A-B0BF-C94B-B0A0-C0034FFE923F}"/>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44991D2E-0C9C-AC47-8DE1-644EF01DD222}"/>
              </a:ext>
            </a:extLst>
          </p:cNvPr>
          <p:cNvSpPr>
            <a:spLocks noGrp="1"/>
          </p:cNvSpPr>
          <p:nvPr>
            <p:ph type="sldNum" sz="quarter" idx="12"/>
          </p:nvPr>
        </p:nvSpPr>
        <p:spPr/>
        <p:txBody>
          <a:bodyPr/>
          <a:lstStyle/>
          <a:p>
            <a:fld id="{860C8249-ED93-7640-8EF8-EF1CF6F3BBCA}" type="slidenum">
              <a:rPr lang="en-US" smtClean="0"/>
              <a:t>38</a:t>
            </a:fld>
            <a:endParaRPr lang="en-US"/>
          </a:p>
        </p:txBody>
      </p:sp>
      <p:pic>
        <p:nvPicPr>
          <p:cNvPr id="7" name="Picture 6">
            <a:extLst>
              <a:ext uri="{FF2B5EF4-FFF2-40B4-BE49-F238E27FC236}">
                <a16:creationId xmlns:a16="http://schemas.microsoft.com/office/drawing/2014/main" id="{4ED7FD44-61FF-984C-93AE-F58BCB1264B7}"/>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7475575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8A6EE2-090D-BB4A-B586-F4AC5E3B0C56}"/>
              </a:ext>
            </a:extLst>
          </p:cNvPr>
          <p:cNvSpPr>
            <a:spLocks noGrp="1"/>
          </p:cNvSpPr>
          <p:nvPr>
            <p:ph idx="1"/>
          </p:nvPr>
        </p:nvSpPr>
        <p:spPr/>
        <p:txBody>
          <a:bodyPr/>
          <a:lstStyle/>
          <a:p>
            <a:r>
              <a:rPr lang="en-IN" b="1" dirty="0"/>
              <a:t>static:</a:t>
            </a:r>
            <a:r>
              <a:rPr lang="en-IN" dirty="0"/>
              <a:t> When java runtime starts, there is no object of the class present. That’s why the main method has to be static so that JVM can load the class into memory and call the main method. If the main method won’t be static, JVM would not be able to call it because there is no object of the class is present. </a:t>
            </a:r>
          </a:p>
          <a:p>
            <a:endParaRPr lang="en-IN" dirty="0"/>
          </a:p>
          <a:p>
            <a:r>
              <a:rPr lang="en-IN" dirty="0"/>
              <a:t>For example: </a:t>
            </a:r>
          </a:p>
          <a:p>
            <a:pPr marL="2317120" lvl="8" indent="0">
              <a:buNone/>
            </a:pPr>
            <a:r>
              <a:rPr lang="en-IN" dirty="0"/>
              <a:t>public class Test {</a:t>
            </a:r>
            <a:br>
              <a:rPr lang="en-IN" dirty="0"/>
            </a:br>
            <a:r>
              <a:rPr lang="en-IN" dirty="0"/>
              <a:t>public void main(String [] </a:t>
            </a:r>
            <a:r>
              <a:rPr lang="en-IN" dirty="0" err="1"/>
              <a:t>args</a:t>
            </a:r>
            <a:r>
              <a:rPr lang="en-IN" dirty="0"/>
              <a:t>){ </a:t>
            </a:r>
          </a:p>
          <a:p>
            <a:pPr marL="2317120" lvl="8" indent="0">
              <a:buNone/>
            </a:pPr>
            <a:r>
              <a:rPr lang="en-IN" dirty="0" err="1"/>
              <a:t>System.out.println</a:t>
            </a:r>
            <a:r>
              <a:rPr lang="en-IN" dirty="0"/>
              <a:t>(”Hello World”); </a:t>
            </a:r>
          </a:p>
          <a:p>
            <a:pPr marL="2317120" lvl="8" indent="0">
              <a:buNone/>
            </a:pPr>
            <a:r>
              <a:rPr lang="en-IN" dirty="0"/>
              <a:t>} } </a:t>
            </a:r>
          </a:p>
          <a:p>
            <a:endParaRPr lang="en-IN" dirty="0"/>
          </a:p>
          <a:p>
            <a:endParaRPr lang="en-US" dirty="0"/>
          </a:p>
        </p:txBody>
      </p:sp>
      <p:sp>
        <p:nvSpPr>
          <p:cNvPr id="4" name="Date Placeholder 3">
            <a:extLst>
              <a:ext uri="{FF2B5EF4-FFF2-40B4-BE49-F238E27FC236}">
                <a16:creationId xmlns:a16="http://schemas.microsoft.com/office/drawing/2014/main" id="{6FC28296-CF7E-134F-B86B-9B08E993C1F6}"/>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30DC2ED4-957B-B348-A8ED-FC7761BB6CBD}"/>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A022EF70-DE46-7649-AF53-DB1B2A6621C8}"/>
              </a:ext>
            </a:extLst>
          </p:cNvPr>
          <p:cNvSpPr>
            <a:spLocks noGrp="1"/>
          </p:cNvSpPr>
          <p:nvPr>
            <p:ph type="sldNum" sz="quarter" idx="12"/>
          </p:nvPr>
        </p:nvSpPr>
        <p:spPr/>
        <p:txBody>
          <a:bodyPr/>
          <a:lstStyle/>
          <a:p>
            <a:fld id="{860C8249-ED93-7640-8EF8-EF1CF6F3BBCA}" type="slidenum">
              <a:rPr lang="en-US" smtClean="0"/>
              <a:t>39</a:t>
            </a:fld>
            <a:endParaRPr lang="en-US"/>
          </a:p>
        </p:txBody>
      </p:sp>
      <p:pic>
        <p:nvPicPr>
          <p:cNvPr id="7" name="Picture 6">
            <a:extLst>
              <a:ext uri="{FF2B5EF4-FFF2-40B4-BE49-F238E27FC236}">
                <a16:creationId xmlns:a16="http://schemas.microsoft.com/office/drawing/2014/main" id="{C0583362-E174-9D4C-8577-6C4B18A7D50B}"/>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50957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8C19FE-2E03-7F42-80F1-B56A43E10C33}"/>
              </a:ext>
            </a:extLst>
          </p:cNvPr>
          <p:cNvSpPr>
            <a:spLocks noGrp="1"/>
          </p:cNvSpPr>
          <p:nvPr>
            <p:ph idx="1"/>
          </p:nvPr>
        </p:nvSpPr>
        <p:spPr>
          <a:xfrm>
            <a:off x="1252728" y="1574870"/>
            <a:ext cx="10058400" cy="4050792"/>
          </a:xfrm>
        </p:spPr>
        <p:txBody>
          <a:bodyPr/>
          <a:lstStyle/>
          <a:p>
            <a:endParaRPr lang="en-IN" dirty="0"/>
          </a:p>
          <a:p>
            <a:r>
              <a:rPr lang="en-IN" dirty="0"/>
              <a:t>A simple example would be a class representing a person. </a:t>
            </a:r>
          </a:p>
          <a:p>
            <a:r>
              <a:rPr lang="en-IN" dirty="0"/>
              <a:t>The person class would contain attributes to represent information such as the person’s age, name, height, etc. </a:t>
            </a:r>
          </a:p>
          <a:p>
            <a:r>
              <a:rPr lang="en-IN" dirty="0"/>
              <a:t>The class definition might also contain functions such as "</a:t>
            </a:r>
            <a:r>
              <a:rPr lang="en-IN" dirty="0" err="1"/>
              <a:t>sayMyName</a:t>
            </a:r>
            <a:r>
              <a:rPr lang="en-IN" dirty="0"/>
              <a:t>" which would simply print that person’s name to the screen. </a:t>
            </a:r>
          </a:p>
          <a:p>
            <a:r>
              <a:rPr lang="en-IN" dirty="0"/>
              <a:t>Each person object would contain different data attributes since each person is unique.</a:t>
            </a:r>
          </a:p>
          <a:p>
            <a:r>
              <a:rPr lang="en-IN" dirty="0"/>
              <a:t>A family could be constructed by instantiating person objects from the class for each member of the family. </a:t>
            </a:r>
          </a:p>
          <a:p>
            <a:endParaRPr lang="en-US" dirty="0"/>
          </a:p>
        </p:txBody>
      </p:sp>
      <p:sp>
        <p:nvSpPr>
          <p:cNvPr id="4" name="Date Placeholder 3">
            <a:extLst>
              <a:ext uri="{FF2B5EF4-FFF2-40B4-BE49-F238E27FC236}">
                <a16:creationId xmlns:a16="http://schemas.microsoft.com/office/drawing/2014/main" id="{5EE00CF7-4EBF-2844-B938-9C77B78CD8B1}"/>
              </a:ext>
            </a:extLst>
          </p:cNvPr>
          <p:cNvSpPr>
            <a:spLocks noGrp="1"/>
          </p:cNvSpPr>
          <p:nvPr>
            <p:ph type="dt" sz="half" idx="10"/>
          </p:nvPr>
        </p:nvSpPr>
        <p:spPr/>
        <p:txBody>
          <a:bodyPr/>
          <a:lstStyle/>
          <a:p>
            <a:fld id="{90A41B50-AF00-B74C-AA22-358CB01730B5}" type="datetime1">
              <a:rPr lang="en-IN" smtClean="0"/>
              <a:t>11/08/22</a:t>
            </a:fld>
            <a:endParaRPr lang="en-US"/>
          </a:p>
        </p:txBody>
      </p:sp>
      <p:sp>
        <p:nvSpPr>
          <p:cNvPr id="5" name="Footer Placeholder 4">
            <a:extLst>
              <a:ext uri="{FF2B5EF4-FFF2-40B4-BE49-F238E27FC236}">
                <a16:creationId xmlns:a16="http://schemas.microsoft.com/office/drawing/2014/main" id="{6BC0E774-49CE-DB43-8E88-95C0894A08C9}"/>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B0A87D9A-1414-CE44-B0FD-37D3933CB5F2}"/>
              </a:ext>
            </a:extLst>
          </p:cNvPr>
          <p:cNvSpPr>
            <a:spLocks noGrp="1"/>
          </p:cNvSpPr>
          <p:nvPr>
            <p:ph type="sldNum" sz="quarter" idx="12"/>
          </p:nvPr>
        </p:nvSpPr>
        <p:spPr/>
        <p:txBody>
          <a:bodyPr/>
          <a:lstStyle/>
          <a:p>
            <a:fld id="{860C8249-ED93-7640-8EF8-EF1CF6F3BBCA}" type="slidenum">
              <a:rPr lang="en-US" smtClean="0"/>
              <a:t>4</a:t>
            </a:fld>
            <a:endParaRPr lang="en-US"/>
          </a:p>
        </p:txBody>
      </p:sp>
      <p:pic>
        <p:nvPicPr>
          <p:cNvPr id="7" name="Picture 6">
            <a:extLst>
              <a:ext uri="{FF2B5EF4-FFF2-40B4-BE49-F238E27FC236}">
                <a16:creationId xmlns:a16="http://schemas.microsoft.com/office/drawing/2014/main" id="{0DEAB3C8-1502-3648-98B4-95B6694F3FA7}"/>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3333361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B008E1-45FB-4145-A27C-D0D5A37E7B7D}"/>
              </a:ext>
            </a:extLst>
          </p:cNvPr>
          <p:cNvSpPr>
            <a:spLocks noGrp="1"/>
          </p:cNvSpPr>
          <p:nvPr>
            <p:ph idx="1"/>
          </p:nvPr>
        </p:nvSpPr>
        <p:spPr/>
        <p:txBody>
          <a:bodyPr/>
          <a:lstStyle/>
          <a:p>
            <a:r>
              <a:rPr lang="en-IN" b="1" dirty="0"/>
              <a:t>void:</a:t>
            </a:r>
            <a:r>
              <a:rPr lang="en-IN" dirty="0"/>
              <a:t> In Java, every method has the return type. Void keyword acknowledges the compiler that main() method does not return any value, that’s why it’s return type is void.</a:t>
            </a:r>
          </a:p>
          <a:p>
            <a:endParaRPr lang="en-IN" dirty="0"/>
          </a:p>
          <a:p>
            <a:r>
              <a:rPr lang="en-IN" dirty="0"/>
              <a:t>For example: </a:t>
            </a:r>
          </a:p>
          <a:p>
            <a:pPr marL="2317120" lvl="8" indent="0">
              <a:buNone/>
            </a:pPr>
            <a:r>
              <a:rPr lang="en-IN" dirty="0"/>
              <a:t>public class Test {</a:t>
            </a:r>
            <a:br>
              <a:rPr lang="en-IN" dirty="0"/>
            </a:br>
            <a:r>
              <a:rPr lang="en-IN" dirty="0"/>
              <a:t>public static void main(String [] </a:t>
            </a:r>
            <a:r>
              <a:rPr lang="en-IN" dirty="0" err="1"/>
              <a:t>args</a:t>
            </a:r>
            <a:r>
              <a:rPr lang="en-IN" dirty="0"/>
              <a:t>){ </a:t>
            </a:r>
          </a:p>
          <a:p>
            <a:pPr marL="2317120" lvl="8" indent="0">
              <a:buNone/>
            </a:pPr>
            <a:r>
              <a:rPr lang="en-IN" dirty="0"/>
              <a:t>return 0; </a:t>
            </a:r>
          </a:p>
          <a:p>
            <a:pPr marL="2317120" lvl="8" indent="0">
              <a:buNone/>
            </a:pPr>
            <a:r>
              <a:rPr lang="en-IN" dirty="0"/>
              <a:t>} } </a:t>
            </a:r>
          </a:p>
          <a:p>
            <a:pPr marL="0" indent="0">
              <a:buNone/>
            </a:pPr>
            <a:endParaRPr lang="en-IN" dirty="0"/>
          </a:p>
          <a:p>
            <a:endParaRPr lang="en-US" dirty="0"/>
          </a:p>
        </p:txBody>
      </p:sp>
      <p:sp>
        <p:nvSpPr>
          <p:cNvPr id="4" name="Date Placeholder 3">
            <a:extLst>
              <a:ext uri="{FF2B5EF4-FFF2-40B4-BE49-F238E27FC236}">
                <a16:creationId xmlns:a16="http://schemas.microsoft.com/office/drawing/2014/main" id="{937D44AA-62A5-7B48-9523-0A4A90703082}"/>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A3BCA7E3-0E02-214A-8EFA-B21878AE82C6}"/>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5BA8D5EC-A3B6-EC49-A332-54B25A3831E3}"/>
              </a:ext>
            </a:extLst>
          </p:cNvPr>
          <p:cNvSpPr>
            <a:spLocks noGrp="1"/>
          </p:cNvSpPr>
          <p:nvPr>
            <p:ph type="sldNum" sz="quarter" idx="12"/>
          </p:nvPr>
        </p:nvSpPr>
        <p:spPr/>
        <p:txBody>
          <a:bodyPr/>
          <a:lstStyle/>
          <a:p>
            <a:fld id="{860C8249-ED93-7640-8EF8-EF1CF6F3BBCA}" type="slidenum">
              <a:rPr lang="en-US" smtClean="0"/>
              <a:t>40</a:t>
            </a:fld>
            <a:endParaRPr lang="en-US"/>
          </a:p>
        </p:txBody>
      </p:sp>
      <p:pic>
        <p:nvPicPr>
          <p:cNvPr id="8" name="Picture 7">
            <a:extLst>
              <a:ext uri="{FF2B5EF4-FFF2-40B4-BE49-F238E27FC236}">
                <a16:creationId xmlns:a16="http://schemas.microsoft.com/office/drawing/2014/main" id="{77F6F562-D3D9-F545-854B-6756774A984E}"/>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1084696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2E3B2B-560B-8145-AD67-61132E8C633C}"/>
              </a:ext>
            </a:extLst>
          </p:cNvPr>
          <p:cNvSpPr>
            <a:spLocks noGrp="1"/>
          </p:cNvSpPr>
          <p:nvPr>
            <p:ph idx="1"/>
          </p:nvPr>
        </p:nvSpPr>
        <p:spPr/>
        <p:txBody>
          <a:bodyPr>
            <a:normAutofit lnSpcReduction="10000"/>
          </a:bodyPr>
          <a:lstStyle/>
          <a:p>
            <a:r>
              <a:rPr lang="en-IN" b="1" dirty="0"/>
              <a:t>main():</a:t>
            </a:r>
            <a:r>
              <a:rPr lang="en-IN" dirty="0"/>
              <a:t> It is a default signature which is predefined in the JVM. It is called by JVM to execute a program line by line and end the execution after completion of this method.</a:t>
            </a:r>
          </a:p>
          <a:p>
            <a:endParaRPr lang="en-IN" b="1" dirty="0"/>
          </a:p>
          <a:p>
            <a:r>
              <a:rPr lang="en-IN" b="1" dirty="0"/>
              <a:t>String </a:t>
            </a:r>
            <a:r>
              <a:rPr lang="en-IN" b="1" dirty="0" err="1"/>
              <a:t>args</a:t>
            </a:r>
            <a:r>
              <a:rPr lang="en-IN" b="1" dirty="0"/>
              <a:t>[]:</a:t>
            </a:r>
            <a:r>
              <a:rPr lang="en-IN" dirty="0"/>
              <a:t> The main() method also accepts some data from the user. It accepts a group of strings, which is called a string array. It is used to hold the command line arguments in the form of string values. </a:t>
            </a:r>
          </a:p>
          <a:p>
            <a:endParaRPr lang="en-IN" dirty="0"/>
          </a:p>
          <a:p>
            <a:r>
              <a:rPr lang="en-IN" dirty="0"/>
              <a:t>What happens if the main() method is written without String </a:t>
            </a:r>
            <a:r>
              <a:rPr lang="en-IN" dirty="0" err="1"/>
              <a:t>args</a:t>
            </a:r>
            <a:r>
              <a:rPr lang="en-IN" dirty="0"/>
              <a:t>[]?</a:t>
            </a:r>
          </a:p>
          <a:p>
            <a:pPr marL="0" indent="0">
              <a:buNone/>
            </a:pPr>
            <a:r>
              <a:rPr lang="en-IN" dirty="0"/>
              <a:t>	The program will compile, but not run, because JVM will not recognize the 	main() method. Remember JVM always looks for the main() method with a 	string type array as a parameter.</a:t>
            </a:r>
          </a:p>
          <a:p>
            <a:endParaRPr lang="en-US" dirty="0"/>
          </a:p>
        </p:txBody>
      </p:sp>
      <p:sp>
        <p:nvSpPr>
          <p:cNvPr id="4" name="Date Placeholder 3">
            <a:extLst>
              <a:ext uri="{FF2B5EF4-FFF2-40B4-BE49-F238E27FC236}">
                <a16:creationId xmlns:a16="http://schemas.microsoft.com/office/drawing/2014/main" id="{22306CA2-2DF4-0042-AC18-61707822C6B0}"/>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B93332CA-007D-DA4F-994E-9F749227A0C2}"/>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CF58B75B-0CE5-0D45-9E72-0155BADDBE72}"/>
              </a:ext>
            </a:extLst>
          </p:cNvPr>
          <p:cNvSpPr>
            <a:spLocks noGrp="1"/>
          </p:cNvSpPr>
          <p:nvPr>
            <p:ph type="sldNum" sz="quarter" idx="12"/>
          </p:nvPr>
        </p:nvSpPr>
        <p:spPr/>
        <p:txBody>
          <a:bodyPr/>
          <a:lstStyle/>
          <a:p>
            <a:fld id="{860C8249-ED93-7640-8EF8-EF1CF6F3BBCA}" type="slidenum">
              <a:rPr lang="en-US" smtClean="0"/>
              <a:t>41</a:t>
            </a:fld>
            <a:endParaRPr lang="en-US"/>
          </a:p>
        </p:txBody>
      </p:sp>
      <p:pic>
        <p:nvPicPr>
          <p:cNvPr id="7" name="Picture 6">
            <a:extLst>
              <a:ext uri="{FF2B5EF4-FFF2-40B4-BE49-F238E27FC236}">
                <a16:creationId xmlns:a16="http://schemas.microsoft.com/office/drawing/2014/main" id="{F2BB7507-9FAA-044D-B331-66ACBF7E9FA3}"/>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9348126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2B499-618B-2047-805A-78F419A643CA}"/>
              </a:ext>
            </a:extLst>
          </p:cNvPr>
          <p:cNvSpPr>
            <a:spLocks noGrp="1"/>
          </p:cNvSpPr>
          <p:nvPr>
            <p:ph type="title"/>
          </p:nvPr>
        </p:nvSpPr>
        <p:spPr/>
        <p:txBody>
          <a:bodyPr/>
          <a:lstStyle/>
          <a:p>
            <a:r>
              <a:rPr lang="en-US" dirty="0"/>
              <a:t>Java Variables</a:t>
            </a:r>
          </a:p>
        </p:txBody>
      </p:sp>
      <p:sp>
        <p:nvSpPr>
          <p:cNvPr id="3" name="Content Placeholder 2">
            <a:extLst>
              <a:ext uri="{FF2B5EF4-FFF2-40B4-BE49-F238E27FC236}">
                <a16:creationId xmlns:a16="http://schemas.microsoft.com/office/drawing/2014/main" id="{6DF5A5BB-558E-1E4E-9D46-9D46DF7B259C}"/>
              </a:ext>
            </a:extLst>
          </p:cNvPr>
          <p:cNvSpPr>
            <a:spLocks noGrp="1"/>
          </p:cNvSpPr>
          <p:nvPr>
            <p:ph idx="1"/>
          </p:nvPr>
        </p:nvSpPr>
        <p:spPr/>
        <p:txBody>
          <a:bodyPr/>
          <a:lstStyle/>
          <a:p>
            <a:r>
              <a:rPr lang="en-IN" dirty="0"/>
              <a:t>Variables are containers for storing data values. In Java, there are different types of variables </a:t>
            </a:r>
          </a:p>
          <a:p>
            <a:endParaRPr lang="en-IN" dirty="0"/>
          </a:p>
          <a:p>
            <a:r>
              <a:rPr lang="en-IN" b="1" dirty="0"/>
              <a:t>String </a:t>
            </a:r>
            <a:r>
              <a:rPr lang="en-IN" dirty="0"/>
              <a:t>- stores text, such as ”Hello”. String values are surrounded by double quotes </a:t>
            </a:r>
          </a:p>
          <a:p>
            <a:r>
              <a:rPr lang="en-IN" b="1" dirty="0"/>
              <a:t>int</a:t>
            </a:r>
            <a:r>
              <a:rPr lang="en-IN" dirty="0"/>
              <a:t>- stores integers (whole numbers), without decimals, such as 123 or -123 </a:t>
            </a:r>
          </a:p>
          <a:p>
            <a:r>
              <a:rPr lang="en-IN" b="1" dirty="0"/>
              <a:t>float</a:t>
            </a:r>
            <a:r>
              <a:rPr lang="en-IN" dirty="0"/>
              <a:t>- stores floating point numbers, with decimals, such as 19.99 or -19.99 </a:t>
            </a:r>
          </a:p>
          <a:p>
            <a:r>
              <a:rPr lang="en-IN" b="1" dirty="0"/>
              <a:t>char </a:t>
            </a:r>
            <a:r>
              <a:rPr lang="en-IN" dirty="0"/>
              <a:t>- stores single characters, such as ’a’ or ’B’. Char values are surrounded by single quotes </a:t>
            </a:r>
          </a:p>
          <a:p>
            <a:r>
              <a:rPr lang="en-IN" b="1" dirty="0" err="1"/>
              <a:t>boolean</a:t>
            </a:r>
            <a:r>
              <a:rPr lang="en-IN" b="1" dirty="0"/>
              <a:t> </a:t>
            </a:r>
            <a:r>
              <a:rPr lang="en-IN" dirty="0"/>
              <a:t>- stores values with two states: true or false </a:t>
            </a:r>
          </a:p>
          <a:p>
            <a:endParaRPr lang="en-US" dirty="0"/>
          </a:p>
        </p:txBody>
      </p:sp>
      <p:sp>
        <p:nvSpPr>
          <p:cNvPr id="4" name="Date Placeholder 3">
            <a:extLst>
              <a:ext uri="{FF2B5EF4-FFF2-40B4-BE49-F238E27FC236}">
                <a16:creationId xmlns:a16="http://schemas.microsoft.com/office/drawing/2014/main" id="{66A6FC22-0FD5-8A45-A211-A6B35A6AB22C}"/>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A42C3720-C194-FD48-A0B7-5CCFAA901E61}"/>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4DF04DDC-09ED-F845-9DC2-57EEFF08A54F}"/>
              </a:ext>
            </a:extLst>
          </p:cNvPr>
          <p:cNvSpPr>
            <a:spLocks noGrp="1"/>
          </p:cNvSpPr>
          <p:nvPr>
            <p:ph type="sldNum" sz="quarter" idx="12"/>
          </p:nvPr>
        </p:nvSpPr>
        <p:spPr/>
        <p:txBody>
          <a:bodyPr/>
          <a:lstStyle/>
          <a:p>
            <a:fld id="{860C8249-ED93-7640-8EF8-EF1CF6F3BBCA}" type="slidenum">
              <a:rPr lang="en-US" smtClean="0"/>
              <a:t>42</a:t>
            </a:fld>
            <a:endParaRPr lang="en-US"/>
          </a:p>
        </p:txBody>
      </p:sp>
      <p:pic>
        <p:nvPicPr>
          <p:cNvPr id="7" name="Picture 6">
            <a:extLst>
              <a:ext uri="{FF2B5EF4-FFF2-40B4-BE49-F238E27FC236}">
                <a16:creationId xmlns:a16="http://schemas.microsoft.com/office/drawing/2014/main" id="{E864B2A6-7DB1-2840-9E82-365F644C8150}"/>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8939937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91E7E7-14D6-694D-AEB7-CFCECA05054C}"/>
              </a:ext>
            </a:extLst>
          </p:cNvPr>
          <p:cNvSpPr>
            <a:spLocks noGrp="1"/>
          </p:cNvSpPr>
          <p:nvPr>
            <p:ph idx="1"/>
          </p:nvPr>
        </p:nvSpPr>
        <p:spPr/>
        <p:txBody>
          <a:bodyPr>
            <a:normAutofit lnSpcReduction="10000"/>
          </a:bodyPr>
          <a:lstStyle/>
          <a:p>
            <a:r>
              <a:rPr lang="en-IN" dirty="0"/>
              <a:t>To create a variable, you must specify the type and assign it a value: </a:t>
            </a:r>
          </a:p>
          <a:p>
            <a:pPr marL="0" indent="0">
              <a:buNone/>
            </a:pPr>
            <a:r>
              <a:rPr lang="en-IN" dirty="0"/>
              <a:t>type </a:t>
            </a:r>
            <a:r>
              <a:rPr lang="en-IN" dirty="0" err="1"/>
              <a:t>variableName</a:t>
            </a:r>
            <a:r>
              <a:rPr lang="en-IN" dirty="0"/>
              <a:t> = value ; </a:t>
            </a:r>
          </a:p>
          <a:p>
            <a:r>
              <a:rPr lang="en-IN" dirty="0"/>
              <a:t>Where type is one of Java’s types (such as int or String), and </a:t>
            </a:r>
            <a:r>
              <a:rPr lang="en-IN" dirty="0" err="1"/>
              <a:t>variableName</a:t>
            </a:r>
            <a:r>
              <a:rPr lang="en-IN" dirty="0"/>
              <a:t> is the name of the variable (such as x or name). </a:t>
            </a:r>
          </a:p>
          <a:p>
            <a:r>
              <a:rPr lang="en-IN" dirty="0"/>
              <a:t>The equal sign is used to assign values to the variable.</a:t>
            </a:r>
          </a:p>
          <a:p>
            <a:pPr marL="0" indent="0">
              <a:buNone/>
            </a:pPr>
            <a:br>
              <a:rPr lang="en-IN" dirty="0"/>
            </a:br>
            <a:r>
              <a:rPr lang="en-IN" dirty="0"/>
              <a:t>To create a variable that should store text, look at the following example: </a:t>
            </a:r>
          </a:p>
          <a:p>
            <a:pPr marL="0" indent="0">
              <a:buNone/>
            </a:pPr>
            <a:r>
              <a:rPr lang="en-IN" dirty="0"/>
              <a:t>	String name = ”John ”; </a:t>
            </a:r>
            <a:r>
              <a:rPr lang="en-IN" dirty="0" err="1"/>
              <a:t>System.out</a:t>
            </a:r>
            <a:r>
              <a:rPr lang="en-IN" dirty="0"/>
              <a:t>. </a:t>
            </a:r>
            <a:r>
              <a:rPr lang="en-IN" dirty="0" err="1"/>
              <a:t>println</a:t>
            </a:r>
            <a:r>
              <a:rPr lang="en-IN" dirty="0"/>
              <a:t>(name); </a:t>
            </a:r>
          </a:p>
          <a:p>
            <a:r>
              <a:rPr lang="en-IN" dirty="0"/>
              <a:t>To create a variable that should store a number, look at the following example: </a:t>
            </a:r>
          </a:p>
          <a:p>
            <a:pPr marL="0" indent="0">
              <a:buNone/>
            </a:pPr>
            <a:r>
              <a:rPr lang="en-IN" dirty="0"/>
              <a:t>	int </a:t>
            </a:r>
            <a:r>
              <a:rPr lang="en-IN" dirty="0" err="1"/>
              <a:t>myNum</a:t>
            </a:r>
            <a:r>
              <a:rPr lang="en-IN" dirty="0"/>
              <a:t> = 15;</a:t>
            </a:r>
            <a:br>
              <a:rPr lang="en-IN" dirty="0"/>
            </a:br>
            <a:r>
              <a:rPr lang="en-IN" dirty="0"/>
              <a:t>	</a:t>
            </a:r>
            <a:r>
              <a:rPr lang="en-IN" dirty="0" err="1"/>
              <a:t>System.out</a:t>
            </a:r>
            <a:r>
              <a:rPr lang="en-IN" dirty="0"/>
              <a:t>. </a:t>
            </a:r>
            <a:r>
              <a:rPr lang="en-IN" dirty="0" err="1"/>
              <a:t>println</a:t>
            </a:r>
            <a:r>
              <a:rPr lang="en-IN" dirty="0"/>
              <a:t>(</a:t>
            </a:r>
            <a:r>
              <a:rPr lang="en-IN" dirty="0" err="1"/>
              <a:t>myNum</a:t>
            </a:r>
            <a:r>
              <a:rPr lang="en-IN" dirty="0"/>
              <a:t> ); </a:t>
            </a:r>
          </a:p>
          <a:p>
            <a:endParaRPr lang="en-US" dirty="0"/>
          </a:p>
        </p:txBody>
      </p:sp>
      <p:sp>
        <p:nvSpPr>
          <p:cNvPr id="4" name="Date Placeholder 3">
            <a:extLst>
              <a:ext uri="{FF2B5EF4-FFF2-40B4-BE49-F238E27FC236}">
                <a16:creationId xmlns:a16="http://schemas.microsoft.com/office/drawing/2014/main" id="{42FBB5DC-64F1-4E42-B581-0DC104AAF278}"/>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5F932BFF-8AE5-764B-9069-06E057CE5B63}"/>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FFEE30EC-503D-AD45-9C9E-475D7E8BD10C}"/>
              </a:ext>
            </a:extLst>
          </p:cNvPr>
          <p:cNvSpPr>
            <a:spLocks noGrp="1"/>
          </p:cNvSpPr>
          <p:nvPr>
            <p:ph type="sldNum" sz="quarter" idx="12"/>
          </p:nvPr>
        </p:nvSpPr>
        <p:spPr/>
        <p:txBody>
          <a:bodyPr/>
          <a:lstStyle/>
          <a:p>
            <a:fld id="{860C8249-ED93-7640-8EF8-EF1CF6F3BBCA}" type="slidenum">
              <a:rPr lang="en-US" smtClean="0"/>
              <a:t>43</a:t>
            </a:fld>
            <a:endParaRPr lang="en-US"/>
          </a:p>
        </p:txBody>
      </p:sp>
      <p:pic>
        <p:nvPicPr>
          <p:cNvPr id="7" name="Picture 6">
            <a:extLst>
              <a:ext uri="{FF2B5EF4-FFF2-40B4-BE49-F238E27FC236}">
                <a16:creationId xmlns:a16="http://schemas.microsoft.com/office/drawing/2014/main" id="{65E78D31-8367-634A-9F9E-089AD3E2DB31}"/>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6864791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490DFC-D096-294D-A2E2-A936BF32BB8A}"/>
              </a:ext>
            </a:extLst>
          </p:cNvPr>
          <p:cNvSpPr>
            <a:spLocks noGrp="1"/>
          </p:cNvSpPr>
          <p:nvPr>
            <p:ph idx="1"/>
          </p:nvPr>
        </p:nvSpPr>
        <p:spPr/>
        <p:txBody>
          <a:bodyPr/>
          <a:lstStyle/>
          <a:p>
            <a:r>
              <a:rPr lang="en-IN" b="1" dirty="0"/>
              <a:t>You can also declare a variable without assigning the value, and assign the value later: </a:t>
            </a:r>
            <a:endParaRPr lang="en-IN" dirty="0"/>
          </a:p>
          <a:p>
            <a:pPr marL="822960" lvl="3" indent="0">
              <a:buNone/>
            </a:pPr>
            <a:r>
              <a:rPr lang="en-IN" dirty="0"/>
              <a:t>int </a:t>
            </a:r>
            <a:r>
              <a:rPr lang="en-IN" dirty="0" err="1"/>
              <a:t>myNum</a:t>
            </a:r>
            <a:r>
              <a:rPr lang="en-IN" dirty="0"/>
              <a:t>; </a:t>
            </a:r>
            <a:r>
              <a:rPr lang="en-IN" dirty="0" err="1"/>
              <a:t>myNum</a:t>
            </a:r>
            <a:r>
              <a:rPr lang="en-IN" dirty="0"/>
              <a:t> = 15; </a:t>
            </a:r>
          </a:p>
          <a:p>
            <a:pPr marL="822960" lvl="3" indent="0">
              <a:buNone/>
            </a:pPr>
            <a:r>
              <a:rPr lang="en-IN" dirty="0"/>
              <a:t>System . out . </a:t>
            </a:r>
            <a:r>
              <a:rPr lang="en-IN" dirty="0" err="1"/>
              <a:t>println</a:t>
            </a:r>
            <a:r>
              <a:rPr lang="en-IN" dirty="0"/>
              <a:t>(</a:t>
            </a:r>
            <a:r>
              <a:rPr lang="en-IN" dirty="0" err="1"/>
              <a:t>myNum</a:t>
            </a:r>
            <a:r>
              <a:rPr lang="en-IN" dirty="0"/>
              <a:t> ) ; </a:t>
            </a:r>
          </a:p>
          <a:p>
            <a:endParaRPr lang="en-IN" b="1" dirty="0"/>
          </a:p>
          <a:p>
            <a:r>
              <a:rPr lang="en-IN" b="1" dirty="0"/>
              <a:t>Note that if you assign a new value to an existing variable, it will overwrite the previous value: </a:t>
            </a:r>
            <a:endParaRPr lang="en-IN" dirty="0"/>
          </a:p>
          <a:p>
            <a:pPr marL="822960" lvl="3" indent="0">
              <a:buNone/>
            </a:pPr>
            <a:r>
              <a:rPr lang="en-IN" dirty="0"/>
              <a:t>int </a:t>
            </a:r>
            <a:r>
              <a:rPr lang="en-IN" dirty="0" err="1"/>
              <a:t>myNum</a:t>
            </a:r>
            <a:r>
              <a:rPr lang="en-IN" dirty="0"/>
              <a:t> = 15;</a:t>
            </a:r>
            <a:br>
              <a:rPr lang="en-IN" dirty="0"/>
            </a:br>
            <a:r>
              <a:rPr lang="en-IN" dirty="0" err="1"/>
              <a:t>myNum</a:t>
            </a:r>
            <a:r>
              <a:rPr lang="en-IN" dirty="0"/>
              <a:t> = 20; // </a:t>
            </a:r>
            <a:r>
              <a:rPr lang="en-IN" dirty="0" err="1"/>
              <a:t>myNum</a:t>
            </a:r>
            <a:r>
              <a:rPr lang="en-IN" dirty="0"/>
              <a:t> is now 20 </a:t>
            </a:r>
          </a:p>
          <a:p>
            <a:pPr marL="822960" lvl="3" indent="0">
              <a:buNone/>
            </a:pPr>
            <a:r>
              <a:rPr lang="en-IN" dirty="0"/>
              <a:t>System . out . </a:t>
            </a:r>
            <a:r>
              <a:rPr lang="en-IN" dirty="0" err="1"/>
              <a:t>println</a:t>
            </a:r>
            <a:r>
              <a:rPr lang="en-IN" dirty="0"/>
              <a:t>(</a:t>
            </a:r>
            <a:r>
              <a:rPr lang="en-IN" dirty="0" err="1"/>
              <a:t>myNum</a:t>
            </a:r>
            <a:r>
              <a:rPr lang="en-IN" dirty="0"/>
              <a:t>);</a:t>
            </a:r>
          </a:p>
          <a:p>
            <a:endParaRPr lang="en-US" dirty="0"/>
          </a:p>
        </p:txBody>
      </p:sp>
      <p:sp>
        <p:nvSpPr>
          <p:cNvPr id="4" name="Date Placeholder 3">
            <a:extLst>
              <a:ext uri="{FF2B5EF4-FFF2-40B4-BE49-F238E27FC236}">
                <a16:creationId xmlns:a16="http://schemas.microsoft.com/office/drawing/2014/main" id="{9B7CD965-C79B-9A4B-90C3-7ED3E42FC7FE}"/>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87CC856A-2897-754F-AE88-DF3D47BAB204}"/>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60DC703F-61FE-C641-9EC2-B22E19AF9623}"/>
              </a:ext>
            </a:extLst>
          </p:cNvPr>
          <p:cNvSpPr>
            <a:spLocks noGrp="1"/>
          </p:cNvSpPr>
          <p:nvPr>
            <p:ph type="sldNum" sz="quarter" idx="12"/>
          </p:nvPr>
        </p:nvSpPr>
        <p:spPr/>
        <p:txBody>
          <a:bodyPr/>
          <a:lstStyle/>
          <a:p>
            <a:fld id="{860C8249-ED93-7640-8EF8-EF1CF6F3BBCA}" type="slidenum">
              <a:rPr lang="en-US" smtClean="0"/>
              <a:t>44</a:t>
            </a:fld>
            <a:endParaRPr lang="en-US"/>
          </a:p>
        </p:txBody>
      </p:sp>
      <p:pic>
        <p:nvPicPr>
          <p:cNvPr id="7" name="Picture 6">
            <a:extLst>
              <a:ext uri="{FF2B5EF4-FFF2-40B4-BE49-F238E27FC236}">
                <a16:creationId xmlns:a16="http://schemas.microsoft.com/office/drawing/2014/main" id="{2DFA87A4-276C-4448-B075-EDC5879D7999}"/>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6542531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05E2A4-E089-0C41-BE4B-8BBC129E96D4}"/>
              </a:ext>
            </a:extLst>
          </p:cNvPr>
          <p:cNvSpPr>
            <a:spLocks noGrp="1"/>
          </p:cNvSpPr>
          <p:nvPr>
            <p:ph idx="1"/>
          </p:nvPr>
        </p:nvSpPr>
        <p:spPr/>
        <p:txBody>
          <a:bodyPr>
            <a:normAutofit fontScale="92500" lnSpcReduction="20000"/>
          </a:bodyPr>
          <a:lstStyle/>
          <a:p>
            <a:r>
              <a:rPr lang="en-IN" b="1" dirty="0"/>
              <a:t>To declare more than one variable of the same type, you can use a comma-separated list </a:t>
            </a:r>
            <a:endParaRPr lang="en-IN" dirty="0"/>
          </a:p>
          <a:p>
            <a:pPr marL="0" indent="0">
              <a:buNone/>
            </a:pPr>
            <a:r>
              <a:rPr lang="en-IN" dirty="0"/>
              <a:t>		int x = 5, y = 6, z = 50; 	</a:t>
            </a:r>
            <a:r>
              <a:rPr lang="en-IN" dirty="0" err="1"/>
              <a:t>System.out.println</a:t>
            </a:r>
            <a:r>
              <a:rPr lang="en-IN" dirty="0"/>
              <a:t>(x + y + z); </a:t>
            </a:r>
          </a:p>
          <a:p>
            <a:r>
              <a:rPr lang="en-IN" b="1" dirty="0"/>
              <a:t>One Value to Multiple Variables </a:t>
            </a:r>
            <a:endParaRPr lang="en-IN" dirty="0"/>
          </a:p>
          <a:p>
            <a:pPr marL="0" indent="0">
              <a:buNone/>
            </a:pPr>
            <a:r>
              <a:rPr lang="en-IN" dirty="0"/>
              <a:t>		int </a:t>
            </a:r>
            <a:r>
              <a:rPr lang="en-IN" dirty="0" err="1"/>
              <a:t>x,y,z</a:t>
            </a:r>
            <a:r>
              <a:rPr lang="en-IN" dirty="0"/>
              <a:t>;</a:t>
            </a:r>
            <a:br>
              <a:rPr lang="en-IN" dirty="0"/>
            </a:br>
            <a:r>
              <a:rPr lang="en-IN" dirty="0"/>
              <a:t>		x = y = z = 50; 	</a:t>
            </a:r>
            <a:r>
              <a:rPr lang="en-IN" dirty="0" err="1"/>
              <a:t>System.out.println</a:t>
            </a:r>
            <a:r>
              <a:rPr lang="en-IN" dirty="0"/>
              <a:t>(x + y + z); </a:t>
            </a:r>
          </a:p>
          <a:p>
            <a:r>
              <a:rPr lang="en-IN" b="1" dirty="0"/>
              <a:t>A demonstration of how to declare variables of other types: </a:t>
            </a:r>
            <a:endParaRPr lang="en-IN" dirty="0"/>
          </a:p>
          <a:p>
            <a:pPr marL="0" indent="0">
              <a:buNone/>
            </a:pPr>
            <a:r>
              <a:rPr lang="en-IN" dirty="0"/>
              <a:t>		int </a:t>
            </a:r>
            <a:r>
              <a:rPr lang="en-IN" dirty="0" err="1"/>
              <a:t>myNum</a:t>
            </a:r>
            <a:r>
              <a:rPr lang="en-IN" dirty="0"/>
              <a:t> = 5;</a:t>
            </a:r>
          </a:p>
          <a:p>
            <a:pPr marL="0" indent="0">
              <a:buNone/>
            </a:pPr>
            <a:r>
              <a:rPr lang="en-IN" dirty="0"/>
              <a:t>		float </a:t>
            </a:r>
            <a:r>
              <a:rPr lang="en-IN" dirty="0" err="1"/>
              <a:t>myFloatNum</a:t>
            </a:r>
            <a:r>
              <a:rPr lang="en-IN" dirty="0"/>
              <a:t> = 5.99f; </a:t>
            </a:r>
          </a:p>
          <a:p>
            <a:pPr marL="0" indent="0">
              <a:buNone/>
            </a:pPr>
            <a:r>
              <a:rPr lang="en-IN" dirty="0"/>
              <a:t>		char </a:t>
            </a:r>
            <a:r>
              <a:rPr lang="en-IN" dirty="0" err="1"/>
              <a:t>myLetter</a:t>
            </a:r>
            <a:r>
              <a:rPr lang="en-IN" dirty="0"/>
              <a:t> = ’D’ ; </a:t>
            </a:r>
          </a:p>
          <a:p>
            <a:pPr marL="0" indent="0">
              <a:buNone/>
            </a:pPr>
            <a:r>
              <a:rPr lang="en-IN" dirty="0"/>
              <a:t>		</a:t>
            </a:r>
            <a:r>
              <a:rPr lang="en-IN" dirty="0" err="1"/>
              <a:t>boolean</a:t>
            </a:r>
            <a:r>
              <a:rPr lang="en-IN" dirty="0"/>
              <a:t> </a:t>
            </a:r>
            <a:r>
              <a:rPr lang="en-IN" dirty="0" err="1"/>
              <a:t>myBool</a:t>
            </a:r>
            <a:r>
              <a:rPr lang="en-IN" dirty="0"/>
              <a:t> = true ; 	</a:t>
            </a:r>
          </a:p>
          <a:p>
            <a:pPr marL="0" indent="0">
              <a:buNone/>
            </a:pPr>
            <a:r>
              <a:rPr lang="en-IN" dirty="0"/>
              <a:t>		String </a:t>
            </a:r>
            <a:r>
              <a:rPr lang="en-IN" dirty="0" err="1"/>
              <a:t>myText</a:t>
            </a:r>
            <a:r>
              <a:rPr lang="en-IN" dirty="0"/>
              <a:t> = ”Hello ”; </a:t>
            </a:r>
          </a:p>
          <a:p>
            <a:endParaRPr lang="en-US" dirty="0"/>
          </a:p>
        </p:txBody>
      </p:sp>
      <p:sp>
        <p:nvSpPr>
          <p:cNvPr id="4" name="Date Placeholder 3">
            <a:extLst>
              <a:ext uri="{FF2B5EF4-FFF2-40B4-BE49-F238E27FC236}">
                <a16:creationId xmlns:a16="http://schemas.microsoft.com/office/drawing/2014/main" id="{51F414CD-C40A-4C49-9474-D4B76E40DE9E}"/>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C349D437-E8F9-5A47-80BC-220B34669050}"/>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63E5B6C6-658D-B847-A8B9-DB22D0A9DD42}"/>
              </a:ext>
            </a:extLst>
          </p:cNvPr>
          <p:cNvSpPr>
            <a:spLocks noGrp="1"/>
          </p:cNvSpPr>
          <p:nvPr>
            <p:ph type="sldNum" sz="quarter" idx="12"/>
          </p:nvPr>
        </p:nvSpPr>
        <p:spPr/>
        <p:txBody>
          <a:bodyPr/>
          <a:lstStyle/>
          <a:p>
            <a:fld id="{860C8249-ED93-7640-8EF8-EF1CF6F3BBCA}" type="slidenum">
              <a:rPr lang="en-US" smtClean="0"/>
              <a:t>45</a:t>
            </a:fld>
            <a:endParaRPr lang="en-US"/>
          </a:p>
        </p:txBody>
      </p:sp>
      <p:pic>
        <p:nvPicPr>
          <p:cNvPr id="7" name="Picture 6">
            <a:extLst>
              <a:ext uri="{FF2B5EF4-FFF2-40B4-BE49-F238E27FC236}">
                <a16:creationId xmlns:a16="http://schemas.microsoft.com/office/drawing/2014/main" id="{218EA2FF-397D-034D-B544-D5D9B1593A3B}"/>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0653491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C571-D692-1D46-8940-566066D334AD}"/>
              </a:ext>
            </a:extLst>
          </p:cNvPr>
          <p:cNvSpPr>
            <a:spLocks noGrp="1"/>
          </p:cNvSpPr>
          <p:nvPr>
            <p:ph type="title"/>
          </p:nvPr>
        </p:nvSpPr>
        <p:spPr/>
        <p:txBody>
          <a:bodyPr/>
          <a:lstStyle/>
          <a:p>
            <a:r>
              <a:rPr lang="en-US" dirty="0"/>
              <a:t>General Rules for Declaring variables</a:t>
            </a:r>
          </a:p>
        </p:txBody>
      </p:sp>
      <p:sp>
        <p:nvSpPr>
          <p:cNvPr id="3" name="Content Placeholder 2">
            <a:extLst>
              <a:ext uri="{FF2B5EF4-FFF2-40B4-BE49-F238E27FC236}">
                <a16:creationId xmlns:a16="http://schemas.microsoft.com/office/drawing/2014/main" id="{70450905-4A04-5A49-B06A-0D03B31AE435}"/>
              </a:ext>
            </a:extLst>
          </p:cNvPr>
          <p:cNvSpPr>
            <a:spLocks noGrp="1"/>
          </p:cNvSpPr>
          <p:nvPr>
            <p:ph idx="1"/>
          </p:nvPr>
        </p:nvSpPr>
        <p:spPr>
          <a:xfrm>
            <a:off x="1088136" y="2589534"/>
            <a:ext cx="10058400" cy="4050792"/>
          </a:xfrm>
        </p:spPr>
        <p:txBody>
          <a:bodyPr/>
          <a:lstStyle/>
          <a:p>
            <a:r>
              <a:rPr lang="en-IN" dirty="0"/>
              <a:t>Names can contain letters, digits, underscores, and dollar signs </a:t>
            </a:r>
          </a:p>
          <a:p>
            <a:r>
              <a:rPr lang="en-IN" dirty="0"/>
              <a:t>Names must begin with a letter </a:t>
            </a:r>
          </a:p>
          <a:p>
            <a:r>
              <a:rPr lang="en-IN" dirty="0"/>
              <a:t>Names should start with a lowercase letter and it cannot contain whitespace </a:t>
            </a:r>
          </a:p>
          <a:p>
            <a:r>
              <a:rPr lang="en-IN" dirty="0"/>
              <a:t>Names can also begin with dollar and underscore </a:t>
            </a:r>
          </a:p>
          <a:p>
            <a:r>
              <a:rPr lang="en-IN" dirty="0"/>
              <a:t>Names are case sensitive (”</a:t>
            </a:r>
            <a:r>
              <a:rPr lang="en-IN" dirty="0" err="1"/>
              <a:t>myVar</a:t>
            </a:r>
            <a:r>
              <a:rPr lang="en-IN" dirty="0"/>
              <a:t>” and ”</a:t>
            </a:r>
            <a:r>
              <a:rPr lang="en-IN" dirty="0" err="1"/>
              <a:t>myvar</a:t>
            </a:r>
            <a:r>
              <a:rPr lang="en-IN" dirty="0"/>
              <a:t>” are different variables) </a:t>
            </a:r>
          </a:p>
          <a:p>
            <a:r>
              <a:rPr lang="en-IN" dirty="0"/>
              <a:t>Reserved words (like Java keywords, such as int or </a:t>
            </a:r>
            <a:r>
              <a:rPr lang="en-IN" dirty="0" err="1"/>
              <a:t>boolean</a:t>
            </a:r>
            <a:r>
              <a:rPr lang="en-IN" dirty="0"/>
              <a:t>) cannot be used as names </a:t>
            </a:r>
          </a:p>
          <a:p>
            <a:endParaRPr lang="en-US" dirty="0"/>
          </a:p>
        </p:txBody>
      </p:sp>
      <p:sp>
        <p:nvSpPr>
          <p:cNvPr id="4" name="Date Placeholder 3">
            <a:extLst>
              <a:ext uri="{FF2B5EF4-FFF2-40B4-BE49-F238E27FC236}">
                <a16:creationId xmlns:a16="http://schemas.microsoft.com/office/drawing/2014/main" id="{81D68D7C-1EAF-1143-9E64-DAF7A998FA2C}"/>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DAEA0C44-0A5A-0540-BACD-B8B5C1615EFE}"/>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118BEAFA-CDCF-404B-89FA-9EFB9098CBC2}"/>
              </a:ext>
            </a:extLst>
          </p:cNvPr>
          <p:cNvSpPr>
            <a:spLocks noGrp="1"/>
          </p:cNvSpPr>
          <p:nvPr>
            <p:ph type="sldNum" sz="quarter" idx="12"/>
          </p:nvPr>
        </p:nvSpPr>
        <p:spPr/>
        <p:txBody>
          <a:bodyPr/>
          <a:lstStyle/>
          <a:p>
            <a:fld id="{860C8249-ED93-7640-8EF8-EF1CF6F3BBCA}" type="slidenum">
              <a:rPr lang="en-US" smtClean="0"/>
              <a:t>46</a:t>
            </a:fld>
            <a:endParaRPr lang="en-US"/>
          </a:p>
        </p:txBody>
      </p:sp>
      <p:pic>
        <p:nvPicPr>
          <p:cNvPr id="7" name="Picture 6">
            <a:extLst>
              <a:ext uri="{FF2B5EF4-FFF2-40B4-BE49-F238E27FC236}">
                <a16:creationId xmlns:a16="http://schemas.microsoft.com/office/drawing/2014/main" id="{924AB9C7-5D0B-1744-8A14-09B1A307DFCA}"/>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2535495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6567-E14E-FE4B-A905-3E4895C1A15A}"/>
              </a:ext>
            </a:extLst>
          </p:cNvPr>
          <p:cNvSpPr>
            <a:spLocks noGrp="1"/>
          </p:cNvSpPr>
          <p:nvPr>
            <p:ph type="title"/>
          </p:nvPr>
        </p:nvSpPr>
        <p:spPr/>
        <p:txBody>
          <a:bodyPr/>
          <a:lstStyle/>
          <a:p>
            <a:r>
              <a:rPr lang="en-US" dirty="0"/>
              <a:t>Types of variables</a:t>
            </a:r>
          </a:p>
        </p:txBody>
      </p:sp>
      <p:sp>
        <p:nvSpPr>
          <p:cNvPr id="4" name="Date Placeholder 3">
            <a:extLst>
              <a:ext uri="{FF2B5EF4-FFF2-40B4-BE49-F238E27FC236}">
                <a16:creationId xmlns:a16="http://schemas.microsoft.com/office/drawing/2014/main" id="{84EAFFEA-FE0A-744F-9901-4DC4733A27FA}"/>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EC0F29A5-31CA-714B-B0E9-3667CBDE7D89}"/>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3D4F14B5-BE43-494D-92AD-ADD8459AA4E7}"/>
              </a:ext>
            </a:extLst>
          </p:cNvPr>
          <p:cNvSpPr>
            <a:spLocks noGrp="1"/>
          </p:cNvSpPr>
          <p:nvPr>
            <p:ph type="sldNum" sz="quarter" idx="12"/>
          </p:nvPr>
        </p:nvSpPr>
        <p:spPr/>
        <p:txBody>
          <a:bodyPr/>
          <a:lstStyle/>
          <a:p>
            <a:fld id="{860C8249-ED93-7640-8EF8-EF1CF6F3BBCA}" type="slidenum">
              <a:rPr lang="en-US" smtClean="0"/>
              <a:t>47</a:t>
            </a:fld>
            <a:endParaRPr lang="en-US"/>
          </a:p>
        </p:txBody>
      </p:sp>
      <p:pic>
        <p:nvPicPr>
          <p:cNvPr id="7" name="Picture 6">
            <a:extLst>
              <a:ext uri="{FF2B5EF4-FFF2-40B4-BE49-F238E27FC236}">
                <a16:creationId xmlns:a16="http://schemas.microsoft.com/office/drawing/2014/main" id="{35A6C6F1-03C7-0841-98A6-7EB305625AA1}"/>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Content Placeholder 2">
            <a:extLst>
              <a:ext uri="{FF2B5EF4-FFF2-40B4-BE49-F238E27FC236}">
                <a16:creationId xmlns:a16="http://schemas.microsoft.com/office/drawing/2014/main" id="{D9937C33-1B88-8449-B710-983F26161C8E}"/>
              </a:ext>
            </a:extLst>
          </p:cNvPr>
          <p:cNvSpPr>
            <a:spLocks noGrp="1"/>
          </p:cNvSpPr>
          <p:nvPr>
            <p:ph idx="1"/>
          </p:nvPr>
        </p:nvSpPr>
        <p:spPr/>
        <p:txBody>
          <a:bodyPr>
            <a:normAutofit fontScale="92500" lnSpcReduction="10000"/>
          </a:bodyPr>
          <a:lstStyle/>
          <a:p>
            <a:r>
              <a:rPr lang="en-IN" sz="2100" dirty="0">
                <a:solidFill>
                  <a:schemeClr val="tx1"/>
                </a:solidFill>
              </a:rPr>
              <a:t>There are three types of variables in java:</a:t>
            </a:r>
          </a:p>
          <a:p>
            <a:pPr lvl="1">
              <a:buFont typeface="Wingdings" panose="05000000000000000000" pitchFamily="2" charset="2"/>
              <a:buChar char="Ø"/>
            </a:pPr>
            <a:r>
              <a:rPr lang="en-IN" sz="2100" b="1" dirty="0">
                <a:solidFill>
                  <a:schemeClr val="tx1"/>
                </a:solidFill>
              </a:rPr>
              <a:t>local variable:</a:t>
            </a:r>
          </a:p>
          <a:p>
            <a:pPr marL="201168" lvl="1" indent="0">
              <a:buNone/>
            </a:pPr>
            <a:r>
              <a:rPr lang="en-IN" sz="2100" dirty="0">
                <a:solidFill>
                  <a:schemeClr val="tx1"/>
                </a:solidFill>
              </a:rPr>
              <a:t>	 A variable declared inside the body of the method is called local variable.</a:t>
            </a:r>
          </a:p>
          <a:p>
            <a:pPr lvl="1">
              <a:buFont typeface="Wingdings" panose="05000000000000000000" pitchFamily="2" charset="2"/>
              <a:buChar char="Ø"/>
            </a:pPr>
            <a:endParaRPr lang="en-IN" sz="2100" dirty="0">
              <a:solidFill>
                <a:schemeClr val="tx1"/>
              </a:solidFill>
            </a:endParaRPr>
          </a:p>
          <a:p>
            <a:pPr lvl="1">
              <a:buFont typeface="Wingdings" panose="05000000000000000000" pitchFamily="2" charset="2"/>
              <a:buChar char="Ø"/>
            </a:pPr>
            <a:r>
              <a:rPr lang="en-IN" sz="2100" b="1" dirty="0">
                <a:solidFill>
                  <a:schemeClr val="tx1"/>
                </a:solidFill>
              </a:rPr>
              <a:t>Instance variable: </a:t>
            </a:r>
          </a:p>
          <a:p>
            <a:pPr marL="201168" lvl="1" indent="0">
              <a:buNone/>
            </a:pPr>
            <a:r>
              <a:rPr lang="en-IN" sz="2100" dirty="0">
                <a:solidFill>
                  <a:schemeClr val="tx1"/>
                </a:solidFill>
              </a:rPr>
              <a:t>	A variable declared inside the class but outside the body of the method, is called instance variable.</a:t>
            </a:r>
          </a:p>
          <a:p>
            <a:pPr lvl="1">
              <a:buFont typeface="Wingdings" panose="05000000000000000000" pitchFamily="2" charset="2"/>
              <a:buChar char="Ø"/>
            </a:pPr>
            <a:endParaRPr lang="en-IN" sz="2100" dirty="0">
              <a:solidFill>
                <a:schemeClr val="tx1"/>
              </a:solidFill>
            </a:endParaRPr>
          </a:p>
          <a:p>
            <a:pPr lvl="1">
              <a:buFont typeface="Wingdings" panose="05000000000000000000" pitchFamily="2" charset="2"/>
              <a:buChar char="Ø"/>
            </a:pPr>
            <a:r>
              <a:rPr lang="en-IN" sz="2100" b="1" dirty="0">
                <a:solidFill>
                  <a:schemeClr val="tx1"/>
                </a:solidFill>
              </a:rPr>
              <a:t>Static variable/Class Variable</a:t>
            </a:r>
          </a:p>
          <a:p>
            <a:pPr marL="384048" lvl="2" indent="0">
              <a:buNone/>
            </a:pPr>
            <a:r>
              <a:rPr lang="en-IN" sz="2100" dirty="0">
                <a:solidFill>
                  <a:schemeClr val="tx1"/>
                </a:solidFill>
              </a:rPr>
              <a:t>A variable which is declared as static is called static variable. It cannot be local. You can create a single copy of static variable and share among all the instances of the class. Memory allocation for static variable happens only once when the class is loaded in the memory.</a:t>
            </a:r>
          </a:p>
        </p:txBody>
      </p:sp>
    </p:spTree>
    <p:extLst>
      <p:ext uri="{BB962C8B-B14F-4D97-AF65-F5344CB8AC3E}">
        <p14:creationId xmlns:p14="http://schemas.microsoft.com/office/powerpoint/2010/main" val="1342234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6EC56-7BD6-D74B-96C3-336B5E7A70AE}"/>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A630E742-E511-394E-A21B-F2A7B6ED3E21}"/>
              </a:ext>
            </a:extLst>
          </p:cNvPr>
          <p:cNvSpPr>
            <a:spLocks noGrp="1"/>
          </p:cNvSpPr>
          <p:nvPr>
            <p:ph idx="1"/>
          </p:nvPr>
        </p:nvSpPr>
        <p:spPr/>
        <p:txBody>
          <a:bodyPr/>
          <a:lstStyle/>
          <a:p>
            <a:r>
              <a:rPr lang="en-IN" dirty="0"/>
              <a:t>Data types are divided into two groups: </a:t>
            </a:r>
          </a:p>
          <a:p>
            <a:r>
              <a:rPr lang="en-IN" b="1" dirty="0"/>
              <a:t>Primitive data types - includes byte, short, int, long, float, double, </a:t>
            </a:r>
            <a:r>
              <a:rPr lang="en-IN" b="1" dirty="0" err="1"/>
              <a:t>boolean</a:t>
            </a:r>
            <a:r>
              <a:rPr lang="en-IN" b="1" dirty="0"/>
              <a:t> and char</a:t>
            </a:r>
            <a:br>
              <a:rPr lang="en-IN" b="1" dirty="0"/>
            </a:br>
            <a:r>
              <a:rPr lang="en-IN" b="1" dirty="0"/>
              <a:t>Non-primitive data types - such as String, Arrays and Classes </a:t>
            </a:r>
            <a:endParaRPr lang="en-IN" dirty="0"/>
          </a:p>
          <a:p>
            <a:endParaRPr lang="en-US" dirty="0"/>
          </a:p>
        </p:txBody>
      </p:sp>
      <p:sp>
        <p:nvSpPr>
          <p:cNvPr id="4" name="Date Placeholder 3">
            <a:extLst>
              <a:ext uri="{FF2B5EF4-FFF2-40B4-BE49-F238E27FC236}">
                <a16:creationId xmlns:a16="http://schemas.microsoft.com/office/drawing/2014/main" id="{B82ACCAA-B478-2F42-9F32-24D578BD62C9}"/>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EFA49424-90F7-EB4D-8042-E3497A75DFE6}"/>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7FAA9093-794A-4746-B1E2-3C0D857154A2}"/>
              </a:ext>
            </a:extLst>
          </p:cNvPr>
          <p:cNvSpPr>
            <a:spLocks noGrp="1"/>
          </p:cNvSpPr>
          <p:nvPr>
            <p:ph type="sldNum" sz="quarter" idx="12"/>
          </p:nvPr>
        </p:nvSpPr>
        <p:spPr/>
        <p:txBody>
          <a:bodyPr/>
          <a:lstStyle/>
          <a:p>
            <a:fld id="{860C8249-ED93-7640-8EF8-EF1CF6F3BBCA}" type="slidenum">
              <a:rPr lang="en-US" smtClean="0"/>
              <a:t>48</a:t>
            </a:fld>
            <a:endParaRPr lang="en-US"/>
          </a:p>
        </p:txBody>
      </p:sp>
      <p:pic>
        <p:nvPicPr>
          <p:cNvPr id="8" name="Picture 7">
            <a:extLst>
              <a:ext uri="{FF2B5EF4-FFF2-40B4-BE49-F238E27FC236}">
                <a16:creationId xmlns:a16="http://schemas.microsoft.com/office/drawing/2014/main" id="{F78159AD-01DD-4643-969A-B34985C9B7D7}"/>
              </a:ext>
            </a:extLst>
          </p:cNvPr>
          <p:cNvPicPr>
            <a:picLocks noChangeAspect="1"/>
          </p:cNvPicPr>
          <p:nvPr/>
        </p:nvPicPr>
        <p:blipFill>
          <a:blip r:embed="rId2"/>
          <a:stretch>
            <a:fillRect/>
          </a:stretch>
        </p:blipFill>
        <p:spPr>
          <a:xfrm>
            <a:off x="2921875" y="3575843"/>
            <a:ext cx="6600497" cy="2479119"/>
          </a:xfrm>
          <a:prstGeom prst="rect">
            <a:avLst/>
          </a:prstGeom>
        </p:spPr>
      </p:pic>
      <p:pic>
        <p:nvPicPr>
          <p:cNvPr id="9" name="Picture 8">
            <a:extLst>
              <a:ext uri="{FF2B5EF4-FFF2-40B4-BE49-F238E27FC236}">
                <a16:creationId xmlns:a16="http://schemas.microsoft.com/office/drawing/2014/main" id="{81AB2B6C-4148-F849-8686-A0C152873D66}"/>
              </a:ext>
            </a:extLst>
          </p:cNvPr>
          <p:cNvPicPr>
            <a:picLocks noChangeAspect="1"/>
          </p:cNvPicPr>
          <p:nvPr/>
        </p:nvPicPr>
        <p:blipFill>
          <a:blip r:embed="rId3"/>
          <a:stretch>
            <a:fillRect/>
          </a:stretch>
        </p:blipFill>
        <p:spPr>
          <a:xfrm>
            <a:off x="10877626" y="0"/>
            <a:ext cx="1314374" cy="1314374"/>
          </a:xfrm>
          <a:prstGeom prst="rect">
            <a:avLst/>
          </a:prstGeom>
        </p:spPr>
      </p:pic>
    </p:spTree>
    <p:extLst>
      <p:ext uri="{BB962C8B-B14F-4D97-AF65-F5344CB8AC3E}">
        <p14:creationId xmlns:p14="http://schemas.microsoft.com/office/powerpoint/2010/main" val="2965310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A2C98-B856-2B42-B90E-4460F1D80C0E}"/>
              </a:ext>
            </a:extLst>
          </p:cNvPr>
          <p:cNvSpPr>
            <a:spLocks noGrp="1"/>
          </p:cNvSpPr>
          <p:nvPr>
            <p:ph type="title"/>
          </p:nvPr>
        </p:nvSpPr>
        <p:spPr/>
        <p:txBody>
          <a:bodyPr/>
          <a:lstStyle/>
          <a:p>
            <a:r>
              <a:rPr lang="en-US" dirty="0"/>
              <a:t>Java Operators</a:t>
            </a:r>
          </a:p>
        </p:txBody>
      </p:sp>
      <p:pic>
        <p:nvPicPr>
          <p:cNvPr id="8" name="Content Placeholder 7">
            <a:extLst>
              <a:ext uri="{FF2B5EF4-FFF2-40B4-BE49-F238E27FC236}">
                <a16:creationId xmlns:a16="http://schemas.microsoft.com/office/drawing/2014/main" id="{F94FA755-C711-FB4F-B57E-971C50B66069}"/>
              </a:ext>
            </a:extLst>
          </p:cNvPr>
          <p:cNvPicPr>
            <a:picLocks noGrp="1" noChangeAspect="1"/>
          </p:cNvPicPr>
          <p:nvPr>
            <p:ph idx="1"/>
          </p:nvPr>
        </p:nvPicPr>
        <p:blipFill>
          <a:blip r:embed="rId2"/>
          <a:stretch>
            <a:fillRect/>
          </a:stretch>
        </p:blipFill>
        <p:spPr>
          <a:xfrm>
            <a:off x="3102638" y="2861086"/>
            <a:ext cx="6365098" cy="2872679"/>
          </a:xfrm>
        </p:spPr>
      </p:pic>
      <p:sp>
        <p:nvSpPr>
          <p:cNvPr id="4" name="Date Placeholder 3">
            <a:extLst>
              <a:ext uri="{FF2B5EF4-FFF2-40B4-BE49-F238E27FC236}">
                <a16:creationId xmlns:a16="http://schemas.microsoft.com/office/drawing/2014/main" id="{8886F4BC-7832-2A46-BB16-97EB1F56069B}"/>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866425F0-AEA0-594C-81BD-68671FE2531D}"/>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DB3E8051-C9D8-C34A-A25A-8C9CA8BE4D06}"/>
              </a:ext>
            </a:extLst>
          </p:cNvPr>
          <p:cNvSpPr>
            <a:spLocks noGrp="1"/>
          </p:cNvSpPr>
          <p:nvPr>
            <p:ph type="sldNum" sz="quarter" idx="12"/>
          </p:nvPr>
        </p:nvSpPr>
        <p:spPr/>
        <p:txBody>
          <a:bodyPr/>
          <a:lstStyle/>
          <a:p>
            <a:fld id="{860C8249-ED93-7640-8EF8-EF1CF6F3BBCA}" type="slidenum">
              <a:rPr lang="en-US" smtClean="0"/>
              <a:t>49</a:t>
            </a:fld>
            <a:endParaRPr lang="en-US"/>
          </a:p>
        </p:txBody>
      </p:sp>
      <p:sp>
        <p:nvSpPr>
          <p:cNvPr id="9" name="TextBox 8">
            <a:extLst>
              <a:ext uri="{FF2B5EF4-FFF2-40B4-BE49-F238E27FC236}">
                <a16:creationId xmlns:a16="http://schemas.microsoft.com/office/drawing/2014/main" id="{2FEAF958-0E21-584C-8278-AA33F424AD2F}"/>
              </a:ext>
            </a:extLst>
          </p:cNvPr>
          <p:cNvSpPr txBox="1"/>
          <p:nvPr/>
        </p:nvSpPr>
        <p:spPr>
          <a:xfrm>
            <a:off x="1187669" y="1952736"/>
            <a:ext cx="2430922" cy="369332"/>
          </a:xfrm>
          <a:prstGeom prst="rect">
            <a:avLst/>
          </a:prstGeom>
          <a:noFill/>
        </p:spPr>
        <p:txBody>
          <a:bodyPr wrap="none" rtlCol="0">
            <a:spAutoFit/>
          </a:bodyPr>
          <a:lstStyle/>
          <a:p>
            <a:r>
              <a:rPr lang="en-US" dirty="0"/>
              <a:t>Arithmetic Operators</a:t>
            </a:r>
          </a:p>
        </p:txBody>
      </p:sp>
      <p:pic>
        <p:nvPicPr>
          <p:cNvPr id="10" name="Picture 9">
            <a:extLst>
              <a:ext uri="{FF2B5EF4-FFF2-40B4-BE49-F238E27FC236}">
                <a16:creationId xmlns:a16="http://schemas.microsoft.com/office/drawing/2014/main" id="{52F961F9-6304-0046-BCAE-E2EE684AFF0F}"/>
              </a:ext>
            </a:extLst>
          </p:cNvPr>
          <p:cNvPicPr>
            <a:picLocks noChangeAspect="1"/>
          </p:cNvPicPr>
          <p:nvPr/>
        </p:nvPicPr>
        <p:blipFill>
          <a:blip r:embed="rId3"/>
          <a:stretch>
            <a:fillRect/>
          </a:stretch>
        </p:blipFill>
        <p:spPr>
          <a:xfrm>
            <a:off x="10877626" y="0"/>
            <a:ext cx="1314374" cy="1314374"/>
          </a:xfrm>
          <a:prstGeom prst="rect">
            <a:avLst/>
          </a:prstGeom>
        </p:spPr>
      </p:pic>
    </p:spTree>
    <p:extLst>
      <p:ext uri="{BB962C8B-B14F-4D97-AF65-F5344CB8AC3E}">
        <p14:creationId xmlns:p14="http://schemas.microsoft.com/office/powerpoint/2010/main" val="1667312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FD59F9-AEE7-3B42-9008-7FE699599127}"/>
              </a:ext>
            </a:extLst>
          </p:cNvPr>
          <p:cNvSpPr>
            <a:spLocks noGrp="1"/>
          </p:cNvSpPr>
          <p:nvPr>
            <p:ph idx="1"/>
          </p:nvPr>
        </p:nvSpPr>
        <p:spPr>
          <a:xfrm>
            <a:off x="1066800" y="1480276"/>
            <a:ext cx="10058400" cy="4050792"/>
          </a:xfrm>
        </p:spPr>
        <p:txBody>
          <a:bodyPr/>
          <a:lstStyle/>
          <a:p>
            <a:endParaRPr lang="en-IN" dirty="0"/>
          </a:p>
          <a:p>
            <a:r>
              <a:rPr lang="en-IN" dirty="0"/>
              <a:t>This OO programming style is pervasive in popular programming languages such as Java, C++, Python, JavaScript and C# among others. </a:t>
            </a:r>
          </a:p>
          <a:p>
            <a:endParaRPr lang="en-IN" dirty="0"/>
          </a:p>
          <a:p>
            <a:r>
              <a:rPr lang="en-IN" dirty="0"/>
              <a:t>By defining sets of classes that represent and encapsulate objects in a program, the classes can be organized into modules, improving the structure and organization of software programs. </a:t>
            </a:r>
          </a:p>
          <a:p>
            <a:endParaRPr lang="en-IN" dirty="0"/>
          </a:p>
          <a:p>
            <a:r>
              <a:rPr lang="en-IN" dirty="0"/>
              <a:t>Thus, developers often use OOP as a tool when they need to create complex programs since they are easier to reason in terms of classes and their relationships.</a:t>
            </a:r>
            <a:endParaRPr lang="en-US" dirty="0"/>
          </a:p>
        </p:txBody>
      </p:sp>
      <p:sp>
        <p:nvSpPr>
          <p:cNvPr id="4" name="Date Placeholder 3">
            <a:extLst>
              <a:ext uri="{FF2B5EF4-FFF2-40B4-BE49-F238E27FC236}">
                <a16:creationId xmlns:a16="http://schemas.microsoft.com/office/drawing/2014/main" id="{2A476070-96E0-9D40-9654-E6C96D0C3D3D}"/>
              </a:ext>
            </a:extLst>
          </p:cNvPr>
          <p:cNvSpPr>
            <a:spLocks noGrp="1"/>
          </p:cNvSpPr>
          <p:nvPr>
            <p:ph type="dt" sz="half" idx="10"/>
          </p:nvPr>
        </p:nvSpPr>
        <p:spPr/>
        <p:txBody>
          <a:bodyPr/>
          <a:lstStyle/>
          <a:p>
            <a:fld id="{2437FEED-8DE5-B446-A960-08A45E7A589E}" type="datetime1">
              <a:rPr lang="en-IN" smtClean="0"/>
              <a:t>11/08/22</a:t>
            </a:fld>
            <a:endParaRPr lang="en-US"/>
          </a:p>
        </p:txBody>
      </p:sp>
      <p:sp>
        <p:nvSpPr>
          <p:cNvPr id="5" name="Footer Placeholder 4">
            <a:extLst>
              <a:ext uri="{FF2B5EF4-FFF2-40B4-BE49-F238E27FC236}">
                <a16:creationId xmlns:a16="http://schemas.microsoft.com/office/drawing/2014/main" id="{62C3ACCB-5DC0-1E41-8ABE-4D7F06B7238A}"/>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EAFF6E9D-C33D-5549-AFCF-F04D7E420626}"/>
              </a:ext>
            </a:extLst>
          </p:cNvPr>
          <p:cNvSpPr>
            <a:spLocks noGrp="1"/>
          </p:cNvSpPr>
          <p:nvPr>
            <p:ph type="sldNum" sz="quarter" idx="12"/>
          </p:nvPr>
        </p:nvSpPr>
        <p:spPr/>
        <p:txBody>
          <a:bodyPr/>
          <a:lstStyle/>
          <a:p>
            <a:fld id="{860C8249-ED93-7640-8EF8-EF1CF6F3BBCA}" type="slidenum">
              <a:rPr lang="en-US" smtClean="0"/>
              <a:t>5</a:t>
            </a:fld>
            <a:endParaRPr lang="en-US"/>
          </a:p>
        </p:txBody>
      </p:sp>
      <p:pic>
        <p:nvPicPr>
          <p:cNvPr id="7" name="Picture 6">
            <a:extLst>
              <a:ext uri="{FF2B5EF4-FFF2-40B4-BE49-F238E27FC236}">
                <a16:creationId xmlns:a16="http://schemas.microsoft.com/office/drawing/2014/main" id="{864B76DE-21CB-524F-950E-1D1CC16CB8E3}"/>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3609829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693606-73A9-794F-BCA1-D6A1EB7C223B}"/>
              </a:ext>
            </a:extLst>
          </p:cNvPr>
          <p:cNvSpPr>
            <a:spLocks noGrp="1"/>
          </p:cNvSpPr>
          <p:nvPr>
            <p:ph idx="1"/>
          </p:nvPr>
        </p:nvSpPr>
        <p:spPr/>
        <p:txBody>
          <a:bodyPr/>
          <a:lstStyle/>
          <a:p>
            <a:pPr marL="0" indent="0">
              <a:buNone/>
            </a:pPr>
            <a:r>
              <a:rPr lang="en-US" dirty="0"/>
              <a:t>Assignment Operators</a:t>
            </a:r>
          </a:p>
        </p:txBody>
      </p:sp>
      <p:sp>
        <p:nvSpPr>
          <p:cNvPr id="4" name="Date Placeholder 3">
            <a:extLst>
              <a:ext uri="{FF2B5EF4-FFF2-40B4-BE49-F238E27FC236}">
                <a16:creationId xmlns:a16="http://schemas.microsoft.com/office/drawing/2014/main" id="{DAED82AB-4551-5E47-9857-FABA8E6FDDC5}"/>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F040D06D-3DA5-FE44-8176-61DCB44329E8}"/>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9F39065A-9236-8246-A9E6-5F16E9474BD8}"/>
              </a:ext>
            </a:extLst>
          </p:cNvPr>
          <p:cNvSpPr>
            <a:spLocks noGrp="1"/>
          </p:cNvSpPr>
          <p:nvPr>
            <p:ph type="sldNum" sz="quarter" idx="12"/>
          </p:nvPr>
        </p:nvSpPr>
        <p:spPr/>
        <p:txBody>
          <a:bodyPr/>
          <a:lstStyle/>
          <a:p>
            <a:fld id="{860C8249-ED93-7640-8EF8-EF1CF6F3BBCA}" type="slidenum">
              <a:rPr lang="en-US" smtClean="0"/>
              <a:t>50</a:t>
            </a:fld>
            <a:endParaRPr lang="en-US"/>
          </a:p>
        </p:txBody>
      </p:sp>
      <p:pic>
        <p:nvPicPr>
          <p:cNvPr id="8" name="Picture 7">
            <a:extLst>
              <a:ext uri="{FF2B5EF4-FFF2-40B4-BE49-F238E27FC236}">
                <a16:creationId xmlns:a16="http://schemas.microsoft.com/office/drawing/2014/main" id="{0325EAF4-28DA-BD48-B641-302B7F74405C}"/>
              </a:ext>
            </a:extLst>
          </p:cNvPr>
          <p:cNvPicPr>
            <a:picLocks noChangeAspect="1"/>
          </p:cNvPicPr>
          <p:nvPr/>
        </p:nvPicPr>
        <p:blipFill>
          <a:blip r:embed="rId2"/>
          <a:stretch>
            <a:fillRect/>
          </a:stretch>
        </p:blipFill>
        <p:spPr>
          <a:xfrm>
            <a:off x="2909394" y="2672912"/>
            <a:ext cx="3897179" cy="2792467"/>
          </a:xfrm>
          <a:prstGeom prst="rect">
            <a:avLst/>
          </a:prstGeom>
        </p:spPr>
      </p:pic>
      <p:sp>
        <p:nvSpPr>
          <p:cNvPr id="10" name="Rectangle 9">
            <a:extLst>
              <a:ext uri="{FF2B5EF4-FFF2-40B4-BE49-F238E27FC236}">
                <a16:creationId xmlns:a16="http://schemas.microsoft.com/office/drawing/2014/main" id="{5B2D795A-3D8F-4E4C-954A-638622A7731A}"/>
              </a:ext>
            </a:extLst>
          </p:cNvPr>
          <p:cNvSpPr/>
          <p:nvPr/>
        </p:nvSpPr>
        <p:spPr>
          <a:xfrm>
            <a:off x="7750100" y="3212174"/>
            <a:ext cx="3065011" cy="1323439"/>
          </a:xfrm>
          <a:prstGeom prst="rect">
            <a:avLst/>
          </a:prstGeom>
        </p:spPr>
        <p:txBody>
          <a:bodyPr wrap="square">
            <a:spAutoFit/>
          </a:bodyPr>
          <a:lstStyle/>
          <a:p>
            <a:r>
              <a:rPr lang="en-IN" sz="2000" dirty="0"/>
              <a:t>Example </a:t>
            </a:r>
          </a:p>
          <a:p>
            <a:endParaRPr lang="en-IN" sz="2000" dirty="0"/>
          </a:p>
          <a:p>
            <a:r>
              <a:rPr lang="en-IN" sz="2000" dirty="0"/>
              <a:t>int x = 10; </a:t>
            </a:r>
          </a:p>
          <a:p>
            <a:r>
              <a:rPr lang="en-IN" sz="2000" dirty="0"/>
              <a:t>x += 5; </a:t>
            </a:r>
          </a:p>
        </p:txBody>
      </p:sp>
      <p:pic>
        <p:nvPicPr>
          <p:cNvPr id="11" name="Picture 10">
            <a:extLst>
              <a:ext uri="{FF2B5EF4-FFF2-40B4-BE49-F238E27FC236}">
                <a16:creationId xmlns:a16="http://schemas.microsoft.com/office/drawing/2014/main" id="{B2B938ED-9022-FF49-9137-B19BBB232D10}"/>
              </a:ext>
            </a:extLst>
          </p:cNvPr>
          <p:cNvPicPr>
            <a:picLocks noChangeAspect="1"/>
          </p:cNvPicPr>
          <p:nvPr/>
        </p:nvPicPr>
        <p:blipFill>
          <a:blip r:embed="rId3"/>
          <a:stretch>
            <a:fillRect/>
          </a:stretch>
        </p:blipFill>
        <p:spPr>
          <a:xfrm>
            <a:off x="10877626" y="0"/>
            <a:ext cx="1314374" cy="1314374"/>
          </a:xfrm>
          <a:prstGeom prst="rect">
            <a:avLst/>
          </a:prstGeom>
        </p:spPr>
      </p:pic>
    </p:spTree>
    <p:extLst>
      <p:ext uri="{BB962C8B-B14F-4D97-AF65-F5344CB8AC3E}">
        <p14:creationId xmlns:p14="http://schemas.microsoft.com/office/powerpoint/2010/main" val="7980312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E9CD62-4A48-8842-8586-D582C811F5BE}"/>
              </a:ext>
            </a:extLst>
          </p:cNvPr>
          <p:cNvSpPr>
            <a:spLocks noGrp="1"/>
          </p:cNvSpPr>
          <p:nvPr>
            <p:ph idx="1"/>
          </p:nvPr>
        </p:nvSpPr>
        <p:spPr>
          <a:xfrm>
            <a:off x="1069848" y="2121408"/>
            <a:ext cx="4385021" cy="4050792"/>
          </a:xfrm>
        </p:spPr>
        <p:txBody>
          <a:bodyPr/>
          <a:lstStyle/>
          <a:p>
            <a:pPr marL="0" indent="0">
              <a:buNone/>
            </a:pPr>
            <a:r>
              <a:rPr lang="en-US" dirty="0"/>
              <a:t>Comparison Operators</a:t>
            </a:r>
          </a:p>
        </p:txBody>
      </p:sp>
      <p:sp>
        <p:nvSpPr>
          <p:cNvPr id="4" name="Date Placeholder 3">
            <a:extLst>
              <a:ext uri="{FF2B5EF4-FFF2-40B4-BE49-F238E27FC236}">
                <a16:creationId xmlns:a16="http://schemas.microsoft.com/office/drawing/2014/main" id="{C7E3A287-C48D-3B40-9FC4-DCD607969221}"/>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14749631-107C-3945-83D6-BFAEFD10823F}"/>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769EA4F6-BAF0-F243-9EB1-6AC8E0265E1A}"/>
              </a:ext>
            </a:extLst>
          </p:cNvPr>
          <p:cNvSpPr>
            <a:spLocks noGrp="1"/>
          </p:cNvSpPr>
          <p:nvPr>
            <p:ph type="sldNum" sz="quarter" idx="12"/>
          </p:nvPr>
        </p:nvSpPr>
        <p:spPr/>
        <p:txBody>
          <a:bodyPr/>
          <a:lstStyle/>
          <a:p>
            <a:fld id="{860C8249-ED93-7640-8EF8-EF1CF6F3BBCA}" type="slidenum">
              <a:rPr lang="en-US" smtClean="0"/>
              <a:t>51</a:t>
            </a:fld>
            <a:endParaRPr lang="en-US"/>
          </a:p>
        </p:txBody>
      </p:sp>
      <p:pic>
        <p:nvPicPr>
          <p:cNvPr id="8" name="Picture 7">
            <a:extLst>
              <a:ext uri="{FF2B5EF4-FFF2-40B4-BE49-F238E27FC236}">
                <a16:creationId xmlns:a16="http://schemas.microsoft.com/office/drawing/2014/main" id="{A32F5F66-75C0-0F4B-A6A8-C5E08AC523F8}"/>
              </a:ext>
            </a:extLst>
          </p:cNvPr>
          <p:cNvPicPr>
            <a:picLocks noChangeAspect="1"/>
          </p:cNvPicPr>
          <p:nvPr/>
        </p:nvPicPr>
        <p:blipFill>
          <a:blip r:embed="rId2"/>
          <a:stretch>
            <a:fillRect/>
          </a:stretch>
        </p:blipFill>
        <p:spPr>
          <a:xfrm>
            <a:off x="1429407" y="2752798"/>
            <a:ext cx="3070990" cy="2587370"/>
          </a:xfrm>
          <a:prstGeom prst="rect">
            <a:avLst/>
          </a:prstGeom>
        </p:spPr>
      </p:pic>
      <p:sp>
        <p:nvSpPr>
          <p:cNvPr id="9" name="Rectangle 8">
            <a:extLst>
              <a:ext uri="{FF2B5EF4-FFF2-40B4-BE49-F238E27FC236}">
                <a16:creationId xmlns:a16="http://schemas.microsoft.com/office/drawing/2014/main" id="{22F32A83-556F-904D-BF66-6FDBCC938013}"/>
              </a:ext>
            </a:extLst>
          </p:cNvPr>
          <p:cNvSpPr/>
          <p:nvPr/>
        </p:nvSpPr>
        <p:spPr>
          <a:xfrm>
            <a:off x="5454869" y="2121408"/>
            <a:ext cx="2094484" cy="369332"/>
          </a:xfrm>
          <a:prstGeom prst="rect">
            <a:avLst/>
          </a:prstGeom>
        </p:spPr>
        <p:txBody>
          <a:bodyPr wrap="none">
            <a:spAutoFit/>
          </a:bodyPr>
          <a:lstStyle/>
          <a:p>
            <a:r>
              <a:rPr lang="en-US" dirty="0"/>
              <a:t>Logical Operators</a:t>
            </a:r>
          </a:p>
        </p:txBody>
      </p:sp>
      <p:pic>
        <p:nvPicPr>
          <p:cNvPr id="11" name="Picture 10">
            <a:extLst>
              <a:ext uri="{FF2B5EF4-FFF2-40B4-BE49-F238E27FC236}">
                <a16:creationId xmlns:a16="http://schemas.microsoft.com/office/drawing/2014/main" id="{2C5B9FC9-3280-354E-9490-62A0CF3ABD0D}"/>
              </a:ext>
            </a:extLst>
          </p:cNvPr>
          <p:cNvPicPr>
            <a:picLocks noChangeAspect="1"/>
          </p:cNvPicPr>
          <p:nvPr/>
        </p:nvPicPr>
        <p:blipFill>
          <a:blip r:embed="rId3"/>
          <a:stretch>
            <a:fillRect/>
          </a:stretch>
        </p:blipFill>
        <p:spPr>
          <a:xfrm>
            <a:off x="6092243" y="2975328"/>
            <a:ext cx="5538925" cy="1071155"/>
          </a:xfrm>
          <a:prstGeom prst="rect">
            <a:avLst/>
          </a:prstGeom>
        </p:spPr>
      </p:pic>
      <p:sp>
        <p:nvSpPr>
          <p:cNvPr id="12" name="Rectangle 11">
            <a:extLst>
              <a:ext uri="{FF2B5EF4-FFF2-40B4-BE49-F238E27FC236}">
                <a16:creationId xmlns:a16="http://schemas.microsoft.com/office/drawing/2014/main" id="{3ED23E5E-D310-7641-AE37-5CABEB561C07}"/>
              </a:ext>
            </a:extLst>
          </p:cNvPr>
          <p:cNvSpPr/>
          <p:nvPr/>
        </p:nvSpPr>
        <p:spPr>
          <a:xfrm>
            <a:off x="7610448" y="4531071"/>
            <a:ext cx="2188686" cy="1477328"/>
          </a:xfrm>
          <a:prstGeom prst="rect">
            <a:avLst/>
          </a:prstGeom>
        </p:spPr>
        <p:txBody>
          <a:bodyPr wrap="square">
            <a:spAutoFit/>
          </a:bodyPr>
          <a:lstStyle/>
          <a:p>
            <a:r>
              <a:rPr lang="en-IN" dirty="0">
                <a:latin typeface="LMSans10"/>
              </a:rPr>
              <a:t>For Example</a:t>
            </a:r>
          </a:p>
          <a:p>
            <a:endParaRPr lang="en-IN" dirty="0">
              <a:latin typeface="LMSans10"/>
            </a:endParaRPr>
          </a:p>
          <a:p>
            <a:r>
              <a:rPr lang="en-IN" dirty="0">
                <a:latin typeface="LMSans10"/>
              </a:rPr>
              <a:t>x</a:t>
            </a:r>
            <a:r>
              <a:rPr lang="en-IN" dirty="0">
                <a:latin typeface="CMMI10"/>
              </a:rPr>
              <a:t>&lt;</a:t>
            </a:r>
            <a:r>
              <a:rPr lang="en-IN" dirty="0">
                <a:latin typeface="LMSans10"/>
              </a:rPr>
              <a:t>5 &amp;&amp;  x</a:t>
            </a:r>
            <a:r>
              <a:rPr lang="en-IN" dirty="0">
                <a:latin typeface="CMMI10"/>
              </a:rPr>
              <a:t>&lt;</a:t>
            </a:r>
            <a:r>
              <a:rPr lang="en-IN" dirty="0">
                <a:latin typeface="LMSans10"/>
              </a:rPr>
              <a:t>10 </a:t>
            </a:r>
          </a:p>
          <a:p>
            <a:r>
              <a:rPr lang="en-IN" dirty="0">
                <a:latin typeface="LMSans10"/>
              </a:rPr>
              <a:t>x</a:t>
            </a:r>
            <a:r>
              <a:rPr lang="en-IN" dirty="0">
                <a:latin typeface="CMMI10"/>
              </a:rPr>
              <a:t>&lt;</a:t>
            </a:r>
            <a:r>
              <a:rPr lang="en-IN" dirty="0">
                <a:latin typeface="LMSans10"/>
              </a:rPr>
              <a:t>5</a:t>
            </a:r>
            <a:r>
              <a:rPr lang="en-IN" dirty="0">
                <a:latin typeface="CMSY10"/>
              </a:rPr>
              <a:t>||</a:t>
            </a:r>
            <a:r>
              <a:rPr lang="en-IN" dirty="0">
                <a:latin typeface="LMSans10"/>
              </a:rPr>
              <a:t>x</a:t>
            </a:r>
            <a:r>
              <a:rPr lang="en-IN" dirty="0">
                <a:latin typeface="CMMI10"/>
              </a:rPr>
              <a:t>&lt;</a:t>
            </a:r>
            <a:r>
              <a:rPr lang="en-IN" dirty="0">
                <a:latin typeface="LMSans10"/>
              </a:rPr>
              <a:t>4 </a:t>
            </a:r>
            <a:endParaRPr lang="en-IN" dirty="0"/>
          </a:p>
          <a:p>
            <a:r>
              <a:rPr lang="en-IN" dirty="0">
                <a:latin typeface="LMSans10"/>
              </a:rPr>
              <a:t>!(x </a:t>
            </a:r>
            <a:r>
              <a:rPr lang="en-IN" dirty="0">
                <a:latin typeface="CMMI10"/>
              </a:rPr>
              <a:t>&lt; </a:t>
            </a:r>
            <a:r>
              <a:rPr lang="en-IN" dirty="0">
                <a:latin typeface="LMSans10"/>
              </a:rPr>
              <a:t>5 &amp;&amp; x </a:t>
            </a:r>
            <a:r>
              <a:rPr lang="en-IN" dirty="0">
                <a:latin typeface="CMMI10"/>
              </a:rPr>
              <a:t>&lt; </a:t>
            </a:r>
            <a:r>
              <a:rPr lang="en-IN" dirty="0">
                <a:latin typeface="LMSans10"/>
              </a:rPr>
              <a:t>10) </a:t>
            </a:r>
            <a:endParaRPr lang="en-IN" dirty="0">
              <a:effectLst/>
            </a:endParaRPr>
          </a:p>
        </p:txBody>
      </p:sp>
      <p:pic>
        <p:nvPicPr>
          <p:cNvPr id="13" name="Picture 12">
            <a:extLst>
              <a:ext uri="{FF2B5EF4-FFF2-40B4-BE49-F238E27FC236}">
                <a16:creationId xmlns:a16="http://schemas.microsoft.com/office/drawing/2014/main" id="{A4A490DD-DFCD-D541-BF61-A83DE179603C}"/>
              </a:ext>
            </a:extLst>
          </p:cNvPr>
          <p:cNvPicPr>
            <a:picLocks noChangeAspect="1"/>
          </p:cNvPicPr>
          <p:nvPr/>
        </p:nvPicPr>
        <p:blipFill>
          <a:blip r:embed="rId4"/>
          <a:stretch>
            <a:fillRect/>
          </a:stretch>
        </p:blipFill>
        <p:spPr>
          <a:xfrm>
            <a:off x="10877626" y="0"/>
            <a:ext cx="1314374" cy="1314374"/>
          </a:xfrm>
          <a:prstGeom prst="rect">
            <a:avLst/>
          </a:prstGeom>
        </p:spPr>
      </p:pic>
    </p:spTree>
    <p:extLst>
      <p:ext uri="{BB962C8B-B14F-4D97-AF65-F5344CB8AC3E}">
        <p14:creationId xmlns:p14="http://schemas.microsoft.com/office/powerpoint/2010/main" val="17271548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AA573-49F3-4443-AE0A-3C058463F04F}"/>
              </a:ext>
            </a:extLst>
          </p:cNvPr>
          <p:cNvSpPr>
            <a:spLocks noGrp="1"/>
          </p:cNvSpPr>
          <p:nvPr>
            <p:ph type="title"/>
          </p:nvPr>
        </p:nvSpPr>
        <p:spPr/>
        <p:txBody>
          <a:bodyPr/>
          <a:lstStyle/>
          <a:p>
            <a:r>
              <a:rPr lang="en-US" dirty="0"/>
              <a:t>Work-1</a:t>
            </a:r>
          </a:p>
        </p:txBody>
      </p:sp>
      <p:sp>
        <p:nvSpPr>
          <p:cNvPr id="3" name="Content Placeholder 2">
            <a:extLst>
              <a:ext uri="{FF2B5EF4-FFF2-40B4-BE49-F238E27FC236}">
                <a16:creationId xmlns:a16="http://schemas.microsoft.com/office/drawing/2014/main" id="{EA21825C-8A61-B642-8B55-7659DF8873DB}"/>
              </a:ext>
            </a:extLst>
          </p:cNvPr>
          <p:cNvSpPr>
            <a:spLocks noGrp="1"/>
          </p:cNvSpPr>
          <p:nvPr>
            <p:ph idx="1"/>
          </p:nvPr>
        </p:nvSpPr>
        <p:spPr/>
        <p:txBody>
          <a:bodyPr/>
          <a:lstStyle/>
          <a:p>
            <a:r>
              <a:rPr lang="en-US" dirty="0"/>
              <a:t>Write a Java program with and without a main method and understand its outcome.</a:t>
            </a:r>
          </a:p>
          <a:p>
            <a:endParaRPr lang="en-US" dirty="0"/>
          </a:p>
          <a:p>
            <a:r>
              <a:rPr lang="en-US" dirty="0"/>
              <a:t>Write a Java program to print Hello World as output.</a:t>
            </a:r>
          </a:p>
          <a:p>
            <a:endParaRPr lang="en-US" dirty="0"/>
          </a:p>
          <a:p>
            <a:r>
              <a:rPr lang="en-US" dirty="0"/>
              <a:t>Write a Java program to add numbers using multiple variables. </a:t>
            </a:r>
          </a:p>
          <a:p>
            <a:endParaRPr lang="en-US" dirty="0"/>
          </a:p>
          <a:p>
            <a:r>
              <a:rPr lang="en-US" dirty="0"/>
              <a:t>Write a java program to print the reverse of given input string. </a:t>
            </a:r>
          </a:p>
          <a:p>
            <a:endParaRPr lang="en-US" dirty="0"/>
          </a:p>
          <a:p>
            <a:endParaRPr lang="en-US" dirty="0"/>
          </a:p>
        </p:txBody>
      </p:sp>
      <p:sp>
        <p:nvSpPr>
          <p:cNvPr id="4" name="Date Placeholder 3">
            <a:extLst>
              <a:ext uri="{FF2B5EF4-FFF2-40B4-BE49-F238E27FC236}">
                <a16:creationId xmlns:a16="http://schemas.microsoft.com/office/drawing/2014/main" id="{2AAFA215-CF05-CF4E-AFE3-BCA2C95A46F4}"/>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0DCFDF41-C54A-1C4B-8C02-C22BEB0FBC41}"/>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B134B4AB-6388-BC4D-971D-CD383914463C}"/>
              </a:ext>
            </a:extLst>
          </p:cNvPr>
          <p:cNvSpPr>
            <a:spLocks noGrp="1"/>
          </p:cNvSpPr>
          <p:nvPr>
            <p:ph type="sldNum" sz="quarter" idx="12"/>
          </p:nvPr>
        </p:nvSpPr>
        <p:spPr/>
        <p:txBody>
          <a:bodyPr/>
          <a:lstStyle/>
          <a:p>
            <a:fld id="{860C8249-ED93-7640-8EF8-EF1CF6F3BBCA}" type="slidenum">
              <a:rPr lang="en-US" smtClean="0"/>
              <a:t>52</a:t>
            </a:fld>
            <a:endParaRPr lang="en-US"/>
          </a:p>
        </p:txBody>
      </p:sp>
      <p:pic>
        <p:nvPicPr>
          <p:cNvPr id="7" name="Picture 6">
            <a:extLst>
              <a:ext uri="{FF2B5EF4-FFF2-40B4-BE49-F238E27FC236}">
                <a16:creationId xmlns:a16="http://schemas.microsoft.com/office/drawing/2014/main" id="{3533C00C-1207-734A-B015-6B032DF63D47}"/>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8320817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2B7BC-B410-FB40-B1F6-06F35FC16D5E}"/>
              </a:ext>
            </a:extLst>
          </p:cNvPr>
          <p:cNvSpPr>
            <a:spLocks noGrp="1"/>
          </p:cNvSpPr>
          <p:nvPr>
            <p:ph type="title"/>
          </p:nvPr>
        </p:nvSpPr>
        <p:spPr>
          <a:xfrm>
            <a:off x="596882" y="-91440"/>
            <a:ext cx="10058400" cy="1609344"/>
          </a:xfrm>
        </p:spPr>
        <p:txBody>
          <a:bodyPr/>
          <a:lstStyle/>
          <a:p>
            <a:r>
              <a:rPr lang="en-US" dirty="0"/>
              <a:t>Sample Java Program</a:t>
            </a:r>
          </a:p>
        </p:txBody>
      </p:sp>
      <p:sp>
        <p:nvSpPr>
          <p:cNvPr id="3" name="Content Placeholder 2">
            <a:extLst>
              <a:ext uri="{FF2B5EF4-FFF2-40B4-BE49-F238E27FC236}">
                <a16:creationId xmlns:a16="http://schemas.microsoft.com/office/drawing/2014/main" id="{EFC129DD-8B5E-094A-B3D3-18A3F2EECDF9}"/>
              </a:ext>
            </a:extLst>
          </p:cNvPr>
          <p:cNvSpPr>
            <a:spLocks noGrp="1"/>
          </p:cNvSpPr>
          <p:nvPr>
            <p:ph idx="1"/>
          </p:nvPr>
        </p:nvSpPr>
        <p:spPr>
          <a:xfrm>
            <a:off x="1625319" y="1355100"/>
            <a:ext cx="4994620" cy="4050792"/>
          </a:xfrm>
        </p:spPr>
        <p:txBody>
          <a:bodyPr>
            <a:normAutofit/>
          </a:bodyPr>
          <a:lstStyle/>
          <a:p>
            <a:pPr marL="0" indent="0">
              <a:buNone/>
            </a:pPr>
            <a:r>
              <a:rPr lang="en-US" sz="1200" dirty="0"/>
              <a:t>/*Program name: Palindrome*/  </a:t>
            </a:r>
          </a:p>
          <a:p>
            <a:pPr marL="0" indent="0">
              <a:buNone/>
            </a:pPr>
            <a:r>
              <a:rPr lang="en-US" sz="1200" dirty="0"/>
              <a:t>//Author's name: Mathew  </a:t>
            </a:r>
          </a:p>
          <a:p>
            <a:pPr marL="0" indent="0">
              <a:buNone/>
            </a:pPr>
            <a:r>
              <a:rPr lang="en-US" sz="1200" dirty="0"/>
              <a:t>/*Palindrome is number or string that will remains the same  </a:t>
            </a:r>
          </a:p>
          <a:p>
            <a:pPr marL="0" indent="0">
              <a:buNone/>
            </a:pPr>
            <a:r>
              <a:rPr lang="en-US" sz="1200" dirty="0"/>
              <a:t>When we write that in reverse order. Some example of  </a:t>
            </a:r>
          </a:p>
          <a:p>
            <a:pPr marL="0" indent="0">
              <a:buNone/>
            </a:pPr>
            <a:r>
              <a:rPr lang="en-US" sz="1200" dirty="0"/>
              <a:t>palindrome is 393, 010, madam, etc.*/  </a:t>
            </a:r>
          </a:p>
          <a:p>
            <a:pPr marL="0" indent="0">
              <a:buNone/>
            </a:pPr>
            <a:r>
              <a:rPr lang="en-US" sz="1200" dirty="0"/>
              <a:t>//imports the Scanner class of the </a:t>
            </a:r>
            <a:r>
              <a:rPr lang="en-US" sz="1200" dirty="0" err="1"/>
              <a:t>java.util</a:t>
            </a:r>
            <a:r>
              <a:rPr lang="en-US" sz="1200" dirty="0"/>
              <a:t> package  </a:t>
            </a:r>
          </a:p>
          <a:p>
            <a:pPr marL="0" indent="0">
              <a:buNone/>
            </a:pPr>
            <a:r>
              <a:rPr lang="en-US" sz="1200" dirty="0"/>
              <a:t>import </a:t>
            </a:r>
            <a:r>
              <a:rPr lang="en-US" sz="1200" dirty="0" err="1"/>
              <a:t>java.util.Scanner</a:t>
            </a:r>
            <a:r>
              <a:rPr lang="en-US" sz="1200" dirty="0"/>
              <a:t>;  </a:t>
            </a:r>
          </a:p>
          <a:p>
            <a:pPr marL="0" indent="0">
              <a:buNone/>
            </a:pPr>
            <a:r>
              <a:rPr lang="en-US" sz="1200" dirty="0"/>
              <a:t>//class definition  </a:t>
            </a:r>
          </a:p>
          <a:p>
            <a:pPr marL="0" indent="0">
              <a:buNone/>
            </a:pPr>
            <a:r>
              <a:rPr lang="en-US" sz="1200" dirty="0"/>
              <a:t>public class </a:t>
            </a:r>
            <a:r>
              <a:rPr lang="en-US" sz="1200" dirty="0" err="1"/>
              <a:t>CheckPalindromeNumber</a:t>
            </a:r>
            <a:r>
              <a:rPr lang="en-US" sz="1200" dirty="0"/>
              <a:t>  </a:t>
            </a:r>
          </a:p>
          <a:p>
            <a:pPr marL="0" indent="0">
              <a:buNone/>
            </a:pPr>
            <a:r>
              <a:rPr lang="en-US" sz="1200" dirty="0"/>
              <a:t>{    </a:t>
            </a:r>
          </a:p>
          <a:p>
            <a:pPr marL="0" indent="0">
              <a:buNone/>
            </a:pPr>
            <a:r>
              <a:rPr lang="en-US" sz="1200" dirty="0"/>
              <a:t>//main method  </a:t>
            </a:r>
          </a:p>
          <a:p>
            <a:pPr marL="0" indent="0">
              <a:buNone/>
            </a:pPr>
            <a:r>
              <a:rPr lang="en-US" sz="1200" dirty="0"/>
              <a:t>}    </a:t>
            </a:r>
          </a:p>
          <a:p>
            <a:pPr marL="0" indent="0">
              <a:buNone/>
            </a:pPr>
            <a:endParaRPr lang="en-US" sz="1200" dirty="0"/>
          </a:p>
        </p:txBody>
      </p:sp>
      <p:sp>
        <p:nvSpPr>
          <p:cNvPr id="4" name="Date Placeholder 3">
            <a:extLst>
              <a:ext uri="{FF2B5EF4-FFF2-40B4-BE49-F238E27FC236}">
                <a16:creationId xmlns:a16="http://schemas.microsoft.com/office/drawing/2014/main" id="{B0907893-ABE7-9043-B3A4-67ADAE500CF4}"/>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692FD80B-D719-F64E-8BC8-2C11FF437F97}"/>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F84D976C-8D5F-254A-B631-BFF0C24F213D}"/>
              </a:ext>
            </a:extLst>
          </p:cNvPr>
          <p:cNvSpPr>
            <a:spLocks noGrp="1"/>
          </p:cNvSpPr>
          <p:nvPr>
            <p:ph type="sldNum" sz="quarter" idx="12"/>
          </p:nvPr>
        </p:nvSpPr>
        <p:spPr/>
        <p:txBody>
          <a:bodyPr/>
          <a:lstStyle/>
          <a:p>
            <a:fld id="{860C8249-ED93-7640-8EF8-EF1CF6F3BBCA}" type="slidenum">
              <a:rPr lang="en-US" smtClean="0"/>
              <a:t>53</a:t>
            </a:fld>
            <a:endParaRPr lang="en-US"/>
          </a:p>
        </p:txBody>
      </p:sp>
      <p:pic>
        <p:nvPicPr>
          <p:cNvPr id="7" name="Picture 6">
            <a:extLst>
              <a:ext uri="{FF2B5EF4-FFF2-40B4-BE49-F238E27FC236}">
                <a16:creationId xmlns:a16="http://schemas.microsoft.com/office/drawing/2014/main" id="{F3494359-DF89-7F44-8B9F-CE54CE2FD876}"/>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EEE6829B-9136-AD4B-AEC6-72EA7B14699A}"/>
              </a:ext>
            </a:extLst>
          </p:cNvPr>
          <p:cNvSpPr/>
          <p:nvPr/>
        </p:nvSpPr>
        <p:spPr>
          <a:xfrm>
            <a:off x="7079454" y="1289304"/>
            <a:ext cx="6345936" cy="4339650"/>
          </a:xfrm>
          <a:prstGeom prst="rect">
            <a:avLst/>
          </a:prstGeom>
        </p:spPr>
        <p:txBody>
          <a:bodyPr wrap="square">
            <a:spAutoFit/>
          </a:bodyPr>
          <a:lstStyle/>
          <a:p>
            <a:r>
              <a:rPr lang="en-US" sz="1200" dirty="0"/>
              <a:t>public static void main(String </a:t>
            </a:r>
            <a:r>
              <a:rPr lang="en-US" sz="1200" dirty="0" err="1"/>
              <a:t>args</a:t>
            </a:r>
            <a:r>
              <a:rPr lang="en-US" sz="1200" dirty="0"/>
              <a:t>[])  </a:t>
            </a:r>
          </a:p>
          <a:p>
            <a:r>
              <a:rPr lang="en-US" sz="1200" dirty="0"/>
              <a:t>{    </a:t>
            </a:r>
          </a:p>
          <a:p>
            <a:r>
              <a:rPr lang="en-US" sz="1200" dirty="0"/>
              <a:t>//variables to be used in program  </a:t>
            </a:r>
          </a:p>
          <a:p>
            <a:r>
              <a:rPr lang="en-US" sz="1200" dirty="0"/>
              <a:t>int r, s=0, temp;      </a:t>
            </a:r>
          </a:p>
          <a:p>
            <a:r>
              <a:rPr lang="en-US" sz="1200" dirty="0"/>
              <a:t>int x; //It is the number variable to be checked for palindrome    </a:t>
            </a:r>
          </a:p>
          <a:p>
            <a:r>
              <a:rPr lang="en-US" sz="1200" dirty="0"/>
              <a:t>Scanner </a:t>
            </a:r>
            <a:r>
              <a:rPr lang="en-US" sz="1200" dirty="0" err="1"/>
              <a:t>sc</a:t>
            </a:r>
            <a:r>
              <a:rPr lang="en-US" sz="1200" dirty="0"/>
              <a:t>=new Scanner(</a:t>
            </a:r>
            <a:r>
              <a:rPr lang="en-US" sz="1200" dirty="0" err="1"/>
              <a:t>System.in</a:t>
            </a:r>
            <a:r>
              <a:rPr lang="en-US" sz="1200" dirty="0"/>
              <a:t>);  </a:t>
            </a:r>
          </a:p>
          <a:p>
            <a:r>
              <a:rPr lang="en-US" sz="1200" dirty="0" err="1"/>
              <a:t>System.out.println</a:t>
            </a:r>
            <a:r>
              <a:rPr lang="en-US" sz="1200" dirty="0"/>
              <a:t>("Enter the number to check: ");    </a:t>
            </a:r>
          </a:p>
          <a:p>
            <a:r>
              <a:rPr lang="en-US" sz="1200" dirty="0"/>
              <a:t>//reading a number from the user  </a:t>
            </a:r>
          </a:p>
          <a:p>
            <a:r>
              <a:rPr lang="en-US" sz="1200" dirty="0"/>
              <a:t>x=</a:t>
            </a:r>
            <a:r>
              <a:rPr lang="en-US" sz="1200" dirty="0" err="1"/>
              <a:t>sc.nextInt</a:t>
            </a:r>
            <a:r>
              <a:rPr lang="en-US" sz="1200" dirty="0"/>
              <a:t>();  </a:t>
            </a:r>
          </a:p>
          <a:p>
            <a:r>
              <a:rPr lang="en-US" sz="1200" dirty="0"/>
              <a:t>//logic to check if the number id palindrome or not  </a:t>
            </a:r>
          </a:p>
          <a:p>
            <a:r>
              <a:rPr lang="en-US" sz="1200" dirty="0"/>
              <a:t>temp=x;      </a:t>
            </a:r>
          </a:p>
          <a:p>
            <a:r>
              <a:rPr lang="en-US" sz="1200" dirty="0"/>
              <a:t>while(x&gt;0)  </a:t>
            </a:r>
          </a:p>
          <a:p>
            <a:r>
              <a:rPr lang="en-US" sz="1200" dirty="0"/>
              <a:t>{      </a:t>
            </a:r>
          </a:p>
          <a:p>
            <a:r>
              <a:rPr lang="en-US" sz="1200" dirty="0"/>
              <a:t>r=x%10;  //finds remainder  </a:t>
            </a:r>
          </a:p>
          <a:p>
            <a:r>
              <a:rPr lang="en-US" sz="1200" dirty="0"/>
              <a:t>s=(s*10)+r;      </a:t>
            </a:r>
          </a:p>
          <a:p>
            <a:r>
              <a:rPr lang="en-US" sz="1200" dirty="0"/>
              <a:t>x=x/10;      </a:t>
            </a:r>
          </a:p>
          <a:p>
            <a:r>
              <a:rPr lang="en-US" sz="1200" dirty="0"/>
              <a:t>}      </a:t>
            </a:r>
          </a:p>
          <a:p>
            <a:r>
              <a:rPr lang="en-US" sz="1200" dirty="0"/>
              <a:t>if(temp==s)      </a:t>
            </a:r>
          </a:p>
          <a:p>
            <a:r>
              <a:rPr lang="en-US" sz="1200" dirty="0" err="1"/>
              <a:t>System.out.println</a:t>
            </a:r>
            <a:r>
              <a:rPr lang="en-US" sz="1200" dirty="0"/>
              <a:t>("The given number is palindrome.");      </a:t>
            </a:r>
          </a:p>
          <a:p>
            <a:r>
              <a:rPr lang="en-US" sz="1200" dirty="0"/>
              <a:t>else      </a:t>
            </a:r>
          </a:p>
          <a:p>
            <a:r>
              <a:rPr lang="en-US" sz="1200" dirty="0" err="1"/>
              <a:t>System.out.println</a:t>
            </a:r>
            <a:r>
              <a:rPr lang="en-US" sz="1200" dirty="0"/>
              <a:t>("The given number is not palindrome.");      </a:t>
            </a:r>
          </a:p>
          <a:p>
            <a:r>
              <a:rPr lang="en-US" sz="1200" dirty="0"/>
              <a:t>}</a:t>
            </a:r>
          </a:p>
          <a:p>
            <a:endParaRPr lang="en-US" sz="1200" dirty="0"/>
          </a:p>
        </p:txBody>
      </p:sp>
      <p:sp>
        <p:nvSpPr>
          <p:cNvPr id="10" name="TextBox 9">
            <a:extLst>
              <a:ext uri="{FF2B5EF4-FFF2-40B4-BE49-F238E27FC236}">
                <a16:creationId xmlns:a16="http://schemas.microsoft.com/office/drawing/2014/main" id="{F57E65C5-6222-1248-89EC-C296D2CF7E78}"/>
              </a:ext>
            </a:extLst>
          </p:cNvPr>
          <p:cNvSpPr txBox="1"/>
          <p:nvPr/>
        </p:nvSpPr>
        <p:spPr>
          <a:xfrm>
            <a:off x="4511040" y="5405892"/>
            <a:ext cx="2491964" cy="646331"/>
          </a:xfrm>
          <a:prstGeom prst="rect">
            <a:avLst/>
          </a:prstGeom>
          <a:noFill/>
        </p:spPr>
        <p:txBody>
          <a:bodyPr wrap="none" rtlCol="0">
            <a:spAutoFit/>
          </a:bodyPr>
          <a:lstStyle/>
          <a:p>
            <a:r>
              <a:rPr lang="en-US" sz="1200" dirty="0"/>
              <a:t>Output: </a:t>
            </a:r>
          </a:p>
          <a:p>
            <a:r>
              <a:rPr lang="en-US" sz="1200" dirty="0"/>
              <a:t>Enter the Number to check:  121</a:t>
            </a:r>
          </a:p>
          <a:p>
            <a:r>
              <a:rPr lang="en-US" sz="1200" dirty="0"/>
              <a:t>The given number is palindrome</a:t>
            </a:r>
          </a:p>
        </p:txBody>
      </p:sp>
    </p:spTree>
    <p:extLst>
      <p:ext uri="{BB962C8B-B14F-4D97-AF65-F5344CB8AC3E}">
        <p14:creationId xmlns:p14="http://schemas.microsoft.com/office/powerpoint/2010/main" val="11647343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E8D6-0811-DC4E-A369-303509923072}"/>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0AD06917-916F-9A48-87BA-D045F4E2CA77}"/>
              </a:ext>
            </a:extLst>
          </p:cNvPr>
          <p:cNvSpPr>
            <a:spLocks noGrp="1"/>
          </p:cNvSpPr>
          <p:nvPr>
            <p:ph idx="1"/>
          </p:nvPr>
        </p:nvSpPr>
        <p:spPr/>
        <p:txBody>
          <a:bodyPr/>
          <a:lstStyle/>
          <a:p>
            <a:r>
              <a:rPr lang="en-IN" dirty="0"/>
              <a:t>There are many devices where Java is currently used. </a:t>
            </a:r>
          </a:p>
          <a:p>
            <a:endParaRPr lang="en-IN" dirty="0"/>
          </a:p>
          <a:p>
            <a:r>
              <a:rPr lang="en-IN" dirty="0"/>
              <a:t>Some of them are as follows:</a:t>
            </a:r>
          </a:p>
          <a:p>
            <a:pPr marL="0" indent="0">
              <a:buNone/>
            </a:pPr>
            <a:r>
              <a:rPr lang="en-IN" dirty="0"/>
              <a:t>	Desktop Applications such as acrobat reader, media player, antivirus, etc.</a:t>
            </a:r>
          </a:p>
          <a:p>
            <a:pPr marL="0" indent="0">
              <a:buNone/>
            </a:pPr>
            <a:r>
              <a:rPr lang="en-IN" dirty="0"/>
              <a:t>	Web Applications such as </a:t>
            </a:r>
            <a:r>
              <a:rPr lang="en-IN" dirty="0" err="1"/>
              <a:t>irctc.co.in</a:t>
            </a:r>
            <a:r>
              <a:rPr lang="en-IN" dirty="0"/>
              <a:t>, </a:t>
            </a:r>
            <a:r>
              <a:rPr lang="en-IN" dirty="0" err="1"/>
              <a:t>javatpoint.com</a:t>
            </a:r>
            <a:r>
              <a:rPr lang="en-IN" dirty="0"/>
              <a:t>, etc.</a:t>
            </a:r>
          </a:p>
          <a:p>
            <a:pPr marL="0" indent="0">
              <a:buNone/>
            </a:pPr>
            <a:r>
              <a:rPr lang="en-IN" dirty="0"/>
              <a:t>	Enterprise Applications such as banking applications.</a:t>
            </a:r>
          </a:p>
          <a:p>
            <a:pPr marL="0" indent="0">
              <a:buNone/>
            </a:pPr>
            <a:r>
              <a:rPr lang="en-IN" dirty="0"/>
              <a:t>	Mobile</a:t>
            </a:r>
          </a:p>
          <a:p>
            <a:pPr marL="0" indent="0">
              <a:buNone/>
            </a:pPr>
            <a:r>
              <a:rPr lang="en-IN" dirty="0"/>
              <a:t>	Games, etc.</a:t>
            </a:r>
          </a:p>
          <a:p>
            <a:endParaRPr lang="en-US" dirty="0"/>
          </a:p>
        </p:txBody>
      </p:sp>
      <p:sp>
        <p:nvSpPr>
          <p:cNvPr id="4" name="Date Placeholder 3">
            <a:extLst>
              <a:ext uri="{FF2B5EF4-FFF2-40B4-BE49-F238E27FC236}">
                <a16:creationId xmlns:a16="http://schemas.microsoft.com/office/drawing/2014/main" id="{083835EF-E03D-3849-92C5-6C8B5614779F}"/>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CC5C21AA-8EF5-C044-919C-FBE95ABCC02E}"/>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08B8D3E8-C5CD-B743-A5AE-4988FD457E34}"/>
              </a:ext>
            </a:extLst>
          </p:cNvPr>
          <p:cNvSpPr>
            <a:spLocks noGrp="1"/>
          </p:cNvSpPr>
          <p:nvPr>
            <p:ph type="sldNum" sz="quarter" idx="12"/>
          </p:nvPr>
        </p:nvSpPr>
        <p:spPr/>
        <p:txBody>
          <a:bodyPr/>
          <a:lstStyle/>
          <a:p>
            <a:fld id="{860C8249-ED93-7640-8EF8-EF1CF6F3BBCA}" type="slidenum">
              <a:rPr lang="en-US" smtClean="0"/>
              <a:t>54</a:t>
            </a:fld>
            <a:endParaRPr lang="en-US"/>
          </a:p>
        </p:txBody>
      </p:sp>
      <p:pic>
        <p:nvPicPr>
          <p:cNvPr id="7" name="Picture 6">
            <a:extLst>
              <a:ext uri="{FF2B5EF4-FFF2-40B4-BE49-F238E27FC236}">
                <a16:creationId xmlns:a16="http://schemas.microsoft.com/office/drawing/2014/main" id="{82305DEC-FC47-A04D-A580-A94485678400}"/>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41933892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E351A-4E97-C544-9422-00D96BC86805}"/>
              </a:ext>
            </a:extLst>
          </p:cNvPr>
          <p:cNvSpPr>
            <a:spLocks noGrp="1"/>
          </p:cNvSpPr>
          <p:nvPr>
            <p:ph type="title"/>
          </p:nvPr>
        </p:nvSpPr>
        <p:spPr/>
        <p:txBody>
          <a:bodyPr/>
          <a:lstStyle/>
          <a:p>
            <a:r>
              <a:rPr lang="en-US" dirty="0"/>
              <a:t>Classes and Objects</a:t>
            </a:r>
          </a:p>
        </p:txBody>
      </p:sp>
      <p:sp>
        <p:nvSpPr>
          <p:cNvPr id="3" name="Content Placeholder 2">
            <a:extLst>
              <a:ext uri="{FF2B5EF4-FFF2-40B4-BE49-F238E27FC236}">
                <a16:creationId xmlns:a16="http://schemas.microsoft.com/office/drawing/2014/main" id="{B3B6E88C-B98E-094E-A94B-DFD9343ACCD7}"/>
              </a:ext>
            </a:extLst>
          </p:cNvPr>
          <p:cNvSpPr>
            <a:spLocks noGrp="1"/>
          </p:cNvSpPr>
          <p:nvPr>
            <p:ph idx="1"/>
          </p:nvPr>
        </p:nvSpPr>
        <p:spPr/>
        <p:txBody>
          <a:bodyPr/>
          <a:lstStyle/>
          <a:p>
            <a:r>
              <a:rPr lang="en-IN" dirty="0"/>
              <a:t>Object-oriented programming has several advantages over procedural programming </a:t>
            </a:r>
          </a:p>
          <a:p>
            <a:pPr fontAlgn="auto"/>
            <a:r>
              <a:rPr lang="en-IN" dirty="0"/>
              <a:t>OOP is faster and easier to execute </a:t>
            </a:r>
          </a:p>
          <a:p>
            <a:pPr fontAlgn="auto"/>
            <a:r>
              <a:rPr lang="en-IN" dirty="0"/>
              <a:t>OOP provides a clear structure for the programs </a:t>
            </a:r>
          </a:p>
          <a:p>
            <a:pPr fontAlgn="auto"/>
            <a:r>
              <a:rPr lang="en-IN" dirty="0"/>
              <a:t>OOP helps to keep the Java code DRY ”Don’t Repeat Yourself”, and makes the code easier to maintain, modify and debug. </a:t>
            </a:r>
          </a:p>
          <a:p>
            <a:pPr fontAlgn="auto"/>
            <a:r>
              <a:rPr lang="en-IN" dirty="0"/>
              <a:t>OOP makes it possible to create full reusable applications with less code and shorter development time </a:t>
            </a:r>
          </a:p>
        </p:txBody>
      </p:sp>
      <p:sp>
        <p:nvSpPr>
          <p:cNvPr id="4" name="Date Placeholder 3">
            <a:extLst>
              <a:ext uri="{FF2B5EF4-FFF2-40B4-BE49-F238E27FC236}">
                <a16:creationId xmlns:a16="http://schemas.microsoft.com/office/drawing/2014/main" id="{0F409BF3-E190-AC47-A275-456884A6A237}"/>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CDE4DAC5-A7A1-4F41-9BD5-A58D633628D6}"/>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C2545C3F-CA0C-664F-A110-D1AFA4E01C8B}"/>
              </a:ext>
            </a:extLst>
          </p:cNvPr>
          <p:cNvSpPr>
            <a:spLocks noGrp="1"/>
          </p:cNvSpPr>
          <p:nvPr>
            <p:ph type="sldNum" sz="quarter" idx="12"/>
          </p:nvPr>
        </p:nvSpPr>
        <p:spPr/>
        <p:txBody>
          <a:bodyPr/>
          <a:lstStyle/>
          <a:p>
            <a:fld id="{860C8249-ED93-7640-8EF8-EF1CF6F3BBCA}" type="slidenum">
              <a:rPr lang="en-US" smtClean="0"/>
              <a:t>55</a:t>
            </a:fld>
            <a:endParaRPr lang="en-US"/>
          </a:p>
        </p:txBody>
      </p:sp>
      <p:pic>
        <p:nvPicPr>
          <p:cNvPr id="7" name="Picture 6">
            <a:extLst>
              <a:ext uri="{FF2B5EF4-FFF2-40B4-BE49-F238E27FC236}">
                <a16:creationId xmlns:a16="http://schemas.microsoft.com/office/drawing/2014/main" id="{38F684C3-8BE1-6B45-A6A7-5634B65A63C7}"/>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6049059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831AA3-E119-6747-9F1F-E3273FD1EA39}"/>
              </a:ext>
            </a:extLst>
          </p:cNvPr>
          <p:cNvSpPr>
            <a:spLocks noGrp="1"/>
          </p:cNvSpPr>
          <p:nvPr>
            <p:ph idx="1"/>
          </p:nvPr>
        </p:nvSpPr>
        <p:spPr/>
        <p:txBody>
          <a:bodyPr/>
          <a:lstStyle/>
          <a:p>
            <a:r>
              <a:rPr lang="en-IN" dirty="0"/>
              <a:t>Classes and objects are the two main aspects of object-oriented programming </a:t>
            </a:r>
          </a:p>
          <a:p>
            <a:endParaRPr lang="en-IN" dirty="0"/>
          </a:p>
          <a:p>
            <a:r>
              <a:rPr lang="en-IN" dirty="0"/>
              <a:t>A class is a template for objects, and an object is an instance of a class. </a:t>
            </a:r>
          </a:p>
          <a:p>
            <a:endParaRPr lang="en-IN" dirty="0"/>
          </a:p>
          <a:p>
            <a:endParaRPr lang="en-US" dirty="0"/>
          </a:p>
        </p:txBody>
      </p:sp>
      <p:sp>
        <p:nvSpPr>
          <p:cNvPr id="4" name="Date Placeholder 3">
            <a:extLst>
              <a:ext uri="{FF2B5EF4-FFF2-40B4-BE49-F238E27FC236}">
                <a16:creationId xmlns:a16="http://schemas.microsoft.com/office/drawing/2014/main" id="{4CB01784-900A-5947-92C5-531C8F0FEF59}"/>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3658DDE7-FD38-0946-B228-62AE601DEA48}"/>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C4A4490A-CC1D-DE4B-8DEC-CE79038C09C4}"/>
              </a:ext>
            </a:extLst>
          </p:cNvPr>
          <p:cNvSpPr>
            <a:spLocks noGrp="1"/>
          </p:cNvSpPr>
          <p:nvPr>
            <p:ph type="sldNum" sz="quarter" idx="12"/>
          </p:nvPr>
        </p:nvSpPr>
        <p:spPr/>
        <p:txBody>
          <a:bodyPr/>
          <a:lstStyle/>
          <a:p>
            <a:fld id="{860C8249-ED93-7640-8EF8-EF1CF6F3BBCA}" type="slidenum">
              <a:rPr lang="en-US" smtClean="0"/>
              <a:t>56</a:t>
            </a:fld>
            <a:endParaRPr lang="en-US"/>
          </a:p>
        </p:txBody>
      </p:sp>
      <p:pic>
        <p:nvPicPr>
          <p:cNvPr id="7" name="Picture 6">
            <a:extLst>
              <a:ext uri="{FF2B5EF4-FFF2-40B4-BE49-F238E27FC236}">
                <a16:creationId xmlns:a16="http://schemas.microsoft.com/office/drawing/2014/main" id="{F9385355-DF63-AE40-BC4F-37C028806078}"/>
              </a:ext>
            </a:extLst>
          </p:cNvPr>
          <p:cNvPicPr>
            <a:picLocks noChangeAspect="1"/>
          </p:cNvPicPr>
          <p:nvPr/>
        </p:nvPicPr>
        <p:blipFill>
          <a:blip r:embed="rId2"/>
          <a:stretch>
            <a:fillRect/>
          </a:stretch>
        </p:blipFill>
        <p:spPr>
          <a:xfrm>
            <a:off x="10877626" y="0"/>
            <a:ext cx="1314374" cy="1314374"/>
          </a:xfrm>
          <a:prstGeom prst="rect">
            <a:avLst/>
          </a:prstGeom>
        </p:spPr>
      </p:pic>
      <p:pic>
        <p:nvPicPr>
          <p:cNvPr id="9" name="Picture 8">
            <a:extLst>
              <a:ext uri="{FF2B5EF4-FFF2-40B4-BE49-F238E27FC236}">
                <a16:creationId xmlns:a16="http://schemas.microsoft.com/office/drawing/2014/main" id="{B1CCC16E-3F7E-AE4C-97C5-B7A4280B238D}"/>
              </a:ext>
            </a:extLst>
          </p:cNvPr>
          <p:cNvPicPr>
            <a:picLocks noChangeAspect="1"/>
          </p:cNvPicPr>
          <p:nvPr/>
        </p:nvPicPr>
        <p:blipFill>
          <a:blip r:embed="rId3"/>
          <a:stretch>
            <a:fillRect/>
          </a:stretch>
        </p:blipFill>
        <p:spPr>
          <a:xfrm>
            <a:off x="2419350" y="3689350"/>
            <a:ext cx="7353300" cy="1612900"/>
          </a:xfrm>
          <a:prstGeom prst="rect">
            <a:avLst/>
          </a:prstGeom>
        </p:spPr>
      </p:pic>
    </p:spTree>
    <p:extLst>
      <p:ext uri="{BB962C8B-B14F-4D97-AF65-F5344CB8AC3E}">
        <p14:creationId xmlns:p14="http://schemas.microsoft.com/office/powerpoint/2010/main" val="31484381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446D45-FD58-DF4C-9687-701DEF887911}"/>
              </a:ext>
            </a:extLst>
          </p:cNvPr>
          <p:cNvSpPr>
            <a:spLocks noGrp="1"/>
          </p:cNvSpPr>
          <p:nvPr>
            <p:ph idx="1"/>
          </p:nvPr>
        </p:nvSpPr>
        <p:spPr/>
        <p:txBody>
          <a:bodyPr>
            <a:normAutofit fontScale="92500" lnSpcReduction="10000"/>
          </a:bodyPr>
          <a:lstStyle/>
          <a:p>
            <a:r>
              <a:rPr lang="en-IN" dirty="0"/>
              <a:t>In Java, an object is created from a class. </a:t>
            </a:r>
          </a:p>
          <a:p>
            <a:pPr marL="548640" lvl="2" indent="0">
              <a:buNone/>
            </a:pPr>
            <a:r>
              <a:rPr lang="en-IN" b="1" dirty="0"/>
              <a:t>Syntax for creation of an Object in Java </a:t>
            </a:r>
            <a:endParaRPr lang="en-IN" dirty="0"/>
          </a:p>
          <a:p>
            <a:pPr marL="548640" lvl="2" indent="0">
              <a:buNone/>
            </a:pPr>
            <a:r>
              <a:rPr lang="en-IN" dirty="0" err="1"/>
              <a:t>ClassName</a:t>
            </a:r>
            <a:r>
              <a:rPr lang="en-IN" dirty="0"/>
              <a:t> object = new </a:t>
            </a:r>
            <a:r>
              <a:rPr lang="en-IN" dirty="0" err="1"/>
              <a:t>ClassName</a:t>
            </a:r>
            <a:r>
              <a:rPr lang="en-IN" dirty="0"/>
              <a:t> (); </a:t>
            </a:r>
          </a:p>
          <a:p>
            <a:r>
              <a:rPr lang="en-IN" dirty="0"/>
              <a:t>To create an object of Main, specify the class name, followed by the object name, and use the keyword new</a:t>
            </a:r>
            <a:br>
              <a:rPr lang="en-IN" dirty="0"/>
            </a:br>
            <a:endParaRPr lang="en-IN" dirty="0"/>
          </a:p>
          <a:p>
            <a:r>
              <a:rPr lang="en-IN" b="1" dirty="0"/>
              <a:t>Example </a:t>
            </a:r>
          </a:p>
          <a:p>
            <a:pPr marL="548640" lvl="2" indent="0">
              <a:buNone/>
            </a:pPr>
            <a:r>
              <a:rPr lang="en-IN" dirty="0"/>
              <a:t>public class VIT { </a:t>
            </a:r>
          </a:p>
          <a:p>
            <a:pPr marL="548640" lvl="2" indent="0">
              <a:buNone/>
            </a:pPr>
            <a:r>
              <a:rPr lang="en-IN" dirty="0"/>
              <a:t>int x=5;</a:t>
            </a:r>
          </a:p>
          <a:p>
            <a:pPr marL="548640" lvl="2" indent="0">
              <a:buNone/>
            </a:pPr>
            <a:r>
              <a:rPr lang="en-IN" dirty="0"/>
              <a:t>public static void main(String [] </a:t>
            </a:r>
            <a:r>
              <a:rPr lang="en-IN" dirty="0" err="1"/>
              <a:t>args</a:t>
            </a:r>
            <a:r>
              <a:rPr lang="en-IN" dirty="0"/>
              <a:t>) </a:t>
            </a:r>
          </a:p>
          <a:p>
            <a:pPr marL="548640" lvl="2" indent="0">
              <a:buNone/>
            </a:pPr>
            <a:r>
              <a:rPr lang="en-IN" dirty="0"/>
              <a:t>{ </a:t>
            </a:r>
          </a:p>
          <a:p>
            <a:pPr marL="548640" lvl="2" indent="0">
              <a:buNone/>
            </a:pPr>
            <a:r>
              <a:rPr lang="en-IN" dirty="0"/>
              <a:t>VIT </a:t>
            </a:r>
            <a:r>
              <a:rPr lang="en-IN" dirty="0" err="1"/>
              <a:t>myObj</a:t>
            </a:r>
            <a:r>
              <a:rPr lang="en-IN" dirty="0"/>
              <a:t> = new VIT ( ) ;</a:t>
            </a:r>
          </a:p>
          <a:p>
            <a:pPr marL="548640" lvl="2" indent="0">
              <a:buNone/>
            </a:pPr>
            <a:r>
              <a:rPr lang="en-IN" dirty="0" err="1"/>
              <a:t>System.</a:t>
            </a:r>
            <a:r>
              <a:rPr lang="en-IN" b="1" i="1" dirty="0" err="1"/>
              <a:t>out</a:t>
            </a:r>
            <a:r>
              <a:rPr lang="en-IN" dirty="0"/>
              <a:t>. </a:t>
            </a:r>
            <a:r>
              <a:rPr lang="en-IN" dirty="0" err="1"/>
              <a:t>println</a:t>
            </a:r>
            <a:r>
              <a:rPr lang="en-IN" dirty="0"/>
              <a:t>(</a:t>
            </a:r>
            <a:r>
              <a:rPr lang="en-IN" dirty="0" err="1"/>
              <a:t>myObj.x</a:t>
            </a:r>
            <a:r>
              <a:rPr lang="en-IN" dirty="0"/>
              <a:t>);</a:t>
            </a:r>
          </a:p>
          <a:p>
            <a:pPr marL="548640" lvl="2" indent="0">
              <a:buNone/>
            </a:pPr>
            <a:r>
              <a:rPr lang="en-IN" dirty="0"/>
              <a:t>} }</a:t>
            </a:r>
          </a:p>
          <a:p>
            <a:endParaRPr lang="en-IN" dirty="0"/>
          </a:p>
          <a:p>
            <a:endParaRPr lang="en-US" dirty="0"/>
          </a:p>
        </p:txBody>
      </p:sp>
      <p:sp>
        <p:nvSpPr>
          <p:cNvPr id="4" name="Date Placeholder 3">
            <a:extLst>
              <a:ext uri="{FF2B5EF4-FFF2-40B4-BE49-F238E27FC236}">
                <a16:creationId xmlns:a16="http://schemas.microsoft.com/office/drawing/2014/main" id="{10BE413D-6503-7242-A49C-F29CC0B86801}"/>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FBF93840-1DB7-B949-A748-B1C8158B9683}"/>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6FEE6DC5-94F4-3D4D-B45C-1EF3D3C3FFC0}"/>
              </a:ext>
            </a:extLst>
          </p:cNvPr>
          <p:cNvSpPr>
            <a:spLocks noGrp="1"/>
          </p:cNvSpPr>
          <p:nvPr>
            <p:ph type="sldNum" sz="quarter" idx="12"/>
          </p:nvPr>
        </p:nvSpPr>
        <p:spPr/>
        <p:txBody>
          <a:bodyPr/>
          <a:lstStyle/>
          <a:p>
            <a:fld id="{860C8249-ED93-7640-8EF8-EF1CF6F3BBCA}" type="slidenum">
              <a:rPr lang="en-US" smtClean="0"/>
              <a:t>57</a:t>
            </a:fld>
            <a:endParaRPr lang="en-US"/>
          </a:p>
        </p:txBody>
      </p:sp>
      <p:pic>
        <p:nvPicPr>
          <p:cNvPr id="7" name="Picture 6">
            <a:extLst>
              <a:ext uri="{FF2B5EF4-FFF2-40B4-BE49-F238E27FC236}">
                <a16:creationId xmlns:a16="http://schemas.microsoft.com/office/drawing/2014/main" id="{079F52A5-AFE2-A94F-B3E6-275CA07DA89D}"/>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7AF0C5ED-B599-5A46-9C22-584E325DA0D5}"/>
              </a:ext>
            </a:extLst>
          </p:cNvPr>
          <p:cNvSpPr txBox="1"/>
          <p:nvPr/>
        </p:nvSpPr>
        <p:spPr>
          <a:xfrm>
            <a:off x="8367749" y="5115697"/>
            <a:ext cx="1142429" cy="369332"/>
          </a:xfrm>
          <a:prstGeom prst="rect">
            <a:avLst/>
          </a:prstGeom>
          <a:noFill/>
        </p:spPr>
        <p:txBody>
          <a:bodyPr wrap="none" rtlCol="0">
            <a:spAutoFit/>
          </a:bodyPr>
          <a:lstStyle/>
          <a:p>
            <a:r>
              <a:rPr lang="en-US" dirty="0"/>
              <a:t>Output: 5</a:t>
            </a:r>
          </a:p>
        </p:txBody>
      </p:sp>
      <p:sp>
        <p:nvSpPr>
          <p:cNvPr id="9" name="Title 1">
            <a:extLst>
              <a:ext uri="{FF2B5EF4-FFF2-40B4-BE49-F238E27FC236}">
                <a16:creationId xmlns:a16="http://schemas.microsoft.com/office/drawing/2014/main" id="{98AB4E4E-5E5C-D046-AEBD-8C677746D092}"/>
              </a:ext>
            </a:extLst>
          </p:cNvPr>
          <p:cNvSpPr>
            <a:spLocks noGrp="1"/>
          </p:cNvSpPr>
          <p:nvPr>
            <p:ph type="title"/>
          </p:nvPr>
        </p:nvSpPr>
        <p:spPr>
          <a:xfrm>
            <a:off x="1069848" y="484632"/>
            <a:ext cx="10058400" cy="1609344"/>
          </a:xfrm>
        </p:spPr>
        <p:txBody>
          <a:bodyPr/>
          <a:lstStyle/>
          <a:p>
            <a:r>
              <a:rPr lang="en-US" dirty="0"/>
              <a:t>Create an object</a:t>
            </a:r>
          </a:p>
        </p:txBody>
      </p:sp>
    </p:spTree>
    <p:extLst>
      <p:ext uri="{BB962C8B-B14F-4D97-AF65-F5344CB8AC3E}">
        <p14:creationId xmlns:p14="http://schemas.microsoft.com/office/powerpoint/2010/main" val="37835230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0189D-FAE6-204D-9984-1A969BF94660}"/>
              </a:ext>
            </a:extLst>
          </p:cNvPr>
          <p:cNvSpPr>
            <a:spLocks noGrp="1"/>
          </p:cNvSpPr>
          <p:nvPr>
            <p:ph type="title"/>
          </p:nvPr>
        </p:nvSpPr>
        <p:spPr/>
        <p:txBody>
          <a:bodyPr/>
          <a:lstStyle/>
          <a:p>
            <a:r>
              <a:rPr lang="en-US" dirty="0"/>
              <a:t>Multiple Objects</a:t>
            </a:r>
          </a:p>
        </p:txBody>
      </p:sp>
      <p:sp>
        <p:nvSpPr>
          <p:cNvPr id="3" name="Content Placeholder 2">
            <a:extLst>
              <a:ext uri="{FF2B5EF4-FFF2-40B4-BE49-F238E27FC236}">
                <a16:creationId xmlns:a16="http://schemas.microsoft.com/office/drawing/2014/main" id="{9C3EEA8E-A407-414B-B233-0CBED8F4CD8F}"/>
              </a:ext>
            </a:extLst>
          </p:cNvPr>
          <p:cNvSpPr>
            <a:spLocks noGrp="1"/>
          </p:cNvSpPr>
          <p:nvPr>
            <p:ph idx="1"/>
          </p:nvPr>
        </p:nvSpPr>
        <p:spPr/>
        <p:txBody>
          <a:bodyPr/>
          <a:lstStyle/>
          <a:p>
            <a:pPr marL="0" indent="0">
              <a:buNone/>
            </a:pPr>
            <a:r>
              <a:rPr lang="en-IN" dirty="0"/>
              <a:t>public class Main { </a:t>
            </a:r>
          </a:p>
          <a:p>
            <a:pPr marL="0" indent="0">
              <a:buNone/>
            </a:pPr>
            <a:r>
              <a:rPr lang="en-IN" dirty="0"/>
              <a:t>int x=5;</a:t>
            </a:r>
          </a:p>
          <a:p>
            <a:pPr marL="0" indent="0">
              <a:buNone/>
            </a:pPr>
            <a:r>
              <a:rPr lang="en-IN" dirty="0"/>
              <a:t>public static void main(String [] </a:t>
            </a:r>
            <a:r>
              <a:rPr lang="en-IN" dirty="0" err="1"/>
              <a:t>args</a:t>
            </a:r>
            <a:r>
              <a:rPr lang="en-IN" dirty="0"/>
              <a:t>) { </a:t>
            </a:r>
          </a:p>
          <a:p>
            <a:pPr marL="0" indent="0">
              <a:buNone/>
            </a:pPr>
            <a:r>
              <a:rPr lang="en-IN" dirty="0"/>
              <a:t>Main myObj1 = new Main(); // Object 1 </a:t>
            </a:r>
          </a:p>
          <a:p>
            <a:pPr marL="0" indent="0">
              <a:buNone/>
            </a:pPr>
            <a:r>
              <a:rPr lang="en-IN" dirty="0"/>
              <a:t>Main myObj2 = new Main(); // Object 2 </a:t>
            </a:r>
          </a:p>
          <a:p>
            <a:pPr marL="0" indent="0">
              <a:buNone/>
            </a:pPr>
            <a:r>
              <a:rPr lang="en-IN" dirty="0" err="1"/>
              <a:t>System.</a:t>
            </a:r>
            <a:r>
              <a:rPr lang="en-IN" b="1" i="1" dirty="0" err="1"/>
              <a:t>out</a:t>
            </a:r>
            <a:r>
              <a:rPr lang="en-IN" dirty="0"/>
              <a:t>. </a:t>
            </a:r>
            <a:r>
              <a:rPr lang="en-IN" dirty="0" err="1"/>
              <a:t>println</a:t>
            </a:r>
            <a:r>
              <a:rPr lang="en-IN" dirty="0"/>
              <a:t>(myObj1.x); </a:t>
            </a:r>
          </a:p>
          <a:p>
            <a:pPr marL="0" indent="0">
              <a:buNone/>
            </a:pPr>
            <a:r>
              <a:rPr lang="en-IN" dirty="0" err="1"/>
              <a:t>System.</a:t>
            </a:r>
            <a:r>
              <a:rPr lang="en-IN" b="1" i="1" dirty="0" err="1"/>
              <a:t>out</a:t>
            </a:r>
            <a:r>
              <a:rPr lang="en-IN" dirty="0"/>
              <a:t>. </a:t>
            </a:r>
            <a:r>
              <a:rPr lang="en-IN" dirty="0" err="1"/>
              <a:t>println</a:t>
            </a:r>
            <a:r>
              <a:rPr lang="en-IN" dirty="0"/>
              <a:t>(myObj2.x);</a:t>
            </a:r>
          </a:p>
          <a:p>
            <a:pPr marL="0" indent="0">
              <a:buNone/>
            </a:pPr>
            <a:r>
              <a:rPr lang="en-IN" dirty="0"/>
              <a:t>} }</a:t>
            </a:r>
          </a:p>
          <a:p>
            <a:endParaRPr lang="en-US" dirty="0"/>
          </a:p>
        </p:txBody>
      </p:sp>
      <p:sp>
        <p:nvSpPr>
          <p:cNvPr id="4" name="Date Placeholder 3">
            <a:extLst>
              <a:ext uri="{FF2B5EF4-FFF2-40B4-BE49-F238E27FC236}">
                <a16:creationId xmlns:a16="http://schemas.microsoft.com/office/drawing/2014/main" id="{BAD9288E-5C2C-6C41-A6AD-5BD3B5D237B2}"/>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6EBD4E57-8855-484D-B773-8862E8B9061B}"/>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3A4CED3F-568E-E74B-A2EB-A97AF2046C7B}"/>
              </a:ext>
            </a:extLst>
          </p:cNvPr>
          <p:cNvSpPr>
            <a:spLocks noGrp="1"/>
          </p:cNvSpPr>
          <p:nvPr>
            <p:ph type="sldNum" sz="quarter" idx="12"/>
          </p:nvPr>
        </p:nvSpPr>
        <p:spPr/>
        <p:txBody>
          <a:bodyPr/>
          <a:lstStyle/>
          <a:p>
            <a:fld id="{860C8249-ED93-7640-8EF8-EF1CF6F3BBCA}" type="slidenum">
              <a:rPr lang="en-US" smtClean="0"/>
              <a:t>58</a:t>
            </a:fld>
            <a:endParaRPr lang="en-US"/>
          </a:p>
        </p:txBody>
      </p:sp>
      <p:pic>
        <p:nvPicPr>
          <p:cNvPr id="7" name="Picture 6">
            <a:extLst>
              <a:ext uri="{FF2B5EF4-FFF2-40B4-BE49-F238E27FC236}">
                <a16:creationId xmlns:a16="http://schemas.microsoft.com/office/drawing/2014/main" id="{F9BDBC34-E870-334C-997B-99B96D92CD81}"/>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8FC76185-2A53-0E4A-8021-701C39FFC00F}"/>
              </a:ext>
            </a:extLst>
          </p:cNvPr>
          <p:cNvSpPr txBox="1"/>
          <p:nvPr/>
        </p:nvSpPr>
        <p:spPr>
          <a:xfrm>
            <a:off x="7964424" y="4992130"/>
            <a:ext cx="1233030" cy="1200329"/>
          </a:xfrm>
          <a:prstGeom prst="rect">
            <a:avLst/>
          </a:prstGeom>
          <a:noFill/>
        </p:spPr>
        <p:txBody>
          <a:bodyPr wrap="none" rtlCol="0">
            <a:spAutoFit/>
          </a:bodyPr>
          <a:lstStyle/>
          <a:p>
            <a:r>
              <a:rPr lang="en-US" dirty="0"/>
              <a:t>Output: </a:t>
            </a:r>
          </a:p>
          <a:p>
            <a:endParaRPr lang="en-US" dirty="0"/>
          </a:p>
          <a:p>
            <a:r>
              <a:rPr lang="en-US" dirty="0"/>
              <a:t>	5</a:t>
            </a:r>
          </a:p>
          <a:p>
            <a:r>
              <a:rPr lang="en-US" dirty="0"/>
              <a:t>	5</a:t>
            </a:r>
          </a:p>
        </p:txBody>
      </p:sp>
    </p:spTree>
    <p:extLst>
      <p:ext uri="{BB962C8B-B14F-4D97-AF65-F5344CB8AC3E}">
        <p14:creationId xmlns:p14="http://schemas.microsoft.com/office/powerpoint/2010/main" val="33270118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27246-46A0-F144-9475-1C16D1E0863A}"/>
              </a:ext>
            </a:extLst>
          </p:cNvPr>
          <p:cNvSpPr>
            <a:spLocks noGrp="1"/>
          </p:cNvSpPr>
          <p:nvPr>
            <p:ph type="title"/>
          </p:nvPr>
        </p:nvSpPr>
        <p:spPr/>
        <p:txBody>
          <a:bodyPr/>
          <a:lstStyle/>
          <a:p>
            <a:r>
              <a:rPr lang="en-US" dirty="0"/>
              <a:t>Using Multiple classes</a:t>
            </a:r>
          </a:p>
        </p:txBody>
      </p:sp>
      <p:sp>
        <p:nvSpPr>
          <p:cNvPr id="3" name="Content Placeholder 2">
            <a:extLst>
              <a:ext uri="{FF2B5EF4-FFF2-40B4-BE49-F238E27FC236}">
                <a16:creationId xmlns:a16="http://schemas.microsoft.com/office/drawing/2014/main" id="{52EE8A40-3747-FF4E-BE01-23E84E0B54DA}"/>
              </a:ext>
            </a:extLst>
          </p:cNvPr>
          <p:cNvSpPr>
            <a:spLocks noGrp="1"/>
          </p:cNvSpPr>
          <p:nvPr>
            <p:ph idx="1"/>
          </p:nvPr>
        </p:nvSpPr>
        <p:spPr/>
        <p:txBody>
          <a:bodyPr>
            <a:normAutofit fontScale="92500" lnSpcReduction="10000"/>
          </a:bodyPr>
          <a:lstStyle/>
          <a:p>
            <a:r>
              <a:rPr lang="en-IN" dirty="0"/>
              <a:t>You can also create an object of a class and access it in another class. </a:t>
            </a:r>
          </a:p>
          <a:p>
            <a:r>
              <a:rPr lang="en-IN" dirty="0"/>
              <a:t>This is often used for better organization of classes (one class has all the attributes and methods, while the other class holds the main()  method (code to be executed)). </a:t>
            </a:r>
          </a:p>
          <a:p>
            <a:pPr marL="0" indent="0">
              <a:buNone/>
            </a:pPr>
            <a:r>
              <a:rPr lang="en-IN" b="1" dirty="0" err="1"/>
              <a:t>Main.java</a:t>
            </a:r>
            <a:r>
              <a:rPr lang="en-IN" b="1" dirty="0"/>
              <a:t> </a:t>
            </a:r>
            <a:endParaRPr lang="en-IN" dirty="0"/>
          </a:p>
          <a:p>
            <a:pPr marL="548640" lvl="2" indent="0">
              <a:buNone/>
            </a:pPr>
            <a:r>
              <a:rPr lang="en-IN" dirty="0"/>
              <a:t>public class Main { </a:t>
            </a:r>
          </a:p>
          <a:p>
            <a:pPr marL="548640" lvl="2" indent="0">
              <a:buNone/>
            </a:pPr>
            <a:r>
              <a:rPr lang="en-IN" dirty="0"/>
              <a:t>int x=5;</a:t>
            </a:r>
          </a:p>
          <a:p>
            <a:pPr marL="548640" lvl="2" indent="0">
              <a:buNone/>
            </a:pPr>
            <a:r>
              <a:rPr lang="en-IN" dirty="0"/>
              <a:t>} </a:t>
            </a:r>
          </a:p>
          <a:p>
            <a:pPr marL="0" indent="0">
              <a:buNone/>
            </a:pPr>
            <a:r>
              <a:rPr lang="en-IN" b="1" dirty="0" err="1"/>
              <a:t>Second.java</a:t>
            </a:r>
            <a:r>
              <a:rPr lang="en-IN" b="1" dirty="0"/>
              <a:t> </a:t>
            </a:r>
            <a:endParaRPr lang="en-IN" dirty="0"/>
          </a:p>
          <a:p>
            <a:pPr marL="548640" lvl="2" indent="0">
              <a:buNone/>
            </a:pPr>
            <a:r>
              <a:rPr lang="en-IN" dirty="0"/>
              <a:t>class Second {</a:t>
            </a:r>
            <a:br>
              <a:rPr lang="en-IN" dirty="0"/>
            </a:br>
            <a:r>
              <a:rPr lang="en-IN" dirty="0"/>
              <a:t>public static void main(String [] </a:t>
            </a:r>
            <a:r>
              <a:rPr lang="en-IN" dirty="0" err="1"/>
              <a:t>args</a:t>
            </a:r>
            <a:r>
              <a:rPr lang="en-IN" dirty="0"/>
              <a:t>) { </a:t>
            </a:r>
          </a:p>
          <a:p>
            <a:pPr marL="548640" lvl="2" indent="0">
              <a:buNone/>
            </a:pPr>
            <a:r>
              <a:rPr lang="en-IN" dirty="0"/>
              <a:t>Main </a:t>
            </a:r>
            <a:r>
              <a:rPr lang="en-IN" dirty="0" err="1"/>
              <a:t>myObj</a:t>
            </a:r>
            <a:r>
              <a:rPr lang="en-IN" dirty="0"/>
              <a:t> = new Main ( ) ; </a:t>
            </a:r>
          </a:p>
          <a:p>
            <a:pPr marL="548640" lvl="2" indent="0">
              <a:buNone/>
            </a:pPr>
            <a:r>
              <a:rPr lang="en-IN" dirty="0" err="1"/>
              <a:t>System.out</a:t>
            </a:r>
            <a:r>
              <a:rPr lang="en-IN" dirty="0"/>
              <a:t>. </a:t>
            </a:r>
            <a:r>
              <a:rPr lang="en-IN" dirty="0" err="1"/>
              <a:t>println</a:t>
            </a:r>
            <a:r>
              <a:rPr lang="en-IN" dirty="0"/>
              <a:t>(</a:t>
            </a:r>
            <a:r>
              <a:rPr lang="en-IN" dirty="0" err="1"/>
              <a:t>myObj.x</a:t>
            </a:r>
            <a:r>
              <a:rPr lang="en-IN" dirty="0"/>
              <a:t>); </a:t>
            </a:r>
          </a:p>
          <a:p>
            <a:pPr marL="548640" lvl="2" indent="0">
              <a:buNone/>
            </a:pPr>
            <a:r>
              <a:rPr lang="en-IN" dirty="0"/>
              <a:t>}</a:t>
            </a:r>
            <a:br>
              <a:rPr lang="en-IN" dirty="0"/>
            </a:br>
            <a:endParaRPr lang="en-IN" dirty="0"/>
          </a:p>
          <a:p>
            <a:endParaRPr lang="en-IN" dirty="0"/>
          </a:p>
          <a:p>
            <a:endParaRPr lang="en-IN" dirty="0"/>
          </a:p>
          <a:p>
            <a:endParaRPr lang="en-US" dirty="0"/>
          </a:p>
        </p:txBody>
      </p:sp>
      <p:sp>
        <p:nvSpPr>
          <p:cNvPr id="4" name="Date Placeholder 3">
            <a:extLst>
              <a:ext uri="{FF2B5EF4-FFF2-40B4-BE49-F238E27FC236}">
                <a16:creationId xmlns:a16="http://schemas.microsoft.com/office/drawing/2014/main" id="{CA312746-C619-0B46-A80D-A3D0CCC6E28C}"/>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7F93CD2C-C90B-A144-9E77-E85A5480B0B4}"/>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AC1A6E07-D8C4-6A4A-A32D-0CCE8F10EA39}"/>
              </a:ext>
            </a:extLst>
          </p:cNvPr>
          <p:cNvSpPr>
            <a:spLocks noGrp="1"/>
          </p:cNvSpPr>
          <p:nvPr>
            <p:ph type="sldNum" sz="quarter" idx="12"/>
          </p:nvPr>
        </p:nvSpPr>
        <p:spPr/>
        <p:txBody>
          <a:bodyPr/>
          <a:lstStyle/>
          <a:p>
            <a:fld id="{860C8249-ED93-7640-8EF8-EF1CF6F3BBCA}" type="slidenum">
              <a:rPr lang="en-US" smtClean="0"/>
              <a:t>59</a:t>
            </a:fld>
            <a:endParaRPr lang="en-US"/>
          </a:p>
        </p:txBody>
      </p:sp>
      <p:pic>
        <p:nvPicPr>
          <p:cNvPr id="7" name="Picture 6">
            <a:extLst>
              <a:ext uri="{FF2B5EF4-FFF2-40B4-BE49-F238E27FC236}">
                <a16:creationId xmlns:a16="http://schemas.microsoft.com/office/drawing/2014/main" id="{7912D374-4101-A144-BD0F-FFFD6044AD56}"/>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57A667CC-4465-B240-844D-CE39F49D7CB3}"/>
              </a:ext>
            </a:extLst>
          </p:cNvPr>
          <p:cNvSpPr txBox="1"/>
          <p:nvPr/>
        </p:nvSpPr>
        <p:spPr>
          <a:xfrm>
            <a:off x="6821995" y="5560541"/>
            <a:ext cx="1142429" cy="369332"/>
          </a:xfrm>
          <a:prstGeom prst="rect">
            <a:avLst/>
          </a:prstGeom>
          <a:noFill/>
        </p:spPr>
        <p:txBody>
          <a:bodyPr wrap="none" rtlCol="0">
            <a:spAutoFit/>
          </a:bodyPr>
          <a:lstStyle/>
          <a:p>
            <a:r>
              <a:rPr lang="en-US" dirty="0"/>
              <a:t>Output: 5</a:t>
            </a:r>
          </a:p>
        </p:txBody>
      </p:sp>
    </p:spTree>
    <p:extLst>
      <p:ext uri="{BB962C8B-B14F-4D97-AF65-F5344CB8AC3E}">
        <p14:creationId xmlns:p14="http://schemas.microsoft.com/office/powerpoint/2010/main" val="78333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94AC6-B774-C049-AF43-47D3F875134F}"/>
              </a:ext>
            </a:extLst>
          </p:cNvPr>
          <p:cNvSpPr>
            <a:spLocks noGrp="1"/>
          </p:cNvSpPr>
          <p:nvPr>
            <p:ph type="title"/>
          </p:nvPr>
        </p:nvSpPr>
        <p:spPr/>
        <p:txBody>
          <a:bodyPr/>
          <a:lstStyle/>
          <a:p>
            <a:r>
              <a:rPr lang="en-US" dirty="0"/>
              <a:t>Programming Paradigms</a:t>
            </a:r>
          </a:p>
        </p:txBody>
      </p:sp>
      <p:sp>
        <p:nvSpPr>
          <p:cNvPr id="3" name="Content Placeholder 2">
            <a:extLst>
              <a:ext uri="{FF2B5EF4-FFF2-40B4-BE49-F238E27FC236}">
                <a16:creationId xmlns:a16="http://schemas.microsoft.com/office/drawing/2014/main" id="{C405D35B-FAFB-8D4D-9537-18B17C3B7AE8}"/>
              </a:ext>
            </a:extLst>
          </p:cNvPr>
          <p:cNvSpPr>
            <a:spLocks noGrp="1"/>
          </p:cNvSpPr>
          <p:nvPr>
            <p:ph idx="1"/>
          </p:nvPr>
        </p:nvSpPr>
        <p:spPr/>
        <p:txBody>
          <a:bodyPr/>
          <a:lstStyle/>
          <a:p>
            <a:r>
              <a:rPr lang="en-US" dirty="0"/>
              <a:t>Procedural oriented Programming</a:t>
            </a:r>
          </a:p>
          <a:p>
            <a:pPr marL="0" indent="0">
              <a:buNone/>
            </a:pPr>
            <a:r>
              <a:rPr lang="en-US" altLang="en-US" dirty="0"/>
              <a:t>		program is a list of instructions to the computer </a:t>
            </a:r>
          </a:p>
          <a:p>
            <a:pPr marL="0" indent="0">
              <a:buNone/>
            </a:pPr>
            <a:endParaRPr lang="en-US" dirty="0"/>
          </a:p>
          <a:p>
            <a:pPr marL="0" indent="0">
              <a:buNone/>
            </a:pPr>
            <a:endParaRPr lang="en-US" dirty="0"/>
          </a:p>
          <a:p>
            <a:r>
              <a:rPr lang="en-US" dirty="0"/>
              <a:t>Object Oriented Programming</a:t>
            </a:r>
          </a:p>
          <a:p>
            <a:pPr marL="0" indent="0">
              <a:buNone/>
            </a:pPr>
            <a:r>
              <a:rPr lang="en-US" dirty="0"/>
              <a:t>		</a:t>
            </a:r>
            <a:r>
              <a:rPr lang="en-US" altLang="en-US" dirty="0"/>
              <a:t>program is composed of a collection objects that communicate with 		each other</a:t>
            </a:r>
          </a:p>
          <a:p>
            <a:pPr marL="0" indent="0">
              <a:buNone/>
            </a:pPr>
            <a:endParaRPr lang="en-US" dirty="0"/>
          </a:p>
        </p:txBody>
      </p:sp>
      <p:sp>
        <p:nvSpPr>
          <p:cNvPr id="4" name="Date Placeholder 3">
            <a:extLst>
              <a:ext uri="{FF2B5EF4-FFF2-40B4-BE49-F238E27FC236}">
                <a16:creationId xmlns:a16="http://schemas.microsoft.com/office/drawing/2014/main" id="{974A79DF-817C-3E44-8F86-5A3343AE4EFA}"/>
              </a:ext>
            </a:extLst>
          </p:cNvPr>
          <p:cNvSpPr>
            <a:spLocks noGrp="1"/>
          </p:cNvSpPr>
          <p:nvPr>
            <p:ph type="dt" sz="half" idx="10"/>
          </p:nvPr>
        </p:nvSpPr>
        <p:spPr/>
        <p:txBody>
          <a:bodyPr/>
          <a:lstStyle/>
          <a:p>
            <a:fld id="{D65575AC-2CA5-B74A-9169-ECB8FC8F6BA1}" type="datetime1">
              <a:rPr lang="en-IN" smtClean="0"/>
              <a:t>11/08/22</a:t>
            </a:fld>
            <a:endParaRPr lang="en-US"/>
          </a:p>
        </p:txBody>
      </p:sp>
      <p:sp>
        <p:nvSpPr>
          <p:cNvPr id="5" name="Footer Placeholder 4">
            <a:extLst>
              <a:ext uri="{FF2B5EF4-FFF2-40B4-BE49-F238E27FC236}">
                <a16:creationId xmlns:a16="http://schemas.microsoft.com/office/drawing/2014/main" id="{D62829CA-7E38-1B41-82B2-EB5430F40C61}"/>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CA406F35-C400-364B-9D5D-814E312B5417}"/>
              </a:ext>
            </a:extLst>
          </p:cNvPr>
          <p:cNvSpPr>
            <a:spLocks noGrp="1"/>
          </p:cNvSpPr>
          <p:nvPr>
            <p:ph type="sldNum" sz="quarter" idx="12"/>
          </p:nvPr>
        </p:nvSpPr>
        <p:spPr/>
        <p:txBody>
          <a:bodyPr/>
          <a:lstStyle/>
          <a:p>
            <a:fld id="{860C8249-ED93-7640-8EF8-EF1CF6F3BBCA}" type="slidenum">
              <a:rPr lang="en-US" smtClean="0"/>
              <a:t>6</a:t>
            </a:fld>
            <a:endParaRPr lang="en-US"/>
          </a:p>
        </p:txBody>
      </p:sp>
      <p:pic>
        <p:nvPicPr>
          <p:cNvPr id="7" name="Picture 6">
            <a:extLst>
              <a:ext uri="{FF2B5EF4-FFF2-40B4-BE49-F238E27FC236}">
                <a16:creationId xmlns:a16="http://schemas.microsoft.com/office/drawing/2014/main" id="{04991C23-AAC1-724F-8C33-12E2520E90FA}"/>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784072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B19B5-D5E4-6F44-8135-6830663E4C4E}"/>
              </a:ext>
            </a:extLst>
          </p:cNvPr>
          <p:cNvSpPr>
            <a:spLocks noGrp="1"/>
          </p:cNvSpPr>
          <p:nvPr>
            <p:ph type="title"/>
          </p:nvPr>
        </p:nvSpPr>
        <p:spPr/>
        <p:txBody>
          <a:bodyPr/>
          <a:lstStyle/>
          <a:p>
            <a:r>
              <a:rPr lang="en-US" dirty="0"/>
              <a:t>Java Class Attributes</a:t>
            </a:r>
          </a:p>
        </p:txBody>
      </p:sp>
      <p:sp>
        <p:nvSpPr>
          <p:cNvPr id="3" name="Content Placeholder 2">
            <a:extLst>
              <a:ext uri="{FF2B5EF4-FFF2-40B4-BE49-F238E27FC236}">
                <a16:creationId xmlns:a16="http://schemas.microsoft.com/office/drawing/2014/main" id="{6662C4D8-3C74-5D46-86ED-C543E9B5D089}"/>
              </a:ext>
            </a:extLst>
          </p:cNvPr>
          <p:cNvSpPr>
            <a:spLocks noGrp="1"/>
          </p:cNvSpPr>
          <p:nvPr>
            <p:ph idx="1"/>
          </p:nvPr>
        </p:nvSpPr>
        <p:spPr/>
        <p:txBody>
          <a:bodyPr>
            <a:normAutofit fontScale="92500" lnSpcReduction="20000"/>
          </a:bodyPr>
          <a:lstStyle/>
          <a:p>
            <a:r>
              <a:rPr lang="en-IN" b="1" dirty="0"/>
              <a:t>Example for declaration of variables in class </a:t>
            </a:r>
            <a:endParaRPr lang="en-IN" dirty="0"/>
          </a:p>
          <a:p>
            <a:pPr marL="822960" lvl="3" indent="0">
              <a:buNone/>
            </a:pPr>
            <a:r>
              <a:rPr lang="en-IN" dirty="0"/>
              <a:t>public class Main { </a:t>
            </a:r>
          </a:p>
          <a:p>
            <a:pPr marL="822960" lvl="3" indent="0">
              <a:buNone/>
            </a:pPr>
            <a:r>
              <a:rPr lang="en-IN" dirty="0"/>
              <a:t>int x=5; int y=3; </a:t>
            </a:r>
          </a:p>
          <a:p>
            <a:pPr marL="822960" lvl="3" indent="0">
              <a:buNone/>
            </a:pPr>
            <a:r>
              <a:rPr lang="en-IN" dirty="0"/>
              <a:t>} </a:t>
            </a:r>
          </a:p>
          <a:p>
            <a:r>
              <a:rPr lang="en-IN" b="1" dirty="0"/>
              <a:t>Accessing Attributes </a:t>
            </a:r>
            <a:r>
              <a:rPr lang="en-IN" dirty="0"/>
              <a:t>The following example will create an object of the Main class, with the name </a:t>
            </a:r>
            <a:r>
              <a:rPr lang="en-IN" dirty="0" err="1"/>
              <a:t>myObj</a:t>
            </a:r>
            <a:r>
              <a:rPr lang="en-IN" dirty="0"/>
              <a:t>.</a:t>
            </a:r>
            <a:br>
              <a:rPr lang="en-IN" dirty="0"/>
            </a:br>
            <a:endParaRPr lang="en-IN" dirty="0"/>
          </a:p>
          <a:p>
            <a:r>
              <a:rPr lang="en-IN" dirty="0"/>
              <a:t>We use the x attribute on the object to print its value: </a:t>
            </a:r>
          </a:p>
          <a:p>
            <a:pPr marL="822960" lvl="3" indent="0">
              <a:buNone/>
            </a:pPr>
            <a:endParaRPr lang="en-IN" dirty="0"/>
          </a:p>
          <a:p>
            <a:pPr marL="822960" lvl="3" indent="0">
              <a:buNone/>
            </a:pPr>
            <a:r>
              <a:rPr lang="en-IN" dirty="0"/>
              <a:t>public class Main {</a:t>
            </a:r>
          </a:p>
          <a:p>
            <a:pPr marL="822960" lvl="3" indent="0">
              <a:buNone/>
            </a:pPr>
            <a:r>
              <a:rPr lang="en-IN" dirty="0"/>
              <a:t>int x = 5;</a:t>
            </a:r>
          </a:p>
          <a:p>
            <a:pPr marL="822960" lvl="3" indent="0">
              <a:buNone/>
            </a:pPr>
            <a:r>
              <a:rPr lang="en-IN" dirty="0"/>
              <a:t>public static void main(String[] </a:t>
            </a:r>
            <a:r>
              <a:rPr lang="en-IN" dirty="0" err="1"/>
              <a:t>args</a:t>
            </a:r>
            <a:r>
              <a:rPr lang="en-IN" dirty="0"/>
              <a:t>) {</a:t>
            </a:r>
          </a:p>
          <a:p>
            <a:pPr marL="822960" lvl="3" indent="0">
              <a:buNone/>
            </a:pPr>
            <a:r>
              <a:rPr lang="en-IN" dirty="0"/>
              <a:t>Main </a:t>
            </a:r>
            <a:r>
              <a:rPr lang="en-IN" dirty="0" err="1"/>
              <a:t>myObj</a:t>
            </a:r>
            <a:r>
              <a:rPr lang="en-IN" dirty="0"/>
              <a:t> = new Main();</a:t>
            </a:r>
          </a:p>
          <a:p>
            <a:pPr marL="822960" lvl="3" indent="0">
              <a:buNone/>
            </a:pPr>
            <a:r>
              <a:rPr lang="en-IN" dirty="0" err="1"/>
              <a:t>System.</a:t>
            </a:r>
            <a:r>
              <a:rPr lang="en-IN" b="1" i="1" dirty="0" err="1"/>
              <a:t>out</a:t>
            </a:r>
            <a:r>
              <a:rPr lang="en-IN" dirty="0" err="1"/>
              <a:t>.println</a:t>
            </a:r>
            <a:r>
              <a:rPr lang="en-IN" dirty="0"/>
              <a:t>(</a:t>
            </a:r>
            <a:r>
              <a:rPr lang="en-IN" dirty="0" err="1"/>
              <a:t>myObj.x</a:t>
            </a:r>
            <a:r>
              <a:rPr lang="en-IN" dirty="0"/>
              <a:t>);</a:t>
            </a:r>
          </a:p>
          <a:p>
            <a:pPr marL="822960" lvl="3" indent="0">
              <a:buNone/>
            </a:pPr>
            <a:r>
              <a:rPr lang="en-IN" dirty="0"/>
              <a:t>}}</a:t>
            </a:r>
          </a:p>
          <a:p>
            <a:pPr marL="822960" lvl="3" indent="0">
              <a:buNone/>
            </a:pPr>
            <a:endParaRPr lang="en-US" dirty="0"/>
          </a:p>
        </p:txBody>
      </p:sp>
      <p:sp>
        <p:nvSpPr>
          <p:cNvPr id="4" name="Date Placeholder 3">
            <a:extLst>
              <a:ext uri="{FF2B5EF4-FFF2-40B4-BE49-F238E27FC236}">
                <a16:creationId xmlns:a16="http://schemas.microsoft.com/office/drawing/2014/main" id="{5ADEA4EB-8037-B446-AC20-5E57B57FA04A}"/>
              </a:ext>
            </a:extLst>
          </p:cNvPr>
          <p:cNvSpPr>
            <a:spLocks noGrp="1"/>
          </p:cNvSpPr>
          <p:nvPr>
            <p:ph type="dt" sz="half" idx="10"/>
          </p:nvPr>
        </p:nvSpPr>
        <p:spPr/>
        <p:txBody>
          <a:bodyPr/>
          <a:lstStyle/>
          <a:p>
            <a:fld id="{956989F9-3EBA-4044-94AC-979D84FA394C}" type="datetime1">
              <a:rPr lang="en-IN" smtClean="0"/>
              <a:t>11/08/22</a:t>
            </a:fld>
            <a:endParaRPr lang="en-US"/>
          </a:p>
        </p:txBody>
      </p:sp>
      <p:sp>
        <p:nvSpPr>
          <p:cNvPr id="5" name="Footer Placeholder 4">
            <a:extLst>
              <a:ext uri="{FF2B5EF4-FFF2-40B4-BE49-F238E27FC236}">
                <a16:creationId xmlns:a16="http://schemas.microsoft.com/office/drawing/2014/main" id="{644C8951-6E98-5C42-9523-F35D92148274}"/>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F6D80793-47FB-4F4D-B2C9-136CFF24244E}"/>
              </a:ext>
            </a:extLst>
          </p:cNvPr>
          <p:cNvSpPr>
            <a:spLocks noGrp="1"/>
          </p:cNvSpPr>
          <p:nvPr>
            <p:ph type="sldNum" sz="quarter" idx="12"/>
          </p:nvPr>
        </p:nvSpPr>
        <p:spPr/>
        <p:txBody>
          <a:bodyPr/>
          <a:lstStyle/>
          <a:p>
            <a:fld id="{860C8249-ED93-7640-8EF8-EF1CF6F3BBCA}" type="slidenum">
              <a:rPr lang="en-US" smtClean="0"/>
              <a:t>60</a:t>
            </a:fld>
            <a:endParaRPr lang="en-US"/>
          </a:p>
        </p:txBody>
      </p:sp>
      <p:pic>
        <p:nvPicPr>
          <p:cNvPr id="7" name="Picture 6">
            <a:extLst>
              <a:ext uri="{FF2B5EF4-FFF2-40B4-BE49-F238E27FC236}">
                <a16:creationId xmlns:a16="http://schemas.microsoft.com/office/drawing/2014/main" id="{6466B5D2-01E3-DD41-A50E-560E9F0822F9}"/>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5897349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AA06D-4D67-2248-BA6F-8E2530F8A1ED}"/>
              </a:ext>
            </a:extLst>
          </p:cNvPr>
          <p:cNvSpPr>
            <a:spLocks noGrp="1"/>
          </p:cNvSpPr>
          <p:nvPr>
            <p:ph type="title"/>
          </p:nvPr>
        </p:nvSpPr>
        <p:spPr/>
        <p:txBody>
          <a:bodyPr/>
          <a:lstStyle/>
          <a:p>
            <a:r>
              <a:rPr lang="en-US" dirty="0"/>
              <a:t>Modifying attributes</a:t>
            </a:r>
          </a:p>
        </p:txBody>
      </p:sp>
      <p:sp>
        <p:nvSpPr>
          <p:cNvPr id="3" name="Content Placeholder 2">
            <a:extLst>
              <a:ext uri="{FF2B5EF4-FFF2-40B4-BE49-F238E27FC236}">
                <a16:creationId xmlns:a16="http://schemas.microsoft.com/office/drawing/2014/main" id="{0BB80A25-4AAA-504C-9249-58CD31455677}"/>
              </a:ext>
            </a:extLst>
          </p:cNvPr>
          <p:cNvSpPr>
            <a:spLocks noGrp="1"/>
          </p:cNvSpPr>
          <p:nvPr>
            <p:ph idx="1"/>
          </p:nvPr>
        </p:nvSpPr>
        <p:spPr>
          <a:xfrm>
            <a:off x="1069848" y="2121408"/>
            <a:ext cx="5026152" cy="4050792"/>
          </a:xfrm>
        </p:spPr>
        <p:txBody>
          <a:bodyPr/>
          <a:lstStyle/>
          <a:p>
            <a:pPr marL="0" indent="0">
              <a:buNone/>
            </a:pPr>
            <a:r>
              <a:rPr lang="en-IN" dirty="0"/>
              <a:t>public class Main {</a:t>
            </a:r>
          </a:p>
          <a:p>
            <a:pPr marL="0" indent="0">
              <a:buNone/>
            </a:pPr>
            <a:r>
              <a:rPr lang="en-IN" dirty="0"/>
              <a:t>int x = 10;</a:t>
            </a:r>
          </a:p>
          <a:p>
            <a:pPr marL="0" indent="0">
              <a:buNone/>
            </a:pPr>
            <a:r>
              <a:rPr lang="en-IN" dirty="0"/>
              <a:t>public static void main(String [] </a:t>
            </a:r>
            <a:r>
              <a:rPr lang="en-IN" dirty="0" err="1"/>
              <a:t>args</a:t>
            </a:r>
            <a:r>
              <a:rPr lang="en-IN" dirty="0"/>
              <a:t>) {</a:t>
            </a:r>
          </a:p>
          <a:p>
            <a:pPr marL="0" indent="0">
              <a:buNone/>
            </a:pPr>
            <a:r>
              <a:rPr lang="en-IN" dirty="0"/>
              <a:t>Main </a:t>
            </a:r>
            <a:r>
              <a:rPr lang="en-IN" dirty="0" err="1"/>
              <a:t>myObj</a:t>
            </a:r>
            <a:r>
              <a:rPr lang="en-IN" dirty="0"/>
              <a:t> = new Main ( ) ; </a:t>
            </a:r>
          </a:p>
          <a:p>
            <a:pPr marL="0" indent="0">
              <a:buNone/>
            </a:pPr>
            <a:r>
              <a:rPr lang="en-IN" dirty="0" err="1"/>
              <a:t>myObj.x</a:t>
            </a:r>
            <a:r>
              <a:rPr lang="en-IN" dirty="0"/>
              <a:t> = 25; // x is now 25 </a:t>
            </a:r>
          </a:p>
          <a:p>
            <a:pPr marL="0" indent="0">
              <a:buNone/>
            </a:pPr>
            <a:r>
              <a:rPr lang="en-IN" dirty="0" err="1"/>
              <a:t>System.</a:t>
            </a:r>
            <a:r>
              <a:rPr lang="en-IN" b="1" i="1" dirty="0" err="1"/>
              <a:t>out</a:t>
            </a:r>
            <a:r>
              <a:rPr lang="en-IN" dirty="0"/>
              <a:t>. </a:t>
            </a:r>
            <a:r>
              <a:rPr lang="en-IN" dirty="0" err="1"/>
              <a:t>println</a:t>
            </a:r>
            <a:r>
              <a:rPr lang="en-IN" dirty="0"/>
              <a:t>(</a:t>
            </a:r>
            <a:r>
              <a:rPr lang="en-IN" dirty="0" err="1"/>
              <a:t>myObj.x</a:t>
            </a:r>
            <a:r>
              <a:rPr lang="en-IN" dirty="0"/>
              <a:t>);</a:t>
            </a:r>
          </a:p>
          <a:p>
            <a:pPr marL="0" indent="0">
              <a:buNone/>
            </a:pPr>
            <a:r>
              <a:rPr lang="en-IN" dirty="0"/>
              <a:t>} }</a:t>
            </a:r>
          </a:p>
          <a:p>
            <a:endParaRPr lang="en-US" dirty="0"/>
          </a:p>
        </p:txBody>
      </p:sp>
      <p:sp>
        <p:nvSpPr>
          <p:cNvPr id="4" name="Date Placeholder 3">
            <a:extLst>
              <a:ext uri="{FF2B5EF4-FFF2-40B4-BE49-F238E27FC236}">
                <a16:creationId xmlns:a16="http://schemas.microsoft.com/office/drawing/2014/main" id="{B90BE177-72A7-A74B-8664-E72A0D8564A1}"/>
              </a:ext>
            </a:extLst>
          </p:cNvPr>
          <p:cNvSpPr>
            <a:spLocks noGrp="1"/>
          </p:cNvSpPr>
          <p:nvPr>
            <p:ph type="dt" sz="half" idx="10"/>
          </p:nvPr>
        </p:nvSpPr>
        <p:spPr/>
        <p:txBody>
          <a:bodyPr/>
          <a:lstStyle/>
          <a:p>
            <a:fld id="{BDCF48D5-B596-4143-924C-C91E7B31F59F}" type="datetime1">
              <a:rPr lang="en-IN" smtClean="0"/>
              <a:t>11/08/22</a:t>
            </a:fld>
            <a:endParaRPr lang="en-US"/>
          </a:p>
        </p:txBody>
      </p:sp>
      <p:sp>
        <p:nvSpPr>
          <p:cNvPr id="5" name="Footer Placeholder 4">
            <a:extLst>
              <a:ext uri="{FF2B5EF4-FFF2-40B4-BE49-F238E27FC236}">
                <a16:creationId xmlns:a16="http://schemas.microsoft.com/office/drawing/2014/main" id="{00AADCF5-FE38-7B4E-A3B7-08F606750091}"/>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07ACE94F-85EE-7746-8A49-D6333769AA65}"/>
              </a:ext>
            </a:extLst>
          </p:cNvPr>
          <p:cNvSpPr>
            <a:spLocks noGrp="1"/>
          </p:cNvSpPr>
          <p:nvPr>
            <p:ph type="sldNum" sz="quarter" idx="12"/>
          </p:nvPr>
        </p:nvSpPr>
        <p:spPr/>
        <p:txBody>
          <a:bodyPr/>
          <a:lstStyle/>
          <a:p>
            <a:fld id="{860C8249-ED93-7640-8EF8-EF1CF6F3BBCA}" type="slidenum">
              <a:rPr lang="en-US" smtClean="0"/>
              <a:t>61</a:t>
            </a:fld>
            <a:endParaRPr lang="en-US"/>
          </a:p>
        </p:txBody>
      </p:sp>
      <p:pic>
        <p:nvPicPr>
          <p:cNvPr id="7" name="Picture 6">
            <a:extLst>
              <a:ext uri="{FF2B5EF4-FFF2-40B4-BE49-F238E27FC236}">
                <a16:creationId xmlns:a16="http://schemas.microsoft.com/office/drawing/2014/main" id="{E0108A3D-5381-694E-AA94-F7A19596DB9C}"/>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A9618EB5-1294-4C40-B18C-27C7EA54C608}"/>
              </a:ext>
            </a:extLst>
          </p:cNvPr>
          <p:cNvSpPr txBox="1"/>
          <p:nvPr/>
        </p:nvSpPr>
        <p:spPr>
          <a:xfrm>
            <a:off x="7415784" y="4139514"/>
            <a:ext cx="1017394" cy="646331"/>
          </a:xfrm>
          <a:prstGeom prst="rect">
            <a:avLst/>
          </a:prstGeom>
          <a:noFill/>
        </p:spPr>
        <p:txBody>
          <a:bodyPr wrap="none" rtlCol="0">
            <a:spAutoFit/>
          </a:bodyPr>
          <a:lstStyle/>
          <a:p>
            <a:r>
              <a:rPr lang="en-US" dirty="0"/>
              <a:t>Output: </a:t>
            </a:r>
          </a:p>
          <a:p>
            <a:r>
              <a:rPr lang="en-US" dirty="0"/>
              <a:t>25</a:t>
            </a:r>
          </a:p>
        </p:txBody>
      </p:sp>
    </p:spTree>
    <p:extLst>
      <p:ext uri="{BB962C8B-B14F-4D97-AF65-F5344CB8AC3E}">
        <p14:creationId xmlns:p14="http://schemas.microsoft.com/office/powerpoint/2010/main" val="9770006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6CCED3-920E-7947-B7A8-2FB2B6F6911B}"/>
              </a:ext>
            </a:extLst>
          </p:cNvPr>
          <p:cNvSpPr>
            <a:spLocks noGrp="1"/>
          </p:cNvSpPr>
          <p:nvPr>
            <p:ph idx="1"/>
          </p:nvPr>
        </p:nvSpPr>
        <p:spPr/>
        <p:txBody>
          <a:bodyPr>
            <a:normAutofit/>
          </a:bodyPr>
          <a:lstStyle/>
          <a:p>
            <a:r>
              <a:rPr lang="en-IN" dirty="0"/>
              <a:t>If we don’t want the ability to override existing values, declare the attribute as final</a:t>
            </a:r>
            <a:br>
              <a:rPr lang="en-IN" dirty="0"/>
            </a:br>
            <a:endParaRPr lang="en-IN" dirty="0"/>
          </a:p>
          <a:p>
            <a:pPr marL="0" indent="0">
              <a:buNone/>
            </a:pPr>
            <a:r>
              <a:rPr lang="en-IN" b="1" dirty="0"/>
              <a:t>Example </a:t>
            </a:r>
            <a:endParaRPr lang="en-IN" dirty="0"/>
          </a:p>
          <a:p>
            <a:pPr marL="548640" lvl="2" indent="0">
              <a:buNone/>
            </a:pPr>
            <a:r>
              <a:rPr lang="en-IN" dirty="0"/>
              <a:t>public class Main {</a:t>
            </a:r>
          </a:p>
          <a:p>
            <a:pPr marL="548640" lvl="2" indent="0">
              <a:buNone/>
            </a:pPr>
            <a:r>
              <a:rPr lang="en-IN" dirty="0"/>
              <a:t>final int x = 10;</a:t>
            </a:r>
          </a:p>
          <a:p>
            <a:pPr marL="548640" lvl="2" indent="0">
              <a:buNone/>
            </a:pPr>
            <a:r>
              <a:rPr lang="en-IN" dirty="0"/>
              <a:t>public static void main(String [] </a:t>
            </a:r>
            <a:r>
              <a:rPr lang="en-IN" dirty="0" err="1"/>
              <a:t>args</a:t>
            </a:r>
            <a:r>
              <a:rPr lang="en-IN" dirty="0"/>
              <a:t>) {</a:t>
            </a:r>
          </a:p>
          <a:p>
            <a:pPr marL="548640" lvl="2" indent="0">
              <a:buNone/>
            </a:pPr>
            <a:r>
              <a:rPr lang="en-IN" dirty="0"/>
              <a:t>Main </a:t>
            </a:r>
            <a:r>
              <a:rPr lang="en-IN" dirty="0" err="1"/>
              <a:t>myObj</a:t>
            </a:r>
            <a:r>
              <a:rPr lang="en-IN" dirty="0"/>
              <a:t> = new Main ( ) ;</a:t>
            </a:r>
          </a:p>
          <a:p>
            <a:pPr marL="548640" lvl="2" indent="0">
              <a:buNone/>
            </a:pPr>
            <a:r>
              <a:rPr lang="en-IN" dirty="0" err="1"/>
              <a:t>myObj.</a:t>
            </a:r>
            <a:r>
              <a:rPr lang="en-IN" u="sng" dirty="0" err="1"/>
              <a:t>x</a:t>
            </a:r>
            <a:r>
              <a:rPr lang="en-IN" dirty="0"/>
              <a:t> = 25; // will generate an error : cannot be assigned</a:t>
            </a:r>
          </a:p>
          <a:p>
            <a:pPr marL="548640" lvl="2" indent="0">
              <a:buNone/>
            </a:pPr>
            <a:r>
              <a:rPr lang="en-IN" dirty="0" err="1"/>
              <a:t>System.</a:t>
            </a:r>
            <a:r>
              <a:rPr lang="en-IN" b="1" i="1" dirty="0" err="1"/>
              <a:t>out</a:t>
            </a:r>
            <a:r>
              <a:rPr lang="en-IN" dirty="0"/>
              <a:t>. </a:t>
            </a:r>
            <a:r>
              <a:rPr lang="en-IN" dirty="0" err="1"/>
              <a:t>println</a:t>
            </a:r>
            <a:r>
              <a:rPr lang="en-IN" dirty="0"/>
              <a:t>(</a:t>
            </a:r>
            <a:r>
              <a:rPr lang="en-IN" dirty="0" err="1"/>
              <a:t>myObj.x</a:t>
            </a:r>
            <a:r>
              <a:rPr lang="en-IN" dirty="0"/>
              <a:t>);</a:t>
            </a:r>
          </a:p>
          <a:p>
            <a:pPr marL="548640" lvl="2" indent="0">
              <a:buNone/>
            </a:pPr>
            <a:r>
              <a:rPr lang="en-IN" dirty="0"/>
              <a:t>} }</a:t>
            </a:r>
          </a:p>
          <a:p>
            <a:endParaRPr lang="en-US" dirty="0"/>
          </a:p>
        </p:txBody>
      </p:sp>
      <p:sp>
        <p:nvSpPr>
          <p:cNvPr id="4" name="Date Placeholder 3">
            <a:extLst>
              <a:ext uri="{FF2B5EF4-FFF2-40B4-BE49-F238E27FC236}">
                <a16:creationId xmlns:a16="http://schemas.microsoft.com/office/drawing/2014/main" id="{93903DF0-8644-454C-9096-23EA8E6B0624}"/>
              </a:ext>
            </a:extLst>
          </p:cNvPr>
          <p:cNvSpPr>
            <a:spLocks noGrp="1"/>
          </p:cNvSpPr>
          <p:nvPr>
            <p:ph type="dt" sz="half" idx="10"/>
          </p:nvPr>
        </p:nvSpPr>
        <p:spPr/>
        <p:txBody>
          <a:bodyPr/>
          <a:lstStyle/>
          <a:p>
            <a:fld id="{831AE29E-7707-834F-83F5-6E291328B5E3}" type="datetime1">
              <a:rPr lang="en-IN" smtClean="0"/>
              <a:t>11/08/22</a:t>
            </a:fld>
            <a:endParaRPr lang="en-US"/>
          </a:p>
        </p:txBody>
      </p:sp>
      <p:sp>
        <p:nvSpPr>
          <p:cNvPr id="5" name="Footer Placeholder 4">
            <a:extLst>
              <a:ext uri="{FF2B5EF4-FFF2-40B4-BE49-F238E27FC236}">
                <a16:creationId xmlns:a16="http://schemas.microsoft.com/office/drawing/2014/main" id="{ABA9B4E4-7598-5644-ACBC-4D640E3A32F2}"/>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AEBB80BD-78F0-204B-9B3B-74BCFB413C4E}"/>
              </a:ext>
            </a:extLst>
          </p:cNvPr>
          <p:cNvSpPr>
            <a:spLocks noGrp="1"/>
          </p:cNvSpPr>
          <p:nvPr>
            <p:ph type="sldNum" sz="quarter" idx="12"/>
          </p:nvPr>
        </p:nvSpPr>
        <p:spPr/>
        <p:txBody>
          <a:bodyPr/>
          <a:lstStyle/>
          <a:p>
            <a:fld id="{860C8249-ED93-7640-8EF8-EF1CF6F3BBCA}" type="slidenum">
              <a:rPr lang="en-US" smtClean="0"/>
              <a:t>62</a:t>
            </a:fld>
            <a:endParaRPr lang="en-US"/>
          </a:p>
        </p:txBody>
      </p:sp>
      <p:pic>
        <p:nvPicPr>
          <p:cNvPr id="7" name="Picture 6">
            <a:extLst>
              <a:ext uri="{FF2B5EF4-FFF2-40B4-BE49-F238E27FC236}">
                <a16:creationId xmlns:a16="http://schemas.microsoft.com/office/drawing/2014/main" id="{54E8AFBB-FAA4-014A-8E1F-794AEB791309}"/>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445817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D209C-3CDF-E14F-8D25-455BEC3FF242}"/>
              </a:ext>
            </a:extLst>
          </p:cNvPr>
          <p:cNvSpPr>
            <a:spLocks noGrp="1"/>
          </p:cNvSpPr>
          <p:nvPr>
            <p:ph type="title"/>
          </p:nvPr>
        </p:nvSpPr>
        <p:spPr/>
        <p:txBody>
          <a:bodyPr/>
          <a:lstStyle/>
          <a:p>
            <a:r>
              <a:rPr lang="en-US" dirty="0"/>
              <a:t>Multiple </a:t>
            </a:r>
            <a:r>
              <a:rPr lang="en-US" dirty="0" err="1"/>
              <a:t>ObJects</a:t>
            </a:r>
            <a:endParaRPr lang="en-US" dirty="0"/>
          </a:p>
        </p:txBody>
      </p:sp>
      <p:sp>
        <p:nvSpPr>
          <p:cNvPr id="3" name="Content Placeholder 2">
            <a:extLst>
              <a:ext uri="{FF2B5EF4-FFF2-40B4-BE49-F238E27FC236}">
                <a16:creationId xmlns:a16="http://schemas.microsoft.com/office/drawing/2014/main" id="{A1156554-E1B0-1A45-AB13-A9A0111F9D4C}"/>
              </a:ext>
            </a:extLst>
          </p:cNvPr>
          <p:cNvSpPr>
            <a:spLocks noGrp="1"/>
          </p:cNvSpPr>
          <p:nvPr>
            <p:ph idx="1"/>
          </p:nvPr>
        </p:nvSpPr>
        <p:spPr/>
        <p:txBody>
          <a:bodyPr>
            <a:normAutofit lnSpcReduction="10000"/>
          </a:bodyPr>
          <a:lstStyle/>
          <a:p>
            <a:r>
              <a:rPr lang="en-IN" dirty="0"/>
              <a:t>If you create multiple objects of one class, you can change the attribute values in one object, without affecting the attribute values in the other </a:t>
            </a:r>
          </a:p>
          <a:p>
            <a:pPr marL="0" indent="0">
              <a:buNone/>
            </a:pPr>
            <a:r>
              <a:rPr lang="en-IN" b="1" dirty="0"/>
              <a:t>Example</a:t>
            </a:r>
            <a:br>
              <a:rPr lang="en-IN" b="1" dirty="0"/>
            </a:br>
            <a:endParaRPr lang="en-IN" b="1" dirty="0"/>
          </a:p>
          <a:p>
            <a:r>
              <a:rPr lang="en-IN" dirty="0"/>
              <a:t>Change the value of x to 25 in myObj2, and leave x in myObj1 unchanged: </a:t>
            </a:r>
          </a:p>
          <a:p>
            <a:pPr marL="548640" lvl="2" indent="0">
              <a:buNone/>
            </a:pPr>
            <a:endParaRPr lang="en-IN" dirty="0"/>
          </a:p>
          <a:p>
            <a:pPr marL="548640" lvl="2" indent="0">
              <a:buNone/>
            </a:pPr>
            <a:r>
              <a:rPr lang="en-IN" dirty="0"/>
              <a:t>public class Main {</a:t>
            </a:r>
            <a:br>
              <a:rPr lang="en-IN" dirty="0"/>
            </a:br>
            <a:r>
              <a:rPr lang="en-IN" dirty="0"/>
              <a:t>int x=5;</a:t>
            </a:r>
            <a:br>
              <a:rPr lang="en-IN" dirty="0"/>
            </a:br>
            <a:r>
              <a:rPr lang="en-IN" dirty="0"/>
              <a:t>public static void main(String [] </a:t>
            </a:r>
            <a:r>
              <a:rPr lang="en-IN" dirty="0" err="1"/>
              <a:t>args</a:t>
            </a:r>
            <a:r>
              <a:rPr lang="en-IN" dirty="0"/>
              <a:t>) { </a:t>
            </a:r>
          </a:p>
          <a:p>
            <a:pPr marL="548640" lvl="2" indent="0">
              <a:buNone/>
            </a:pPr>
            <a:r>
              <a:rPr lang="en-IN" dirty="0"/>
              <a:t>Main myObj1 = new Main(); // Object 1</a:t>
            </a:r>
            <a:br>
              <a:rPr lang="en-IN" dirty="0"/>
            </a:br>
            <a:r>
              <a:rPr lang="en-IN" dirty="0"/>
              <a:t>Main myObj2 = new Main(); // Object 2 </a:t>
            </a:r>
          </a:p>
          <a:p>
            <a:pPr marL="548640" lvl="2" indent="0">
              <a:buNone/>
            </a:pPr>
            <a:r>
              <a:rPr lang="en-IN" dirty="0"/>
              <a:t>myObj2.x = 25;</a:t>
            </a:r>
            <a:br>
              <a:rPr lang="en-IN" dirty="0"/>
            </a:br>
            <a:r>
              <a:rPr lang="en-IN" dirty="0" err="1"/>
              <a:t>System.out.println</a:t>
            </a:r>
            <a:r>
              <a:rPr lang="en-IN" dirty="0"/>
              <a:t>(myObj1.x); // Outputs 5 </a:t>
            </a:r>
          </a:p>
          <a:p>
            <a:pPr marL="548640" lvl="2" indent="0">
              <a:buNone/>
            </a:pPr>
            <a:r>
              <a:rPr lang="en-IN" dirty="0" err="1"/>
              <a:t>System.out.println</a:t>
            </a:r>
            <a:r>
              <a:rPr lang="en-IN" dirty="0"/>
              <a:t>(myObj2.x); // Outputs 25 </a:t>
            </a:r>
          </a:p>
          <a:p>
            <a:pPr marL="548640" lvl="2" indent="0">
              <a:buNone/>
            </a:pPr>
            <a:r>
              <a:rPr lang="en-IN" dirty="0"/>
              <a:t>} } </a:t>
            </a:r>
          </a:p>
          <a:p>
            <a:endParaRPr lang="en-US" dirty="0"/>
          </a:p>
        </p:txBody>
      </p:sp>
      <p:sp>
        <p:nvSpPr>
          <p:cNvPr id="4" name="Date Placeholder 3">
            <a:extLst>
              <a:ext uri="{FF2B5EF4-FFF2-40B4-BE49-F238E27FC236}">
                <a16:creationId xmlns:a16="http://schemas.microsoft.com/office/drawing/2014/main" id="{44565B5C-AFCD-7D44-B97C-758E903C6862}"/>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A1F6374F-F828-9847-9457-AEF8D849ED1E}"/>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B7664A86-530C-B14A-AFE3-FF78F4CEA598}"/>
              </a:ext>
            </a:extLst>
          </p:cNvPr>
          <p:cNvSpPr>
            <a:spLocks noGrp="1"/>
          </p:cNvSpPr>
          <p:nvPr>
            <p:ph type="sldNum" sz="quarter" idx="12"/>
          </p:nvPr>
        </p:nvSpPr>
        <p:spPr/>
        <p:txBody>
          <a:bodyPr/>
          <a:lstStyle/>
          <a:p>
            <a:fld id="{860C8249-ED93-7640-8EF8-EF1CF6F3BBCA}" type="slidenum">
              <a:rPr lang="en-US" smtClean="0"/>
              <a:t>63</a:t>
            </a:fld>
            <a:endParaRPr lang="en-US"/>
          </a:p>
        </p:txBody>
      </p:sp>
      <p:pic>
        <p:nvPicPr>
          <p:cNvPr id="7" name="Picture 6">
            <a:extLst>
              <a:ext uri="{FF2B5EF4-FFF2-40B4-BE49-F238E27FC236}">
                <a16:creationId xmlns:a16="http://schemas.microsoft.com/office/drawing/2014/main" id="{C7DAF7AB-6D4C-3A43-BA75-96ADE92ECE95}"/>
              </a:ext>
            </a:extLst>
          </p:cNvPr>
          <p:cNvPicPr>
            <a:picLocks noChangeAspect="1"/>
          </p:cNvPicPr>
          <p:nvPr/>
        </p:nvPicPr>
        <p:blipFill>
          <a:blip r:embed="rId2"/>
          <a:stretch>
            <a:fillRect/>
          </a:stretch>
        </p:blipFill>
        <p:spPr>
          <a:xfrm>
            <a:off x="10877626" y="12357"/>
            <a:ext cx="1314374" cy="1314374"/>
          </a:xfrm>
          <a:prstGeom prst="rect">
            <a:avLst/>
          </a:prstGeom>
        </p:spPr>
      </p:pic>
      <p:pic>
        <p:nvPicPr>
          <p:cNvPr id="8" name="Picture 7">
            <a:extLst>
              <a:ext uri="{FF2B5EF4-FFF2-40B4-BE49-F238E27FC236}">
                <a16:creationId xmlns:a16="http://schemas.microsoft.com/office/drawing/2014/main" id="{75E3798F-07E0-F24B-B881-04AB0190404E}"/>
              </a:ext>
            </a:extLst>
          </p:cNvPr>
          <p:cNvPicPr>
            <a:picLocks noChangeAspect="1"/>
          </p:cNvPicPr>
          <p:nvPr/>
        </p:nvPicPr>
        <p:blipFill>
          <a:blip r:embed="rId2"/>
          <a:stretch>
            <a:fillRect/>
          </a:stretch>
        </p:blipFill>
        <p:spPr>
          <a:xfrm>
            <a:off x="10877626" y="12357"/>
            <a:ext cx="1314374" cy="1314374"/>
          </a:xfrm>
          <a:prstGeom prst="rect">
            <a:avLst/>
          </a:prstGeom>
        </p:spPr>
      </p:pic>
      <p:pic>
        <p:nvPicPr>
          <p:cNvPr id="9" name="Picture 8">
            <a:extLst>
              <a:ext uri="{FF2B5EF4-FFF2-40B4-BE49-F238E27FC236}">
                <a16:creationId xmlns:a16="http://schemas.microsoft.com/office/drawing/2014/main" id="{D7AEC505-C0FC-064E-9BB2-5AFBCF121483}"/>
              </a:ext>
            </a:extLst>
          </p:cNvPr>
          <p:cNvPicPr>
            <a:picLocks noChangeAspect="1"/>
          </p:cNvPicPr>
          <p:nvPr/>
        </p:nvPicPr>
        <p:blipFill>
          <a:blip r:embed="rId2"/>
          <a:stretch>
            <a:fillRect/>
          </a:stretch>
        </p:blipFill>
        <p:spPr>
          <a:xfrm>
            <a:off x="10877626" y="12357"/>
            <a:ext cx="1314374" cy="1314374"/>
          </a:xfrm>
          <a:prstGeom prst="rect">
            <a:avLst/>
          </a:prstGeom>
        </p:spPr>
      </p:pic>
      <p:pic>
        <p:nvPicPr>
          <p:cNvPr id="10" name="Picture 9">
            <a:extLst>
              <a:ext uri="{FF2B5EF4-FFF2-40B4-BE49-F238E27FC236}">
                <a16:creationId xmlns:a16="http://schemas.microsoft.com/office/drawing/2014/main" id="{23B80BF8-BC0A-7242-8F30-4A8509732683}"/>
              </a:ext>
            </a:extLst>
          </p:cNvPr>
          <p:cNvPicPr>
            <a:picLocks noChangeAspect="1"/>
          </p:cNvPicPr>
          <p:nvPr/>
        </p:nvPicPr>
        <p:blipFill>
          <a:blip r:embed="rId2"/>
          <a:stretch>
            <a:fillRect/>
          </a:stretch>
        </p:blipFill>
        <p:spPr>
          <a:xfrm>
            <a:off x="10877626" y="12357"/>
            <a:ext cx="1314374" cy="1314374"/>
          </a:xfrm>
          <a:prstGeom prst="rect">
            <a:avLst/>
          </a:prstGeom>
        </p:spPr>
      </p:pic>
      <p:pic>
        <p:nvPicPr>
          <p:cNvPr id="11" name="Picture 10">
            <a:extLst>
              <a:ext uri="{FF2B5EF4-FFF2-40B4-BE49-F238E27FC236}">
                <a16:creationId xmlns:a16="http://schemas.microsoft.com/office/drawing/2014/main" id="{8EB989DD-749C-9F48-9D12-F8A07867C3EE}"/>
              </a:ext>
            </a:extLst>
          </p:cNvPr>
          <p:cNvPicPr>
            <a:picLocks noChangeAspect="1"/>
          </p:cNvPicPr>
          <p:nvPr/>
        </p:nvPicPr>
        <p:blipFill>
          <a:blip r:embed="rId2"/>
          <a:stretch>
            <a:fillRect/>
          </a:stretch>
        </p:blipFill>
        <p:spPr>
          <a:xfrm>
            <a:off x="10877626" y="12357"/>
            <a:ext cx="1314374" cy="1314374"/>
          </a:xfrm>
          <a:prstGeom prst="rect">
            <a:avLst/>
          </a:prstGeom>
        </p:spPr>
      </p:pic>
      <p:pic>
        <p:nvPicPr>
          <p:cNvPr id="12" name="Picture 11">
            <a:extLst>
              <a:ext uri="{FF2B5EF4-FFF2-40B4-BE49-F238E27FC236}">
                <a16:creationId xmlns:a16="http://schemas.microsoft.com/office/drawing/2014/main" id="{4FC80B3C-D108-0642-B0AE-556455422659}"/>
              </a:ext>
            </a:extLst>
          </p:cNvPr>
          <p:cNvPicPr>
            <a:picLocks noChangeAspect="1"/>
          </p:cNvPicPr>
          <p:nvPr/>
        </p:nvPicPr>
        <p:blipFill>
          <a:blip r:embed="rId2"/>
          <a:stretch>
            <a:fillRect/>
          </a:stretch>
        </p:blipFill>
        <p:spPr>
          <a:xfrm>
            <a:off x="10877626" y="12357"/>
            <a:ext cx="1314374" cy="1314374"/>
          </a:xfrm>
          <a:prstGeom prst="rect">
            <a:avLst/>
          </a:prstGeom>
        </p:spPr>
      </p:pic>
      <p:pic>
        <p:nvPicPr>
          <p:cNvPr id="13" name="Picture 12">
            <a:extLst>
              <a:ext uri="{FF2B5EF4-FFF2-40B4-BE49-F238E27FC236}">
                <a16:creationId xmlns:a16="http://schemas.microsoft.com/office/drawing/2014/main" id="{8F9FC92A-F1F4-F444-B188-D5597C2F43E6}"/>
              </a:ext>
            </a:extLst>
          </p:cNvPr>
          <p:cNvPicPr>
            <a:picLocks noChangeAspect="1"/>
          </p:cNvPicPr>
          <p:nvPr/>
        </p:nvPicPr>
        <p:blipFill>
          <a:blip r:embed="rId2"/>
          <a:stretch>
            <a:fillRect/>
          </a:stretch>
        </p:blipFill>
        <p:spPr>
          <a:xfrm>
            <a:off x="10877626" y="12357"/>
            <a:ext cx="1314374" cy="1314374"/>
          </a:xfrm>
          <a:prstGeom prst="rect">
            <a:avLst/>
          </a:prstGeom>
        </p:spPr>
      </p:pic>
      <p:pic>
        <p:nvPicPr>
          <p:cNvPr id="14" name="Picture 13">
            <a:extLst>
              <a:ext uri="{FF2B5EF4-FFF2-40B4-BE49-F238E27FC236}">
                <a16:creationId xmlns:a16="http://schemas.microsoft.com/office/drawing/2014/main" id="{45056342-9F55-0F46-AD63-DE58ECF4B7F6}"/>
              </a:ext>
            </a:extLst>
          </p:cNvPr>
          <p:cNvPicPr>
            <a:picLocks noChangeAspect="1"/>
          </p:cNvPicPr>
          <p:nvPr/>
        </p:nvPicPr>
        <p:blipFill>
          <a:blip r:embed="rId2"/>
          <a:stretch>
            <a:fillRect/>
          </a:stretch>
        </p:blipFill>
        <p:spPr>
          <a:xfrm>
            <a:off x="10877626" y="12357"/>
            <a:ext cx="1314374" cy="1314374"/>
          </a:xfrm>
          <a:prstGeom prst="rect">
            <a:avLst/>
          </a:prstGeom>
        </p:spPr>
      </p:pic>
    </p:spTree>
    <p:extLst>
      <p:ext uri="{BB962C8B-B14F-4D97-AF65-F5344CB8AC3E}">
        <p14:creationId xmlns:p14="http://schemas.microsoft.com/office/powerpoint/2010/main" val="24135518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AE001-DE8D-434E-93F5-E601C3B28F70}"/>
              </a:ext>
            </a:extLst>
          </p:cNvPr>
          <p:cNvSpPr>
            <a:spLocks noGrp="1"/>
          </p:cNvSpPr>
          <p:nvPr>
            <p:ph idx="1"/>
          </p:nvPr>
        </p:nvSpPr>
        <p:spPr>
          <a:xfrm>
            <a:off x="1069848" y="2121408"/>
            <a:ext cx="7505741" cy="4050792"/>
          </a:xfrm>
        </p:spPr>
        <p:txBody>
          <a:bodyPr>
            <a:normAutofit fontScale="85000" lnSpcReduction="10000"/>
          </a:bodyPr>
          <a:lstStyle/>
          <a:p>
            <a:pPr marL="0" indent="0">
              <a:buNone/>
            </a:pPr>
            <a:r>
              <a:rPr lang="en-IN" dirty="0"/>
              <a:t>We can specify as many attributes as we want </a:t>
            </a:r>
          </a:p>
          <a:p>
            <a:pPr marL="0" indent="0">
              <a:buNone/>
            </a:pPr>
            <a:endParaRPr lang="en-IN" dirty="0"/>
          </a:p>
          <a:p>
            <a:pPr marL="0" indent="0">
              <a:buNone/>
            </a:pPr>
            <a:r>
              <a:rPr lang="en-IN" dirty="0"/>
              <a:t>public class Main {</a:t>
            </a:r>
          </a:p>
          <a:p>
            <a:pPr marL="0" indent="0">
              <a:buNone/>
            </a:pPr>
            <a:r>
              <a:rPr lang="en-IN" dirty="0"/>
              <a:t>String </a:t>
            </a:r>
            <a:r>
              <a:rPr lang="en-IN" dirty="0" err="1"/>
              <a:t>fname</a:t>
            </a:r>
            <a:r>
              <a:rPr lang="en-IN" dirty="0"/>
              <a:t> = "John";</a:t>
            </a:r>
          </a:p>
          <a:p>
            <a:pPr marL="0" indent="0">
              <a:buNone/>
            </a:pPr>
            <a:r>
              <a:rPr lang="en-IN" dirty="0"/>
              <a:t>String </a:t>
            </a:r>
            <a:r>
              <a:rPr lang="en-IN" dirty="0" err="1"/>
              <a:t>lname</a:t>
            </a:r>
            <a:r>
              <a:rPr lang="en-IN" dirty="0"/>
              <a:t> = "Doe";</a:t>
            </a:r>
          </a:p>
          <a:p>
            <a:pPr marL="0" indent="0">
              <a:buNone/>
            </a:pPr>
            <a:r>
              <a:rPr lang="en-IN" dirty="0"/>
              <a:t>int age = 24;</a:t>
            </a:r>
          </a:p>
          <a:p>
            <a:pPr marL="0" indent="0">
              <a:buNone/>
            </a:pPr>
            <a:r>
              <a:rPr lang="en-IN" dirty="0"/>
              <a:t>public static void main(String[] </a:t>
            </a:r>
            <a:r>
              <a:rPr lang="en-IN" dirty="0" err="1"/>
              <a:t>args</a:t>
            </a:r>
            <a:r>
              <a:rPr lang="en-IN" dirty="0"/>
              <a:t>) {</a:t>
            </a:r>
          </a:p>
          <a:p>
            <a:pPr marL="0" indent="0">
              <a:buNone/>
            </a:pPr>
            <a:r>
              <a:rPr lang="en-IN" dirty="0"/>
              <a:t>Main </a:t>
            </a:r>
            <a:r>
              <a:rPr lang="en-IN" dirty="0" err="1"/>
              <a:t>myObj</a:t>
            </a:r>
            <a:r>
              <a:rPr lang="en-IN" dirty="0"/>
              <a:t> = new Main();</a:t>
            </a:r>
          </a:p>
          <a:p>
            <a:pPr marL="0" indent="0">
              <a:buNone/>
            </a:pPr>
            <a:r>
              <a:rPr lang="en-IN" dirty="0" err="1"/>
              <a:t>System.</a:t>
            </a:r>
            <a:r>
              <a:rPr lang="en-IN" b="1" i="1" dirty="0" err="1"/>
              <a:t>out</a:t>
            </a:r>
            <a:r>
              <a:rPr lang="en-IN" dirty="0" err="1"/>
              <a:t>.println</a:t>
            </a:r>
            <a:r>
              <a:rPr lang="en-IN" dirty="0"/>
              <a:t>("Name: " + </a:t>
            </a:r>
            <a:r>
              <a:rPr lang="en-IN" dirty="0" err="1"/>
              <a:t>myObj.fname</a:t>
            </a:r>
            <a:r>
              <a:rPr lang="en-IN" dirty="0"/>
              <a:t> + " " + </a:t>
            </a:r>
            <a:r>
              <a:rPr lang="en-IN" dirty="0" err="1"/>
              <a:t>myObj.lname</a:t>
            </a:r>
            <a:r>
              <a:rPr lang="en-IN" dirty="0"/>
              <a:t>);</a:t>
            </a:r>
          </a:p>
          <a:p>
            <a:pPr marL="0" indent="0">
              <a:buNone/>
            </a:pPr>
            <a:r>
              <a:rPr lang="en-IN" dirty="0" err="1"/>
              <a:t>System.</a:t>
            </a:r>
            <a:r>
              <a:rPr lang="en-IN" b="1" i="1" dirty="0" err="1"/>
              <a:t>out</a:t>
            </a:r>
            <a:r>
              <a:rPr lang="en-IN" dirty="0" err="1"/>
              <a:t>.println</a:t>
            </a:r>
            <a:r>
              <a:rPr lang="en-IN" dirty="0"/>
              <a:t>("Age: " + </a:t>
            </a:r>
            <a:r>
              <a:rPr lang="en-IN" dirty="0" err="1"/>
              <a:t>myObj.age</a:t>
            </a:r>
            <a:r>
              <a:rPr lang="en-IN" dirty="0"/>
              <a:t>);</a:t>
            </a:r>
          </a:p>
          <a:p>
            <a:pPr marL="0" indent="0">
              <a:buNone/>
            </a:pPr>
            <a:r>
              <a:rPr lang="en-IN" dirty="0"/>
              <a:t> } }</a:t>
            </a:r>
          </a:p>
        </p:txBody>
      </p:sp>
      <p:sp>
        <p:nvSpPr>
          <p:cNvPr id="4" name="Date Placeholder 3">
            <a:extLst>
              <a:ext uri="{FF2B5EF4-FFF2-40B4-BE49-F238E27FC236}">
                <a16:creationId xmlns:a16="http://schemas.microsoft.com/office/drawing/2014/main" id="{B868D084-4932-6C48-AED7-FF73C85B1B8A}"/>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9ABB6BDD-C410-7047-9BA4-873D0B90EE0D}"/>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2669F5E3-8780-BD46-ACBD-492289B68A4F}"/>
              </a:ext>
            </a:extLst>
          </p:cNvPr>
          <p:cNvSpPr>
            <a:spLocks noGrp="1"/>
          </p:cNvSpPr>
          <p:nvPr>
            <p:ph type="sldNum" sz="quarter" idx="12"/>
          </p:nvPr>
        </p:nvSpPr>
        <p:spPr/>
        <p:txBody>
          <a:bodyPr/>
          <a:lstStyle/>
          <a:p>
            <a:fld id="{860C8249-ED93-7640-8EF8-EF1CF6F3BBCA}" type="slidenum">
              <a:rPr lang="en-US" smtClean="0"/>
              <a:t>64</a:t>
            </a:fld>
            <a:endParaRPr lang="en-US"/>
          </a:p>
        </p:txBody>
      </p:sp>
      <p:pic>
        <p:nvPicPr>
          <p:cNvPr id="7" name="Picture 6">
            <a:extLst>
              <a:ext uri="{FF2B5EF4-FFF2-40B4-BE49-F238E27FC236}">
                <a16:creationId xmlns:a16="http://schemas.microsoft.com/office/drawing/2014/main" id="{701DDD1B-764E-D742-A00F-CF598EC8699A}"/>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691577C2-22BB-B54F-BA63-21DC8F5E405B}"/>
              </a:ext>
            </a:extLst>
          </p:cNvPr>
          <p:cNvSpPr txBox="1"/>
          <p:nvPr/>
        </p:nvSpPr>
        <p:spPr>
          <a:xfrm>
            <a:off x="9316995" y="4312508"/>
            <a:ext cx="1867371" cy="1477328"/>
          </a:xfrm>
          <a:prstGeom prst="rect">
            <a:avLst/>
          </a:prstGeom>
          <a:noFill/>
        </p:spPr>
        <p:txBody>
          <a:bodyPr wrap="none" rtlCol="0">
            <a:spAutoFit/>
          </a:bodyPr>
          <a:lstStyle/>
          <a:p>
            <a:r>
              <a:rPr lang="en-US" dirty="0"/>
              <a:t>Output: </a:t>
            </a:r>
          </a:p>
          <a:p>
            <a:endParaRPr lang="en-US" dirty="0"/>
          </a:p>
          <a:p>
            <a:r>
              <a:rPr lang="en-IN" dirty="0"/>
              <a:t>Name: John Doe</a:t>
            </a:r>
          </a:p>
          <a:p>
            <a:r>
              <a:rPr lang="en-IN" dirty="0"/>
              <a:t>Age: 24</a:t>
            </a:r>
          </a:p>
          <a:p>
            <a:endParaRPr lang="en-US" dirty="0"/>
          </a:p>
        </p:txBody>
      </p:sp>
    </p:spTree>
    <p:extLst>
      <p:ext uri="{BB962C8B-B14F-4D97-AF65-F5344CB8AC3E}">
        <p14:creationId xmlns:p14="http://schemas.microsoft.com/office/powerpoint/2010/main" val="8953082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B2111-43E3-074C-85C5-0AE77E509633}"/>
              </a:ext>
            </a:extLst>
          </p:cNvPr>
          <p:cNvSpPr>
            <a:spLocks noGrp="1"/>
          </p:cNvSpPr>
          <p:nvPr>
            <p:ph type="title"/>
          </p:nvPr>
        </p:nvSpPr>
        <p:spPr/>
        <p:txBody>
          <a:bodyPr/>
          <a:lstStyle/>
          <a:p>
            <a:r>
              <a:rPr lang="en-US" dirty="0"/>
              <a:t>Java methods</a:t>
            </a:r>
          </a:p>
        </p:txBody>
      </p:sp>
      <p:sp>
        <p:nvSpPr>
          <p:cNvPr id="3" name="Content Placeholder 2">
            <a:extLst>
              <a:ext uri="{FF2B5EF4-FFF2-40B4-BE49-F238E27FC236}">
                <a16:creationId xmlns:a16="http://schemas.microsoft.com/office/drawing/2014/main" id="{550135A2-1789-0C44-9533-68807692EC59}"/>
              </a:ext>
            </a:extLst>
          </p:cNvPr>
          <p:cNvSpPr>
            <a:spLocks noGrp="1"/>
          </p:cNvSpPr>
          <p:nvPr>
            <p:ph idx="1"/>
          </p:nvPr>
        </p:nvSpPr>
        <p:spPr/>
        <p:txBody>
          <a:bodyPr/>
          <a:lstStyle/>
          <a:p>
            <a:r>
              <a:rPr lang="en-IN" dirty="0"/>
              <a:t>A </a:t>
            </a:r>
            <a:r>
              <a:rPr lang="en-IN" b="1" dirty="0"/>
              <a:t>method</a:t>
            </a:r>
            <a:r>
              <a:rPr lang="en-IN" dirty="0"/>
              <a:t> is a block of code which only runs when it is called.</a:t>
            </a:r>
          </a:p>
          <a:p>
            <a:endParaRPr lang="en-IN" dirty="0"/>
          </a:p>
          <a:p>
            <a:r>
              <a:rPr lang="en-IN" dirty="0"/>
              <a:t>You can pass data, known as parameters, into a method.</a:t>
            </a:r>
          </a:p>
          <a:p>
            <a:endParaRPr lang="en-IN" dirty="0"/>
          </a:p>
          <a:p>
            <a:r>
              <a:rPr lang="en-IN" dirty="0"/>
              <a:t>Methods are used to perform certain actions, and they are also known as </a:t>
            </a:r>
            <a:r>
              <a:rPr lang="en-IN" b="1" dirty="0"/>
              <a:t>functions</a:t>
            </a:r>
            <a:r>
              <a:rPr lang="en-IN" dirty="0"/>
              <a:t>.</a:t>
            </a:r>
          </a:p>
          <a:p>
            <a:endParaRPr lang="en-IN" dirty="0"/>
          </a:p>
          <a:p>
            <a:r>
              <a:rPr lang="en-IN" dirty="0"/>
              <a:t>Why use methods? To reuse code: define the code once, and use it many times.</a:t>
            </a:r>
          </a:p>
          <a:p>
            <a:endParaRPr lang="en-US" dirty="0"/>
          </a:p>
        </p:txBody>
      </p:sp>
      <p:sp>
        <p:nvSpPr>
          <p:cNvPr id="4" name="Date Placeholder 3">
            <a:extLst>
              <a:ext uri="{FF2B5EF4-FFF2-40B4-BE49-F238E27FC236}">
                <a16:creationId xmlns:a16="http://schemas.microsoft.com/office/drawing/2014/main" id="{DD101181-89CA-2F41-B213-AE99D9E125F8}"/>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6DC7C850-BC2A-0C43-89FF-E9465BFC11E2}"/>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72B8F4E5-FF3B-4E4B-BFBA-567B83B12993}"/>
              </a:ext>
            </a:extLst>
          </p:cNvPr>
          <p:cNvSpPr>
            <a:spLocks noGrp="1"/>
          </p:cNvSpPr>
          <p:nvPr>
            <p:ph type="sldNum" sz="quarter" idx="12"/>
          </p:nvPr>
        </p:nvSpPr>
        <p:spPr/>
        <p:txBody>
          <a:bodyPr/>
          <a:lstStyle/>
          <a:p>
            <a:fld id="{860C8249-ED93-7640-8EF8-EF1CF6F3BBCA}" type="slidenum">
              <a:rPr lang="en-US" smtClean="0"/>
              <a:t>65</a:t>
            </a:fld>
            <a:endParaRPr lang="en-US"/>
          </a:p>
        </p:txBody>
      </p:sp>
      <p:pic>
        <p:nvPicPr>
          <p:cNvPr id="7" name="Picture 6">
            <a:extLst>
              <a:ext uri="{FF2B5EF4-FFF2-40B4-BE49-F238E27FC236}">
                <a16:creationId xmlns:a16="http://schemas.microsoft.com/office/drawing/2014/main" id="{E86DDDDD-71E1-A340-8C12-188399708238}"/>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5136513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D2737-B41B-144C-A798-C3385B756658}"/>
              </a:ext>
            </a:extLst>
          </p:cNvPr>
          <p:cNvSpPr>
            <a:spLocks noGrp="1"/>
          </p:cNvSpPr>
          <p:nvPr>
            <p:ph type="title"/>
          </p:nvPr>
        </p:nvSpPr>
        <p:spPr/>
        <p:txBody>
          <a:bodyPr/>
          <a:lstStyle/>
          <a:p>
            <a:r>
              <a:rPr lang="en-US" dirty="0"/>
              <a:t>Call a method</a:t>
            </a:r>
          </a:p>
        </p:txBody>
      </p:sp>
      <p:sp>
        <p:nvSpPr>
          <p:cNvPr id="3" name="Content Placeholder 2">
            <a:extLst>
              <a:ext uri="{FF2B5EF4-FFF2-40B4-BE49-F238E27FC236}">
                <a16:creationId xmlns:a16="http://schemas.microsoft.com/office/drawing/2014/main" id="{EFDBE25E-B950-084A-8E9A-D4807ABE0B2F}"/>
              </a:ext>
            </a:extLst>
          </p:cNvPr>
          <p:cNvSpPr>
            <a:spLocks noGrp="1"/>
          </p:cNvSpPr>
          <p:nvPr>
            <p:ph idx="1"/>
          </p:nvPr>
        </p:nvSpPr>
        <p:spPr/>
        <p:txBody>
          <a:bodyPr>
            <a:normAutofit/>
          </a:bodyPr>
          <a:lstStyle/>
          <a:p>
            <a:r>
              <a:rPr lang="en-IN" dirty="0"/>
              <a:t>To call a method in Java, write the method's name followed by two parentheses </a:t>
            </a:r>
            <a:r>
              <a:rPr lang="en-IN" b="1" dirty="0"/>
              <a:t>()</a:t>
            </a:r>
            <a:r>
              <a:rPr lang="en-IN" dirty="0"/>
              <a:t> and a semicolon</a:t>
            </a:r>
            <a:r>
              <a:rPr lang="en-IN" b="1" dirty="0"/>
              <a:t>;</a:t>
            </a:r>
          </a:p>
          <a:p>
            <a:endParaRPr lang="en-IN" dirty="0"/>
          </a:p>
          <a:p>
            <a:r>
              <a:rPr lang="en-IN" dirty="0"/>
              <a:t>In the following example, </a:t>
            </a:r>
            <a:r>
              <a:rPr lang="en-IN" dirty="0" err="1"/>
              <a:t>myMethod</a:t>
            </a:r>
            <a:r>
              <a:rPr lang="en-IN" dirty="0"/>
              <a:t>(); is used to print a text (the action), when it is called:</a:t>
            </a:r>
          </a:p>
          <a:p>
            <a:pPr marL="822960" lvl="3" indent="0">
              <a:buNone/>
            </a:pPr>
            <a:r>
              <a:rPr lang="en-IN" dirty="0"/>
              <a:t>public class Main { </a:t>
            </a:r>
          </a:p>
          <a:p>
            <a:pPr marL="822960" lvl="3" indent="0">
              <a:buNone/>
            </a:pPr>
            <a:r>
              <a:rPr lang="en-IN" dirty="0"/>
              <a:t>static void </a:t>
            </a:r>
            <a:r>
              <a:rPr lang="en-IN" dirty="0" err="1"/>
              <a:t>myMethod</a:t>
            </a:r>
            <a:r>
              <a:rPr lang="en-IN" dirty="0"/>
              <a:t>() { </a:t>
            </a:r>
          </a:p>
          <a:p>
            <a:pPr marL="822960" lvl="3" indent="0">
              <a:buNone/>
            </a:pPr>
            <a:r>
              <a:rPr lang="en-IN" dirty="0" err="1"/>
              <a:t>System.</a:t>
            </a:r>
            <a:r>
              <a:rPr lang="en-IN" b="1" i="1" dirty="0" err="1"/>
              <a:t>out</a:t>
            </a:r>
            <a:r>
              <a:rPr lang="en-IN" dirty="0" err="1"/>
              <a:t>.println</a:t>
            </a:r>
            <a:r>
              <a:rPr lang="en-IN" dirty="0"/>
              <a:t>("I just got executed!"); </a:t>
            </a:r>
          </a:p>
          <a:p>
            <a:pPr marL="822960" lvl="3" indent="0">
              <a:buNone/>
            </a:pPr>
            <a:r>
              <a:rPr lang="en-IN" dirty="0"/>
              <a:t>} </a:t>
            </a:r>
          </a:p>
          <a:p>
            <a:pPr marL="822960" lvl="3" indent="0">
              <a:buNone/>
            </a:pPr>
            <a:r>
              <a:rPr lang="en-IN" dirty="0"/>
              <a:t>public static void main(String[] </a:t>
            </a:r>
            <a:r>
              <a:rPr lang="en-IN" dirty="0" err="1"/>
              <a:t>args</a:t>
            </a:r>
            <a:r>
              <a:rPr lang="en-IN" dirty="0"/>
              <a:t>) { </a:t>
            </a:r>
          </a:p>
          <a:p>
            <a:pPr marL="822960" lvl="3" indent="0">
              <a:buNone/>
            </a:pPr>
            <a:r>
              <a:rPr lang="en-IN" i="1" dirty="0" err="1"/>
              <a:t>myMethod</a:t>
            </a:r>
            <a:r>
              <a:rPr lang="en-IN" dirty="0"/>
              <a:t>(); </a:t>
            </a:r>
          </a:p>
          <a:p>
            <a:pPr marL="822960" lvl="3" indent="0">
              <a:buNone/>
            </a:pPr>
            <a:r>
              <a:rPr lang="en-IN" dirty="0"/>
              <a:t>} }</a:t>
            </a:r>
          </a:p>
        </p:txBody>
      </p:sp>
      <p:sp>
        <p:nvSpPr>
          <p:cNvPr id="4" name="Date Placeholder 3">
            <a:extLst>
              <a:ext uri="{FF2B5EF4-FFF2-40B4-BE49-F238E27FC236}">
                <a16:creationId xmlns:a16="http://schemas.microsoft.com/office/drawing/2014/main" id="{5FCBA7DE-F558-334D-817A-202B8F62829A}"/>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98B48288-7566-2F47-AB1D-B6A350CBD4D8}"/>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06448BD4-FE1E-404B-8F76-2E9CFF7AC9DC}"/>
              </a:ext>
            </a:extLst>
          </p:cNvPr>
          <p:cNvSpPr>
            <a:spLocks noGrp="1"/>
          </p:cNvSpPr>
          <p:nvPr>
            <p:ph type="sldNum" sz="quarter" idx="12"/>
          </p:nvPr>
        </p:nvSpPr>
        <p:spPr/>
        <p:txBody>
          <a:bodyPr/>
          <a:lstStyle/>
          <a:p>
            <a:fld id="{860C8249-ED93-7640-8EF8-EF1CF6F3BBCA}" type="slidenum">
              <a:rPr lang="en-US" smtClean="0"/>
              <a:t>66</a:t>
            </a:fld>
            <a:endParaRPr lang="en-US"/>
          </a:p>
        </p:txBody>
      </p:sp>
      <p:sp>
        <p:nvSpPr>
          <p:cNvPr id="7" name="TextBox 6">
            <a:extLst>
              <a:ext uri="{FF2B5EF4-FFF2-40B4-BE49-F238E27FC236}">
                <a16:creationId xmlns:a16="http://schemas.microsoft.com/office/drawing/2014/main" id="{EDC5DAA7-948E-B54A-8C94-7BFCB051F876}"/>
              </a:ext>
            </a:extLst>
          </p:cNvPr>
          <p:cNvSpPr txBox="1"/>
          <p:nvPr/>
        </p:nvSpPr>
        <p:spPr>
          <a:xfrm>
            <a:off x="7415784" y="5165124"/>
            <a:ext cx="2121030" cy="646331"/>
          </a:xfrm>
          <a:prstGeom prst="rect">
            <a:avLst/>
          </a:prstGeom>
          <a:noFill/>
        </p:spPr>
        <p:txBody>
          <a:bodyPr wrap="none" rtlCol="0">
            <a:spAutoFit/>
          </a:bodyPr>
          <a:lstStyle/>
          <a:p>
            <a:r>
              <a:rPr lang="en-US" dirty="0"/>
              <a:t>Output: </a:t>
            </a:r>
          </a:p>
          <a:p>
            <a:r>
              <a:rPr lang="en-US" dirty="0"/>
              <a:t>I just got executed</a:t>
            </a:r>
          </a:p>
        </p:txBody>
      </p:sp>
      <p:pic>
        <p:nvPicPr>
          <p:cNvPr id="8" name="Picture 7">
            <a:extLst>
              <a:ext uri="{FF2B5EF4-FFF2-40B4-BE49-F238E27FC236}">
                <a16:creationId xmlns:a16="http://schemas.microsoft.com/office/drawing/2014/main" id="{64E523AD-D202-D64A-8919-8EF27B5EFD02}"/>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8612592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6203E0-9FD4-C84C-98EF-4D4CCED27546}"/>
              </a:ext>
            </a:extLst>
          </p:cNvPr>
          <p:cNvSpPr>
            <a:spLocks noGrp="1"/>
          </p:cNvSpPr>
          <p:nvPr>
            <p:ph idx="1"/>
          </p:nvPr>
        </p:nvSpPr>
        <p:spPr>
          <a:xfrm>
            <a:off x="1069848" y="2121408"/>
            <a:ext cx="6158855" cy="4050792"/>
          </a:xfrm>
        </p:spPr>
        <p:txBody>
          <a:bodyPr>
            <a:normAutofit/>
          </a:bodyPr>
          <a:lstStyle/>
          <a:p>
            <a:r>
              <a:rPr lang="en-IN" dirty="0"/>
              <a:t>A method can also be called multiple times:</a:t>
            </a:r>
          </a:p>
          <a:p>
            <a:pPr marL="0" indent="0">
              <a:buNone/>
            </a:pPr>
            <a:r>
              <a:rPr lang="en-IN" dirty="0"/>
              <a:t>Example: </a:t>
            </a:r>
          </a:p>
          <a:p>
            <a:pPr marL="1097280" lvl="4" indent="0">
              <a:buNone/>
            </a:pPr>
            <a:r>
              <a:rPr lang="en-IN" dirty="0"/>
              <a:t>public class Main { </a:t>
            </a:r>
          </a:p>
          <a:p>
            <a:pPr marL="1097280" lvl="4" indent="0">
              <a:buNone/>
            </a:pPr>
            <a:r>
              <a:rPr lang="en-IN" dirty="0"/>
              <a:t>static void </a:t>
            </a:r>
            <a:r>
              <a:rPr lang="en-IN" dirty="0" err="1"/>
              <a:t>myMethod</a:t>
            </a:r>
            <a:r>
              <a:rPr lang="en-IN" dirty="0"/>
              <a:t>() { </a:t>
            </a:r>
          </a:p>
          <a:p>
            <a:pPr marL="1097280" lvl="4" indent="0">
              <a:buNone/>
            </a:pPr>
            <a:r>
              <a:rPr lang="en-IN" dirty="0" err="1"/>
              <a:t>System.out.println</a:t>
            </a:r>
            <a:r>
              <a:rPr lang="en-IN" dirty="0"/>
              <a:t>("I just got executed!"); </a:t>
            </a:r>
          </a:p>
          <a:p>
            <a:pPr marL="1097280" lvl="4" indent="0">
              <a:buNone/>
            </a:pPr>
            <a:r>
              <a:rPr lang="en-IN" dirty="0"/>
              <a:t>} </a:t>
            </a:r>
          </a:p>
          <a:p>
            <a:pPr marL="1097280" lvl="4" indent="0">
              <a:buNone/>
            </a:pPr>
            <a:r>
              <a:rPr lang="en-IN" dirty="0"/>
              <a:t>public static void main(String[] </a:t>
            </a:r>
            <a:r>
              <a:rPr lang="en-IN" dirty="0" err="1"/>
              <a:t>args</a:t>
            </a:r>
            <a:r>
              <a:rPr lang="en-IN" dirty="0"/>
              <a:t>) </a:t>
            </a:r>
          </a:p>
          <a:p>
            <a:pPr marL="1097280" lvl="4" indent="0">
              <a:buNone/>
            </a:pPr>
            <a:r>
              <a:rPr lang="en-IN" dirty="0"/>
              <a:t>{ </a:t>
            </a:r>
          </a:p>
          <a:p>
            <a:pPr marL="1097280" lvl="4" indent="0">
              <a:buNone/>
            </a:pPr>
            <a:r>
              <a:rPr lang="en-IN" dirty="0" err="1"/>
              <a:t>myMethod</a:t>
            </a:r>
            <a:r>
              <a:rPr lang="en-IN" dirty="0"/>
              <a:t>(); </a:t>
            </a:r>
          </a:p>
          <a:p>
            <a:pPr marL="1097280" lvl="4" indent="0">
              <a:buNone/>
            </a:pPr>
            <a:r>
              <a:rPr lang="en-IN" dirty="0" err="1"/>
              <a:t>myMethod</a:t>
            </a:r>
            <a:r>
              <a:rPr lang="en-IN" dirty="0"/>
              <a:t>(); </a:t>
            </a:r>
          </a:p>
          <a:p>
            <a:pPr marL="1097280" lvl="4" indent="0">
              <a:buNone/>
            </a:pPr>
            <a:r>
              <a:rPr lang="en-IN" dirty="0" err="1"/>
              <a:t>myMethod</a:t>
            </a:r>
            <a:r>
              <a:rPr lang="en-IN" dirty="0"/>
              <a:t>(); </a:t>
            </a:r>
          </a:p>
          <a:p>
            <a:pPr marL="1097280" lvl="4" indent="0">
              <a:buNone/>
            </a:pPr>
            <a:r>
              <a:rPr lang="en-IN" dirty="0"/>
              <a:t>} }</a:t>
            </a:r>
          </a:p>
        </p:txBody>
      </p:sp>
      <p:sp>
        <p:nvSpPr>
          <p:cNvPr id="4" name="Date Placeholder 3">
            <a:extLst>
              <a:ext uri="{FF2B5EF4-FFF2-40B4-BE49-F238E27FC236}">
                <a16:creationId xmlns:a16="http://schemas.microsoft.com/office/drawing/2014/main" id="{FDF5E123-476F-974B-BBBC-69F8963A4FE3}"/>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E8FD9715-59F5-2F4B-804A-AE5A04B232D4}"/>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1824E0C0-E362-AF4D-8187-39FB05E8B8C3}"/>
              </a:ext>
            </a:extLst>
          </p:cNvPr>
          <p:cNvSpPr>
            <a:spLocks noGrp="1"/>
          </p:cNvSpPr>
          <p:nvPr>
            <p:ph type="sldNum" sz="quarter" idx="12"/>
          </p:nvPr>
        </p:nvSpPr>
        <p:spPr/>
        <p:txBody>
          <a:bodyPr/>
          <a:lstStyle/>
          <a:p>
            <a:fld id="{860C8249-ED93-7640-8EF8-EF1CF6F3BBCA}" type="slidenum">
              <a:rPr lang="en-US" smtClean="0"/>
              <a:t>67</a:t>
            </a:fld>
            <a:endParaRPr lang="en-US"/>
          </a:p>
        </p:txBody>
      </p:sp>
      <p:sp>
        <p:nvSpPr>
          <p:cNvPr id="8" name="TextBox 7">
            <a:extLst>
              <a:ext uri="{FF2B5EF4-FFF2-40B4-BE49-F238E27FC236}">
                <a16:creationId xmlns:a16="http://schemas.microsoft.com/office/drawing/2014/main" id="{7C10C3A7-F707-4D4B-A1D7-C7CB59B2DED7}"/>
              </a:ext>
            </a:extLst>
          </p:cNvPr>
          <p:cNvSpPr txBox="1"/>
          <p:nvPr/>
        </p:nvSpPr>
        <p:spPr>
          <a:xfrm>
            <a:off x="7964424" y="4423719"/>
            <a:ext cx="2188356" cy="1754326"/>
          </a:xfrm>
          <a:prstGeom prst="rect">
            <a:avLst/>
          </a:prstGeom>
          <a:noFill/>
        </p:spPr>
        <p:txBody>
          <a:bodyPr wrap="none" rtlCol="0">
            <a:spAutoFit/>
          </a:bodyPr>
          <a:lstStyle/>
          <a:p>
            <a:r>
              <a:rPr lang="en-US" dirty="0"/>
              <a:t>Output: </a:t>
            </a:r>
          </a:p>
          <a:p>
            <a:endParaRPr lang="en-IN" dirty="0"/>
          </a:p>
          <a:p>
            <a:r>
              <a:rPr lang="en-IN" dirty="0"/>
              <a:t>I just got executed!</a:t>
            </a:r>
          </a:p>
          <a:p>
            <a:r>
              <a:rPr lang="en-IN" dirty="0"/>
              <a:t>I just got executed!</a:t>
            </a:r>
          </a:p>
          <a:p>
            <a:r>
              <a:rPr lang="en-IN" dirty="0"/>
              <a:t>I just got executed!</a:t>
            </a:r>
          </a:p>
          <a:p>
            <a:endParaRPr lang="en-US" dirty="0"/>
          </a:p>
        </p:txBody>
      </p:sp>
    </p:spTree>
    <p:extLst>
      <p:ext uri="{BB962C8B-B14F-4D97-AF65-F5344CB8AC3E}">
        <p14:creationId xmlns:p14="http://schemas.microsoft.com/office/powerpoint/2010/main" val="31107876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6AB03-6439-404F-85D3-7E139C839CEB}"/>
              </a:ext>
            </a:extLst>
          </p:cNvPr>
          <p:cNvSpPr>
            <a:spLocks noGrp="1"/>
          </p:cNvSpPr>
          <p:nvPr>
            <p:ph type="title"/>
          </p:nvPr>
        </p:nvSpPr>
        <p:spPr/>
        <p:txBody>
          <a:bodyPr/>
          <a:lstStyle/>
          <a:p>
            <a:r>
              <a:rPr lang="en-US" dirty="0"/>
              <a:t>Static and non-Static Methods</a:t>
            </a:r>
          </a:p>
        </p:txBody>
      </p:sp>
      <p:sp>
        <p:nvSpPr>
          <p:cNvPr id="3" name="Content Placeholder 2">
            <a:extLst>
              <a:ext uri="{FF2B5EF4-FFF2-40B4-BE49-F238E27FC236}">
                <a16:creationId xmlns:a16="http://schemas.microsoft.com/office/drawing/2014/main" id="{4989FDD2-399E-D543-8C3A-D5F215DF29DD}"/>
              </a:ext>
            </a:extLst>
          </p:cNvPr>
          <p:cNvSpPr>
            <a:spLocks noGrp="1"/>
          </p:cNvSpPr>
          <p:nvPr>
            <p:ph idx="1"/>
          </p:nvPr>
        </p:nvSpPr>
        <p:spPr/>
        <p:txBody>
          <a:bodyPr>
            <a:normAutofit fontScale="70000" lnSpcReduction="20000"/>
          </a:bodyPr>
          <a:lstStyle/>
          <a:p>
            <a:pPr marL="0" indent="0">
              <a:buNone/>
            </a:pPr>
            <a:r>
              <a:rPr lang="en-IN" dirty="0"/>
              <a:t>public class Main { </a:t>
            </a:r>
          </a:p>
          <a:p>
            <a:pPr marL="0" indent="0">
              <a:buNone/>
            </a:pPr>
            <a:r>
              <a:rPr lang="en-IN" dirty="0"/>
              <a:t>static void </a:t>
            </a:r>
            <a:r>
              <a:rPr lang="en-IN" dirty="0" err="1"/>
              <a:t>myStaticMethod</a:t>
            </a:r>
            <a:r>
              <a:rPr lang="en-IN" dirty="0"/>
              <a:t>() { </a:t>
            </a:r>
          </a:p>
          <a:p>
            <a:pPr marL="0" indent="0">
              <a:buNone/>
            </a:pPr>
            <a:r>
              <a:rPr lang="en-IN" dirty="0" err="1"/>
              <a:t>System.</a:t>
            </a:r>
            <a:r>
              <a:rPr lang="en-IN" b="1" i="1" dirty="0" err="1"/>
              <a:t>out</a:t>
            </a:r>
            <a:r>
              <a:rPr lang="en-IN" dirty="0" err="1"/>
              <a:t>.println</a:t>
            </a:r>
            <a:r>
              <a:rPr lang="en-IN" dirty="0"/>
              <a:t>("Static Methods");   //In static method no need to create an object for achieving output</a:t>
            </a:r>
          </a:p>
          <a:p>
            <a:pPr marL="0" indent="0">
              <a:buNone/>
            </a:pPr>
            <a:r>
              <a:rPr lang="en-IN" dirty="0"/>
              <a:t>} </a:t>
            </a:r>
          </a:p>
          <a:p>
            <a:pPr marL="0" indent="0">
              <a:buNone/>
            </a:pPr>
            <a:r>
              <a:rPr lang="en-IN" dirty="0"/>
              <a:t>public void </a:t>
            </a:r>
            <a:r>
              <a:rPr lang="en-IN" dirty="0" err="1"/>
              <a:t>myPublicMethod</a:t>
            </a:r>
            <a:r>
              <a:rPr lang="en-IN" dirty="0"/>
              <a:t>() { </a:t>
            </a:r>
          </a:p>
          <a:p>
            <a:pPr marL="0" indent="0">
              <a:buNone/>
            </a:pPr>
            <a:r>
              <a:rPr lang="en-IN" dirty="0" err="1"/>
              <a:t>System.</a:t>
            </a:r>
            <a:r>
              <a:rPr lang="en-IN" b="1" i="1" dirty="0" err="1"/>
              <a:t>out</a:t>
            </a:r>
            <a:r>
              <a:rPr lang="en-IN" dirty="0" err="1"/>
              <a:t>.println</a:t>
            </a:r>
            <a:r>
              <a:rPr lang="en-IN" dirty="0"/>
              <a:t>("Non Public Methods"); </a:t>
            </a:r>
          </a:p>
          <a:p>
            <a:pPr marL="0" indent="0">
              <a:buNone/>
            </a:pPr>
            <a:r>
              <a:rPr lang="en-IN" dirty="0"/>
              <a:t>} </a:t>
            </a:r>
          </a:p>
          <a:p>
            <a:pPr marL="0" indent="0">
              <a:buNone/>
            </a:pPr>
            <a:r>
              <a:rPr lang="en-IN" dirty="0"/>
              <a:t>public static void main(String[] </a:t>
            </a:r>
            <a:r>
              <a:rPr lang="en-IN" dirty="0" err="1"/>
              <a:t>args</a:t>
            </a:r>
            <a:r>
              <a:rPr lang="en-IN" dirty="0"/>
              <a:t>) </a:t>
            </a:r>
          </a:p>
          <a:p>
            <a:pPr marL="0" indent="0">
              <a:buNone/>
            </a:pPr>
            <a:r>
              <a:rPr lang="en-IN" dirty="0"/>
              <a:t>{ </a:t>
            </a:r>
          </a:p>
          <a:p>
            <a:pPr marL="0" indent="0">
              <a:buNone/>
            </a:pPr>
            <a:r>
              <a:rPr lang="en-IN" i="1" dirty="0" err="1"/>
              <a:t>myStaticMethod</a:t>
            </a:r>
            <a:r>
              <a:rPr lang="en-IN" dirty="0"/>
              <a:t>();</a:t>
            </a:r>
          </a:p>
          <a:p>
            <a:pPr marL="0" indent="0">
              <a:buNone/>
            </a:pPr>
            <a:r>
              <a:rPr lang="en-IN" dirty="0"/>
              <a:t>Main </a:t>
            </a:r>
            <a:r>
              <a:rPr lang="en-IN" dirty="0" err="1"/>
              <a:t>myObj</a:t>
            </a:r>
            <a:r>
              <a:rPr lang="en-IN" dirty="0"/>
              <a:t> = new Main();</a:t>
            </a:r>
          </a:p>
          <a:p>
            <a:pPr marL="0" indent="0">
              <a:buNone/>
            </a:pPr>
            <a:r>
              <a:rPr lang="en-IN" dirty="0" err="1"/>
              <a:t>myObj.myPublicMethod</a:t>
            </a:r>
            <a:r>
              <a:rPr lang="en-IN" dirty="0"/>
              <a:t>(); //In public method output will be executed only when object is created</a:t>
            </a:r>
          </a:p>
          <a:p>
            <a:pPr marL="0" indent="0">
              <a:buNone/>
            </a:pPr>
            <a:r>
              <a:rPr lang="en-IN" dirty="0"/>
              <a:t>} }</a:t>
            </a:r>
          </a:p>
          <a:p>
            <a:endParaRPr lang="en-US" dirty="0"/>
          </a:p>
        </p:txBody>
      </p:sp>
      <p:sp>
        <p:nvSpPr>
          <p:cNvPr id="4" name="Date Placeholder 3">
            <a:extLst>
              <a:ext uri="{FF2B5EF4-FFF2-40B4-BE49-F238E27FC236}">
                <a16:creationId xmlns:a16="http://schemas.microsoft.com/office/drawing/2014/main" id="{C78CB40B-8E63-BE42-9562-F546291B9BE8}"/>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AFA6C600-463F-9440-AA90-B1A4A648929A}"/>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3F98956E-B441-2345-86DF-3BCB26B7803A}"/>
              </a:ext>
            </a:extLst>
          </p:cNvPr>
          <p:cNvSpPr>
            <a:spLocks noGrp="1"/>
          </p:cNvSpPr>
          <p:nvPr>
            <p:ph type="sldNum" sz="quarter" idx="12"/>
          </p:nvPr>
        </p:nvSpPr>
        <p:spPr/>
        <p:txBody>
          <a:bodyPr/>
          <a:lstStyle/>
          <a:p>
            <a:fld id="{860C8249-ED93-7640-8EF8-EF1CF6F3BBCA}" type="slidenum">
              <a:rPr lang="en-US" smtClean="0"/>
              <a:t>68</a:t>
            </a:fld>
            <a:endParaRPr lang="en-US"/>
          </a:p>
        </p:txBody>
      </p:sp>
      <p:pic>
        <p:nvPicPr>
          <p:cNvPr id="7" name="Picture 6">
            <a:extLst>
              <a:ext uri="{FF2B5EF4-FFF2-40B4-BE49-F238E27FC236}">
                <a16:creationId xmlns:a16="http://schemas.microsoft.com/office/drawing/2014/main" id="{E38E2971-9103-8846-A6A3-4447DE3F5A77}"/>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1D23BDCF-9D33-5746-9703-EFDDC72AB4A3}"/>
              </a:ext>
            </a:extLst>
          </p:cNvPr>
          <p:cNvSpPr txBox="1"/>
          <p:nvPr/>
        </p:nvSpPr>
        <p:spPr>
          <a:xfrm>
            <a:off x="7129848" y="3855308"/>
            <a:ext cx="2315249" cy="1477328"/>
          </a:xfrm>
          <a:prstGeom prst="rect">
            <a:avLst/>
          </a:prstGeom>
          <a:noFill/>
        </p:spPr>
        <p:txBody>
          <a:bodyPr wrap="none" rtlCol="0">
            <a:spAutoFit/>
          </a:bodyPr>
          <a:lstStyle/>
          <a:p>
            <a:r>
              <a:rPr lang="en-US" dirty="0"/>
              <a:t>Output: </a:t>
            </a:r>
          </a:p>
          <a:p>
            <a:endParaRPr lang="en-US" dirty="0"/>
          </a:p>
          <a:p>
            <a:r>
              <a:rPr lang="en-IN" dirty="0"/>
              <a:t>Static Methods</a:t>
            </a:r>
          </a:p>
          <a:p>
            <a:r>
              <a:rPr lang="en-IN" dirty="0"/>
              <a:t>Non Public Methods</a:t>
            </a:r>
          </a:p>
          <a:p>
            <a:endParaRPr lang="en-US" dirty="0"/>
          </a:p>
        </p:txBody>
      </p:sp>
    </p:spTree>
    <p:extLst>
      <p:ext uri="{BB962C8B-B14F-4D97-AF65-F5344CB8AC3E}">
        <p14:creationId xmlns:p14="http://schemas.microsoft.com/office/powerpoint/2010/main" val="35981883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DC24-A96A-4141-A4F6-00195B2F02B6}"/>
              </a:ext>
            </a:extLst>
          </p:cNvPr>
          <p:cNvSpPr>
            <a:spLocks noGrp="1"/>
          </p:cNvSpPr>
          <p:nvPr>
            <p:ph type="title"/>
          </p:nvPr>
        </p:nvSpPr>
        <p:spPr/>
        <p:txBody>
          <a:bodyPr/>
          <a:lstStyle/>
          <a:p>
            <a:r>
              <a:rPr lang="en-US" dirty="0"/>
              <a:t>Access methods with an object</a:t>
            </a:r>
          </a:p>
        </p:txBody>
      </p:sp>
      <p:sp>
        <p:nvSpPr>
          <p:cNvPr id="3" name="Content Placeholder 2">
            <a:extLst>
              <a:ext uri="{FF2B5EF4-FFF2-40B4-BE49-F238E27FC236}">
                <a16:creationId xmlns:a16="http://schemas.microsoft.com/office/drawing/2014/main" id="{15AA7346-6698-4B49-9FB5-547C4AD38592}"/>
              </a:ext>
            </a:extLst>
          </p:cNvPr>
          <p:cNvSpPr>
            <a:spLocks noGrp="1"/>
          </p:cNvSpPr>
          <p:nvPr>
            <p:ph idx="1"/>
          </p:nvPr>
        </p:nvSpPr>
        <p:spPr>
          <a:xfrm>
            <a:off x="1069848" y="2121408"/>
            <a:ext cx="5528660" cy="4050792"/>
          </a:xfrm>
        </p:spPr>
        <p:txBody>
          <a:bodyPr>
            <a:normAutofit fontScale="85000" lnSpcReduction="20000"/>
          </a:bodyPr>
          <a:lstStyle/>
          <a:p>
            <a:pPr marL="0" indent="0">
              <a:buNone/>
            </a:pPr>
            <a:r>
              <a:rPr lang="en-IN" dirty="0"/>
              <a:t>public class Main {</a:t>
            </a:r>
          </a:p>
          <a:p>
            <a:pPr marL="0" indent="0">
              <a:buNone/>
            </a:pPr>
            <a:r>
              <a:rPr lang="en-IN" dirty="0"/>
              <a:t>public void </a:t>
            </a:r>
            <a:r>
              <a:rPr lang="en-IN" dirty="0" err="1"/>
              <a:t>fullThrottle</a:t>
            </a:r>
            <a:r>
              <a:rPr lang="en-IN" dirty="0"/>
              <a:t>() {</a:t>
            </a:r>
          </a:p>
          <a:p>
            <a:pPr marL="0" indent="0">
              <a:buNone/>
            </a:pPr>
            <a:r>
              <a:rPr lang="en-IN" dirty="0" err="1"/>
              <a:t>System.</a:t>
            </a:r>
            <a:r>
              <a:rPr lang="en-IN" b="1" i="1" dirty="0" err="1"/>
              <a:t>out</a:t>
            </a:r>
            <a:r>
              <a:rPr lang="en-IN" dirty="0" err="1"/>
              <a:t>.println</a:t>
            </a:r>
            <a:r>
              <a:rPr lang="en-IN" dirty="0"/>
              <a:t>("The car is going fast");</a:t>
            </a:r>
          </a:p>
          <a:p>
            <a:pPr marL="0" indent="0">
              <a:buNone/>
            </a:pPr>
            <a:r>
              <a:rPr lang="en-IN" dirty="0"/>
              <a:t>}</a:t>
            </a:r>
          </a:p>
          <a:p>
            <a:pPr marL="0" indent="0">
              <a:buNone/>
            </a:pPr>
            <a:r>
              <a:rPr lang="en-IN" dirty="0"/>
              <a:t>public void speed(int </a:t>
            </a:r>
            <a:r>
              <a:rPr lang="en-IN" dirty="0" err="1"/>
              <a:t>maxSpeed</a:t>
            </a:r>
            <a:r>
              <a:rPr lang="en-IN" dirty="0"/>
              <a:t>) {</a:t>
            </a:r>
          </a:p>
          <a:p>
            <a:pPr marL="0" indent="0">
              <a:buNone/>
            </a:pPr>
            <a:r>
              <a:rPr lang="en-IN" dirty="0" err="1"/>
              <a:t>System.</a:t>
            </a:r>
            <a:r>
              <a:rPr lang="en-IN" b="1" i="1" dirty="0" err="1"/>
              <a:t>out</a:t>
            </a:r>
            <a:r>
              <a:rPr lang="en-IN" dirty="0" err="1"/>
              <a:t>.println</a:t>
            </a:r>
            <a:r>
              <a:rPr lang="en-IN" dirty="0"/>
              <a:t>("Max speed is: " + </a:t>
            </a:r>
            <a:r>
              <a:rPr lang="en-IN" dirty="0" err="1"/>
              <a:t>maxSpeed</a:t>
            </a:r>
            <a:r>
              <a:rPr lang="en-IN" dirty="0"/>
              <a:t>);</a:t>
            </a:r>
          </a:p>
          <a:p>
            <a:pPr marL="0" indent="0">
              <a:buNone/>
            </a:pPr>
            <a:r>
              <a:rPr lang="en-IN" dirty="0"/>
              <a:t>}</a:t>
            </a:r>
          </a:p>
          <a:p>
            <a:pPr marL="0" indent="0">
              <a:buNone/>
            </a:pPr>
            <a:r>
              <a:rPr lang="en-IN" dirty="0"/>
              <a:t>public static void main(String [] </a:t>
            </a:r>
            <a:r>
              <a:rPr lang="en-IN" dirty="0" err="1"/>
              <a:t>args</a:t>
            </a:r>
            <a:r>
              <a:rPr lang="en-IN" dirty="0"/>
              <a:t>) {</a:t>
            </a:r>
          </a:p>
          <a:p>
            <a:pPr marL="0" indent="0">
              <a:buNone/>
            </a:pPr>
            <a:r>
              <a:rPr lang="en-IN" dirty="0"/>
              <a:t>Main </a:t>
            </a:r>
            <a:r>
              <a:rPr lang="en-IN" dirty="0" err="1"/>
              <a:t>myCar</a:t>
            </a:r>
            <a:r>
              <a:rPr lang="en-IN" dirty="0"/>
              <a:t> = new Main ( ); </a:t>
            </a:r>
          </a:p>
          <a:p>
            <a:pPr marL="0" indent="0">
              <a:buNone/>
            </a:pPr>
            <a:r>
              <a:rPr lang="en-IN" dirty="0" err="1"/>
              <a:t>myCar</a:t>
            </a:r>
            <a:r>
              <a:rPr lang="en-IN" dirty="0"/>
              <a:t>. </a:t>
            </a:r>
            <a:r>
              <a:rPr lang="en-IN" dirty="0" err="1"/>
              <a:t>fullThrottle</a:t>
            </a:r>
            <a:r>
              <a:rPr lang="en-IN" dirty="0"/>
              <a:t> (); </a:t>
            </a:r>
          </a:p>
          <a:p>
            <a:pPr marL="0" indent="0">
              <a:buNone/>
            </a:pPr>
            <a:r>
              <a:rPr lang="en-IN" dirty="0" err="1"/>
              <a:t>myCar</a:t>
            </a:r>
            <a:r>
              <a:rPr lang="en-IN" dirty="0"/>
              <a:t> . speed (200);</a:t>
            </a:r>
          </a:p>
          <a:p>
            <a:pPr marL="0" indent="0">
              <a:buNone/>
            </a:pPr>
            <a:r>
              <a:rPr lang="en-IN" dirty="0"/>
              <a:t>} }</a:t>
            </a:r>
          </a:p>
        </p:txBody>
      </p:sp>
      <p:sp>
        <p:nvSpPr>
          <p:cNvPr id="4" name="Date Placeholder 3">
            <a:extLst>
              <a:ext uri="{FF2B5EF4-FFF2-40B4-BE49-F238E27FC236}">
                <a16:creationId xmlns:a16="http://schemas.microsoft.com/office/drawing/2014/main" id="{241140E3-429D-EE47-8A1D-88B56C15B9B0}"/>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425B8DED-A7A9-AD44-8DF9-774461852B56}"/>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82992F79-80F6-284B-B6ED-01FC0ED77FFE}"/>
              </a:ext>
            </a:extLst>
          </p:cNvPr>
          <p:cNvSpPr>
            <a:spLocks noGrp="1"/>
          </p:cNvSpPr>
          <p:nvPr>
            <p:ph type="sldNum" sz="quarter" idx="12"/>
          </p:nvPr>
        </p:nvSpPr>
        <p:spPr/>
        <p:txBody>
          <a:bodyPr/>
          <a:lstStyle/>
          <a:p>
            <a:fld id="{860C8249-ED93-7640-8EF8-EF1CF6F3BBCA}" type="slidenum">
              <a:rPr lang="en-US" smtClean="0"/>
              <a:t>69</a:t>
            </a:fld>
            <a:endParaRPr lang="en-US"/>
          </a:p>
        </p:txBody>
      </p:sp>
      <p:pic>
        <p:nvPicPr>
          <p:cNvPr id="7" name="Picture 6">
            <a:extLst>
              <a:ext uri="{FF2B5EF4-FFF2-40B4-BE49-F238E27FC236}">
                <a16:creationId xmlns:a16="http://schemas.microsoft.com/office/drawing/2014/main" id="{267D6866-4BA9-0A4A-B48C-605CF95886A8}"/>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8A4D786B-BCDB-A848-A31A-1BB44E2F7BC0}"/>
              </a:ext>
            </a:extLst>
          </p:cNvPr>
          <p:cNvSpPr txBox="1"/>
          <p:nvPr/>
        </p:nvSpPr>
        <p:spPr>
          <a:xfrm>
            <a:off x="7673546" y="4473146"/>
            <a:ext cx="2316468" cy="1477328"/>
          </a:xfrm>
          <a:prstGeom prst="rect">
            <a:avLst/>
          </a:prstGeom>
          <a:noFill/>
        </p:spPr>
        <p:txBody>
          <a:bodyPr wrap="none" rtlCol="0">
            <a:spAutoFit/>
          </a:bodyPr>
          <a:lstStyle/>
          <a:p>
            <a:r>
              <a:rPr lang="en-US" dirty="0"/>
              <a:t>Output: </a:t>
            </a:r>
          </a:p>
          <a:p>
            <a:endParaRPr lang="en-US" dirty="0"/>
          </a:p>
          <a:p>
            <a:r>
              <a:rPr lang="en-IN" dirty="0"/>
              <a:t>The car is going fast</a:t>
            </a:r>
          </a:p>
          <a:p>
            <a:r>
              <a:rPr lang="en-IN" dirty="0"/>
              <a:t>Max speed is: 200</a:t>
            </a:r>
          </a:p>
          <a:p>
            <a:endParaRPr lang="en-US" dirty="0"/>
          </a:p>
        </p:txBody>
      </p:sp>
    </p:spTree>
    <p:extLst>
      <p:ext uri="{BB962C8B-B14F-4D97-AF65-F5344CB8AC3E}">
        <p14:creationId xmlns:p14="http://schemas.microsoft.com/office/powerpoint/2010/main" val="2610741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7D3E18-A89A-2746-A83D-E0DEFEA3FA13}"/>
              </a:ext>
            </a:extLst>
          </p:cNvPr>
          <p:cNvSpPr>
            <a:spLocks noGrp="1"/>
          </p:cNvSpPr>
          <p:nvPr>
            <p:ph idx="1"/>
          </p:nvPr>
        </p:nvSpPr>
        <p:spPr>
          <a:xfrm>
            <a:off x="1088136" y="1658953"/>
            <a:ext cx="10058400" cy="4050792"/>
          </a:xfrm>
        </p:spPr>
        <p:txBody>
          <a:bodyPr>
            <a:normAutofit lnSpcReduction="10000"/>
          </a:bodyPr>
          <a:lstStyle/>
          <a:p>
            <a:r>
              <a:rPr lang="en-US" dirty="0"/>
              <a:t>Procedural Oriented Programming</a:t>
            </a:r>
          </a:p>
          <a:p>
            <a:endParaRPr lang="en-US" dirty="0"/>
          </a:p>
          <a:p>
            <a:pPr marL="0" indent="0">
              <a:buNone/>
            </a:pPr>
            <a:r>
              <a:rPr lang="en-IN" dirty="0"/>
              <a:t>		Program is divided into small parts called as functions</a:t>
            </a:r>
          </a:p>
          <a:p>
            <a:pPr marL="0" indent="0">
              <a:buNone/>
            </a:pPr>
            <a:r>
              <a:rPr lang="en-IN" dirty="0"/>
              <a:t>		It follows top down approach</a:t>
            </a:r>
          </a:p>
          <a:p>
            <a:pPr marL="0" indent="0">
              <a:buNone/>
            </a:pPr>
            <a:r>
              <a:rPr lang="en-IN" dirty="0"/>
              <a:t>		No access specifiers in this paradigm</a:t>
            </a:r>
          </a:p>
          <a:p>
            <a:pPr marL="0" indent="0">
              <a:buNone/>
            </a:pPr>
            <a:r>
              <a:rPr lang="en-IN" dirty="0"/>
              <a:t>		Adding new data and function is not easy </a:t>
            </a:r>
          </a:p>
          <a:p>
            <a:pPr marL="0" indent="0">
              <a:buNone/>
            </a:pPr>
            <a:r>
              <a:rPr lang="en-IN" dirty="0"/>
              <a:t>		It is not having proper data hiding mechanism so that it is less 			secure</a:t>
            </a:r>
          </a:p>
          <a:p>
            <a:pPr marL="0" indent="0">
              <a:buNone/>
            </a:pPr>
            <a:r>
              <a:rPr lang="en-IN" dirty="0"/>
              <a:t>		In this model, function is more important than data</a:t>
            </a:r>
          </a:p>
          <a:p>
            <a:pPr marL="0" indent="0">
              <a:buNone/>
            </a:pPr>
            <a:r>
              <a:rPr lang="en-IN" dirty="0"/>
              <a:t>		Ex: C, FORTRAN, PASCAL etc...</a:t>
            </a:r>
          </a:p>
          <a:p>
            <a:pPr marL="0" indent="0">
              <a:buNone/>
            </a:pPr>
            <a:endParaRPr lang="en-US" dirty="0"/>
          </a:p>
        </p:txBody>
      </p:sp>
      <p:sp>
        <p:nvSpPr>
          <p:cNvPr id="4" name="Date Placeholder 3">
            <a:extLst>
              <a:ext uri="{FF2B5EF4-FFF2-40B4-BE49-F238E27FC236}">
                <a16:creationId xmlns:a16="http://schemas.microsoft.com/office/drawing/2014/main" id="{646D6458-4026-D74A-9D0A-355DD555D9D8}"/>
              </a:ext>
            </a:extLst>
          </p:cNvPr>
          <p:cNvSpPr>
            <a:spLocks noGrp="1"/>
          </p:cNvSpPr>
          <p:nvPr>
            <p:ph type="dt" sz="half" idx="10"/>
          </p:nvPr>
        </p:nvSpPr>
        <p:spPr/>
        <p:txBody>
          <a:bodyPr/>
          <a:lstStyle/>
          <a:p>
            <a:fld id="{87622DDC-B381-A841-B3E9-E357678895EB}" type="datetime1">
              <a:rPr lang="en-IN" smtClean="0"/>
              <a:t>11/08/22</a:t>
            </a:fld>
            <a:endParaRPr lang="en-US"/>
          </a:p>
        </p:txBody>
      </p:sp>
      <p:sp>
        <p:nvSpPr>
          <p:cNvPr id="5" name="Footer Placeholder 4">
            <a:extLst>
              <a:ext uri="{FF2B5EF4-FFF2-40B4-BE49-F238E27FC236}">
                <a16:creationId xmlns:a16="http://schemas.microsoft.com/office/drawing/2014/main" id="{34BE82B4-D812-314E-B374-698804B93C23}"/>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58AF65E0-E246-EE48-B84A-1625A20D7775}"/>
              </a:ext>
            </a:extLst>
          </p:cNvPr>
          <p:cNvSpPr>
            <a:spLocks noGrp="1"/>
          </p:cNvSpPr>
          <p:nvPr>
            <p:ph type="sldNum" sz="quarter" idx="12"/>
          </p:nvPr>
        </p:nvSpPr>
        <p:spPr/>
        <p:txBody>
          <a:bodyPr/>
          <a:lstStyle/>
          <a:p>
            <a:fld id="{860C8249-ED93-7640-8EF8-EF1CF6F3BBCA}" type="slidenum">
              <a:rPr lang="en-US" smtClean="0"/>
              <a:t>7</a:t>
            </a:fld>
            <a:endParaRPr lang="en-US"/>
          </a:p>
        </p:txBody>
      </p:sp>
      <p:pic>
        <p:nvPicPr>
          <p:cNvPr id="7" name="Picture 6">
            <a:extLst>
              <a:ext uri="{FF2B5EF4-FFF2-40B4-BE49-F238E27FC236}">
                <a16:creationId xmlns:a16="http://schemas.microsoft.com/office/drawing/2014/main" id="{9413469B-E2EA-E346-9670-29F2E3143506}"/>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6525812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6DA4B-549A-AE42-9788-9224098B6F63}"/>
              </a:ext>
            </a:extLst>
          </p:cNvPr>
          <p:cNvSpPr>
            <a:spLocks noGrp="1"/>
          </p:cNvSpPr>
          <p:nvPr>
            <p:ph type="title"/>
          </p:nvPr>
        </p:nvSpPr>
        <p:spPr/>
        <p:txBody>
          <a:bodyPr/>
          <a:lstStyle/>
          <a:p>
            <a:r>
              <a:rPr lang="en-US" dirty="0"/>
              <a:t>Java Constructors</a:t>
            </a:r>
          </a:p>
        </p:txBody>
      </p:sp>
      <p:sp>
        <p:nvSpPr>
          <p:cNvPr id="3" name="Content Placeholder 2">
            <a:extLst>
              <a:ext uri="{FF2B5EF4-FFF2-40B4-BE49-F238E27FC236}">
                <a16:creationId xmlns:a16="http://schemas.microsoft.com/office/drawing/2014/main" id="{84FB8564-951A-0042-BE38-B9852C9987A7}"/>
              </a:ext>
            </a:extLst>
          </p:cNvPr>
          <p:cNvSpPr>
            <a:spLocks noGrp="1"/>
          </p:cNvSpPr>
          <p:nvPr>
            <p:ph idx="1"/>
          </p:nvPr>
        </p:nvSpPr>
        <p:spPr/>
        <p:txBody>
          <a:bodyPr>
            <a:normAutofit lnSpcReduction="10000"/>
          </a:bodyPr>
          <a:lstStyle/>
          <a:p>
            <a:r>
              <a:rPr lang="en-IN" dirty="0"/>
              <a:t>A constructor in Java is a special method that is used to initialize objects. </a:t>
            </a:r>
          </a:p>
          <a:p>
            <a:r>
              <a:rPr lang="en-IN" dirty="0"/>
              <a:t>The constructor is called when an object of a class is created.</a:t>
            </a:r>
          </a:p>
          <a:p>
            <a:r>
              <a:rPr lang="en-IN" dirty="0"/>
              <a:t>It can be used to set initial values for object attributes. </a:t>
            </a:r>
          </a:p>
          <a:p>
            <a:pPr marL="1097280" lvl="4" indent="0">
              <a:buNone/>
            </a:pPr>
            <a:endParaRPr lang="en-IN" dirty="0"/>
          </a:p>
          <a:p>
            <a:pPr marL="1097280" lvl="4" indent="0">
              <a:buNone/>
            </a:pPr>
            <a:r>
              <a:rPr lang="en-IN" dirty="0"/>
              <a:t>public class Main { </a:t>
            </a:r>
          </a:p>
          <a:p>
            <a:pPr marL="1097280" lvl="4" indent="0">
              <a:buNone/>
            </a:pPr>
            <a:r>
              <a:rPr lang="en-IN" dirty="0"/>
              <a:t>int x; </a:t>
            </a:r>
          </a:p>
          <a:p>
            <a:pPr marL="1097280" lvl="4" indent="0">
              <a:buNone/>
            </a:pPr>
            <a:r>
              <a:rPr lang="en-IN" dirty="0"/>
              <a:t>public Main() {  //constructor</a:t>
            </a:r>
          </a:p>
          <a:p>
            <a:pPr marL="1097280" lvl="4" indent="0">
              <a:buNone/>
            </a:pPr>
            <a:r>
              <a:rPr lang="en-IN" dirty="0"/>
              <a:t>x=5; </a:t>
            </a:r>
          </a:p>
          <a:p>
            <a:pPr marL="1097280" lvl="4" indent="0">
              <a:buNone/>
            </a:pPr>
            <a:r>
              <a:rPr lang="en-IN" dirty="0"/>
              <a:t>}</a:t>
            </a:r>
            <a:br>
              <a:rPr lang="en-IN" dirty="0"/>
            </a:br>
            <a:r>
              <a:rPr lang="en-IN" dirty="0"/>
              <a:t>public static void main(String [] </a:t>
            </a:r>
            <a:r>
              <a:rPr lang="en-IN" dirty="0" err="1"/>
              <a:t>args</a:t>
            </a:r>
            <a:r>
              <a:rPr lang="en-IN" dirty="0"/>
              <a:t>) { </a:t>
            </a:r>
          </a:p>
          <a:p>
            <a:pPr marL="1097280" lvl="4" indent="0">
              <a:buNone/>
            </a:pPr>
            <a:r>
              <a:rPr lang="en-IN" dirty="0"/>
              <a:t>Main </a:t>
            </a:r>
            <a:r>
              <a:rPr lang="en-IN" dirty="0" err="1"/>
              <a:t>myObj</a:t>
            </a:r>
            <a:r>
              <a:rPr lang="en-IN" dirty="0"/>
              <a:t> = new Main ( ) ; </a:t>
            </a:r>
          </a:p>
          <a:p>
            <a:pPr marL="1097280" lvl="4" indent="0">
              <a:buNone/>
            </a:pPr>
            <a:r>
              <a:rPr lang="en-IN" dirty="0" err="1"/>
              <a:t>System.out</a:t>
            </a:r>
            <a:r>
              <a:rPr lang="en-IN" dirty="0"/>
              <a:t>. </a:t>
            </a:r>
            <a:r>
              <a:rPr lang="en-IN" dirty="0" err="1"/>
              <a:t>println</a:t>
            </a:r>
            <a:r>
              <a:rPr lang="en-IN" dirty="0"/>
              <a:t>(</a:t>
            </a:r>
            <a:r>
              <a:rPr lang="en-IN" dirty="0" err="1"/>
              <a:t>myObj.x</a:t>
            </a:r>
            <a:r>
              <a:rPr lang="en-IN" dirty="0"/>
              <a:t>); </a:t>
            </a:r>
          </a:p>
          <a:p>
            <a:pPr marL="1097280" lvl="4" indent="0">
              <a:buNone/>
            </a:pPr>
            <a:r>
              <a:rPr lang="en-IN" dirty="0"/>
              <a:t>} } </a:t>
            </a:r>
          </a:p>
          <a:p>
            <a:endParaRPr lang="en-US" dirty="0"/>
          </a:p>
        </p:txBody>
      </p:sp>
      <p:sp>
        <p:nvSpPr>
          <p:cNvPr id="4" name="Date Placeholder 3">
            <a:extLst>
              <a:ext uri="{FF2B5EF4-FFF2-40B4-BE49-F238E27FC236}">
                <a16:creationId xmlns:a16="http://schemas.microsoft.com/office/drawing/2014/main" id="{67BE545F-063D-9A4B-8FFC-15B15058568E}"/>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66BEDF7C-B9FA-3C49-9B5A-63AC3C6BA1CB}"/>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1B8EE7B4-735C-1E4E-898A-5DCA8EA3D642}"/>
              </a:ext>
            </a:extLst>
          </p:cNvPr>
          <p:cNvSpPr>
            <a:spLocks noGrp="1"/>
          </p:cNvSpPr>
          <p:nvPr>
            <p:ph type="sldNum" sz="quarter" idx="12"/>
          </p:nvPr>
        </p:nvSpPr>
        <p:spPr/>
        <p:txBody>
          <a:bodyPr/>
          <a:lstStyle/>
          <a:p>
            <a:fld id="{860C8249-ED93-7640-8EF8-EF1CF6F3BBCA}" type="slidenum">
              <a:rPr lang="en-US" smtClean="0"/>
              <a:t>70</a:t>
            </a:fld>
            <a:endParaRPr lang="en-US"/>
          </a:p>
        </p:txBody>
      </p:sp>
      <p:pic>
        <p:nvPicPr>
          <p:cNvPr id="7" name="Picture 6">
            <a:extLst>
              <a:ext uri="{FF2B5EF4-FFF2-40B4-BE49-F238E27FC236}">
                <a16:creationId xmlns:a16="http://schemas.microsoft.com/office/drawing/2014/main" id="{914E79AE-C537-D44C-B0E9-3EC06E8B7928}"/>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33971EAB-11D0-3F44-B578-5DFD2315D78F}"/>
              </a:ext>
            </a:extLst>
          </p:cNvPr>
          <p:cNvSpPr txBox="1"/>
          <p:nvPr/>
        </p:nvSpPr>
        <p:spPr>
          <a:xfrm>
            <a:off x="7415784" y="4448433"/>
            <a:ext cx="1017394" cy="923330"/>
          </a:xfrm>
          <a:prstGeom prst="rect">
            <a:avLst/>
          </a:prstGeom>
          <a:noFill/>
        </p:spPr>
        <p:txBody>
          <a:bodyPr wrap="none" rtlCol="0">
            <a:spAutoFit/>
          </a:bodyPr>
          <a:lstStyle/>
          <a:p>
            <a:r>
              <a:rPr lang="en-US" dirty="0"/>
              <a:t>Output: </a:t>
            </a:r>
          </a:p>
          <a:p>
            <a:endParaRPr lang="en-US" dirty="0"/>
          </a:p>
          <a:p>
            <a:r>
              <a:rPr lang="en-US" dirty="0"/>
              <a:t>5</a:t>
            </a:r>
          </a:p>
        </p:txBody>
      </p:sp>
    </p:spTree>
    <p:extLst>
      <p:ext uri="{BB962C8B-B14F-4D97-AF65-F5344CB8AC3E}">
        <p14:creationId xmlns:p14="http://schemas.microsoft.com/office/powerpoint/2010/main" val="20778000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BABDD9-2018-2D40-B578-1839BA6F26FD}"/>
              </a:ext>
            </a:extLst>
          </p:cNvPr>
          <p:cNvSpPr>
            <a:spLocks noGrp="1"/>
          </p:cNvSpPr>
          <p:nvPr>
            <p:ph idx="1"/>
          </p:nvPr>
        </p:nvSpPr>
        <p:spPr/>
        <p:txBody>
          <a:bodyPr/>
          <a:lstStyle/>
          <a:p>
            <a:r>
              <a:rPr lang="en-IN" dirty="0"/>
              <a:t>The parameterized constructors are the constructors having a </a:t>
            </a:r>
            <a:r>
              <a:rPr lang="en-IN" b="1" dirty="0"/>
              <a:t>specific number of arguments</a:t>
            </a:r>
            <a:r>
              <a:rPr lang="en-IN" dirty="0"/>
              <a:t> to be passed.</a:t>
            </a:r>
          </a:p>
          <a:p>
            <a:r>
              <a:rPr lang="en-IN" dirty="0"/>
              <a:t>The purpose of a parameterized constructor is to assign user-wanted specific values to the instance variables of different objects.</a:t>
            </a:r>
          </a:p>
          <a:p>
            <a:r>
              <a:rPr lang="en-IN" dirty="0"/>
              <a:t>A parameterized constructor is written explicitly by a programmer.</a:t>
            </a:r>
          </a:p>
          <a:p>
            <a:endParaRPr lang="en-US" dirty="0"/>
          </a:p>
        </p:txBody>
      </p:sp>
      <p:sp>
        <p:nvSpPr>
          <p:cNvPr id="4" name="Date Placeholder 3">
            <a:extLst>
              <a:ext uri="{FF2B5EF4-FFF2-40B4-BE49-F238E27FC236}">
                <a16:creationId xmlns:a16="http://schemas.microsoft.com/office/drawing/2014/main" id="{D7C72ADE-3A14-3443-8A91-04F2E8B8C33D}"/>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6961CF26-AA67-C543-A16A-7CE213FEB244}"/>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59FFE509-A45E-8848-84CF-F0A055FAF10C}"/>
              </a:ext>
            </a:extLst>
          </p:cNvPr>
          <p:cNvSpPr>
            <a:spLocks noGrp="1"/>
          </p:cNvSpPr>
          <p:nvPr>
            <p:ph type="sldNum" sz="quarter" idx="12"/>
          </p:nvPr>
        </p:nvSpPr>
        <p:spPr/>
        <p:txBody>
          <a:bodyPr/>
          <a:lstStyle/>
          <a:p>
            <a:fld id="{860C8249-ED93-7640-8EF8-EF1CF6F3BBCA}" type="slidenum">
              <a:rPr lang="en-US" smtClean="0"/>
              <a:t>71</a:t>
            </a:fld>
            <a:endParaRPr lang="en-US"/>
          </a:p>
        </p:txBody>
      </p:sp>
      <p:pic>
        <p:nvPicPr>
          <p:cNvPr id="7" name="Picture 6">
            <a:extLst>
              <a:ext uri="{FF2B5EF4-FFF2-40B4-BE49-F238E27FC236}">
                <a16:creationId xmlns:a16="http://schemas.microsoft.com/office/drawing/2014/main" id="{7949F681-144F-684C-9FBF-32A04B6D16A9}"/>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7044120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C5EE92-F3FC-8946-84DB-BD72B018C16C}"/>
              </a:ext>
            </a:extLst>
          </p:cNvPr>
          <p:cNvSpPr>
            <a:spLocks noGrp="1"/>
          </p:cNvSpPr>
          <p:nvPr>
            <p:ph idx="1"/>
          </p:nvPr>
        </p:nvSpPr>
        <p:spPr/>
        <p:txBody>
          <a:bodyPr>
            <a:normAutofit fontScale="92500" lnSpcReduction="10000"/>
          </a:bodyPr>
          <a:lstStyle/>
          <a:p>
            <a:r>
              <a:rPr lang="en-IN" dirty="0"/>
              <a:t>Note that the constructor name must match the class name, and it cannot have a return type (like void).</a:t>
            </a:r>
          </a:p>
          <a:p>
            <a:r>
              <a:rPr lang="en-IN" dirty="0"/>
              <a:t>Also note that the constructor is called when the object is created. </a:t>
            </a:r>
          </a:p>
          <a:p>
            <a:endParaRPr lang="en-US" dirty="0"/>
          </a:p>
          <a:p>
            <a:r>
              <a:rPr lang="en-IN" b="1" dirty="0"/>
              <a:t>Constructor Parameters </a:t>
            </a:r>
            <a:endParaRPr lang="en-IN" dirty="0"/>
          </a:p>
          <a:p>
            <a:pPr marL="1097280" lvl="4" indent="0">
              <a:buNone/>
            </a:pPr>
            <a:r>
              <a:rPr lang="en-IN" dirty="0"/>
              <a:t>public class Main { </a:t>
            </a:r>
          </a:p>
          <a:p>
            <a:pPr marL="1097280" lvl="4" indent="0">
              <a:buNone/>
            </a:pPr>
            <a:r>
              <a:rPr lang="en-IN" dirty="0"/>
              <a:t>int x; </a:t>
            </a:r>
          </a:p>
          <a:p>
            <a:pPr marL="1097280" lvl="4" indent="0">
              <a:buNone/>
            </a:pPr>
            <a:r>
              <a:rPr lang="en-IN" dirty="0"/>
              <a:t>public Main( int y) { //parameterised constructors</a:t>
            </a:r>
          </a:p>
          <a:p>
            <a:pPr marL="1097280" lvl="4" indent="0">
              <a:buNone/>
            </a:pPr>
            <a:r>
              <a:rPr lang="en-IN" dirty="0"/>
              <a:t> x=y; </a:t>
            </a:r>
          </a:p>
          <a:p>
            <a:pPr marL="1097280" lvl="4" indent="0">
              <a:buNone/>
            </a:pPr>
            <a:r>
              <a:rPr lang="en-IN" dirty="0"/>
              <a:t>}</a:t>
            </a:r>
            <a:br>
              <a:rPr lang="en-IN" dirty="0"/>
            </a:br>
            <a:r>
              <a:rPr lang="en-IN" dirty="0"/>
              <a:t>public static void main(String [] </a:t>
            </a:r>
            <a:r>
              <a:rPr lang="en-IN" dirty="0" err="1"/>
              <a:t>args</a:t>
            </a:r>
            <a:r>
              <a:rPr lang="en-IN" dirty="0"/>
              <a:t>) { </a:t>
            </a:r>
          </a:p>
          <a:p>
            <a:pPr marL="1097280" lvl="4" indent="0">
              <a:buNone/>
            </a:pPr>
            <a:r>
              <a:rPr lang="en-IN" dirty="0"/>
              <a:t>Main </a:t>
            </a:r>
            <a:r>
              <a:rPr lang="en-IN" dirty="0" err="1"/>
              <a:t>myObj</a:t>
            </a:r>
            <a:r>
              <a:rPr lang="en-IN" dirty="0"/>
              <a:t> = new Main (5); </a:t>
            </a:r>
          </a:p>
          <a:p>
            <a:pPr marL="1097280" lvl="4" indent="0">
              <a:buNone/>
            </a:pPr>
            <a:r>
              <a:rPr lang="en-IN" dirty="0" err="1"/>
              <a:t>System.out</a:t>
            </a:r>
            <a:r>
              <a:rPr lang="en-IN" dirty="0"/>
              <a:t>. </a:t>
            </a:r>
            <a:r>
              <a:rPr lang="en-IN" dirty="0" err="1"/>
              <a:t>println</a:t>
            </a:r>
            <a:r>
              <a:rPr lang="en-IN" dirty="0"/>
              <a:t>(</a:t>
            </a:r>
            <a:r>
              <a:rPr lang="en-IN" dirty="0" err="1"/>
              <a:t>myObj.x</a:t>
            </a:r>
            <a:r>
              <a:rPr lang="en-IN" dirty="0"/>
              <a:t>); </a:t>
            </a:r>
          </a:p>
          <a:p>
            <a:pPr marL="1097280" lvl="4" indent="0">
              <a:buNone/>
            </a:pPr>
            <a:r>
              <a:rPr lang="en-IN" dirty="0"/>
              <a:t>} } </a:t>
            </a:r>
          </a:p>
          <a:p>
            <a:endParaRPr lang="en-US" dirty="0"/>
          </a:p>
        </p:txBody>
      </p:sp>
      <p:sp>
        <p:nvSpPr>
          <p:cNvPr id="4" name="Date Placeholder 3">
            <a:extLst>
              <a:ext uri="{FF2B5EF4-FFF2-40B4-BE49-F238E27FC236}">
                <a16:creationId xmlns:a16="http://schemas.microsoft.com/office/drawing/2014/main" id="{6210921D-A65B-3843-85D2-9D9DE2970486}"/>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761AD43F-C9F9-2243-8438-8EB33A98770C}"/>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B8F6AA19-9E69-464B-BC7B-65032F3810F5}"/>
              </a:ext>
            </a:extLst>
          </p:cNvPr>
          <p:cNvSpPr>
            <a:spLocks noGrp="1"/>
          </p:cNvSpPr>
          <p:nvPr>
            <p:ph type="sldNum" sz="quarter" idx="12"/>
          </p:nvPr>
        </p:nvSpPr>
        <p:spPr/>
        <p:txBody>
          <a:bodyPr/>
          <a:lstStyle/>
          <a:p>
            <a:fld id="{860C8249-ED93-7640-8EF8-EF1CF6F3BBCA}" type="slidenum">
              <a:rPr lang="en-US" smtClean="0"/>
              <a:t>72</a:t>
            </a:fld>
            <a:endParaRPr lang="en-US"/>
          </a:p>
        </p:txBody>
      </p:sp>
      <p:pic>
        <p:nvPicPr>
          <p:cNvPr id="7" name="Picture 6">
            <a:extLst>
              <a:ext uri="{FF2B5EF4-FFF2-40B4-BE49-F238E27FC236}">
                <a16:creationId xmlns:a16="http://schemas.microsoft.com/office/drawing/2014/main" id="{53D3A9FB-FF76-7A48-944E-625A8E939D19}"/>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6BCE3CF7-22E7-0942-AD10-F3D73ECCF59F}"/>
              </a:ext>
            </a:extLst>
          </p:cNvPr>
          <p:cNvSpPr txBox="1"/>
          <p:nvPr/>
        </p:nvSpPr>
        <p:spPr>
          <a:xfrm>
            <a:off x="7166919" y="4856205"/>
            <a:ext cx="1017394" cy="923330"/>
          </a:xfrm>
          <a:prstGeom prst="rect">
            <a:avLst/>
          </a:prstGeom>
          <a:noFill/>
        </p:spPr>
        <p:txBody>
          <a:bodyPr wrap="none" rtlCol="0">
            <a:spAutoFit/>
          </a:bodyPr>
          <a:lstStyle/>
          <a:p>
            <a:r>
              <a:rPr lang="en-US" dirty="0"/>
              <a:t>Output: </a:t>
            </a:r>
          </a:p>
          <a:p>
            <a:endParaRPr lang="en-US" dirty="0"/>
          </a:p>
          <a:p>
            <a:r>
              <a:rPr lang="en-US" dirty="0"/>
              <a:t>5</a:t>
            </a:r>
          </a:p>
        </p:txBody>
      </p:sp>
    </p:spTree>
    <p:extLst>
      <p:ext uri="{BB962C8B-B14F-4D97-AF65-F5344CB8AC3E}">
        <p14:creationId xmlns:p14="http://schemas.microsoft.com/office/powerpoint/2010/main" val="481504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A7D6A4-BA4E-8E4B-8B31-84F291447251}"/>
              </a:ext>
            </a:extLst>
          </p:cNvPr>
          <p:cNvSpPr>
            <a:spLocks noGrp="1"/>
          </p:cNvSpPr>
          <p:nvPr>
            <p:ph idx="1"/>
          </p:nvPr>
        </p:nvSpPr>
        <p:spPr>
          <a:xfrm>
            <a:off x="1069848" y="2131918"/>
            <a:ext cx="10058400" cy="4050792"/>
          </a:xfrm>
        </p:spPr>
        <p:txBody>
          <a:bodyPr>
            <a:normAutofit/>
          </a:bodyPr>
          <a:lstStyle/>
          <a:p>
            <a:pPr marL="0" indent="0">
              <a:buNone/>
            </a:pPr>
            <a:r>
              <a:rPr lang="en-IN" dirty="0"/>
              <a:t>You can have as many parameters as you want in constructors </a:t>
            </a:r>
          </a:p>
          <a:p>
            <a:pPr marL="0" indent="0">
              <a:buNone/>
            </a:pPr>
            <a:r>
              <a:rPr lang="en-IN" dirty="0"/>
              <a:t>Example: </a:t>
            </a:r>
          </a:p>
          <a:p>
            <a:pPr marL="1097280" lvl="4" indent="0">
              <a:buNone/>
            </a:pPr>
            <a:endParaRPr lang="en-IN" dirty="0"/>
          </a:p>
          <a:p>
            <a:pPr marL="1097280" lvl="4" indent="0">
              <a:buNone/>
            </a:pPr>
            <a:r>
              <a:rPr lang="en-IN" dirty="0"/>
              <a:t>public class Main {</a:t>
            </a:r>
            <a:br>
              <a:rPr lang="en-IN" dirty="0"/>
            </a:br>
            <a:r>
              <a:rPr lang="en-IN" dirty="0"/>
              <a:t>int </a:t>
            </a:r>
            <a:r>
              <a:rPr lang="en-IN" dirty="0" err="1"/>
              <a:t>modelYear</a:t>
            </a:r>
            <a:r>
              <a:rPr lang="en-IN" dirty="0"/>
              <a:t> ;</a:t>
            </a:r>
            <a:br>
              <a:rPr lang="en-IN" dirty="0"/>
            </a:br>
            <a:r>
              <a:rPr lang="en-IN" dirty="0"/>
              <a:t>String </a:t>
            </a:r>
            <a:r>
              <a:rPr lang="en-IN" dirty="0" err="1"/>
              <a:t>modelName</a:t>
            </a:r>
            <a:r>
              <a:rPr lang="en-IN" dirty="0"/>
              <a:t>;</a:t>
            </a:r>
            <a:br>
              <a:rPr lang="en-IN" dirty="0"/>
            </a:br>
            <a:r>
              <a:rPr lang="en-IN" dirty="0"/>
              <a:t>public Main(int year , String name)  //Parameterised constructor</a:t>
            </a:r>
          </a:p>
          <a:p>
            <a:pPr marL="1097280" lvl="4" indent="0">
              <a:buNone/>
            </a:pPr>
            <a:r>
              <a:rPr lang="en-IN" dirty="0"/>
              <a:t>{ </a:t>
            </a:r>
          </a:p>
          <a:p>
            <a:pPr marL="1097280" lvl="4" indent="0">
              <a:buNone/>
            </a:pPr>
            <a:r>
              <a:rPr lang="en-IN" dirty="0" err="1"/>
              <a:t>modelYear</a:t>
            </a:r>
            <a:r>
              <a:rPr lang="en-IN" dirty="0"/>
              <a:t> = year ; </a:t>
            </a:r>
          </a:p>
          <a:p>
            <a:pPr marL="1097280" lvl="4" indent="0">
              <a:buNone/>
            </a:pPr>
            <a:r>
              <a:rPr lang="en-IN" dirty="0" err="1"/>
              <a:t>modelName</a:t>
            </a:r>
            <a:r>
              <a:rPr lang="en-IN" dirty="0"/>
              <a:t> = name; }</a:t>
            </a:r>
            <a:br>
              <a:rPr lang="en-IN" dirty="0"/>
            </a:br>
            <a:r>
              <a:rPr lang="en-IN" dirty="0"/>
              <a:t>public static void main(String [] </a:t>
            </a:r>
            <a:r>
              <a:rPr lang="en-IN" dirty="0" err="1"/>
              <a:t>args</a:t>
            </a:r>
            <a:r>
              <a:rPr lang="en-IN" dirty="0"/>
              <a:t>) { </a:t>
            </a:r>
          </a:p>
          <a:p>
            <a:pPr marL="1097280" lvl="4" indent="0">
              <a:buNone/>
            </a:pPr>
            <a:r>
              <a:rPr lang="en-IN" dirty="0"/>
              <a:t>Main </a:t>
            </a:r>
            <a:r>
              <a:rPr lang="en-IN" dirty="0" err="1"/>
              <a:t>myCar</a:t>
            </a:r>
            <a:r>
              <a:rPr lang="en-IN" dirty="0"/>
              <a:t> = new Main(1969 , ”Mustang ”); </a:t>
            </a:r>
          </a:p>
          <a:p>
            <a:pPr marL="1097280" lvl="4" indent="0">
              <a:buNone/>
            </a:pPr>
            <a:r>
              <a:rPr lang="en-IN" dirty="0" err="1"/>
              <a:t>System.out.println</a:t>
            </a:r>
            <a:r>
              <a:rPr lang="en-IN" dirty="0"/>
              <a:t>(</a:t>
            </a:r>
            <a:r>
              <a:rPr lang="en-IN" dirty="0" err="1"/>
              <a:t>myCar.modelYear</a:t>
            </a:r>
            <a:r>
              <a:rPr lang="en-IN" dirty="0"/>
              <a:t> + ” ”+</a:t>
            </a:r>
            <a:r>
              <a:rPr lang="en-IN" dirty="0" err="1"/>
              <a:t>myCar.modelName</a:t>
            </a:r>
            <a:r>
              <a:rPr lang="en-IN" dirty="0"/>
              <a:t>);</a:t>
            </a:r>
          </a:p>
          <a:p>
            <a:pPr marL="1097280" lvl="4" indent="0">
              <a:buNone/>
            </a:pPr>
            <a:r>
              <a:rPr lang="en-IN" dirty="0"/>
              <a:t>} } </a:t>
            </a:r>
          </a:p>
          <a:p>
            <a:endParaRPr lang="en-US" dirty="0"/>
          </a:p>
        </p:txBody>
      </p:sp>
      <p:sp>
        <p:nvSpPr>
          <p:cNvPr id="4" name="Date Placeholder 3">
            <a:extLst>
              <a:ext uri="{FF2B5EF4-FFF2-40B4-BE49-F238E27FC236}">
                <a16:creationId xmlns:a16="http://schemas.microsoft.com/office/drawing/2014/main" id="{487D65B8-B6CE-1F4B-9049-8D9246CDA880}"/>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0EBDBA2C-B4C0-3041-B4A6-D2A20073A6F7}"/>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0B63C5A8-C333-8245-852C-74AA85F49D3B}"/>
              </a:ext>
            </a:extLst>
          </p:cNvPr>
          <p:cNvSpPr>
            <a:spLocks noGrp="1"/>
          </p:cNvSpPr>
          <p:nvPr>
            <p:ph type="sldNum" sz="quarter" idx="12"/>
          </p:nvPr>
        </p:nvSpPr>
        <p:spPr/>
        <p:txBody>
          <a:bodyPr/>
          <a:lstStyle/>
          <a:p>
            <a:fld id="{860C8249-ED93-7640-8EF8-EF1CF6F3BBCA}" type="slidenum">
              <a:rPr lang="en-US" smtClean="0"/>
              <a:t>73</a:t>
            </a:fld>
            <a:endParaRPr lang="en-US"/>
          </a:p>
        </p:txBody>
      </p:sp>
      <p:pic>
        <p:nvPicPr>
          <p:cNvPr id="7" name="Picture 6">
            <a:extLst>
              <a:ext uri="{FF2B5EF4-FFF2-40B4-BE49-F238E27FC236}">
                <a16:creationId xmlns:a16="http://schemas.microsoft.com/office/drawing/2014/main" id="{48632B36-3B2D-0344-BC61-E7D2A3016F5B}"/>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2916049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0B3C3-57F9-6A45-84E7-9F821D822E0D}"/>
              </a:ext>
            </a:extLst>
          </p:cNvPr>
          <p:cNvSpPr>
            <a:spLocks noGrp="1"/>
          </p:cNvSpPr>
          <p:nvPr>
            <p:ph idx="1"/>
          </p:nvPr>
        </p:nvSpPr>
        <p:spPr/>
        <p:txBody>
          <a:bodyPr>
            <a:normAutofit lnSpcReduction="10000"/>
          </a:bodyPr>
          <a:lstStyle/>
          <a:p>
            <a:r>
              <a:rPr lang="en-IN" dirty="0"/>
              <a:t>public class Student {    </a:t>
            </a:r>
          </a:p>
          <a:p>
            <a:r>
              <a:rPr lang="en-IN" dirty="0"/>
              <a:t>int </a:t>
            </a:r>
            <a:r>
              <a:rPr lang="en-IN" dirty="0" err="1"/>
              <a:t>roll_no</a:t>
            </a:r>
            <a:r>
              <a:rPr lang="en-IN" dirty="0"/>
              <a:t>;    String </a:t>
            </a:r>
            <a:r>
              <a:rPr lang="en-IN" dirty="0" err="1"/>
              <a:t>stu_name</a:t>
            </a:r>
            <a:r>
              <a:rPr lang="en-IN" dirty="0"/>
              <a:t>;    </a:t>
            </a:r>
          </a:p>
          <a:p>
            <a:r>
              <a:rPr lang="en-IN" dirty="0"/>
              <a:t>Student(int </a:t>
            </a:r>
            <a:r>
              <a:rPr lang="en-IN" dirty="0" err="1"/>
              <a:t>i</a:t>
            </a:r>
            <a:r>
              <a:rPr lang="en-IN" dirty="0"/>
              <a:t>, String n) { // Parameterized constructor       </a:t>
            </a:r>
          </a:p>
          <a:p>
            <a:r>
              <a:rPr lang="en-IN" dirty="0" err="1"/>
              <a:t>roll_no</a:t>
            </a:r>
            <a:r>
              <a:rPr lang="en-IN" dirty="0"/>
              <a:t> = </a:t>
            </a:r>
            <a:r>
              <a:rPr lang="en-IN" dirty="0" err="1"/>
              <a:t>i</a:t>
            </a:r>
            <a:r>
              <a:rPr lang="en-IN" dirty="0"/>
              <a:t>;       </a:t>
            </a:r>
            <a:r>
              <a:rPr lang="en-IN" dirty="0" err="1"/>
              <a:t>stu_name</a:t>
            </a:r>
            <a:r>
              <a:rPr lang="en-IN" dirty="0"/>
              <a:t> = n;    }   </a:t>
            </a:r>
          </a:p>
          <a:p>
            <a:r>
              <a:rPr lang="en-IN" dirty="0"/>
              <a:t> void display() {       </a:t>
            </a:r>
            <a:r>
              <a:rPr lang="en-IN" dirty="0" err="1"/>
              <a:t>System.out.println</a:t>
            </a:r>
            <a:r>
              <a:rPr lang="en-IN" dirty="0"/>
              <a:t>(</a:t>
            </a:r>
            <a:r>
              <a:rPr lang="en-IN" dirty="0" err="1"/>
              <a:t>roll_no</a:t>
            </a:r>
            <a:r>
              <a:rPr lang="en-IN" dirty="0"/>
              <a:t>+" "+</a:t>
            </a:r>
            <a:r>
              <a:rPr lang="en-IN" dirty="0" err="1"/>
              <a:t>stu_name</a:t>
            </a:r>
            <a:r>
              <a:rPr lang="en-IN" dirty="0"/>
              <a:t>);    }  </a:t>
            </a:r>
          </a:p>
          <a:p>
            <a:r>
              <a:rPr lang="en-IN" dirty="0"/>
              <a:t>  public static void main(String </a:t>
            </a:r>
            <a:r>
              <a:rPr lang="en-IN" dirty="0" err="1"/>
              <a:t>args</a:t>
            </a:r>
            <a:r>
              <a:rPr lang="en-IN" dirty="0"/>
              <a:t>[]) {       </a:t>
            </a:r>
          </a:p>
          <a:p>
            <a:r>
              <a:rPr lang="en-IN" dirty="0"/>
              <a:t>Student s1 = new Student(1,"Adithya");       </a:t>
            </a:r>
          </a:p>
          <a:p>
            <a:r>
              <a:rPr lang="en-IN" dirty="0"/>
              <a:t>Student s2 = new Student(2,"Jai");       </a:t>
            </a:r>
          </a:p>
          <a:p>
            <a:r>
              <a:rPr lang="en-IN" dirty="0"/>
              <a:t>s1.display();       </a:t>
            </a:r>
          </a:p>
          <a:p>
            <a:r>
              <a:rPr lang="en-IN" dirty="0"/>
              <a:t>s2.display();    } }</a:t>
            </a:r>
            <a:endParaRPr lang="en-US" dirty="0"/>
          </a:p>
        </p:txBody>
      </p:sp>
      <p:sp>
        <p:nvSpPr>
          <p:cNvPr id="4" name="Date Placeholder 3">
            <a:extLst>
              <a:ext uri="{FF2B5EF4-FFF2-40B4-BE49-F238E27FC236}">
                <a16:creationId xmlns:a16="http://schemas.microsoft.com/office/drawing/2014/main" id="{9F6984B6-5F89-3047-85B4-2DAC2CD439F4}"/>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2986C130-3678-DD4E-86AC-75C6D2227FE7}"/>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6A93530E-661D-9748-BC08-25B25AE3AE2A}"/>
              </a:ext>
            </a:extLst>
          </p:cNvPr>
          <p:cNvSpPr>
            <a:spLocks noGrp="1"/>
          </p:cNvSpPr>
          <p:nvPr>
            <p:ph type="sldNum" sz="quarter" idx="12"/>
          </p:nvPr>
        </p:nvSpPr>
        <p:spPr/>
        <p:txBody>
          <a:bodyPr/>
          <a:lstStyle/>
          <a:p>
            <a:fld id="{860C8249-ED93-7640-8EF8-EF1CF6F3BBCA}" type="slidenum">
              <a:rPr lang="en-US" smtClean="0"/>
              <a:t>74</a:t>
            </a:fld>
            <a:endParaRPr lang="en-US"/>
          </a:p>
        </p:txBody>
      </p:sp>
      <p:pic>
        <p:nvPicPr>
          <p:cNvPr id="7" name="Picture 6">
            <a:extLst>
              <a:ext uri="{FF2B5EF4-FFF2-40B4-BE49-F238E27FC236}">
                <a16:creationId xmlns:a16="http://schemas.microsoft.com/office/drawing/2014/main" id="{D182FF3A-93EF-804A-A80C-7D70F2AC7BB3}"/>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FB6D2CD6-6271-A744-9B46-B613A234654F}"/>
              </a:ext>
            </a:extLst>
          </p:cNvPr>
          <p:cNvSpPr txBox="1"/>
          <p:nvPr/>
        </p:nvSpPr>
        <p:spPr>
          <a:xfrm>
            <a:off x="1937657" y="968829"/>
            <a:ext cx="1122423" cy="369332"/>
          </a:xfrm>
          <a:prstGeom prst="rect">
            <a:avLst/>
          </a:prstGeom>
          <a:noFill/>
        </p:spPr>
        <p:txBody>
          <a:bodyPr wrap="none" rtlCol="0">
            <a:spAutoFit/>
          </a:bodyPr>
          <a:lstStyle/>
          <a:p>
            <a:r>
              <a:rPr lang="en-US" dirty="0"/>
              <a:t>Example</a:t>
            </a:r>
          </a:p>
        </p:txBody>
      </p:sp>
    </p:spTree>
    <p:extLst>
      <p:ext uri="{BB962C8B-B14F-4D97-AF65-F5344CB8AC3E}">
        <p14:creationId xmlns:p14="http://schemas.microsoft.com/office/powerpoint/2010/main" val="25460872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83239-2073-784C-893F-112378F078E6}"/>
              </a:ext>
            </a:extLst>
          </p:cNvPr>
          <p:cNvSpPr>
            <a:spLocks noGrp="1"/>
          </p:cNvSpPr>
          <p:nvPr>
            <p:ph type="title"/>
          </p:nvPr>
        </p:nvSpPr>
        <p:spPr/>
        <p:txBody>
          <a:bodyPr/>
          <a:lstStyle/>
          <a:p>
            <a:r>
              <a:rPr lang="en-US" dirty="0"/>
              <a:t>Programs on Constructor</a:t>
            </a:r>
          </a:p>
        </p:txBody>
      </p:sp>
      <p:sp>
        <p:nvSpPr>
          <p:cNvPr id="4" name="Date Placeholder 3">
            <a:extLst>
              <a:ext uri="{FF2B5EF4-FFF2-40B4-BE49-F238E27FC236}">
                <a16:creationId xmlns:a16="http://schemas.microsoft.com/office/drawing/2014/main" id="{B1EBF1F3-C235-F14F-9D84-48DFB7EAA9D3}"/>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E3826992-9142-C946-80AF-EFD8C178E85A}"/>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1BE045C4-6E7A-3B4D-8040-129E5B69B009}"/>
              </a:ext>
            </a:extLst>
          </p:cNvPr>
          <p:cNvSpPr>
            <a:spLocks noGrp="1"/>
          </p:cNvSpPr>
          <p:nvPr>
            <p:ph type="sldNum" sz="quarter" idx="12"/>
          </p:nvPr>
        </p:nvSpPr>
        <p:spPr/>
        <p:txBody>
          <a:bodyPr/>
          <a:lstStyle/>
          <a:p>
            <a:fld id="{860C8249-ED93-7640-8EF8-EF1CF6F3BBCA}" type="slidenum">
              <a:rPr lang="en-US" smtClean="0"/>
              <a:t>75</a:t>
            </a:fld>
            <a:endParaRPr lang="en-US"/>
          </a:p>
        </p:txBody>
      </p:sp>
      <p:pic>
        <p:nvPicPr>
          <p:cNvPr id="7" name="Picture 6">
            <a:extLst>
              <a:ext uri="{FF2B5EF4-FFF2-40B4-BE49-F238E27FC236}">
                <a16:creationId xmlns:a16="http://schemas.microsoft.com/office/drawing/2014/main" id="{3F33289A-AD28-B34C-8096-187E68EC6781}"/>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3">
            <a:extLst>
              <a:ext uri="{FF2B5EF4-FFF2-40B4-BE49-F238E27FC236}">
                <a16:creationId xmlns:a16="http://schemas.microsoft.com/office/drawing/2014/main" id="{F34F50DB-5A2A-094C-B9B2-EE2B7E22E35A}"/>
              </a:ext>
            </a:extLst>
          </p:cNvPr>
          <p:cNvSpPr>
            <a:spLocks noGrp="1" noChangeArrowheads="1"/>
          </p:cNvSpPr>
          <p:nvPr>
            <p:ph idx="1"/>
          </p:nvPr>
        </p:nvSpPr>
        <p:spPr/>
        <p:txBody>
          <a:bodyPr>
            <a:normAutofit fontScale="92500" lnSpcReduction="20000"/>
          </a:bodyPr>
          <a:lstStyle/>
          <a:p>
            <a:r>
              <a:rPr lang="en-GB" sz="1900" dirty="0">
                <a:solidFill>
                  <a:schemeClr val="tx1"/>
                </a:solidFill>
              </a:rPr>
              <a:t>1. </a:t>
            </a:r>
            <a:r>
              <a:rPr lang="en-IN" sz="1900" dirty="0">
                <a:solidFill>
                  <a:schemeClr val="tx1"/>
                </a:solidFill>
              </a:rPr>
              <a:t>Write a java program that calculates the perimeter and area of rectangle for given length and width, use constructor to set length and width.</a:t>
            </a:r>
          </a:p>
          <a:p>
            <a:pPr lvl="0"/>
            <a:r>
              <a:rPr lang="en-GB" sz="1900" dirty="0"/>
              <a:t>2</a:t>
            </a:r>
            <a:r>
              <a:rPr lang="en-GB" sz="1900" dirty="0">
                <a:solidFill>
                  <a:schemeClr val="tx1"/>
                </a:solidFill>
              </a:rPr>
              <a:t>. Design and write a class to represent a bank account that includes the following members:</a:t>
            </a:r>
            <a:endParaRPr lang="en-IN" sz="1900" dirty="0">
              <a:solidFill>
                <a:schemeClr val="tx1"/>
              </a:solidFill>
            </a:endParaRPr>
          </a:p>
          <a:p>
            <a:pPr marL="1097280" lvl="4" indent="0">
              <a:buNone/>
            </a:pPr>
            <a:r>
              <a:rPr lang="en-GB" sz="1500" dirty="0">
                <a:solidFill>
                  <a:schemeClr val="tx1"/>
                </a:solidFill>
              </a:rPr>
              <a:t>a. Data members</a:t>
            </a:r>
            <a:endParaRPr lang="en-IN" sz="1500" dirty="0">
              <a:solidFill>
                <a:schemeClr val="tx1"/>
              </a:solidFill>
            </a:endParaRPr>
          </a:p>
          <a:p>
            <a:pPr marL="1442800" lvl="6" indent="-91440">
              <a:spcBef>
                <a:spcPts val="1200"/>
              </a:spcBef>
              <a:buSzPct val="100000"/>
              <a:buFont typeface="Calibri" panose="020F0502020204030204" pitchFamily="34" charset="0"/>
              <a:buChar char=" "/>
            </a:pPr>
            <a:r>
              <a:rPr lang="en-GB" sz="1500" dirty="0">
                <a:solidFill>
                  <a:schemeClr val="tx1"/>
                </a:solidFill>
              </a:rPr>
              <a:t>Owner name</a:t>
            </a:r>
            <a:endParaRPr lang="en-IN" sz="1500" dirty="0">
              <a:solidFill>
                <a:schemeClr val="tx1"/>
              </a:solidFill>
            </a:endParaRPr>
          </a:p>
          <a:p>
            <a:pPr marL="1442800" lvl="6" indent="-91440">
              <a:spcBef>
                <a:spcPts val="1200"/>
              </a:spcBef>
              <a:buSzPct val="100000"/>
              <a:buFont typeface="Calibri" panose="020F0502020204030204" pitchFamily="34" charset="0"/>
              <a:buChar char=" "/>
            </a:pPr>
            <a:r>
              <a:rPr lang="en-GB" sz="1500" dirty="0">
                <a:solidFill>
                  <a:schemeClr val="tx1"/>
                </a:solidFill>
              </a:rPr>
              <a:t>Account number</a:t>
            </a:r>
            <a:endParaRPr lang="en-IN" sz="1500" dirty="0">
              <a:solidFill>
                <a:schemeClr val="tx1"/>
              </a:solidFill>
            </a:endParaRPr>
          </a:p>
          <a:p>
            <a:pPr marL="1442800" lvl="6" indent="-91440">
              <a:spcBef>
                <a:spcPts val="1200"/>
              </a:spcBef>
              <a:buSzPct val="100000"/>
              <a:buFont typeface="Calibri" panose="020F0502020204030204" pitchFamily="34" charset="0"/>
              <a:buChar char=" "/>
            </a:pPr>
            <a:r>
              <a:rPr lang="en-GB" sz="1500" dirty="0">
                <a:solidFill>
                  <a:schemeClr val="tx1"/>
                </a:solidFill>
              </a:rPr>
              <a:t>Balance amount in the account</a:t>
            </a:r>
            <a:endParaRPr lang="en-IN" sz="1500" dirty="0">
              <a:solidFill>
                <a:schemeClr val="tx1"/>
              </a:solidFill>
            </a:endParaRPr>
          </a:p>
          <a:p>
            <a:pPr marL="1097280" lvl="4" indent="0">
              <a:buNone/>
            </a:pPr>
            <a:r>
              <a:rPr lang="en-GB" sz="1500" dirty="0">
                <a:solidFill>
                  <a:schemeClr val="tx1"/>
                </a:solidFill>
              </a:rPr>
              <a:t>b. Methods members</a:t>
            </a:r>
            <a:endParaRPr lang="en-IN" sz="1500" dirty="0">
              <a:solidFill>
                <a:schemeClr val="tx1"/>
              </a:solidFill>
            </a:endParaRPr>
          </a:p>
          <a:p>
            <a:pPr marL="1442800" lvl="6" indent="-91440">
              <a:spcBef>
                <a:spcPts val="1200"/>
              </a:spcBef>
              <a:buSzPct val="100000"/>
              <a:buFont typeface="Calibri" panose="020F0502020204030204" pitchFamily="34" charset="0"/>
              <a:buChar char=" "/>
            </a:pPr>
            <a:r>
              <a:rPr lang="en-GB" sz="1500" dirty="0">
                <a:solidFill>
                  <a:schemeClr val="tx1"/>
                </a:solidFill>
              </a:rPr>
              <a:t>To assign initial values</a:t>
            </a:r>
            <a:endParaRPr lang="en-IN" sz="1500" dirty="0">
              <a:solidFill>
                <a:schemeClr val="tx1"/>
              </a:solidFill>
            </a:endParaRPr>
          </a:p>
          <a:p>
            <a:pPr marL="1442800" lvl="6" indent="-91440">
              <a:spcBef>
                <a:spcPts val="1200"/>
              </a:spcBef>
              <a:buSzPct val="100000"/>
              <a:buFont typeface="Calibri" panose="020F0502020204030204" pitchFamily="34" charset="0"/>
              <a:buChar char=" "/>
            </a:pPr>
            <a:r>
              <a:rPr lang="en-GB" sz="1500" dirty="0">
                <a:solidFill>
                  <a:schemeClr val="tx1"/>
                </a:solidFill>
              </a:rPr>
              <a:t>To deposit an amount</a:t>
            </a:r>
            <a:endParaRPr lang="en-IN" sz="1500" dirty="0">
              <a:solidFill>
                <a:schemeClr val="tx1"/>
              </a:solidFill>
            </a:endParaRPr>
          </a:p>
          <a:p>
            <a:pPr marL="1442800" lvl="6" indent="-91440">
              <a:spcBef>
                <a:spcPts val="1200"/>
              </a:spcBef>
              <a:buSzPct val="100000"/>
              <a:buFont typeface="Calibri" panose="020F0502020204030204" pitchFamily="34" charset="0"/>
              <a:buChar char=" "/>
            </a:pPr>
            <a:r>
              <a:rPr lang="en-GB" sz="1500" dirty="0">
                <a:solidFill>
                  <a:schemeClr val="tx1"/>
                </a:solidFill>
              </a:rPr>
              <a:t>To withdraw an amount after checking balance</a:t>
            </a:r>
            <a:endParaRPr lang="en-IN" sz="1500" dirty="0">
              <a:solidFill>
                <a:schemeClr val="tx1"/>
              </a:solidFill>
            </a:endParaRPr>
          </a:p>
          <a:p>
            <a:pPr marL="1442800" lvl="6" indent="-91440">
              <a:spcBef>
                <a:spcPts val="1200"/>
              </a:spcBef>
              <a:buSzPct val="100000"/>
              <a:buFont typeface="Calibri" panose="020F0502020204030204" pitchFamily="34" charset="0"/>
              <a:buChar char=" "/>
            </a:pPr>
            <a:r>
              <a:rPr lang="en-GB" sz="1500" dirty="0">
                <a:solidFill>
                  <a:schemeClr val="tx1"/>
                </a:solidFill>
              </a:rPr>
              <a:t>To display the owner name and balance</a:t>
            </a:r>
            <a:endParaRPr lang="en-IN" sz="1500"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16220268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4C3A947-9849-2343-A064-7E67B7CBDDA8}"/>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E6B9ABFF-8411-D64A-AEFE-43EDF6F02718}"/>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92B5B98E-FB24-AB4B-B3E8-64B3BBAFF81E}"/>
              </a:ext>
            </a:extLst>
          </p:cNvPr>
          <p:cNvSpPr>
            <a:spLocks noGrp="1"/>
          </p:cNvSpPr>
          <p:nvPr>
            <p:ph type="sldNum" sz="quarter" idx="12"/>
          </p:nvPr>
        </p:nvSpPr>
        <p:spPr/>
        <p:txBody>
          <a:bodyPr/>
          <a:lstStyle/>
          <a:p>
            <a:fld id="{860C8249-ED93-7640-8EF8-EF1CF6F3BBCA}" type="slidenum">
              <a:rPr lang="en-US" smtClean="0"/>
              <a:t>76</a:t>
            </a:fld>
            <a:endParaRPr lang="en-US"/>
          </a:p>
        </p:txBody>
      </p:sp>
      <p:sp>
        <p:nvSpPr>
          <p:cNvPr id="8" name="Rectangle 3">
            <a:extLst>
              <a:ext uri="{FF2B5EF4-FFF2-40B4-BE49-F238E27FC236}">
                <a16:creationId xmlns:a16="http://schemas.microsoft.com/office/drawing/2014/main" id="{4E325682-E39A-F043-9C55-AC7C8CACCE11}"/>
              </a:ext>
            </a:extLst>
          </p:cNvPr>
          <p:cNvSpPr>
            <a:spLocks noGrp="1" noChangeArrowheads="1"/>
          </p:cNvSpPr>
          <p:nvPr>
            <p:ph idx="1"/>
          </p:nvPr>
        </p:nvSpPr>
        <p:spPr/>
        <p:txBody>
          <a:bodyPr>
            <a:normAutofit fontScale="92500" lnSpcReduction="20000"/>
          </a:bodyPr>
          <a:lstStyle/>
          <a:p>
            <a:r>
              <a:rPr lang="en-IN" dirty="0"/>
              <a:t>3</a:t>
            </a:r>
            <a:r>
              <a:rPr lang="en-IN" dirty="0">
                <a:solidFill>
                  <a:schemeClr val="tx1"/>
                </a:solidFill>
              </a:rPr>
              <a:t>.a. Write a program to print the names of students by creating a Student class. If no name is passed while creating an object of Student class, then the name should be "Unknown", otherwise the name should be equal to the String value passed while creating object of Student class.</a:t>
            </a:r>
          </a:p>
          <a:p>
            <a:r>
              <a:rPr lang="en-IN" dirty="0">
                <a:solidFill>
                  <a:schemeClr val="tx1"/>
                </a:solidFill>
              </a:rPr>
              <a:t>b. Create a class named 'Programming'. While creating an object of the class, if nothing is passed to it, then the message "I love programming languages" should be printed. If some String is passed to it, then in place of "programming languages" the name of that String variable should be printed.</a:t>
            </a:r>
            <a:br>
              <a:rPr lang="en-IN" dirty="0">
                <a:solidFill>
                  <a:schemeClr val="tx1"/>
                </a:solidFill>
              </a:rPr>
            </a:br>
            <a:r>
              <a:rPr lang="en-IN" dirty="0">
                <a:solidFill>
                  <a:schemeClr val="tx1"/>
                </a:solidFill>
              </a:rPr>
              <a:t>For example, while creating object if we pass "Java", then "I love Java" should be printed.</a:t>
            </a:r>
          </a:p>
          <a:p>
            <a:pPr lvl="0"/>
            <a:r>
              <a:rPr lang="en-IN" dirty="0"/>
              <a:t>4</a:t>
            </a:r>
            <a:r>
              <a:rPr lang="en-IN" dirty="0">
                <a:solidFill>
                  <a:schemeClr val="tx1"/>
                </a:solidFill>
              </a:rPr>
              <a:t>. Suppose you have a </a:t>
            </a:r>
            <a:r>
              <a:rPr lang="en-IN" dirty="0" err="1">
                <a:solidFill>
                  <a:schemeClr val="tx1"/>
                </a:solidFill>
              </a:rPr>
              <a:t>Piggie</a:t>
            </a:r>
            <a:r>
              <a:rPr lang="en-IN" dirty="0">
                <a:solidFill>
                  <a:schemeClr val="tx1"/>
                </a:solidFill>
              </a:rPr>
              <a:t> Bank with an initial amount of $50 and you have to add some more amount to it. Create a class '</a:t>
            </a:r>
            <a:r>
              <a:rPr lang="en-IN" dirty="0" err="1">
                <a:solidFill>
                  <a:schemeClr val="tx1"/>
                </a:solidFill>
              </a:rPr>
              <a:t>AddAmount</a:t>
            </a:r>
            <a:r>
              <a:rPr lang="en-IN" dirty="0">
                <a:solidFill>
                  <a:schemeClr val="tx1"/>
                </a:solidFill>
              </a:rPr>
              <a:t>' with a data member named 'amount' with an initial value of $50. Now make two constructors of this class as follows:</a:t>
            </a:r>
          </a:p>
          <a:p>
            <a:r>
              <a:rPr lang="en-IN" dirty="0">
                <a:solidFill>
                  <a:schemeClr val="tx1"/>
                </a:solidFill>
              </a:rPr>
              <a:t>1 - without any parameter - no amount will be added to the </a:t>
            </a:r>
            <a:r>
              <a:rPr lang="en-IN" dirty="0" err="1">
                <a:solidFill>
                  <a:schemeClr val="tx1"/>
                </a:solidFill>
              </a:rPr>
              <a:t>Piggie</a:t>
            </a:r>
            <a:r>
              <a:rPr lang="en-IN" dirty="0">
                <a:solidFill>
                  <a:schemeClr val="tx1"/>
                </a:solidFill>
              </a:rPr>
              <a:t> Bank</a:t>
            </a:r>
            <a:br>
              <a:rPr lang="en-IN" dirty="0">
                <a:solidFill>
                  <a:schemeClr val="tx1"/>
                </a:solidFill>
              </a:rPr>
            </a:br>
            <a:r>
              <a:rPr lang="en-IN" dirty="0">
                <a:solidFill>
                  <a:schemeClr val="tx1"/>
                </a:solidFill>
              </a:rPr>
              <a:t>2 - having a parameter which is the amount that will be added to </a:t>
            </a:r>
            <a:r>
              <a:rPr lang="en-IN" dirty="0" err="1">
                <a:solidFill>
                  <a:schemeClr val="tx1"/>
                </a:solidFill>
              </a:rPr>
              <a:t>Piggie</a:t>
            </a:r>
            <a:r>
              <a:rPr lang="en-IN" dirty="0">
                <a:solidFill>
                  <a:schemeClr val="tx1"/>
                </a:solidFill>
              </a:rPr>
              <a:t> Bank</a:t>
            </a:r>
            <a:br>
              <a:rPr lang="en-IN" dirty="0">
                <a:solidFill>
                  <a:schemeClr val="tx1"/>
                </a:solidFill>
              </a:rPr>
            </a:br>
            <a:r>
              <a:rPr lang="en-IN" dirty="0">
                <a:solidFill>
                  <a:schemeClr val="tx1"/>
                </a:solidFill>
              </a:rPr>
              <a:t>Create object of the '</a:t>
            </a:r>
            <a:r>
              <a:rPr lang="en-IN" dirty="0" err="1">
                <a:solidFill>
                  <a:schemeClr val="tx1"/>
                </a:solidFill>
              </a:rPr>
              <a:t>AddAmount</a:t>
            </a:r>
            <a:r>
              <a:rPr lang="en-IN" dirty="0">
                <a:solidFill>
                  <a:schemeClr val="tx1"/>
                </a:solidFill>
              </a:rPr>
              <a:t>' class and display the final amount in </a:t>
            </a:r>
            <a:r>
              <a:rPr lang="en-IN" dirty="0" err="1">
                <a:solidFill>
                  <a:schemeClr val="tx1"/>
                </a:solidFill>
              </a:rPr>
              <a:t>Piggie</a:t>
            </a:r>
            <a:r>
              <a:rPr lang="en-IN" dirty="0">
                <a:solidFill>
                  <a:schemeClr val="tx1"/>
                </a:solidFill>
              </a:rPr>
              <a:t> Bank.</a:t>
            </a:r>
          </a:p>
          <a:p>
            <a:endParaRPr lang="en-IN" dirty="0">
              <a:solidFill>
                <a:schemeClr val="tx1"/>
              </a:solidFill>
            </a:endParaRPr>
          </a:p>
          <a:p>
            <a:endParaRPr lang="en-IN" dirty="0">
              <a:solidFill>
                <a:schemeClr val="tx1"/>
              </a:solidFill>
            </a:endParaRPr>
          </a:p>
        </p:txBody>
      </p:sp>
      <p:pic>
        <p:nvPicPr>
          <p:cNvPr id="9" name="Picture 8">
            <a:extLst>
              <a:ext uri="{FF2B5EF4-FFF2-40B4-BE49-F238E27FC236}">
                <a16:creationId xmlns:a16="http://schemas.microsoft.com/office/drawing/2014/main" id="{FDD17EE4-5367-144A-8539-2CF66A63913B}"/>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5577220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7DD16-9270-6245-9800-D56DBD69686A}"/>
              </a:ext>
            </a:extLst>
          </p:cNvPr>
          <p:cNvSpPr>
            <a:spLocks noGrp="1"/>
          </p:cNvSpPr>
          <p:nvPr>
            <p:ph type="title"/>
          </p:nvPr>
        </p:nvSpPr>
        <p:spPr/>
        <p:txBody>
          <a:bodyPr/>
          <a:lstStyle/>
          <a:p>
            <a:r>
              <a:rPr lang="en-US" dirty="0"/>
              <a:t>Access Specifiers (AS)</a:t>
            </a:r>
          </a:p>
        </p:txBody>
      </p:sp>
      <p:sp>
        <p:nvSpPr>
          <p:cNvPr id="3" name="Content Placeholder 2">
            <a:extLst>
              <a:ext uri="{FF2B5EF4-FFF2-40B4-BE49-F238E27FC236}">
                <a16:creationId xmlns:a16="http://schemas.microsoft.com/office/drawing/2014/main" id="{1F6D55BE-4327-DA4C-B45C-EF0C7406FCBE}"/>
              </a:ext>
            </a:extLst>
          </p:cNvPr>
          <p:cNvSpPr>
            <a:spLocks noGrp="1"/>
          </p:cNvSpPr>
          <p:nvPr>
            <p:ph idx="1"/>
          </p:nvPr>
        </p:nvSpPr>
        <p:spPr/>
        <p:txBody>
          <a:bodyPr>
            <a:normAutofit fontScale="92500" lnSpcReduction="20000"/>
          </a:bodyPr>
          <a:lstStyle/>
          <a:p>
            <a:pPr>
              <a:buFont typeface="Wingdings" panose="05000000000000000000" pitchFamily="2" charset="2"/>
              <a:buChar char="q"/>
            </a:pPr>
            <a:r>
              <a:rPr lang="en-US" dirty="0">
                <a:solidFill>
                  <a:srgbClr val="333333"/>
                </a:solidFill>
                <a:latin typeface="Times New Roman" panose="02020603050405020304" pitchFamily="18" charset="0"/>
                <a:cs typeface="Times New Roman" panose="02020603050405020304" pitchFamily="18" charset="0"/>
              </a:rPr>
              <a:t>The access modifiers in Java specifies the accessibility or scope of a field, method, constructor, or class. </a:t>
            </a:r>
          </a:p>
          <a:p>
            <a:pPr marL="0" indent="0">
              <a:buNone/>
            </a:pPr>
            <a:endParaRPr lang="en-US" dirty="0">
              <a:solidFill>
                <a:srgbClr val="333333"/>
              </a:solidFill>
              <a:latin typeface="Times New Roman" panose="02020603050405020304" pitchFamily="18" charset="0"/>
              <a:cs typeface="Times New Roman" panose="02020603050405020304" pitchFamily="18" charset="0"/>
            </a:endParaRPr>
          </a:p>
          <a:p>
            <a:pPr>
              <a:lnSpc>
                <a:spcPct val="107000"/>
              </a:lnSpc>
              <a:spcBef>
                <a:spcPts val="0"/>
              </a:spcBef>
              <a:spcAft>
                <a:spcPts val="800"/>
              </a:spcAft>
              <a:buFont typeface="Wingdings" panose="05000000000000000000" pitchFamily="2" charset="2"/>
              <a:buChar char="q"/>
            </a:pP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There are four types of Java access specifiers: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ts val="1875"/>
              </a:lnSpc>
              <a:spcBef>
                <a:spcPts val="300"/>
              </a:spcBef>
              <a:spcAft>
                <a:spcPts val="800"/>
              </a:spcAft>
              <a:buNone/>
              <a:tabLst>
                <a:tab pos="457200" algn="l"/>
              </a:tabLst>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Public : </a:t>
            </a:r>
            <a:r>
              <a:rPr lang="en-IN" dirty="0">
                <a:solidFill>
                  <a:srgbClr val="232629"/>
                </a:solidFill>
                <a:latin typeface="Times New Roman" panose="02020603050405020304" pitchFamily="18" charset="0"/>
                <a:ea typeface="Times New Roman" panose="02020603050405020304" pitchFamily="18" charset="0"/>
                <a:cs typeface="Times New Roman" panose="02020603050405020304" pitchFamily="18" charset="0"/>
              </a:rPr>
              <a:t>accessible from everywhere</a:t>
            </a:r>
            <a:endPar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a:lnSpc>
                <a:spcPts val="1875"/>
              </a:lnSpc>
              <a:spcBef>
                <a:spcPts val="300"/>
              </a:spcBef>
              <a:spcAft>
                <a:spcPts val="800"/>
              </a:spcAft>
              <a:buNone/>
              <a:tabLst>
                <a:tab pos="457200" algn="l"/>
              </a:tabLst>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Private : </a:t>
            </a:r>
            <a:r>
              <a:rPr lang="en-IN" dirty="0">
                <a:solidFill>
                  <a:srgbClr val="232629"/>
                </a:solidFill>
                <a:latin typeface="Times New Roman" panose="02020603050405020304" pitchFamily="18" charset="0"/>
                <a:ea typeface="Times New Roman" panose="02020603050405020304" pitchFamily="18" charset="0"/>
                <a:cs typeface="Times New Roman" panose="02020603050405020304" pitchFamily="18" charset="0"/>
              </a:rPr>
              <a:t>accessible within the same class only</a:t>
            </a: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a:lnSpc>
                <a:spcPts val="1875"/>
              </a:lnSpc>
              <a:spcBef>
                <a:spcPts val="300"/>
              </a:spcBef>
              <a:spcAft>
                <a:spcPts val="800"/>
              </a:spcAft>
              <a:buNone/>
              <a:tabLst>
                <a:tab pos="457200" algn="l"/>
              </a:tabLst>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Default : </a:t>
            </a:r>
            <a:r>
              <a:rPr lang="en-IN" dirty="0">
                <a:solidFill>
                  <a:srgbClr val="232629"/>
                </a:solidFill>
                <a:latin typeface="Times New Roman" panose="02020603050405020304" pitchFamily="18" charset="0"/>
                <a:ea typeface="Times New Roman" panose="02020603050405020304" pitchFamily="18" charset="0"/>
                <a:cs typeface="Times New Roman" panose="02020603050405020304" pitchFamily="18" charset="0"/>
              </a:rPr>
              <a:t>accessible by the classes of the same package</a:t>
            </a:r>
            <a:endPar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ts val="1875"/>
              </a:lnSpc>
              <a:spcBef>
                <a:spcPts val="300"/>
              </a:spcBef>
              <a:spcAft>
                <a:spcPts val="800"/>
              </a:spcAft>
              <a:buNone/>
              <a:tabLst>
                <a:tab pos="457200" algn="l"/>
              </a:tabLst>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Protected : </a:t>
            </a:r>
            <a:r>
              <a:rPr lang="en-IN" dirty="0">
                <a:solidFill>
                  <a:srgbClr val="232629"/>
                </a:solidFill>
                <a:latin typeface="Times New Roman" panose="02020603050405020304" pitchFamily="18" charset="0"/>
                <a:ea typeface="Times New Roman" panose="02020603050405020304" pitchFamily="18" charset="0"/>
                <a:cs typeface="Times New Roman" panose="02020603050405020304" pitchFamily="18" charset="0"/>
              </a:rPr>
              <a:t>accessible by the classes of the same package and the </a:t>
            </a:r>
          </a:p>
          <a:p>
            <a:pPr marL="0" marR="0" lvl="0" indent="0" algn="just">
              <a:lnSpc>
                <a:spcPts val="1875"/>
              </a:lnSpc>
              <a:spcBef>
                <a:spcPts val="300"/>
              </a:spcBef>
              <a:spcAft>
                <a:spcPts val="800"/>
              </a:spcAft>
              <a:buNone/>
              <a:tabLst>
                <a:tab pos="457200" algn="l"/>
              </a:tabLst>
            </a:pPr>
            <a:r>
              <a:rPr lang="en-IN" dirty="0">
                <a:solidFill>
                  <a:srgbClr val="232629"/>
                </a:solidFill>
                <a:latin typeface="Times New Roman" panose="02020603050405020304" pitchFamily="18" charset="0"/>
                <a:ea typeface="Times New Roman" panose="02020603050405020304" pitchFamily="18" charset="0"/>
                <a:cs typeface="Times New Roman" panose="02020603050405020304" pitchFamily="18" charset="0"/>
              </a:rPr>
              <a:t>				         subclasses residing in any package</a:t>
            </a:r>
            <a:endPar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ts val="1875"/>
              </a:lnSpc>
              <a:spcBef>
                <a:spcPts val="300"/>
              </a:spcBef>
              <a:spcAft>
                <a:spcPts val="800"/>
              </a:spcAft>
              <a:buNone/>
              <a:tabLst>
                <a:tab pos="457200" algn="l"/>
              </a:tabLst>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pPr fontAlgn="base">
              <a:spcBef>
                <a:spcPts val="0"/>
              </a:spcBef>
              <a:buFont typeface="Wingdings" panose="05000000000000000000" pitchFamily="2" charset="2"/>
              <a:buChar char="q"/>
            </a:pPr>
            <a:r>
              <a:rPr lang="en-IN" dirty="0">
                <a:solidFill>
                  <a:srgbClr val="232629"/>
                </a:solidFill>
                <a:latin typeface="Times New Roman" panose="02020603050405020304" pitchFamily="18" charset="0"/>
                <a:ea typeface="Times New Roman" panose="02020603050405020304" pitchFamily="18" charset="0"/>
                <a:cs typeface="Times New Roman" panose="02020603050405020304" pitchFamily="18" charset="0"/>
              </a:rPr>
              <a:t>The access specifiers can be strictly ordered:</a:t>
            </a:r>
          </a:p>
          <a:p>
            <a:pPr marL="0" marR="0" indent="0" fontAlgn="base">
              <a:spcBef>
                <a:spcPts val="0"/>
              </a:spcBef>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public &gt; protected &gt; default &gt; private</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4E57CEA3-0D2E-874C-9470-493ADAF0D75E}"/>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8CDDDF67-A8F7-E746-8C71-8B217027D4A9}"/>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B7383D6F-228D-2349-BAB0-4030A6A78E7A}"/>
              </a:ext>
            </a:extLst>
          </p:cNvPr>
          <p:cNvSpPr>
            <a:spLocks noGrp="1"/>
          </p:cNvSpPr>
          <p:nvPr>
            <p:ph type="sldNum" sz="quarter" idx="12"/>
          </p:nvPr>
        </p:nvSpPr>
        <p:spPr/>
        <p:txBody>
          <a:bodyPr/>
          <a:lstStyle/>
          <a:p>
            <a:fld id="{860C8249-ED93-7640-8EF8-EF1CF6F3BBCA}" type="slidenum">
              <a:rPr lang="en-US" smtClean="0"/>
              <a:t>77</a:t>
            </a:fld>
            <a:endParaRPr lang="en-US"/>
          </a:p>
        </p:txBody>
      </p:sp>
      <p:pic>
        <p:nvPicPr>
          <p:cNvPr id="7" name="Picture 6">
            <a:extLst>
              <a:ext uri="{FF2B5EF4-FFF2-40B4-BE49-F238E27FC236}">
                <a16:creationId xmlns:a16="http://schemas.microsoft.com/office/drawing/2014/main" id="{0F064220-F4DD-1B4C-A17E-91378CF0CD6F}"/>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8361493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0CFC8-AE86-354A-AF10-7C2C11F3CF41}"/>
              </a:ext>
            </a:extLst>
          </p:cNvPr>
          <p:cNvSpPr>
            <a:spLocks noGrp="1"/>
          </p:cNvSpPr>
          <p:nvPr>
            <p:ph type="title"/>
          </p:nvPr>
        </p:nvSpPr>
        <p:spPr/>
        <p:txBody>
          <a:bodyPr/>
          <a:lstStyle/>
          <a:p>
            <a:r>
              <a:rPr lang="en-US" dirty="0"/>
              <a:t>AS for Classes</a:t>
            </a:r>
          </a:p>
        </p:txBody>
      </p:sp>
      <p:sp>
        <p:nvSpPr>
          <p:cNvPr id="3" name="Content Placeholder 2">
            <a:extLst>
              <a:ext uri="{FF2B5EF4-FFF2-40B4-BE49-F238E27FC236}">
                <a16:creationId xmlns:a16="http://schemas.microsoft.com/office/drawing/2014/main" id="{1E042129-A1A5-7C43-8579-175C1F7AD20A}"/>
              </a:ext>
            </a:extLst>
          </p:cNvPr>
          <p:cNvSpPr>
            <a:spLocks noGrp="1"/>
          </p:cNvSpPr>
          <p:nvPr>
            <p:ph idx="1"/>
          </p:nvPr>
        </p:nvSpPr>
        <p:spPr/>
        <p:txBody>
          <a:bodyPr>
            <a:normAutofit lnSpcReduction="10000"/>
          </a:bodyPr>
          <a:lstStyle/>
          <a:p>
            <a:pPr marL="0" indent="0">
              <a:buNone/>
            </a:pPr>
            <a:r>
              <a:rPr lang="en-IN" b="1" dirty="0"/>
              <a:t>public</a:t>
            </a:r>
            <a:r>
              <a:rPr lang="en-IN" dirty="0"/>
              <a:t>- The class is accessible by any other class </a:t>
            </a:r>
          </a:p>
          <a:p>
            <a:r>
              <a:rPr lang="en-IN" dirty="0"/>
              <a:t>public class Main {</a:t>
            </a:r>
            <a:br>
              <a:rPr lang="en-IN" dirty="0"/>
            </a:br>
            <a:r>
              <a:rPr lang="en-IN" dirty="0"/>
              <a:t>public static void main(String [] </a:t>
            </a:r>
            <a:r>
              <a:rPr lang="en-IN" dirty="0" err="1"/>
              <a:t>args</a:t>
            </a:r>
            <a:r>
              <a:rPr lang="en-IN" dirty="0"/>
              <a:t>) { </a:t>
            </a:r>
          </a:p>
          <a:p>
            <a:r>
              <a:rPr lang="en-IN" dirty="0" err="1"/>
              <a:t>System.out.println</a:t>
            </a:r>
            <a:r>
              <a:rPr lang="en-IN" dirty="0"/>
              <a:t>(”Hello World”); </a:t>
            </a:r>
          </a:p>
          <a:p>
            <a:r>
              <a:rPr lang="en-IN" dirty="0"/>
              <a:t>} } </a:t>
            </a:r>
          </a:p>
          <a:p>
            <a:pPr marL="0" indent="0">
              <a:buNone/>
            </a:pPr>
            <a:r>
              <a:rPr lang="en-IN" b="1" dirty="0"/>
              <a:t>default</a:t>
            </a:r>
            <a:r>
              <a:rPr lang="en-IN" dirty="0"/>
              <a:t>- The class is only accessible by classes in the same package. This is used when you don’t specify a specifier/modifier. </a:t>
            </a:r>
          </a:p>
          <a:p>
            <a:r>
              <a:rPr lang="en-IN" dirty="0"/>
              <a:t>class </a:t>
            </a:r>
            <a:r>
              <a:rPr lang="en-IN" dirty="0" err="1"/>
              <a:t>MyClass</a:t>
            </a:r>
            <a:r>
              <a:rPr lang="en-IN" dirty="0"/>
              <a:t> {</a:t>
            </a:r>
            <a:br>
              <a:rPr lang="en-IN" dirty="0"/>
            </a:br>
            <a:r>
              <a:rPr lang="en-IN" dirty="0"/>
              <a:t>public static void main(String [] </a:t>
            </a:r>
            <a:r>
              <a:rPr lang="en-IN" dirty="0" err="1"/>
              <a:t>args</a:t>
            </a:r>
            <a:r>
              <a:rPr lang="en-IN" dirty="0"/>
              <a:t>) { </a:t>
            </a:r>
          </a:p>
          <a:p>
            <a:r>
              <a:rPr lang="en-IN" dirty="0" err="1"/>
              <a:t>System.out.println</a:t>
            </a:r>
            <a:r>
              <a:rPr lang="en-IN" dirty="0"/>
              <a:t>(”Hello World”); </a:t>
            </a:r>
          </a:p>
          <a:p>
            <a:r>
              <a:rPr lang="en-IN" dirty="0"/>
              <a:t>} } </a:t>
            </a:r>
          </a:p>
          <a:p>
            <a:endParaRPr lang="en-US" dirty="0"/>
          </a:p>
        </p:txBody>
      </p:sp>
      <p:sp>
        <p:nvSpPr>
          <p:cNvPr id="4" name="Date Placeholder 3">
            <a:extLst>
              <a:ext uri="{FF2B5EF4-FFF2-40B4-BE49-F238E27FC236}">
                <a16:creationId xmlns:a16="http://schemas.microsoft.com/office/drawing/2014/main" id="{95806ADC-1260-0042-A5FA-4A5F1F7D08F3}"/>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A78308ED-CDD4-0B46-92EA-6169180125BA}"/>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2E54E6B8-EFAD-E142-9101-C60ADE79C7DE}"/>
              </a:ext>
            </a:extLst>
          </p:cNvPr>
          <p:cNvSpPr>
            <a:spLocks noGrp="1"/>
          </p:cNvSpPr>
          <p:nvPr>
            <p:ph type="sldNum" sz="quarter" idx="12"/>
          </p:nvPr>
        </p:nvSpPr>
        <p:spPr/>
        <p:txBody>
          <a:bodyPr/>
          <a:lstStyle/>
          <a:p>
            <a:fld id="{860C8249-ED93-7640-8EF8-EF1CF6F3BBCA}" type="slidenum">
              <a:rPr lang="en-US" smtClean="0"/>
              <a:t>78</a:t>
            </a:fld>
            <a:endParaRPr lang="en-US"/>
          </a:p>
        </p:txBody>
      </p:sp>
      <p:pic>
        <p:nvPicPr>
          <p:cNvPr id="7" name="Picture 6">
            <a:extLst>
              <a:ext uri="{FF2B5EF4-FFF2-40B4-BE49-F238E27FC236}">
                <a16:creationId xmlns:a16="http://schemas.microsoft.com/office/drawing/2014/main" id="{8A1A1A44-48E8-B64D-B0BB-7676478E7F13}"/>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5145909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6F28-F262-3844-924A-47D874041DA9}"/>
              </a:ext>
            </a:extLst>
          </p:cNvPr>
          <p:cNvSpPr>
            <a:spLocks noGrp="1"/>
          </p:cNvSpPr>
          <p:nvPr>
            <p:ph type="title"/>
          </p:nvPr>
        </p:nvSpPr>
        <p:spPr/>
        <p:txBody>
          <a:bodyPr/>
          <a:lstStyle/>
          <a:p>
            <a:r>
              <a:rPr lang="en-US" dirty="0"/>
              <a:t>AS for attributes, methods &amp; Constructors</a:t>
            </a:r>
          </a:p>
        </p:txBody>
      </p:sp>
      <p:sp>
        <p:nvSpPr>
          <p:cNvPr id="3" name="Content Placeholder 2">
            <a:extLst>
              <a:ext uri="{FF2B5EF4-FFF2-40B4-BE49-F238E27FC236}">
                <a16:creationId xmlns:a16="http://schemas.microsoft.com/office/drawing/2014/main" id="{49BED639-8C3D-F348-914C-99A96C8E2662}"/>
              </a:ext>
            </a:extLst>
          </p:cNvPr>
          <p:cNvSpPr>
            <a:spLocks noGrp="1"/>
          </p:cNvSpPr>
          <p:nvPr>
            <p:ph idx="1"/>
          </p:nvPr>
        </p:nvSpPr>
        <p:spPr/>
        <p:txBody>
          <a:bodyPr>
            <a:normAutofit fontScale="92500" lnSpcReduction="10000"/>
          </a:bodyPr>
          <a:lstStyle/>
          <a:p>
            <a:pPr marL="0" indent="0">
              <a:buNone/>
            </a:pPr>
            <a:r>
              <a:rPr lang="en-IN" b="1" dirty="0"/>
              <a:t>public</a:t>
            </a:r>
            <a:r>
              <a:rPr lang="en-IN" dirty="0"/>
              <a:t>-The code is accessible for all classes </a:t>
            </a:r>
          </a:p>
          <a:p>
            <a:pPr marL="0" indent="0">
              <a:buNone/>
            </a:pPr>
            <a:r>
              <a:rPr lang="en-IN" dirty="0"/>
              <a:t>public class Main { </a:t>
            </a:r>
          </a:p>
          <a:p>
            <a:pPr marL="0" indent="0">
              <a:buNone/>
            </a:pPr>
            <a:r>
              <a:rPr lang="en-IN" dirty="0"/>
              <a:t>public String </a:t>
            </a:r>
            <a:r>
              <a:rPr lang="en-IN" dirty="0" err="1"/>
              <a:t>fname</a:t>
            </a:r>
            <a:r>
              <a:rPr lang="en-IN" dirty="0"/>
              <a:t> = ”John ”;</a:t>
            </a:r>
            <a:br>
              <a:rPr lang="en-IN" dirty="0"/>
            </a:br>
            <a:r>
              <a:rPr lang="en-IN" dirty="0"/>
              <a:t>public String </a:t>
            </a:r>
            <a:r>
              <a:rPr lang="en-IN" dirty="0" err="1"/>
              <a:t>lname</a:t>
            </a:r>
            <a:r>
              <a:rPr lang="en-IN" dirty="0"/>
              <a:t> = ”Doe”;</a:t>
            </a:r>
            <a:br>
              <a:rPr lang="en-IN" dirty="0"/>
            </a:br>
            <a:r>
              <a:rPr lang="en-IN" dirty="0"/>
              <a:t>pubic String email = ”</a:t>
            </a:r>
            <a:r>
              <a:rPr lang="en-IN" dirty="0" err="1"/>
              <a:t>john@doe</a:t>
            </a:r>
            <a:r>
              <a:rPr lang="en-IN" dirty="0"/>
              <a:t> .com”; int age = 24; </a:t>
            </a:r>
          </a:p>
          <a:p>
            <a:r>
              <a:rPr lang="en-IN" dirty="0"/>
              <a:t>}</a:t>
            </a:r>
            <a:br>
              <a:rPr lang="en-IN" dirty="0"/>
            </a:br>
            <a:r>
              <a:rPr lang="en-IN" dirty="0"/>
              <a:t>class Second1 { </a:t>
            </a:r>
          </a:p>
          <a:p>
            <a:r>
              <a:rPr lang="en-IN" dirty="0"/>
              <a:t>public static void main(String [] </a:t>
            </a:r>
            <a:r>
              <a:rPr lang="en-IN" dirty="0" err="1"/>
              <a:t>args</a:t>
            </a:r>
            <a:r>
              <a:rPr lang="en-IN" dirty="0"/>
              <a:t>) {</a:t>
            </a:r>
            <a:br>
              <a:rPr lang="en-IN" dirty="0"/>
            </a:br>
            <a:r>
              <a:rPr lang="en-IN" dirty="0"/>
              <a:t>Main </a:t>
            </a:r>
            <a:r>
              <a:rPr lang="en-IN" dirty="0" err="1"/>
              <a:t>myObj</a:t>
            </a:r>
            <a:r>
              <a:rPr lang="en-IN" dirty="0"/>
              <a:t> = new Main ( ) ;</a:t>
            </a:r>
            <a:br>
              <a:rPr lang="en-IN" dirty="0"/>
            </a:br>
            <a:r>
              <a:rPr lang="en-IN" dirty="0" err="1"/>
              <a:t>System.out.println</a:t>
            </a:r>
            <a:r>
              <a:rPr lang="en-IN" dirty="0"/>
              <a:t>(”Name: ” + </a:t>
            </a:r>
            <a:r>
              <a:rPr lang="en-IN" dirty="0" err="1"/>
              <a:t>myObj.fname</a:t>
            </a:r>
            <a:r>
              <a:rPr lang="en-IN" dirty="0"/>
              <a:t> + ” ” + </a:t>
            </a:r>
            <a:r>
              <a:rPr lang="en-IN" dirty="0" err="1"/>
              <a:t>System.out.println</a:t>
            </a:r>
            <a:r>
              <a:rPr lang="en-IN" dirty="0"/>
              <a:t>(”Email: ” + </a:t>
            </a:r>
            <a:r>
              <a:rPr lang="en-IN" dirty="0" err="1"/>
              <a:t>myObj.email</a:t>
            </a:r>
            <a:r>
              <a:rPr lang="en-IN" dirty="0"/>
              <a:t>); </a:t>
            </a:r>
            <a:r>
              <a:rPr lang="en-IN" dirty="0" err="1"/>
              <a:t>System.out.println</a:t>
            </a:r>
            <a:r>
              <a:rPr lang="en-IN" dirty="0"/>
              <a:t>(”Age: ” + </a:t>
            </a:r>
            <a:r>
              <a:rPr lang="en-IN" dirty="0" err="1"/>
              <a:t>myObj.age</a:t>
            </a:r>
            <a:r>
              <a:rPr lang="en-IN" dirty="0"/>
              <a:t>); </a:t>
            </a:r>
          </a:p>
          <a:p>
            <a:r>
              <a:rPr lang="en-IN" dirty="0"/>
              <a:t>} </a:t>
            </a:r>
          </a:p>
          <a:p>
            <a:r>
              <a:rPr lang="en-IN" dirty="0"/>
              <a:t>} </a:t>
            </a:r>
          </a:p>
          <a:p>
            <a:endParaRPr lang="en-US" dirty="0"/>
          </a:p>
        </p:txBody>
      </p:sp>
      <p:sp>
        <p:nvSpPr>
          <p:cNvPr id="4" name="Date Placeholder 3">
            <a:extLst>
              <a:ext uri="{FF2B5EF4-FFF2-40B4-BE49-F238E27FC236}">
                <a16:creationId xmlns:a16="http://schemas.microsoft.com/office/drawing/2014/main" id="{792A3A9B-0CA6-C04A-80F0-F90DC41315C8}"/>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ECE1849F-6860-FC46-8C6D-052FA3779472}"/>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F04925B7-EA87-7C47-8F75-84BF3A3486C6}"/>
              </a:ext>
            </a:extLst>
          </p:cNvPr>
          <p:cNvSpPr>
            <a:spLocks noGrp="1"/>
          </p:cNvSpPr>
          <p:nvPr>
            <p:ph type="sldNum" sz="quarter" idx="12"/>
          </p:nvPr>
        </p:nvSpPr>
        <p:spPr/>
        <p:txBody>
          <a:bodyPr/>
          <a:lstStyle/>
          <a:p>
            <a:fld id="{860C8249-ED93-7640-8EF8-EF1CF6F3BBCA}" type="slidenum">
              <a:rPr lang="en-US" smtClean="0"/>
              <a:t>79</a:t>
            </a:fld>
            <a:endParaRPr lang="en-US"/>
          </a:p>
        </p:txBody>
      </p:sp>
      <p:pic>
        <p:nvPicPr>
          <p:cNvPr id="7" name="Picture 6">
            <a:extLst>
              <a:ext uri="{FF2B5EF4-FFF2-40B4-BE49-F238E27FC236}">
                <a16:creationId xmlns:a16="http://schemas.microsoft.com/office/drawing/2014/main" id="{8AEE9B7B-096C-5848-8F9E-83A7B2F20548}"/>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100744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96088C-A380-E848-A7CB-82D9B7690A34}"/>
              </a:ext>
            </a:extLst>
          </p:cNvPr>
          <p:cNvSpPr>
            <a:spLocks noGrp="1"/>
          </p:cNvSpPr>
          <p:nvPr>
            <p:ph idx="1"/>
          </p:nvPr>
        </p:nvSpPr>
        <p:spPr>
          <a:xfrm>
            <a:off x="1179576" y="1403604"/>
            <a:ext cx="10058400" cy="4050792"/>
          </a:xfrm>
        </p:spPr>
        <p:txBody>
          <a:bodyPr/>
          <a:lstStyle/>
          <a:p>
            <a:r>
              <a:rPr lang="en-US" dirty="0"/>
              <a:t>Object Oriented Programming</a:t>
            </a:r>
          </a:p>
          <a:p>
            <a:pPr marL="0" indent="0">
              <a:buNone/>
            </a:pPr>
            <a:endParaRPr lang="en-US" dirty="0"/>
          </a:p>
          <a:p>
            <a:pPr marL="0" indent="0">
              <a:buNone/>
            </a:pPr>
            <a:r>
              <a:rPr lang="en-IN" dirty="0"/>
              <a:t>		In this model, Program is divided into small parts called Objects </a:t>
            </a:r>
          </a:p>
          <a:p>
            <a:pPr marL="0" indent="0">
              <a:buNone/>
            </a:pPr>
            <a:r>
              <a:rPr lang="en-IN" dirty="0"/>
              <a:t>		It follows bottom up approach</a:t>
            </a:r>
          </a:p>
          <a:p>
            <a:pPr marL="0" indent="0">
              <a:buNone/>
            </a:pPr>
            <a:r>
              <a:rPr lang="en-IN" dirty="0"/>
              <a:t>		It have access specifiers like Public, Private and Protected</a:t>
            </a:r>
          </a:p>
          <a:p>
            <a:pPr marL="0" indent="0">
              <a:buNone/>
            </a:pPr>
            <a:r>
              <a:rPr lang="en-IN" dirty="0"/>
              <a:t>		Adding new data and functions is easy</a:t>
            </a:r>
          </a:p>
          <a:p>
            <a:pPr marL="0" indent="0">
              <a:buNone/>
            </a:pPr>
            <a:r>
              <a:rPr lang="en-IN" dirty="0"/>
              <a:t>		It is more secure</a:t>
            </a:r>
          </a:p>
          <a:p>
            <a:pPr marL="0" indent="0">
              <a:buNone/>
            </a:pPr>
            <a:r>
              <a:rPr lang="en-IN" dirty="0"/>
              <a:t>		In this model, data is more important than function</a:t>
            </a:r>
          </a:p>
          <a:p>
            <a:pPr marL="0" indent="0">
              <a:buNone/>
            </a:pPr>
            <a:r>
              <a:rPr lang="en-IN" dirty="0"/>
              <a:t>		Ex: C++, Java, Python etc...</a:t>
            </a:r>
          </a:p>
          <a:p>
            <a:pPr marL="0" indent="0">
              <a:buNone/>
            </a:pPr>
            <a:endParaRPr lang="en-US" dirty="0"/>
          </a:p>
        </p:txBody>
      </p:sp>
      <p:sp>
        <p:nvSpPr>
          <p:cNvPr id="4" name="Date Placeholder 3">
            <a:extLst>
              <a:ext uri="{FF2B5EF4-FFF2-40B4-BE49-F238E27FC236}">
                <a16:creationId xmlns:a16="http://schemas.microsoft.com/office/drawing/2014/main" id="{9B667897-1B13-0D4F-A8C3-207D262F1C31}"/>
              </a:ext>
            </a:extLst>
          </p:cNvPr>
          <p:cNvSpPr>
            <a:spLocks noGrp="1"/>
          </p:cNvSpPr>
          <p:nvPr>
            <p:ph type="dt" sz="half" idx="10"/>
          </p:nvPr>
        </p:nvSpPr>
        <p:spPr/>
        <p:txBody>
          <a:bodyPr/>
          <a:lstStyle/>
          <a:p>
            <a:fld id="{97BA5C2A-FAE1-6B4C-BA69-EA54DA562B34}" type="datetime1">
              <a:rPr lang="en-IN" smtClean="0"/>
              <a:t>11/08/22</a:t>
            </a:fld>
            <a:endParaRPr lang="en-US"/>
          </a:p>
        </p:txBody>
      </p:sp>
      <p:sp>
        <p:nvSpPr>
          <p:cNvPr id="5" name="Footer Placeholder 4">
            <a:extLst>
              <a:ext uri="{FF2B5EF4-FFF2-40B4-BE49-F238E27FC236}">
                <a16:creationId xmlns:a16="http://schemas.microsoft.com/office/drawing/2014/main" id="{1E92A9AC-9958-9E47-8CB1-E29683627F31}"/>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2533A6DB-24C9-D84C-9490-10A771E6FB79}"/>
              </a:ext>
            </a:extLst>
          </p:cNvPr>
          <p:cNvSpPr>
            <a:spLocks noGrp="1"/>
          </p:cNvSpPr>
          <p:nvPr>
            <p:ph type="sldNum" sz="quarter" idx="12"/>
          </p:nvPr>
        </p:nvSpPr>
        <p:spPr/>
        <p:txBody>
          <a:bodyPr/>
          <a:lstStyle/>
          <a:p>
            <a:fld id="{860C8249-ED93-7640-8EF8-EF1CF6F3BBCA}" type="slidenum">
              <a:rPr lang="en-US" smtClean="0"/>
              <a:t>8</a:t>
            </a:fld>
            <a:endParaRPr lang="en-US"/>
          </a:p>
        </p:txBody>
      </p:sp>
      <p:pic>
        <p:nvPicPr>
          <p:cNvPr id="7" name="Picture 6">
            <a:extLst>
              <a:ext uri="{FF2B5EF4-FFF2-40B4-BE49-F238E27FC236}">
                <a16:creationId xmlns:a16="http://schemas.microsoft.com/office/drawing/2014/main" id="{9AC4B67E-248F-4C40-9232-2671CB63567A}"/>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0522418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09A91A-5686-8B45-A71C-558CC336D634}"/>
              </a:ext>
            </a:extLst>
          </p:cNvPr>
          <p:cNvSpPr>
            <a:spLocks noGrp="1"/>
          </p:cNvSpPr>
          <p:nvPr>
            <p:ph idx="1"/>
          </p:nvPr>
        </p:nvSpPr>
        <p:spPr/>
        <p:txBody>
          <a:bodyPr>
            <a:normAutofit fontScale="92500" lnSpcReduction="20000"/>
          </a:bodyPr>
          <a:lstStyle/>
          <a:p>
            <a:pPr marL="0" indent="0">
              <a:buNone/>
            </a:pPr>
            <a:r>
              <a:rPr lang="en-IN" b="1" dirty="0"/>
              <a:t>private</a:t>
            </a:r>
            <a:r>
              <a:rPr lang="en-IN" dirty="0"/>
              <a:t>-The code is only accessible within the declared class </a:t>
            </a:r>
          </a:p>
          <a:p>
            <a:pPr marL="0" indent="0">
              <a:buNone/>
            </a:pPr>
            <a:r>
              <a:rPr lang="en-IN" dirty="0"/>
              <a:t>public class Main {</a:t>
            </a:r>
            <a:br>
              <a:rPr lang="en-IN" dirty="0"/>
            </a:br>
            <a:r>
              <a:rPr lang="en-IN" dirty="0"/>
              <a:t>private String </a:t>
            </a:r>
            <a:r>
              <a:rPr lang="en-IN" dirty="0" err="1"/>
              <a:t>fname</a:t>
            </a:r>
            <a:r>
              <a:rPr lang="en-IN" dirty="0"/>
              <a:t> = ”John”;</a:t>
            </a:r>
            <a:br>
              <a:rPr lang="en-IN" dirty="0"/>
            </a:br>
            <a:r>
              <a:rPr lang="en-IN" dirty="0"/>
              <a:t>private String </a:t>
            </a:r>
            <a:r>
              <a:rPr lang="en-IN" dirty="0" err="1"/>
              <a:t>lname</a:t>
            </a:r>
            <a:r>
              <a:rPr lang="en-IN" dirty="0"/>
              <a:t> = ”Doe”;</a:t>
            </a:r>
            <a:br>
              <a:rPr lang="en-IN" dirty="0"/>
            </a:br>
            <a:r>
              <a:rPr lang="en-IN" dirty="0"/>
              <a:t>private String email = ”</a:t>
            </a:r>
            <a:r>
              <a:rPr lang="en-IN" dirty="0" err="1"/>
              <a:t>john@doe</a:t>
            </a:r>
            <a:r>
              <a:rPr lang="en-IN" dirty="0"/>
              <a:t> .com”; </a:t>
            </a:r>
          </a:p>
          <a:p>
            <a:pPr marL="0" indent="0">
              <a:buNone/>
            </a:pPr>
            <a:r>
              <a:rPr lang="en-IN" dirty="0"/>
              <a:t>private int age = 24; </a:t>
            </a:r>
          </a:p>
          <a:p>
            <a:pPr marL="0" indent="0">
              <a:buNone/>
            </a:pPr>
            <a:r>
              <a:rPr lang="en-IN" dirty="0"/>
              <a:t>}</a:t>
            </a:r>
            <a:br>
              <a:rPr lang="en-IN" dirty="0"/>
            </a:br>
            <a:r>
              <a:rPr lang="en-IN" dirty="0"/>
              <a:t>class test{ </a:t>
            </a:r>
          </a:p>
          <a:p>
            <a:pPr marL="0" indent="0">
              <a:buNone/>
            </a:pPr>
            <a:r>
              <a:rPr lang="en-IN" dirty="0"/>
              <a:t>public static void main(String [] </a:t>
            </a:r>
            <a:r>
              <a:rPr lang="en-IN" dirty="0" err="1"/>
              <a:t>args</a:t>
            </a:r>
            <a:r>
              <a:rPr lang="en-IN" dirty="0"/>
              <a:t>) {</a:t>
            </a:r>
            <a:br>
              <a:rPr lang="en-IN" dirty="0"/>
            </a:br>
            <a:r>
              <a:rPr lang="en-IN" dirty="0"/>
              <a:t>Main </a:t>
            </a:r>
            <a:r>
              <a:rPr lang="en-IN" dirty="0" err="1"/>
              <a:t>myObj</a:t>
            </a:r>
            <a:r>
              <a:rPr lang="en-IN" dirty="0"/>
              <a:t> = new Main ( ) ;</a:t>
            </a:r>
            <a:br>
              <a:rPr lang="en-IN" dirty="0"/>
            </a:br>
            <a:r>
              <a:rPr lang="en-IN" dirty="0" err="1"/>
              <a:t>System.out.println</a:t>
            </a:r>
            <a:r>
              <a:rPr lang="en-IN" dirty="0"/>
              <a:t>(”Name: ” + </a:t>
            </a:r>
            <a:r>
              <a:rPr lang="en-IN" dirty="0" err="1"/>
              <a:t>myObj.fname</a:t>
            </a:r>
            <a:r>
              <a:rPr lang="en-IN" dirty="0"/>
              <a:t> + ” ” + </a:t>
            </a:r>
            <a:r>
              <a:rPr lang="en-IN" dirty="0" err="1"/>
              <a:t>System.out.println</a:t>
            </a:r>
            <a:r>
              <a:rPr lang="en-IN" dirty="0"/>
              <a:t>(”Email: ” + </a:t>
            </a:r>
            <a:r>
              <a:rPr lang="en-IN" dirty="0" err="1"/>
              <a:t>myObj.email</a:t>
            </a:r>
            <a:r>
              <a:rPr lang="en-IN" dirty="0"/>
              <a:t>); </a:t>
            </a:r>
            <a:r>
              <a:rPr lang="en-IN" dirty="0" err="1"/>
              <a:t>System.out.println</a:t>
            </a:r>
            <a:r>
              <a:rPr lang="en-IN" dirty="0"/>
              <a:t>(”Age: ” + </a:t>
            </a:r>
            <a:r>
              <a:rPr lang="en-IN" dirty="0" err="1"/>
              <a:t>myObj.age</a:t>
            </a:r>
            <a:r>
              <a:rPr lang="en-IN" dirty="0"/>
              <a:t>); </a:t>
            </a:r>
          </a:p>
          <a:p>
            <a:pPr marL="0" indent="0">
              <a:buNone/>
            </a:pPr>
            <a:r>
              <a:rPr lang="en-IN" dirty="0"/>
              <a:t>} </a:t>
            </a:r>
          </a:p>
          <a:p>
            <a:pPr marL="0" indent="0">
              <a:buNone/>
            </a:pPr>
            <a:r>
              <a:rPr lang="en-IN" dirty="0"/>
              <a:t>} </a:t>
            </a:r>
          </a:p>
          <a:p>
            <a:endParaRPr lang="en-US" dirty="0"/>
          </a:p>
        </p:txBody>
      </p:sp>
      <p:sp>
        <p:nvSpPr>
          <p:cNvPr id="4" name="Date Placeholder 3">
            <a:extLst>
              <a:ext uri="{FF2B5EF4-FFF2-40B4-BE49-F238E27FC236}">
                <a16:creationId xmlns:a16="http://schemas.microsoft.com/office/drawing/2014/main" id="{2C1FA286-0ED9-8641-9EBE-524718A50018}"/>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6244CEFF-F8F7-9042-A901-8D1D6F790F82}"/>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90FF8DF2-A279-0E4F-BF06-055C38224A1B}"/>
              </a:ext>
            </a:extLst>
          </p:cNvPr>
          <p:cNvSpPr>
            <a:spLocks noGrp="1"/>
          </p:cNvSpPr>
          <p:nvPr>
            <p:ph type="sldNum" sz="quarter" idx="12"/>
          </p:nvPr>
        </p:nvSpPr>
        <p:spPr/>
        <p:txBody>
          <a:bodyPr/>
          <a:lstStyle/>
          <a:p>
            <a:fld id="{860C8249-ED93-7640-8EF8-EF1CF6F3BBCA}" type="slidenum">
              <a:rPr lang="en-US" smtClean="0"/>
              <a:t>80</a:t>
            </a:fld>
            <a:endParaRPr lang="en-US"/>
          </a:p>
        </p:txBody>
      </p:sp>
      <p:pic>
        <p:nvPicPr>
          <p:cNvPr id="7" name="Picture 6">
            <a:extLst>
              <a:ext uri="{FF2B5EF4-FFF2-40B4-BE49-F238E27FC236}">
                <a16:creationId xmlns:a16="http://schemas.microsoft.com/office/drawing/2014/main" id="{F2372AE9-BEF9-8F40-8BE1-5D8A8E5E894A}"/>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8950966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9843B5-1B24-CD42-91A3-293CB2C75395}"/>
              </a:ext>
            </a:extLst>
          </p:cNvPr>
          <p:cNvSpPr>
            <a:spLocks noGrp="1"/>
          </p:cNvSpPr>
          <p:nvPr>
            <p:ph idx="1"/>
          </p:nvPr>
        </p:nvSpPr>
        <p:spPr/>
        <p:txBody>
          <a:bodyPr/>
          <a:lstStyle/>
          <a:p>
            <a:pPr marL="0" indent="0">
              <a:buNone/>
            </a:pPr>
            <a:r>
              <a:rPr lang="en-IN" b="1" dirty="0"/>
              <a:t>Protected</a:t>
            </a:r>
            <a:r>
              <a:rPr lang="en-IN" dirty="0"/>
              <a:t>-The code is accessible in the same package and subclasses. </a:t>
            </a:r>
          </a:p>
          <a:p>
            <a:r>
              <a:rPr lang="en-IN" dirty="0"/>
              <a:t>class Person {</a:t>
            </a:r>
            <a:br>
              <a:rPr lang="en-IN" dirty="0"/>
            </a:br>
            <a:r>
              <a:rPr lang="en-IN" dirty="0"/>
              <a:t>protected String </a:t>
            </a:r>
            <a:r>
              <a:rPr lang="en-IN" dirty="0" err="1"/>
              <a:t>fname</a:t>
            </a:r>
            <a:r>
              <a:rPr lang="en-IN" dirty="0"/>
              <a:t> = ”John ”; </a:t>
            </a:r>
          </a:p>
          <a:p>
            <a:r>
              <a:rPr lang="en-IN" dirty="0"/>
              <a:t>protected String </a:t>
            </a:r>
            <a:r>
              <a:rPr lang="en-IN" dirty="0" err="1"/>
              <a:t>lname</a:t>
            </a:r>
            <a:r>
              <a:rPr lang="en-IN" dirty="0"/>
              <a:t> = ”Doe”;</a:t>
            </a:r>
            <a:br>
              <a:rPr lang="en-IN" dirty="0"/>
            </a:br>
            <a:r>
              <a:rPr lang="en-IN" dirty="0"/>
              <a:t>protected String email = ”</a:t>
            </a:r>
            <a:r>
              <a:rPr lang="en-IN" dirty="0" err="1"/>
              <a:t>john@doe</a:t>
            </a:r>
            <a:r>
              <a:rPr lang="en-IN" dirty="0"/>
              <a:t> .com”; </a:t>
            </a:r>
          </a:p>
          <a:p>
            <a:r>
              <a:rPr lang="en-IN" dirty="0"/>
              <a:t>protected int age = 24; </a:t>
            </a:r>
          </a:p>
          <a:p>
            <a:r>
              <a:rPr lang="en-IN" dirty="0"/>
              <a:t>}</a:t>
            </a:r>
            <a:br>
              <a:rPr lang="en-IN" dirty="0"/>
            </a:br>
            <a:r>
              <a:rPr lang="en-IN" dirty="0"/>
              <a:t>class Student extends Person { </a:t>
            </a:r>
          </a:p>
          <a:p>
            <a:r>
              <a:rPr lang="en-IN" dirty="0"/>
              <a:t>private int </a:t>
            </a:r>
            <a:r>
              <a:rPr lang="en-IN" dirty="0" err="1"/>
              <a:t>graduationYear</a:t>
            </a:r>
            <a:r>
              <a:rPr lang="en-IN" dirty="0"/>
              <a:t> = 2018;</a:t>
            </a:r>
            <a:br>
              <a:rPr lang="en-IN" dirty="0"/>
            </a:br>
            <a:r>
              <a:rPr lang="en-IN" dirty="0"/>
              <a:t>public static void main(String [] </a:t>
            </a:r>
            <a:r>
              <a:rPr lang="en-IN" dirty="0" err="1"/>
              <a:t>args</a:t>
            </a:r>
            <a:r>
              <a:rPr lang="en-IN" dirty="0"/>
              <a:t>) { </a:t>
            </a:r>
          </a:p>
          <a:p>
            <a:r>
              <a:rPr lang="en-IN" dirty="0"/>
              <a:t>Student </a:t>
            </a:r>
            <a:r>
              <a:rPr lang="en-IN" dirty="0" err="1"/>
              <a:t>myObj</a:t>
            </a:r>
            <a:r>
              <a:rPr lang="en-IN" dirty="0"/>
              <a:t> = new Student ( ) ; </a:t>
            </a:r>
          </a:p>
          <a:p>
            <a:endParaRPr lang="en-US" dirty="0"/>
          </a:p>
        </p:txBody>
      </p:sp>
      <p:sp>
        <p:nvSpPr>
          <p:cNvPr id="4" name="Date Placeholder 3">
            <a:extLst>
              <a:ext uri="{FF2B5EF4-FFF2-40B4-BE49-F238E27FC236}">
                <a16:creationId xmlns:a16="http://schemas.microsoft.com/office/drawing/2014/main" id="{770F3AC2-0A01-CE4E-9236-3B7AD5839E52}"/>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6BEDD144-5457-4C4D-8F56-925DFAE7F27C}"/>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7F047000-D723-464F-85AC-C014A8152240}"/>
              </a:ext>
            </a:extLst>
          </p:cNvPr>
          <p:cNvSpPr>
            <a:spLocks noGrp="1"/>
          </p:cNvSpPr>
          <p:nvPr>
            <p:ph type="sldNum" sz="quarter" idx="12"/>
          </p:nvPr>
        </p:nvSpPr>
        <p:spPr/>
        <p:txBody>
          <a:bodyPr/>
          <a:lstStyle/>
          <a:p>
            <a:fld id="{860C8249-ED93-7640-8EF8-EF1CF6F3BBCA}" type="slidenum">
              <a:rPr lang="en-US" smtClean="0"/>
              <a:t>81</a:t>
            </a:fld>
            <a:endParaRPr lang="en-US"/>
          </a:p>
        </p:txBody>
      </p:sp>
      <p:pic>
        <p:nvPicPr>
          <p:cNvPr id="7" name="Picture 6">
            <a:extLst>
              <a:ext uri="{FF2B5EF4-FFF2-40B4-BE49-F238E27FC236}">
                <a16:creationId xmlns:a16="http://schemas.microsoft.com/office/drawing/2014/main" id="{399453F9-BFB9-F44A-9070-A573FCF75F73}"/>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1976047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C24726-A8D5-4C46-A175-16626AB52E6A}"/>
              </a:ext>
            </a:extLst>
          </p:cNvPr>
          <p:cNvSpPr>
            <a:spLocks noGrp="1"/>
          </p:cNvSpPr>
          <p:nvPr>
            <p:ph idx="1"/>
          </p:nvPr>
        </p:nvSpPr>
        <p:spPr/>
        <p:txBody>
          <a:bodyPr/>
          <a:lstStyle/>
          <a:p>
            <a:r>
              <a:rPr lang="en-IN" dirty="0" err="1"/>
              <a:t>System.out.println</a:t>
            </a:r>
            <a:r>
              <a:rPr lang="en-IN" dirty="0"/>
              <a:t>(”Name: ” + </a:t>
            </a:r>
            <a:r>
              <a:rPr lang="en-IN" dirty="0" err="1"/>
              <a:t>myObj.fname</a:t>
            </a:r>
            <a:r>
              <a:rPr lang="en-IN" dirty="0"/>
              <a:t> + ” ” + </a:t>
            </a:r>
            <a:r>
              <a:rPr lang="en-IN" dirty="0" err="1"/>
              <a:t>myOb</a:t>
            </a:r>
            <a:r>
              <a:rPr lang="en-IN" dirty="0"/>
              <a:t> </a:t>
            </a:r>
            <a:r>
              <a:rPr lang="en-IN" dirty="0" err="1"/>
              <a:t>System.out.println</a:t>
            </a:r>
            <a:r>
              <a:rPr lang="en-IN" dirty="0"/>
              <a:t>(”Email: ” + </a:t>
            </a:r>
            <a:r>
              <a:rPr lang="en-IN" dirty="0" err="1"/>
              <a:t>myObj.email</a:t>
            </a:r>
            <a:r>
              <a:rPr lang="en-IN" dirty="0"/>
              <a:t>); </a:t>
            </a:r>
            <a:r>
              <a:rPr lang="en-IN" dirty="0" err="1"/>
              <a:t>System.out.println</a:t>
            </a:r>
            <a:r>
              <a:rPr lang="en-IN" dirty="0"/>
              <a:t>(”Age: ” + </a:t>
            </a:r>
            <a:r>
              <a:rPr lang="en-IN" dirty="0" err="1"/>
              <a:t>myObj.age</a:t>
            </a:r>
            <a:r>
              <a:rPr lang="en-IN" dirty="0"/>
              <a:t>); </a:t>
            </a:r>
            <a:r>
              <a:rPr lang="en-IN" dirty="0" err="1"/>
              <a:t>System.out.println</a:t>
            </a:r>
            <a:r>
              <a:rPr lang="en-IN" dirty="0"/>
              <a:t>(”Graduation Year: ” + </a:t>
            </a:r>
            <a:r>
              <a:rPr lang="en-IN" dirty="0" err="1"/>
              <a:t>myObj.gra</a:t>
            </a:r>
            <a:r>
              <a:rPr lang="en-IN" dirty="0"/>
              <a:t> </a:t>
            </a:r>
          </a:p>
          <a:p>
            <a:r>
              <a:rPr lang="en-IN" dirty="0"/>
              <a:t>} } </a:t>
            </a:r>
          </a:p>
          <a:p>
            <a:endParaRPr lang="en-US" dirty="0"/>
          </a:p>
        </p:txBody>
      </p:sp>
      <p:sp>
        <p:nvSpPr>
          <p:cNvPr id="4" name="Date Placeholder 3">
            <a:extLst>
              <a:ext uri="{FF2B5EF4-FFF2-40B4-BE49-F238E27FC236}">
                <a16:creationId xmlns:a16="http://schemas.microsoft.com/office/drawing/2014/main" id="{1B7A2794-7E8C-AC41-A13E-991E9C188004}"/>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31AFCE37-5069-4A4F-A58B-D9549BBCCBEF}"/>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CB65D512-AE2D-AC4E-8E72-DBA06D45C1CC}"/>
              </a:ext>
            </a:extLst>
          </p:cNvPr>
          <p:cNvSpPr>
            <a:spLocks noGrp="1"/>
          </p:cNvSpPr>
          <p:nvPr>
            <p:ph type="sldNum" sz="quarter" idx="12"/>
          </p:nvPr>
        </p:nvSpPr>
        <p:spPr/>
        <p:txBody>
          <a:bodyPr/>
          <a:lstStyle/>
          <a:p>
            <a:fld id="{860C8249-ED93-7640-8EF8-EF1CF6F3BBCA}" type="slidenum">
              <a:rPr lang="en-US" smtClean="0"/>
              <a:t>82</a:t>
            </a:fld>
            <a:endParaRPr lang="en-US"/>
          </a:p>
        </p:txBody>
      </p:sp>
      <p:pic>
        <p:nvPicPr>
          <p:cNvPr id="7" name="Picture 6">
            <a:extLst>
              <a:ext uri="{FF2B5EF4-FFF2-40B4-BE49-F238E27FC236}">
                <a16:creationId xmlns:a16="http://schemas.microsoft.com/office/drawing/2014/main" id="{A6C91052-1F4B-C44F-8D5C-F31FD4EE57E1}"/>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5205835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ED1B95-7504-D24E-A7DD-5130C9DD2CCF}"/>
              </a:ext>
            </a:extLst>
          </p:cNvPr>
          <p:cNvSpPr>
            <a:spLocks noGrp="1"/>
          </p:cNvSpPr>
          <p:nvPr>
            <p:ph idx="1"/>
          </p:nvPr>
        </p:nvSpPr>
        <p:spPr/>
        <p:txBody>
          <a:bodyPr>
            <a:normAutofit lnSpcReduction="10000"/>
          </a:bodyPr>
          <a:lstStyle/>
          <a:p>
            <a:pPr marL="0" indent="0">
              <a:buNone/>
            </a:pPr>
            <a:r>
              <a:rPr lang="en-IN" b="1" dirty="0"/>
              <a:t>default</a:t>
            </a:r>
            <a:r>
              <a:rPr lang="en-IN" dirty="0"/>
              <a:t>-The code is only accessible in the same package. This is used when you don’t specify a modifier.  You don’t need to specify any keyword for this. It is created by JVM itself.</a:t>
            </a:r>
          </a:p>
          <a:p>
            <a:r>
              <a:rPr lang="en-IN" dirty="0"/>
              <a:t>class Person {</a:t>
            </a:r>
            <a:br>
              <a:rPr lang="en-IN" dirty="0"/>
            </a:br>
            <a:r>
              <a:rPr lang="en-IN" dirty="0"/>
              <a:t>String </a:t>
            </a:r>
            <a:r>
              <a:rPr lang="en-IN" dirty="0" err="1"/>
              <a:t>fname</a:t>
            </a:r>
            <a:r>
              <a:rPr lang="en-IN" dirty="0"/>
              <a:t> = ”John ”;</a:t>
            </a:r>
            <a:br>
              <a:rPr lang="en-IN" dirty="0"/>
            </a:br>
            <a:r>
              <a:rPr lang="en-IN" dirty="0"/>
              <a:t>String </a:t>
            </a:r>
            <a:r>
              <a:rPr lang="en-IN" dirty="0" err="1"/>
              <a:t>lname</a:t>
            </a:r>
            <a:r>
              <a:rPr lang="en-IN" dirty="0"/>
              <a:t> = ”Doe”;</a:t>
            </a:r>
            <a:br>
              <a:rPr lang="en-IN" dirty="0"/>
            </a:br>
            <a:r>
              <a:rPr lang="en-IN" dirty="0"/>
              <a:t>String email = ”</a:t>
            </a:r>
            <a:r>
              <a:rPr lang="en-IN" dirty="0" err="1"/>
              <a:t>john@doe</a:t>
            </a:r>
            <a:r>
              <a:rPr lang="en-IN" dirty="0"/>
              <a:t> .com”; int age = 24; </a:t>
            </a:r>
          </a:p>
          <a:p>
            <a:r>
              <a:rPr lang="en-IN" dirty="0"/>
              <a:t>public static void main(String [] </a:t>
            </a:r>
            <a:r>
              <a:rPr lang="en-IN" dirty="0" err="1"/>
              <a:t>args</a:t>
            </a:r>
            <a:r>
              <a:rPr lang="en-IN" dirty="0"/>
              <a:t>) {</a:t>
            </a:r>
            <a:br>
              <a:rPr lang="en-IN" dirty="0"/>
            </a:br>
            <a:r>
              <a:rPr lang="en-IN" dirty="0"/>
              <a:t>Person Ob = new Person();</a:t>
            </a:r>
            <a:br>
              <a:rPr lang="en-IN" dirty="0"/>
            </a:br>
            <a:r>
              <a:rPr lang="en-IN" dirty="0" err="1"/>
              <a:t>System.out.println</a:t>
            </a:r>
            <a:r>
              <a:rPr lang="en-IN" dirty="0"/>
              <a:t>(”Name: ” +</a:t>
            </a:r>
            <a:r>
              <a:rPr lang="en-IN" dirty="0" err="1"/>
              <a:t>Ob.fname</a:t>
            </a:r>
            <a:r>
              <a:rPr lang="en-IN" dirty="0"/>
              <a:t> +” ”+</a:t>
            </a:r>
            <a:r>
              <a:rPr lang="en-IN" dirty="0" err="1"/>
              <a:t>Ob.lnam</a:t>
            </a:r>
            <a:r>
              <a:rPr lang="en-IN" dirty="0"/>
              <a:t> </a:t>
            </a:r>
            <a:r>
              <a:rPr lang="en-IN" dirty="0" err="1"/>
              <a:t>System.out.println</a:t>
            </a:r>
            <a:r>
              <a:rPr lang="en-IN" dirty="0"/>
              <a:t>(”Email: ” +</a:t>
            </a:r>
            <a:r>
              <a:rPr lang="en-IN" dirty="0" err="1"/>
              <a:t>Ob.email</a:t>
            </a:r>
            <a:r>
              <a:rPr lang="en-IN" dirty="0"/>
              <a:t>); </a:t>
            </a:r>
            <a:r>
              <a:rPr lang="en-IN" dirty="0" err="1"/>
              <a:t>System.out.println</a:t>
            </a:r>
            <a:r>
              <a:rPr lang="en-IN" dirty="0"/>
              <a:t>(”Age: ” +</a:t>
            </a:r>
            <a:r>
              <a:rPr lang="en-IN" dirty="0" err="1"/>
              <a:t>Ob.age</a:t>
            </a:r>
            <a:r>
              <a:rPr lang="en-IN" dirty="0"/>
              <a:t>); </a:t>
            </a:r>
          </a:p>
          <a:p>
            <a:r>
              <a:rPr lang="en-IN" dirty="0"/>
              <a:t>} </a:t>
            </a:r>
          </a:p>
          <a:p>
            <a:r>
              <a:rPr lang="en-IN" dirty="0"/>
              <a:t>} </a:t>
            </a:r>
          </a:p>
          <a:p>
            <a:endParaRPr lang="en-US" dirty="0"/>
          </a:p>
        </p:txBody>
      </p:sp>
      <p:sp>
        <p:nvSpPr>
          <p:cNvPr id="4" name="Date Placeholder 3">
            <a:extLst>
              <a:ext uri="{FF2B5EF4-FFF2-40B4-BE49-F238E27FC236}">
                <a16:creationId xmlns:a16="http://schemas.microsoft.com/office/drawing/2014/main" id="{0FBAF7D5-3FD9-A44A-8F69-15E0E7899E2B}"/>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95BB1EA4-3D9B-0143-9E59-ACBD4EFC2DE7}"/>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2E4B3FF6-6EFA-EE4B-A5A2-214824D9EA68}"/>
              </a:ext>
            </a:extLst>
          </p:cNvPr>
          <p:cNvSpPr>
            <a:spLocks noGrp="1"/>
          </p:cNvSpPr>
          <p:nvPr>
            <p:ph type="sldNum" sz="quarter" idx="12"/>
          </p:nvPr>
        </p:nvSpPr>
        <p:spPr/>
        <p:txBody>
          <a:bodyPr/>
          <a:lstStyle/>
          <a:p>
            <a:fld id="{860C8249-ED93-7640-8EF8-EF1CF6F3BBCA}" type="slidenum">
              <a:rPr lang="en-US" smtClean="0"/>
              <a:t>83</a:t>
            </a:fld>
            <a:endParaRPr lang="en-US"/>
          </a:p>
        </p:txBody>
      </p:sp>
      <p:pic>
        <p:nvPicPr>
          <p:cNvPr id="7" name="Picture 6">
            <a:extLst>
              <a:ext uri="{FF2B5EF4-FFF2-40B4-BE49-F238E27FC236}">
                <a16:creationId xmlns:a16="http://schemas.microsoft.com/office/drawing/2014/main" id="{9C8FD0E6-64DB-2F45-86D6-F7467BB7A44A}"/>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1304177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9866-319D-E94D-94D0-B46F432B8240}"/>
              </a:ext>
            </a:extLst>
          </p:cNvPr>
          <p:cNvSpPr>
            <a:spLocks noGrp="1"/>
          </p:cNvSpPr>
          <p:nvPr>
            <p:ph type="title"/>
          </p:nvPr>
        </p:nvSpPr>
        <p:spPr/>
        <p:txBody>
          <a:bodyPr/>
          <a:lstStyle/>
          <a:p>
            <a:r>
              <a:rPr lang="en-US" dirty="0"/>
              <a:t>This Keyword</a:t>
            </a:r>
          </a:p>
        </p:txBody>
      </p:sp>
      <p:sp>
        <p:nvSpPr>
          <p:cNvPr id="3" name="Content Placeholder 2">
            <a:extLst>
              <a:ext uri="{FF2B5EF4-FFF2-40B4-BE49-F238E27FC236}">
                <a16:creationId xmlns:a16="http://schemas.microsoft.com/office/drawing/2014/main" id="{69984FAC-D90C-F148-AEEE-8692A691757A}"/>
              </a:ext>
            </a:extLst>
          </p:cNvPr>
          <p:cNvSpPr>
            <a:spLocks noGrp="1"/>
          </p:cNvSpPr>
          <p:nvPr>
            <p:ph idx="1"/>
          </p:nvPr>
        </p:nvSpPr>
        <p:spPr/>
        <p:txBody>
          <a:bodyPr/>
          <a:lstStyle/>
          <a:p>
            <a:r>
              <a:rPr lang="en-IN" dirty="0"/>
              <a:t>There can be a lot of usage of </a:t>
            </a:r>
            <a:r>
              <a:rPr lang="en-IN" b="1" dirty="0"/>
              <a:t>Java this keyword</a:t>
            </a:r>
            <a:r>
              <a:rPr lang="en-IN" dirty="0"/>
              <a:t>. In Java, this is a </a:t>
            </a:r>
            <a:r>
              <a:rPr lang="en-IN" b="1" dirty="0"/>
              <a:t>reference variable</a:t>
            </a:r>
            <a:r>
              <a:rPr lang="en-IN" dirty="0"/>
              <a:t> that refers to the current object.</a:t>
            </a:r>
          </a:p>
          <a:p>
            <a:endParaRPr lang="en-IN" dirty="0"/>
          </a:p>
          <a:p>
            <a:endParaRPr lang="en-US" dirty="0"/>
          </a:p>
        </p:txBody>
      </p:sp>
      <p:sp>
        <p:nvSpPr>
          <p:cNvPr id="4" name="Date Placeholder 3">
            <a:extLst>
              <a:ext uri="{FF2B5EF4-FFF2-40B4-BE49-F238E27FC236}">
                <a16:creationId xmlns:a16="http://schemas.microsoft.com/office/drawing/2014/main" id="{02C45FDC-E075-F747-9D1D-764B8746D464}"/>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F9968B2F-3159-9449-B612-4303B2C411B7}"/>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05579FF4-484C-A143-83CD-95C91A4BFEBE}"/>
              </a:ext>
            </a:extLst>
          </p:cNvPr>
          <p:cNvSpPr>
            <a:spLocks noGrp="1"/>
          </p:cNvSpPr>
          <p:nvPr>
            <p:ph type="sldNum" sz="quarter" idx="12"/>
          </p:nvPr>
        </p:nvSpPr>
        <p:spPr/>
        <p:txBody>
          <a:bodyPr/>
          <a:lstStyle/>
          <a:p>
            <a:fld id="{860C8249-ED93-7640-8EF8-EF1CF6F3BBCA}" type="slidenum">
              <a:rPr lang="en-US" smtClean="0"/>
              <a:t>84</a:t>
            </a:fld>
            <a:endParaRPr lang="en-US"/>
          </a:p>
        </p:txBody>
      </p:sp>
      <p:pic>
        <p:nvPicPr>
          <p:cNvPr id="7" name="Picture 6">
            <a:extLst>
              <a:ext uri="{FF2B5EF4-FFF2-40B4-BE49-F238E27FC236}">
                <a16:creationId xmlns:a16="http://schemas.microsoft.com/office/drawing/2014/main" id="{A5FBD191-6276-0644-9976-3587D9114EF8}"/>
              </a:ext>
            </a:extLst>
          </p:cNvPr>
          <p:cNvPicPr>
            <a:picLocks noChangeAspect="1"/>
          </p:cNvPicPr>
          <p:nvPr/>
        </p:nvPicPr>
        <p:blipFill>
          <a:blip r:embed="rId2"/>
          <a:stretch>
            <a:fillRect/>
          </a:stretch>
        </p:blipFill>
        <p:spPr>
          <a:xfrm>
            <a:off x="10877626" y="0"/>
            <a:ext cx="1314374" cy="1314374"/>
          </a:xfrm>
          <a:prstGeom prst="rect">
            <a:avLst/>
          </a:prstGeom>
        </p:spPr>
      </p:pic>
      <p:pic>
        <p:nvPicPr>
          <p:cNvPr id="9" name="Picture 8">
            <a:extLst>
              <a:ext uri="{FF2B5EF4-FFF2-40B4-BE49-F238E27FC236}">
                <a16:creationId xmlns:a16="http://schemas.microsoft.com/office/drawing/2014/main" id="{E3825237-EA79-EA48-857D-3BDE7D63F768}"/>
              </a:ext>
            </a:extLst>
          </p:cNvPr>
          <p:cNvPicPr>
            <a:picLocks noChangeAspect="1"/>
          </p:cNvPicPr>
          <p:nvPr/>
        </p:nvPicPr>
        <p:blipFill>
          <a:blip r:embed="rId3"/>
          <a:stretch>
            <a:fillRect/>
          </a:stretch>
        </p:blipFill>
        <p:spPr>
          <a:xfrm>
            <a:off x="3467100" y="3296319"/>
            <a:ext cx="5257800" cy="2222500"/>
          </a:xfrm>
          <a:prstGeom prst="rect">
            <a:avLst/>
          </a:prstGeom>
        </p:spPr>
      </p:pic>
    </p:spTree>
    <p:extLst>
      <p:ext uri="{BB962C8B-B14F-4D97-AF65-F5344CB8AC3E}">
        <p14:creationId xmlns:p14="http://schemas.microsoft.com/office/powerpoint/2010/main" val="20456289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E6BD-720E-5144-9014-FA44909A2CB9}"/>
              </a:ext>
            </a:extLst>
          </p:cNvPr>
          <p:cNvSpPr>
            <a:spLocks noGrp="1"/>
          </p:cNvSpPr>
          <p:nvPr>
            <p:ph type="title"/>
          </p:nvPr>
        </p:nvSpPr>
        <p:spPr/>
        <p:txBody>
          <a:bodyPr/>
          <a:lstStyle/>
          <a:p>
            <a:r>
              <a:rPr lang="en-IN" dirty="0"/>
              <a:t>without this keyword</a:t>
            </a:r>
            <a:endParaRPr lang="en-US" dirty="0"/>
          </a:p>
        </p:txBody>
      </p:sp>
      <p:sp>
        <p:nvSpPr>
          <p:cNvPr id="3" name="Content Placeholder 2">
            <a:extLst>
              <a:ext uri="{FF2B5EF4-FFF2-40B4-BE49-F238E27FC236}">
                <a16:creationId xmlns:a16="http://schemas.microsoft.com/office/drawing/2014/main" id="{C8BC8C51-6E81-FB47-BD61-B638DF799FEC}"/>
              </a:ext>
            </a:extLst>
          </p:cNvPr>
          <p:cNvSpPr>
            <a:spLocks noGrp="1"/>
          </p:cNvSpPr>
          <p:nvPr>
            <p:ph idx="1"/>
          </p:nvPr>
        </p:nvSpPr>
        <p:spPr>
          <a:xfrm>
            <a:off x="1069848" y="2121408"/>
            <a:ext cx="3985628" cy="4050792"/>
          </a:xfrm>
        </p:spPr>
        <p:txBody>
          <a:bodyPr>
            <a:normAutofit fontScale="85000" lnSpcReduction="20000"/>
          </a:bodyPr>
          <a:lstStyle/>
          <a:p>
            <a:pPr marL="0" indent="0">
              <a:buNone/>
            </a:pPr>
            <a:r>
              <a:rPr lang="en-IN" b="1" dirty="0"/>
              <a:t>class</a:t>
            </a:r>
            <a:r>
              <a:rPr lang="en-IN" dirty="0"/>
              <a:t> Student{   //class definition</a:t>
            </a:r>
          </a:p>
          <a:p>
            <a:pPr marL="0" indent="0">
              <a:buNone/>
            </a:pPr>
            <a:r>
              <a:rPr lang="en-IN" b="1" dirty="0"/>
              <a:t>int</a:t>
            </a:r>
            <a:r>
              <a:rPr lang="en-IN" dirty="0"/>
              <a:t> </a:t>
            </a:r>
            <a:r>
              <a:rPr lang="en-IN" dirty="0" err="1"/>
              <a:t>rollno</a:t>
            </a:r>
            <a:r>
              <a:rPr lang="en-IN" dirty="0"/>
              <a:t>;  // Instance variable 1</a:t>
            </a:r>
          </a:p>
          <a:p>
            <a:pPr marL="0" indent="0">
              <a:buNone/>
            </a:pPr>
            <a:r>
              <a:rPr lang="en-IN" dirty="0"/>
              <a:t>String name;  // Instance variable 2</a:t>
            </a:r>
          </a:p>
          <a:p>
            <a:pPr marL="0" indent="0">
              <a:buNone/>
            </a:pPr>
            <a:r>
              <a:rPr lang="en-IN" b="1" dirty="0"/>
              <a:t>float</a:t>
            </a:r>
            <a:r>
              <a:rPr lang="en-IN" dirty="0"/>
              <a:t> fee;  // Instance variable 3</a:t>
            </a:r>
          </a:p>
          <a:p>
            <a:pPr marL="0" indent="0">
              <a:buNone/>
            </a:pPr>
            <a:endParaRPr lang="en-IN" dirty="0"/>
          </a:p>
          <a:p>
            <a:pPr marL="0" indent="0">
              <a:buNone/>
            </a:pPr>
            <a:r>
              <a:rPr lang="en-IN" dirty="0"/>
              <a:t>Student (</a:t>
            </a:r>
            <a:r>
              <a:rPr lang="en-IN" b="1" dirty="0"/>
              <a:t>int</a:t>
            </a:r>
            <a:r>
              <a:rPr lang="en-IN" dirty="0"/>
              <a:t> </a:t>
            </a:r>
            <a:r>
              <a:rPr lang="en-IN" dirty="0" err="1"/>
              <a:t>rollno,String</a:t>
            </a:r>
            <a:r>
              <a:rPr lang="en-IN" dirty="0"/>
              <a:t> </a:t>
            </a:r>
            <a:r>
              <a:rPr lang="en-IN" dirty="0" err="1"/>
              <a:t>name,</a:t>
            </a:r>
            <a:r>
              <a:rPr lang="en-IN" b="1" dirty="0" err="1"/>
              <a:t>float</a:t>
            </a:r>
            <a:r>
              <a:rPr lang="en-IN" dirty="0"/>
              <a:t> fee) </a:t>
            </a:r>
          </a:p>
          <a:p>
            <a:pPr marL="0" indent="0">
              <a:buNone/>
            </a:pPr>
            <a:r>
              <a:rPr lang="en-IN" dirty="0"/>
              <a:t>{  </a:t>
            </a:r>
          </a:p>
          <a:p>
            <a:pPr marL="0" indent="0">
              <a:buNone/>
            </a:pPr>
            <a:r>
              <a:rPr lang="en-IN" dirty="0" err="1"/>
              <a:t>rollno</a:t>
            </a:r>
            <a:r>
              <a:rPr lang="en-IN" dirty="0"/>
              <a:t>=</a:t>
            </a:r>
            <a:r>
              <a:rPr lang="en-IN" dirty="0" err="1"/>
              <a:t>rollno</a:t>
            </a:r>
            <a:r>
              <a:rPr lang="en-IN" dirty="0"/>
              <a:t>;  // local variable 1</a:t>
            </a:r>
          </a:p>
          <a:p>
            <a:pPr marL="0" indent="0">
              <a:buNone/>
            </a:pPr>
            <a:r>
              <a:rPr lang="en-IN" dirty="0"/>
              <a:t>name=name;   //local variable 2</a:t>
            </a:r>
          </a:p>
          <a:p>
            <a:pPr marL="0" indent="0">
              <a:buNone/>
            </a:pPr>
            <a:r>
              <a:rPr lang="en-IN" dirty="0"/>
              <a:t>fee=fee;   // local variable 3</a:t>
            </a:r>
          </a:p>
          <a:p>
            <a:pPr marL="0" indent="0">
              <a:buNone/>
            </a:pPr>
            <a:r>
              <a:rPr lang="en-IN" dirty="0"/>
              <a:t>}  </a:t>
            </a:r>
          </a:p>
          <a:p>
            <a:endParaRPr lang="en-US" dirty="0"/>
          </a:p>
        </p:txBody>
      </p:sp>
      <p:sp>
        <p:nvSpPr>
          <p:cNvPr id="4" name="Date Placeholder 3">
            <a:extLst>
              <a:ext uri="{FF2B5EF4-FFF2-40B4-BE49-F238E27FC236}">
                <a16:creationId xmlns:a16="http://schemas.microsoft.com/office/drawing/2014/main" id="{89199DA6-314A-FD42-B4AA-A7E740EA140A}"/>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2989F276-6167-C94A-A5E1-6B8EC5F02F3B}"/>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08054C10-C4F3-7544-9B66-4E282450EC4B}"/>
              </a:ext>
            </a:extLst>
          </p:cNvPr>
          <p:cNvSpPr>
            <a:spLocks noGrp="1"/>
          </p:cNvSpPr>
          <p:nvPr>
            <p:ph type="sldNum" sz="quarter" idx="12"/>
          </p:nvPr>
        </p:nvSpPr>
        <p:spPr/>
        <p:txBody>
          <a:bodyPr/>
          <a:lstStyle/>
          <a:p>
            <a:fld id="{860C8249-ED93-7640-8EF8-EF1CF6F3BBCA}" type="slidenum">
              <a:rPr lang="en-US" smtClean="0"/>
              <a:t>85</a:t>
            </a:fld>
            <a:endParaRPr lang="en-US"/>
          </a:p>
        </p:txBody>
      </p:sp>
      <p:pic>
        <p:nvPicPr>
          <p:cNvPr id="7" name="Picture 6">
            <a:extLst>
              <a:ext uri="{FF2B5EF4-FFF2-40B4-BE49-F238E27FC236}">
                <a16:creationId xmlns:a16="http://schemas.microsoft.com/office/drawing/2014/main" id="{42F8D0E3-B118-654A-B281-B4D115B7F5CF}"/>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2D9A8D06-C1EF-5D43-B02B-498CFEA4E9BA}"/>
              </a:ext>
            </a:extLst>
          </p:cNvPr>
          <p:cNvSpPr/>
          <p:nvPr/>
        </p:nvSpPr>
        <p:spPr>
          <a:xfrm>
            <a:off x="5564124" y="1997839"/>
            <a:ext cx="6096000" cy="2862322"/>
          </a:xfrm>
          <a:prstGeom prst="rect">
            <a:avLst/>
          </a:prstGeom>
        </p:spPr>
        <p:txBody>
          <a:bodyPr>
            <a:spAutoFit/>
          </a:bodyPr>
          <a:lstStyle/>
          <a:p>
            <a:r>
              <a:rPr lang="en-IN" b="1" dirty="0"/>
              <a:t>void</a:t>
            </a:r>
            <a:r>
              <a:rPr lang="en-IN" dirty="0"/>
              <a:t> display(){</a:t>
            </a:r>
          </a:p>
          <a:p>
            <a:r>
              <a:rPr lang="en-IN" dirty="0" err="1"/>
              <a:t>System.out.println</a:t>
            </a:r>
            <a:r>
              <a:rPr lang="en-IN" dirty="0"/>
              <a:t>(</a:t>
            </a:r>
            <a:r>
              <a:rPr lang="en-IN" dirty="0" err="1"/>
              <a:t>rollno</a:t>
            </a:r>
            <a:r>
              <a:rPr lang="en-IN" dirty="0"/>
              <a:t>+" "+name+" "+fee);}  </a:t>
            </a:r>
          </a:p>
          <a:p>
            <a:r>
              <a:rPr lang="en-IN" dirty="0"/>
              <a:t>}  </a:t>
            </a:r>
          </a:p>
          <a:p>
            <a:r>
              <a:rPr lang="en-IN" b="1" dirty="0"/>
              <a:t>class</a:t>
            </a:r>
            <a:r>
              <a:rPr lang="en-IN" dirty="0"/>
              <a:t> TestThis1{  </a:t>
            </a:r>
          </a:p>
          <a:p>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a:t> Student s1=</a:t>
            </a:r>
            <a:r>
              <a:rPr lang="en-IN" b="1" dirty="0"/>
              <a:t>new</a:t>
            </a:r>
            <a:r>
              <a:rPr lang="en-IN" dirty="0"/>
              <a:t> Student(111,"ankit",5000f);  </a:t>
            </a:r>
          </a:p>
          <a:p>
            <a:r>
              <a:rPr lang="en-IN" dirty="0"/>
              <a:t>Student s2=</a:t>
            </a:r>
            <a:r>
              <a:rPr lang="en-IN" b="1" dirty="0"/>
              <a:t>new</a:t>
            </a:r>
            <a:r>
              <a:rPr lang="en-IN" dirty="0"/>
              <a:t> Student(112,"sumit",6000f); </a:t>
            </a:r>
          </a:p>
          <a:p>
            <a:r>
              <a:rPr lang="en-IN" dirty="0"/>
              <a:t>s1.display();  </a:t>
            </a:r>
          </a:p>
          <a:p>
            <a:r>
              <a:rPr lang="en-IN" dirty="0"/>
              <a:t>s2.display();  </a:t>
            </a:r>
          </a:p>
          <a:p>
            <a:r>
              <a:rPr lang="en-IN" dirty="0"/>
              <a:t>}}  </a:t>
            </a:r>
          </a:p>
        </p:txBody>
      </p:sp>
      <p:sp>
        <p:nvSpPr>
          <p:cNvPr id="9" name="TextBox 8">
            <a:extLst>
              <a:ext uri="{FF2B5EF4-FFF2-40B4-BE49-F238E27FC236}">
                <a16:creationId xmlns:a16="http://schemas.microsoft.com/office/drawing/2014/main" id="{2AE7F365-30BD-DC4B-AFB3-400A5D0B0337}"/>
              </a:ext>
            </a:extLst>
          </p:cNvPr>
          <p:cNvSpPr txBox="1"/>
          <p:nvPr/>
        </p:nvSpPr>
        <p:spPr>
          <a:xfrm>
            <a:off x="7588470" y="4860161"/>
            <a:ext cx="1195520" cy="1200329"/>
          </a:xfrm>
          <a:prstGeom prst="rect">
            <a:avLst/>
          </a:prstGeom>
          <a:noFill/>
        </p:spPr>
        <p:txBody>
          <a:bodyPr wrap="none" rtlCol="0">
            <a:spAutoFit/>
          </a:bodyPr>
          <a:lstStyle/>
          <a:p>
            <a:r>
              <a:rPr lang="en-US" dirty="0"/>
              <a:t>Output:</a:t>
            </a:r>
          </a:p>
          <a:p>
            <a:r>
              <a:rPr lang="en-US" dirty="0"/>
              <a:t> </a:t>
            </a:r>
          </a:p>
          <a:p>
            <a:r>
              <a:rPr lang="en-IN" dirty="0"/>
              <a:t>0 null 0.0 </a:t>
            </a:r>
          </a:p>
          <a:p>
            <a:r>
              <a:rPr lang="en-IN" dirty="0"/>
              <a:t>0 null 0.0</a:t>
            </a:r>
            <a:endParaRPr lang="en-US" dirty="0"/>
          </a:p>
        </p:txBody>
      </p:sp>
    </p:spTree>
    <p:extLst>
      <p:ext uri="{BB962C8B-B14F-4D97-AF65-F5344CB8AC3E}">
        <p14:creationId xmlns:p14="http://schemas.microsoft.com/office/powerpoint/2010/main" val="32314691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F15BA0-57F1-7745-AD23-8EE6E2F7F4BB}"/>
              </a:ext>
            </a:extLst>
          </p:cNvPr>
          <p:cNvSpPr>
            <a:spLocks noGrp="1"/>
          </p:cNvSpPr>
          <p:nvPr>
            <p:ph idx="1"/>
          </p:nvPr>
        </p:nvSpPr>
        <p:spPr>
          <a:xfrm>
            <a:off x="1088136" y="1403604"/>
            <a:ext cx="10058400" cy="4050792"/>
          </a:xfrm>
        </p:spPr>
        <p:txBody>
          <a:bodyPr/>
          <a:lstStyle/>
          <a:p>
            <a:r>
              <a:rPr lang="en-IN" dirty="0"/>
              <a:t>In the previous example, parameters (formal arguments) and instance variables are same. So, we are using this keyword to distinguish local variable and instance variable.</a:t>
            </a:r>
          </a:p>
          <a:p>
            <a:endParaRPr lang="en-IN" dirty="0"/>
          </a:p>
          <a:p>
            <a:r>
              <a:rPr lang="en-IN" b="1" dirty="0"/>
              <a:t>Local variables: </a:t>
            </a:r>
            <a:r>
              <a:rPr lang="en-IN" dirty="0"/>
              <a:t>Variables defined inside methods, constructors or blocks are called local variables. The variable will be declared and initialized within the method and the variable will be destroyed when the method has completed. </a:t>
            </a:r>
          </a:p>
          <a:p>
            <a:endParaRPr lang="en-US" dirty="0"/>
          </a:p>
          <a:p>
            <a:r>
              <a:rPr lang="en-IN" b="1" dirty="0"/>
              <a:t>Instance variables </a:t>
            </a:r>
            <a:r>
              <a:rPr lang="en-IN" dirty="0"/>
              <a:t>Instance variables are variables within a class but outside any method. These variables are initialized when the class is instantiated. Instance variables can be accessed from inside any method, constructor or blocks of that particular class. </a:t>
            </a:r>
          </a:p>
          <a:p>
            <a:endParaRPr lang="en-US" dirty="0"/>
          </a:p>
        </p:txBody>
      </p:sp>
      <p:sp>
        <p:nvSpPr>
          <p:cNvPr id="4" name="Date Placeholder 3">
            <a:extLst>
              <a:ext uri="{FF2B5EF4-FFF2-40B4-BE49-F238E27FC236}">
                <a16:creationId xmlns:a16="http://schemas.microsoft.com/office/drawing/2014/main" id="{7F143603-DE4D-2C4D-B245-CABEECD31987}"/>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5FDC162A-84AE-1C40-A04B-B7C69C1B2DB7}"/>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F1E39588-D781-BE4E-99DC-7495F0F1E167}"/>
              </a:ext>
            </a:extLst>
          </p:cNvPr>
          <p:cNvSpPr>
            <a:spLocks noGrp="1"/>
          </p:cNvSpPr>
          <p:nvPr>
            <p:ph type="sldNum" sz="quarter" idx="12"/>
          </p:nvPr>
        </p:nvSpPr>
        <p:spPr/>
        <p:txBody>
          <a:bodyPr/>
          <a:lstStyle/>
          <a:p>
            <a:fld id="{860C8249-ED93-7640-8EF8-EF1CF6F3BBCA}" type="slidenum">
              <a:rPr lang="en-US" smtClean="0"/>
              <a:t>86</a:t>
            </a:fld>
            <a:endParaRPr lang="en-US"/>
          </a:p>
        </p:txBody>
      </p:sp>
      <p:pic>
        <p:nvPicPr>
          <p:cNvPr id="7" name="Picture 6">
            <a:extLst>
              <a:ext uri="{FF2B5EF4-FFF2-40B4-BE49-F238E27FC236}">
                <a16:creationId xmlns:a16="http://schemas.microsoft.com/office/drawing/2014/main" id="{F8DBFC89-AC58-014A-A076-CE6E3941DD23}"/>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2441116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CA548-5EE2-254C-8F13-87BA9F609250}"/>
              </a:ext>
            </a:extLst>
          </p:cNvPr>
          <p:cNvSpPr>
            <a:spLocks noGrp="1"/>
          </p:cNvSpPr>
          <p:nvPr>
            <p:ph type="title"/>
          </p:nvPr>
        </p:nvSpPr>
        <p:spPr/>
        <p:txBody>
          <a:bodyPr/>
          <a:lstStyle/>
          <a:p>
            <a:r>
              <a:rPr lang="en-US" dirty="0"/>
              <a:t>Understanding variables</a:t>
            </a:r>
          </a:p>
        </p:txBody>
      </p:sp>
      <p:sp>
        <p:nvSpPr>
          <p:cNvPr id="3" name="Content Placeholder 2">
            <a:extLst>
              <a:ext uri="{FF2B5EF4-FFF2-40B4-BE49-F238E27FC236}">
                <a16:creationId xmlns:a16="http://schemas.microsoft.com/office/drawing/2014/main" id="{5410EE12-8D30-2C46-AB2C-299CDF392BB6}"/>
              </a:ext>
            </a:extLst>
          </p:cNvPr>
          <p:cNvSpPr>
            <a:spLocks noGrp="1"/>
          </p:cNvSpPr>
          <p:nvPr>
            <p:ph idx="1"/>
          </p:nvPr>
        </p:nvSpPr>
        <p:spPr/>
        <p:txBody>
          <a:bodyPr>
            <a:normAutofit fontScale="85000" lnSpcReduction="20000"/>
          </a:bodyPr>
          <a:lstStyle/>
          <a:p>
            <a:pPr marL="0" indent="0">
              <a:buNone/>
            </a:pPr>
            <a:r>
              <a:rPr lang="en-IN" b="1" dirty="0"/>
              <a:t>public</a:t>
            </a:r>
            <a:r>
              <a:rPr lang="en-IN" dirty="0"/>
              <a:t> </a:t>
            </a:r>
            <a:r>
              <a:rPr lang="en-IN" b="1" dirty="0"/>
              <a:t>class</a:t>
            </a:r>
            <a:r>
              <a:rPr lang="en-IN" dirty="0"/>
              <a:t> A  //class definition </a:t>
            </a:r>
          </a:p>
          <a:p>
            <a:pPr marL="0" indent="0">
              <a:buNone/>
            </a:pPr>
            <a:r>
              <a:rPr lang="en-IN" dirty="0"/>
              <a:t>{  </a:t>
            </a:r>
          </a:p>
          <a:p>
            <a:pPr marL="0" indent="0">
              <a:buNone/>
            </a:pPr>
            <a:r>
              <a:rPr lang="en-IN" b="1" dirty="0"/>
              <a:t>static</a:t>
            </a:r>
            <a:r>
              <a:rPr lang="en-IN" dirty="0"/>
              <a:t> </a:t>
            </a:r>
            <a:r>
              <a:rPr lang="en-IN" b="1" dirty="0"/>
              <a:t>int</a:t>
            </a:r>
            <a:r>
              <a:rPr lang="en-IN" dirty="0"/>
              <a:t> m=100; //static or instance variable  </a:t>
            </a:r>
          </a:p>
          <a:p>
            <a:pPr marL="0" indent="0">
              <a:buNone/>
            </a:pPr>
            <a:r>
              <a:rPr lang="en-IN" b="1" dirty="0"/>
              <a:t>void</a:t>
            </a:r>
            <a:r>
              <a:rPr lang="en-IN" dirty="0"/>
              <a:t> method()  </a:t>
            </a:r>
          </a:p>
          <a:p>
            <a:pPr marL="0" indent="0">
              <a:buNone/>
            </a:pPr>
            <a:r>
              <a:rPr lang="en-IN" dirty="0"/>
              <a:t>{    </a:t>
            </a:r>
          </a:p>
          <a:p>
            <a:pPr marL="0" indent="0">
              <a:buNone/>
            </a:pPr>
            <a:r>
              <a:rPr lang="en-IN" b="1" dirty="0"/>
              <a:t>int</a:t>
            </a:r>
            <a:r>
              <a:rPr lang="en-IN" dirty="0"/>
              <a:t> n=90; //  local variable   </a:t>
            </a:r>
          </a:p>
          <a:p>
            <a:pPr marL="0" indent="0">
              <a:buNone/>
            </a:pPr>
            <a:r>
              <a:rPr lang="en-IN" dirty="0"/>
              <a:t> }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a:t>
            </a:r>
          </a:p>
          <a:p>
            <a:pPr marL="0" indent="0">
              <a:buNone/>
            </a:pPr>
            <a:r>
              <a:rPr lang="en-IN" b="1" dirty="0"/>
              <a:t>int</a:t>
            </a:r>
            <a:r>
              <a:rPr lang="en-IN" dirty="0"/>
              <a:t> data=50;//instance variable    </a:t>
            </a:r>
          </a:p>
          <a:p>
            <a:pPr marL="0" indent="0">
              <a:buNone/>
            </a:pPr>
            <a:r>
              <a:rPr lang="en-IN" dirty="0"/>
              <a:t>}  </a:t>
            </a:r>
          </a:p>
          <a:p>
            <a:pPr marL="0" indent="0">
              <a:buNone/>
            </a:pPr>
            <a:r>
              <a:rPr lang="en-IN" dirty="0"/>
              <a:t>}//end of class   </a:t>
            </a:r>
          </a:p>
          <a:p>
            <a:endParaRPr lang="en-US" dirty="0"/>
          </a:p>
        </p:txBody>
      </p:sp>
      <p:sp>
        <p:nvSpPr>
          <p:cNvPr id="4" name="Date Placeholder 3">
            <a:extLst>
              <a:ext uri="{FF2B5EF4-FFF2-40B4-BE49-F238E27FC236}">
                <a16:creationId xmlns:a16="http://schemas.microsoft.com/office/drawing/2014/main" id="{2736E33C-ACEE-6240-93C2-413B2E9D736C}"/>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3BEE30AC-A2BA-3E4F-B89F-35A19E9F944E}"/>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A7018827-8C21-FC42-9D65-32FB20315A42}"/>
              </a:ext>
            </a:extLst>
          </p:cNvPr>
          <p:cNvSpPr>
            <a:spLocks noGrp="1"/>
          </p:cNvSpPr>
          <p:nvPr>
            <p:ph type="sldNum" sz="quarter" idx="12"/>
          </p:nvPr>
        </p:nvSpPr>
        <p:spPr/>
        <p:txBody>
          <a:bodyPr/>
          <a:lstStyle/>
          <a:p>
            <a:fld id="{860C8249-ED93-7640-8EF8-EF1CF6F3BBCA}" type="slidenum">
              <a:rPr lang="en-US" smtClean="0"/>
              <a:t>87</a:t>
            </a:fld>
            <a:endParaRPr lang="en-US"/>
          </a:p>
        </p:txBody>
      </p:sp>
      <p:pic>
        <p:nvPicPr>
          <p:cNvPr id="7" name="Picture 6">
            <a:extLst>
              <a:ext uri="{FF2B5EF4-FFF2-40B4-BE49-F238E27FC236}">
                <a16:creationId xmlns:a16="http://schemas.microsoft.com/office/drawing/2014/main" id="{A5982DC8-2397-BC4A-82A3-F7745C81F4EC}"/>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9654129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F3A38-A268-EB4F-A4E5-7E977BA064A6}"/>
              </a:ext>
            </a:extLst>
          </p:cNvPr>
          <p:cNvSpPr>
            <a:spLocks noGrp="1"/>
          </p:cNvSpPr>
          <p:nvPr>
            <p:ph type="title"/>
          </p:nvPr>
        </p:nvSpPr>
        <p:spPr/>
        <p:txBody>
          <a:bodyPr/>
          <a:lstStyle/>
          <a:p>
            <a:r>
              <a:rPr lang="en-US" dirty="0"/>
              <a:t>With This Keyword</a:t>
            </a:r>
          </a:p>
        </p:txBody>
      </p:sp>
      <p:sp>
        <p:nvSpPr>
          <p:cNvPr id="3" name="Content Placeholder 2">
            <a:extLst>
              <a:ext uri="{FF2B5EF4-FFF2-40B4-BE49-F238E27FC236}">
                <a16:creationId xmlns:a16="http://schemas.microsoft.com/office/drawing/2014/main" id="{CB19248F-6D4B-1245-9A84-45AE781BE9D8}"/>
              </a:ext>
            </a:extLst>
          </p:cNvPr>
          <p:cNvSpPr>
            <a:spLocks noGrp="1"/>
          </p:cNvSpPr>
          <p:nvPr>
            <p:ph idx="1"/>
          </p:nvPr>
        </p:nvSpPr>
        <p:spPr>
          <a:xfrm>
            <a:off x="365654" y="2031334"/>
            <a:ext cx="5657193" cy="4050792"/>
          </a:xfrm>
        </p:spPr>
        <p:txBody>
          <a:bodyPr>
            <a:normAutofit/>
          </a:bodyPr>
          <a:lstStyle/>
          <a:p>
            <a:pPr marL="0" indent="0">
              <a:buNone/>
            </a:pPr>
            <a:r>
              <a:rPr lang="en-IN" b="1" dirty="0"/>
              <a:t>class</a:t>
            </a:r>
            <a:r>
              <a:rPr lang="en-IN" dirty="0"/>
              <a:t> Student{  </a:t>
            </a:r>
          </a:p>
          <a:p>
            <a:pPr marL="0" indent="0">
              <a:buNone/>
            </a:pPr>
            <a:r>
              <a:rPr lang="en-IN" b="1" dirty="0"/>
              <a:t>int</a:t>
            </a:r>
            <a:r>
              <a:rPr lang="en-IN" dirty="0"/>
              <a:t> </a:t>
            </a:r>
            <a:r>
              <a:rPr lang="en-IN" dirty="0" err="1"/>
              <a:t>rollno</a:t>
            </a:r>
            <a:r>
              <a:rPr lang="en-IN" dirty="0"/>
              <a:t>;  //instance variable1 </a:t>
            </a:r>
          </a:p>
          <a:p>
            <a:pPr marL="0" indent="0">
              <a:buNone/>
            </a:pPr>
            <a:r>
              <a:rPr lang="en-IN" dirty="0"/>
              <a:t>String name;  //instance variable 2</a:t>
            </a:r>
          </a:p>
          <a:p>
            <a:pPr marL="0" indent="0">
              <a:buNone/>
            </a:pPr>
            <a:r>
              <a:rPr lang="en-IN" b="1" dirty="0"/>
              <a:t>float</a:t>
            </a:r>
            <a:r>
              <a:rPr lang="en-IN" dirty="0"/>
              <a:t> fee;  //instance variable 3</a:t>
            </a:r>
          </a:p>
          <a:p>
            <a:pPr marL="0" indent="0">
              <a:buNone/>
            </a:pPr>
            <a:r>
              <a:rPr lang="en-IN" dirty="0"/>
              <a:t>Student(</a:t>
            </a:r>
            <a:r>
              <a:rPr lang="en-IN" b="1" dirty="0"/>
              <a:t>int</a:t>
            </a:r>
            <a:r>
              <a:rPr lang="en-IN" dirty="0"/>
              <a:t> </a:t>
            </a:r>
            <a:r>
              <a:rPr lang="en-IN" dirty="0" err="1"/>
              <a:t>rollno,String</a:t>
            </a:r>
            <a:r>
              <a:rPr lang="en-IN" dirty="0"/>
              <a:t> </a:t>
            </a:r>
            <a:r>
              <a:rPr lang="en-IN" dirty="0" err="1"/>
              <a:t>name,</a:t>
            </a:r>
            <a:r>
              <a:rPr lang="en-IN" b="1" dirty="0" err="1"/>
              <a:t>float</a:t>
            </a:r>
            <a:r>
              <a:rPr lang="en-IN" dirty="0"/>
              <a:t> fee){  </a:t>
            </a:r>
          </a:p>
          <a:p>
            <a:pPr marL="0" indent="0">
              <a:buNone/>
            </a:pPr>
            <a:r>
              <a:rPr lang="en-IN" b="1" dirty="0" err="1"/>
              <a:t>this</a:t>
            </a:r>
            <a:r>
              <a:rPr lang="en-IN" dirty="0" err="1"/>
              <a:t>.rollno</a:t>
            </a:r>
            <a:r>
              <a:rPr lang="en-IN" dirty="0"/>
              <a:t>=</a:t>
            </a:r>
            <a:r>
              <a:rPr lang="en-IN" dirty="0" err="1"/>
              <a:t>rollno</a:t>
            </a:r>
            <a:r>
              <a:rPr lang="en-IN" dirty="0"/>
              <a:t>;  // local/formal argument 1</a:t>
            </a:r>
          </a:p>
          <a:p>
            <a:pPr marL="0" indent="0">
              <a:buNone/>
            </a:pPr>
            <a:r>
              <a:rPr lang="en-IN" b="1" dirty="0" err="1"/>
              <a:t>this</a:t>
            </a:r>
            <a:r>
              <a:rPr lang="en-IN" dirty="0" err="1"/>
              <a:t>.name</a:t>
            </a:r>
            <a:r>
              <a:rPr lang="en-IN" dirty="0"/>
              <a:t>=name;  // local/formal argument 2</a:t>
            </a:r>
          </a:p>
          <a:p>
            <a:pPr marL="0" indent="0">
              <a:buNone/>
            </a:pPr>
            <a:r>
              <a:rPr lang="en-IN" b="1" dirty="0" err="1"/>
              <a:t>this</a:t>
            </a:r>
            <a:r>
              <a:rPr lang="en-IN" dirty="0" err="1"/>
              <a:t>.fee</a:t>
            </a:r>
            <a:r>
              <a:rPr lang="en-IN" dirty="0"/>
              <a:t>=fee;  //local/formal argument 3</a:t>
            </a:r>
          </a:p>
          <a:p>
            <a:pPr marL="0" indent="0">
              <a:buNone/>
            </a:pPr>
            <a:r>
              <a:rPr lang="en-IN" dirty="0"/>
              <a:t>}  </a:t>
            </a:r>
          </a:p>
          <a:p>
            <a:endParaRPr lang="en-US" dirty="0"/>
          </a:p>
        </p:txBody>
      </p:sp>
      <p:sp>
        <p:nvSpPr>
          <p:cNvPr id="4" name="Date Placeholder 3">
            <a:extLst>
              <a:ext uri="{FF2B5EF4-FFF2-40B4-BE49-F238E27FC236}">
                <a16:creationId xmlns:a16="http://schemas.microsoft.com/office/drawing/2014/main" id="{BB56F852-481E-4848-A995-5C819948D95B}"/>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BF688CFB-22FB-6E4C-8BE4-A5158F8F878E}"/>
              </a:ext>
            </a:extLst>
          </p:cNvPr>
          <p:cNvSpPr>
            <a:spLocks noGrp="1"/>
          </p:cNvSpPr>
          <p:nvPr>
            <p:ph type="ftr" sz="quarter" idx="11"/>
          </p:nvPr>
        </p:nvSpPr>
        <p:spPr/>
        <p:txBody>
          <a:bodyPr/>
          <a:lstStyle/>
          <a:p>
            <a:r>
              <a:rPr lang="en-US" dirty="0"/>
              <a:t>Object Oriented Programming (OOP), SCOPE, VIT-AP University, India</a:t>
            </a:r>
          </a:p>
        </p:txBody>
      </p:sp>
      <p:sp>
        <p:nvSpPr>
          <p:cNvPr id="6" name="Slide Number Placeholder 5">
            <a:extLst>
              <a:ext uri="{FF2B5EF4-FFF2-40B4-BE49-F238E27FC236}">
                <a16:creationId xmlns:a16="http://schemas.microsoft.com/office/drawing/2014/main" id="{A165B9C0-4C04-9B46-AFB6-05AEDA64347A}"/>
              </a:ext>
            </a:extLst>
          </p:cNvPr>
          <p:cNvSpPr>
            <a:spLocks noGrp="1"/>
          </p:cNvSpPr>
          <p:nvPr>
            <p:ph type="sldNum" sz="quarter" idx="12"/>
          </p:nvPr>
        </p:nvSpPr>
        <p:spPr/>
        <p:txBody>
          <a:bodyPr/>
          <a:lstStyle/>
          <a:p>
            <a:fld id="{860C8249-ED93-7640-8EF8-EF1CF6F3BBCA}" type="slidenum">
              <a:rPr lang="en-US" smtClean="0"/>
              <a:t>88</a:t>
            </a:fld>
            <a:endParaRPr lang="en-US"/>
          </a:p>
        </p:txBody>
      </p:sp>
      <p:sp>
        <p:nvSpPr>
          <p:cNvPr id="7" name="Rectangle 6">
            <a:extLst>
              <a:ext uri="{FF2B5EF4-FFF2-40B4-BE49-F238E27FC236}">
                <a16:creationId xmlns:a16="http://schemas.microsoft.com/office/drawing/2014/main" id="{C8FD812C-10D6-384D-BE92-53C0B1C84CAC}"/>
              </a:ext>
            </a:extLst>
          </p:cNvPr>
          <p:cNvSpPr/>
          <p:nvPr/>
        </p:nvSpPr>
        <p:spPr>
          <a:xfrm>
            <a:off x="6022848" y="2013151"/>
            <a:ext cx="5215128" cy="3139321"/>
          </a:xfrm>
          <a:prstGeom prst="rect">
            <a:avLst/>
          </a:prstGeom>
        </p:spPr>
        <p:txBody>
          <a:bodyPr wrap="square">
            <a:spAutoFit/>
          </a:bodyPr>
          <a:lstStyle/>
          <a:p>
            <a:r>
              <a:rPr lang="en-IN" b="1" dirty="0"/>
              <a:t>void</a:t>
            </a:r>
            <a:r>
              <a:rPr lang="en-IN" dirty="0"/>
              <a:t> display(){</a:t>
            </a:r>
            <a:r>
              <a:rPr lang="en-IN" dirty="0" err="1"/>
              <a:t>System.out.println</a:t>
            </a:r>
            <a:r>
              <a:rPr lang="en-IN" dirty="0"/>
              <a:t>(</a:t>
            </a:r>
            <a:r>
              <a:rPr lang="en-IN" dirty="0" err="1"/>
              <a:t>rollno</a:t>
            </a:r>
            <a:r>
              <a:rPr lang="en-IN" dirty="0"/>
              <a:t>+" "+name+" "+fee); }  </a:t>
            </a:r>
          </a:p>
          <a:p>
            <a:r>
              <a:rPr lang="en-IN" dirty="0"/>
              <a:t>}  </a:t>
            </a:r>
          </a:p>
          <a:p>
            <a:r>
              <a:rPr lang="en-IN" dirty="0"/>
              <a:t>  </a:t>
            </a:r>
          </a:p>
          <a:p>
            <a:r>
              <a:rPr lang="en-IN" b="1" dirty="0"/>
              <a:t>class</a:t>
            </a:r>
            <a:r>
              <a:rPr lang="en-IN" dirty="0"/>
              <a:t> TestThis2{  </a:t>
            </a:r>
          </a:p>
          <a:p>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a:t>Student s1=</a:t>
            </a:r>
            <a:r>
              <a:rPr lang="en-IN" b="1" dirty="0"/>
              <a:t>new</a:t>
            </a:r>
            <a:r>
              <a:rPr lang="en-IN" dirty="0"/>
              <a:t> Student(111,"ankit",5000f);  </a:t>
            </a:r>
          </a:p>
          <a:p>
            <a:r>
              <a:rPr lang="en-IN" dirty="0"/>
              <a:t>Student s2=</a:t>
            </a:r>
            <a:r>
              <a:rPr lang="en-IN" b="1" dirty="0"/>
              <a:t>new</a:t>
            </a:r>
            <a:r>
              <a:rPr lang="en-IN" dirty="0"/>
              <a:t> Student(112,"sumit",6000f);  </a:t>
            </a:r>
          </a:p>
          <a:p>
            <a:r>
              <a:rPr lang="en-IN" dirty="0"/>
              <a:t>s1.display();  </a:t>
            </a:r>
          </a:p>
          <a:p>
            <a:r>
              <a:rPr lang="en-IN" dirty="0"/>
              <a:t>s2.display();  </a:t>
            </a:r>
          </a:p>
          <a:p>
            <a:r>
              <a:rPr lang="en-IN" dirty="0"/>
              <a:t>}} </a:t>
            </a:r>
          </a:p>
        </p:txBody>
      </p:sp>
      <p:sp>
        <p:nvSpPr>
          <p:cNvPr id="8" name="TextBox 7">
            <a:extLst>
              <a:ext uri="{FF2B5EF4-FFF2-40B4-BE49-F238E27FC236}">
                <a16:creationId xmlns:a16="http://schemas.microsoft.com/office/drawing/2014/main" id="{FF543E69-0244-A141-9F7D-D0BD41D07BB6}"/>
              </a:ext>
            </a:extLst>
          </p:cNvPr>
          <p:cNvSpPr txBox="1"/>
          <p:nvPr/>
        </p:nvSpPr>
        <p:spPr>
          <a:xfrm>
            <a:off x="7759596" y="5072455"/>
            <a:ext cx="1949573" cy="1200329"/>
          </a:xfrm>
          <a:prstGeom prst="rect">
            <a:avLst/>
          </a:prstGeom>
          <a:noFill/>
        </p:spPr>
        <p:txBody>
          <a:bodyPr wrap="none" rtlCol="0">
            <a:spAutoFit/>
          </a:bodyPr>
          <a:lstStyle/>
          <a:p>
            <a:r>
              <a:rPr lang="en-US" dirty="0"/>
              <a:t>Output: </a:t>
            </a:r>
          </a:p>
          <a:p>
            <a:endParaRPr lang="en-US" dirty="0"/>
          </a:p>
          <a:p>
            <a:r>
              <a:rPr lang="en-IN" dirty="0"/>
              <a:t>111 </a:t>
            </a:r>
            <a:r>
              <a:rPr lang="en-IN" dirty="0" err="1"/>
              <a:t>ankit</a:t>
            </a:r>
            <a:r>
              <a:rPr lang="en-IN" dirty="0"/>
              <a:t> 5000.0 </a:t>
            </a:r>
          </a:p>
          <a:p>
            <a:r>
              <a:rPr lang="en-IN" dirty="0"/>
              <a:t>112 </a:t>
            </a:r>
            <a:r>
              <a:rPr lang="en-IN" dirty="0" err="1"/>
              <a:t>sumit</a:t>
            </a:r>
            <a:r>
              <a:rPr lang="en-IN" dirty="0"/>
              <a:t> 6000.0</a:t>
            </a:r>
            <a:endParaRPr lang="en-US" dirty="0"/>
          </a:p>
        </p:txBody>
      </p:sp>
      <p:sp>
        <p:nvSpPr>
          <p:cNvPr id="9" name="Rectangle 8">
            <a:extLst>
              <a:ext uri="{FF2B5EF4-FFF2-40B4-BE49-F238E27FC236}">
                <a16:creationId xmlns:a16="http://schemas.microsoft.com/office/drawing/2014/main" id="{1BDDFE78-975A-E34C-80A8-6D6D64D08FFA}"/>
              </a:ext>
            </a:extLst>
          </p:cNvPr>
          <p:cNvSpPr/>
          <p:nvPr/>
        </p:nvSpPr>
        <p:spPr>
          <a:xfrm>
            <a:off x="6553200" y="123551"/>
            <a:ext cx="3155969" cy="1200329"/>
          </a:xfrm>
          <a:prstGeom prst="rect">
            <a:avLst/>
          </a:prstGeom>
        </p:spPr>
        <p:txBody>
          <a:bodyPr wrap="square">
            <a:spAutoFit/>
          </a:bodyPr>
          <a:lstStyle/>
          <a:p>
            <a:r>
              <a:rPr lang="en-IN" dirty="0">
                <a:solidFill>
                  <a:srgbClr val="333333"/>
                </a:solidFill>
                <a:latin typeface="inter-regular"/>
              </a:rPr>
              <a:t>If local variables(formal arguments) and instance variables are different, there is no need to use this keyword</a:t>
            </a:r>
            <a:endParaRPr lang="en-US" dirty="0"/>
          </a:p>
        </p:txBody>
      </p:sp>
      <p:pic>
        <p:nvPicPr>
          <p:cNvPr id="10" name="Picture 9">
            <a:extLst>
              <a:ext uri="{FF2B5EF4-FFF2-40B4-BE49-F238E27FC236}">
                <a16:creationId xmlns:a16="http://schemas.microsoft.com/office/drawing/2014/main" id="{35660FF6-5FEB-F44B-9AE4-319703C744AD}"/>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42128153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383B7-ED2C-7943-90F9-B5F236A95F11}"/>
              </a:ext>
            </a:extLst>
          </p:cNvPr>
          <p:cNvSpPr>
            <a:spLocks noGrp="1"/>
          </p:cNvSpPr>
          <p:nvPr>
            <p:ph idx="1"/>
          </p:nvPr>
        </p:nvSpPr>
        <p:spPr>
          <a:xfrm>
            <a:off x="1069848" y="2121408"/>
            <a:ext cx="4279918" cy="4050792"/>
          </a:xfrm>
        </p:spPr>
        <p:txBody>
          <a:bodyPr>
            <a:normAutofit/>
          </a:bodyPr>
          <a:lstStyle/>
          <a:p>
            <a:pPr marL="0" indent="0">
              <a:buNone/>
            </a:pPr>
            <a:r>
              <a:rPr lang="en-IN" b="1" dirty="0"/>
              <a:t>class</a:t>
            </a:r>
            <a:r>
              <a:rPr lang="en-IN" dirty="0"/>
              <a:t> Student{  </a:t>
            </a:r>
          </a:p>
          <a:p>
            <a:pPr marL="0" indent="0">
              <a:buNone/>
            </a:pPr>
            <a:r>
              <a:rPr lang="en-IN" b="1" dirty="0"/>
              <a:t>int</a:t>
            </a:r>
            <a:r>
              <a:rPr lang="en-IN" dirty="0"/>
              <a:t> </a:t>
            </a:r>
            <a:r>
              <a:rPr lang="en-IN" dirty="0" err="1"/>
              <a:t>rollno</a:t>
            </a:r>
            <a:r>
              <a:rPr lang="en-IN" dirty="0"/>
              <a:t>;  </a:t>
            </a:r>
          </a:p>
          <a:p>
            <a:pPr marL="0" indent="0">
              <a:buNone/>
            </a:pPr>
            <a:r>
              <a:rPr lang="en-IN" dirty="0"/>
              <a:t>String name;  </a:t>
            </a:r>
          </a:p>
          <a:p>
            <a:pPr marL="0" indent="0">
              <a:buNone/>
            </a:pPr>
            <a:r>
              <a:rPr lang="en-IN" b="1" dirty="0"/>
              <a:t>float</a:t>
            </a:r>
            <a:r>
              <a:rPr lang="en-IN" dirty="0"/>
              <a:t> fee;  </a:t>
            </a:r>
          </a:p>
          <a:p>
            <a:pPr marL="0" indent="0">
              <a:buNone/>
            </a:pPr>
            <a:r>
              <a:rPr lang="en-IN" dirty="0"/>
              <a:t>Student(</a:t>
            </a:r>
            <a:r>
              <a:rPr lang="en-IN" b="1" dirty="0"/>
              <a:t>int</a:t>
            </a:r>
            <a:r>
              <a:rPr lang="en-IN" dirty="0"/>
              <a:t> </a:t>
            </a:r>
            <a:r>
              <a:rPr lang="en-IN" dirty="0" err="1"/>
              <a:t>r,String</a:t>
            </a:r>
            <a:r>
              <a:rPr lang="en-IN" dirty="0"/>
              <a:t> </a:t>
            </a:r>
            <a:r>
              <a:rPr lang="en-IN" dirty="0" err="1"/>
              <a:t>n,</a:t>
            </a:r>
            <a:r>
              <a:rPr lang="en-IN" b="1" dirty="0" err="1"/>
              <a:t>float</a:t>
            </a:r>
            <a:r>
              <a:rPr lang="en-IN" dirty="0"/>
              <a:t> f){  </a:t>
            </a:r>
          </a:p>
          <a:p>
            <a:pPr marL="0" indent="0">
              <a:buNone/>
            </a:pPr>
            <a:r>
              <a:rPr lang="en-IN" dirty="0" err="1"/>
              <a:t>rollno</a:t>
            </a:r>
            <a:r>
              <a:rPr lang="en-IN" dirty="0"/>
              <a:t>=r;  </a:t>
            </a:r>
          </a:p>
          <a:p>
            <a:pPr marL="0" indent="0">
              <a:buNone/>
            </a:pPr>
            <a:r>
              <a:rPr lang="en-IN" dirty="0"/>
              <a:t>name=n;  </a:t>
            </a:r>
          </a:p>
          <a:p>
            <a:pPr marL="0" indent="0">
              <a:buNone/>
            </a:pPr>
            <a:r>
              <a:rPr lang="en-IN" dirty="0"/>
              <a:t>fee=f;  </a:t>
            </a:r>
          </a:p>
          <a:p>
            <a:pPr marL="0" indent="0">
              <a:buNone/>
            </a:pPr>
            <a:r>
              <a:rPr lang="en-IN" dirty="0"/>
              <a:t>}  </a:t>
            </a:r>
          </a:p>
          <a:p>
            <a:endParaRPr lang="en-US" dirty="0"/>
          </a:p>
        </p:txBody>
      </p:sp>
      <p:sp>
        <p:nvSpPr>
          <p:cNvPr id="4" name="Date Placeholder 3">
            <a:extLst>
              <a:ext uri="{FF2B5EF4-FFF2-40B4-BE49-F238E27FC236}">
                <a16:creationId xmlns:a16="http://schemas.microsoft.com/office/drawing/2014/main" id="{FA4F5370-73C3-3648-AAAA-10450275A266}"/>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C3527880-786D-B549-AE19-6F9503046DA7}"/>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5E178204-D54D-5342-9F6E-CBE8CCA9A8B7}"/>
              </a:ext>
            </a:extLst>
          </p:cNvPr>
          <p:cNvSpPr>
            <a:spLocks noGrp="1"/>
          </p:cNvSpPr>
          <p:nvPr>
            <p:ph type="sldNum" sz="quarter" idx="12"/>
          </p:nvPr>
        </p:nvSpPr>
        <p:spPr/>
        <p:txBody>
          <a:bodyPr/>
          <a:lstStyle/>
          <a:p>
            <a:fld id="{860C8249-ED93-7640-8EF8-EF1CF6F3BBCA}" type="slidenum">
              <a:rPr lang="en-US" smtClean="0"/>
              <a:t>89</a:t>
            </a:fld>
            <a:endParaRPr lang="en-US"/>
          </a:p>
        </p:txBody>
      </p:sp>
      <p:pic>
        <p:nvPicPr>
          <p:cNvPr id="7" name="Picture 6">
            <a:extLst>
              <a:ext uri="{FF2B5EF4-FFF2-40B4-BE49-F238E27FC236}">
                <a16:creationId xmlns:a16="http://schemas.microsoft.com/office/drawing/2014/main" id="{851952CF-F6E2-AE47-956D-36C126A66F2F}"/>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95976D2A-04F9-4643-8AED-3E4B0A56EE92}"/>
              </a:ext>
            </a:extLst>
          </p:cNvPr>
          <p:cNvSpPr/>
          <p:nvPr/>
        </p:nvSpPr>
        <p:spPr>
          <a:xfrm>
            <a:off x="5063359" y="2194560"/>
            <a:ext cx="6096000" cy="3139321"/>
          </a:xfrm>
          <a:prstGeom prst="rect">
            <a:avLst/>
          </a:prstGeom>
        </p:spPr>
        <p:txBody>
          <a:bodyPr>
            <a:spAutoFit/>
          </a:bodyPr>
          <a:lstStyle/>
          <a:p>
            <a:r>
              <a:rPr lang="en-IN" b="1" dirty="0"/>
              <a:t>void</a:t>
            </a:r>
            <a:r>
              <a:rPr lang="en-IN" dirty="0"/>
              <a:t> display(){ </a:t>
            </a:r>
            <a:r>
              <a:rPr lang="en-IN" dirty="0" err="1"/>
              <a:t>System.out.println</a:t>
            </a:r>
            <a:r>
              <a:rPr lang="en-IN" dirty="0"/>
              <a:t>(</a:t>
            </a:r>
            <a:r>
              <a:rPr lang="en-IN" dirty="0" err="1"/>
              <a:t>rollno</a:t>
            </a:r>
            <a:r>
              <a:rPr lang="en-IN" dirty="0"/>
              <a:t>+" "+name+" "+fee);}  </a:t>
            </a:r>
          </a:p>
          <a:p>
            <a:r>
              <a:rPr lang="en-IN" dirty="0"/>
              <a:t>}  </a:t>
            </a:r>
          </a:p>
          <a:p>
            <a:r>
              <a:rPr lang="en-IN" dirty="0"/>
              <a:t>  </a:t>
            </a:r>
          </a:p>
          <a:p>
            <a:r>
              <a:rPr lang="en-IN" b="1" dirty="0"/>
              <a:t>class</a:t>
            </a:r>
            <a:r>
              <a:rPr lang="en-IN" dirty="0"/>
              <a:t> TestThis3{  </a:t>
            </a:r>
          </a:p>
          <a:p>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a:t>Student s1=</a:t>
            </a:r>
            <a:r>
              <a:rPr lang="en-IN" b="1" dirty="0"/>
              <a:t>new</a:t>
            </a:r>
            <a:r>
              <a:rPr lang="en-IN" dirty="0"/>
              <a:t> Student(111,"ankit",5000f);  </a:t>
            </a:r>
          </a:p>
          <a:p>
            <a:r>
              <a:rPr lang="en-IN" dirty="0"/>
              <a:t>Student s2=</a:t>
            </a:r>
            <a:r>
              <a:rPr lang="en-IN" b="1" dirty="0"/>
              <a:t>new</a:t>
            </a:r>
            <a:r>
              <a:rPr lang="en-IN" dirty="0"/>
              <a:t> Student(112,"sumit",6000f);  </a:t>
            </a:r>
          </a:p>
          <a:p>
            <a:r>
              <a:rPr lang="en-IN" dirty="0"/>
              <a:t>s1.display();  </a:t>
            </a:r>
          </a:p>
          <a:p>
            <a:r>
              <a:rPr lang="en-IN" dirty="0"/>
              <a:t>s2.display();  </a:t>
            </a:r>
          </a:p>
          <a:p>
            <a:r>
              <a:rPr lang="en-IN" dirty="0"/>
              <a:t>}}  </a:t>
            </a:r>
          </a:p>
        </p:txBody>
      </p:sp>
      <p:sp>
        <p:nvSpPr>
          <p:cNvPr id="9" name="Rectangle 8">
            <a:extLst>
              <a:ext uri="{FF2B5EF4-FFF2-40B4-BE49-F238E27FC236}">
                <a16:creationId xmlns:a16="http://schemas.microsoft.com/office/drawing/2014/main" id="{FB9DB36D-BBA7-8E4A-91C1-415273E6A465}"/>
              </a:ext>
            </a:extLst>
          </p:cNvPr>
          <p:cNvSpPr/>
          <p:nvPr/>
        </p:nvSpPr>
        <p:spPr>
          <a:xfrm>
            <a:off x="3485374" y="655492"/>
            <a:ext cx="3155969" cy="1200329"/>
          </a:xfrm>
          <a:prstGeom prst="rect">
            <a:avLst/>
          </a:prstGeom>
        </p:spPr>
        <p:txBody>
          <a:bodyPr wrap="square">
            <a:spAutoFit/>
          </a:bodyPr>
          <a:lstStyle/>
          <a:p>
            <a:r>
              <a:rPr lang="en-IN" dirty="0">
                <a:solidFill>
                  <a:srgbClr val="333333"/>
                </a:solidFill>
                <a:latin typeface="inter-regular"/>
              </a:rPr>
              <a:t>If local variables(formal arguments) and instance variables are different, there is no need to use this keyword</a:t>
            </a:r>
            <a:endParaRPr lang="en-US" dirty="0"/>
          </a:p>
        </p:txBody>
      </p:sp>
      <p:sp>
        <p:nvSpPr>
          <p:cNvPr id="12" name="TextBox 11">
            <a:extLst>
              <a:ext uri="{FF2B5EF4-FFF2-40B4-BE49-F238E27FC236}">
                <a16:creationId xmlns:a16="http://schemas.microsoft.com/office/drawing/2014/main" id="{309C4088-0EB4-4543-BD64-129EE8D53A48}"/>
              </a:ext>
            </a:extLst>
          </p:cNvPr>
          <p:cNvSpPr txBox="1"/>
          <p:nvPr/>
        </p:nvSpPr>
        <p:spPr>
          <a:xfrm>
            <a:off x="7759596" y="5072455"/>
            <a:ext cx="1949573" cy="1200329"/>
          </a:xfrm>
          <a:prstGeom prst="rect">
            <a:avLst/>
          </a:prstGeom>
          <a:noFill/>
        </p:spPr>
        <p:txBody>
          <a:bodyPr wrap="none" rtlCol="0">
            <a:spAutoFit/>
          </a:bodyPr>
          <a:lstStyle/>
          <a:p>
            <a:r>
              <a:rPr lang="en-US" dirty="0"/>
              <a:t>Output: </a:t>
            </a:r>
          </a:p>
          <a:p>
            <a:endParaRPr lang="en-US" dirty="0"/>
          </a:p>
          <a:p>
            <a:r>
              <a:rPr lang="en-IN" dirty="0"/>
              <a:t>111 </a:t>
            </a:r>
            <a:r>
              <a:rPr lang="en-IN" dirty="0" err="1"/>
              <a:t>ankit</a:t>
            </a:r>
            <a:r>
              <a:rPr lang="en-IN" dirty="0"/>
              <a:t> 5000.0 </a:t>
            </a:r>
          </a:p>
          <a:p>
            <a:r>
              <a:rPr lang="en-IN" dirty="0"/>
              <a:t>112 </a:t>
            </a:r>
            <a:r>
              <a:rPr lang="en-IN" dirty="0" err="1"/>
              <a:t>sumit</a:t>
            </a:r>
            <a:r>
              <a:rPr lang="en-IN" dirty="0"/>
              <a:t> 6000.0</a:t>
            </a:r>
            <a:endParaRPr lang="en-US" dirty="0"/>
          </a:p>
        </p:txBody>
      </p:sp>
    </p:spTree>
    <p:extLst>
      <p:ext uri="{BB962C8B-B14F-4D97-AF65-F5344CB8AC3E}">
        <p14:creationId xmlns:p14="http://schemas.microsoft.com/office/powerpoint/2010/main" val="377762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05452-58A8-D54A-839C-C69488A87BE4}"/>
              </a:ext>
            </a:extLst>
          </p:cNvPr>
          <p:cNvSpPr>
            <a:spLocks noGrp="1"/>
          </p:cNvSpPr>
          <p:nvPr>
            <p:ph type="title"/>
          </p:nvPr>
        </p:nvSpPr>
        <p:spPr/>
        <p:txBody>
          <a:bodyPr/>
          <a:lstStyle/>
          <a:p>
            <a:r>
              <a:rPr lang="en-US" dirty="0"/>
              <a:t>Features of OOP</a:t>
            </a:r>
          </a:p>
        </p:txBody>
      </p:sp>
      <p:sp>
        <p:nvSpPr>
          <p:cNvPr id="4" name="Date Placeholder 3">
            <a:extLst>
              <a:ext uri="{FF2B5EF4-FFF2-40B4-BE49-F238E27FC236}">
                <a16:creationId xmlns:a16="http://schemas.microsoft.com/office/drawing/2014/main" id="{15358B13-A58A-A644-AAF2-D13E404C6C68}"/>
              </a:ext>
            </a:extLst>
          </p:cNvPr>
          <p:cNvSpPr>
            <a:spLocks noGrp="1"/>
          </p:cNvSpPr>
          <p:nvPr>
            <p:ph type="dt" sz="half" idx="10"/>
          </p:nvPr>
        </p:nvSpPr>
        <p:spPr/>
        <p:txBody>
          <a:bodyPr/>
          <a:lstStyle/>
          <a:p>
            <a:fld id="{AF12EF74-D660-6344-9DA2-344E23B7CD2A}" type="datetime1">
              <a:rPr lang="en-IN" smtClean="0"/>
              <a:t>11/08/22</a:t>
            </a:fld>
            <a:endParaRPr lang="en-US"/>
          </a:p>
        </p:txBody>
      </p:sp>
      <p:sp>
        <p:nvSpPr>
          <p:cNvPr id="5" name="Footer Placeholder 4">
            <a:extLst>
              <a:ext uri="{FF2B5EF4-FFF2-40B4-BE49-F238E27FC236}">
                <a16:creationId xmlns:a16="http://schemas.microsoft.com/office/drawing/2014/main" id="{DF6FF7AB-DAEF-344E-B303-76AB7B256240}"/>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6F8C24FE-353D-0641-911F-84544915E3B5}"/>
              </a:ext>
            </a:extLst>
          </p:cNvPr>
          <p:cNvSpPr>
            <a:spLocks noGrp="1"/>
          </p:cNvSpPr>
          <p:nvPr>
            <p:ph type="sldNum" sz="quarter" idx="12"/>
          </p:nvPr>
        </p:nvSpPr>
        <p:spPr/>
        <p:txBody>
          <a:bodyPr/>
          <a:lstStyle/>
          <a:p>
            <a:fld id="{860C8249-ED93-7640-8EF8-EF1CF6F3BBCA}" type="slidenum">
              <a:rPr lang="en-US" smtClean="0"/>
              <a:t>9</a:t>
            </a:fld>
            <a:endParaRPr lang="en-US"/>
          </a:p>
        </p:txBody>
      </p:sp>
      <p:pic>
        <p:nvPicPr>
          <p:cNvPr id="7" name="Picture 6">
            <a:extLst>
              <a:ext uri="{FF2B5EF4-FFF2-40B4-BE49-F238E27FC236}">
                <a16:creationId xmlns:a16="http://schemas.microsoft.com/office/drawing/2014/main" id="{95DC8DB1-CBD5-114A-AF2A-CC60D39C1F57}"/>
              </a:ext>
            </a:extLst>
          </p:cNvPr>
          <p:cNvPicPr>
            <a:picLocks noChangeAspect="1"/>
          </p:cNvPicPr>
          <p:nvPr/>
        </p:nvPicPr>
        <p:blipFill>
          <a:blip r:embed="rId2"/>
          <a:stretch>
            <a:fillRect/>
          </a:stretch>
        </p:blipFill>
        <p:spPr>
          <a:xfrm>
            <a:off x="10877626" y="0"/>
            <a:ext cx="1314374" cy="1314374"/>
          </a:xfrm>
          <a:prstGeom prst="rect">
            <a:avLst/>
          </a:prstGeom>
        </p:spPr>
      </p:pic>
      <p:pic>
        <p:nvPicPr>
          <p:cNvPr id="11" name="Picture 10">
            <a:extLst>
              <a:ext uri="{FF2B5EF4-FFF2-40B4-BE49-F238E27FC236}">
                <a16:creationId xmlns:a16="http://schemas.microsoft.com/office/drawing/2014/main" id="{E9AE9F2B-4C48-454D-A107-601F575CF500}"/>
              </a:ext>
            </a:extLst>
          </p:cNvPr>
          <p:cNvPicPr>
            <a:picLocks noChangeAspect="1"/>
          </p:cNvPicPr>
          <p:nvPr/>
        </p:nvPicPr>
        <p:blipFill>
          <a:blip r:embed="rId3"/>
          <a:stretch>
            <a:fillRect/>
          </a:stretch>
        </p:blipFill>
        <p:spPr>
          <a:xfrm>
            <a:off x="3690525" y="1604913"/>
            <a:ext cx="4810950" cy="4583788"/>
          </a:xfrm>
          <a:prstGeom prst="rect">
            <a:avLst/>
          </a:prstGeom>
        </p:spPr>
      </p:pic>
    </p:spTree>
    <p:extLst>
      <p:ext uri="{BB962C8B-B14F-4D97-AF65-F5344CB8AC3E}">
        <p14:creationId xmlns:p14="http://schemas.microsoft.com/office/powerpoint/2010/main" val="164336596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AC0B5-2172-BE4E-B7AF-9D9EA76FDC84}"/>
              </a:ext>
            </a:extLst>
          </p:cNvPr>
          <p:cNvSpPr>
            <a:spLocks noGrp="1"/>
          </p:cNvSpPr>
          <p:nvPr>
            <p:ph type="title"/>
          </p:nvPr>
        </p:nvSpPr>
        <p:spPr/>
        <p:txBody>
          <a:bodyPr/>
          <a:lstStyle/>
          <a:p>
            <a:r>
              <a:rPr lang="en-US" dirty="0"/>
              <a:t>Encapsulation</a:t>
            </a:r>
          </a:p>
        </p:txBody>
      </p:sp>
      <p:sp>
        <p:nvSpPr>
          <p:cNvPr id="3" name="Content Placeholder 2">
            <a:extLst>
              <a:ext uri="{FF2B5EF4-FFF2-40B4-BE49-F238E27FC236}">
                <a16:creationId xmlns:a16="http://schemas.microsoft.com/office/drawing/2014/main" id="{4606C1A0-692A-A147-A485-7DD95AF7B15F}"/>
              </a:ext>
            </a:extLst>
          </p:cNvPr>
          <p:cNvSpPr>
            <a:spLocks noGrp="1"/>
          </p:cNvSpPr>
          <p:nvPr>
            <p:ph idx="1"/>
          </p:nvPr>
        </p:nvSpPr>
        <p:spPr/>
        <p:txBody>
          <a:bodyPr/>
          <a:lstStyle/>
          <a:p>
            <a:pPr fontAlgn="auto"/>
            <a:r>
              <a:rPr lang="en-IN" dirty="0"/>
              <a:t>Encapsulation is defined as the wrapping up of data under a single unit. </a:t>
            </a:r>
          </a:p>
          <a:p>
            <a:pPr fontAlgn="auto"/>
            <a:r>
              <a:rPr lang="en-IN" dirty="0"/>
              <a:t>It is the mechanism that binds together code and the data it manipulates. </a:t>
            </a:r>
          </a:p>
          <a:p>
            <a:pPr fontAlgn="auto"/>
            <a:r>
              <a:rPr lang="en-IN" dirty="0"/>
              <a:t>Technically in encapsulation, the variables or data of a class is hidden from any other class and can be accessed only through any member function of its own class in which it is declared. </a:t>
            </a:r>
          </a:p>
          <a:p>
            <a:pPr fontAlgn="auto"/>
            <a:r>
              <a:rPr lang="en-IN" dirty="0"/>
              <a:t>Encapsulation can be achieved by Declaring all the variables in the class as private and writing public methods in the class to set and get the values of variables </a:t>
            </a:r>
          </a:p>
          <a:p>
            <a:pPr fontAlgn="auto"/>
            <a:r>
              <a:rPr lang="en-IN" dirty="0"/>
              <a:t>It is more defined with setter and getter method. </a:t>
            </a:r>
          </a:p>
        </p:txBody>
      </p:sp>
      <p:sp>
        <p:nvSpPr>
          <p:cNvPr id="4" name="Date Placeholder 3">
            <a:extLst>
              <a:ext uri="{FF2B5EF4-FFF2-40B4-BE49-F238E27FC236}">
                <a16:creationId xmlns:a16="http://schemas.microsoft.com/office/drawing/2014/main" id="{6AF92B26-7148-E84B-AA13-4211B6FA5D79}"/>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C588F7E1-77E0-6D47-BB07-FD17E04606E4}"/>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809177BB-1A5B-BE46-ADC0-73FB05CEC77D}"/>
              </a:ext>
            </a:extLst>
          </p:cNvPr>
          <p:cNvSpPr>
            <a:spLocks noGrp="1"/>
          </p:cNvSpPr>
          <p:nvPr>
            <p:ph type="sldNum" sz="quarter" idx="12"/>
          </p:nvPr>
        </p:nvSpPr>
        <p:spPr/>
        <p:txBody>
          <a:bodyPr/>
          <a:lstStyle/>
          <a:p>
            <a:fld id="{860C8249-ED93-7640-8EF8-EF1CF6F3BBCA}" type="slidenum">
              <a:rPr lang="en-US" smtClean="0"/>
              <a:t>90</a:t>
            </a:fld>
            <a:endParaRPr lang="en-US"/>
          </a:p>
        </p:txBody>
      </p:sp>
      <p:pic>
        <p:nvPicPr>
          <p:cNvPr id="7" name="Picture 6">
            <a:extLst>
              <a:ext uri="{FF2B5EF4-FFF2-40B4-BE49-F238E27FC236}">
                <a16:creationId xmlns:a16="http://schemas.microsoft.com/office/drawing/2014/main" id="{0DFA7A11-D829-FC41-AEF1-0A2BC2CC441F}"/>
              </a:ext>
            </a:extLst>
          </p:cNvPr>
          <p:cNvPicPr>
            <a:picLocks noChangeAspect="1"/>
          </p:cNvPicPr>
          <p:nvPr/>
        </p:nvPicPr>
        <p:blipFill>
          <a:blip r:embed="rId2"/>
          <a:stretch>
            <a:fillRect/>
          </a:stretch>
        </p:blipFill>
        <p:spPr>
          <a:xfrm>
            <a:off x="10877626" y="0"/>
            <a:ext cx="1314374" cy="1314374"/>
          </a:xfrm>
          <a:prstGeom prst="rect">
            <a:avLst/>
          </a:prstGeom>
        </p:spPr>
      </p:pic>
      <p:pic>
        <p:nvPicPr>
          <p:cNvPr id="9" name="Picture 8">
            <a:extLst>
              <a:ext uri="{FF2B5EF4-FFF2-40B4-BE49-F238E27FC236}">
                <a16:creationId xmlns:a16="http://schemas.microsoft.com/office/drawing/2014/main" id="{6F1C6C14-DD83-6A45-80A1-340DDAC26422}"/>
              </a:ext>
            </a:extLst>
          </p:cNvPr>
          <p:cNvPicPr>
            <a:picLocks noChangeAspect="1"/>
          </p:cNvPicPr>
          <p:nvPr/>
        </p:nvPicPr>
        <p:blipFill rotWithShape="1">
          <a:blip r:embed="rId3"/>
          <a:srcRect t="15556" b="17778"/>
          <a:stretch/>
        </p:blipFill>
        <p:spPr>
          <a:xfrm>
            <a:off x="7415784" y="4696232"/>
            <a:ext cx="2380594" cy="1576552"/>
          </a:xfrm>
          <a:prstGeom prst="rect">
            <a:avLst/>
          </a:prstGeom>
        </p:spPr>
      </p:pic>
    </p:spTree>
    <p:extLst>
      <p:ext uri="{BB962C8B-B14F-4D97-AF65-F5344CB8AC3E}">
        <p14:creationId xmlns:p14="http://schemas.microsoft.com/office/powerpoint/2010/main" val="304784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EDC251-1640-EC4E-974A-99AE6DF3B174}"/>
              </a:ext>
            </a:extLst>
          </p:cNvPr>
          <p:cNvSpPr>
            <a:spLocks noGrp="1"/>
          </p:cNvSpPr>
          <p:nvPr>
            <p:ph idx="1"/>
          </p:nvPr>
        </p:nvSpPr>
        <p:spPr>
          <a:xfrm>
            <a:off x="155447" y="1650247"/>
            <a:ext cx="5845959" cy="4050792"/>
          </a:xfrm>
        </p:spPr>
        <p:txBody>
          <a:bodyPr>
            <a:normAutofit/>
          </a:bodyPr>
          <a:lstStyle/>
          <a:p>
            <a:pPr marL="0" indent="0" fontAlgn="base">
              <a:buNone/>
            </a:pPr>
            <a:r>
              <a:rPr lang="en-IN" dirty="0"/>
              <a:t>// Java program to demonstrate encapsulation</a:t>
            </a:r>
          </a:p>
          <a:p>
            <a:pPr marL="0" indent="0" fontAlgn="base">
              <a:buNone/>
            </a:pPr>
            <a:r>
              <a:rPr lang="en-IN" dirty="0"/>
              <a:t>class Encapsulate {</a:t>
            </a:r>
          </a:p>
          <a:p>
            <a:pPr marL="0" indent="0" fontAlgn="base">
              <a:buNone/>
            </a:pPr>
            <a:r>
              <a:rPr lang="en-IN" dirty="0"/>
              <a:t>// private variables declared</a:t>
            </a:r>
          </a:p>
          <a:p>
            <a:pPr marL="0" indent="0" fontAlgn="base">
              <a:buNone/>
            </a:pPr>
            <a:r>
              <a:rPr lang="en-IN" dirty="0"/>
              <a:t>// these can only be accessed by</a:t>
            </a:r>
          </a:p>
          <a:p>
            <a:pPr marL="0" indent="0" fontAlgn="base">
              <a:buNone/>
            </a:pPr>
            <a:r>
              <a:rPr lang="en-IN" dirty="0"/>
              <a:t>// public methods of class</a:t>
            </a:r>
          </a:p>
          <a:p>
            <a:pPr marL="0" indent="0" fontAlgn="base">
              <a:buNone/>
            </a:pPr>
            <a:r>
              <a:rPr lang="en-IN" dirty="0"/>
              <a:t>private String </a:t>
            </a:r>
            <a:r>
              <a:rPr lang="en-IN" dirty="0" err="1"/>
              <a:t>geekName</a:t>
            </a:r>
            <a:r>
              <a:rPr lang="en-IN" dirty="0"/>
              <a:t>;</a:t>
            </a:r>
          </a:p>
          <a:p>
            <a:pPr marL="0" indent="0" fontAlgn="base">
              <a:buNone/>
            </a:pPr>
            <a:r>
              <a:rPr lang="en-IN" dirty="0"/>
              <a:t>private int </a:t>
            </a:r>
            <a:r>
              <a:rPr lang="en-IN" dirty="0" err="1"/>
              <a:t>geekRoll</a:t>
            </a:r>
            <a:r>
              <a:rPr lang="en-IN" dirty="0"/>
              <a:t>;</a:t>
            </a:r>
          </a:p>
          <a:p>
            <a:pPr marL="0" indent="0" fontAlgn="base">
              <a:buNone/>
            </a:pPr>
            <a:r>
              <a:rPr lang="en-IN" dirty="0"/>
              <a:t>private int </a:t>
            </a:r>
            <a:r>
              <a:rPr lang="en-IN" dirty="0" err="1"/>
              <a:t>geekAge</a:t>
            </a:r>
            <a:r>
              <a:rPr lang="en-IN" dirty="0"/>
              <a:t>;</a:t>
            </a:r>
          </a:p>
        </p:txBody>
      </p:sp>
      <p:sp>
        <p:nvSpPr>
          <p:cNvPr id="4" name="Date Placeholder 3">
            <a:extLst>
              <a:ext uri="{FF2B5EF4-FFF2-40B4-BE49-F238E27FC236}">
                <a16:creationId xmlns:a16="http://schemas.microsoft.com/office/drawing/2014/main" id="{94A05226-3933-904E-BB05-5D4CAED5C388}"/>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5DD25F3B-8EE7-F241-9E4F-62B6A186C41B}"/>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7B2A9E5F-B852-C04F-AE20-BD46FCEE1A02}"/>
              </a:ext>
            </a:extLst>
          </p:cNvPr>
          <p:cNvSpPr>
            <a:spLocks noGrp="1"/>
          </p:cNvSpPr>
          <p:nvPr>
            <p:ph type="sldNum" sz="quarter" idx="12"/>
          </p:nvPr>
        </p:nvSpPr>
        <p:spPr/>
        <p:txBody>
          <a:bodyPr/>
          <a:lstStyle/>
          <a:p>
            <a:fld id="{860C8249-ED93-7640-8EF8-EF1CF6F3BBCA}" type="slidenum">
              <a:rPr lang="en-US" smtClean="0"/>
              <a:t>91</a:t>
            </a:fld>
            <a:endParaRPr lang="en-US"/>
          </a:p>
        </p:txBody>
      </p:sp>
      <p:pic>
        <p:nvPicPr>
          <p:cNvPr id="7" name="Picture 6">
            <a:extLst>
              <a:ext uri="{FF2B5EF4-FFF2-40B4-BE49-F238E27FC236}">
                <a16:creationId xmlns:a16="http://schemas.microsoft.com/office/drawing/2014/main" id="{DC41A476-67C9-5542-A7CC-9FA33BDC72F7}"/>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B354E687-7764-FC4F-B66C-E4B7494A9797}"/>
              </a:ext>
            </a:extLst>
          </p:cNvPr>
          <p:cNvSpPr/>
          <p:nvPr/>
        </p:nvSpPr>
        <p:spPr>
          <a:xfrm>
            <a:off x="6190596" y="1471470"/>
            <a:ext cx="6096000" cy="4801314"/>
          </a:xfrm>
          <a:prstGeom prst="rect">
            <a:avLst/>
          </a:prstGeom>
        </p:spPr>
        <p:txBody>
          <a:bodyPr>
            <a:spAutoFit/>
          </a:bodyPr>
          <a:lstStyle/>
          <a:p>
            <a:pPr fontAlgn="base"/>
            <a:r>
              <a:rPr lang="en-IN" dirty="0"/>
              <a:t>// get method for age to access</a:t>
            </a:r>
          </a:p>
          <a:p>
            <a:pPr fontAlgn="base"/>
            <a:r>
              <a:rPr lang="en-IN" dirty="0"/>
              <a:t>    // private variable </a:t>
            </a:r>
            <a:r>
              <a:rPr lang="en-IN" dirty="0" err="1"/>
              <a:t>geekAge</a:t>
            </a:r>
            <a:endParaRPr lang="en-IN" dirty="0"/>
          </a:p>
          <a:p>
            <a:pPr fontAlgn="base"/>
            <a:r>
              <a:rPr lang="en-IN" dirty="0"/>
              <a:t>    </a:t>
            </a:r>
          </a:p>
          <a:p>
            <a:pPr fontAlgn="base"/>
            <a:r>
              <a:rPr lang="en-IN" dirty="0"/>
              <a:t>public int </a:t>
            </a:r>
            <a:r>
              <a:rPr lang="en-IN" dirty="0" err="1"/>
              <a:t>getAge</a:t>
            </a:r>
            <a:r>
              <a:rPr lang="en-IN" dirty="0"/>
              <a:t>() {; return </a:t>
            </a:r>
            <a:r>
              <a:rPr lang="en-IN" dirty="0" err="1"/>
              <a:t>geekAge</a:t>
            </a:r>
            <a:r>
              <a:rPr lang="en-IN" dirty="0"/>
              <a:t> }</a:t>
            </a:r>
          </a:p>
          <a:p>
            <a:pPr fontAlgn="base"/>
            <a:r>
              <a:rPr lang="en-IN" dirty="0"/>
              <a:t> </a:t>
            </a:r>
          </a:p>
          <a:p>
            <a:pPr fontAlgn="base"/>
            <a:r>
              <a:rPr lang="en-IN" dirty="0"/>
              <a:t>    // get method for name to access</a:t>
            </a:r>
          </a:p>
          <a:p>
            <a:pPr fontAlgn="base"/>
            <a:r>
              <a:rPr lang="en-IN" dirty="0"/>
              <a:t>    // private variable </a:t>
            </a:r>
            <a:r>
              <a:rPr lang="en-IN" dirty="0" err="1"/>
              <a:t>geekName</a:t>
            </a:r>
            <a:endParaRPr lang="en-IN" dirty="0"/>
          </a:p>
          <a:p>
            <a:pPr fontAlgn="base"/>
            <a:r>
              <a:rPr lang="en-IN" dirty="0"/>
              <a:t>    </a:t>
            </a:r>
          </a:p>
          <a:p>
            <a:pPr fontAlgn="base"/>
            <a:r>
              <a:rPr lang="en-IN" dirty="0"/>
              <a:t>public String </a:t>
            </a:r>
            <a:r>
              <a:rPr lang="en-IN" dirty="0" err="1"/>
              <a:t>getName</a:t>
            </a:r>
            <a:r>
              <a:rPr lang="en-IN" dirty="0"/>
              <a:t>() { return </a:t>
            </a:r>
            <a:r>
              <a:rPr lang="en-IN" dirty="0" err="1"/>
              <a:t>geekName</a:t>
            </a:r>
            <a:r>
              <a:rPr lang="en-IN" dirty="0"/>
              <a:t>; }</a:t>
            </a:r>
          </a:p>
          <a:p>
            <a:pPr fontAlgn="base"/>
            <a:r>
              <a:rPr lang="en-IN" dirty="0"/>
              <a:t> </a:t>
            </a:r>
          </a:p>
          <a:p>
            <a:pPr fontAlgn="base"/>
            <a:r>
              <a:rPr lang="en-IN" dirty="0"/>
              <a:t>    // get method for roll to access</a:t>
            </a:r>
          </a:p>
          <a:p>
            <a:pPr fontAlgn="base"/>
            <a:r>
              <a:rPr lang="en-IN" dirty="0"/>
              <a:t>    // private variable </a:t>
            </a:r>
            <a:r>
              <a:rPr lang="en-IN" dirty="0" err="1"/>
              <a:t>geekRoll</a:t>
            </a:r>
            <a:endParaRPr lang="en-IN" dirty="0"/>
          </a:p>
          <a:p>
            <a:pPr fontAlgn="base"/>
            <a:r>
              <a:rPr lang="en-IN" dirty="0"/>
              <a:t>    </a:t>
            </a:r>
          </a:p>
          <a:p>
            <a:pPr fontAlgn="base"/>
            <a:r>
              <a:rPr lang="en-IN" dirty="0"/>
              <a:t>public int </a:t>
            </a:r>
            <a:r>
              <a:rPr lang="en-IN" dirty="0" err="1"/>
              <a:t>getRoll</a:t>
            </a:r>
            <a:r>
              <a:rPr lang="en-IN" dirty="0"/>
              <a:t>() { return </a:t>
            </a:r>
            <a:r>
              <a:rPr lang="en-IN" dirty="0" err="1"/>
              <a:t>geekRoll</a:t>
            </a:r>
            <a:r>
              <a:rPr lang="en-IN" dirty="0"/>
              <a:t>; }</a:t>
            </a:r>
          </a:p>
          <a:p>
            <a:pPr fontAlgn="base"/>
            <a:r>
              <a:rPr lang="en-IN" dirty="0"/>
              <a:t> </a:t>
            </a:r>
          </a:p>
          <a:p>
            <a:pPr fontAlgn="base"/>
            <a:r>
              <a:rPr lang="en-IN" dirty="0"/>
              <a:t>    // set method for age to access</a:t>
            </a:r>
          </a:p>
          <a:p>
            <a:pPr fontAlgn="base"/>
            <a:r>
              <a:rPr lang="en-IN" dirty="0"/>
              <a:t>    // private variable </a:t>
            </a:r>
            <a:r>
              <a:rPr lang="en-IN" dirty="0" err="1"/>
              <a:t>geekage</a:t>
            </a:r>
            <a:endParaRPr lang="en-IN" dirty="0"/>
          </a:p>
        </p:txBody>
      </p:sp>
      <p:sp>
        <p:nvSpPr>
          <p:cNvPr id="9" name="Title 1">
            <a:extLst>
              <a:ext uri="{FF2B5EF4-FFF2-40B4-BE49-F238E27FC236}">
                <a16:creationId xmlns:a16="http://schemas.microsoft.com/office/drawing/2014/main" id="{ADE4E6C8-45DA-4D4E-A368-6A778EDD3786}"/>
              </a:ext>
            </a:extLst>
          </p:cNvPr>
          <p:cNvSpPr>
            <a:spLocks noGrp="1"/>
          </p:cNvSpPr>
          <p:nvPr>
            <p:ph type="title"/>
          </p:nvPr>
        </p:nvSpPr>
        <p:spPr>
          <a:xfrm>
            <a:off x="724631" y="220091"/>
            <a:ext cx="10058400" cy="1609344"/>
          </a:xfrm>
        </p:spPr>
        <p:txBody>
          <a:bodyPr/>
          <a:lstStyle/>
          <a:p>
            <a:r>
              <a:rPr lang="en-US" dirty="0"/>
              <a:t>Example </a:t>
            </a:r>
          </a:p>
        </p:txBody>
      </p:sp>
    </p:spTree>
    <p:extLst>
      <p:ext uri="{BB962C8B-B14F-4D97-AF65-F5344CB8AC3E}">
        <p14:creationId xmlns:p14="http://schemas.microsoft.com/office/powerpoint/2010/main" val="320959912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1E310-2955-DF4D-AF86-31CAE97DA494}"/>
              </a:ext>
            </a:extLst>
          </p:cNvPr>
          <p:cNvSpPr>
            <a:spLocks noGrp="1"/>
          </p:cNvSpPr>
          <p:nvPr>
            <p:ph type="title"/>
          </p:nvPr>
        </p:nvSpPr>
        <p:spPr/>
        <p:txBody>
          <a:bodyPr/>
          <a:lstStyle/>
          <a:p>
            <a:r>
              <a:rPr lang="en-US" dirty="0"/>
              <a:t>Example contd...</a:t>
            </a:r>
          </a:p>
        </p:txBody>
      </p:sp>
      <p:sp>
        <p:nvSpPr>
          <p:cNvPr id="3" name="Content Placeholder 2">
            <a:extLst>
              <a:ext uri="{FF2B5EF4-FFF2-40B4-BE49-F238E27FC236}">
                <a16:creationId xmlns:a16="http://schemas.microsoft.com/office/drawing/2014/main" id="{75F3FF14-C143-1946-829F-4C4569775D3E}"/>
              </a:ext>
            </a:extLst>
          </p:cNvPr>
          <p:cNvSpPr>
            <a:spLocks noGrp="1"/>
          </p:cNvSpPr>
          <p:nvPr>
            <p:ph idx="1"/>
          </p:nvPr>
        </p:nvSpPr>
        <p:spPr/>
        <p:txBody>
          <a:bodyPr>
            <a:normAutofit fontScale="85000" lnSpcReduction="20000"/>
          </a:bodyPr>
          <a:lstStyle/>
          <a:p>
            <a:pPr marL="0" indent="0" fontAlgn="base">
              <a:buNone/>
            </a:pPr>
            <a:r>
              <a:rPr lang="en-IN" dirty="0"/>
              <a:t>public void </a:t>
            </a:r>
            <a:r>
              <a:rPr lang="en-IN" dirty="0" err="1"/>
              <a:t>setAge</a:t>
            </a:r>
            <a:r>
              <a:rPr lang="en-IN" dirty="0"/>
              <a:t>(int </a:t>
            </a:r>
            <a:r>
              <a:rPr lang="en-IN" dirty="0" err="1"/>
              <a:t>newAge</a:t>
            </a:r>
            <a:r>
              <a:rPr lang="en-IN" dirty="0"/>
              <a:t>) { </a:t>
            </a:r>
            <a:r>
              <a:rPr lang="en-IN" dirty="0" err="1"/>
              <a:t>geekAge</a:t>
            </a:r>
            <a:r>
              <a:rPr lang="en-IN" dirty="0"/>
              <a:t> = </a:t>
            </a:r>
            <a:r>
              <a:rPr lang="en-IN" dirty="0" err="1"/>
              <a:t>newAge</a:t>
            </a:r>
            <a:r>
              <a:rPr lang="en-IN" dirty="0"/>
              <a:t>; }</a:t>
            </a:r>
          </a:p>
          <a:p>
            <a:pPr marL="0" indent="0" fontAlgn="base">
              <a:buNone/>
            </a:pPr>
            <a:r>
              <a:rPr lang="en-IN" dirty="0"/>
              <a:t>// set method for name to access</a:t>
            </a:r>
          </a:p>
          <a:p>
            <a:pPr fontAlgn="base"/>
            <a:r>
              <a:rPr lang="en-IN" dirty="0"/>
              <a:t>    // private variable </a:t>
            </a:r>
            <a:r>
              <a:rPr lang="en-IN" dirty="0" err="1"/>
              <a:t>geekName</a:t>
            </a:r>
            <a:endParaRPr lang="en-IN" dirty="0"/>
          </a:p>
          <a:p>
            <a:pPr fontAlgn="base"/>
            <a:r>
              <a:rPr lang="en-IN" dirty="0"/>
              <a:t>    public void </a:t>
            </a:r>
            <a:r>
              <a:rPr lang="en-IN" dirty="0" err="1"/>
              <a:t>setName</a:t>
            </a:r>
            <a:r>
              <a:rPr lang="en-IN" dirty="0"/>
              <a:t>(String </a:t>
            </a:r>
            <a:r>
              <a:rPr lang="en-IN" dirty="0" err="1"/>
              <a:t>newName</a:t>
            </a:r>
            <a:r>
              <a:rPr lang="en-IN" dirty="0"/>
              <a:t>)</a:t>
            </a:r>
          </a:p>
          <a:p>
            <a:pPr fontAlgn="base"/>
            <a:r>
              <a:rPr lang="en-IN" dirty="0"/>
              <a:t>    {</a:t>
            </a:r>
          </a:p>
          <a:p>
            <a:pPr fontAlgn="base"/>
            <a:r>
              <a:rPr lang="en-IN" dirty="0"/>
              <a:t>        </a:t>
            </a:r>
            <a:r>
              <a:rPr lang="en-IN" dirty="0" err="1"/>
              <a:t>geekName</a:t>
            </a:r>
            <a:r>
              <a:rPr lang="en-IN" dirty="0"/>
              <a:t> = </a:t>
            </a:r>
            <a:r>
              <a:rPr lang="en-IN" dirty="0" err="1"/>
              <a:t>newName</a:t>
            </a:r>
            <a:r>
              <a:rPr lang="en-IN" dirty="0"/>
              <a:t>;</a:t>
            </a:r>
          </a:p>
          <a:p>
            <a:pPr fontAlgn="base"/>
            <a:r>
              <a:rPr lang="en-IN" dirty="0"/>
              <a:t>    }</a:t>
            </a:r>
          </a:p>
          <a:p>
            <a:pPr fontAlgn="base"/>
            <a:r>
              <a:rPr lang="en-IN" dirty="0"/>
              <a:t> </a:t>
            </a:r>
          </a:p>
          <a:p>
            <a:pPr fontAlgn="base"/>
            <a:r>
              <a:rPr lang="en-IN" dirty="0"/>
              <a:t>    // set method for roll to access</a:t>
            </a:r>
          </a:p>
          <a:p>
            <a:pPr fontAlgn="base"/>
            <a:r>
              <a:rPr lang="en-IN" dirty="0"/>
              <a:t>    // private variable </a:t>
            </a:r>
            <a:r>
              <a:rPr lang="en-IN" dirty="0" err="1"/>
              <a:t>geekRoll</a:t>
            </a:r>
            <a:endParaRPr lang="en-IN" dirty="0"/>
          </a:p>
          <a:p>
            <a:pPr fontAlgn="base"/>
            <a:r>
              <a:rPr lang="en-IN" dirty="0"/>
              <a:t>    public void </a:t>
            </a:r>
            <a:r>
              <a:rPr lang="en-IN" dirty="0" err="1"/>
              <a:t>setRoll</a:t>
            </a:r>
            <a:r>
              <a:rPr lang="en-IN" dirty="0"/>
              <a:t>(int </a:t>
            </a:r>
            <a:r>
              <a:rPr lang="en-IN" dirty="0" err="1"/>
              <a:t>newRoll</a:t>
            </a:r>
            <a:r>
              <a:rPr lang="en-IN" dirty="0"/>
              <a:t>) { </a:t>
            </a:r>
            <a:r>
              <a:rPr lang="en-IN" dirty="0" err="1"/>
              <a:t>geekRoll</a:t>
            </a:r>
            <a:r>
              <a:rPr lang="en-IN" dirty="0"/>
              <a:t> = </a:t>
            </a:r>
            <a:r>
              <a:rPr lang="en-IN" dirty="0" err="1"/>
              <a:t>newRoll</a:t>
            </a:r>
            <a:r>
              <a:rPr lang="en-IN" dirty="0"/>
              <a:t>; }</a:t>
            </a:r>
          </a:p>
          <a:p>
            <a:pPr fontAlgn="base"/>
            <a:r>
              <a:rPr lang="en-IN" dirty="0"/>
              <a:t>}</a:t>
            </a:r>
          </a:p>
        </p:txBody>
      </p:sp>
      <p:sp>
        <p:nvSpPr>
          <p:cNvPr id="4" name="Date Placeholder 3">
            <a:extLst>
              <a:ext uri="{FF2B5EF4-FFF2-40B4-BE49-F238E27FC236}">
                <a16:creationId xmlns:a16="http://schemas.microsoft.com/office/drawing/2014/main" id="{7849BA03-CECA-1B46-A892-3A59295DEF5B}"/>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8CFA256E-0441-D447-93E5-A344413AA0A9}"/>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9513B9B4-424C-804F-A808-3337AEF9DDBC}"/>
              </a:ext>
            </a:extLst>
          </p:cNvPr>
          <p:cNvSpPr>
            <a:spLocks noGrp="1"/>
          </p:cNvSpPr>
          <p:nvPr>
            <p:ph type="sldNum" sz="quarter" idx="12"/>
          </p:nvPr>
        </p:nvSpPr>
        <p:spPr/>
        <p:txBody>
          <a:bodyPr/>
          <a:lstStyle/>
          <a:p>
            <a:fld id="{860C8249-ED93-7640-8EF8-EF1CF6F3BBCA}" type="slidenum">
              <a:rPr lang="en-US" smtClean="0"/>
              <a:t>92</a:t>
            </a:fld>
            <a:endParaRPr lang="en-US"/>
          </a:p>
        </p:txBody>
      </p:sp>
      <p:pic>
        <p:nvPicPr>
          <p:cNvPr id="7" name="Picture 6">
            <a:extLst>
              <a:ext uri="{FF2B5EF4-FFF2-40B4-BE49-F238E27FC236}">
                <a16:creationId xmlns:a16="http://schemas.microsoft.com/office/drawing/2014/main" id="{B3A28690-7E41-1F47-9169-86F56465A1D5}"/>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95629865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7AAEC2-03D9-F14C-9C49-8A1135631D5A}"/>
              </a:ext>
            </a:extLst>
          </p:cNvPr>
          <p:cNvSpPr>
            <a:spLocks noGrp="1"/>
          </p:cNvSpPr>
          <p:nvPr>
            <p:ph idx="1"/>
          </p:nvPr>
        </p:nvSpPr>
        <p:spPr>
          <a:xfrm>
            <a:off x="199697" y="1378266"/>
            <a:ext cx="5488607" cy="4050792"/>
          </a:xfrm>
        </p:spPr>
        <p:txBody>
          <a:bodyPr>
            <a:normAutofit/>
          </a:bodyPr>
          <a:lstStyle/>
          <a:p>
            <a:pPr fontAlgn="base"/>
            <a:r>
              <a:rPr lang="en-IN" dirty="0"/>
              <a:t>public class </a:t>
            </a:r>
            <a:r>
              <a:rPr lang="en-IN" dirty="0" err="1"/>
              <a:t>TestEncapsulation</a:t>
            </a:r>
            <a:r>
              <a:rPr lang="en-IN" dirty="0"/>
              <a:t> {</a:t>
            </a:r>
          </a:p>
          <a:p>
            <a:pPr fontAlgn="base"/>
            <a:r>
              <a:rPr lang="en-IN" dirty="0"/>
              <a:t>    public static void main(String[] </a:t>
            </a:r>
            <a:r>
              <a:rPr lang="en-IN" dirty="0" err="1"/>
              <a:t>args</a:t>
            </a:r>
            <a:r>
              <a:rPr lang="en-IN" dirty="0"/>
              <a:t>)</a:t>
            </a:r>
          </a:p>
          <a:p>
            <a:pPr fontAlgn="base"/>
            <a:r>
              <a:rPr lang="en-IN" dirty="0"/>
              <a:t>    {</a:t>
            </a:r>
          </a:p>
          <a:p>
            <a:pPr fontAlgn="base"/>
            <a:r>
              <a:rPr lang="en-IN" dirty="0"/>
              <a:t>        Encapsulate </a:t>
            </a:r>
            <a:r>
              <a:rPr lang="en-IN" dirty="0" err="1"/>
              <a:t>obj</a:t>
            </a:r>
            <a:r>
              <a:rPr lang="en-IN" dirty="0"/>
              <a:t> = new Encapsulate();</a:t>
            </a:r>
          </a:p>
          <a:p>
            <a:pPr fontAlgn="base"/>
            <a:r>
              <a:rPr lang="en-IN" dirty="0"/>
              <a:t> </a:t>
            </a:r>
          </a:p>
          <a:p>
            <a:pPr fontAlgn="base"/>
            <a:r>
              <a:rPr lang="en-IN" dirty="0"/>
              <a:t>        // setting values of the variables</a:t>
            </a:r>
          </a:p>
          <a:p>
            <a:pPr fontAlgn="base"/>
            <a:r>
              <a:rPr lang="en-IN" dirty="0"/>
              <a:t>        </a:t>
            </a:r>
            <a:r>
              <a:rPr lang="en-IN" dirty="0" err="1"/>
              <a:t>obj.setName</a:t>
            </a:r>
            <a:r>
              <a:rPr lang="en-IN" dirty="0"/>
              <a:t>("Harsh");</a:t>
            </a:r>
          </a:p>
          <a:p>
            <a:pPr fontAlgn="base"/>
            <a:r>
              <a:rPr lang="en-IN" dirty="0"/>
              <a:t>        </a:t>
            </a:r>
            <a:r>
              <a:rPr lang="en-IN" dirty="0" err="1"/>
              <a:t>obj.setAge</a:t>
            </a:r>
            <a:r>
              <a:rPr lang="en-IN" dirty="0"/>
              <a:t>(19);</a:t>
            </a:r>
          </a:p>
          <a:p>
            <a:pPr fontAlgn="base"/>
            <a:r>
              <a:rPr lang="en-IN" dirty="0"/>
              <a:t>        </a:t>
            </a:r>
            <a:r>
              <a:rPr lang="en-IN" dirty="0" err="1"/>
              <a:t>obj.setRoll</a:t>
            </a:r>
            <a:r>
              <a:rPr lang="en-IN" dirty="0"/>
              <a:t>(51);</a:t>
            </a:r>
          </a:p>
        </p:txBody>
      </p:sp>
      <p:sp>
        <p:nvSpPr>
          <p:cNvPr id="4" name="Date Placeholder 3">
            <a:extLst>
              <a:ext uri="{FF2B5EF4-FFF2-40B4-BE49-F238E27FC236}">
                <a16:creationId xmlns:a16="http://schemas.microsoft.com/office/drawing/2014/main" id="{505646E5-5A93-3749-8283-418698E85A64}"/>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D47144C2-FE04-7F42-855B-1A411A4E096E}"/>
              </a:ext>
            </a:extLst>
          </p:cNvPr>
          <p:cNvSpPr>
            <a:spLocks noGrp="1"/>
          </p:cNvSpPr>
          <p:nvPr>
            <p:ph type="ftr" sz="quarter" idx="11"/>
          </p:nvPr>
        </p:nvSpPr>
        <p:spPr/>
        <p:txBody>
          <a:bodyPr/>
          <a:lstStyle/>
          <a:p>
            <a:r>
              <a:rPr lang="en-US" dirty="0"/>
              <a:t>Object Oriented Programming (OOP), SCOPE, VIT-AP University, India</a:t>
            </a:r>
          </a:p>
        </p:txBody>
      </p:sp>
      <p:sp>
        <p:nvSpPr>
          <p:cNvPr id="6" name="Slide Number Placeholder 5">
            <a:extLst>
              <a:ext uri="{FF2B5EF4-FFF2-40B4-BE49-F238E27FC236}">
                <a16:creationId xmlns:a16="http://schemas.microsoft.com/office/drawing/2014/main" id="{3864DADA-2D64-6B4B-A7C3-30F42225830E}"/>
              </a:ext>
            </a:extLst>
          </p:cNvPr>
          <p:cNvSpPr>
            <a:spLocks noGrp="1"/>
          </p:cNvSpPr>
          <p:nvPr>
            <p:ph type="sldNum" sz="quarter" idx="12"/>
          </p:nvPr>
        </p:nvSpPr>
        <p:spPr/>
        <p:txBody>
          <a:bodyPr/>
          <a:lstStyle/>
          <a:p>
            <a:fld id="{860C8249-ED93-7640-8EF8-EF1CF6F3BBCA}" type="slidenum">
              <a:rPr lang="en-US" smtClean="0"/>
              <a:t>93</a:t>
            </a:fld>
            <a:endParaRPr lang="en-US"/>
          </a:p>
        </p:txBody>
      </p:sp>
      <p:pic>
        <p:nvPicPr>
          <p:cNvPr id="7" name="Picture 6">
            <a:extLst>
              <a:ext uri="{FF2B5EF4-FFF2-40B4-BE49-F238E27FC236}">
                <a16:creationId xmlns:a16="http://schemas.microsoft.com/office/drawing/2014/main" id="{860AE433-7922-BC4E-ADA4-DADFCF5107C5}"/>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itle 1">
            <a:extLst>
              <a:ext uri="{FF2B5EF4-FFF2-40B4-BE49-F238E27FC236}">
                <a16:creationId xmlns:a16="http://schemas.microsoft.com/office/drawing/2014/main" id="{61A3A189-FAA5-1441-90D1-37A3EB9F66B2}"/>
              </a:ext>
            </a:extLst>
          </p:cNvPr>
          <p:cNvSpPr>
            <a:spLocks noGrp="1"/>
          </p:cNvSpPr>
          <p:nvPr>
            <p:ph type="title"/>
          </p:nvPr>
        </p:nvSpPr>
        <p:spPr>
          <a:xfrm>
            <a:off x="357352" y="61204"/>
            <a:ext cx="10058400" cy="1609344"/>
          </a:xfrm>
        </p:spPr>
        <p:txBody>
          <a:bodyPr/>
          <a:lstStyle/>
          <a:p>
            <a:r>
              <a:rPr lang="en-US" dirty="0"/>
              <a:t>Example contd...</a:t>
            </a:r>
          </a:p>
        </p:txBody>
      </p:sp>
      <p:sp>
        <p:nvSpPr>
          <p:cNvPr id="9" name="Rectangle 8">
            <a:extLst>
              <a:ext uri="{FF2B5EF4-FFF2-40B4-BE49-F238E27FC236}">
                <a16:creationId xmlns:a16="http://schemas.microsoft.com/office/drawing/2014/main" id="{F4FB9FD0-954A-F747-8DD2-A09DFBD062A4}"/>
              </a:ext>
            </a:extLst>
          </p:cNvPr>
          <p:cNvSpPr/>
          <p:nvPr/>
        </p:nvSpPr>
        <p:spPr>
          <a:xfrm>
            <a:off x="5970822" y="2752005"/>
            <a:ext cx="6096000" cy="3416320"/>
          </a:xfrm>
          <a:prstGeom prst="rect">
            <a:avLst/>
          </a:prstGeom>
        </p:spPr>
        <p:txBody>
          <a:bodyPr>
            <a:spAutoFit/>
          </a:bodyPr>
          <a:lstStyle/>
          <a:p>
            <a:pPr fontAlgn="base"/>
            <a:r>
              <a:rPr lang="en-IN" dirty="0"/>
              <a:t>// Displaying values of the variables</a:t>
            </a:r>
          </a:p>
          <a:p>
            <a:pPr fontAlgn="base"/>
            <a:r>
              <a:rPr lang="en-IN" dirty="0"/>
              <a:t>        </a:t>
            </a:r>
            <a:r>
              <a:rPr lang="en-IN" dirty="0" err="1"/>
              <a:t>System.out.println</a:t>
            </a:r>
            <a:r>
              <a:rPr lang="en-IN" dirty="0"/>
              <a:t>("Geek's name: " + </a:t>
            </a:r>
            <a:r>
              <a:rPr lang="en-IN" dirty="0" err="1"/>
              <a:t>obj.getName</a:t>
            </a:r>
            <a:r>
              <a:rPr lang="en-IN" dirty="0"/>
              <a:t>());</a:t>
            </a:r>
          </a:p>
          <a:p>
            <a:pPr fontAlgn="base"/>
            <a:r>
              <a:rPr lang="en-IN" dirty="0"/>
              <a:t>        </a:t>
            </a:r>
            <a:r>
              <a:rPr lang="en-IN" dirty="0" err="1"/>
              <a:t>System.out.println</a:t>
            </a:r>
            <a:r>
              <a:rPr lang="en-IN" dirty="0"/>
              <a:t>("Geek's age: " + </a:t>
            </a:r>
            <a:r>
              <a:rPr lang="en-IN" dirty="0" err="1"/>
              <a:t>obj.getAge</a:t>
            </a:r>
            <a:r>
              <a:rPr lang="en-IN" dirty="0"/>
              <a:t>());</a:t>
            </a:r>
          </a:p>
          <a:p>
            <a:pPr fontAlgn="base"/>
            <a:r>
              <a:rPr lang="en-IN" dirty="0"/>
              <a:t>        </a:t>
            </a:r>
            <a:r>
              <a:rPr lang="en-IN" dirty="0" err="1"/>
              <a:t>System.out.println</a:t>
            </a:r>
            <a:r>
              <a:rPr lang="en-IN" dirty="0"/>
              <a:t>("Geek's roll: " + </a:t>
            </a:r>
            <a:r>
              <a:rPr lang="en-IN" dirty="0" err="1"/>
              <a:t>obj.getRoll</a:t>
            </a:r>
            <a:r>
              <a:rPr lang="en-IN" dirty="0"/>
              <a:t>());</a:t>
            </a:r>
          </a:p>
          <a:p>
            <a:pPr fontAlgn="base"/>
            <a:r>
              <a:rPr lang="en-IN" dirty="0"/>
              <a:t> </a:t>
            </a:r>
          </a:p>
          <a:p>
            <a:pPr fontAlgn="base"/>
            <a:r>
              <a:rPr lang="en-IN" dirty="0"/>
              <a:t>        // Direct access of </a:t>
            </a:r>
            <a:r>
              <a:rPr lang="en-IN" dirty="0" err="1"/>
              <a:t>geekRoll</a:t>
            </a:r>
            <a:r>
              <a:rPr lang="en-IN" dirty="0"/>
              <a:t> is not possible</a:t>
            </a:r>
          </a:p>
          <a:p>
            <a:pPr fontAlgn="base"/>
            <a:r>
              <a:rPr lang="en-IN" dirty="0"/>
              <a:t>        // due to encapsulation</a:t>
            </a:r>
          </a:p>
          <a:p>
            <a:pPr fontAlgn="base"/>
            <a:r>
              <a:rPr lang="en-IN" dirty="0"/>
              <a:t>        // </a:t>
            </a:r>
            <a:r>
              <a:rPr lang="en-IN" dirty="0" err="1"/>
              <a:t>System.out.println</a:t>
            </a:r>
            <a:r>
              <a:rPr lang="en-IN" dirty="0"/>
              <a:t>("Geek's roll: " +</a:t>
            </a:r>
          </a:p>
          <a:p>
            <a:pPr fontAlgn="base"/>
            <a:r>
              <a:rPr lang="en-IN" dirty="0"/>
              <a:t>        // </a:t>
            </a:r>
            <a:r>
              <a:rPr lang="en-IN" dirty="0" err="1"/>
              <a:t>obj.geekName</a:t>
            </a:r>
            <a:r>
              <a:rPr lang="en-IN" dirty="0"/>
              <a:t>);</a:t>
            </a:r>
          </a:p>
          <a:p>
            <a:pPr fontAlgn="base"/>
            <a:r>
              <a:rPr lang="en-IN" dirty="0"/>
              <a:t>    }</a:t>
            </a:r>
          </a:p>
          <a:p>
            <a:pPr fontAlgn="base"/>
            <a:r>
              <a:rPr lang="en-IN" dirty="0"/>
              <a:t>}</a:t>
            </a:r>
          </a:p>
        </p:txBody>
      </p:sp>
      <p:sp>
        <p:nvSpPr>
          <p:cNvPr id="11" name="Rectangle 10">
            <a:extLst>
              <a:ext uri="{FF2B5EF4-FFF2-40B4-BE49-F238E27FC236}">
                <a16:creationId xmlns:a16="http://schemas.microsoft.com/office/drawing/2014/main" id="{FD2D657C-708E-8D48-9F23-9AA633168947}"/>
              </a:ext>
            </a:extLst>
          </p:cNvPr>
          <p:cNvSpPr/>
          <p:nvPr/>
        </p:nvSpPr>
        <p:spPr>
          <a:xfrm>
            <a:off x="5213130" y="155171"/>
            <a:ext cx="5664495" cy="2308324"/>
          </a:xfrm>
          <a:prstGeom prst="rect">
            <a:avLst/>
          </a:prstGeom>
        </p:spPr>
        <p:txBody>
          <a:bodyPr wrap="square">
            <a:spAutoFit/>
          </a:bodyPr>
          <a:lstStyle/>
          <a:p>
            <a:r>
              <a:rPr lang="en-US" dirty="0"/>
              <a:t>In the below program, the class Encapsulate is encapsulated as the variables are declared as private. The get methods like </a:t>
            </a:r>
            <a:r>
              <a:rPr lang="en-US" dirty="0" err="1"/>
              <a:t>getAge</a:t>
            </a:r>
            <a:r>
              <a:rPr lang="en-US" dirty="0"/>
              <a:t>() , </a:t>
            </a:r>
            <a:r>
              <a:rPr lang="en-US" dirty="0" err="1"/>
              <a:t>getName</a:t>
            </a:r>
            <a:r>
              <a:rPr lang="en-US" dirty="0"/>
              <a:t>() , </a:t>
            </a:r>
            <a:r>
              <a:rPr lang="en-US" dirty="0" err="1"/>
              <a:t>getRoll</a:t>
            </a:r>
            <a:r>
              <a:rPr lang="en-US" dirty="0"/>
              <a:t>() are set as public, these methods are used to access these variables. The setter methods like </a:t>
            </a:r>
            <a:r>
              <a:rPr lang="en-US" dirty="0" err="1"/>
              <a:t>setName</a:t>
            </a:r>
            <a:r>
              <a:rPr lang="en-US" dirty="0"/>
              <a:t>(), </a:t>
            </a:r>
            <a:r>
              <a:rPr lang="en-US" dirty="0" err="1"/>
              <a:t>setAge</a:t>
            </a:r>
            <a:r>
              <a:rPr lang="en-US" dirty="0"/>
              <a:t>(), </a:t>
            </a:r>
            <a:r>
              <a:rPr lang="en-US" dirty="0" err="1"/>
              <a:t>setRoll</a:t>
            </a:r>
            <a:r>
              <a:rPr lang="en-US" dirty="0"/>
              <a:t>() are also declared as public and are used to set the values of the variables.</a:t>
            </a:r>
          </a:p>
        </p:txBody>
      </p:sp>
      <p:sp>
        <p:nvSpPr>
          <p:cNvPr id="12" name="TextBox 11">
            <a:extLst>
              <a:ext uri="{FF2B5EF4-FFF2-40B4-BE49-F238E27FC236}">
                <a16:creationId xmlns:a16="http://schemas.microsoft.com/office/drawing/2014/main" id="{43AFEC5B-39D0-6A43-BDBF-A57AB8023D55}"/>
              </a:ext>
            </a:extLst>
          </p:cNvPr>
          <p:cNvSpPr txBox="1"/>
          <p:nvPr/>
        </p:nvSpPr>
        <p:spPr>
          <a:xfrm>
            <a:off x="3209285" y="4741070"/>
            <a:ext cx="2344681" cy="1477328"/>
          </a:xfrm>
          <a:prstGeom prst="rect">
            <a:avLst/>
          </a:prstGeom>
          <a:noFill/>
        </p:spPr>
        <p:txBody>
          <a:bodyPr wrap="none" rtlCol="0">
            <a:spAutoFit/>
          </a:bodyPr>
          <a:lstStyle/>
          <a:p>
            <a:r>
              <a:rPr lang="en-US" dirty="0">
                <a:solidFill>
                  <a:srgbClr val="FF0000"/>
                </a:solidFill>
              </a:rPr>
              <a:t>Output: </a:t>
            </a:r>
          </a:p>
          <a:p>
            <a:endParaRPr lang="en-US" dirty="0">
              <a:solidFill>
                <a:srgbClr val="FF0000"/>
              </a:solidFill>
            </a:endParaRPr>
          </a:p>
          <a:p>
            <a:r>
              <a:rPr lang="en-IN" dirty="0">
                <a:solidFill>
                  <a:srgbClr val="FF0000"/>
                </a:solidFill>
              </a:rPr>
              <a:t>Geek's name: Harsh </a:t>
            </a:r>
          </a:p>
          <a:p>
            <a:r>
              <a:rPr lang="en-IN" dirty="0">
                <a:solidFill>
                  <a:srgbClr val="FF0000"/>
                </a:solidFill>
              </a:rPr>
              <a:t>Geek's age: 19 </a:t>
            </a:r>
          </a:p>
          <a:p>
            <a:r>
              <a:rPr lang="en-IN" dirty="0">
                <a:solidFill>
                  <a:srgbClr val="FF0000"/>
                </a:solidFill>
              </a:rPr>
              <a:t>Geek's roll: 51</a:t>
            </a:r>
            <a:endParaRPr lang="en-US" dirty="0">
              <a:solidFill>
                <a:srgbClr val="FF0000"/>
              </a:solidFill>
            </a:endParaRPr>
          </a:p>
        </p:txBody>
      </p:sp>
    </p:spTree>
    <p:extLst>
      <p:ext uri="{BB962C8B-B14F-4D97-AF65-F5344CB8AC3E}">
        <p14:creationId xmlns:p14="http://schemas.microsoft.com/office/powerpoint/2010/main" val="10122145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5F09A-1AEC-2647-AF7A-969BF0173369}"/>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BC37DD76-ED3A-9648-97C6-13A7DFB7D364}"/>
              </a:ext>
            </a:extLst>
          </p:cNvPr>
          <p:cNvSpPr>
            <a:spLocks noGrp="1"/>
          </p:cNvSpPr>
          <p:nvPr>
            <p:ph idx="1"/>
          </p:nvPr>
        </p:nvSpPr>
        <p:spPr/>
        <p:txBody>
          <a:bodyPr/>
          <a:lstStyle/>
          <a:p>
            <a:r>
              <a:rPr lang="en-IN" dirty="0"/>
              <a:t>Inheritance is an important pillar of OOP(Object-Oriented Programming).</a:t>
            </a:r>
          </a:p>
          <a:p>
            <a:endParaRPr lang="en-IN" dirty="0"/>
          </a:p>
          <a:p>
            <a:r>
              <a:rPr lang="en-IN" dirty="0"/>
              <a:t>It is the mechanism in java by which one class is allowed to inherit the features(fields and methods) of another class. </a:t>
            </a:r>
          </a:p>
          <a:p>
            <a:endParaRPr lang="en-IN" dirty="0"/>
          </a:p>
          <a:p>
            <a:r>
              <a:rPr lang="en-IN" b="1" dirty="0"/>
              <a:t>Super Class: </a:t>
            </a:r>
            <a:r>
              <a:rPr lang="en-IN" dirty="0"/>
              <a:t>The class whose features are inherited is known as superclass. </a:t>
            </a:r>
          </a:p>
          <a:p>
            <a:endParaRPr lang="en-IN" dirty="0"/>
          </a:p>
          <a:p>
            <a:r>
              <a:rPr lang="en-IN" b="1" dirty="0"/>
              <a:t>Sub Class: </a:t>
            </a:r>
            <a:r>
              <a:rPr lang="en-IN" dirty="0"/>
              <a:t>The class that inherits the other class is known as a subclass(or a derived class, extended class, or child class). The subclass can add its own fields and methods in addition to the superclass fields and methods. </a:t>
            </a:r>
          </a:p>
          <a:p>
            <a:endParaRPr lang="en-US" dirty="0"/>
          </a:p>
        </p:txBody>
      </p:sp>
      <p:sp>
        <p:nvSpPr>
          <p:cNvPr id="4" name="Date Placeholder 3">
            <a:extLst>
              <a:ext uri="{FF2B5EF4-FFF2-40B4-BE49-F238E27FC236}">
                <a16:creationId xmlns:a16="http://schemas.microsoft.com/office/drawing/2014/main" id="{14E8526F-707E-384D-98C5-F806AF721517}"/>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E065976A-BACC-DF46-BD7B-65E362EF5733}"/>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78C7A986-8D0F-C84D-99C6-E791815997F7}"/>
              </a:ext>
            </a:extLst>
          </p:cNvPr>
          <p:cNvSpPr>
            <a:spLocks noGrp="1"/>
          </p:cNvSpPr>
          <p:nvPr>
            <p:ph type="sldNum" sz="quarter" idx="12"/>
          </p:nvPr>
        </p:nvSpPr>
        <p:spPr/>
        <p:txBody>
          <a:bodyPr/>
          <a:lstStyle/>
          <a:p>
            <a:fld id="{860C8249-ED93-7640-8EF8-EF1CF6F3BBCA}" type="slidenum">
              <a:rPr lang="en-US" smtClean="0"/>
              <a:t>94</a:t>
            </a:fld>
            <a:endParaRPr lang="en-US"/>
          </a:p>
        </p:txBody>
      </p:sp>
      <p:pic>
        <p:nvPicPr>
          <p:cNvPr id="7" name="Picture 6">
            <a:extLst>
              <a:ext uri="{FF2B5EF4-FFF2-40B4-BE49-F238E27FC236}">
                <a16:creationId xmlns:a16="http://schemas.microsoft.com/office/drawing/2014/main" id="{125F09DB-E935-B940-88BA-A75CB44572BC}"/>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9786179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D163C3-D896-B043-ABA2-6D147179EC2A}"/>
              </a:ext>
            </a:extLst>
          </p:cNvPr>
          <p:cNvSpPr>
            <a:spLocks noGrp="1"/>
          </p:cNvSpPr>
          <p:nvPr>
            <p:ph idx="1"/>
          </p:nvPr>
        </p:nvSpPr>
        <p:spPr/>
        <p:txBody>
          <a:bodyPr>
            <a:normAutofit fontScale="70000" lnSpcReduction="20000"/>
          </a:bodyPr>
          <a:lstStyle/>
          <a:p>
            <a:pPr marL="0" indent="0">
              <a:buNone/>
            </a:pPr>
            <a:r>
              <a:rPr lang="en-IN" b="1" dirty="0"/>
              <a:t>Reusability: </a:t>
            </a:r>
            <a:r>
              <a:rPr lang="en-IN" dirty="0"/>
              <a:t>Inheritance supports the concept of “reusability”, i.e. when we want to create a new class and there is already a class that includes some of the code that we want, we can derive our new class from the existing class. </a:t>
            </a:r>
          </a:p>
          <a:p>
            <a:pPr marL="0" indent="0">
              <a:buNone/>
            </a:pPr>
            <a:endParaRPr lang="en-IN" b="1" dirty="0"/>
          </a:p>
          <a:p>
            <a:pPr marL="0" indent="0">
              <a:buNone/>
            </a:pPr>
            <a:r>
              <a:rPr lang="en-IN" dirty="0"/>
              <a:t>The keyword used for inheritance is </a:t>
            </a:r>
            <a:r>
              <a:rPr lang="en-IN" b="1" dirty="0"/>
              <a:t>extends. </a:t>
            </a:r>
          </a:p>
          <a:p>
            <a:pPr marL="0" indent="0">
              <a:buNone/>
            </a:pPr>
            <a:endParaRPr lang="en-IN" b="1" dirty="0"/>
          </a:p>
          <a:p>
            <a:pPr marL="0" indent="0">
              <a:buNone/>
            </a:pPr>
            <a:r>
              <a:rPr lang="en-IN" dirty="0"/>
              <a:t>class base-class{</a:t>
            </a:r>
          </a:p>
          <a:p>
            <a:pPr marL="0" indent="0">
              <a:buNone/>
            </a:pPr>
            <a:r>
              <a:rPr lang="en-IN" dirty="0"/>
              <a:t>{ //methods and fields.    }</a:t>
            </a:r>
          </a:p>
          <a:p>
            <a:pPr marL="0" indent="0">
              <a:buNone/>
            </a:pPr>
            <a:r>
              <a:rPr lang="en-IN" dirty="0"/>
              <a:t>class derived−class1 extends base−class </a:t>
            </a:r>
          </a:p>
          <a:p>
            <a:pPr marL="0" indent="0">
              <a:buNone/>
            </a:pPr>
            <a:r>
              <a:rPr lang="en-IN" dirty="0"/>
              <a:t>{ </a:t>
            </a:r>
          </a:p>
          <a:p>
            <a:pPr marL="0" indent="0">
              <a:buNone/>
            </a:pPr>
            <a:r>
              <a:rPr lang="en-IN" dirty="0"/>
              <a:t>//methods and fields</a:t>
            </a:r>
          </a:p>
          <a:p>
            <a:pPr marL="0" indent="0">
              <a:buNone/>
            </a:pPr>
            <a:r>
              <a:rPr lang="en-IN" dirty="0"/>
              <a:t>} </a:t>
            </a:r>
          </a:p>
          <a:p>
            <a:pPr marL="0" indent="0">
              <a:buNone/>
            </a:pPr>
            <a:r>
              <a:rPr lang="en-IN" dirty="0"/>
              <a:t>Class derived-class2 extends derived-class1</a:t>
            </a:r>
          </a:p>
          <a:p>
            <a:pPr marL="0" indent="0">
              <a:buNone/>
            </a:pPr>
            <a:r>
              <a:rPr lang="en-IN" dirty="0"/>
              <a:t>{       }</a:t>
            </a:r>
          </a:p>
          <a:p>
            <a:endParaRPr lang="en-US" dirty="0"/>
          </a:p>
        </p:txBody>
      </p:sp>
      <p:sp>
        <p:nvSpPr>
          <p:cNvPr id="4" name="Date Placeholder 3">
            <a:extLst>
              <a:ext uri="{FF2B5EF4-FFF2-40B4-BE49-F238E27FC236}">
                <a16:creationId xmlns:a16="http://schemas.microsoft.com/office/drawing/2014/main" id="{C940BB48-1935-AE48-BB6B-92DA04619F32}"/>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F486F3D5-37EA-9E45-98FA-A78F5CC56D4C}"/>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47AA3E18-99BC-7444-83B1-CC7F26F2C90F}"/>
              </a:ext>
            </a:extLst>
          </p:cNvPr>
          <p:cNvSpPr>
            <a:spLocks noGrp="1"/>
          </p:cNvSpPr>
          <p:nvPr>
            <p:ph type="sldNum" sz="quarter" idx="12"/>
          </p:nvPr>
        </p:nvSpPr>
        <p:spPr/>
        <p:txBody>
          <a:bodyPr/>
          <a:lstStyle/>
          <a:p>
            <a:fld id="{860C8249-ED93-7640-8EF8-EF1CF6F3BBCA}" type="slidenum">
              <a:rPr lang="en-US" smtClean="0"/>
              <a:t>95</a:t>
            </a:fld>
            <a:endParaRPr lang="en-US"/>
          </a:p>
        </p:txBody>
      </p:sp>
      <p:pic>
        <p:nvPicPr>
          <p:cNvPr id="7" name="Picture 6">
            <a:extLst>
              <a:ext uri="{FF2B5EF4-FFF2-40B4-BE49-F238E27FC236}">
                <a16:creationId xmlns:a16="http://schemas.microsoft.com/office/drawing/2014/main" id="{638A1B98-8551-734E-B775-5F93CB95E57F}"/>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5990394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23BDC-47DC-0046-B5F4-D936E2ADDCCC}"/>
              </a:ext>
            </a:extLst>
          </p:cNvPr>
          <p:cNvSpPr>
            <a:spLocks noGrp="1"/>
          </p:cNvSpPr>
          <p:nvPr>
            <p:ph type="title"/>
          </p:nvPr>
        </p:nvSpPr>
        <p:spPr/>
        <p:txBody>
          <a:bodyPr/>
          <a:lstStyle/>
          <a:p>
            <a:r>
              <a:rPr lang="en-US" dirty="0"/>
              <a:t>Single Inheritance</a:t>
            </a:r>
          </a:p>
        </p:txBody>
      </p:sp>
      <p:pic>
        <p:nvPicPr>
          <p:cNvPr id="8" name="Content Placeholder 7">
            <a:extLst>
              <a:ext uri="{FF2B5EF4-FFF2-40B4-BE49-F238E27FC236}">
                <a16:creationId xmlns:a16="http://schemas.microsoft.com/office/drawing/2014/main" id="{34FD6A2E-3D62-AC4B-A086-0A58FACE45B9}"/>
              </a:ext>
            </a:extLst>
          </p:cNvPr>
          <p:cNvPicPr>
            <a:picLocks noGrp="1" noChangeAspect="1"/>
          </p:cNvPicPr>
          <p:nvPr>
            <p:ph idx="1"/>
          </p:nvPr>
        </p:nvPicPr>
        <p:blipFill>
          <a:blip r:embed="rId2"/>
          <a:stretch>
            <a:fillRect/>
          </a:stretch>
        </p:blipFill>
        <p:spPr>
          <a:xfrm>
            <a:off x="4587875" y="2641600"/>
            <a:ext cx="3022600" cy="3009900"/>
          </a:xfrm>
        </p:spPr>
      </p:pic>
      <p:sp>
        <p:nvSpPr>
          <p:cNvPr id="4" name="Date Placeholder 3">
            <a:extLst>
              <a:ext uri="{FF2B5EF4-FFF2-40B4-BE49-F238E27FC236}">
                <a16:creationId xmlns:a16="http://schemas.microsoft.com/office/drawing/2014/main" id="{949800F7-7464-534C-89AE-CBC19C31F865}"/>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AA0C58D9-5CF4-EA41-8D9F-93FB214DE002}"/>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33B6F1D7-173A-2541-83A0-8E4AC2470EBE}"/>
              </a:ext>
            </a:extLst>
          </p:cNvPr>
          <p:cNvSpPr>
            <a:spLocks noGrp="1"/>
          </p:cNvSpPr>
          <p:nvPr>
            <p:ph type="sldNum" sz="quarter" idx="12"/>
          </p:nvPr>
        </p:nvSpPr>
        <p:spPr/>
        <p:txBody>
          <a:bodyPr/>
          <a:lstStyle/>
          <a:p>
            <a:fld id="{860C8249-ED93-7640-8EF8-EF1CF6F3BBCA}" type="slidenum">
              <a:rPr lang="en-US" smtClean="0"/>
              <a:t>96</a:t>
            </a:fld>
            <a:endParaRPr lang="en-US"/>
          </a:p>
        </p:txBody>
      </p:sp>
      <p:pic>
        <p:nvPicPr>
          <p:cNvPr id="9" name="Picture 8">
            <a:extLst>
              <a:ext uri="{FF2B5EF4-FFF2-40B4-BE49-F238E27FC236}">
                <a16:creationId xmlns:a16="http://schemas.microsoft.com/office/drawing/2014/main" id="{FF5CD78F-4995-1445-9CE6-1A73DC761716}"/>
              </a:ext>
            </a:extLst>
          </p:cNvPr>
          <p:cNvPicPr>
            <a:picLocks noChangeAspect="1"/>
          </p:cNvPicPr>
          <p:nvPr/>
        </p:nvPicPr>
        <p:blipFill>
          <a:blip r:embed="rId3"/>
          <a:stretch>
            <a:fillRect/>
          </a:stretch>
        </p:blipFill>
        <p:spPr>
          <a:xfrm>
            <a:off x="10877626" y="0"/>
            <a:ext cx="1314374" cy="1314374"/>
          </a:xfrm>
          <a:prstGeom prst="rect">
            <a:avLst/>
          </a:prstGeom>
        </p:spPr>
      </p:pic>
    </p:spTree>
    <p:extLst>
      <p:ext uri="{BB962C8B-B14F-4D97-AF65-F5344CB8AC3E}">
        <p14:creationId xmlns:p14="http://schemas.microsoft.com/office/powerpoint/2010/main" val="75435032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86E984-EEA5-364A-9E4F-3529C08CFED8}"/>
              </a:ext>
            </a:extLst>
          </p:cNvPr>
          <p:cNvSpPr>
            <a:spLocks noGrp="1"/>
          </p:cNvSpPr>
          <p:nvPr>
            <p:ph idx="1"/>
          </p:nvPr>
        </p:nvSpPr>
        <p:spPr>
          <a:xfrm>
            <a:off x="1069848" y="2121408"/>
            <a:ext cx="4427062" cy="4050792"/>
          </a:xfrm>
        </p:spPr>
        <p:txBody>
          <a:bodyPr>
            <a:normAutofit lnSpcReduction="10000"/>
          </a:bodyPr>
          <a:lstStyle/>
          <a:p>
            <a:pPr marL="0" indent="0">
              <a:buNone/>
            </a:pPr>
            <a:br>
              <a:rPr lang="en-IN" dirty="0"/>
            </a:br>
            <a:r>
              <a:rPr lang="en-IN" dirty="0"/>
              <a:t>class one { </a:t>
            </a:r>
          </a:p>
          <a:p>
            <a:pPr marL="0" indent="0">
              <a:buNone/>
            </a:pPr>
            <a:r>
              <a:rPr lang="en-IN" dirty="0"/>
              <a:t>public void geek()</a:t>
            </a:r>
          </a:p>
          <a:p>
            <a:pPr marL="0" indent="0">
              <a:buNone/>
            </a:pPr>
            <a:r>
              <a:rPr lang="en-IN" dirty="0"/>
              <a:t>{ </a:t>
            </a:r>
          </a:p>
          <a:p>
            <a:pPr marL="0" indent="0">
              <a:buNone/>
            </a:pPr>
            <a:r>
              <a:rPr lang="en-IN" dirty="0"/>
              <a:t>System . out . </a:t>
            </a:r>
            <a:r>
              <a:rPr lang="en-IN" dirty="0" err="1"/>
              <a:t>println</a:t>
            </a:r>
            <a:r>
              <a:rPr lang="en-IN" dirty="0"/>
              <a:t> (” Sai ”); </a:t>
            </a:r>
          </a:p>
          <a:p>
            <a:pPr marL="0" indent="0">
              <a:buNone/>
            </a:pPr>
            <a:r>
              <a:rPr lang="en-IN" dirty="0"/>
              <a:t>} } </a:t>
            </a:r>
          </a:p>
          <a:p>
            <a:pPr marL="0" indent="0">
              <a:buNone/>
            </a:pPr>
            <a:r>
              <a:rPr lang="en-IN" dirty="0"/>
              <a:t>class two extends one { </a:t>
            </a:r>
          </a:p>
          <a:p>
            <a:pPr marL="0" indent="0">
              <a:buNone/>
            </a:pPr>
            <a:r>
              <a:rPr lang="en-IN" dirty="0"/>
              <a:t>public void home() </a:t>
            </a:r>
          </a:p>
          <a:p>
            <a:pPr marL="0" indent="0">
              <a:buNone/>
            </a:pPr>
            <a:r>
              <a:rPr lang="en-IN" dirty="0"/>
              <a:t>System . out . </a:t>
            </a:r>
            <a:r>
              <a:rPr lang="en-IN" dirty="0" err="1"/>
              <a:t>println</a:t>
            </a:r>
            <a:r>
              <a:rPr lang="en-IN" dirty="0"/>
              <a:t> (” for ”); </a:t>
            </a:r>
          </a:p>
          <a:p>
            <a:pPr marL="0" indent="0">
              <a:buNone/>
            </a:pPr>
            <a:r>
              <a:rPr lang="en-IN" dirty="0"/>
              <a:t>} } </a:t>
            </a:r>
          </a:p>
          <a:p>
            <a:endParaRPr lang="en-US" dirty="0"/>
          </a:p>
        </p:txBody>
      </p:sp>
      <p:sp>
        <p:nvSpPr>
          <p:cNvPr id="4" name="Date Placeholder 3">
            <a:extLst>
              <a:ext uri="{FF2B5EF4-FFF2-40B4-BE49-F238E27FC236}">
                <a16:creationId xmlns:a16="http://schemas.microsoft.com/office/drawing/2014/main" id="{05B59BDA-B9C0-A94F-ACB4-8884292C91D4}"/>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9BB1EC11-35BA-564C-BF2F-28572A9FD329}"/>
              </a:ext>
            </a:extLst>
          </p:cNvPr>
          <p:cNvSpPr>
            <a:spLocks noGrp="1"/>
          </p:cNvSpPr>
          <p:nvPr>
            <p:ph type="ftr" sz="quarter" idx="11"/>
          </p:nvPr>
        </p:nvSpPr>
        <p:spPr/>
        <p:txBody>
          <a:bodyPr/>
          <a:lstStyle/>
          <a:p>
            <a:r>
              <a:rPr lang="en-US" dirty="0"/>
              <a:t>Object Oriented Programming (OOP), SCOPE, VIT-AP University, India</a:t>
            </a:r>
          </a:p>
        </p:txBody>
      </p:sp>
      <p:sp>
        <p:nvSpPr>
          <p:cNvPr id="6" name="Slide Number Placeholder 5">
            <a:extLst>
              <a:ext uri="{FF2B5EF4-FFF2-40B4-BE49-F238E27FC236}">
                <a16:creationId xmlns:a16="http://schemas.microsoft.com/office/drawing/2014/main" id="{5EE62B78-D570-DB4F-98E6-7156F4828EE4}"/>
              </a:ext>
            </a:extLst>
          </p:cNvPr>
          <p:cNvSpPr>
            <a:spLocks noGrp="1"/>
          </p:cNvSpPr>
          <p:nvPr>
            <p:ph type="sldNum" sz="quarter" idx="12"/>
          </p:nvPr>
        </p:nvSpPr>
        <p:spPr/>
        <p:txBody>
          <a:bodyPr/>
          <a:lstStyle/>
          <a:p>
            <a:fld id="{860C8249-ED93-7640-8EF8-EF1CF6F3BBCA}" type="slidenum">
              <a:rPr lang="en-US" smtClean="0"/>
              <a:t>97</a:t>
            </a:fld>
            <a:endParaRPr lang="en-US"/>
          </a:p>
        </p:txBody>
      </p:sp>
      <p:sp>
        <p:nvSpPr>
          <p:cNvPr id="7" name="Rectangle 6">
            <a:extLst>
              <a:ext uri="{FF2B5EF4-FFF2-40B4-BE49-F238E27FC236}">
                <a16:creationId xmlns:a16="http://schemas.microsoft.com/office/drawing/2014/main" id="{F14A6A5A-17ED-0C43-A7FB-3DC0502FEABE}"/>
              </a:ext>
            </a:extLst>
          </p:cNvPr>
          <p:cNvSpPr/>
          <p:nvPr/>
        </p:nvSpPr>
        <p:spPr>
          <a:xfrm>
            <a:off x="6516414" y="2115479"/>
            <a:ext cx="4794714" cy="2554545"/>
          </a:xfrm>
          <a:prstGeom prst="rect">
            <a:avLst/>
          </a:prstGeom>
        </p:spPr>
        <p:txBody>
          <a:bodyPr wrap="square">
            <a:spAutoFit/>
          </a:bodyPr>
          <a:lstStyle/>
          <a:p>
            <a:r>
              <a:rPr lang="en-IN" sz="2000" dirty="0"/>
              <a:t>public class Main {</a:t>
            </a:r>
            <a:br>
              <a:rPr lang="en-IN" sz="2000" dirty="0"/>
            </a:br>
            <a:r>
              <a:rPr lang="en-IN" sz="2000" dirty="0"/>
              <a:t>public static void main(String [] </a:t>
            </a:r>
            <a:r>
              <a:rPr lang="en-IN" sz="2000" dirty="0" err="1"/>
              <a:t>args</a:t>
            </a:r>
            <a:r>
              <a:rPr lang="en-IN" sz="2000" dirty="0"/>
              <a:t>) </a:t>
            </a:r>
          </a:p>
          <a:p>
            <a:r>
              <a:rPr lang="en-IN" sz="2000" dirty="0"/>
              <a:t>{ </a:t>
            </a:r>
          </a:p>
          <a:p>
            <a:r>
              <a:rPr lang="en-IN" sz="2000" dirty="0"/>
              <a:t>} } </a:t>
            </a:r>
          </a:p>
          <a:p>
            <a:r>
              <a:rPr lang="en-IN" sz="2000" dirty="0"/>
              <a:t>two g = new two(); </a:t>
            </a:r>
          </a:p>
          <a:p>
            <a:r>
              <a:rPr lang="en-IN" sz="2000" dirty="0"/>
              <a:t>g. print geek ();</a:t>
            </a:r>
            <a:br>
              <a:rPr lang="en-IN" sz="2000" dirty="0"/>
            </a:br>
            <a:r>
              <a:rPr lang="en-IN" sz="2000" dirty="0"/>
              <a:t>g. print for ();</a:t>
            </a:r>
            <a:br>
              <a:rPr lang="en-IN" sz="2000" dirty="0"/>
            </a:br>
            <a:r>
              <a:rPr lang="en-IN" sz="2000" dirty="0"/>
              <a:t>g. print geek (); </a:t>
            </a:r>
          </a:p>
        </p:txBody>
      </p:sp>
      <p:pic>
        <p:nvPicPr>
          <p:cNvPr id="8" name="Picture 7">
            <a:extLst>
              <a:ext uri="{FF2B5EF4-FFF2-40B4-BE49-F238E27FC236}">
                <a16:creationId xmlns:a16="http://schemas.microsoft.com/office/drawing/2014/main" id="{A1E9B5B8-E822-134D-A584-CF4D3151C7D8}"/>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427865715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B3791-DF44-F94F-99C0-0D9B394D0388}"/>
              </a:ext>
            </a:extLst>
          </p:cNvPr>
          <p:cNvSpPr>
            <a:spLocks noGrp="1"/>
          </p:cNvSpPr>
          <p:nvPr>
            <p:ph type="title"/>
          </p:nvPr>
        </p:nvSpPr>
        <p:spPr/>
        <p:txBody>
          <a:bodyPr/>
          <a:lstStyle/>
          <a:p>
            <a:r>
              <a:rPr lang="en-US" dirty="0"/>
              <a:t>Multilevel inheritance</a:t>
            </a:r>
          </a:p>
        </p:txBody>
      </p:sp>
      <p:pic>
        <p:nvPicPr>
          <p:cNvPr id="8" name="Content Placeholder 7">
            <a:extLst>
              <a:ext uri="{FF2B5EF4-FFF2-40B4-BE49-F238E27FC236}">
                <a16:creationId xmlns:a16="http://schemas.microsoft.com/office/drawing/2014/main" id="{5F136A6C-8A7A-5246-87C0-241800E83495}"/>
              </a:ext>
            </a:extLst>
          </p:cNvPr>
          <p:cNvPicPr>
            <a:picLocks noGrp="1" noChangeAspect="1"/>
          </p:cNvPicPr>
          <p:nvPr>
            <p:ph idx="1"/>
          </p:nvPr>
        </p:nvPicPr>
        <p:blipFill>
          <a:blip r:embed="rId2"/>
          <a:stretch>
            <a:fillRect/>
          </a:stretch>
        </p:blipFill>
        <p:spPr>
          <a:xfrm>
            <a:off x="4422775" y="2546350"/>
            <a:ext cx="3352800" cy="3200400"/>
          </a:xfrm>
        </p:spPr>
      </p:pic>
      <p:sp>
        <p:nvSpPr>
          <p:cNvPr id="4" name="Date Placeholder 3">
            <a:extLst>
              <a:ext uri="{FF2B5EF4-FFF2-40B4-BE49-F238E27FC236}">
                <a16:creationId xmlns:a16="http://schemas.microsoft.com/office/drawing/2014/main" id="{36AEB418-2786-E448-97BE-5B851A176699}"/>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7B3DAD12-99B1-5940-B557-B94CEDF2A1F2}"/>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22BE8419-BD4E-F343-8D32-4D6692195610}"/>
              </a:ext>
            </a:extLst>
          </p:cNvPr>
          <p:cNvSpPr>
            <a:spLocks noGrp="1"/>
          </p:cNvSpPr>
          <p:nvPr>
            <p:ph type="sldNum" sz="quarter" idx="12"/>
          </p:nvPr>
        </p:nvSpPr>
        <p:spPr/>
        <p:txBody>
          <a:bodyPr/>
          <a:lstStyle/>
          <a:p>
            <a:fld id="{860C8249-ED93-7640-8EF8-EF1CF6F3BBCA}" type="slidenum">
              <a:rPr lang="en-US" smtClean="0"/>
              <a:t>98</a:t>
            </a:fld>
            <a:endParaRPr lang="en-US"/>
          </a:p>
        </p:txBody>
      </p:sp>
      <p:pic>
        <p:nvPicPr>
          <p:cNvPr id="9" name="Picture 8">
            <a:extLst>
              <a:ext uri="{FF2B5EF4-FFF2-40B4-BE49-F238E27FC236}">
                <a16:creationId xmlns:a16="http://schemas.microsoft.com/office/drawing/2014/main" id="{0502511E-03D6-C248-B351-2D962D48C137}"/>
              </a:ext>
            </a:extLst>
          </p:cNvPr>
          <p:cNvPicPr>
            <a:picLocks noChangeAspect="1"/>
          </p:cNvPicPr>
          <p:nvPr/>
        </p:nvPicPr>
        <p:blipFill>
          <a:blip r:embed="rId3"/>
          <a:stretch>
            <a:fillRect/>
          </a:stretch>
        </p:blipFill>
        <p:spPr>
          <a:xfrm>
            <a:off x="10877626" y="0"/>
            <a:ext cx="1314374" cy="1314374"/>
          </a:xfrm>
          <a:prstGeom prst="rect">
            <a:avLst/>
          </a:prstGeom>
        </p:spPr>
      </p:pic>
    </p:spTree>
    <p:extLst>
      <p:ext uri="{BB962C8B-B14F-4D97-AF65-F5344CB8AC3E}">
        <p14:creationId xmlns:p14="http://schemas.microsoft.com/office/powerpoint/2010/main" val="279887300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405811-BEF0-8441-912D-532BA0457767}"/>
              </a:ext>
            </a:extLst>
          </p:cNvPr>
          <p:cNvSpPr>
            <a:spLocks noGrp="1"/>
          </p:cNvSpPr>
          <p:nvPr>
            <p:ph idx="1"/>
          </p:nvPr>
        </p:nvSpPr>
        <p:spPr>
          <a:xfrm>
            <a:off x="680965" y="828636"/>
            <a:ext cx="4752883" cy="4050792"/>
          </a:xfrm>
        </p:spPr>
        <p:txBody>
          <a:bodyPr>
            <a:normAutofit/>
          </a:bodyPr>
          <a:lstStyle/>
          <a:p>
            <a:pPr marL="0" indent="0">
              <a:buNone/>
            </a:pPr>
            <a:br>
              <a:rPr lang="en-IN" dirty="0"/>
            </a:br>
            <a:r>
              <a:rPr lang="en-IN" dirty="0"/>
              <a:t>class one {</a:t>
            </a:r>
            <a:br>
              <a:rPr lang="en-IN" dirty="0"/>
            </a:br>
            <a:r>
              <a:rPr lang="en-IN" dirty="0"/>
              <a:t>public void print geek () </a:t>
            </a:r>
          </a:p>
          <a:p>
            <a:pPr marL="0" indent="0">
              <a:buNone/>
            </a:pPr>
            <a:r>
              <a:rPr lang="en-IN" dirty="0"/>
              <a:t>{ </a:t>
            </a:r>
          </a:p>
          <a:p>
            <a:pPr marL="0" indent="0">
              <a:buNone/>
            </a:pPr>
            <a:r>
              <a:rPr lang="en-IN" dirty="0" err="1"/>
              <a:t>System.out.println</a:t>
            </a:r>
            <a:r>
              <a:rPr lang="en-IN" dirty="0"/>
              <a:t>(” Sudheer ” ) ; </a:t>
            </a:r>
          </a:p>
          <a:p>
            <a:pPr marL="0" indent="0">
              <a:buNone/>
            </a:pPr>
            <a:r>
              <a:rPr lang="en-IN" dirty="0"/>
              <a:t>} } </a:t>
            </a:r>
          </a:p>
          <a:p>
            <a:pPr marL="0" indent="0">
              <a:buNone/>
            </a:pPr>
            <a:r>
              <a:rPr lang="en-IN" dirty="0"/>
              <a:t>class two extends one {</a:t>
            </a:r>
            <a:br>
              <a:rPr lang="en-IN" dirty="0"/>
            </a:br>
            <a:r>
              <a:rPr lang="en-IN" dirty="0"/>
              <a:t>public void print for () { </a:t>
            </a:r>
          </a:p>
          <a:p>
            <a:pPr marL="0" indent="0">
              <a:buNone/>
            </a:pPr>
            <a:r>
              <a:rPr lang="en-IN" dirty="0"/>
              <a:t>System . out . </a:t>
            </a:r>
            <a:r>
              <a:rPr lang="en-IN" dirty="0" err="1"/>
              <a:t>println</a:t>
            </a:r>
            <a:r>
              <a:rPr lang="en-IN" dirty="0"/>
              <a:t> (” for ”); </a:t>
            </a:r>
          </a:p>
          <a:p>
            <a:pPr marL="0" indent="0">
              <a:buNone/>
            </a:pPr>
            <a:r>
              <a:rPr lang="en-IN" dirty="0"/>
              <a:t>} } </a:t>
            </a:r>
          </a:p>
          <a:p>
            <a:endParaRPr lang="en-US" dirty="0"/>
          </a:p>
        </p:txBody>
      </p:sp>
      <p:sp>
        <p:nvSpPr>
          <p:cNvPr id="4" name="Date Placeholder 3">
            <a:extLst>
              <a:ext uri="{FF2B5EF4-FFF2-40B4-BE49-F238E27FC236}">
                <a16:creationId xmlns:a16="http://schemas.microsoft.com/office/drawing/2014/main" id="{C93786D2-BA31-BD41-9CE9-2FE77A02E735}"/>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80D60A30-8AB3-9B4C-B5A4-4F673865AB1D}"/>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B0E590AE-9799-1140-879B-0AED34FB3037}"/>
              </a:ext>
            </a:extLst>
          </p:cNvPr>
          <p:cNvSpPr>
            <a:spLocks noGrp="1"/>
          </p:cNvSpPr>
          <p:nvPr>
            <p:ph type="sldNum" sz="quarter" idx="12"/>
          </p:nvPr>
        </p:nvSpPr>
        <p:spPr/>
        <p:txBody>
          <a:bodyPr/>
          <a:lstStyle/>
          <a:p>
            <a:fld id="{860C8249-ED93-7640-8EF8-EF1CF6F3BBCA}" type="slidenum">
              <a:rPr lang="en-US" smtClean="0"/>
              <a:t>99</a:t>
            </a:fld>
            <a:endParaRPr lang="en-US"/>
          </a:p>
        </p:txBody>
      </p:sp>
      <p:sp>
        <p:nvSpPr>
          <p:cNvPr id="7" name="Rectangle 6">
            <a:extLst>
              <a:ext uri="{FF2B5EF4-FFF2-40B4-BE49-F238E27FC236}">
                <a16:creationId xmlns:a16="http://schemas.microsoft.com/office/drawing/2014/main" id="{5A671826-A55C-6245-8B71-9EDE9DF4952E}"/>
              </a:ext>
            </a:extLst>
          </p:cNvPr>
          <p:cNvSpPr/>
          <p:nvPr/>
        </p:nvSpPr>
        <p:spPr>
          <a:xfrm>
            <a:off x="5433848" y="828636"/>
            <a:ext cx="6096000" cy="3477875"/>
          </a:xfrm>
          <a:prstGeom prst="rect">
            <a:avLst/>
          </a:prstGeom>
        </p:spPr>
        <p:txBody>
          <a:bodyPr>
            <a:spAutoFit/>
          </a:bodyPr>
          <a:lstStyle/>
          <a:p>
            <a:r>
              <a:rPr lang="en-IN" sz="2000" dirty="0"/>
              <a:t>class</a:t>
            </a:r>
            <a:r>
              <a:rPr lang="en-IN" dirty="0">
                <a:latin typeface="LMSans10"/>
              </a:rPr>
              <a:t> </a:t>
            </a:r>
            <a:r>
              <a:rPr lang="en-IN" sz="2000" dirty="0"/>
              <a:t>three extends two { public void print geek () </a:t>
            </a:r>
          </a:p>
          <a:p>
            <a:r>
              <a:rPr lang="en-IN" sz="2000" dirty="0"/>
              <a:t>{ </a:t>
            </a:r>
          </a:p>
          <a:p>
            <a:r>
              <a:rPr lang="en-IN" sz="2000" dirty="0"/>
              <a:t>} } </a:t>
            </a:r>
          </a:p>
          <a:p>
            <a:r>
              <a:rPr lang="en-IN" sz="2000" dirty="0"/>
              <a:t>} } </a:t>
            </a:r>
          </a:p>
          <a:p>
            <a:r>
              <a:rPr lang="en-IN" sz="2000" dirty="0"/>
              <a:t>System . out . p r </a:t>
            </a:r>
            <a:r>
              <a:rPr lang="en-IN" sz="2000" dirty="0" err="1"/>
              <a:t>i</a:t>
            </a:r>
            <a:r>
              <a:rPr lang="en-IN" sz="2000" dirty="0"/>
              <a:t> n t l n (” </a:t>
            </a:r>
            <a:r>
              <a:rPr lang="en-IN" sz="2000" dirty="0" err="1"/>
              <a:t>Suneetha</a:t>
            </a:r>
            <a:r>
              <a:rPr lang="en-IN" sz="2000" dirty="0"/>
              <a:t> ” ) ; </a:t>
            </a:r>
          </a:p>
          <a:p>
            <a:r>
              <a:rPr lang="en-IN" sz="2000" dirty="0"/>
              <a:t>public class Main {</a:t>
            </a:r>
            <a:br>
              <a:rPr lang="en-IN" sz="2000" dirty="0"/>
            </a:br>
            <a:r>
              <a:rPr lang="en-IN" sz="2000" dirty="0"/>
              <a:t>public static void main(String [] </a:t>
            </a:r>
            <a:r>
              <a:rPr lang="en-IN" sz="2000" dirty="0" err="1"/>
              <a:t>args</a:t>
            </a:r>
            <a:r>
              <a:rPr lang="en-IN" sz="2000" dirty="0"/>
              <a:t>) </a:t>
            </a:r>
          </a:p>
          <a:p>
            <a:r>
              <a:rPr lang="en-IN" sz="2000" dirty="0"/>
              <a:t>{ </a:t>
            </a:r>
          </a:p>
          <a:p>
            <a:r>
              <a:rPr lang="en-IN" sz="2000" dirty="0"/>
              <a:t>three g = new three (); g. print geek ();</a:t>
            </a:r>
            <a:br>
              <a:rPr lang="en-IN" sz="2000" dirty="0"/>
            </a:br>
            <a:r>
              <a:rPr lang="en-IN" sz="2000" dirty="0"/>
              <a:t>g. print for ();</a:t>
            </a:r>
            <a:br>
              <a:rPr lang="en-IN" sz="2000" dirty="0"/>
            </a:br>
            <a:r>
              <a:rPr lang="en-IN" sz="2000" dirty="0"/>
              <a:t>g. print geek (); </a:t>
            </a:r>
          </a:p>
        </p:txBody>
      </p:sp>
      <p:pic>
        <p:nvPicPr>
          <p:cNvPr id="8" name="Picture 7">
            <a:extLst>
              <a:ext uri="{FF2B5EF4-FFF2-40B4-BE49-F238E27FC236}">
                <a16:creationId xmlns:a16="http://schemas.microsoft.com/office/drawing/2014/main" id="{481302BA-AC95-2943-B3A1-884D79A7C092}"/>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1537367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{4520BBD6-496A-0F49-878A-B46C98E25610}tf10001070</Template>
  <TotalTime>4227</TotalTime>
  <Words>17285</Words>
  <Application>Microsoft Macintosh PowerPoint</Application>
  <PresentationFormat>Widescreen</PresentationFormat>
  <Paragraphs>2337</Paragraphs>
  <Slides>179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179</vt:i4>
      </vt:variant>
    </vt:vector>
  </HeadingPairs>
  <TitlesOfParts>
    <vt:vector size="193" baseType="lpstr">
      <vt:lpstr>Arial</vt:lpstr>
      <vt:lpstr>Calibri</vt:lpstr>
      <vt:lpstr>CMMI10</vt:lpstr>
      <vt:lpstr>CMSY10</vt:lpstr>
      <vt:lpstr>erdana</vt:lpstr>
      <vt:lpstr>Inter-Regular</vt:lpstr>
      <vt:lpstr>Inter-Regular</vt:lpstr>
      <vt:lpstr>LMSans10</vt:lpstr>
      <vt:lpstr>Rockwell</vt:lpstr>
      <vt:lpstr>Rockwell Condensed</vt:lpstr>
      <vt:lpstr>Rockwell Extra Bold</vt:lpstr>
      <vt:lpstr>Times New Roman</vt:lpstr>
      <vt:lpstr>Wingdings</vt:lpstr>
      <vt:lpstr>Wood Type</vt:lpstr>
      <vt:lpstr>Object Oriented Programming (OOP)   Course Code: CSE2005/SWE2005 </vt:lpstr>
      <vt:lpstr>Agenda</vt:lpstr>
      <vt:lpstr>Basics of OOP</vt:lpstr>
      <vt:lpstr>PowerPoint Presentation</vt:lpstr>
      <vt:lpstr>PowerPoint Presentation</vt:lpstr>
      <vt:lpstr>Programming Paradigms</vt:lpstr>
      <vt:lpstr>PowerPoint Presentation</vt:lpstr>
      <vt:lpstr>PowerPoint Presentation</vt:lpstr>
      <vt:lpstr>Features of OOP</vt:lpstr>
      <vt:lpstr>Object</vt:lpstr>
      <vt:lpstr>PowerPoint Presentation</vt:lpstr>
      <vt:lpstr>Class</vt:lpstr>
      <vt:lpstr>Abstraction</vt:lpstr>
      <vt:lpstr>Encapsulation</vt:lpstr>
      <vt:lpstr>Polymorphism</vt:lpstr>
      <vt:lpstr>Inheritance</vt:lpstr>
      <vt:lpstr>What is Java</vt:lpstr>
      <vt:lpstr>PowerPoint Presentation</vt:lpstr>
      <vt:lpstr>Compilation</vt:lpstr>
      <vt:lpstr>PowerPoint Presentation</vt:lpstr>
      <vt:lpstr>JVM?</vt:lpstr>
      <vt:lpstr>Execution</vt:lpstr>
      <vt:lpstr>Structure of Java Program</vt:lpstr>
      <vt:lpstr>Documentation Section</vt:lpstr>
      <vt:lpstr>Package Section</vt:lpstr>
      <vt:lpstr>PowerPoint Presentation</vt:lpstr>
      <vt:lpstr>Import Section</vt:lpstr>
      <vt:lpstr>PowerPoint Presentation</vt:lpstr>
      <vt:lpstr>Interface section</vt:lpstr>
      <vt:lpstr>PowerPoint Presentation</vt:lpstr>
      <vt:lpstr>Class Section</vt:lpstr>
      <vt:lpstr>PowerPoint Presentation</vt:lpstr>
      <vt:lpstr>Class Variables and Constants</vt:lpstr>
      <vt:lpstr>PowerPoint Presentation</vt:lpstr>
      <vt:lpstr>Main Method</vt:lpstr>
      <vt:lpstr>PowerPoint Presentation</vt:lpstr>
      <vt:lpstr>PowerPoint Presentation</vt:lpstr>
      <vt:lpstr>PowerPoint Presentation</vt:lpstr>
      <vt:lpstr>PowerPoint Presentation</vt:lpstr>
      <vt:lpstr>PowerPoint Presentation</vt:lpstr>
      <vt:lpstr>PowerPoint Presentation</vt:lpstr>
      <vt:lpstr>Java Variables</vt:lpstr>
      <vt:lpstr>PowerPoint Presentation</vt:lpstr>
      <vt:lpstr>PowerPoint Presentation</vt:lpstr>
      <vt:lpstr>PowerPoint Presentation</vt:lpstr>
      <vt:lpstr>General Rules for Declaring variables</vt:lpstr>
      <vt:lpstr>Types of variables</vt:lpstr>
      <vt:lpstr>Data Types</vt:lpstr>
      <vt:lpstr>Java Operators</vt:lpstr>
      <vt:lpstr>PowerPoint Presentation</vt:lpstr>
      <vt:lpstr>PowerPoint Presentation</vt:lpstr>
      <vt:lpstr>Work-1</vt:lpstr>
      <vt:lpstr>Sample Java Program</vt:lpstr>
      <vt:lpstr>Applications</vt:lpstr>
      <vt:lpstr>Classes and Objects</vt:lpstr>
      <vt:lpstr>PowerPoint Presentation</vt:lpstr>
      <vt:lpstr>Create an object</vt:lpstr>
      <vt:lpstr>Multiple Objects</vt:lpstr>
      <vt:lpstr>Using Multiple classes</vt:lpstr>
      <vt:lpstr>Java Class Attributes</vt:lpstr>
      <vt:lpstr>Modifying attributes</vt:lpstr>
      <vt:lpstr>PowerPoint Presentation</vt:lpstr>
      <vt:lpstr>Multiple ObJects</vt:lpstr>
      <vt:lpstr>PowerPoint Presentation</vt:lpstr>
      <vt:lpstr>Java methods</vt:lpstr>
      <vt:lpstr>Call a method</vt:lpstr>
      <vt:lpstr>PowerPoint Presentation</vt:lpstr>
      <vt:lpstr>Static and non-Static Methods</vt:lpstr>
      <vt:lpstr>Access methods with an object</vt:lpstr>
      <vt:lpstr>Java Constructors</vt:lpstr>
      <vt:lpstr>PowerPoint Presentation</vt:lpstr>
      <vt:lpstr>PowerPoint Presentation</vt:lpstr>
      <vt:lpstr>PowerPoint Presentation</vt:lpstr>
      <vt:lpstr>PowerPoint Presentation</vt:lpstr>
      <vt:lpstr>Programs on Constructor</vt:lpstr>
      <vt:lpstr>PowerPoint Presentation</vt:lpstr>
      <vt:lpstr>Access Specifiers (AS)</vt:lpstr>
      <vt:lpstr>AS for Classes</vt:lpstr>
      <vt:lpstr>AS for attributes, methods &amp; Constructors</vt:lpstr>
      <vt:lpstr>PowerPoint Presentation</vt:lpstr>
      <vt:lpstr>PowerPoint Presentation</vt:lpstr>
      <vt:lpstr>PowerPoint Presentation</vt:lpstr>
      <vt:lpstr>PowerPoint Presentation</vt:lpstr>
      <vt:lpstr>This Keyword</vt:lpstr>
      <vt:lpstr>without this keyword</vt:lpstr>
      <vt:lpstr>PowerPoint Presentation</vt:lpstr>
      <vt:lpstr>Understanding variables</vt:lpstr>
      <vt:lpstr>With This Keyword</vt:lpstr>
      <vt:lpstr>PowerPoint Presentation</vt:lpstr>
      <vt:lpstr>Encapsulation</vt:lpstr>
      <vt:lpstr>Example </vt:lpstr>
      <vt:lpstr>Example contd...</vt:lpstr>
      <vt:lpstr>Example contd...</vt:lpstr>
      <vt:lpstr>Inheritance</vt:lpstr>
      <vt:lpstr>PowerPoint Presentation</vt:lpstr>
      <vt:lpstr>Single Inheritance</vt:lpstr>
      <vt:lpstr>PowerPoint Presentation</vt:lpstr>
      <vt:lpstr>Multilevel inheritance</vt:lpstr>
      <vt:lpstr>PowerPoint Presentation</vt:lpstr>
      <vt:lpstr>Hierarchical Inheritance</vt:lpstr>
      <vt:lpstr>PowerPoint Presentation</vt:lpstr>
      <vt:lpstr>Super Keyword</vt:lpstr>
      <vt:lpstr>PowerPoint Presentation</vt:lpstr>
      <vt:lpstr>PowerPoint Presentation</vt:lpstr>
      <vt:lpstr>Final Keyword</vt:lpstr>
      <vt:lpstr>PowerPoint Presentation</vt:lpstr>
      <vt:lpstr>PowerPoint Presentation</vt:lpstr>
      <vt:lpstr>Object Oriented Programming (OOP)   Course Code: CSE2005/SWE2005 </vt:lpstr>
      <vt:lpstr>Agenda</vt:lpstr>
      <vt:lpstr>Polymorphism</vt:lpstr>
      <vt:lpstr>Method Overloading</vt:lpstr>
      <vt:lpstr>PowerPoint Presentation</vt:lpstr>
      <vt:lpstr>PowerPoint Presentation</vt:lpstr>
      <vt:lpstr>changing number of parameters </vt:lpstr>
      <vt:lpstr>changing datatype of parameters </vt:lpstr>
      <vt:lpstr>PowerPoint Presentation</vt:lpstr>
      <vt:lpstr>Overloading of main method </vt:lpstr>
      <vt:lpstr>Overloading of static methods </vt:lpstr>
      <vt:lpstr>Method Overriding</vt:lpstr>
      <vt:lpstr>PowerPoint Presentation</vt:lpstr>
      <vt:lpstr>PowerPoint Presentation</vt:lpstr>
      <vt:lpstr>Static and Dynamic Binding</vt:lpstr>
      <vt:lpstr>PowerPoint Presentation</vt:lpstr>
      <vt:lpstr>Dynamic Binding</vt:lpstr>
      <vt:lpstr>Example - SB</vt:lpstr>
      <vt:lpstr>PowerPoint Presentation</vt:lpstr>
      <vt:lpstr>Example - DB</vt:lpstr>
      <vt:lpstr>PowerPoint Presentation</vt:lpstr>
      <vt:lpstr>Abstraction</vt:lpstr>
      <vt:lpstr>PowerPoint Presentation</vt:lpstr>
      <vt:lpstr>PowerPoint Presentation</vt:lpstr>
      <vt:lpstr>PowerPoint Presentation</vt:lpstr>
      <vt:lpstr>PowerPoint Presentation</vt:lpstr>
      <vt:lpstr>How to Achieve Abstraction in Java? </vt:lpstr>
      <vt:lpstr>Abstract classes in Java </vt:lpstr>
      <vt:lpstr>PowerPoint Presentation</vt:lpstr>
      <vt:lpstr>Abstract methods in Java </vt:lpstr>
      <vt:lpstr>Example</vt:lpstr>
      <vt:lpstr>Example</vt:lpstr>
      <vt:lpstr>Interface</vt:lpstr>
      <vt:lpstr>PowerPoint Presentation</vt:lpstr>
      <vt:lpstr>How to declare an interface? </vt:lpstr>
      <vt:lpstr>Internal addition by the compiler </vt:lpstr>
      <vt:lpstr>The relationship between classes and interfaces </vt:lpstr>
      <vt:lpstr>Java Interface Example </vt:lpstr>
      <vt:lpstr>PowerPoint Presentation</vt:lpstr>
      <vt:lpstr>Multiple Inheritance in Java by Interface </vt:lpstr>
      <vt:lpstr>PowerPoint Presentation</vt:lpstr>
      <vt:lpstr>PowerPoint Presentation</vt:lpstr>
      <vt:lpstr>Interface can extends another interface </vt:lpstr>
      <vt:lpstr>Packages </vt:lpstr>
      <vt:lpstr>Creating a package (Ignore)</vt:lpstr>
      <vt:lpstr>Creating package and Example for a Package </vt:lpstr>
      <vt:lpstr>PowerPoint Presentation</vt:lpstr>
      <vt:lpstr>Types of Packages </vt:lpstr>
      <vt:lpstr>Built-in Packages </vt:lpstr>
      <vt:lpstr>User defined Packages </vt:lpstr>
      <vt:lpstr>importing MyClass from myPackage </vt:lpstr>
      <vt:lpstr>Illustration of user-defined packages </vt:lpstr>
      <vt:lpstr>PowerPoint Presentation</vt:lpstr>
      <vt:lpstr>Object class in Java </vt:lpstr>
      <vt:lpstr>PowerPoint Presentation</vt:lpstr>
      <vt:lpstr>Object Cloning</vt:lpstr>
      <vt:lpstr>Why use clone() method ? </vt:lpstr>
      <vt:lpstr>Example for Object Cloning </vt:lpstr>
      <vt:lpstr>Garbage Collection</vt:lpstr>
      <vt:lpstr>PowerPoint Presentation</vt:lpstr>
      <vt:lpstr>finalize() method</vt:lpstr>
      <vt:lpstr>gc() method</vt:lpstr>
      <vt:lpstr>Example for finalize() method </vt:lpstr>
      <vt:lpstr>Inner Classes</vt:lpstr>
      <vt:lpstr>private Inner classes </vt:lpstr>
      <vt:lpstr>Static Inner class </vt:lpstr>
      <vt:lpstr>Access outer class from Inner Class </vt:lpstr>
      <vt:lpstr>Examples for Inner Class </vt:lpstr>
      <vt:lpstr>Accessing Private members from Inner class </vt:lpstr>
      <vt:lpstr>Example for Method Local Inner class </vt:lpstr>
      <vt:lpstr>Programs for Practice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Course Code: CSE2005 </dc:title>
  <dc:creator>nagendra panini</dc:creator>
  <cp:lastModifiedBy>nagendra panini</cp:lastModifiedBy>
  <cp:revision>447</cp:revision>
  <dcterms:created xsi:type="dcterms:W3CDTF">2022-03-25T08:49:35Z</dcterms:created>
  <dcterms:modified xsi:type="dcterms:W3CDTF">2022-08-11T08:26:49Z</dcterms:modified>
</cp:coreProperties>
</file>