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86" r:id="rId1"/>
  </p:sldMasterIdLst>
  <p:notesMasterIdLst>
    <p:notesMasterId r:id="rId137"/>
  </p:notesMasterIdLst>
  <p:sldIdLst>
    <p:sldId id="256" r:id="rId2"/>
    <p:sldId id="257" r:id="rId3"/>
    <p:sldId id="258" r:id="rId4"/>
    <p:sldId id="259" r:id="rId5"/>
    <p:sldId id="260" r:id="rId6"/>
    <p:sldId id="261" r:id="rId7"/>
    <p:sldId id="262" r:id="rId8"/>
    <p:sldId id="287" r:id="rId9"/>
    <p:sldId id="288" r:id="rId10"/>
    <p:sldId id="263" r:id="rId11"/>
    <p:sldId id="289" r:id="rId12"/>
    <p:sldId id="290" r:id="rId13"/>
    <p:sldId id="291" r:id="rId14"/>
    <p:sldId id="292" r:id="rId15"/>
    <p:sldId id="264" r:id="rId16"/>
    <p:sldId id="293" r:id="rId17"/>
    <p:sldId id="294" r:id="rId18"/>
    <p:sldId id="295" r:id="rId19"/>
    <p:sldId id="296" r:id="rId20"/>
    <p:sldId id="297"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98" r:id="rId44"/>
    <p:sldId id="299" r:id="rId45"/>
    <p:sldId id="300" r:id="rId46"/>
    <p:sldId id="301" r:id="rId47"/>
    <p:sldId id="302" r:id="rId48"/>
    <p:sldId id="303" r:id="rId49"/>
    <p:sldId id="304" r:id="rId50"/>
    <p:sldId id="305" r:id="rId51"/>
    <p:sldId id="308" r:id="rId52"/>
    <p:sldId id="307"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06"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04"/>
    <p:restoredTop sz="94580"/>
  </p:normalViewPr>
  <p:slideViewPr>
    <p:cSldViewPr snapToGrid="0" snapToObjects="1">
      <p:cViewPr varScale="1">
        <p:scale>
          <a:sx n="121" d="100"/>
          <a:sy n="121" d="100"/>
        </p:scale>
        <p:origin x="3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5256E3-82D9-D547-AA14-2D4797225C39}" type="datetimeFigureOut">
              <a:rPr lang="en-US" smtClean="0"/>
              <a:t>8/11/22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83E6B1-05B3-CE4D-9AA1-137185B3300C}" type="slidenum">
              <a:rPr lang="en-US" smtClean="0"/>
              <a:t>‹#›</a:t>
            </a:fld>
            <a:endParaRPr lang="en-US"/>
          </a:p>
        </p:txBody>
      </p:sp>
    </p:spTree>
    <p:extLst>
      <p:ext uri="{BB962C8B-B14F-4D97-AF65-F5344CB8AC3E}">
        <p14:creationId xmlns:p14="http://schemas.microsoft.com/office/powerpoint/2010/main" val="347057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8A55934-1D67-404E-A1B6-D45524289CD4}" type="datetime1">
              <a:rPr lang="en-IN" smtClean="0"/>
              <a:t>11/08/22</a:t>
            </a:fld>
            <a:endParaRPr lang="en-US"/>
          </a:p>
        </p:txBody>
      </p:sp>
      <p:sp>
        <p:nvSpPr>
          <p:cNvPr id="5" name="Footer Placeholder 4"/>
          <p:cNvSpPr>
            <a:spLocks noGrp="1"/>
          </p:cNvSpPr>
          <p:nvPr>
            <p:ph type="ftr" sz="quarter" idx="11"/>
          </p:nvPr>
        </p:nvSpPr>
        <p:spPr/>
        <p:txBody>
          <a:bodyPr/>
          <a:lstStyle/>
          <a:p>
            <a:r>
              <a:rPr lang="en-US"/>
              <a:t>Object Oriented Programming (OOP), SCOPE, VIT-AP University, India</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60C8249-ED93-7640-8EF8-EF1CF6F3BBCA}" type="slidenum">
              <a:rPr lang="en-US" smtClean="0"/>
              <a:t>‹#›</a:t>
            </a:fld>
            <a:endParaRPr lang="en-US"/>
          </a:p>
        </p:txBody>
      </p:sp>
    </p:spTree>
    <p:extLst>
      <p:ext uri="{BB962C8B-B14F-4D97-AF65-F5344CB8AC3E}">
        <p14:creationId xmlns:p14="http://schemas.microsoft.com/office/powerpoint/2010/main" val="2717667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5ADABB04-F685-A845-AB42-AC0B7038DBCB}" type="datetime1">
              <a:rPr lang="en-IN" smtClean="0"/>
              <a:t>11/08/22</a:t>
            </a:fld>
            <a:endParaRPr lang="en-US"/>
          </a:p>
        </p:txBody>
      </p:sp>
      <p:sp>
        <p:nvSpPr>
          <p:cNvPr id="5" name="Footer Placeholder 4"/>
          <p:cNvSpPr>
            <a:spLocks noGrp="1"/>
          </p:cNvSpPr>
          <p:nvPr>
            <p:ph type="ftr" sz="quarter" idx="11"/>
          </p:nvPr>
        </p:nvSpPr>
        <p:spPr/>
        <p:txBody>
          <a:bodyPr/>
          <a:lstStyle/>
          <a:p>
            <a:r>
              <a:rPr lang="en-US"/>
              <a:t>Object Oriented Programming (OOP), SCOPE, VIT-AP University, India</a:t>
            </a:r>
          </a:p>
        </p:txBody>
      </p:sp>
      <p:sp>
        <p:nvSpPr>
          <p:cNvPr id="6" name="Slide Number Placeholder 5"/>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102090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0A21EFF-05D8-1240-B8E7-621D946F2F62}" type="datetime1">
              <a:rPr lang="en-IN" smtClean="0"/>
              <a:t>11/08/22</a:t>
            </a:fld>
            <a:endParaRPr lang="en-US"/>
          </a:p>
        </p:txBody>
      </p:sp>
      <p:sp>
        <p:nvSpPr>
          <p:cNvPr id="5" name="Footer Placeholder 4"/>
          <p:cNvSpPr>
            <a:spLocks noGrp="1"/>
          </p:cNvSpPr>
          <p:nvPr>
            <p:ph type="ftr" sz="quarter" idx="11"/>
          </p:nvPr>
        </p:nvSpPr>
        <p:spPr/>
        <p:txBody>
          <a:bodyPr/>
          <a:lstStyle/>
          <a:p>
            <a:r>
              <a:rPr lang="en-US"/>
              <a:t>Object Oriented Programming (OOP), SCOPE, VIT-AP University, India</a:t>
            </a:r>
          </a:p>
        </p:txBody>
      </p:sp>
      <p:sp>
        <p:nvSpPr>
          <p:cNvPr id="6" name="Slide Number Placeholder 5"/>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1116046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p:cNvSpPr>
            <a:spLocks noGrp="1"/>
          </p:cNvSpPr>
          <p:nvPr>
            <p:ph type="ftr" sz="quarter" idx="11"/>
          </p:nvPr>
        </p:nvSpPr>
        <p:spPr/>
        <p:txBody>
          <a:bodyPr/>
          <a:lstStyle/>
          <a:p>
            <a:r>
              <a:rPr lang="en-US"/>
              <a:t>Object Oriented Programming (OOP), SCOPE, VIT-AP University, India</a:t>
            </a:r>
          </a:p>
        </p:txBody>
      </p:sp>
      <p:sp>
        <p:nvSpPr>
          <p:cNvPr id="6" name="Slide Number Placeholder 5"/>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701615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89143B9-0505-B746-9609-EF1270BAEF7A}" type="datetime1">
              <a:rPr lang="en-IN" smtClean="0"/>
              <a:t>11/08/22</a:t>
            </a:fld>
            <a:endParaRPr lang="en-US"/>
          </a:p>
        </p:txBody>
      </p:sp>
      <p:sp>
        <p:nvSpPr>
          <p:cNvPr id="5" name="Footer Placeholder 4"/>
          <p:cNvSpPr>
            <a:spLocks noGrp="1"/>
          </p:cNvSpPr>
          <p:nvPr>
            <p:ph type="ftr" sz="quarter" idx="11"/>
          </p:nvPr>
        </p:nvSpPr>
        <p:spPr>
          <a:xfrm>
            <a:off x="2182708" y="6272784"/>
            <a:ext cx="6327648" cy="365125"/>
          </a:xfrm>
        </p:spPr>
        <p:txBody>
          <a:bodyPr/>
          <a:lstStyle/>
          <a:p>
            <a:r>
              <a:rPr lang="en-US"/>
              <a:t>Object Oriented Programming (OOP), SCOPE, VIT-AP University, India</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60C8249-ED93-7640-8EF8-EF1CF6F3BBCA}" type="slidenum">
              <a:rPr lang="en-US" smtClean="0"/>
              <a:t>‹#›</a:t>
            </a:fld>
            <a:endParaRPr lang="en-US"/>
          </a:p>
        </p:txBody>
      </p:sp>
    </p:spTree>
    <p:extLst>
      <p:ext uri="{BB962C8B-B14F-4D97-AF65-F5344CB8AC3E}">
        <p14:creationId xmlns:p14="http://schemas.microsoft.com/office/powerpoint/2010/main" val="1549586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26C60E-A168-E54C-A186-CCA11247BA9B}" type="datetime1">
              <a:rPr lang="en-IN" smtClean="0"/>
              <a:t>11/08/22</a:t>
            </a:fld>
            <a:endParaRPr lang="en-US"/>
          </a:p>
        </p:txBody>
      </p:sp>
      <p:sp>
        <p:nvSpPr>
          <p:cNvPr id="6" name="Footer Placeholder 5"/>
          <p:cNvSpPr>
            <a:spLocks noGrp="1"/>
          </p:cNvSpPr>
          <p:nvPr>
            <p:ph type="ftr" sz="quarter" idx="11"/>
          </p:nvPr>
        </p:nvSpPr>
        <p:spPr/>
        <p:txBody>
          <a:bodyPr/>
          <a:lstStyle/>
          <a:p>
            <a:r>
              <a:rPr lang="en-US"/>
              <a:t>Object Oriented Programming (OOP), SCOPE, VIT-AP University, India</a:t>
            </a:r>
          </a:p>
        </p:txBody>
      </p:sp>
      <p:sp>
        <p:nvSpPr>
          <p:cNvPr id="7" name="Slide Number Placeholder 6"/>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1439383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AA1201C-AF7B-8A45-A316-C1ECC42F89C6}" type="datetime1">
              <a:rPr lang="en-IN" smtClean="0"/>
              <a:t>11/08/22</a:t>
            </a:fld>
            <a:endParaRPr lang="en-US"/>
          </a:p>
        </p:txBody>
      </p:sp>
      <p:sp>
        <p:nvSpPr>
          <p:cNvPr id="8" name="Footer Placeholder 7"/>
          <p:cNvSpPr>
            <a:spLocks noGrp="1"/>
          </p:cNvSpPr>
          <p:nvPr>
            <p:ph type="ftr" sz="quarter" idx="11"/>
          </p:nvPr>
        </p:nvSpPr>
        <p:spPr/>
        <p:txBody>
          <a:bodyPr/>
          <a:lstStyle/>
          <a:p>
            <a:r>
              <a:rPr lang="en-US"/>
              <a:t>Object Oriented Programming (OOP), SCOPE, VIT-AP University, India</a:t>
            </a:r>
          </a:p>
        </p:txBody>
      </p:sp>
      <p:sp>
        <p:nvSpPr>
          <p:cNvPr id="9" name="Slide Number Placeholder 8"/>
          <p:cNvSpPr>
            <a:spLocks noGrp="1"/>
          </p:cNvSpPr>
          <p:nvPr>
            <p:ph type="sldNum" sz="quarter" idx="12"/>
          </p:nvPr>
        </p:nvSpPr>
        <p:spPr/>
        <p:txBody>
          <a:bodyPr/>
          <a:lstStyle/>
          <a:p>
            <a:fld id="{860C8249-ED93-7640-8EF8-EF1CF6F3BBCA}"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836663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17080D3-0582-4F4F-A16B-74E2CCE0BA4F}" type="datetime1">
              <a:rPr lang="en-IN" smtClean="0"/>
              <a:t>11/08/22</a:t>
            </a:fld>
            <a:endParaRPr lang="en-US"/>
          </a:p>
        </p:txBody>
      </p:sp>
      <p:sp>
        <p:nvSpPr>
          <p:cNvPr id="4" name="Footer Placeholder 3"/>
          <p:cNvSpPr>
            <a:spLocks noGrp="1"/>
          </p:cNvSpPr>
          <p:nvPr>
            <p:ph type="ftr" sz="quarter" idx="11"/>
          </p:nvPr>
        </p:nvSpPr>
        <p:spPr/>
        <p:txBody>
          <a:bodyPr/>
          <a:lstStyle/>
          <a:p>
            <a:r>
              <a:rPr lang="en-US"/>
              <a:t>Object Oriented Programming (OOP), SCOPE, VIT-AP University, India</a:t>
            </a:r>
          </a:p>
        </p:txBody>
      </p:sp>
      <p:sp>
        <p:nvSpPr>
          <p:cNvPr id="5" name="Slide Number Placeholder 4"/>
          <p:cNvSpPr>
            <a:spLocks noGrp="1"/>
          </p:cNvSpPr>
          <p:nvPr>
            <p:ph type="sldNum" sz="quarter" idx="12"/>
          </p:nvPr>
        </p:nvSpPr>
        <p:spPr/>
        <p:txBody>
          <a:bodyPr/>
          <a:lstStyle/>
          <a:p>
            <a:fld id="{860C8249-ED93-7640-8EF8-EF1CF6F3BBCA}"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569827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97D5CE-E5F5-C843-BD01-7087C8E2818D}" type="datetime1">
              <a:rPr lang="en-IN" smtClean="0"/>
              <a:t>11/08/22</a:t>
            </a:fld>
            <a:endParaRPr lang="en-US"/>
          </a:p>
        </p:txBody>
      </p:sp>
      <p:sp>
        <p:nvSpPr>
          <p:cNvPr id="3" name="Footer Placeholder 2"/>
          <p:cNvSpPr>
            <a:spLocks noGrp="1"/>
          </p:cNvSpPr>
          <p:nvPr>
            <p:ph type="ftr" sz="quarter" idx="11"/>
          </p:nvPr>
        </p:nvSpPr>
        <p:spPr/>
        <p:txBody>
          <a:bodyPr/>
          <a:lstStyle/>
          <a:p>
            <a:r>
              <a:rPr lang="en-US"/>
              <a:t>Object Oriented Programming (OOP), SCOPE, VIT-AP University, India</a:t>
            </a:r>
          </a:p>
        </p:txBody>
      </p:sp>
      <p:sp>
        <p:nvSpPr>
          <p:cNvPr id="4" name="Slide Number Placeholder 3"/>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1579599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E72259A-CDF7-004F-836E-3B17C2D47707}" type="datetime1">
              <a:rPr lang="en-IN" smtClean="0"/>
              <a:t>11/08/22</a:t>
            </a:fld>
            <a:endParaRPr lang="en-US"/>
          </a:p>
        </p:txBody>
      </p:sp>
      <p:sp>
        <p:nvSpPr>
          <p:cNvPr id="6" name="Footer Placeholder 5"/>
          <p:cNvSpPr>
            <a:spLocks noGrp="1"/>
          </p:cNvSpPr>
          <p:nvPr>
            <p:ph type="ftr" sz="quarter" idx="11"/>
          </p:nvPr>
        </p:nvSpPr>
        <p:spPr/>
        <p:txBody>
          <a:bodyPr/>
          <a:lstStyle/>
          <a:p>
            <a:r>
              <a:rPr lang="en-US"/>
              <a:t>Object Oriented Programming (OOP), SCOPE, VIT-AP University, India</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4023070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9FE88F9-7F1C-F247-A5E1-749E6B961145}" type="datetime1">
              <a:rPr lang="en-IN" smtClean="0"/>
              <a:t>11/08/22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1050963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2D8665B-9FD4-7D4B-8F20-F4D1B48753FB}" type="datetime1">
              <a:rPr lang="en-IN" smtClean="0"/>
              <a:t>11/08/22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Object Oriented Programming (OOP), SCOPE, VIT-AP University, India</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60C8249-ED93-7640-8EF8-EF1CF6F3BBCA}" type="slidenum">
              <a:rPr lang="en-US" smtClean="0"/>
              <a:t>‹#›</a:t>
            </a:fld>
            <a:endParaRPr lang="en-US"/>
          </a:p>
        </p:txBody>
      </p:sp>
    </p:spTree>
    <p:extLst>
      <p:ext uri="{BB962C8B-B14F-4D97-AF65-F5344CB8AC3E}">
        <p14:creationId xmlns:p14="http://schemas.microsoft.com/office/powerpoint/2010/main" val="1509449798"/>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hf hdr="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www.javatpoint.com/java-strin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www.geeksforgeeks.org/constructors-in-java/" TargetMode="External"/><Relationship Id="rId2" Type="http://schemas.openxmlformats.org/officeDocument/2006/relationships/hyperlink" Target="https://www.geeksforgeeks.org/methods-in-java/" TargetMode="Externa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F67B6-6840-8949-B267-2FD958F2B7F6}"/>
              </a:ext>
            </a:extLst>
          </p:cNvPr>
          <p:cNvSpPr>
            <a:spLocks noGrp="1"/>
          </p:cNvSpPr>
          <p:nvPr>
            <p:ph type="ctrTitle"/>
          </p:nvPr>
        </p:nvSpPr>
        <p:spPr>
          <a:xfrm>
            <a:off x="456910" y="372536"/>
            <a:ext cx="11077903" cy="2387600"/>
          </a:xfrm>
        </p:spPr>
        <p:txBody>
          <a:bodyPr>
            <a:normAutofit/>
          </a:bodyPr>
          <a:lstStyle/>
          <a:p>
            <a:pPr algn="ctr"/>
            <a:r>
              <a:rPr lang="en-US" sz="4400" b="1" dirty="0"/>
              <a:t>Object Oriented Programming (OOP)</a:t>
            </a:r>
            <a:r>
              <a:rPr lang="en-IN" sz="4400" dirty="0">
                <a:effectLst/>
              </a:rPr>
              <a:t> </a:t>
            </a:r>
            <a:br>
              <a:rPr lang="en-IN" dirty="0">
                <a:effectLst/>
              </a:rPr>
            </a:br>
            <a:br>
              <a:rPr lang="en-IN" dirty="0">
                <a:effectLst/>
              </a:rPr>
            </a:br>
            <a:r>
              <a:rPr lang="en-US" sz="4000" dirty="0"/>
              <a:t>Course Code:</a:t>
            </a:r>
            <a:r>
              <a:rPr lang="en-IN" sz="4000" dirty="0"/>
              <a:t> </a:t>
            </a:r>
            <a:r>
              <a:rPr lang="en-US" sz="4000" dirty="0"/>
              <a:t>CSE2005/SWE2005</a:t>
            </a:r>
            <a:r>
              <a:rPr lang="en-IN" sz="4000" dirty="0">
                <a:effectLst/>
              </a:rPr>
              <a:t> </a:t>
            </a:r>
            <a:endParaRPr lang="en-US" sz="4000" dirty="0"/>
          </a:p>
        </p:txBody>
      </p:sp>
      <p:sp>
        <p:nvSpPr>
          <p:cNvPr id="3" name="Subtitle 2">
            <a:extLst>
              <a:ext uri="{FF2B5EF4-FFF2-40B4-BE49-F238E27FC236}">
                <a16:creationId xmlns:a16="http://schemas.microsoft.com/office/drawing/2014/main" id="{7E354A7E-8496-3D49-82EA-FCF2A224641C}"/>
              </a:ext>
            </a:extLst>
          </p:cNvPr>
          <p:cNvSpPr>
            <a:spLocks noGrp="1"/>
          </p:cNvSpPr>
          <p:nvPr>
            <p:ph type="subTitle" idx="1"/>
          </p:nvPr>
        </p:nvSpPr>
        <p:spPr>
          <a:xfrm>
            <a:off x="1524000" y="3194754"/>
            <a:ext cx="9144000" cy="1655762"/>
          </a:xfrm>
        </p:spPr>
        <p:txBody>
          <a:bodyPr>
            <a:normAutofit/>
          </a:bodyPr>
          <a:lstStyle/>
          <a:p>
            <a:pPr algn="ctr"/>
            <a:r>
              <a:rPr lang="en-US" dirty="0"/>
              <a:t>MODULE – 3 </a:t>
            </a:r>
          </a:p>
          <a:p>
            <a:pPr algn="ctr"/>
            <a:r>
              <a:rPr lang="en-US" dirty="0"/>
              <a:t>(</a:t>
            </a:r>
            <a:r>
              <a:rPr lang="en-US" b="1" dirty="0"/>
              <a:t>Exception Handling</a:t>
            </a:r>
            <a:r>
              <a:rPr lang="en-IN" dirty="0">
                <a:effectLst/>
              </a:rPr>
              <a:t>)</a:t>
            </a:r>
          </a:p>
        </p:txBody>
      </p:sp>
      <p:sp>
        <p:nvSpPr>
          <p:cNvPr id="6" name="Rectangle 5">
            <a:extLst>
              <a:ext uri="{FF2B5EF4-FFF2-40B4-BE49-F238E27FC236}">
                <a16:creationId xmlns:a16="http://schemas.microsoft.com/office/drawing/2014/main" id="{5BBF35C6-7842-9242-B04B-C966D4A85DEA}"/>
              </a:ext>
            </a:extLst>
          </p:cNvPr>
          <p:cNvSpPr/>
          <p:nvPr/>
        </p:nvSpPr>
        <p:spPr>
          <a:xfrm>
            <a:off x="6558455" y="5185923"/>
            <a:ext cx="6096000" cy="1200329"/>
          </a:xfrm>
          <a:prstGeom prst="rect">
            <a:avLst/>
          </a:prstGeom>
        </p:spPr>
        <p:txBody>
          <a:bodyPr>
            <a:spAutoFit/>
          </a:bodyPr>
          <a:lstStyle/>
          <a:p>
            <a:r>
              <a:rPr lang="en-IN" dirty="0"/>
              <a:t>By: </a:t>
            </a:r>
          </a:p>
          <a:p>
            <a:r>
              <a:rPr lang="en-IN" dirty="0"/>
              <a:t>Dr. Nagendra Panini Challa</a:t>
            </a:r>
          </a:p>
          <a:p>
            <a:r>
              <a:rPr lang="en-IN" dirty="0"/>
              <a:t>Assistant Professor, Senior Grade 2</a:t>
            </a:r>
          </a:p>
          <a:p>
            <a:r>
              <a:rPr lang="en-IN" dirty="0"/>
              <a:t>SCOPE, VIT-AP University, India</a:t>
            </a:r>
            <a:endParaRPr lang="en-US" dirty="0"/>
          </a:p>
        </p:txBody>
      </p:sp>
      <p:pic>
        <p:nvPicPr>
          <p:cNvPr id="8" name="Picture 7">
            <a:extLst>
              <a:ext uri="{FF2B5EF4-FFF2-40B4-BE49-F238E27FC236}">
                <a16:creationId xmlns:a16="http://schemas.microsoft.com/office/drawing/2014/main" id="{B9A9722F-4A94-D04A-B2AC-0CB0B28F0431}"/>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2252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4C8EE-22C3-9817-E0FB-10692536C0FB}"/>
              </a:ext>
            </a:extLst>
          </p:cNvPr>
          <p:cNvSpPr>
            <a:spLocks noGrp="1"/>
          </p:cNvSpPr>
          <p:nvPr>
            <p:ph type="title"/>
          </p:nvPr>
        </p:nvSpPr>
        <p:spPr/>
        <p:txBody>
          <a:bodyPr>
            <a:normAutofit/>
          </a:bodyPr>
          <a:lstStyle/>
          <a:p>
            <a:r>
              <a:rPr lang="en-IN" dirty="0"/>
              <a:t>Java Exception Keywords</a:t>
            </a:r>
            <a:endParaRPr lang="en-US" dirty="0"/>
          </a:p>
        </p:txBody>
      </p:sp>
      <p:sp>
        <p:nvSpPr>
          <p:cNvPr id="3" name="Content Placeholder 2">
            <a:extLst>
              <a:ext uri="{FF2B5EF4-FFF2-40B4-BE49-F238E27FC236}">
                <a16:creationId xmlns:a16="http://schemas.microsoft.com/office/drawing/2014/main" id="{35C40A23-31EE-B5FA-9944-950144298D64}"/>
              </a:ext>
            </a:extLst>
          </p:cNvPr>
          <p:cNvSpPr>
            <a:spLocks noGrp="1"/>
          </p:cNvSpPr>
          <p:nvPr>
            <p:ph idx="1"/>
          </p:nvPr>
        </p:nvSpPr>
        <p:spPr/>
        <p:txBody>
          <a:bodyPr/>
          <a:lstStyle/>
          <a:p>
            <a:r>
              <a:rPr lang="en-IN" dirty="0"/>
              <a:t>Java provides five keywords that are used to handle the exception. The following table describes each.</a:t>
            </a:r>
            <a:endParaRPr lang="en-US" dirty="0"/>
          </a:p>
        </p:txBody>
      </p:sp>
      <p:sp>
        <p:nvSpPr>
          <p:cNvPr id="4" name="Date Placeholder 3">
            <a:extLst>
              <a:ext uri="{FF2B5EF4-FFF2-40B4-BE49-F238E27FC236}">
                <a16:creationId xmlns:a16="http://schemas.microsoft.com/office/drawing/2014/main" id="{F8331B9B-4D7D-65B2-99DD-4DF2AF0E2C0E}"/>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A91C7CD2-2D5C-598B-E1CF-779CF1D4ECD0}"/>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9E627AD0-8E53-08E3-1D84-A15C3D9F99B5}"/>
              </a:ext>
            </a:extLst>
          </p:cNvPr>
          <p:cNvSpPr>
            <a:spLocks noGrp="1"/>
          </p:cNvSpPr>
          <p:nvPr>
            <p:ph type="sldNum" sz="quarter" idx="12"/>
          </p:nvPr>
        </p:nvSpPr>
        <p:spPr/>
        <p:txBody>
          <a:bodyPr/>
          <a:lstStyle/>
          <a:p>
            <a:fld id="{860C8249-ED93-7640-8EF8-EF1CF6F3BBCA}" type="slidenum">
              <a:rPr lang="en-US" smtClean="0"/>
              <a:t>10</a:t>
            </a:fld>
            <a:endParaRPr lang="en-US"/>
          </a:p>
        </p:txBody>
      </p:sp>
      <p:pic>
        <p:nvPicPr>
          <p:cNvPr id="7" name="Picture 6">
            <a:extLst>
              <a:ext uri="{FF2B5EF4-FFF2-40B4-BE49-F238E27FC236}">
                <a16:creationId xmlns:a16="http://schemas.microsoft.com/office/drawing/2014/main" id="{1D0C099F-1A05-22F4-C16B-B991B4DE840E}"/>
              </a:ext>
            </a:extLst>
          </p:cNvPr>
          <p:cNvPicPr>
            <a:picLocks noChangeAspect="1"/>
          </p:cNvPicPr>
          <p:nvPr/>
        </p:nvPicPr>
        <p:blipFill>
          <a:blip r:embed="rId2"/>
          <a:stretch>
            <a:fillRect/>
          </a:stretch>
        </p:blipFill>
        <p:spPr>
          <a:xfrm>
            <a:off x="10877626" y="0"/>
            <a:ext cx="1314374" cy="1314374"/>
          </a:xfrm>
          <a:prstGeom prst="rect">
            <a:avLst/>
          </a:prstGeom>
        </p:spPr>
      </p:pic>
      <p:pic>
        <p:nvPicPr>
          <p:cNvPr id="9" name="Picture 8">
            <a:extLst>
              <a:ext uri="{FF2B5EF4-FFF2-40B4-BE49-F238E27FC236}">
                <a16:creationId xmlns:a16="http://schemas.microsoft.com/office/drawing/2014/main" id="{E25B06D2-6AE5-90BB-2666-4BB518F7D5E0}"/>
              </a:ext>
            </a:extLst>
          </p:cNvPr>
          <p:cNvPicPr>
            <a:picLocks noChangeAspect="1"/>
          </p:cNvPicPr>
          <p:nvPr/>
        </p:nvPicPr>
        <p:blipFill>
          <a:blip r:embed="rId3"/>
          <a:stretch>
            <a:fillRect/>
          </a:stretch>
        </p:blipFill>
        <p:spPr>
          <a:xfrm>
            <a:off x="3080753" y="2815924"/>
            <a:ext cx="6520447" cy="3406568"/>
          </a:xfrm>
          <a:prstGeom prst="rect">
            <a:avLst/>
          </a:prstGeom>
        </p:spPr>
      </p:pic>
    </p:spTree>
    <p:extLst>
      <p:ext uri="{BB962C8B-B14F-4D97-AF65-F5344CB8AC3E}">
        <p14:creationId xmlns:p14="http://schemas.microsoft.com/office/powerpoint/2010/main" val="378386636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66464-BDD9-1BD2-80E2-F9C62380066A}"/>
              </a:ext>
            </a:extLst>
          </p:cNvPr>
          <p:cNvSpPr>
            <a:spLocks noGrp="1"/>
          </p:cNvSpPr>
          <p:nvPr>
            <p:ph type="title"/>
          </p:nvPr>
        </p:nvSpPr>
        <p:spPr/>
        <p:txBody>
          <a:bodyPr/>
          <a:lstStyle/>
          <a:p>
            <a:r>
              <a:rPr lang="en-IN" dirty="0"/>
              <a:t>Other Vector methods </a:t>
            </a:r>
            <a:endParaRPr lang="en-US" dirty="0"/>
          </a:p>
        </p:txBody>
      </p:sp>
      <p:sp>
        <p:nvSpPr>
          <p:cNvPr id="3" name="Content Placeholder 2">
            <a:extLst>
              <a:ext uri="{FF2B5EF4-FFF2-40B4-BE49-F238E27FC236}">
                <a16:creationId xmlns:a16="http://schemas.microsoft.com/office/drawing/2014/main" id="{DB04CC8E-5F5A-1215-70B9-4F95D2BA2F93}"/>
              </a:ext>
            </a:extLst>
          </p:cNvPr>
          <p:cNvSpPr>
            <a:spLocks noGrp="1"/>
          </p:cNvSpPr>
          <p:nvPr>
            <p:ph idx="1"/>
          </p:nvPr>
        </p:nvSpPr>
        <p:spPr/>
        <p:txBody>
          <a:bodyPr/>
          <a:lstStyle/>
          <a:p>
            <a:r>
              <a:rPr lang="en-IN" dirty="0"/>
              <a:t>set()-changes an element of the vector </a:t>
            </a:r>
          </a:p>
          <a:p>
            <a:r>
              <a:rPr lang="en-IN" dirty="0"/>
              <a:t>size()–returns the size of the vector </a:t>
            </a:r>
          </a:p>
          <a:p>
            <a:r>
              <a:rPr lang="en-IN" dirty="0" err="1"/>
              <a:t>toArray</a:t>
            </a:r>
            <a:r>
              <a:rPr lang="en-IN" dirty="0"/>
              <a:t>()-converts the vector into an array </a:t>
            </a:r>
          </a:p>
          <a:p>
            <a:r>
              <a:rPr lang="en-IN" dirty="0" err="1"/>
              <a:t>toString</a:t>
            </a:r>
            <a:r>
              <a:rPr lang="en-IN" dirty="0"/>
              <a:t>()-converts the vector into a String </a:t>
            </a:r>
          </a:p>
          <a:p>
            <a:r>
              <a:rPr lang="en-IN" dirty="0"/>
              <a:t>contains()-searches the vector for specified element and returns a </a:t>
            </a:r>
            <a:r>
              <a:rPr lang="en-IN" dirty="0" err="1"/>
              <a:t>boolean</a:t>
            </a:r>
            <a:r>
              <a:rPr lang="en-IN" dirty="0"/>
              <a:t> result </a:t>
            </a:r>
          </a:p>
          <a:p>
            <a:endParaRPr lang="en-US" dirty="0"/>
          </a:p>
        </p:txBody>
      </p:sp>
      <p:sp>
        <p:nvSpPr>
          <p:cNvPr id="4" name="Date Placeholder 3">
            <a:extLst>
              <a:ext uri="{FF2B5EF4-FFF2-40B4-BE49-F238E27FC236}">
                <a16:creationId xmlns:a16="http://schemas.microsoft.com/office/drawing/2014/main" id="{01D8780B-06F5-DC73-FEC0-D64A404C2F41}"/>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F67CBA61-96AB-C3DB-4283-635EEAA03571}"/>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7D3AD445-D01D-6DBA-2A34-9CBF3C51BF5F}"/>
              </a:ext>
            </a:extLst>
          </p:cNvPr>
          <p:cNvSpPr>
            <a:spLocks noGrp="1"/>
          </p:cNvSpPr>
          <p:nvPr>
            <p:ph type="sldNum" sz="quarter" idx="12"/>
          </p:nvPr>
        </p:nvSpPr>
        <p:spPr/>
        <p:txBody>
          <a:bodyPr/>
          <a:lstStyle/>
          <a:p>
            <a:fld id="{860C8249-ED93-7640-8EF8-EF1CF6F3BBCA}" type="slidenum">
              <a:rPr lang="en-US" smtClean="0"/>
              <a:t>100</a:t>
            </a:fld>
            <a:endParaRPr lang="en-US"/>
          </a:p>
        </p:txBody>
      </p:sp>
      <p:pic>
        <p:nvPicPr>
          <p:cNvPr id="7" name="Picture 6">
            <a:extLst>
              <a:ext uri="{FF2B5EF4-FFF2-40B4-BE49-F238E27FC236}">
                <a16:creationId xmlns:a16="http://schemas.microsoft.com/office/drawing/2014/main" id="{E98B0FE1-728D-EFE0-2165-C3C62D778964}"/>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08127689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AAAD4-109C-7EF1-A728-428B016B2FDB}"/>
              </a:ext>
            </a:extLst>
          </p:cNvPr>
          <p:cNvSpPr>
            <a:spLocks noGrp="1"/>
          </p:cNvSpPr>
          <p:nvPr>
            <p:ph type="title"/>
          </p:nvPr>
        </p:nvSpPr>
        <p:spPr/>
        <p:txBody>
          <a:bodyPr/>
          <a:lstStyle/>
          <a:p>
            <a:r>
              <a:rPr lang="en-US" dirty="0"/>
              <a:t>Java </a:t>
            </a:r>
            <a:r>
              <a:rPr lang="en-US" dirty="0" err="1"/>
              <a:t>Hashset</a:t>
            </a:r>
            <a:endParaRPr lang="en-US" dirty="0"/>
          </a:p>
        </p:txBody>
      </p:sp>
      <p:sp>
        <p:nvSpPr>
          <p:cNvPr id="3" name="Content Placeholder 2">
            <a:extLst>
              <a:ext uri="{FF2B5EF4-FFF2-40B4-BE49-F238E27FC236}">
                <a16:creationId xmlns:a16="http://schemas.microsoft.com/office/drawing/2014/main" id="{D91FE722-ECA0-0A86-A48D-B24E23374C26}"/>
              </a:ext>
            </a:extLst>
          </p:cNvPr>
          <p:cNvSpPr>
            <a:spLocks noGrp="1"/>
          </p:cNvSpPr>
          <p:nvPr>
            <p:ph idx="1"/>
          </p:nvPr>
        </p:nvSpPr>
        <p:spPr>
          <a:xfrm>
            <a:off x="397185" y="1900691"/>
            <a:ext cx="3134290" cy="1609344"/>
          </a:xfrm>
        </p:spPr>
        <p:txBody>
          <a:bodyPr/>
          <a:lstStyle/>
          <a:p>
            <a:pPr marL="0" indent="0">
              <a:buNone/>
            </a:pPr>
            <a:r>
              <a:rPr lang="en-IN" dirty="0"/>
              <a:t>The HashSet class of the Java Collections framework provides the functionalities of the hash table data structure.</a:t>
            </a:r>
            <a:endParaRPr lang="en-US" dirty="0"/>
          </a:p>
        </p:txBody>
      </p:sp>
      <p:sp>
        <p:nvSpPr>
          <p:cNvPr id="4" name="Date Placeholder 3">
            <a:extLst>
              <a:ext uri="{FF2B5EF4-FFF2-40B4-BE49-F238E27FC236}">
                <a16:creationId xmlns:a16="http://schemas.microsoft.com/office/drawing/2014/main" id="{7E83171E-1306-2E20-6CB2-CE73A6D915A6}"/>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82863A55-636A-CD90-06C9-B96F31BC6C4C}"/>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6A81CD90-9E30-250D-60E6-2BA7AA4E5B36}"/>
              </a:ext>
            </a:extLst>
          </p:cNvPr>
          <p:cNvSpPr>
            <a:spLocks noGrp="1"/>
          </p:cNvSpPr>
          <p:nvPr>
            <p:ph type="sldNum" sz="quarter" idx="12"/>
          </p:nvPr>
        </p:nvSpPr>
        <p:spPr/>
        <p:txBody>
          <a:bodyPr/>
          <a:lstStyle/>
          <a:p>
            <a:fld id="{860C8249-ED93-7640-8EF8-EF1CF6F3BBCA}" type="slidenum">
              <a:rPr lang="en-US" smtClean="0"/>
              <a:t>101</a:t>
            </a:fld>
            <a:endParaRPr lang="en-US"/>
          </a:p>
        </p:txBody>
      </p:sp>
      <p:pic>
        <p:nvPicPr>
          <p:cNvPr id="7" name="Picture 6">
            <a:extLst>
              <a:ext uri="{FF2B5EF4-FFF2-40B4-BE49-F238E27FC236}">
                <a16:creationId xmlns:a16="http://schemas.microsoft.com/office/drawing/2014/main" id="{FB289E48-9CBF-1C12-DEC6-E7C164741030}"/>
              </a:ext>
            </a:extLst>
          </p:cNvPr>
          <p:cNvPicPr>
            <a:picLocks noChangeAspect="1"/>
          </p:cNvPicPr>
          <p:nvPr/>
        </p:nvPicPr>
        <p:blipFill>
          <a:blip r:embed="rId2"/>
          <a:stretch>
            <a:fillRect/>
          </a:stretch>
        </p:blipFill>
        <p:spPr>
          <a:xfrm>
            <a:off x="10877626" y="0"/>
            <a:ext cx="1314374" cy="1314374"/>
          </a:xfrm>
          <a:prstGeom prst="rect">
            <a:avLst/>
          </a:prstGeom>
        </p:spPr>
      </p:pic>
      <p:pic>
        <p:nvPicPr>
          <p:cNvPr id="9" name="Picture 8">
            <a:extLst>
              <a:ext uri="{FF2B5EF4-FFF2-40B4-BE49-F238E27FC236}">
                <a16:creationId xmlns:a16="http://schemas.microsoft.com/office/drawing/2014/main" id="{FE2C08A1-CCA5-C708-C2CF-357086CADFD4}"/>
              </a:ext>
            </a:extLst>
          </p:cNvPr>
          <p:cNvPicPr>
            <a:picLocks noChangeAspect="1"/>
          </p:cNvPicPr>
          <p:nvPr/>
        </p:nvPicPr>
        <p:blipFill>
          <a:blip r:embed="rId3"/>
          <a:stretch>
            <a:fillRect/>
          </a:stretch>
        </p:blipFill>
        <p:spPr>
          <a:xfrm>
            <a:off x="6066211" y="1768536"/>
            <a:ext cx="2527300" cy="3835400"/>
          </a:xfrm>
          <a:prstGeom prst="rect">
            <a:avLst/>
          </a:prstGeom>
        </p:spPr>
      </p:pic>
    </p:spTree>
    <p:extLst>
      <p:ext uri="{BB962C8B-B14F-4D97-AF65-F5344CB8AC3E}">
        <p14:creationId xmlns:p14="http://schemas.microsoft.com/office/powerpoint/2010/main" val="84783216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FE7D7-4073-C94E-7047-C07D38608161}"/>
              </a:ext>
            </a:extLst>
          </p:cNvPr>
          <p:cNvSpPr>
            <a:spLocks noGrp="1"/>
          </p:cNvSpPr>
          <p:nvPr>
            <p:ph type="title"/>
          </p:nvPr>
        </p:nvSpPr>
        <p:spPr/>
        <p:txBody>
          <a:bodyPr/>
          <a:lstStyle/>
          <a:p>
            <a:r>
              <a:rPr lang="en-US" dirty="0"/>
              <a:t>Why </a:t>
            </a:r>
            <a:r>
              <a:rPr lang="en-US" dirty="0" err="1"/>
              <a:t>Hashset</a:t>
            </a:r>
            <a:r>
              <a:rPr lang="en-US" dirty="0"/>
              <a:t>?</a:t>
            </a:r>
          </a:p>
        </p:txBody>
      </p:sp>
      <p:sp>
        <p:nvSpPr>
          <p:cNvPr id="3" name="Content Placeholder 2">
            <a:extLst>
              <a:ext uri="{FF2B5EF4-FFF2-40B4-BE49-F238E27FC236}">
                <a16:creationId xmlns:a16="http://schemas.microsoft.com/office/drawing/2014/main" id="{CE03E135-09AE-76AF-74BC-C95082017F37}"/>
              </a:ext>
            </a:extLst>
          </p:cNvPr>
          <p:cNvSpPr>
            <a:spLocks noGrp="1"/>
          </p:cNvSpPr>
          <p:nvPr>
            <p:ph idx="1"/>
          </p:nvPr>
        </p:nvSpPr>
        <p:spPr/>
        <p:txBody>
          <a:bodyPr/>
          <a:lstStyle/>
          <a:p>
            <a:r>
              <a:rPr lang="en-IN" dirty="0"/>
              <a:t>In Java, HashSet is commonly used if we have to access elements randomly. It is because elements in a hash table are accessed using hash codes.</a:t>
            </a:r>
          </a:p>
          <a:p>
            <a:r>
              <a:rPr lang="en-IN" dirty="0"/>
              <a:t>The </a:t>
            </a:r>
            <a:r>
              <a:rPr lang="en-IN" dirty="0" err="1"/>
              <a:t>hashcode</a:t>
            </a:r>
            <a:r>
              <a:rPr lang="en-IN" dirty="0"/>
              <a:t> of an element is a unique identity that helps to identify the element in a hash table.</a:t>
            </a:r>
          </a:p>
          <a:p>
            <a:r>
              <a:rPr lang="en-IN" dirty="0"/>
              <a:t>HashSet cannot contain duplicate elements. Hence, each hash set element has a unique </a:t>
            </a:r>
            <a:r>
              <a:rPr lang="en-IN" dirty="0" err="1"/>
              <a:t>hashcode</a:t>
            </a:r>
            <a:r>
              <a:rPr lang="en-IN" dirty="0"/>
              <a:t>.</a:t>
            </a:r>
          </a:p>
          <a:p>
            <a:endParaRPr lang="en-US" dirty="0"/>
          </a:p>
          <a:p>
            <a:pPr marL="0" indent="0">
              <a:buNone/>
            </a:pPr>
            <a:r>
              <a:rPr lang="en-IN" b="1" dirty="0"/>
              <a:t>Note:</a:t>
            </a:r>
            <a:r>
              <a:rPr lang="en-IN" dirty="0"/>
              <a:t> HashSet is not synchronized. That is if multiple threads access the hash set at the same time and one of the threads modifies the hash set. Then it must be externally synchronized.</a:t>
            </a:r>
            <a:endParaRPr lang="en-US" dirty="0"/>
          </a:p>
        </p:txBody>
      </p:sp>
      <p:sp>
        <p:nvSpPr>
          <p:cNvPr id="4" name="Date Placeholder 3">
            <a:extLst>
              <a:ext uri="{FF2B5EF4-FFF2-40B4-BE49-F238E27FC236}">
                <a16:creationId xmlns:a16="http://schemas.microsoft.com/office/drawing/2014/main" id="{65720504-5F0E-EED6-43D3-EC648A293E49}"/>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EC285632-1FA8-0C9F-1959-8E373BE243B7}"/>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38D8D425-88CC-4754-8D8D-74797B158FD3}"/>
              </a:ext>
            </a:extLst>
          </p:cNvPr>
          <p:cNvSpPr>
            <a:spLocks noGrp="1"/>
          </p:cNvSpPr>
          <p:nvPr>
            <p:ph type="sldNum" sz="quarter" idx="12"/>
          </p:nvPr>
        </p:nvSpPr>
        <p:spPr/>
        <p:txBody>
          <a:bodyPr/>
          <a:lstStyle/>
          <a:p>
            <a:fld id="{860C8249-ED93-7640-8EF8-EF1CF6F3BBCA}" type="slidenum">
              <a:rPr lang="en-US" smtClean="0"/>
              <a:t>102</a:t>
            </a:fld>
            <a:endParaRPr lang="en-US"/>
          </a:p>
        </p:txBody>
      </p:sp>
    </p:spTree>
    <p:extLst>
      <p:ext uri="{BB962C8B-B14F-4D97-AF65-F5344CB8AC3E}">
        <p14:creationId xmlns:p14="http://schemas.microsoft.com/office/powerpoint/2010/main" val="199712301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1EA54CDC-69E9-5E33-A166-1CE03170E153}"/>
              </a:ext>
            </a:extLst>
          </p:cNvPr>
          <p:cNvPicPr>
            <a:picLocks noGrp="1" noChangeAspect="1"/>
          </p:cNvPicPr>
          <p:nvPr>
            <p:ph idx="1"/>
          </p:nvPr>
        </p:nvPicPr>
        <p:blipFill>
          <a:blip r:embed="rId2"/>
          <a:stretch>
            <a:fillRect/>
          </a:stretch>
        </p:blipFill>
        <p:spPr>
          <a:xfrm>
            <a:off x="2622444" y="1069865"/>
            <a:ext cx="7288263" cy="4563679"/>
          </a:xfrm>
        </p:spPr>
      </p:pic>
      <p:sp>
        <p:nvSpPr>
          <p:cNvPr id="4" name="Date Placeholder 3">
            <a:extLst>
              <a:ext uri="{FF2B5EF4-FFF2-40B4-BE49-F238E27FC236}">
                <a16:creationId xmlns:a16="http://schemas.microsoft.com/office/drawing/2014/main" id="{545220F8-FC9A-0956-BD37-5E56B63A862F}"/>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766F4723-71EA-9DF1-CD5D-8E3C9C2D8FB8}"/>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E4412246-48B2-6FE2-D521-6D9D14A331D0}"/>
              </a:ext>
            </a:extLst>
          </p:cNvPr>
          <p:cNvSpPr>
            <a:spLocks noGrp="1"/>
          </p:cNvSpPr>
          <p:nvPr>
            <p:ph type="sldNum" sz="quarter" idx="12"/>
          </p:nvPr>
        </p:nvSpPr>
        <p:spPr/>
        <p:txBody>
          <a:bodyPr/>
          <a:lstStyle/>
          <a:p>
            <a:fld id="{860C8249-ED93-7640-8EF8-EF1CF6F3BBCA}" type="slidenum">
              <a:rPr lang="en-US" smtClean="0"/>
              <a:t>103</a:t>
            </a:fld>
            <a:endParaRPr lang="en-US"/>
          </a:p>
        </p:txBody>
      </p:sp>
      <p:pic>
        <p:nvPicPr>
          <p:cNvPr id="9" name="Picture 8">
            <a:extLst>
              <a:ext uri="{FF2B5EF4-FFF2-40B4-BE49-F238E27FC236}">
                <a16:creationId xmlns:a16="http://schemas.microsoft.com/office/drawing/2014/main" id="{D074B3BD-648C-646F-5384-1A660B45404B}"/>
              </a:ext>
            </a:extLst>
          </p:cNvPr>
          <p:cNvPicPr>
            <a:picLocks noChangeAspect="1"/>
          </p:cNvPicPr>
          <p:nvPr/>
        </p:nvPicPr>
        <p:blipFill>
          <a:blip r:embed="rId3"/>
          <a:stretch>
            <a:fillRect/>
          </a:stretch>
        </p:blipFill>
        <p:spPr>
          <a:xfrm>
            <a:off x="10877626" y="0"/>
            <a:ext cx="1314374" cy="1314374"/>
          </a:xfrm>
          <a:prstGeom prst="rect">
            <a:avLst/>
          </a:prstGeom>
        </p:spPr>
      </p:pic>
    </p:spTree>
    <p:extLst>
      <p:ext uri="{BB962C8B-B14F-4D97-AF65-F5344CB8AC3E}">
        <p14:creationId xmlns:p14="http://schemas.microsoft.com/office/powerpoint/2010/main" val="70352022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9D934-4D3E-A483-3752-4D4213E2791E}"/>
              </a:ext>
            </a:extLst>
          </p:cNvPr>
          <p:cNvSpPr>
            <a:spLocks noGrp="1"/>
          </p:cNvSpPr>
          <p:nvPr>
            <p:ph type="title"/>
          </p:nvPr>
        </p:nvSpPr>
        <p:spPr/>
        <p:txBody>
          <a:bodyPr/>
          <a:lstStyle/>
          <a:p>
            <a:r>
              <a:rPr lang="en-US" dirty="0" err="1"/>
              <a:t>Hashset</a:t>
            </a:r>
            <a:r>
              <a:rPr lang="en-US" dirty="0"/>
              <a:t> Features</a:t>
            </a:r>
          </a:p>
        </p:txBody>
      </p:sp>
      <p:pic>
        <p:nvPicPr>
          <p:cNvPr id="8" name="Content Placeholder 7">
            <a:extLst>
              <a:ext uri="{FF2B5EF4-FFF2-40B4-BE49-F238E27FC236}">
                <a16:creationId xmlns:a16="http://schemas.microsoft.com/office/drawing/2014/main" id="{8F877126-EA9A-1FE0-5AB9-73E81FAFC70B}"/>
              </a:ext>
            </a:extLst>
          </p:cNvPr>
          <p:cNvPicPr>
            <a:picLocks noGrp="1" noChangeAspect="1"/>
          </p:cNvPicPr>
          <p:nvPr>
            <p:ph idx="1"/>
          </p:nvPr>
        </p:nvPicPr>
        <p:blipFill>
          <a:blip r:embed="rId2"/>
          <a:stretch>
            <a:fillRect/>
          </a:stretch>
        </p:blipFill>
        <p:spPr>
          <a:xfrm>
            <a:off x="2977291" y="2120900"/>
            <a:ext cx="6243768" cy="4051300"/>
          </a:xfrm>
        </p:spPr>
      </p:pic>
      <p:sp>
        <p:nvSpPr>
          <p:cNvPr id="4" name="Date Placeholder 3">
            <a:extLst>
              <a:ext uri="{FF2B5EF4-FFF2-40B4-BE49-F238E27FC236}">
                <a16:creationId xmlns:a16="http://schemas.microsoft.com/office/drawing/2014/main" id="{FCC36472-6278-E892-A443-3B6B4F0EE461}"/>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9088E0A3-F831-FC7B-2606-B3A31AF7ED18}"/>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D5AE170A-9AD0-D891-42E8-9B857B9F1F17}"/>
              </a:ext>
            </a:extLst>
          </p:cNvPr>
          <p:cNvSpPr>
            <a:spLocks noGrp="1"/>
          </p:cNvSpPr>
          <p:nvPr>
            <p:ph type="sldNum" sz="quarter" idx="12"/>
          </p:nvPr>
        </p:nvSpPr>
        <p:spPr/>
        <p:txBody>
          <a:bodyPr/>
          <a:lstStyle/>
          <a:p>
            <a:fld id="{860C8249-ED93-7640-8EF8-EF1CF6F3BBCA}" type="slidenum">
              <a:rPr lang="en-US" smtClean="0"/>
              <a:t>104</a:t>
            </a:fld>
            <a:endParaRPr lang="en-US"/>
          </a:p>
        </p:txBody>
      </p:sp>
    </p:spTree>
    <p:extLst>
      <p:ext uri="{BB962C8B-B14F-4D97-AF65-F5344CB8AC3E}">
        <p14:creationId xmlns:p14="http://schemas.microsoft.com/office/powerpoint/2010/main" val="159739495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32934-8B32-5385-A1F4-3A432B9283F3}"/>
              </a:ext>
            </a:extLst>
          </p:cNvPr>
          <p:cNvSpPr>
            <a:spLocks noGrp="1"/>
          </p:cNvSpPr>
          <p:nvPr>
            <p:ph type="title"/>
          </p:nvPr>
        </p:nvSpPr>
        <p:spPr/>
        <p:txBody>
          <a:bodyPr>
            <a:normAutofit/>
          </a:bodyPr>
          <a:lstStyle/>
          <a:p>
            <a:r>
              <a:rPr lang="en-IN" b="1" dirty="0"/>
              <a:t>Creating a HashSet</a:t>
            </a:r>
            <a:endParaRPr lang="en-US" dirty="0"/>
          </a:p>
        </p:txBody>
      </p:sp>
      <p:sp>
        <p:nvSpPr>
          <p:cNvPr id="3" name="Content Placeholder 2">
            <a:extLst>
              <a:ext uri="{FF2B5EF4-FFF2-40B4-BE49-F238E27FC236}">
                <a16:creationId xmlns:a16="http://schemas.microsoft.com/office/drawing/2014/main" id="{87B53584-D49F-500B-862E-3B8DFC35F51A}"/>
              </a:ext>
            </a:extLst>
          </p:cNvPr>
          <p:cNvSpPr>
            <a:spLocks noGrp="1"/>
          </p:cNvSpPr>
          <p:nvPr>
            <p:ph idx="1"/>
          </p:nvPr>
        </p:nvSpPr>
        <p:spPr/>
        <p:txBody>
          <a:bodyPr>
            <a:normAutofit lnSpcReduction="10000"/>
          </a:bodyPr>
          <a:lstStyle/>
          <a:p>
            <a:r>
              <a:rPr lang="en-IN" dirty="0"/>
              <a:t>In order to create a hash set, we must import the </a:t>
            </a:r>
            <a:r>
              <a:rPr lang="en-IN" dirty="0" err="1"/>
              <a:t>java.util.HashSet</a:t>
            </a:r>
            <a:r>
              <a:rPr lang="en-IN" dirty="0"/>
              <a:t> package first.</a:t>
            </a:r>
          </a:p>
          <a:p>
            <a:r>
              <a:rPr lang="en-IN" dirty="0"/>
              <a:t>Once we import the package, here is how we can create hash sets in Java.</a:t>
            </a:r>
          </a:p>
          <a:p>
            <a:pPr marL="0" indent="0">
              <a:buNone/>
            </a:pPr>
            <a:r>
              <a:rPr lang="en-IN" dirty="0"/>
              <a:t>// HashSet with 8 capacity and 0.75 load factor </a:t>
            </a:r>
          </a:p>
          <a:p>
            <a:pPr marL="0" indent="0">
              <a:buNone/>
            </a:pPr>
            <a:r>
              <a:rPr lang="en-IN" dirty="0"/>
              <a:t>HashSet&lt;Integer&gt; numbers = new HashSet&lt;&gt;(8, 0.75); </a:t>
            </a:r>
          </a:p>
          <a:p>
            <a:pPr marL="0" indent="0">
              <a:buNone/>
            </a:pPr>
            <a:r>
              <a:rPr lang="en-IN" dirty="0"/>
              <a:t>Here, we have created a hash set named numbers.</a:t>
            </a:r>
          </a:p>
          <a:p>
            <a:r>
              <a:rPr lang="en-IN" dirty="0"/>
              <a:t>Notice, the part new HashSet&lt;&gt;(8, 0.75). Here, the first parameter is </a:t>
            </a:r>
            <a:r>
              <a:rPr lang="en-IN" b="1" dirty="0"/>
              <a:t>capacity</a:t>
            </a:r>
            <a:r>
              <a:rPr lang="en-IN" dirty="0"/>
              <a:t>, and the second parameter is </a:t>
            </a:r>
            <a:r>
              <a:rPr lang="en-IN" b="1" dirty="0" err="1"/>
              <a:t>loadFactor</a:t>
            </a:r>
            <a:r>
              <a:rPr lang="en-IN" dirty="0"/>
              <a:t>.</a:t>
            </a:r>
          </a:p>
          <a:p>
            <a:r>
              <a:rPr lang="en-IN" b="1" dirty="0"/>
              <a:t>capacity</a:t>
            </a:r>
            <a:r>
              <a:rPr lang="en-IN" dirty="0"/>
              <a:t> - The capacity of this hash set is 8. Meaning, it can store 8 elements.</a:t>
            </a:r>
          </a:p>
          <a:p>
            <a:r>
              <a:rPr lang="en-IN" b="1" dirty="0" err="1"/>
              <a:t>loadFactor</a:t>
            </a:r>
            <a:r>
              <a:rPr lang="en-IN" dirty="0"/>
              <a:t> - The load factor of this hash set is 0.6. This means, whenever our hash set is filled by 60%, the elements are moved to a new hash table of double the size of the original hash table.</a:t>
            </a:r>
          </a:p>
          <a:p>
            <a:endParaRPr lang="en-US" dirty="0"/>
          </a:p>
        </p:txBody>
      </p:sp>
      <p:sp>
        <p:nvSpPr>
          <p:cNvPr id="4" name="Date Placeholder 3">
            <a:extLst>
              <a:ext uri="{FF2B5EF4-FFF2-40B4-BE49-F238E27FC236}">
                <a16:creationId xmlns:a16="http://schemas.microsoft.com/office/drawing/2014/main" id="{76DA1313-791A-75A9-942F-2ACCB4F85EE7}"/>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6ADD0F25-1C8C-D696-DE38-CB1EA8D3B61F}"/>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470F25E8-6869-2AE4-269B-E8CDDBA13974}"/>
              </a:ext>
            </a:extLst>
          </p:cNvPr>
          <p:cNvSpPr>
            <a:spLocks noGrp="1"/>
          </p:cNvSpPr>
          <p:nvPr>
            <p:ph type="sldNum" sz="quarter" idx="12"/>
          </p:nvPr>
        </p:nvSpPr>
        <p:spPr/>
        <p:txBody>
          <a:bodyPr/>
          <a:lstStyle/>
          <a:p>
            <a:fld id="{860C8249-ED93-7640-8EF8-EF1CF6F3BBCA}" type="slidenum">
              <a:rPr lang="en-US" smtClean="0"/>
              <a:t>105</a:t>
            </a:fld>
            <a:endParaRPr lang="en-US"/>
          </a:p>
        </p:txBody>
      </p:sp>
      <p:pic>
        <p:nvPicPr>
          <p:cNvPr id="7" name="Picture 6">
            <a:extLst>
              <a:ext uri="{FF2B5EF4-FFF2-40B4-BE49-F238E27FC236}">
                <a16:creationId xmlns:a16="http://schemas.microsoft.com/office/drawing/2014/main" id="{946CB7EE-9447-8337-9A3F-9E3583B9E5F1}"/>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4707803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498B7D-ACBE-CDCC-5553-C1A5B3E87213}"/>
              </a:ext>
            </a:extLst>
          </p:cNvPr>
          <p:cNvSpPr>
            <a:spLocks noGrp="1"/>
          </p:cNvSpPr>
          <p:nvPr>
            <p:ph idx="1"/>
          </p:nvPr>
        </p:nvSpPr>
        <p:spPr/>
        <p:txBody>
          <a:bodyPr/>
          <a:lstStyle/>
          <a:p>
            <a:pPr marL="0" indent="0">
              <a:buNone/>
            </a:pPr>
            <a:r>
              <a:rPr lang="en-IN" b="1" dirty="0"/>
              <a:t>Default capacity and load factor</a:t>
            </a:r>
            <a:endParaRPr lang="en-IN" dirty="0"/>
          </a:p>
          <a:p>
            <a:pPr marL="0" indent="0">
              <a:buNone/>
            </a:pPr>
            <a:r>
              <a:rPr lang="en-IN" dirty="0"/>
              <a:t>It's possible to create a hash table without defining its capacity and load factor. </a:t>
            </a:r>
          </a:p>
          <a:p>
            <a:pPr marL="0" indent="0">
              <a:buNone/>
            </a:pPr>
            <a:r>
              <a:rPr lang="en-IN" dirty="0"/>
              <a:t>For example,</a:t>
            </a:r>
          </a:p>
          <a:p>
            <a:pPr marL="0" indent="0">
              <a:buNone/>
            </a:pPr>
            <a:r>
              <a:rPr lang="en-IN" dirty="0"/>
              <a:t>// HashSet with default capacity and load factor </a:t>
            </a:r>
          </a:p>
          <a:p>
            <a:pPr marL="0" indent="0">
              <a:buNone/>
            </a:pPr>
            <a:r>
              <a:rPr lang="en-IN" dirty="0"/>
              <a:t>HashSet&lt;Integer&gt; numbers1 = new HashSet&lt;&gt;(); </a:t>
            </a:r>
          </a:p>
          <a:p>
            <a:pPr marL="0" indent="0">
              <a:buNone/>
            </a:pPr>
            <a:endParaRPr lang="en-IN" dirty="0"/>
          </a:p>
          <a:p>
            <a:pPr marL="0" indent="0">
              <a:buNone/>
            </a:pPr>
            <a:r>
              <a:rPr lang="en-IN" dirty="0"/>
              <a:t>By default,</a:t>
            </a:r>
          </a:p>
          <a:p>
            <a:r>
              <a:rPr lang="en-IN" dirty="0"/>
              <a:t>the capacity of the hash set will be 16</a:t>
            </a:r>
          </a:p>
          <a:p>
            <a:r>
              <a:rPr lang="en-IN" dirty="0"/>
              <a:t>the load factor will be 0.75</a:t>
            </a:r>
          </a:p>
          <a:p>
            <a:endParaRPr lang="en-US" dirty="0"/>
          </a:p>
        </p:txBody>
      </p:sp>
      <p:sp>
        <p:nvSpPr>
          <p:cNvPr id="4" name="Date Placeholder 3">
            <a:extLst>
              <a:ext uri="{FF2B5EF4-FFF2-40B4-BE49-F238E27FC236}">
                <a16:creationId xmlns:a16="http://schemas.microsoft.com/office/drawing/2014/main" id="{C1404A11-17A8-E8F5-6293-5BD90BBD5F5F}"/>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DDF59573-1B2F-C129-A265-946CC5A82C93}"/>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C6A3F10B-4726-6F6D-7108-3644AD19481E}"/>
              </a:ext>
            </a:extLst>
          </p:cNvPr>
          <p:cNvSpPr>
            <a:spLocks noGrp="1"/>
          </p:cNvSpPr>
          <p:nvPr>
            <p:ph type="sldNum" sz="quarter" idx="12"/>
          </p:nvPr>
        </p:nvSpPr>
        <p:spPr/>
        <p:txBody>
          <a:bodyPr/>
          <a:lstStyle/>
          <a:p>
            <a:fld id="{860C8249-ED93-7640-8EF8-EF1CF6F3BBCA}" type="slidenum">
              <a:rPr lang="en-US" smtClean="0"/>
              <a:t>106</a:t>
            </a:fld>
            <a:endParaRPr lang="en-US"/>
          </a:p>
        </p:txBody>
      </p:sp>
      <p:pic>
        <p:nvPicPr>
          <p:cNvPr id="7" name="Picture 6">
            <a:extLst>
              <a:ext uri="{FF2B5EF4-FFF2-40B4-BE49-F238E27FC236}">
                <a16:creationId xmlns:a16="http://schemas.microsoft.com/office/drawing/2014/main" id="{3AB212C2-7F9F-9AE7-0665-0C360E87AEA5}"/>
              </a:ext>
            </a:extLst>
          </p:cNvPr>
          <p:cNvPicPr>
            <a:picLocks noChangeAspect="1"/>
          </p:cNvPicPr>
          <p:nvPr/>
        </p:nvPicPr>
        <p:blipFill>
          <a:blip r:embed="rId2"/>
          <a:stretch>
            <a:fillRect/>
          </a:stretch>
        </p:blipFill>
        <p:spPr>
          <a:xfrm>
            <a:off x="10877626" y="0"/>
            <a:ext cx="1314374" cy="1314374"/>
          </a:xfrm>
          <a:prstGeom prst="rect">
            <a:avLst/>
          </a:prstGeom>
        </p:spPr>
      </p:pic>
      <p:sp>
        <p:nvSpPr>
          <p:cNvPr id="2" name="Rectangle 1">
            <a:extLst>
              <a:ext uri="{FF2B5EF4-FFF2-40B4-BE49-F238E27FC236}">
                <a16:creationId xmlns:a16="http://schemas.microsoft.com/office/drawing/2014/main" id="{5B7994C5-35B5-5FA6-A14B-E7A8CCBEA781}"/>
              </a:ext>
            </a:extLst>
          </p:cNvPr>
          <p:cNvSpPr/>
          <p:nvPr/>
        </p:nvSpPr>
        <p:spPr>
          <a:xfrm>
            <a:off x="7836934" y="4531512"/>
            <a:ext cx="3794234" cy="830997"/>
          </a:xfrm>
          <a:prstGeom prst="rect">
            <a:avLst/>
          </a:prstGeom>
        </p:spPr>
        <p:txBody>
          <a:bodyPr wrap="square">
            <a:spAutoFit/>
          </a:bodyPr>
          <a:lstStyle/>
          <a:p>
            <a:r>
              <a:rPr lang="en-IN" sz="1200" dirty="0">
                <a:latin typeface="arial" panose="020B0604020202020204" pitchFamily="34" charset="0"/>
              </a:rPr>
              <a:t>The load factor is a measure of how full the HashSet is allowed to get before its capacity is automatically increased. Default load factor is 0.75. This is called threshold </a:t>
            </a:r>
            <a:endParaRPr lang="en-US" sz="1200" dirty="0"/>
          </a:p>
        </p:txBody>
      </p:sp>
    </p:spTree>
    <p:extLst>
      <p:ext uri="{BB962C8B-B14F-4D97-AF65-F5344CB8AC3E}">
        <p14:creationId xmlns:p14="http://schemas.microsoft.com/office/powerpoint/2010/main" val="167196454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BDD75-DBCF-09E1-AE57-0C86D383E285}"/>
              </a:ext>
            </a:extLst>
          </p:cNvPr>
          <p:cNvSpPr>
            <a:spLocks noGrp="1"/>
          </p:cNvSpPr>
          <p:nvPr>
            <p:ph idx="1"/>
          </p:nvPr>
        </p:nvSpPr>
        <p:spPr>
          <a:xfrm>
            <a:off x="113407" y="220091"/>
            <a:ext cx="4784414" cy="4050792"/>
          </a:xfrm>
        </p:spPr>
        <p:txBody>
          <a:bodyPr/>
          <a:lstStyle/>
          <a:p>
            <a:pPr marL="0" indent="0">
              <a:buNone/>
            </a:pPr>
            <a:r>
              <a:rPr lang="en-IN" b="1" dirty="0"/>
              <a:t>Methods of HashSet</a:t>
            </a:r>
          </a:p>
          <a:p>
            <a:r>
              <a:rPr lang="en-IN" dirty="0"/>
              <a:t>The HashSet class provides various methods that allow us to perform various operations on the set.</a:t>
            </a:r>
          </a:p>
          <a:p>
            <a:endParaRPr lang="en-IN" dirty="0"/>
          </a:p>
          <a:p>
            <a:pPr marL="0" indent="0">
              <a:buNone/>
            </a:pPr>
            <a:r>
              <a:rPr lang="en-IN" b="1" dirty="0"/>
              <a:t>Insert Elements to HashSet</a:t>
            </a:r>
          </a:p>
          <a:p>
            <a:r>
              <a:rPr lang="en-IN" dirty="0"/>
              <a:t>add() - inserts the specified element to the set</a:t>
            </a:r>
          </a:p>
          <a:p>
            <a:r>
              <a:rPr lang="en-IN" dirty="0" err="1"/>
              <a:t>addAll</a:t>
            </a:r>
            <a:r>
              <a:rPr lang="en-IN" dirty="0"/>
              <a:t>() - inserts all the elements of the specified collection to the set</a:t>
            </a:r>
          </a:p>
          <a:p>
            <a:endParaRPr lang="en-IN" dirty="0"/>
          </a:p>
          <a:p>
            <a:endParaRPr lang="en-US" dirty="0"/>
          </a:p>
        </p:txBody>
      </p:sp>
      <p:sp>
        <p:nvSpPr>
          <p:cNvPr id="4" name="Date Placeholder 3">
            <a:extLst>
              <a:ext uri="{FF2B5EF4-FFF2-40B4-BE49-F238E27FC236}">
                <a16:creationId xmlns:a16="http://schemas.microsoft.com/office/drawing/2014/main" id="{430C4426-3971-B87C-17D4-673C438ACCD6}"/>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BE7658B6-38E4-BCD2-1F72-5A4558CC41CE}"/>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773E65E6-2122-C253-9FE5-67DF23A0EE67}"/>
              </a:ext>
            </a:extLst>
          </p:cNvPr>
          <p:cNvSpPr>
            <a:spLocks noGrp="1"/>
          </p:cNvSpPr>
          <p:nvPr>
            <p:ph type="sldNum" sz="quarter" idx="12"/>
          </p:nvPr>
        </p:nvSpPr>
        <p:spPr/>
        <p:txBody>
          <a:bodyPr/>
          <a:lstStyle/>
          <a:p>
            <a:fld id="{860C8249-ED93-7640-8EF8-EF1CF6F3BBCA}" type="slidenum">
              <a:rPr lang="en-US" smtClean="0"/>
              <a:t>107</a:t>
            </a:fld>
            <a:endParaRPr lang="en-US"/>
          </a:p>
        </p:txBody>
      </p:sp>
      <p:pic>
        <p:nvPicPr>
          <p:cNvPr id="7" name="Picture 6">
            <a:extLst>
              <a:ext uri="{FF2B5EF4-FFF2-40B4-BE49-F238E27FC236}">
                <a16:creationId xmlns:a16="http://schemas.microsoft.com/office/drawing/2014/main" id="{241D4975-EFCC-9DE8-00DA-B51069345088}"/>
              </a:ext>
            </a:extLst>
          </p:cNvPr>
          <p:cNvPicPr>
            <a:picLocks noChangeAspect="1"/>
          </p:cNvPicPr>
          <p:nvPr/>
        </p:nvPicPr>
        <p:blipFill>
          <a:blip r:embed="rId2"/>
          <a:stretch>
            <a:fillRect/>
          </a:stretch>
        </p:blipFill>
        <p:spPr>
          <a:xfrm>
            <a:off x="10877626" y="0"/>
            <a:ext cx="1314374" cy="1314374"/>
          </a:xfrm>
          <a:prstGeom prst="rect">
            <a:avLst/>
          </a:prstGeom>
        </p:spPr>
      </p:pic>
      <p:sp>
        <p:nvSpPr>
          <p:cNvPr id="9" name="Rectangle 8">
            <a:extLst>
              <a:ext uri="{FF2B5EF4-FFF2-40B4-BE49-F238E27FC236}">
                <a16:creationId xmlns:a16="http://schemas.microsoft.com/office/drawing/2014/main" id="{FA14A9A7-8F33-3857-C1D0-FA0ED3DD474C}"/>
              </a:ext>
            </a:extLst>
          </p:cNvPr>
          <p:cNvSpPr/>
          <p:nvPr/>
        </p:nvSpPr>
        <p:spPr>
          <a:xfrm>
            <a:off x="5535168" y="269037"/>
            <a:ext cx="6096000" cy="6186309"/>
          </a:xfrm>
          <a:prstGeom prst="rect">
            <a:avLst/>
          </a:prstGeom>
        </p:spPr>
        <p:txBody>
          <a:bodyPr>
            <a:spAutoFit/>
          </a:bodyPr>
          <a:lstStyle/>
          <a:p>
            <a:r>
              <a:rPr lang="en-US" dirty="0"/>
              <a:t>import </a:t>
            </a:r>
            <a:r>
              <a:rPr lang="en-US" dirty="0" err="1"/>
              <a:t>java.util.HashSet</a:t>
            </a:r>
            <a:r>
              <a:rPr lang="en-US" dirty="0"/>
              <a:t>;</a:t>
            </a:r>
          </a:p>
          <a:p>
            <a:endParaRPr lang="en-US" dirty="0"/>
          </a:p>
          <a:p>
            <a:r>
              <a:rPr lang="en-US" dirty="0"/>
              <a:t>class Main {</a:t>
            </a:r>
          </a:p>
          <a:p>
            <a:r>
              <a:rPr lang="en-US" dirty="0"/>
              <a:t>    public static void main(String[] </a:t>
            </a:r>
            <a:r>
              <a:rPr lang="en-US" dirty="0" err="1"/>
              <a:t>args</a:t>
            </a:r>
            <a:r>
              <a:rPr lang="en-US" dirty="0"/>
              <a:t>) {</a:t>
            </a:r>
          </a:p>
          <a:p>
            <a:r>
              <a:rPr lang="en-US" dirty="0"/>
              <a:t>        HashSet&lt;Integer&gt; </a:t>
            </a:r>
            <a:r>
              <a:rPr lang="en-US" dirty="0" err="1"/>
              <a:t>evenNumber</a:t>
            </a:r>
            <a:r>
              <a:rPr lang="en-US" dirty="0"/>
              <a:t> = new HashSet&lt;&gt;();</a:t>
            </a:r>
          </a:p>
          <a:p>
            <a:endParaRPr lang="en-US" dirty="0"/>
          </a:p>
          <a:p>
            <a:r>
              <a:rPr lang="en-US" dirty="0"/>
              <a:t>        // Using add() method</a:t>
            </a:r>
          </a:p>
          <a:p>
            <a:r>
              <a:rPr lang="en-US" dirty="0"/>
              <a:t>        </a:t>
            </a:r>
            <a:r>
              <a:rPr lang="en-US" dirty="0" err="1"/>
              <a:t>evenNumber.add</a:t>
            </a:r>
            <a:r>
              <a:rPr lang="en-US" dirty="0"/>
              <a:t>(2);</a:t>
            </a:r>
          </a:p>
          <a:p>
            <a:r>
              <a:rPr lang="en-US" dirty="0"/>
              <a:t>        </a:t>
            </a:r>
            <a:r>
              <a:rPr lang="en-US" dirty="0" err="1"/>
              <a:t>evenNumber.add</a:t>
            </a:r>
            <a:r>
              <a:rPr lang="en-US" dirty="0"/>
              <a:t>(4);</a:t>
            </a:r>
          </a:p>
          <a:p>
            <a:r>
              <a:rPr lang="en-US" dirty="0"/>
              <a:t>        </a:t>
            </a:r>
            <a:r>
              <a:rPr lang="en-US" dirty="0" err="1"/>
              <a:t>evenNumber.add</a:t>
            </a:r>
            <a:r>
              <a:rPr lang="en-US" dirty="0"/>
              <a:t>(6);</a:t>
            </a:r>
          </a:p>
          <a:p>
            <a:r>
              <a:rPr lang="en-US" dirty="0"/>
              <a:t>        </a:t>
            </a:r>
            <a:r>
              <a:rPr lang="en-US" dirty="0" err="1"/>
              <a:t>System.out.println</a:t>
            </a:r>
            <a:r>
              <a:rPr lang="en-US" dirty="0"/>
              <a:t>("HashSet: " + </a:t>
            </a:r>
            <a:r>
              <a:rPr lang="en-US" dirty="0" err="1"/>
              <a:t>evenNumber</a:t>
            </a:r>
            <a:r>
              <a:rPr lang="en-US" dirty="0"/>
              <a:t>);</a:t>
            </a:r>
          </a:p>
          <a:p>
            <a:endParaRPr lang="en-US" dirty="0"/>
          </a:p>
          <a:p>
            <a:r>
              <a:rPr lang="en-US" dirty="0"/>
              <a:t>        HashSet&lt;Integer&gt; numbers = new HashSet&lt;&gt;();</a:t>
            </a:r>
          </a:p>
          <a:p>
            <a:r>
              <a:rPr lang="en-US" dirty="0"/>
              <a:t>        </a:t>
            </a:r>
          </a:p>
          <a:p>
            <a:r>
              <a:rPr lang="en-US" dirty="0"/>
              <a:t>        // Using </a:t>
            </a:r>
            <a:r>
              <a:rPr lang="en-US" dirty="0" err="1"/>
              <a:t>addAll</a:t>
            </a:r>
            <a:r>
              <a:rPr lang="en-US" dirty="0"/>
              <a:t>() method</a:t>
            </a:r>
          </a:p>
          <a:p>
            <a:r>
              <a:rPr lang="en-US" dirty="0"/>
              <a:t>        </a:t>
            </a:r>
            <a:r>
              <a:rPr lang="en-US" dirty="0" err="1"/>
              <a:t>numbers.addAll</a:t>
            </a:r>
            <a:r>
              <a:rPr lang="en-US" dirty="0"/>
              <a:t>(</a:t>
            </a:r>
            <a:r>
              <a:rPr lang="en-US" dirty="0" err="1"/>
              <a:t>evenNumber</a:t>
            </a:r>
            <a:r>
              <a:rPr lang="en-US" dirty="0"/>
              <a:t>);</a:t>
            </a:r>
          </a:p>
          <a:p>
            <a:r>
              <a:rPr lang="en-US" dirty="0"/>
              <a:t>        </a:t>
            </a:r>
            <a:r>
              <a:rPr lang="en-US" dirty="0" err="1"/>
              <a:t>numbers.add</a:t>
            </a:r>
            <a:r>
              <a:rPr lang="en-US" dirty="0"/>
              <a:t>(5);</a:t>
            </a:r>
          </a:p>
          <a:p>
            <a:r>
              <a:rPr lang="en-US" dirty="0"/>
              <a:t>        </a:t>
            </a:r>
            <a:r>
              <a:rPr lang="en-US" dirty="0" err="1"/>
              <a:t>System.out.println</a:t>
            </a:r>
            <a:r>
              <a:rPr lang="en-US" dirty="0"/>
              <a:t>("New HashSet: " + numbers);</a:t>
            </a:r>
          </a:p>
          <a:p>
            <a:r>
              <a:rPr lang="en-US" dirty="0"/>
              <a:t>    }</a:t>
            </a:r>
          </a:p>
          <a:p>
            <a:r>
              <a:rPr lang="en-US" dirty="0"/>
              <a:t>}</a:t>
            </a:r>
          </a:p>
          <a:p>
            <a:endParaRPr lang="en-US" dirty="0"/>
          </a:p>
        </p:txBody>
      </p:sp>
      <p:sp>
        <p:nvSpPr>
          <p:cNvPr id="10" name="Rectangle 9">
            <a:extLst>
              <a:ext uri="{FF2B5EF4-FFF2-40B4-BE49-F238E27FC236}">
                <a16:creationId xmlns:a16="http://schemas.microsoft.com/office/drawing/2014/main" id="{1C08FCF2-6393-609B-D2C6-E76AA58AD557}"/>
              </a:ext>
            </a:extLst>
          </p:cNvPr>
          <p:cNvSpPr/>
          <p:nvPr/>
        </p:nvSpPr>
        <p:spPr>
          <a:xfrm>
            <a:off x="1552092" y="4902501"/>
            <a:ext cx="2662973" cy="1200329"/>
          </a:xfrm>
          <a:prstGeom prst="rect">
            <a:avLst/>
          </a:prstGeom>
        </p:spPr>
        <p:txBody>
          <a:bodyPr wrap="none">
            <a:spAutoFit/>
          </a:bodyPr>
          <a:lstStyle/>
          <a:p>
            <a:r>
              <a:rPr lang="en-IN" dirty="0"/>
              <a:t>Output: </a:t>
            </a:r>
          </a:p>
          <a:p>
            <a:endParaRPr lang="en-IN" dirty="0"/>
          </a:p>
          <a:p>
            <a:r>
              <a:rPr lang="en-IN" dirty="0"/>
              <a:t>HashSet: [2, 4, 6] </a:t>
            </a:r>
          </a:p>
          <a:p>
            <a:r>
              <a:rPr lang="en-IN" dirty="0"/>
              <a:t>New HashSet: [2, 4, 5, 6]</a:t>
            </a:r>
            <a:endParaRPr lang="en-US" dirty="0"/>
          </a:p>
        </p:txBody>
      </p:sp>
    </p:spTree>
    <p:extLst>
      <p:ext uri="{BB962C8B-B14F-4D97-AF65-F5344CB8AC3E}">
        <p14:creationId xmlns:p14="http://schemas.microsoft.com/office/powerpoint/2010/main" val="295101017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91811-795E-986C-58DE-CADE35F6C526}"/>
              </a:ext>
            </a:extLst>
          </p:cNvPr>
          <p:cNvSpPr>
            <a:spLocks noGrp="1"/>
          </p:cNvSpPr>
          <p:nvPr>
            <p:ph type="title"/>
          </p:nvPr>
        </p:nvSpPr>
        <p:spPr>
          <a:xfrm>
            <a:off x="0" y="-294970"/>
            <a:ext cx="10058400" cy="1609344"/>
          </a:xfrm>
        </p:spPr>
        <p:txBody>
          <a:bodyPr>
            <a:normAutofit/>
          </a:bodyPr>
          <a:lstStyle/>
          <a:p>
            <a:r>
              <a:rPr lang="en-IN" b="1" dirty="0"/>
              <a:t>Access HashSet Elements</a:t>
            </a:r>
            <a:endParaRPr lang="en-US" dirty="0"/>
          </a:p>
        </p:txBody>
      </p:sp>
      <p:sp>
        <p:nvSpPr>
          <p:cNvPr id="3" name="Content Placeholder 2">
            <a:extLst>
              <a:ext uri="{FF2B5EF4-FFF2-40B4-BE49-F238E27FC236}">
                <a16:creationId xmlns:a16="http://schemas.microsoft.com/office/drawing/2014/main" id="{0EDBD46A-C81E-84F7-6415-EA3D7F81AFAE}"/>
              </a:ext>
            </a:extLst>
          </p:cNvPr>
          <p:cNvSpPr>
            <a:spLocks noGrp="1"/>
          </p:cNvSpPr>
          <p:nvPr>
            <p:ph idx="1"/>
          </p:nvPr>
        </p:nvSpPr>
        <p:spPr>
          <a:xfrm>
            <a:off x="155447" y="933739"/>
            <a:ext cx="3817463" cy="2495261"/>
          </a:xfrm>
        </p:spPr>
        <p:txBody>
          <a:bodyPr/>
          <a:lstStyle/>
          <a:p>
            <a:r>
              <a:rPr lang="en-IN" dirty="0"/>
              <a:t>To access the elements of a hash set, we can use the iterator() method. </a:t>
            </a:r>
          </a:p>
          <a:p>
            <a:r>
              <a:rPr lang="en-IN" dirty="0"/>
              <a:t>In order to use this method, we must import the </a:t>
            </a:r>
            <a:r>
              <a:rPr lang="en-IN" dirty="0" err="1"/>
              <a:t>java.util.Iterator</a:t>
            </a:r>
            <a:r>
              <a:rPr lang="en-IN" dirty="0"/>
              <a:t> package.</a:t>
            </a:r>
            <a:endParaRPr lang="en-US" dirty="0"/>
          </a:p>
        </p:txBody>
      </p:sp>
      <p:sp>
        <p:nvSpPr>
          <p:cNvPr id="4" name="Date Placeholder 3">
            <a:extLst>
              <a:ext uri="{FF2B5EF4-FFF2-40B4-BE49-F238E27FC236}">
                <a16:creationId xmlns:a16="http://schemas.microsoft.com/office/drawing/2014/main" id="{443D48B8-F042-202B-6DF1-B349AEAADDEC}"/>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389B0720-7871-E903-8364-201902FDB027}"/>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AF2437CC-DA85-8D5E-8A25-1BAE0CE9ED9A}"/>
              </a:ext>
            </a:extLst>
          </p:cNvPr>
          <p:cNvSpPr>
            <a:spLocks noGrp="1"/>
          </p:cNvSpPr>
          <p:nvPr>
            <p:ph type="sldNum" sz="quarter" idx="12"/>
          </p:nvPr>
        </p:nvSpPr>
        <p:spPr/>
        <p:txBody>
          <a:bodyPr/>
          <a:lstStyle/>
          <a:p>
            <a:fld id="{860C8249-ED93-7640-8EF8-EF1CF6F3BBCA}" type="slidenum">
              <a:rPr lang="en-US" smtClean="0"/>
              <a:t>108</a:t>
            </a:fld>
            <a:endParaRPr lang="en-US"/>
          </a:p>
        </p:txBody>
      </p:sp>
      <p:pic>
        <p:nvPicPr>
          <p:cNvPr id="7" name="Picture 6">
            <a:extLst>
              <a:ext uri="{FF2B5EF4-FFF2-40B4-BE49-F238E27FC236}">
                <a16:creationId xmlns:a16="http://schemas.microsoft.com/office/drawing/2014/main" id="{37C074D5-CCD9-7463-5174-0F4AB112D478}"/>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534F1848-A219-8676-2A75-CE992B99B3BA}"/>
              </a:ext>
            </a:extLst>
          </p:cNvPr>
          <p:cNvSpPr/>
          <p:nvPr/>
        </p:nvSpPr>
        <p:spPr>
          <a:xfrm>
            <a:off x="6096000" y="829832"/>
            <a:ext cx="6096000" cy="6186309"/>
          </a:xfrm>
          <a:prstGeom prst="rect">
            <a:avLst/>
          </a:prstGeom>
        </p:spPr>
        <p:txBody>
          <a:bodyPr>
            <a:spAutoFit/>
          </a:bodyPr>
          <a:lstStyle/>
          <a:p>
            <a:r>
              <a:rPr lang="en-US" dirty="0"/>
              <a:t>import </a:t>
            </a:r>
            <a:r>
              <a:rPr lang="en-US" dirty="0" err="1"/>
              <a:t>java.util.HashSet</a:t>
            </a:r>
            <a:r>
              <a:rPr lang="en-US" dirty="0"/>
              <a:t>;</a:t>
            </a:r>
          </a:p>
          <a:p>
            <a:r>
              <a:rPr lang="en-US" dirty="0"/>
              <a:t>import </a:t>
            </a:r>
            <a:r>
              <a:rPr lang="en-US" dirty="0" err="1"/>
              <a:t>java.util.Iterator</a:t>
            </a:r>
            <a:r>
              <a:rPr lang="en-US" dirty="0"/>
              <a:t>;</a:t>
            </a:r>
          </a:p>
          <a:p>
            <a:endParaRPr lang="en-US" dirty="0"/>
          </a:p>
          <a:p>
            <a:r>
              <a:rPr lang="en-US" dirty="0"/>
              <a:t>class Main {</a:t>
            </a:r>
          </a:p>
          <a:p>
            <a:r>
              <a:rPr lang="en-US" dirty="0"/>
              <a:t>    public static void main(String[] </a:t>
            </a:r>
            <a:r>
              <a:rPr lang="en-US" dirty="0" err="1"/>
              <a:t>args</a:t>
            </a:r>
            <a:r>
              <a:rPr lang="en-US" dirty="0"/>
              <a:t>) {</a:t>
            </a:r>
          </a:p>
          <a:p>
            <a:r>
              <a:rPr lang="en-US" dirty="0"/>
              <a:t>        HashSet&lt;Integer&gt; numbers = new HashSet&lt;&gt;();</a:t>
            </a:r>
          </a:p>
          <a:p>
            <a:r>
              <a:rPr lang="en-US" dirty="0"/>
              <a:t>        </a:t>
            </a:r>
            <a:r>
              <a:rPr lang="en-US" dirty="0" err="1"/>
              <a:t>numbers.add</a:t>
            </a:r>
            <a:r>
              <a:rPr lang="en-US" dirty="0"/>
              <a:t>(2);</a:t>
            </a:r>
          </a:p>
          <a:p>
            <a:r>
              <a:rPr lang="en-US" dirty="0"/>
              <a:t>        </a:t>
            </a:r>
            <a:r>
              <a:rPr lang="en-US" dirty="0" err="1"/>
              <a:t>numbers.add</a:t>
            </a:r>
            <a:r>
              <a:rPr lang="en-US" dirty="0"/>
              <a:t>(5);</a:t>
            </a:r>
          </a:p>
          <a:p>
            <a:r>
              <a:rPr lang="en-US" dirty="0"/>
              <a:t>        </a:t>
            </a:r>
            <a:r>
              <a:rPr lang="en-US" dirty="0" err="1"/>
              <a:t>numbers.add</a:t>
            </a:r>
            <a:r>
              <a:rPr lang="en-US" dirty="0"/>
              <a:t>(6);</a:t>
            </a:r>
          </a:p>
          <a:p>
            <a:r>
              <a:rPr lang="en-US" dirty="0"/>
              <a:t>        </a:t>
            </a:r>
            <a:r>
              <a:rPr lang="en-US" dirty="0" err="1"/>
              <a:t>System.out.println</a:t>
            </a:r>
            <a:r>
              <a:rPr lang="en-US" dirty="0"/>
              <a:t>("HashSet: " + numbers);</a:t>
            </a:r>
          </a:p>
          <a:p>
            <a:endParaRPr lang="en-US" dirty="0"/>
          </a:p>
          <a:p>
            <a:r>
              <a:rPr lang="en-US" dirty="0"/>
              <a:t>        // Calling iterator() method</a:t>
            </a:r>
          </a:p>
          <a:p>
            <a:r>
              <a:rPr lang="en-US" dirty="0"/>
              <a:t>        Iterator&lt;Integer&gt; iterate = </a:t>
            </a:r>
            <a:r>
              <a:rPr lang="en-US" dirty="0" err="1"/>
              <a:t>numbers.iterator</a:t>
            </a:r>
            <a:r>
              <a:rPr lang="en-US" dirty="0"/>
              <a:t>();</a:t>
            </a:r>
          </a:p>
          <a:p>
            <a:r>
              <a:rPr lang="en-US" dirty="0"/>
              <a:t>        </a:t>
            </a:r>
            <a:r>
              <a:rPr lang="en-US" dirty="0" err="1"/>
              <a:t>System.out.print</a:t>
            </a:r>
            <a:r>
              <a:rPr lang="en-US" dirty="0"/>
              <a:t>("HashSet using Iterator: ");</a:t>
            </a:r>
          </a:p>
          <a:p>
            <a:r>
              <a:rPr lang="en-US" dirty="0"/>
              <a:t>        // Accessing elements</a:t>
            </a:r>
          </a:p>
          <a:p>
            <a:r>
              <a:rPr lang="en-US" dirty="0"/>
              <a:t>        while(</a:t>
            </a:r>
            <a:r>
              <a:rPr lang="en-US" dirty="0" err="1"/>
              <a:t>iterate.hasNext</a:t>
            </a:r>
            <a:r>
              <a:rPr lang="en-US" dirty="0"/>
              <a:t>()) {</a:t>
            </a:r>
          </a:p>
          <a:p>
            <a:r>
              <a:rPr lang="en-US" dirty="0"/>
              <a:t>            </a:t>
            </a:r>
            <a:r>
              <a:rPr lang="en-US" dirty="0" err="1"/>
              <a:t>System.out.print</a:t>
            </a:r>
            <a:r>
              <a:rPr lang="en-US" dirty="0"/>
              <a:t>(</a:t>
            </a:r>
            <a:r>
              <a:rPr lang="en-US" dirty="0" err="1"/>
              <a:t>iterate.next</a:t>
            </a:r>
            <a:r>
              <a:rPr lang="en-US" dirty="0"/>
              <a:t>());</a:t>
            </a:r>
          </a:p>
          <a:p>
            <a:r>
              <a:rPr lang="en-US" dirty="0"/>
              <a:t>            </a:t>
            </a:r>
            <a:r>
              <a:rPr lang="en-US" dirty="0" err="1"/>
              <a:t>System.out.print</a:t>
            </a:r>
            <a:r>
              <a:rPr lang="en-US" dirty="0"/>
              <a:t>(", ");</a:t>
            </a:r>
          </a:p>
          <a:p>
            <a:r>
              <a:rPr lang="en-US" dirty="0"/>
              <a:t>        }</a:t>
            </a:r>
          </a:p>
          <a:p>
            <a:r>
              <a:rPr lang="en-US" dirty="0"/>
              <a:t>    }</a:t>
            </a:r>
          </a:p>
          <a:p>
            <a:r>
              <a:rPr lang="en-US" dirty="0"/>
              <a:t>}</a:t>
            </a:r>
          </a:p>
          <a:p>
            <a:endParaRPr lang="en-US" dirty="0"/>
          </a:p>
        </p:txBody>
      </p:sp>
      <p:sp>
        <p:nvSpPr>
          <p:cNvPr id="9" name="Rectangle 8">
            <a:extLst>
              <a:ext uri="{FF2B5EF4-FFF2-40B4-BE49-F238E27FC236}">
                <a16:creationId xmlns:a16="http://schemas.microsoft.com/office/drawing/2014/main" id="{2B57C638-7D9C-DC57-B60A-E14F648B03BF}"/>
              </a:ext>
            </a:extLst>
          </p:cNvPr>
          <p:cNvSpPr/>
          <p:nvPr/>
        </p:nvSpPr>
        <p:spPr>
          <a:xfrm>
            <a:off x="1205030" y="4657709"/>
            <a:ext cx="3274999" cy="1200329"/>
          </a:xfrm>
          <a:prstGeom prst="rect">
            <a:avLst/>
          </a:prstGeom>
        </p:spPr>
        <p:txBody>
          <a:bodyPr wrap="none">
            <a:spAutoFit/>
          </a:bodyPr>
          <a:lstStyle/>
          <a:p>
            <a:r>
              <a:rPr lang="en-IN" dirty="0"/>
              <a:t>Output: </a:t>
            </a:r>
          </a:p>
          <a:p>
            <a:endParaRPr lang="en-IN" dirty="0"/>
          </a:p>
          <a:p>
            <a:r>
              <a:rPr lang="en-IN" dirty="0"/>
              <a:t>HashSet: [2, 5, 6] </a:t>
            </a:r>
          </a:p>
          <a:p>
            <a:r>
              <a:rPr lang="en-IN" dirty="0"/>
              <a:t>HashSet using Iterator: 2, 5, 6,</a:t>
            </a:r>
            <a:endParaRPr lang="en-US" dirty="0"/>
          </a:p>
        </p:txBody>
      </p:sp>
    </p:spTree>
    <p:extLst>
      <p:ext uri="{BB962C8B-B14F-4D97-AF65-F5344CB8AC3E}">
        <p14:creationId xmlns:p14="http://schemas.microsoft.com/office/powerpoint/2010/main" val="323629998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F3FD66-6068-4AD8-2A77-715E4E4CB9CE}"/>
              </a:ext>
            </a:extLst>
          </p:cNvPr>
          <p:cNvSpPr>
            <a:spLocks noGrp="1"/>
          </p:cNvSpPr>
          <p:nvPr>
            <p:ph idx="1"/>
          </p:nvPr>
        </p:nvSpPr>
        <p:spPr>
          <a:xfrm>
            <a:off x="0" y="82401"/>
            <a:ext cx="4122262" cy="2166813"/>
          </a:xfrm>
        </p:spPr>
        <p:txBody>
          <a:bodyPr/>
          <a:lstStyle/>
          <a:p>
            <a:pPr marL="0" indent="0">
              <a:buNone/>
            </a:pPr>
            <a:r>
              <a:rPr lang="en-IN" b="1" dirty="0"/>
              <a:t>Remove Elements</a:t>
            </a:r>
          </a:p>
          <a:p>
            <a:r>
              <a:rPr lang="en-IN" dirty="0"/>
              <a:t>remove() - removes the specified element from the set</a:t>
            </a:r>
          </a:p>
          <a:p>
            <a:r>
              <a:rPr lang="en-IN" dirty="0" err="1"/>
              <a:t>removeAll</a:t>
            </a:r>
            <a:r>
              <a:rPr lang="en-IN" dirty="0"/>
              <a:t>() - removes all the elements from the set</a:t>
            </a:r>
          </a:p>
          <a:p>
            <a:endParaRPr lang="en-US" dirty="0"/>
          </a:p>
        </p:txBody>
      </p:sp>
      <p:sp>
        <p:nvSpPr>
          <p:cNvPr id="4" name="Date Placeholder 3">
            <a:extLst>
              <a:ext uri="{FF2B5EF4-FFF2-40B4-BE49-F238E27FC236}">
                <a16:creationId xmlns:a16="http://schemas.microsoft.com/office/drawing/2014/main" id="{8794F59C-4F07-323F-F176-C9034AEB7896}"/>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416F32D5-6946-3986-F3F7-F2A63425DEE6}"/>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A6D2E82C-8D62-C9FE-DB98-9FDE0786EE88}"/>
              </a:ext>
            </a:extLst>
          </p:cNvPr>
          <p:cNvSpPr>
            <a:spLocks noGrp="1"/>
          </p:cNvSpPr>
          <p:nvPr>
            <p:ph type="sldNum" sz="quarter" idx="12"/>
          </p:nvPr>
        </p:nvSpPr>
        <p:spPr/>
        <p:txBody>
          <a:bodyPr/>
          <a:lstStyle/>
          <a:p>
            <a:fld id="{860C8249-ED93-7640-8EF8-EF1CF6F3BBCA}" type="slidenum">
              <a:rPr lang="en-US" smtClean="0"/>
              <a:t>109</a:t>
            </a:fld>
            <a:endParaRPr lang="en-US"/>
          </a:p>
        </p:txBody>
      </p:sp>
      <p:pic>
        <p:nvPicPr>
          <p:cNvPr id="7" name="Picture 6">
            <a:extLst>
              <a:ext uri="{FF2B5EF4-FFF2-40B4-BE49-F238E27FC236}">
                <a16:creationId xmlns:a16="http://schemas.microsoft.com/office/drawing/2014/main" id="{1DF962AD-626C-66B2-D677-F76A620E5824}"/>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59042D24-14F8-F748-5D97-1694948AAC23}"/>
              </a:ext>
            </a:extLst>
          </p:cNvPr>
          <p:cNvSpPr/>
          <p:nvPr/>
        </p:nvSpPr>
        <p:spPr>
          <a:xfrm>
            <a:off x="4992414" y="497231"/>
            <a:ext cx="6958794" cy="5355312"/>
          </a:xfrm>
          <a:prstGeom prst="rect">
            <a:avLst/>
          </a:prstGeom>
        </p:spPr>
        <p:txBody>
          <a:bodyPr wrap="square">
            <a:spAutoFit/>
          </a:bodyPr>
          <a:lstStyle/>
          <a:p>
            <a:r>
              <a:rPr lang="en-US" dirty="0"/>
              <a:t>import </a:t>
            </a:r>
            <a:r>
              <a:rPr lang="en-US" dirty="0" err="1"/>
              <a:t>java.util.HashSet</a:t>
            </a:r>
            <a:r>
              <a:rPr lang="en-US" dirty="0"/>
              <a:t>;</a:t>
            </a:r>
          </a:p>
          <a:p>
            <a:endParaRPr lang="en-US" dirty="0"/>
          </a:p>
          <a:p>
            <a:r>
              <a:rPr lang="en-US" dirty="0"/>
              <a:t>class Main {</a:t>
            </a:r>
          </a:p>
          <a:p>
            <a:r>
              <a:rPr lang="en-US" dirty="0"/>
              <a:t>    public static void main(String[] </a:t>
            </a:r>
            <a:r>
              <a:rPr lang="en-US" dirty="0" err="1"/>
              <a:t>args</a:t>
            </a:r>
            <a:r>
              <a:rPr lang="en-US" dirty="0"/>
              <a:t>) {</a:t>
            </a:r>
          </a:p>
          <a:p>
            <a:r>
              <a:rPr lang="en-US" dirty="0"/>
              <a:t>        HashSet&lt;Integer&gt; numbers = new HashSet&lt;&gt;();</a:t>
            </a:r>
          </a:p>
          <a:p>
            <a:r>
              <a:rPr lang="en-US" dirty="0"/>
              <a:t>        </a:t>
            </a:r>
            <a:r>
              <a:rPr lang="en-US" dirty="0" err="1"/>
              <a:t>numbers.add</a:t>
            </a:r>
            <a:r>
              <a:rPr lang="en-US" dirty="0"/>
              <a:t>(2);</a:t>
            </a:r>
          </a:p>
          <a:p>
            <a:r>
              <a:rPr lang="en-US" dirty="0"/>
              <a:t>        </a:t>
            </a:r>
            <a:r>
              <a:rPr lang="en-US" dirty="0" err="1"/>
              <a:t>numbers.add</a:t>
            </a:r>
            <a:r>
              <a:rPr lang="en-US" dirty="0"/>
              <a:t>(5);</a:t>
            </a:r>
          </a:p>
          <a:p>
            <a:r>
              <a:rPr lang="en-US" dirty="0"/>
              <a:t>        </a:t>
            </a:r>
            <a:r>
              <a:rPr lang="en-US" dirty="0" err="1"/>
              <a:t>numbers.add</a:t>
            </a:r>
            <a:r>
              <a:rPr lang="en-US" dirty="0"/>
              <a:t>(6);</a:t>
            </a:r>
          </a:p>
          <a:p>
            <a:r>
              <a:rPr lang="en-US" dirty="0"/>
              <a:t>        </a:t>
            </a:r>
            <a:r>
              <a:rPr lang="en-US" dirty="0" err="1"/>
              <a:t>System.out.println</a:t>
            </a:r>
            <a:r>
              <a:rPr lang="en-US" dirty="0"/>
              <a:t>("HashSet: " + numbers);</a:t>
            </a:r>
          </a:p>
          <a:p>
            <a:endParaRPr lang="en-US" dirty="0"/>
          </a:p>
          <a:p>
            <a:r>
              <a:rPr lang="en-US" dirty="0"/>
              <a:t>        // Using remove() method</a:t>
            </a:r>
          </a:p>
          <a:p>
            <a:r>
              <a:rPr lang="en-US" dirty="0"/>
              <a:t>        </a:t>
            </a:r>
            <a:r>
              <a:rPr lang="en-US" dirty="0" err="1"/>
              <a:t>boolean</a:t>
            </a:r>
            <a:r>
              <a:rPr lang="en-US" dirty="0"/>
              <a:t> value1 = </a:t>
            </a:r>
            <a:r>
              <a:rPr lang="en-US" dirty="0" err="1"/>
              <a:t>numbers.remove</a:t>
            </a:r>
            <a:r>
              <a:rPr lang="en-US" dirty="0"/>
              <a:t>(5);</a:t>
            </a:r>
          </a:p>
          <a:p>
            <a:r>
              <a:rPr lang="en-US" dirty="0"/>
              <a:t>        </a:t>
            </a:r>
            <a:r>
              <a:rPr lang="en-US" dirty="0" err="1"/>
              <a:t>System.out.println</a:t>
            </a:r>
            <a:r>
              <a:rPr lang="en-US" dirty="0"/>
              <a:t>("Is 5 removed? " + value1);</a:t>
            </a:r>
          </a:p>
          <a:p>
            <a:endParaRPr lang="en-US" dirty="0"/>
          </a:p>
          <a:p>
            <a:r>
              <a:rPr lang="en-US" dirty="0"/>
              <a:t>        </a:t>
            </a:r>
            <a:r>
              <a:rPr lang="en-US" dirty="0" err="1"/>
              <a:t>boolean</a:t>
            </a:r>
            <a:r>
              <a:rPr lang="en-US" dirty="0"/>
              <a:t> value2 = </a:t>
            </a:r>
            <a:r>
              <a:rPr lang="en-US" dirty="0" err="1"/>
              <a:t>numbers.removeAll</a:t>
            </a:r>
            <a:r>
              <a:rPr lang="en-US" dirty="0"/>
              <a:t>(numbers);</a:t>
            </a:r>
          </a:p>
          <a:p>
            <a:r>
              <a:rPr lang="en-US" dirty="0"/>
              <a:t>        </a:t>
            </a:r>
            <a:r>
              <a:rPr lang="en-US" dirty="0" err="1"/>
              <a:t>System.out.println</a:t>
            </a:r>
            <a:r>
              <a:rPr lang="en-US" dirty="0"/>
              <a:t>("Are all elements removed? " + value2);</a:t>
            </a:r>
          </a:p>
          <a:p>
            <a:r>
              <a:rPr lang="en-US" dirty="0"/>
              <a:t>    }</a:t>
            </a:r>
          </a:p>
          <a:p>
            <a:r>
              <a:rPr lang="en-US" dirty="0"/>
              <a:t>}</a:t>
            </a:r>
          </a:p>
          <a:p>
            <a:endParaRPr lang="en-US" dirty="0"/>
          </a:p>
        </p:txBody>
      </p:sp>
      <p:sp>
        <p:nvSpPr>
          <p:cNvPr id="9" name="Rectangle 8">
            <a:extLst>
              <a:ext uri="{FF2B5EF4-FFF2-40B4-BE49-F238E27FC236}">
                <a16:creationId xmlns:a16="http://schemas.microsoft.com/office/drawing/2014/main" id="{75BC4CA1-A842-AED2-2A6B-4A45276FC981}"/>
              </a:ext>
            </a:extLst>
          </p:cNvPr>
          <p:cNvSpPr/>
          <p:nvPr/>
        </p:nvSpPr>
        <p:spPr>
          <a:xfrm>
            <a:off x="1074262" y="3291502"/>
            <a:ext cx="6096000" cy="923330"/>
          </a:xfrm>
          <a:prstGeom prst="rect">
            <a:avLst/>
          </a:prstGeom>
        </p:spPr>
        <p:txBody>
          <a:bodyPr>
            <a:spAutoFit/>
          </a:bodyPr>
          <a:lstStyle/>
          <a:p>
            <a:r>
              <a:rPr lang="en-IN" dirty="0"/>
              <a:t>HashSet: [2, 5, 6] </a:t>
            </a:r>
          </a:p>
          <a:p>
            <a:r>
              <a:rPr lang="en-IN" dirty="0"/>
              <a:t>Is 5 removed? true </a:t>
            </a:r>
          </a:p>
          <a:p>
            <a:r>
              <a:rPr lang="en-IN" dirty="0"/>
              <a:t>Are all elements removed? true</a:t>
            </a:r>
            <a:endParaRPr lang="en-US" dirty="0"/>
          </a:p>
        </p:txBody>
      </p:sp>
    </p:spTree>
    <p:extLst>
      <p:ext uri="{BB962C8B-B14F-4D97-AF65-F5344CB8AC3E}">
        <p14:creationId xmlns:p14="http://schemas.microsoft.com/office/powerpoint/2010/main" val="3202890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7ED82-484F-2FE6-DCF0-303C5603CA01}"/>
              </a:ext>
            </a:extLst>
          </p:cNvPr>
          <p:cNvSpPr>
            <a:spLocks noGrp="1"/>
          </p:cNvSpPr>
          <p:nvPr>
            <p:ph type="title"/>
          </p:nvPr>
        </p:nvSpPr>
        <p:spPr/>
        <p:txBody>
          <a:bodyPr/>
          <a:lstStyle/>
          <a:p>
            <a:r>
              <a:rPr lang="en-US" dirty="0"/>
              <a:t>Java Try-Catch Block</a:t>
            </a:r>
          </a:p>
        </p:txBody>
      </p:sp>
      <p:sp>
        <p:nvSpPr>
          <p:cNvPr id="3" name="Content Placeholder 2">
            <a:extLst>
              <a:ext uri="{FF2B5EF4-FFF2-40B4-BE49-F238E27FC236}">
                <a16:creationId xmlns:a16="http://schemas.microsoft.com/office/drawing/2014/main" id="{2DCB5C50-5B46-A66C-2722-C6DE6EC6244C}"/>
              </a:ext>
            </a:extLst>
          </p:cNvPr>
          <p:cNvSpPr>
            <a:spLocks noGrp="1"/>
          </p:cNvSpPr>
          <p:nvPr>
            <p:ph idx="1"/>
          </p:nvPr>
        </p:nvSpPr>
        <p:spPr/>
        <p:txBody>
          <a:bodyPr>
            <a:normAutofit lnSpcReduction="10000"/>
          </a:bodyPr>
          <a:lstStyle/>
          <a:p>
            <a:pPr marL="0" indent="0">
              <a:buNone/>
            </a:pPr>
            <a:r>
              <a:rPr lang="en-IN" dirty="0"/>
              <a:t>Java try block is used to enclose the code that might throw an exception. It must be used within the method. </a:t>
            </a:r>
          </a:p>
          <a:p>
            <a:pPr marL="0" indent="0">
              <a:buNone/>
            </a:pPr>
            <a:r>
              <a:rPr lang="en-IN" dirty="0"/>
              <a:t>If an exception occurs at the particular statement in the try block, the rest of the block code will not execute. So, it is recommended not to keep the code in try block that will not throw an exception. </a:t>
            </a:r>
          </a:p>
          <a:p>
            <a:pPr marL="0" indent="0">
              <a:buNone/>
            </a:pPr>
            <a:r>
              <a:rPr lang="en-IN" dirty="0"/>
              <a:t>Java try block must be followed by either catch or finally block. </a:t>
            </a:r>
          </a:p>
          <a:p>
            <a:pPr marL="0" indent="0">
              <a:buNone/>
            </a:pPr>
            <a:r>
              <a:rPr lang="en-IN" b="1" dirty="0"/>
              <a:t>Syntax of try-catch block </a:t>
            </a:r>
            <a:endParaRPr lang="en-IN" dirty="0"/>
          </a:p>
          <a:p>
            <a:pPr marL="1097280" lvl="4" indent="0">
              <a:buNone/>
            </a:pPr>
            <a:r>
              <a:rPr lang="en-IN" dirty="0"/>
              <a:t>try{</a:t>
            </a:r>
            <a:br>
              <a:rPr lang="en-IN" dirty="0"/>
            </a:br>
            <a:r>
              <a:rPr lang="en-IN" dirty="0"/>
              <a:t>//code that may throw an exception }</a:t>
            </a:r>
          </a:p>
          <a:p>
            <a:pPr marL="1097280" lvl="4" indent="0">
              <a:buNone/>
            </a:pPr>
            <a:r>
              <a:rPr lang="en-IN" dirty="0"/>
              <a:t>catch(Exception class Name ref){} </a:t>
            </a:r>
          </a:p>
          <a:p>
            <a:pPr marL="0" indent="0">
              <a:buNone/>
            </a:pPr>
            <a:r>
              <a:rPr lang="en-IN" b="1" dirty="0"/>
              <a:t>Syntax of try-finally block </a:t>
            </a:r>
            <a:endParaRPr lang="en-IN" dirty="0"/>
          </a:p>
          <a:p>
            <a:pPr marL="1097280" lvl="4" indent="0">
              <a:buNone/>
            </a:pPr>
            <a:r>
              <a:rPr lang="en-IN" dirty="0"/>
              <a:t>try{</a:t>
            </a:r>
            <a:br>
              <a:rPr lang="en-IN" dirty="0"/>
            </a:br>
            <a:r>
              <a:rPr lang="en-IN" dirty="0"/>
              <a:t>//code that may throw an exception } f </a:t>
            </a:r>
            <a:r>
              <a:rPr lang="en-IN" dirty="0" err="1"/>
              <a:t>i</a:t>
            </a:r>
            <a:r>
              <a:rPr lang="en-IN" dirty="0"/>
              <a:t> n a l l y {} </a:t>
            </a:r>
          </a:p>
          <a:p>
            <a:endParaRPr lang="en-US" dirty="0"/>
          </a:p>
        </p:txBody>
      </p:sp>
      <p:sp>
        <p:nvSpPr>
          <p:cNvPr id="4" name="Date Placeholder 3">
            <a:extLst>
              <a:ext uri="{FF2B5EF4-FFF2-40B4-BE49-F238E27FC236}">
                <a16:creationId xmlns:a16="http://schemas.microsoft.com/office/drawing/2014/main" id="{31121EBE-B3C4-06E8-F756-BC648E5C07E3}"/>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A5D3F1E3-6825-1E6F-C217-E57ACF12BE9C}"/>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212B1D6B-2FC8-7C3D-0F9C-2BCCC443AC22}"/>
              </a:ext>
            </a:extLst>
          </p:cNvPr>
          <p:cNvSpPr>
            <a:spLocks noGrp="1"/>
          </p:cNvSpPr>
          <p:nvPr>
            <p:ph type="sldNum" sz="quarter" idx="12"/>
          </p:nvPr>
        </p:nvSpPr>
        <p:spPr/>
        <p:txBody>
          <a:bodyPr/>
          <a:lstStyle/>
          <a:p>
            <a:fld id="{860C8249-ED93-7640-8EF8-EF1CF6F3BBCA}" type="slidenum">
              <a:rPr lang="en-US" smtClean="0"/>
              <a:t>11</a:t>
            </a:fld>
            <a:endParaRPr lang="en-US"/>
          </a:p>
        </p:txBody>
      </p:sp>
      <p:pic>
        <p:nvPicPr>
          <p:cNvPr id="7" name="Picture 6">
            <a:extLst>
              <a:ext uri="{FF2B5EF4-FFF2-40B4-BE49-F238E27FC236}">
                <a16:creationId xmlns:a16="http://schemas.microsoft.com/office/drawing/2014/main" id="{9DAD839F-386C-7FDC-D923-4AFBE0612337}"/>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26039033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1B72BB-3903-DE55-1CFF-0FBC0AF51DDB}"/>
              </a:ext>
            </a:extLst>
          </p:cNvPr>
          <p:cNvSpPr>
            <a:spLocks noGrp="1"/>
          </p:cNvSpPr>
          <p:nvPr>
            <p:ph idx="1"/>
          </p:nvPr>
        </p:nvSpPr>
        <p:spPr>
          <a:xfrm>
            <a:off x="0" y="0"/>
            <a:ext cx="3029186" cy="3226676"/>
          </a:xfrm>
        </p:spPr>
        <p:txBody>
          <a:bodyPr>
            <a:normAutofit fontScale="85000" lnSpcReduction="10000"/>
          </a:bodyPr>
          <a:lstStyle/>
          <a:p>
            <a:pPr marL="0" indent="0">
              <a:buNone/>
            </a:pPr>
            <a:r>
              <a:rPr lang="en-IN" b="1" dirty="0"/>
              <a:t>Set Operations</a:t>
            </a:r>
          </a:p>
          <a:p>
            <a:r>
              <a:rPr lang="en-IN" dirty="0"/>
              <a:t>The various methods of the HashSet class can also be used to perform various set operations.</a:t>
            </a:r>
          </a:p>
          <a:p>
            <a:pPr marL="0" indent="0">
              <a:buNone/>
            </a:pPr>
            <a:endParaRPr lang="en-IN" b="1" dirty="0"/>
          </a:p>
          <a:p>
            <a:pPr marL="0" indent="0">
              <a:buNone/>
            </a:pPr>
            <a:endParaRPr lang="en-IN" b="1" dirty="0"/>
          </a:p>
          <a:p>
            <a:pPr marL="0" indent="0">
              <a:buNone/>
            </a:pPr>
            <a:r>
              <a:rPr lang="en-IN" b="1" dirty="0"/>
              <a:t>Union of Sets</a:t>
            </a:r>
          </a:p>
          <a:p>
            <a:r>
              <a:rPr lang="en-IN" dirty="0"/>
              <a:t>To perform the union between two sets, we can use the </a:t>
            </a:r>
            <a:r>
              <a:rPr lang="en-IN" dirty="0" err="1"/>
              <a:t>addAll</a:t>
            </a:r>
            <a:r>
              <a:rPr lang="en-IN" dirty="0"/>
              <a:t>() method. </a:t>
            </a:r>
          </a:p>
          <a:p>
            <a:endParaRPr lang="en-IN" dirty="0"/>
          </a:p>
          <a:p>
            <a:endParaRPr lang="en-US" dirty="0"/>
          </a:p>
        </p:txBody>
      </p:sp>
      <p:sp>
        <p:nvSpPr>
          <p:cNvPr id="4" name="Date Placeholder 3">
            <a:extLst>
              <a:ext uri="{FF2B5EF4-FFF2-40B4-BE49-F238E27FC236}">
                <a16:creationId xmlns:a16="http://schemas.microsoft.com/office/drawing/2014/main" id="{D71F093F-3540-171E-0E90-93A662D43CAD}"/>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2CAACD8B-CF2C-AD78-5B02-2D068551B9DE}"/>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A72F899E-DA94-C419-AB1B-AD2C19050013}"/>
              </a:ext>
            </a:extLst>
          </p:cNvPr>
          <p:cNvSpPr>
            <a:spLocks noGrp="1"/>
          </p:cNvSpPr>
          <p:nvPr>
            <p:ph type="sldNum" sz="quarter" idx="12"/>
          </p:nvPr>
        </p:nvSpPr>
        <p:spPr/>
        <p:txBody>
          <a:bodyPr/>
          <a:lstStyle/>
          <a:p>
            <a:fld id="{860C8249-ED93-7640-8EF8-EF1CF6F3BBCA}" type="slidenum">
              <a:rPr lang="en-US" smtClean="0"/>
              <a:t>110</a:t>
            </a:fld>
            <a:endParaRPr lang="en-US"/>
          </a:p>
        </p:txBody>
      </p:sp>
      <p:pic>
        <p:nvPicPr>
          <p:cNvPr id="7" name="Picture 6">
            <a:extLst>
              <a:ext uri="{FF2B5EF4-FFF2-40B4-BE49-F238E27FC236}">
                <a16:creationId xmlns:a16="http://schemas.microsoft.com/office/drawing/2014/main" id="{FC8E5542-50DB-4293-0437-60594489241A}"/>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224D2330-A21E-0C29-4297-8078AD69B873}"/>
              </a:ext>
            </a:extLst>
          </p:cNvPr>
          <p:cNvSpPr/>
          <p:nvPr/>
        </p:nvSpPr>
        <p:spPr>
          <a:xfrm>
            <a:off x="5438813" y="451600"/>
            <a:ext cx="6096000" cy="6186309"/>
          </a:xfrm>
          <a:prstGeom prst="rect">
            <a:avLst/>
          </a:prstGeom>
        </p:spPr>
        <p:txBody>
          <a:bodyPr>
            <a:spAutoFit/>
          </a:bodyPr>
          <a:lstStyle/>
          <a:p>
            <a:r>
              <a:rPr lang="en-US" dirty="0"/>
              <a:t>import </a:t>
            </a:r>
            <a:r>
              <a:rPr lang="en-US" dirty="0" err="1"/>
              <a:t>java.util.HashSet</a:t>
            </a:r>
            <a:r>
              <a:rPr lang="en-US" dirty="0"/>
              <a:t>;</a:t>
            </a:r>
          </a:p>
          <a:p>
            <a:endParaRPr lang="en-US" dirty="0"/>
          </a:p>
          <a:p>
            <a:r>
              <a:rPr lang="en-US" dirty="0"/>
              <a:t>class Main {</a:t>
            </a:r>
          </a:p>
          <a:p>
            <a:r>
              <a:rPr lang="en-US" dirty="0"/>
              <a:t>    public static void main(String[] </a:t>
            </a:r>
            <a:r>
              <a:rPr lang="en-US" dirty="0" err="1"/>
              <a:t>args</a:t>
            </a:r>
            <a:r>
              <a:rPr lang="en-US" dirty="0"/>
              <a:t>) {</a:t>
            </a:r>
          </a:p>
          <a:p>
            <a:r>
              <a:rPr lang="en-US" dirty="0"/>
              <a:t>        HashSet&lt;Integer&gt; </a:t>
            </a:r>
            <a:r>
              <a:rPr lang="en-US" dirty="0" err="1"/>
              <a:t>evenNumbers</a:t>
            </a:r>
            <a:r>
              <a:rPr lang="en-US" dirty="0"/>
              <a:t> = new HashSet&lt;&gt;();</a:t>
            </a:r>
          </a:p>
          <a:p>
            <a:r>
              <a:rPr lang="en-US" dirty="0"/>
              <a:t>        </a:t>
            </a:r>
            <a:r>
              <a:rPr lang="en-US" dirty="0" err="1"/>
              <a:t>evenNumbers.add</a:t>
            </a:r>
            <a:r>
              <a:rPr lang="en-US" dirty="0"/>
              <a:t>(2);</a:t>
            </a:r>
          </a:p>
          <a:p>
            <a:r>
              <a:rPr lang="en-US" dirty="0"/>
              <a:t>        </a:t>
            </a:r>
            <a:r>
              <a:rPr lang="en-US" dirty="0" err="1"/>
              <a:t>evenNumbers.add</a:t>
            </a:r>
            <a:r>
              <a:rPr lang="en-US" dirty="0"/>
              <a:t>(4);</a:t>
            </a:r>
          </a:p>
          <a:p>
            <a:r>
              <a:rPr lang="en-US" dirty="0"/>
              <a:t>        </a:t>
            </a:r>
            <a:r>
              <a:rPr lang="en-US" dirty="0" err="1"/>
              <a:t>System.out.println</a:t>
            </a:r>
            <a:r>
              <a:rPr lang="en-US" dirty="0"/>
              <a:t>("HashSet1: " + </a:t>
            </a:r>
            <a:r>
              <a:rPr lang="en-US" dirty="0" err="1"/>
              <a:t>evenNumbers</a:t>
            </a:r>
            <a:r>
              <a:rPr lang="en-US" dirty="0"/>
              <a:t>);</a:t>
            </a:r>
          </a:p>
          <a:p>
            <a:endParaRPr lang="en-US" dirty="0"/>
          </a:p>
          <a:p>
            <a:r>
              <a:rPr lang="en-US" dirty="0"/>
              <a:t>        HashSet&lt;Integer&gt; numbers = new HashSet&lt;&gt;();</a:t>
            </a:r>
          </a:p>
          <a:p>
            <a:r>
              <a:rPr lang="en-US" dirty="0"/>
              <a:t>        </a:t>
            </a:r>
            <a:r>
              <a:rPr lang="en-US" dirty="0" err="1"/>
              <a:t>numbers.add</a:t>
            </a:r>
            <a:r>
              <a:rPr lang="en-US" dirty="0"/>
              <a:t>(1);</a:t>
            </a:r>
          </a:p>
          <a:p>
            <a:r>
              <a:rPr lang="en-US" dirty="0"/>
              <a:t>        </a:t>
            </a:r>
            <a:r>
              <a:rPr lang="en-US" dirty="0" err="1"/>
              <a:t>numbers.add</a:t>
            </a:r>
            <a:r>
              <a:rPr lang="en-US" dirty="0"/>
              <a:t>(3);</a:t>
            </a:r>
          </a:p>
          <a:p>
            <a:r>
              <a:rPr lang="en-US" dirty="0"/>
              <a:t>        </a:t>
            </a:r>
            <a:r>
              <a:rPr lang="en-US" dirty="0" err="1"/>
              <a:t>System.out.println</a:t>
            </a:r>
            <a:r>
              <a:rPr lang="en-US" dirty="0"/>
              <a:t>("HashSet2: " + numbers);</a:t>
            </a:r>
          </a:p>
          <a:p>
            <a:endParaRPr lang="en-US" dirty="0"/>
          </a:p>
          <a:p>
            <a:r>
              <a:rPr lang="en-US" dirty="0"/>
              <a:t>        // Union of two set</a:t>
            </a:r>
          </a:p>
          <a:p>
            <a:r>
              <a:rPr lang="en-US" dirty="0"/>
              <a:t>        </a:t>
            </a:r>
            <a:r>
              <a:rPr lang="en-US" dirty="0" err="1"/>
              <a:t>numbers.addAll</a:t>
            </a:r>
            <a:r>
              <a:rPr lang="en-US" dirty="0"/>
              <a:t>(</a:t>
            </a:r>
            <a:r>
              <a:rPr lang="en-US" dirty="0" err="1"/>
              <a:t>evenNumbers</a:t>
            </a:r>
            <a:r>
              <a:rPr lang="en-US" dirty="0"/>
              <a:t>);</a:t>
            </a:r>
          </a:p>
          <a:p>
            <a:r>
              <a:rPr lang="en-US" dirty="0"/>
              <a:t>        </a:t>
            </a:r>
            <a:r>
              <a:rPr lang="en-US" dirty="0" err="1"/>
              <a:t>System.out.println</a:t>
            </a:r>
            <a:r>
              <a:rPr lang="en-US" dirty="0"/>
              <a:t>("Union is: " + numbers);</a:t>
            </a:r>
          </a:p>
          <a:p>
            <a:r>
              <a:rPr lang="en-US" dirty="0"/>
              <a:t>    }</a:t>
            </a:r>
          </a:p>
          <a:p>
            <a:r>
              <a:rPr lang="en-US" dirty="0"/>
              <a:t>}</a:t>
            </a:r>
          </a:p>
          <a:p>
            <a:endParaRPr lang="en-US" dirty="0"/>
          </a:p>
          <a:p>
            <a:endParaRPr lang="en-US" dirty="0"/>
          </a:p>
        </p:txBody>
      </p:sp>
      <p:sp>
        <p:nvSpPr>
          <p:cNvPr id="9" name="Rectangle 8">
            <a:extLst>
              <a:ext uri="{FF2B5EF4-FFF2-40B4-BE49-F238E27FC236}">
                <a16:creationId xmlns:a16="http://schemas.microsoft.com/office/drawing/2014/main" id="{4F6DAB33-F752-5882-47B5-589E7E478E88}"/>
              </a:ext>
            </a:extLst>
          </p:cNvPr>
          <p:cNvSpPr/>
          <p:nvPr/>
        </p:nvSpPr>
        <p:spPr>
          <a:xfrm>
            <a:off x="1413956" y="4116692"/>
            <a:ext cx="2136995" cy="1477328"/>
          </a:xfrm>
          <a:prstGeom prst="rect">
            <a:avLst/>
          </a:prstGeom>
        </p:spPr>
        <p:txBody>
          <a:bodyPr wrap="none">
            <a:spAutoFit/>
          </a:bodyPr>
          <a:lstStyle/>
          <a:p>
            <a:r>
              <a:rPr lang="en-IN" dirty="0"/>
              <a:t>Output: </a:t>
            </a:r>
          </a:p>
          <a:p>
            <a:endParaRPr lang="en-IN" dirty="0"/>
          </a:p>
          <a:p>
            <a:r>
              <a:rPr lang="en-IN" dirty="0"/>
              <a:t>HashSet1: [2, 4] </a:t>
            </a:r>
          </a:p>
          <a:p>
            <a:r>
              <a:rPr lang="en-IN" dirty="0"/>
              <a:t>HashSet2: [1, 3] </a:t>
            </a:r>
          </a:p>
          <a:p>
            <a:r>
              <a:rPr lang="en-IN" dirty="0"/>
              <a:t>Union is: [1, 2, 3, 4]</a:t>
            </a:r>
            <a:endParaRPr lang="en-US" dirty="0"/>
          </a:p>
        </p:txBody>
      </p:sp>
    </p:spTree>
    <p:extLst>
      <p:ext uri="{BB962C8B-B14F-4D97-AF65-F5344CB8AC3E}">
        <p14:creationId xmlns:p14="http://schemas.microsoft.com/office/powerpoint/2010/main" val="180431180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2B4D8D-C36E-7090-B49F-F45D18D8C16B}"/>
              </a:ext>
            </a:extLst>
          </p:cNvPr>
          <p:cNvSpPr>
            <a:spLocks noGrp="1"/>
          </p:cNvSpPr>
          <p:nvPr>
            <p:ph idx="1"/>
          </p:nvPr>
        </p:nvSpPr>
        <p:spPr>
          <a:xfrm>
            <a:off x="0" y="0"/>
            <a:ext cx="2848303" cy="2438400"/>
          </a:xfrm>
        </p:spPr>
        <p:txBody>
          <a:bodyPr/>
          <a:lstStyle/>
          <a:p>
            <a:pPr marL="0" indent="0">
              <a:buNone/>
            </a:pPr>
            <a:r>
              <a:rPr lang="en-IN" b="1" dirty="0"/>
              <a:t>Intersection of Sets</a:t>
            </a:r>
          </a:p>
          <a:p>
            <a:r>
              <a:rPr lang="en-IN" dirty="0"/>
              <a:t>To perform the intersection between two sets, we can use the </a:t>
            </a:r>
            <a:r>
              <a:rPr lang="en-IN" dirty="0" err="1"/>
              <a:t>retainAll</a:t>
            </a:r>
            <a:r>
              <a:rPr lang="en-IN" dirty="0"/>
              <a:t>()method.</a:t>
            </a:r>
          </a:p>
          <a:p>
            <a:endParaRPr lang="en-US" dirty="0"/>
          </a:p>
        </p:txBody>
      </p:sp>
      <p:sp>
        <p:nvSpPr>
          <p:cNvPr id="4" name="Date Placeholder 3">
            <a:extLst>
              <a:ext uri="{FF2B5EF4-FFF2-40B4-BE49-F238E27FC236}">
                <a16:creationId xmlns:a16="http://schemas.microsoft.com/office/drawing/2014/main" id="{CDFDF51A-F2C3-6DD4-B66F-944511D55A01}"/>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5E3E470C-DDCB-6089-7F82-E282F0B0E0BD}"/>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FFF2BC2C-1AC9-3B4C-EB1F-D628B9E14B0C}"/>
              </a:ext>
            </a:extLst>
          </p:cNvPr>
          <p:cNvSpPr>
            <a:spLocks noGrp="1"/>
          </p:cNvSpPr>
          <p:nvPr>
            <p:ph type="sldNum" sz="quarter" idx="12"/>
          </p:nvPr>
        </p:nvSpPr>
        <p:spPr/>
        <p:txBody>
          <a:bodyPr/>
          <a:lstStyle/>
          <a:p>
            <a:fld id="{860C8249-ED93-7640-8EF8-EF1CF6F3BBCA}" type="slidenum">
              <a:rPr lang="en-US" smtClean="0"/>
              <a:t>111</a:t>
            </a:fld>
            <a:endParaRPr lang="en-US"/>
          </a:p>
        </p:txBody>
      </p:sp>
      <p:pic>
        <p:nvPicPr>
          <p:cNvPr id="7" name="Picture 6">
            <a:extLst>
              <a:ext uri="{FF2B5EF4-FFF2-40B4-BE49-F238E27FC236}">
                <a16:creationId xmlns:a16="http://schemas.microsoft.com/office/drawing/2014/main" id="{18EE8F9A-AA2C-EF46-6B1E-41089B89D330}"/>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5E3C1EF9-6441-36FD-8C33-615E56C9BF94}"/>
              </a:ext>
            </a:extLst>
          </p:cNvPr>
          <p:cNvSpPr/>
          <p:nvPr/>
        </p:nvSpPr>
        <p:spPr>
          <a:xfrm>
            <a:off x="5686097" y="237037"/>
            <a:ext cx="6096000" cy="6463308"/>
          </a:xfrm>
          <a:prstGeom prst="rect">
            <a:avLst/>
          </a:prstGeom>
        </p:spPr>
        <p:txBody>
          <a:bodyPr>
            <a:spAutoFit/>
          </a:bodyPr>
          <a:lstStyle/>
          <a:p>
            <a:r>
              <a:rPr lang="en-US" dirty="0"/>
              <a:t>import </a:t>
            </a:r>
            <a:r>
              <a:rPr lang="en-US" dirty="0" err="1"/>
              <a:t>java.util.HashSet</a:t>
            </a:r>
            <a:r>
              <a:rPr lang="en-US" dirty="0"/>
              <a:t>;</a:t>
            </a:r>
          </a:p>
          <a:p>
            <a:endParaRPr lang="en-US" dirty="0"/>
          </a:p>
          <a:p>
            <a:r>
              <a:rPr lang="en-US" dirty="0"/>
              <a:t>class Main {</a:t>
            </a:r>
          </a:p>
          <a:p>
            <a:r>
              <a:rPr lang="en-US" dirty="0"/>
              <a:t>    public static void main(String[] </a:t>
            </a:r>
            <a:r>
              <a:rPr lang="en-US" dirty="0" err="1"/>
              <a:t>args</a:t>
            </a:r>
            <a:r>
              <a:rPr lang="en-US" dirty="0"/>
              <a:t>) {</a:t>
            </a:r>
          </a:p>
          <a:p>
            <a:r>
              <a:rPr lang="en-US" dirty="0"/>
              <a:t>        HashSet&lt;Integer&gt; </a:t>
            </a:r>
            <a:r>
              <a:rPr lang="en-US" dirty="0" err="1"/>
              <a:t>primeNumbers</a:t>
            </a:r>
            <a:r>
              <a:rPr lang="en-US" dirty="0"/>
              <a:t> = new HashSet&lt;&gt;();</a:t>
            </a:r>
          </a:p>
          <a:p>
            <a:r>
              <a:rPr lang="en-US" dirty="0"/>
              <a:t>        </a:t>
            </a:r>
            <a:r>
              <a:rPr lang="en-US" dirty="0" err="1"/>
              <a:t>primeNumbers.add</a:t>
            </a:r>
            <a:r>
              <a:rPr lang="en-US" dirty="0"/>
              <a:t>(2);</a:t>
            </a:r>
          </a:p>
          <a:p>
            <a:r>
              <a:rPr lang="en-US" dirty="0"/>
              <a:t>        </a:t>
            </a:r>
            <a:r>
              <a:rPr lang="en-US" dirty="0" err="1"/>
              <a:t>primeNumbers.add</a:t>
            </a:r>
            <a:r>
              <a:rPr lang="en-US" dirty="0"/>
              <a:t>(3);</a:t>
            </a:r>
          </a:p>
          <a:p>
            <a:r>
              <a:rPr lang="en-US" dirty="0"/>
              <a:t>        </a:t>
            </a:r>
            <a:r>
              <a:rPr lang="en-US" dirty="0" err="1"/>
              <a:t>System.out.println</a:t>
            </a:r>
            <a:r>
              <a:rPr lang="en-US" dirty="0"/>
              <a:t>("HashSet1: " + </a:t>
            </a:r>
            <a:r>
              <a:rPr lang="en-US" dirty="0" err="1"/>
              <a:t>primeNumbers</a:t>
            </a:r>
            <a:r>
              <a:rPr lang="en-US" dirty="0"/>
              <a:t>);</a:t>
            </a:r>
          </a:p>
          <a:p>
            <a:endParaRPr lang="en-US" dirty="0"/>
          </a:p>
          <a:p>
            <a:r>
              <a:rPr lang="en-US" dirty="0"/>
              <a:t>        HashSet&lt;Integer&gt; </a:t>
            </a:r>
            <a:r>
              <a:rPr lang="en-US" dirty="0" err="1"/>
              <a:t>evenNumbers</a:t>
            </a:r>
            <a:r>
              <a:rPr lang="en-US" dirty="0"/>
              <a:t> = new HashSet&lt;&gt;();</a:t>
            </a:r>
          </a:p>
          <a:p>
            <a:r>
              <a:rPr lang="en-US" dirty="0"/>
              <a:t>        </a:t>
            </a:r>
            <a:r>
              <a:rPr lang="en-US" dirty="0" err="1"/>
              <a:t>evenNumbers.add</a:t>
            </a:r>
            <a:r>
              <a:rPr lang="en-US" dirty="0"/>
              <a:t>(2);</a:t>
            </a:r>
          </a:p>
          <a:p>
            <a:r>
              <a:rPr lang="en-US" dirty="0"/>
              <a:t>        </a:t>
            </a:r>
            <a:r>
              <a:rPr lang="en-US" dirty="0" err="1"/>
              <a:t>evenNumbers.add</a:t>
            </a:r>
            <a:r>
              <a:rPr lang="en-US" dirty="0"/>
              <a:t>(4);</a:t>
            </a:r>
          </a:p>
          <a:p>
            <a:r>
              <a:rPr lang="en-US" dirty="0"/>
              <a:t>        </a:t>
            </a:r>
            <a:r>
              <a:rPr lang="en-US" dirty="0" err="1"/>
              <a:t>System.out.println</a:t>
            </a:r>
            <a:r>
              <a:rPr lang="en-US" dirty="0"/>
              <a:t>("HashSet2: " + </a:t>
            </a:r>
            <a:r>
              <a:rPr lang="en-US" dirty="0" err="1"/>
              <a:t>evenNumbers</a:t>
            </a:r>
            <a:r>
              <a:rPr lang="en-US" dirty="0"/>
              <a:t>);</a:t>
            </a:r>
          </a:p>
          <a:p>
            <a:endParaRPr lang="en-US" dirty="0"/>
          </a:p>
          <a:p>
            <a:r>
              <a:rPr lang="en-US" dirty="0"/>
              <a:t>        // Intersection of two sets</a:t>
            </a:r>
          </a:p>
          <a:p>
            <a:r>
              <a:rPr lang="en-US" dirty="0"/>
              <a:t>        </a:t>
            </a:r>
            <a:r>
              <a:rPr lang="en-US" dirty="0" err="1"/>
              <a:t>evenNumbers.retainAll</a:t>
            </a:r>
            <a:r>
              <a:rPr lang="en-US" dirty="0"/>
              <a:t>(</a:t>
            </a:r>
            <a:r>
              <a:rPr lang="en-US" dirty="0" err="1"/>
              <a:t>primeNumbers</a:t>
            </a:r>
            <a:r>
              <a:rPr lang="en-US" dirty="0"/>
              <a:t>);</a:t>
            </a:r>
          </a:p>
          <a:p>
            <a:r>
              <a:rPr lang="en-US" dirty="0"/>
              <a:t>        </a:t>
            </a:r>
            <a:r>
              <a:rPr lang="en-US" dirty="0" err="1"/>
              <a:t>System.out.println</a:t>
            </a:r>
            <a:r>
              <a:rPr lang="en-US" dirty="0"/>
              <a:t>("Intersection is: " + </a:t>
            </a:r>
            <a:r>
              <a:rPr lang="en-US" dirty="0" err="1"/>
              <a:t>evenNumbers</a:t>
            </a:r>
            <a:r>
              <a:rPr lang="en-US" dirty="0"/>
              <a:t>);</a:t>
            </a:r>
          </a:p>
          <a:p>
            <a:r>
              <a:rPr lang="en-US" dirty="0"/>
              <a:t>    }</a:t>
            </a:r>
          </a:p>
          <a:p>
            <a:r>
              <a:rPr lang="en-US" dirty="0"/>
              <a:t>}</a:t>
            </a:r>
          </a:p>
          <a:p>
            <a:endParaRPr lang="en-US" dirty="0"/>
          </a:p>
        </p:txBody>
      </p:sp>
      <p:sp>
        <p:nvSpPr>
          <p:cNvPr id="9" name="Rectangle 8">
            <a:extLst>
              <a:ext uri="{FF2B5EF4-FFF2-40B4-BE49-F238E27FC236}">
                <a16:creationId xmlns:a16="http://schemas.microsoft.com/office/drawing/2014/main" id="{1ABF67C6-5EB7-A4E6-73EE-02C3BEB9CC27}"/>
              </a:ext>
            </a:extLst>
          </p:cNvPr>
          <p:cNvSpPr/>
          <p:nvPr/>
        </p:nvSpPr>
        <p:spPr>
          <a:xfrm>
            <a:off x="1139709" y="4067781"/>
            <a:ext cx="2084994" cy="1477328"/>
          </a:xfrm>
          <a:prstGeom prst="rect">
            <a:avLst/>
          </a:prstGeom>
        </p:spPr>
        <p:txBody>
          <a:bodyPr wrap="none">
            <a:spAutoFit/>
          </a:bodyPr>
          <a:lstStyle/>
          <a:p>
            <a:r>
              <a:rPr lang="en-IN" dirty="0"/>
              <a:t>Output: </a:t>
            </a:r>
          </a:p>
          <a:p>
            <a:endParaRPr lang="en-IN" dirty="0"/>
          </a:p>
          <a:p>
            <a:r>
              <a:rPr lang="en-IN" dirty="0"/>
              <a:t>HashSet1: [2, 3] </a:t>
            </a:r>
          </a:p>
          <a:p>
            <a:r>
              <a:rPr lang="en-IN" dirty="0"/>
              <a:t>HashSet2: [2, 4] </a:t>
            </a:r>
          </a:p>
          <a:p>
            <a:r>
              <a:rPr lang="en-IN" dirty="0"/>
              <a:t>Intersection is: [2]</a:t>
            </a:r>
            <a:endParaRPr lang="en-US" dirty="0"/>
          </a:p>
        </p:txBody>
      </p:sp>
    </p:spTree>
    <p:extLst>
      <p:ext uri="{BB962C8B-B14F-4D97-AF65-F5344CB8AC3E}">
        <p14:creationId xmlns:p14="http://schemas.microsoft.com/office/powerpoint/2010/main" val="92755862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CD94B4-284F-2B6C-703B-7C15F5A7A2FF}"/>
              </a:ext>
            </a:extLst>
          </p:cNvPr>
          <p:cNvSpPr>
            <a:spLocks noGrp="1"/>
          </p:cNvSpPr>
          <p:nvPr>
            <p:ph idx="1"/>
          </p:nvPr>
        </p:nvSpPr>
        <p:spPr>
          <a:xfrm>
            <a:off x="0" y="0"/>
            <a:ext cx="3195145" cy="1965434"/>
          </a:xfrm>
        </p:spPr>
        <p:txBody>
          <a:bodyPr/>
          <a:lstStyle/>
          <a:p>
            <a:pPr marL="0" indent="0">
              <a:buNone/>
            </a:pPr>
            <a:r>
              <a:rPr lang="en-IN" b="1" dirty="0"/>
              <a:t>Difference of Sets</a:t>
            </a:r>
          </a:p>
          <a:p>
            <a:r>
              <a:rPr lang="en-IN" dirty="0"/>
              <a:t>To calculate the difference between the two sets, we can use the </a:t>
            </a:r>
            <a:r>
              <a:rPr lang="en-IN" dirty="0" err="1"/>
              <a:t>removeAll</a:t>
            </a:r>
            <a:r>
              <a:rPr lang="en-IN" dirty="0"/>
              <a:t>()method. </a:t>
            </a:r>
          </a:p>
          <a:p>
            <a:endParaRPr lang="en-US" dirty="0"/>
          </a:p>
        </p:txBody>
      </p:sp>
      <p:sp>
        <p:nvSpPr>
          <p:cNvPr id="4" name="Date Placeholder 3">
            <a:extLst>
              <a:ext uri="{FF2B5EF4-FFF2-40B4-BE49-F238E27FC236}">
                <a16:creationId xmlns:a16="http://schemas.microsoft.com/office/drawing/2014/main" id="{FBDA0C97-C080-84CC-84E9-F664713611A5}"/>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D987111A-0FB3-750A-E657-5B22EE7A94E8}"/>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5829E437-1763-B213-1505-30ECCE5EBEEF}"/>
              </a:ext>
            </a:extLst>
          </p:cNvPr>
          <p:cNvSpPr>
            <a:spLocks noGrp="1"/>
          </p:cNvSpPr>
          <p:nvPr>
            <p:ph type="sldNum" sz="quarter" idx="12"/>
          </p:nvPr>
        </p:nvSpPr>
        <p:spPr/>
        <p:txBody>
          <a:bodyPr/>
          <a:lstStyle/>
          <a:p>
            <a:fld id="{860C8249-ED93-7640-8EF8-EF1CF6F3BBCA}" type="slidenum">
              <a:rPr lang="en-US" smtClean="0"/>
              <a:t>112</a:t>
            </a:fld>
            <a:endParaRPr lang="en-US"/>
          </a:p>
        </p:txBody>
      </p:sp>
      <p:sp>
        <p:nvSpPr>
          <p:cNvPr id="7" name="Rectangle 6">
            <a:extLst>
              <a:ext uri="{FF2B5EF4-FFF2-40B4-BE49-F238E27FC236}">
                <a16:creationId xmlns:a16="http://schemas.microsoft.com/office/drawing/2014/main" id="{3B0A02F4-EE14-09F4-DBB4-FD3BE20EB3AD}"/>
              </a:ext>
            </a:extLst>
          </p:cNvPr>
          <p:cNvSpPr/>
          <p:nvPr/>
        </p:nvSpPr>
        <p:spPr>
          <a:xfrm>
            <a:off x="5372100" y="508927"/>
            <a:ext cx="6579108" cy="5509200"/>
          </a:xfrm>
          <a:prstGeom prst="rect">
            <a:avLst/>
          </a:prstGeom>
        </p:spPr>
        <p:txBody>
          <a:bodyPr wrap="square">
            <a:spAutoFit/>
          </a:bodyPr>
          <a:lstStyle/>
          <a:p>
            <a:r>
              <a:rPr lang="en-US" sz="1600" dirty="0"/>
              <a:t>import </a:t>
            </a:r>
            <a:r>
              <a:rPr lang="en-US" sz="1600" dirty="0" err="1"/>
              <a:t>java.util.HashSet</a:t>
            </a:r>
            <a:r>
              <a:rPr lang="en-US" sz="1600" dirty="0"/>
              <a:t>;</a:t>
            </a:r>
          </a:p>
          <a:p>
            <a:endParaRPr lang="en-US" sz="1600" dirty="0"/>
          </a:p>
          <a:p>
            <a:r>
              <a:rPr lang="en-US" sz="1600" dirty="0"/>
              <a:t>class Main {</a:t>
            </a:r>
          </a:p>
          <a:p>
            <a:r>
              <a:rPr lang="en-US" sz="1600" dirty="0"/>
              <a:t>    public static void main(String[] </a:t>
            </a:r>
            <a:r>
              <a:rPr lang="en-US" sz="1600" dirty="0" err="1"/>
              <a:t>args</a:t>
            </a:r>
            <a:r>
              <a:rPr lang="en-US" sz="1600" dirty="0"/>
              <a:t>) {</a:t>
            </a:r>
          </a:p>
          <a:p>
            <a:r>
              <a:rPr lang="en-US" sz="1600" dirty="0"/>
              <a:t>        HashSet&lt;Integer&gt; </a:t>
            </a:r>
            <a:r>
              <a:rPr lang="en-US" sz="1600" dirty="0" err="1"/>
              <a:t>primeNumbers</a:t>
            </a:r>
            <a:r>
              <a:rPr lang="en-US" sz="1600" dirty="0"/>
              <a:t> = new HashSet&lt;&gt;();</a:t>
            </a:r>
          </a:p>
          <a:p>
            <a:r>
              <a:rPr lang="en-US" sz="1600" dirty="0"/>
              <a:t>        </a:t>
            </a:r>
            <a:r>
              <a:rPr lang="en-US" sz="1600" dirty="0" err="1"/>
              <a:t>primeNumbers.add</a:t>
            </a:r>
            <a:r>
              <a:rPr lang="en-US" sz="1600" dirty="0"/>
              <a:t>(2);</a:t>
            </a:r>
          </a:p>
          <a:p>
            <a:r>
              <a:rPr lang="en-US" sz="1600" dirty="0"/>
              <a:t>        </a:t>
            </a:r>
            <a:r>
              <a:rPr lang="en-US" sz="1600" dirty="0" err="1"/>
              <a:t>primeNumbers.add</a:t>
            </a:r>
            <a:r>
              <a:rPr lang="en-US" sz="1600" dirty="0"/>
              <a:t>(3);</a:t>
            </a:r>
          </a:p>
          <a:p>
            <a:r>
              <a:rPr lang="en-US" sz="1600" dirty="0"/>
              <a:t>        </a:t>
            </a:r>
            <a:r>
              <a:rPr lang="en-US" sz="1600" dirty="0" err="1"/>
              <a:t>primeNumbers.add</a:t>
            </a:r>
            <a:r>
              <a:rPr lang="en-US" sz="1600" dirty="0"/>
              <a:t>(5);</a:t>
            </a:r>
          </a:p>
          <a:p>
            <a:r>
              <a:rPr lang="en-US" sz="1600" dirty="0"/>
              <a:t>        </a:t>
            </a:r>
            <a:r>
              <a:rPr lang="en-US" sz="1600" dirty="0" err="1"/>
              <a:t>System.out.println</a:t>
            </a:r>
            <a:r>
              <a:rPr lang="en-US" sz="1600" dirty="0"/>
              <a:t>("HashSet1: " + </a:t>
            </a:r>
            <a:r>
              <a:rPr lang="en-US" sz="1600" dirty="0" err="1"/>
              <a:t>primeNumbers</a:t>
            </a:r>
            <a:r>
              <a:rPr lang="en-US" sz="1600" dirty="0"/>
              <a:t>);</a:t>
            </a:r>
          </a:p>
          <a:p>
            <a:endParaRPr lang="en-US" sz="1600" dirty="0"/>
          </a:p>
          <a:p>
            <a:r>
              <a:rPr lang="en-US" sz="1600" dirty="0"/>
              <a:t>        HashSet&lt;Integer&gt; </a:t>
            </a:r>
            <a:r>
              <a:rPr lang="en-US" sz="1600" dirty="0" err="1"/>
              <a:t>oddNumbers</a:t>
            </a:r>
            <a:r>
              <a:rPr lang="en-US" sz="1600" dirty="0"/>
              <a:t> = new HashSet&lt;&gt;();</a:t>
            </a:r>
          </a:p>
          <a:p>
            <a:r>
              <a:rPr lang="en-US" sz="1600" dirty="0"/>
              <a:t>        </a:t>
            </a:r>
            <a:r>
              <a:rPr lang="en-US" sz="1600" dirty="0" err="1"/>
              <a:t>oddNumbers.add</a:t>
            </a:r>
            <a:r>
              <a:rPr lang="en-US" sz="1600" dirty="0"/>
              <a:t>(1);</a:t>
            </a:r>
          </a:p>
          <a:p>
            <a:r>
              <a:rPr lang="en-US" sz="1600" dirty="0"/>
              <a:t>        </a:t>
            </a:r>
            <a:r>
              <a:rPr lang="en-US" sz="1600" dirty="0" err="1"/>
              <a:t>oddNumbers.add</a:t>
            </a:r>
            <a:r>
              <a:rPr lang="en-US" sz="1600" dirty="0"/>
              <a:t>(3);</a:t>
            </a:r>
          </a:p>
          <a:p>
            <a:r>
              <a:rPr lang="en-US" sz="1600" dirty="0"/>
              <a:t>        </a:t>
            </a:r>
            <a:r>
              <a:rPr lang="en-US" sz="1600" dirty="0" err="1"/>
              <a:t>oddNumbers.add</a:t>
            </a:r>
            <a:r>
              <a:rPr lang="en-US" sz="1600" dirty="0"/>
              <a:t>(5);</a:t>
            </a:r>
          </a:p>
          <a:p>
            <a:r>
              <a:rPr lang="en-US" sz="1600" dirty="0"/>
              <a:t>        </a:t>
            </a:r>
            <a:r>
              <a:rPr lang="en-US" sz="1600" dirty="0" err="1"/>
              <a:t>System.out.println</a:t>
            </a:r>
            <a:r>
              <a:rPr lang="en-US" sz="1600" dirty="0"/>
              <a:t>("HashSet2: " + </a:t>
            </a:r>
            <a:r>
              <a:rPr lang="en-US" sz="1600" dirty="0" err="1"/>
              <a:t>oddNumbers</a:t>
            </a:r>
            <a:r>
              <a:rPr lang="en-US" sz="1600" dirty="0"/>
              <a:t>);</a:t>
            </a:r>
          </a:p>
          <a:p>
            <a:endParaRPr lang="en-US" sz="1600" dirty="0"/>
          </a:p>
          <a:p>
            <a:r>
              <a:rPr lang="en-US" sz="1600" dirty="0"/>
              <a:t>        // Difference between HashSet1 and HashSet2</a:t>
            </a:r>
          </a:p>
          <a:p>
            <a:r>
              <a:rPr lang="en-US" sz="1600" dirty="0"/>
              <a:t>        </a:t>
            </a:r>
            <a:r>
              <a:rPr lang="en-US" sz="1600" dirty="0" err="1"/>
              <a:t>primeNumbers.removeAll</a:t>
            </a:r>
            <a:r>
              <a:rPr lang="en-US" sz="1600" dirty="0"/>
              <a:t>(</a:t>
            </a:r>
            <a:r>
              <a:rPr lang="en-US" sz="1600" dirty="0" err="1"/>
              <a:t>oddNumbers</a:t>
            </a:r>
            <a:r>
              <a:rPr lang="en-US" sz="1600" dirty="0"/>
              <a:t>);</a:t>
            </a:r>
          </a:p>
          <a:p>
            <a:r>
              <a:rPr lang="en-US" sz="1600" dirty="0"/>
              <a:t>        </a:t>
            </a:r>
            <a:r>
              <a:rPr lang="en-US" sz="1600" dirty="0" err="1"/>
              <a:t>System.out.println</a:t>
            </a:r>
            <a:r>
              <a:rPr lang="en-US" sz="1600" dirty="0"/>
              <a:t>("Difference : " + </a:t>
            </a:r>
            <a:r>
              <a:rPr lang="en-US" sz="1600" dirty="0" err="1"/>
              <a:t>primeNumbers</a:t>
            </a:r>
            <a:r>
              <a:rPr lang="en-US" sz="1600" dirty="0"/>
              <a:t>);</a:t>
            </a:r>
          </a:p>
          <a:p>
            <a:r>
              <a:rPr lang="en-US" sz="1600" dirty="0"/>
              <a:t>    }</a:t>
            </a:r>
          </a:p>
          <a:p>
            <a:r>
              <a:rPr lang="en-US" sz="1600" dirty="0"/>
              <a:t>}</a:t>
            </a:r>
          </a:p>
          <a:p>
            <a:endParaRPr lang="en-US" sz="1600" dirty="0"/>
          </a:p>
        </p:txBody>
      </p:sp>
      <p:sp>
        <p:nvSpPr>
          <p:cNvPr id="8" name="Rectangle 7">
            <a:extLst>
              <a:ext uri="{FF2B5EF4-FFF2-40B4-BE49-F238E27FC236}">
                <a16:creationId xmlns:a16="http://schemas.microsoft.com/office/drawing/2014/main" id="{BF606B9E-402E-108E-C481-961E4713B0D3}"/>
              </a:ext>
            </a:extLst>
          </p:cNvPr>
          <p:cNvSpPr/>
          <p:nvPr/>
        </p:nvSpPr>
        <p:spPr>
          <a:xfrm>
            <a:off x="1263878" y="3565111"/>
            <a:ext cx="2083327" cy="1477328"/>
          </a:xfrm>
          <a:prstGeom prst="rect">
            <a:avLst/>
          </a:prstGeom>
        </p:spPr>
        <p:txBody>
          <a:bodyPr wrap="none">
            <a:spAutoFit/>
          </a:bodyPr>
          <a:lstStyle/>
          <a:p>
            <a:r>
              <a:rPr lang="en-IN" dirty="0"/>
              <a:t>Output: </a:t>
            </a:r>
          </a:p>
          <a:p>
            <a:endParaRPr lang="en-IN" dirty="0"/>
          </a:p>
          <a:p>
            <a:r>
              <a:rPr lang="en-IN" dirty="0"/>
              <a:t>HashSet1: [2, 3, 5] </a:t>
            </a:r>
          </a:p>
          <a:p>
            <a:r>
              <a:rPr lang="en-IN" dirty="0"/>
              <a:t>HashSet2: [1, 3, 5] </a:t>
            </a:r>
          </a:p>
          <a:p>
            <a:r>
              <a:rPr lang="en-IN" dirty="0"/>
              <a:t>Difference: [2]</a:t>
            </a:r>
            <a:endParaRPr lang="en-US" dirty="0"/>
          </a:p>
        </p:txBody>
      </p:sp>
      <p:pic>
        <p:nvPicPr>
          <p:cNvPr id="9" name="Picture 8">
            <a:extLst>
              <a:ext uri="{FF2B5EF4-FFF2-40B4-BE49-F238E27FC236}">
                <a16:creationId xmlns:a16="http://schemas.microsoft.com/office/drawing/2014/main" id="{634EB53B-5992-4302-EE65-FEAE9701B8C4}"/>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271468612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BD1C08-E07F-F0AF-F705-AB1C4F46E2BC}"/>
              </a:ext>
            </a:extLst>
          </p:cNvPr>
          <p:cNvSpPr>
            <a:spLocks noGrp="1"/>
          </p:cNvSpPr>
          <p:nvPr>
            <p:ph idx="1"/>
          </p:nvPr>
        </p:nvSpPr>
        <p:spPr>
          <a:xfrm>
            <a:off x="0" y="0"/>
            <a:ext cx="3993931" cy="1839310"/>
          </a:xfrm>
        </p:spPr>
        <p:txBody>
          <a:bodyPr/>
          <a:lstStyle/>
          <a:p>
            <a:pPr marL="0" indent="0">
              <a:buNone/>
            </a:pPr>
            <a:r>
              <a:rPr lang="en-IN" b="1" dirty="0"/>
              <a:t>Subset</a:t>
            </a:r>
          </a:p>
          <a:p>
            <a:r>
              <a:rPr lang="en-IN" dirty="0"/>
              <a:t>To check if a set is a subset of another set or not, we can use the </a:t>
            </a:r>
            <a:r>
              <a:rPr lang="en-IN" dirty="0" err="1"/>
              <a:t>containsAll</a:t>
            </a:r>
            <a:r>
              <a:rPr lang="en-IN" dirty="0"/>
              <a:t>()method. </a:t>
            </a:r>
          </a:p>
          <a:p>
            <a:endParaRPr lang="en-US" dirty="0"/>
          </a:p>
        </p:txBody>
      </p:sp>
      <p:sp>
        <p:nvSpPr>
          <p:cNvPr id="4" name="Date Placeholder 3">
            <a:extLst>
              <a:ext uri="{FF2B5EF4-FFF2-40B4-BE49-F238E27FC236}">
                <a16:creationId xmlns:a16="http://schemas.microsoft.com/office/drawing/2014/main" id="{783952CD-D2DD-BDF3-0B68-3FFC9FD1A4A5}"/>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F6C51F6E-B080-83F5-E5EE-86C382EA3165}"/>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EBCC400A-B3CC-D001-D83A-7A580F68B555}"/>
              </a:ext>
            </a:extLst>
          </p:cNvPr>
          <p:cNvSpPr>
            <a:spLocks noGrp="1"/>
          </p:cNvSpPr>
          <p:nvPr>
            <p:ph type="sldNum" sz="quarter" idx="12"/>
          </p:nvPr>
        </p:nvSpPr>
        <p:spPr/>
        <p:txBody>
          <a:bodyPr/>
          <a:lstStyle/>
          <a:p>
            <a:fld id="{860C8249-ED93-7640-8EF8-EF1CF6F3BBCA}" type="slidenum">
              <a:rPr lang="en-US" smtClean="0"/>
              <a:t>113</a:t>
            </a:fld>
            <a:endParaRPr lang="en-US"/>
          </a:p>
        </p:txBody>
      </p:sp>
      <p:sp>
        <p:nvSpPr>
          <p:cNvPr id="7" name="Rectangle 6">
            <a:extLst>
              <a:ext uri="{FF2B5EF4-FFF2-40B4-BE49-F238E27FC236}">
                <a16:creationId xmlns:a16="http://schemas.microsoft.com/office/drawing/2014/main" id="{78F69052-41DD-8A43-0771-E9E0B02FC31A}"/>
              </a:ext>
            </a:extLst>
          </p:cNvPr>
          <p:cNvSpPr/>
          <p:nvPr/>
        </p:nvSpPr>
        <p:spPr>
          <a:xfrm>
            <a:off x="5855208" y="919655"/>
            <a:ext cx="6096000" cy="4154984"/>
          </a:xfrm>
          <a:prstGeom prst="rect">
            <a:avLst/>
          </a:prstGeom>
        </p:spPr>
        <p:txBody>
          <a:bodyPr>
            <a:spAutoFit/>
          </a:bodyPr>
          <a:lstStyle/>
          <a:p>
            <a:r>
              <a:rPr lang="en-US" sz="1200" dirty="0"/>
              <a:t>import </a:t>
            </a:r>
            <a:r>
              <a:rPr lang="en-US" sz="1200" dirty="0" err="1"/>
              <a:t>java.util.HashSet</a:t>
            </a:r>
            <a:r>
              <a:rPr lang="en-US" sz="1200" dirty="0"/>
              <a:t>;</a:t>
            </a:r>
          </a:p>
          <a:p>
            <a:endParaRPr lang="en-US" sz="1200" dirty="0"/>
          </a:p>
          <a:p>
            <a:r>
              <a:rPr lang="en-US" sz="1200" dirty="0"/>
              <a:t>class Main {</a:t>
            </a:r>
          </a:p>
          <a:p>
            <a:r>
              <a:rPr lang="en-US" sz="1200" dirty="0"/>
              <a:t>    public static void main(String[] </a:t>
            </a:r>
            <a:r>
              <a:rPr lang="en-US" sz="1200" dirty="0" err="1"/>
              <a:t>args</a:t>
            </a:r>
            <a:r>
              <a:rPr lang="en-US" sz="1200" dirty="0"/>
              <a:t>) {</a:t>
            </a:r>
          </a:p>
          <a:p>
            <a:r>
              <a:rPr lang="en-US" sz="1200" dirty="0"/>
              <a:t>        HashSet&lt;Integer&gt; numbers = new HashSet&lt;&gt;();</a:t>
            </a:r>
          </a:p>
          <a:p>
            <a:r>
              <a:rPr lang="en-US" sz="1200" dirty="0"/>
              <a:t>        </a:t>
            </a:r>
            <a:r>
              <a:rPr lang="en-US" sz="1200" dirty="0" err="1"/>
              <a:t>numbers.add</a:t>
            </a:r>
            <a:r>
              <a:rPr lang="en-US" sz="1200" dirty="0"/>
              <a:t>(1);</a:t>
            </a:r>
          </a:p>
          <a:p>
            <a:r>
              <a:rPr lang="en-US" sz="1200" dirty="0"/>
              <a:t>        </a:t>
            </a:r>
            <a:r>
              <a:rPr lang="en-US" sz="1200" dirty="0" err="1"/>
              <a:t>numbers.add</a:t>
            </a:r>
            <a:r>
              <a:rPr lang="en-US" sz="1200" dirty="0"/>
              <a:t>(2);</a:t>
            </a:r>
          </a:p>
          <a:p>
            <a:r>
              <a:rPr lang="en-US" sz="1200" dirty="0"/>
              <a:t>        </a:t>
            </a:r>
            <a:r>
              <a:rPr lang="en-US" sz="1200" dirty="0" err="1"/>
              <a:t>numbers.add</a:t>
            </a:r>
            <a:r>
              <a:rPr lang="en-US" sz="1200" dirty="0"/>
              <a:t>(3);</a:t>
            </a:r>
          </a:p>
          <a:p>
            <a:r>
              <a:rPr lang="en-US" sz="1200" dirty="0"/>
              <a:t>        </a:t>
            </a:r>
            <a:r>
              <a:rPr lang="en-US" sz="1200" dirty="0" err="1"/>
              <a:t>numbers.add</a:t>
            </a:r>
            <a:r>
              <a:rPr lang="en-US" sz="1200" dirty="0"/>
              <a:t>(4);</a:t>
            </a:r>
          </a:p>
          <a:p>
            <a:r>
              <a:rPr lang="en-US" sz="1200" dirty="0"/>
              <a:t>        </a:t>
            </a:r>
            <a:r>
              <a:rPr lang="en-US" sz="1200" dirty="0" err="1"/>
              <a:t>System.out.println</a:t>
            </a:r>
            <a:r>
              <a:rPr lang="en-US" sz="1200" dirty="0"/>
              <a:t>("HashSet1: " + numbers);</a:t>
            </a:r>
          </a:p>
          <a:p>
            <a:endParaRPr lang="en-US" sz="1200" dirty="0"/>
          </a:p>
          <a:p>
            <a:r>
              <a:rPr lang="en-US" sz="1200" dirty="0"/>
              <a:t>        HashSet&lt;Integer&gt; </a:t>
            </a:r>
            <a:r>
              <a:rPr lang="en-US" sz="1200" dirty="0" err="1"/>
              <a:t>primeNumbers</a:t>
            </a:r>
            <a:r>
              <a:rPr lang="en-US" sz="1200" dirty="0"/>
              <a:t> = new HashSet&lt;&gt;();</a:t>
            </a:r>
          </a:p>
          <a:p>
            <a:r>
              <a:rPr lang="en-US" sz="1200" dirty="0"/>
              <a:t>        </a:t>
            </a:r>
            <a:r>
              <a:rPr lang="en-US" sz="1200" dirty="0" err="1"/>
              <a:t>primeNumbers.add</a:t>
            </a:r>
            <a:r>
              <a:rPr lang="en-US" sz="1200" dirty="0"/>
              <a:t>(2);</a:t>
            </a:r>
          </a:p>
          <a:p>
            <a:r>
              <a:rPr lang="en-US" sz="1200" dirty="0"/>
              <a:t>        </a:t>
            </a:r>
            <a:r>
              <a:rPr lang="en-US" sz="1200" dirty="0" err="1"/>
              <a:t>primeNumbers.add</a:t>
            </a:r>
            <a:r>
              <a:rPr lang="en-US" sz="1200" dirty="0"/>
              <a:t>(3);</a:t>
            </a:r>
          </a:p>
          <a:p>
            <a:r>
              <a:rPr lang="en-US" sz="1200" dirty="0"/>
              <a:t>        </a:t>
            </a:r>
            <a:r>
              <a:rPr lang="en-US" sz="1200" dirty="0" err="1"/>
              <a:t>System.out.println</a:t>
            </a:r>
            <a:r>
              <a:rPr lang="en-US" sz="1200" dirty="0"/>
              <a:t>("HashSet2: " + </a:t>
            </a:r>
            <a:r>
              <a:rPr lang="en-US" sz="1200" dirty="0" err="1"/>
              <a:t>primeNumbers</a:t>
            </a:r>
            <a:r>
              <a:rPr lang="en-US" sz="1200" dirty="0"/>
              <a:t>);</a:t>
            </a:r>
          </a:p>
          <a:p>
            <a:endParaRPr lang="en-US" sz="1200" dirty="0"/>
          </a:p>
          <a:p>
            <a:r>
              <a:rPr lang="en-US" sz="1200" dirty="0"/>
              <a:t>        // Check if </a:t>
            </a:r>
            <a:r>
              <a:rPr lang="en-US" sz="1200" dirty="0" err="1"/>
              <a:t>primeNumbers</a:t>
            </a:r>
            <a:r>
              <a:rPr lang="en-US" sz="1200" dirty="0"/>
              <a:t> is a subset of numbers</a:t>
            </a:r>
          </a:p>
          <a:p>
            <a:r>
              <a:rPr lang="en-US" sz="1200" dirty="0"/>
              <a:t>        </a:t>
            </a:r>
            <a:r>
              <a:rPr lang="en-US" sz="1200" dirty="0" err="1"/>
              <a:t>boolean</a:t>
            </a:r>
            <a:r>
              <a:rPr lang="en-US" sz="1200" dirty="0"/>
              <a:t> result = </a:t>
            </a:r>
            <a:r>
              <a:rPr lang="en-US" sz="1200" dirty="0" err="1"/>
              <a:t>numbers.containsAll</a:t>
            </a:r>
            <a:r>
              <a:rPr lang="en-US" sz="1200" dirty="0"/>
              <a:t>(</a:t>
            </a:r>
            <a:r>
              <a:rPr lang="en-US" sz="1200" dirty="0" err="1"/>
              <a:t>primeNumbers</a:t>
            </a:r>
            <a:r>
              <a:rPr lang="en-US" sz="1200" dirty="0"/>
              <a:t>);</a:t>
            </a:r>
          </a:p>
          <a:p>
            <a:r>
              <a:rPr lang="en-US" sz="1200" dirty="0"/>
              <a:t>        </a:t>
            </a:r>
            <a:r>
              <a:rPr lang="en-US" sz="1200" dirty="0" err="1"/>
              <a:t>System.out.println</a:t>
            </a:r>
            <a:r>
              <a:rPr lang="en-US" sz="1200" dirty="0"/>
              <a:t>("Is HashSet2 is subset of HashSet1? " + result);</a:t>
            </a:r>
          </a:p>
          <a:p>
            <a:r>
              <a:rPr lang="en-US" sz="1200" dirty="0"/>
              <a:t>    }</a:t>
            </a:r>
          </a:p>
          <a:p>
            <a:r>
              <a:rPr lang="en-US" sz="1200" dirty="0"/>
              <a:t>}</a:t>
            </a:r>
          </a:p>
          <a:p>
            <a:endParaRPr lang="en-US" sz="1200" dirty="0"/>
          </a:p>
        </p:txBody>
      </p:sp>
      <p:sp>
        <p:nvSpPr>
          <p:cNvPr id="8" name="Rectangle 7">
            <a:extLst>
              <a:ext uri="{FF2B5EF4-FFF2-40B4-BE49-F238E27FC236}">
                <a16:creationId xmlns:a16="http://schemas.microsoft.com/office/drawing/2014/main" id="{153E2B52-33BD-F231-FD04-872632D85ABE}"/>
              </a:ext>
            </a:extLst>
          </p:cNvPr>
          <p:cNvSpPr/>
          <p:nvPr/>
        </p:nvSpPr>
        <p:spPr>
          <a:xfrm>
            <a:off x="903890" y="4009725"/>
            <a:ext cx="4550979" cy="1477328"/>
          </a:xfrm>
          <a:prstGeom prst="rect">
            <a:avLst/>
          </a:prstGeom>
        </p:spPr>
        <p:txBody>
          <a:bodyPr wrap="square">
            <a:spAutoFit/>
          </a:bodyPr>
          <a:lstStyle/>
          <a:p>
            <a:r>
              <a:rPr lang="en-IN" dirty="0"/>
              <a:t>Output: </a:t>
            </a:r>
          </a:p>
          <a:p>
            <a:endParaRPr lang="en-IN" dirty="0"/>
          </a:p>
          <a:p>
            <a:r>
              <a:rPr lang="en-IN" dirty="0"/>
              <a:t>HashSet1: [1, 2, 3, 4] </a:t>
            </a:r>
          </a:p>
          <a:p>
            <a:r>
              <a:rPr lang="en-IN" dirty="0"/>
              <a:t>HashSet2: [2, 3] </a:t>
            </a:r>
          </a:p>
          <a:p>
            <a:r>
              <a:rPr lang="en-IN" dirty="0"/>
              <a:t>Is HashSet2 is a subset of HashSet1? true</a:t>
            </a:r>
            <a:endParaRPr lang="en-US" dirty="0"/>
          </a:p>
        </p:txBody>
      </p:sp>
      <p:pic>
        <p:nvPicPr>
          <p:cNvPr id="9" name="Picture 8">
            <a:extLst>
              <a:ext uri="{FF2B5EF4-FFF2-40B4-BE49-F238E27FC236}">
                <a16:creationId xmlns:a16="http://schemas.microsoft.com/office/drawing/2014/main" id="{66F4BA26-3F01-D7D6-A476-A47B12A9AA0B}"/>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344682497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8EF04-26B0-C6B7-7FF3-B1C324168089}"/>
              </a:ext>
            </a:extLst>
          </p:cNvPr>
          <p:cNvSpPr>
            <a:spLocks noGrp="1"/>
          </p:cNvSpPr>
          <p:nvPr>
            <p:ph type="title"/>
          </p:nvPr>
        </p:nvSpPr>
        <p:spPr>
          <a:xfrm>
            <a:off x="-75780" y="-240582"/>
            <a:ext cx="10058400" cy="1609344"/>
          </a:xfrm>
        </p:spPr>
        <p:txBody>
          <a:bodyPr/>
          <a:lstStyle/>
          <a:p>
            <a:r>
              <a:rPr lang="en-US" dirty="0"/>
              <a:t>Other Methods of </a:t>
            </a:r>
            <a:r>
              <a:rPr lang="en-US" dirty="0" err="1"/>
              <a:t>Hashset</a:t>
            </a:r>
            <a:endParaRPr lang="en-US" dirty="0"/>
          </a:p>
        </p:txBody>
      </p:sp>
      <p:sp>
        <p:nvSpPr>
          <p:cNvPr id="4" name="Date Placeholder 3">
            <a:extLst>
              <a:ext uri="{FF2B5EF4-FFF2-40B4-BE49-F238E27FC236}">
                <a16:creationId xmlns:a16="http://schemas.microsoft.com/office/drawing/2014/main" id="{E2CB5474-70D9-7179-E1E9-A8013A43F804}"/>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D2BECC3E-F321-8256-2A2D-93BF93CA3D36}"/>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53B31471-EA88-A7E8-F952-D24A2F08F333}"/>
              </a:ext>
            </a:extLst>
          </p:cNvPr>
          <p:cNvSpPr>
            <a:spLocks noGrp="1"/>
          </p:cNvSpPr>
          <p:nvPr>
            <p:ph type="sldNum" sz="quarter" idx="12"/>
          </p:nvPr>
        </p:nvSpPr>
        <p:spPr/>
        <p:txBody>
          <a:bodyPr/>
          <a:lstStyle/>
          <a:p>
            <a:fld id="{860C8249-ED93-7640-8EF8-EF1CF6F3BBCA}" type="slidenum">
              <a:rPr lang="en-US" smtClean="0"/>
              <a:t>114</a:t>
            </a:fld>
            <a:endParaRPr lang="en-US"/>
          </a:p>
        </p:txBody>
      </p:sp>
      <p:pic>
        <p:nvPicPr>
          <p:cNvPr id="11" name="Picture 10">
            <a:extLst>
              <a:ext uri="{FF2B5EF4-FFF2-40B4-BE49-F238E27FC236}">
                <a16:creationId xmlns:a16="http://schemas.microsoft.com/office/drawing/2014/main" id="{8B381E02-555F-731D-1714-B736E05FB07C}"/>
              </a:ext>
            </a:extLst>
          </p:cNvPr>
          <p:cNvPicPr>
            <a:picLocks noChangeAspect="1"/>
          </p:cNvPicPr>
          <p:nvPr/>
        </p:nvPicPr>
        <p:blipFill>
          <a:blip r:embed="rId2"/>
          <a:stretch>
            <a:fillRect/>
          </a:stretch>
        </p:blipFill>
        <p:spPr>
          <a:xfrm>
            <a:off x="1625600" y="1508016"/>
            <a:ext cx="8940800" cy="4178300"/>
          </a:xfrm>
          <a:prstGeom prst="rect">
            <a:avLst/>
          </a:prstGeom>
        </p:spPr>
      </p:pic>
      <p:pic>
        <p:nvPicPr>
          <p:cNvPr id="7" name="Picture 6">
            <a:extLst>
              <a:ext uri="{FF2B5EF4-FFF2-40B4-BE49-F238E27FC236}">
                <a16:creationId xmlns:a16="http://schemas.microsoft.com/office/drawing/2014/main" id="{26910DD9-A57D-54B9-38E8-65B32A229C30}"/>
              </a:ext>
            </a:extLst>
          </p:cNvPr>
          <p:cNvPicPr>
            <a:picLocks noChangeAspect="1"/>
          </p:cNvPicPr>
          <p:nvPr/>
        </p:nvPicPr>
        <p:blipFill>
          <a:blip r:embed="rId3"/>
          <a:stretch>
            <a:fillRect/>
          </a:stretch>
        </p:blipFill>
        <p:spPr>
          <a:xfrm>
            <a:off x="10877626" y="0"/>
            <a:ext cx="1314374" cy="1314374"/>
          </a:xfrm>
          <a:prstGeom prst="rect">
            <a:avLst/>
          </a:prstGeom>
        </p:spPr>
      </p:pic>
    </p:spTree>
    <p:extLst>
      <p:ext uri="{BB962C8B-B14F-4D97-AF65-F5344CB8AC3E}">
        <p14:creationId xmlns:p14="http://schemas.microsoft.com/office/powerpoint/2010/main" val="87369744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4D057-A875-4089-3B37-096B23E9DEDA}"/>
              </a:ext>
            </a:extLst>
          </p:cNvPr>
          <p:cNvSpPr>
            <a:spLocks noGrp="1"/>
          </p:cNvSpPr>
          <p:nvPr>
            <p:ph type="title"/>
          </p:nvPr>
        </p:nvSpPr>
        <p:spPr>
          <a:xfrm>
            <a:off x="102896" y="-75832"/>
            <a:ext cx="10058400" cy="1609344"/>
          </a:xfrm>
        </p:spPr>
        <p:txBody>
          <a:bodyPr/>
          <a:lstStyle/>
          <a:p>
            <a:r>
              <a:rPr lang="en-IN" dirty="0"/>
              <a:t>Java Map Interface </a:t>
            </a:r>
            <a:endParaRPr lang="en-US" dirty="0"/>
          </a:p>
        </p:txBody>
      </p:sp>
      <p:sp>
        <p:nvSpPr>
          <p:cNvPr id="3" name="Content Placeholder 2">
            <a:extLst>
              <a:ext uri="{FF2B5EF4-FFF2-40B4-BE49-F238E27FC236}">
                <a16:creationId xmlns:a16="http://schemas.microsoft.com/office/drawing/2014/main" id="{E86E4101-00E3-6430-A2DA-927B32EA4C32}"/>
              </a:ext>
            </a:extLst>
          </p:cNvPr>
          <p:cNvSpPr>
            <a:spLocks noGrp="1"/>
          </p:cNvSpPr>
          <p:nvPr>
            <p:ph idx="1"/>
          </p:nvPr>
        </p:nvSpPr>
        <p:spPr>
          <a:xfrm>
            <a:off x="581642" y="1877752"/>
            <a:ext cx="4227366" cy="4050792"/>
          </a:xfrm>
        </p:spPr>
        <p:txBody>
          <a:bodyPr/>
          <a:lstStyle/>
          <a:p>
            <a:r>
              <a:rPr lang="en-IN" dirty="0"/>
              <a:t>The Map interface of the Java collections framework provides the functionality of the map data structure.</a:t>
            </a:r>
          </a:p>
          <a:p>
            <a:r>
              <a:rPr lang="en-IN" b="1" dirty="0"/>
              <a:t>Working of Map </a:t>
            </a:r>
            <a:r>
              <a:rPr lang="en-IN" dirty="0"/>
              <a:t>In Java, elements of Map are stored in key/value pairs. Keys are unique values associated with individual Values. </a:t>
            </a:r>
          </a:p>
          <a:p>
            <a:r>
              <a:rPr lang="en-IN" dirty="0"/>
              <a:t>A map cannot contain duplicate keys. And, each key is associated with a single value. </a:t>
            </a:r>
          </a:p>
          <a:p>
            <a:pPr marL="0" indent="0">
              <a:buNone/>
            </a:pPr>
            <a:endParaRPr lang="en-US" dirty="0"/>
          </a:p>
        </p:txBody>
      </p:sp>
      <p:sp>
        <p:nvSpPr>
          <p:cNvPr id="4" name="Date Placeholder 3">
            <a:extLst>
              <a:ext uri="{FF2B5EF4-FFF2-40B4-BE49-F238E27FC236}">
                <a16:creationId xmlns:a16="http://schemas.microsoft.com/office/drawing/2014/main" id="{60D56F9E-B808-2BB5-E3B9-387F3307AC60}"/>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0BF65C08-F233-5D10-73F7-0E351DFBB741}"/>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2FD457CF-84F5-58F3-61FA-B0A23ACC61FD}"/>
              </a:ext>
            </a:extLst>
          </p:cNvPr>
          <p:cNvSpPr>
            <a:spLocks noGrp="1"/>
          </p:cNvSpPr>
          <p:nvPr>
            <p:ph type="sldNum" sz="quarter" idx="12"/>
          </p:nvPr>
        </p:nvSpPr>
        <p:spPr/>
        <p:txBody>
          <a:bodyPr/>
          <a:lstStyle/>
          <a:p>
            <a:fld id="{860C8249-ED93-7640-8EF8-EF1CF6F3BBCA}" type="slidenum">
              <a:rPr lang="en-US" smtClean="0"/>
              <a:t>115</a:t>
            </a:fld>
            <a:endParaRPr lang="en-US"/>
          </a:p>
        </p:txBody>
      </p:sp>
      <p:pic>
        <p:nvPicPr>
          <p:cNvPr id="8" name="Picture 7">
            <a:extLst>
              <a:ext uri="{FF2B5EF4-FFF2-40B4-BE49-F238E27FC236}">
                <a16:creationId xmlns:a16="http://schemas.microsoft.com/office/drawing/2014/main" id="{1854D25B-0717-5C43-9E73-78B9127BB1B6}"/>
              </a:ext>
            </a:extLst>
          </p:cNvPr>
          <p:cNvPicPr>
            <a:picLocks noChangeAspect="1"/>
          </p:cNvPicPr>
          <p:nvPr/>
        </p:nvPicPr>
        <p:blipFill>
          <a:blip r:embed="rId2"/>
          <a:stretch>
            <a:fillRect/>
          </a:stretch>
        </p:blipFill>
        <p:spPr>
          <a:xfrm>
            <a:off x="6172857" y="2436298"/>
            <a:ext cx="4533900" cy="2933700"/>
          </a:xfrm>
          <a:prstGeom prst="rect">
            <a:avLst/>
          </a:prstGeom>
        </p:spPr>
      </p:pic>
      <p:pic>
        <p:nvPicPr>
          <p:cNvPr id="9" name="Picture 8">
            <a:extLst>
              <a:ext uri="{FF2B5EF4-FFF2-40B4-BE49-F238E27FC236}">
                <a16:creationId xmlns:a16="http://schemas.microsoft.com/office/drawing/2014/main" id="{5803AAD8-F543-C266-7401-680B2B94CD47}"/>
              </a:ext>
            </a:extLst>
          </p:cNvPr>
          <p:cNvPicPr>
            <a:picLocks noChangeAspect="1"/>
          </p:cNvPicPr>
          <p:nvPr/>
        </p:nvPicPr>
        <p:blipFill>
          <a:blip r:embed="rId3"/>
          <a:stretch>
            <a:fillRect/>
          </a:stretch>
        </p:blipFill>
        <p:spPr>
          <a:xfrm>
            <a:off x="10877626" y="0"/>
            <a:ext cx="1314374" cy="1314374"/>
          </a:xfrm>
          <a:prstGeom prst="rect">
            <a:avLst/>
          </a:prstGeom>
        </p:spPr>
      </p:pic>
    </p:spTree>
    <p:extLst>
      <p:ext uri="{BB962C8B-B14F-4D97-AF65-F5344CB8AC3E}">
        <p14:creationId xmlns:p14="http://schemas.microsoft.com/office/powerpoint/2010/main" val="108217057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14F160-F232-8956-961E-372F01F62983}"/>
              </a:ext>
            </a:extLst>
          </p:cNvPr>
          <p:cNvSpPr>
            <a:spLocks noGrp="1"/>
          </p:cNvSpPr>
          <p:nvPr>
            <p:ph idx="1"/>
          </p:nvPr>
        </p:nvSpPr>
        <p:spPr>
          <a:xfrm>
            <a:off x="186979" y="324139"/>
            <a:ext cx="4658290" cy="4050792"/>
          </a:xfrm>
        </p:spPr>
        <p:txBody>
          <a:bodyPr/>
          <a:lstStyle/>
          <a:p>
            <a:r>
              <a:rPr lang="en-IN" dirty="0"/>
              <a:t>We can access and modify values using the keys associated with them. </a:t>
            </a:r>
          </a:p>
          <a:p>
            <a:r>
              <a:rPr lang="en-IN" dirty="0"/>
              <a:t>The Map interface maintains 3 different sets: </a:t>
            </a:r>
          </a:p>
          <a:p>
            <a:pPr marL="0" indent="0">
              <a:buNone/>
            </a:pPr>
            <a:r>
              <a:rPr lang="en-IN" dirty="0"/>
              <a:t>a) the set of keys </a:t>
            </a:r>
          </a:p>
          <a:p>
            <a:pPr marL="0" indent="0">
              <a:buNone/>
            </a:pPr>
            <a:r>
              <a:rPr lang="en-IN" dirty="0"/>
              <a:t>b) the set of values </a:t>
            </a:r>
          </a:p>
          <a:p>
            <a:pPr marL="0" indent="0">
              <a:buNone/>
            </a:pPr>
            <a:r>
              <a:rPr lang="en-IN" dirty="0"/>
              <a:t>c) the set of key/value associations (mapping). </a:t>
            </a:r>
          </a:p>
          <a:p>
            <a:pPr marL="0" indent="0">
              <a:buNone/>
            </a:pPr>
            <a:r>
              <a:rPr lang="en-IN" dirty="0"/>
              <a:t>Hence we can access keys, values, and associations individually. </a:t>
            </a:r>
          </a:p>
          <a:p>
            <a:endParaRPr lang="en-US" dirty="0"/>
          </a:p>
        </p:txBody>
      </p:sp>
      <p:sp>
        <p:nvSpPr>
          <p:cNvPr id="4" name="Date Placeholder 3">
            <a:extLst>
              <a:ext uri="{FF2B5EF4-FFF2-40B4-BE49-F238E27FC236}">
                <a16:creationId xmlns:a16="http://schemas.microsoft.com/office/drawing/2014/main" id="{D86CCB37-B16C-7CEF-6600-81AC4F792BEF}"/>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2BA4EA6B-8019-8941-0B8E-7454BA951661}"/>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B1536444-0B13-C79D-296B-7FA1FBE939D2}"/>
              </a:ext>
            </a:extLst>
          </p:cNvPr>
          <p:cNvSpPr>
            <a:spLocks noGrp="1"/>
          </p:cNvSpPr>
          <p:nvPr>
            <p:ph type="sldNum" sz="quarter" idx="12"/>
          </p:nvPr>
        </p:nvSpPr>
        <p:spPr/>
        <p:txBody>
          <a:bodyPr/>
          <a:lstStyle/>
          <a:p>
            <a:fld id="{860C8249-ED93-7640-8EF8-EF1CF6F3BBCA}" type="slidenum">
              <a:rPr lang="en-US" smtClean="0"/>
              <a:t>116</a:t>
            </a:fld>
            <a:endParaRPr lang="en-US"/>
          </a:p>
        </p:txBody>
      </p:sp>
      <p:pic>
        <p:nvPicPr>
          <p:cNvPr id="8" name="Picture 7">
            <a:extLst>
              <a:ext uri="{FF2B5EF4-FFF2-40B4-BE49-F238E27FC236}">
                <a16:creationId xmlns:a16="http://schemas.microsoft.com/office/drawing/2014/main" id="{275886B2-5499-D73E-AE74-8D5D100BF998}"/>
              </a:ext>
            </a:extLst>
          </p:cNvPr>
          <p:cNvPicPr>
            <a:picLocks noChangeAspect="1"/>
          </p:cNvPicPr>
          <p:nvPr/>
        </p:nvPicPr>
        <p:blipFill>
          <a:blip r:embed="rId2"/>
          <a:stretch>
            <a:fillRect/>
          </a:stretch>
        </p:blipFill>
        <p:spPr>
          <a:xfrm>
            <a:off x="4684268" y="2349535"/>
            <a:ext cx="6946900" cy="2933700"/>
          </a:xfrm>
          <a:prstGeom prst="rect">
            <a:avLst/>
          </a:prstGeom>
        </p:spPr>
      </p:pic>
      <p:pic>
        <p:nvPicPr>
          <p:cNvPr id="9" name="Picture 8">
            <a:extLst>
              <a:ext uri="{FF2B5EF4-FFF2-40B4-BE49-F238E27FC236}">
                <a16:creationId xmlns:a16="http://schemas.microsoft.com/office/drawing/2014/main" id="{8E35DAD3-BF0B-6011-DAB8-54654E8EA178}"/>
              </a:ext>
            </a:extLst>
          </p:cNvPr>
          <p:cNvPicPr>
            <a:picLocks noChangeAspect="1"/>
          </p:cNvPicPr>
          <p:nvPr/>
        </p:nvPicPr>
        <p:blipFill>
          <a:blip r:embed="rId3"/>
          <a:stretch>
            <a:fillRect/>
          </a:stretch>
        </p:blipFill>
        <p:spPr>
          <a:xfrm>
            <a:off x="10877626" y="0"/>
            <a:ext cx="1314374" cy="1314374"/>
          </a:xfrm>
          <a:prstGeom prst="rect">
            <a:avLst/>
          </a:prstGeom>
        </p:spPr>
      </p:pic>
    </p:spTree>
    <p:extLst>
      <p:ext uri="{BB962C8B-B14F-4D97-AF65-F5344CB8AC3E}">
        <p14:creationId xmlns:p14="http://schemas.microsoft.com/office/powerpoint/2010/main" val="384036378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31B928-9F47-C455-F66D-8D42F096C2F5}"/>
              </a:ext>
            </a:extLst>
          </p:cNvPr>
          <p:cNvSpPr>
            <a:spLocks noGrp="1"/>
          </p:cNvSpPr>
          <p:nvPr>
            <p:ph idx="1"/>
          </p:nvPr>
        </p:nvSpPr>
        <p:spPr/>
        <p:txBody>
          <a:bodyPr/>
          <a:lstStyle/>
          <a:p>
            <a:pPr marL="0" indent="0">
              <a:buNone/>
            </a:pPr>
            <a:r>
              <a:rPr lang="en-US" dirty="0"/>
              <a:t>Create HashMap</a:t>
            </a:r>
          </a:p>
          <a:p>
            <a:pPr marL="0" indent="0">
              <a:buNone/>
            </a:pPr>
            <a:endParaRPr lang="en-US" dirty="0"/>
          </a:p>
          <a:p>
            <a:r>
              <a:rPr lang="en-IN" dirty="0"/>
              <a:t>In order to create a hash map, we must import the </a:t>
            </a:r>
            <a:r>
              <a:rPr lang="en-IN" dirty="0" err="1"/>
              <a:t>java.util.HashMap</a:t>
            </a:r>
            <a:r>
              <a:rPr lang="en-IN" dirty="0"/>
              <a:t> pack- age first. Once we import the package, here is how we can create </a:t>
            </a:r>
            <a:r>
              <a:rPr lang="en-IN" dirty="0" err="1"/>
              <a:t>hashmaps</a:t>
            </a:r>
            <a:r>
              <a:rPr lang="en-IN" dirty="0"/>
              <a:t> in Java. </a:t>
            </a:r>
          </a:p>
          <a:p>
            <a:pPr marL="0" indent="0">
              <a:buNone/>
            </a:pPr>
            <a:r>
              <a:rPr lang="en-IN" dirty="0"/>
              <a:t>HashMap&lt;K, V&gt; numbers = new HashMap&lt;&gt;();</a:t>
            </a:r>
            <a:br>
              <a:rPr lang="en-IN" dirty="0"/>
            </a:br>
            <a:endParaRPr lang="en-IN" dirty="0"/>
          </a:p>
          <a:p>
            <a:pPr marL="0" indent="0">
              <a:buNone/>
            </a:pPr>
            <a:r>
              <a:rPr lang="en-IN" dirty="0"/>
              <a:t>In the above code, we have created a </a:t>
            </a:r>
            <a:r>
              <a:rPr lang="en-IN" dirty="0" err="1"/>
              <a:t>hashmap</a:t>
            </a:r>
            <a:r>
              <a:rPr lang="en-IN" dirty="0"/>
              <a:t> named numbers. Here, K </a:t>
            </a:r>
          </a:p>
          <a:p>
            <a:r>
              <a:rPr lang="en-IN" dirty="0"/>
              <a:t>represents the key type and V represents the type of values. </a:t>
            </a:r>
          </a:p>
          <a:p>
            <a:pPr marL="0" indent="0">
              <a:buNone/>
            </a:pPr>
            <a:r>
              <a:rPr lang="en-IN" dirty="0"/>
              <a:t>HashMap&lt;String , Integer &gt; numbers = new HashMap&lt;&gt;(); </a:t>
            </a:r>
          </a:p>
          <a:p>
            <a:pPr marL="0" indent="0">
              <a:buNone/>
            </a:pPr>
            <a:endParaRPr lang="en-US" dirty="0"/>
          </a:p>
        </p:txBody>
      </p:sp>
      <p:sp>
        <p:nvSpPr>
          <p:cNvPr id="4" name="Date Placeholder 3">
            <a:extLst>
              <a:ext uri="{FF2B5EF4-FFF2-40B4-BE49-F238E27FC236}">
                <a16:creationId xmlns:a16="http://schemas.microsoft.com/office/drawing/2014/main" id="{A3FF4815-6682-812B-3B29-B1BBFBBCF1D9}"/>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EC11EDA6-385D-B815-07AC-76C256314684}"/>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2694AB0D-1997-891A-9452-D5F2219005C6}"/>
              </a:ext>
            </a:extLst>
          </p:cNvPr>
          <p:cNvSpPr>
            <a:spLocks noGrp="1"/>
          </p:cNvSpPr>
          <p:nvPr>
            <p:ph type="sldNum" sz="quarter" idx="12"/>
          </p:nvPr>
        </p:nvSpPr>
        <p:spPr/>
        <p:txBody>
          <a:bodyPr/>
          <a:lstStyle/>
          <a:p>
            <a:fld id="{860C8249-ED93-7640-8EF8-EF1CF6F3BBCA}" type="slidenum">
              <a:rPr lang="en-US" smtClean="0"/>
              <a:t>117</a:t>
            </a:fld>
            <a:endParaRPr lang="en-US"/>
          </a:p>
        </p:txBody>
      </p:sp>
      <p:pic>
        <p:nvPicPr>
          <p:cNvPr id="7" name="Picture 6">
            <a:extLst>
              <a:ext uri="{FF2B5EF4-FFF2-40B4-BE49-F238E27FC236}">
                <a16:creationId xmlns:a16="http://schemas.microsoft.com/office/drawing/2014/main" id="{371AB6DC-9924-237A-8205-DE0071733990}"/>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354753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700F2-90F7-5B8C-01A9-1CD50DCB25E6}"/>
              </a:ext>
            </a:extLst>
          </p:cNvPr>
          <p:cNvSpPr>
            <a:spLocks noGrp="1"/>
          </p:cNvSpPr>
          <p:nvPr>
            <p:ph type="title"/>
          </p:nvPr>
        </p:nvSpPr>
        <p:spPr>
          <a:xfrm>
            <a:off x="0" y="-118872"/>
            <a:ext cx="10058400" cy="1609344"/>
          </a:xfrm>
        </p:spPr>
        <p:txBody>
          <a:bodyPr/>
          <a:lstStyle/>
          <a:p>
            <a:r>
              <a:rPr lang="en-IN" dirty="0"/>
              <a:t>Methods of </a:t>
            </a:r>
            <a:r>
              <a:rPr lang="en-IN" dirty="0" err="1"/>
              <a:t>MaP</a:t>
            </a:r>
            <a:endParaRPr lang="en-US" dirty="0"/>
          </a:p>
        </p:txBody>
      </p:sp>
      <p:sp>
        <p:nvSpPr>
          <p:cNvPr id="3" name="Content Placeholder 2">
            <a:extLst>
              <a:ext uri="{FF2B5EF4-FFF2-40B4-BE49-F238E27FC236}">
                <a16:creationId xmlns:a16="http://schemas.microsoft.com/office/drawing/2014/main" id="{FE825896-FF24-EA6B-BCB5-31816B737D64}"/>
              </a:ext>
            </a:extLst>
          </p:cNvPr>
          <p:cNvSpPr>
            <a:spLocks noGrp="1"/>
          </p:cNvSpPr>
          <p:nvPr>
            <p:ph idx="1"/>
          </p:nvPr>
        </p:nvSpPr>
        <p:spPr>
          <a:xfrm>
            <a:off x="255296" y="1564359"/>
            <a:ext cx="4763394" cy="4050792"/>
          </a:xfrm>
        </p:spPr>
        <p:txBody>
          <a:bodyPr>
            <a:normAutofit fontScale="70000" lnSpcReduction="20000"/>
          </a:bodyPr>
          <a:lstStyle/>
          <a:p>
            <a:r>
              <a:rPr lang="en-IN" dirty="0"/>
              <a:t>put(K, V) - Inserts the association of a key K and a value V into the map. If the key is already present, the new value replaces the old value.</a:t>
            </a:r>
          </a:p>
          <a:p>
            <a:r>
              <a:rPr lang="en-IN" dirty="0" err="1"/>
              <a:t>putAll</a:t>
            </a:r>
            <a:r>
              <a:rPr lang="en-IN" dirty="0"/>
              <a:t>() - Inserts all the entries from the specified map to this map. </a:t>
            </a:r>
          </a:p>
          <a:p>
            <a:r>
              <a:rPr lang="en-IN" dirty="0" err="1"/>
              <a:t>putIfAbsent</a:t>
            </a:r>
            <a:r>
              <a:rPr lang="en-IN" dirty="0"/>
              <a:t>(K, V) - Inserts the association if the key K is not already associated with the value V. </a:t>
            </a:r>
          </a:p>
          <a:p>
            <a:r>
              <a:rPr lang="en-IN" dirty="0"/>
              <a:t>get(K) - Returns the value associated with the specified key K. If the key is not found, it returns null.</a:t>
            </a:r>
          </a:p>
          <a:p>
            <a:r>
              <a:rPr lang="en-IN" dirty="0" err="1"/>
              <a:t>getOrDefault</a:t>
            </a:r>
            <a:r>
              <a:rPr lang="en-IN" dirty="0"/>
              <a:t>(K, </a:t>
            </a:r>
            <a:r>
              <a:rPr lang="en-IN" dirty="0" err="1"/>
              <a:t>defaultValue</a:t>
            </a:r>
            <a:r>
              <a:rPr lang="en-IN" dirty="0"/>
              <a:t>) - Returns the value associated with the specified key K. If the key is not found, it returns the </a:t>
            </a:r>
            <a:r>
              <a:rPr lang="en-IN" dirty="0" err="1"/>
              <a:t>defaultValue</a:t>
            </a:r>
            <a:r>
              <a:rPr lang="en-IN" dirty="0"/>
              <a:t>. </a:t>
            </a:r>
          </a:p>
          <a:p>
            <a:r>
              <a:rPr lang="en-IN" dirty="0" err="1"/>
              <a:t>containsKey</a:t>
            </a:r>
            <a:r>
              <a:rPr lang="en-IN" dirty="0"/>
              <a:t>(K) - Checks if the specified key K is present in the map or not. </a:t>
            </a:r>
          </a:p>
          <a:p>
            <a:r>
              <a:rPr lang="en-IN" dirty="0" err="1"/>
              <a:t>containsValue</a:t>
            </a:r>
            <a:r>
              <a:rPr lang="en-IN" dirty="0"/>
              <a:t>(V) - Checks if the specified value V is present in the map or not.</a:t>
            </a:r>
          </a:p>
          <a:p>
            <a:r>
              <a:rPr lang="en-IN" dirty="0"/>
              <a:t>replace(K, V) - Replace the value of the key K with the new specified value V. </a:t>
            </a:r>
          </a:p>
          <a:p>
            <a:endParaRPr lang="en-US" dirty="0"/>
          </a:p>
        </p:txBody>
      </p:sp>
      <p:sp>
        <p:nvSpPr>
          <p:cNvPr id="4" name="Date Placeholder 3">
            <a:extLst>
              <a:ext uri="{FF2B5EF4-FFF2-40B4-BE49-F238E27FC236}">
                <a16:creationId xmlns:a16="http://schemas.microsoft.com/office/drawing/2014/main" id="{0A07F861-6707-A9D0-02BB-73CE0027C42C}"/>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97D7BD67-2FD4-1DC6-34F8-C24D99CAA8CD}"/>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D5CCF6B0-6F78-F768-83E0-E61EA9F02606}"/>
              </a:ext>
            </a:extLst>
          </p:cNvPr>
          <p:cNvSpPr>
            <a:spLocks noGrp="1"/>
          </p:cNvSpPr>
          <p:nvPr>
            <p:ph type="sldNum" sz="quarter" idx="12"/>
          </p:nvPr>
        </p:nvSpPr>
        <p:spPr/>
        <p:txBody>
          <a:bodyPr/>
          <a:lstStyle/>
          <a:p>
            <a:fld id="{860C8249-ED93-7640-8EF8-EF1CF6F3BBCA}" type="slidenum">
              <a:rPr lang="en-US" smtClean="0"/>
              <a:t>118</a:t>
            </a:fld>
            <a:endParaRPr lang="en-US"/>
          </a:p>
        </p:txBody>
      </p:sp>
      <p:sp>
        <p:nvSpPr>
          <p:cNvPr id="7" name="Rectangle 6">
            <a:extLst>
              <a:ext uri="{FF2B5EF4-FFF2-40B4-BE49-F238E27FC236}">
                <a16:creationId xmlns:a16="http://schemas.microsoft.com/office/drawing/2014/main" id="{4879DE32-6B27-9841-3DAA-6A6AB5980563}"/>
              </a:ext>
            </a:extLst>
          </p:cNvPr>
          <p:cNvSpPr/>
          <p:nvPr/>
        </p:nvSpPr>
        <p:spPr>
          <a:xfrm>
            <a:off x="5535168" y="2253276"/>
            <a:ext cx="6096000" cy="2462213"/>
          </a:xfrm>
          <a:prstGeom prst="rect">
            <a:avLst/>
          </a:prstGeom>
        </p:spPr>
        <p:txBody>
          <a:bodyPr>
            <a:spAutoFit/>
          </a:bodyPr>
          <a:lstStyle/>
          <a:p>
            <a:pPr marL="285750" indent="-285750">
              <a:buFont typeface="Arial" panose="020B0604020202020204" pitchFamily="34" charset="0"/>
              <a:buChar char="•"/>
            </a:pPr>
            <a:r>
              <a:rPr lang="en-IN" sz="1400" dirty="0"/>
              <a:t>replace(K, </a:t>
            </a:r>
            <a:r>
              <a:rPr lang="en-IN" sz="1400" dirty="0" err="1"/>
              <a:t>oldValue</a:t>
            </a:r>
            <a:r>
              <a:rPr lang="en-IN" sz="1400" dirty="0"/>
              <a:t>, </a:t>
            </a:r>
            <a:r>
              <a:rPr lang="en-IN" sz="1400" dirty="0" err="1"/>
              <a:t>newValue</a:t>
            </a:r>
            <a:r>
              <a:rPr lang="en-IN" sz="1400" dirty="0"/>
              <a:t>) - Replaces the value of the key K with the new value </a:t>
            </a:r>
            <a:r>
              <a:rPr lang="en-IN" sz="1400" dirty="0" err="1"/>
              <a:t>newValue</a:t>
            </a:r>
            <a:r>
              <a:rPr lang="en-IN" sz="1400" dirty="0"/>
              <a:t> only if the key K is associated with the value </a:t>
            </a:r>
            <a:r>
              <a:rPr lang="en-IN" sz="1400" dirty="0" err="1"/>
              <a:t>oldValue</a:t>
            </a:r>
            <a:r>
              <a:rPr lang="en-IN" sz="1400" dirty="0"/>
              <a:t>. </a:t>
            </a:r>
          </a:p>
          <a:p>
            <a:pPr marL="285750" indent="-285750">
              <a:buFont typeface="Arial" panose="020B0604020202020204" pitchFamily="34" charset="0"/>
              <a:buChar char="•"/>
            </a:pPr>
            <a:r>
              <a:rPr lang="en-IN" sz="1400" dirty="0"/>
              <a:t>remove(K) - Removes the entry from the map represented by the key K. </a:t>
            </a:r>
          </a:p>
          <a:p>
            <a:pPr marL="285750" indent="-285750">
              <a:buFont typeface="Arial" panose="020B0604020202020204" pitchFamily="34" charset="0"/>
              <a:buChar char="•"/>
            </a:pPr>
            <a:r>
              <a:rPr lang="en-IN" sz="1400" dirty="0"/>
              <a:t>remove(K, V) - Removes the entry from the map that has key K associated with value V. </a:t>
            </a:r>
          </a:p>
          <a:p>
            <a:pPr marL="285750" indent="-285750">
              <a:buFont typeface="Arial" panose="020B0604020202020204" pitchFamily="34" charset="0"/>
              <a:buChar char="•"/>
            </a:pPr>
            <a:r>
              <a:rPr lang="en-IN" sz="1400" dirty="0" err="1"/>
              <a:t>keySet</a:t>
            </a:r>
            <a:r>
              <a:rPr lang="en-IN" sz="1400" dirty="0"/>
              <a:t>() - Returns a set of all the keys present in a map. values() - Returns a set of all the values present in a map. </a:t>
            </a:r>
          </a:p>
          <a:p>
            <a:pPr marL="285750" indent="-285750">
              <a:buFont typeface="Arial" panose="020B0604020202020204" pitchFamily="34" charset="0"/>
              <a:buChar char="•"/>
            </a:pPr>
            <a:r>
              <a:rPr lang="en-IN" sz="1400" dirty="0" err="1"/>
              <a:t>entrySet</a:t>
            </a:r>
            <a:r>
              <a:rPr lang="en-IN" sz="1400" dirty="0"/>
              <a:t>() - Returns a set of all the key/value mapping present in a map. </a:t>
            </a:r>
          </a:p>
        </p:txBody>
      </p:sp>
      <p:pic>
        <p:nvPicPr>
          <p:cNvPr id="8" name="Picture 7">
            <a:extLst>
              <a:ext uri="{FF2B5EF4-FFF2-40B4-BE49-F238E27FC236}">
                <a16:creationId xmlns:a16="http://schemas.microsoft.com/office/drawing/2014/main" id="{48BB7169-C3EA-55D8-2901-27EEA73CE8B5}"/>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247812730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6D6BE3-A56D-F3B4-225E-EAF2A5C74A98}"/>
              </a:ext>
            </a:extLst>
          </p:cNvPr>
          <p:cNvSpPr>
            <a:spLocks noGrp="1"/>
          </p:cNvSpPr>
          <p:nvPr>
            <p:ph idx="1"/>
          </p:nvPr>
        </p:nvSpPr>
        <p:spPr>
          <a:xfrm>
            <a:off x="819226" y="220091"/>
            <a:ext cx="10058400" cy="4699805"/>
          </a:xfrm>
        </p:spPr>
        <p:txBody>
          <a:bodyPr>
            <a:noAutofit/>
          </a:bodyPr>
          <a:lstStyle/>
          <a:p>
            <a:pPr marL="0" indent="0">
              <a:buNone/>
            </a:pPr>
            <a:r>
              <a:rPr lang="en-IN" sz="2100" b="1" dirty="0"/>
              <a:t>Implementing HashMap Class </a:t>
            </a:r>
            <a:endParaRPr lang="en-IN" sz="2100" dirty="0"/>
          </a:p>
          <a:p>
            <a:pPr marL="0" indent="0">
              <a:buNone/>
            </a:pPr>
            <a:r>
              <a:rPr lang="en-IN" sz="2100" dirty="0"/>
              <a:t>import java . util .Map;</a:t>
            </a:r>
            <a:br>
              <a:rPr lang="en-IN" sz="2100" dirty="0"/>
            </a:br>
            <a:r>
              <a:rPr lang="en-IN" sz="2100" dirty="0"/>
              <a:t>import java . util .HashMap;</a:t>
            </a:r>
            <a:br>
              <a:rPr lang="en-IN" sz="2100" dirty="0"/>
            </a:br>
            <a:r>
              <a:rPr lang="en-IN" sz="2100" dirty="0"/>
              <a:t>class map1 {</a:t>
            </a:r>
            <a:br>
              <a:rPr lang="en-IN" sz="2100" dirty="0"/>
            </a:br>
            <a:r>
              <a:rPr lang="en-IN" sz="2100" dirty="0"/>
              <a:t>public static void main(String [] </a:t>
            </a:r>
            <a:r>
              <a:rPr lang="en-IN" sz="2100" dirty="0" err="1"/>
              <a:t>args</a:t>
            </a:r>
            <a:r>
              <a:rPr lang="en-IN" sz="2100" dirty="0"/>
              <a:t>) { </a:t>
            </a:r>
          </a:p>
          <a:p>
            <a:pPr marL="0" indent="0">
              <a:buNone/>
            </a:pPr>
            <a:r>
              <a:rPr lang="en-IN" sz="2100" dirty="0"/>
              <a:t>Map&lt;String , Integer &gt; numbers = new HashMap&lt;&gt;(); </a:t>
            </a:r>
          </a:p>
          <a:p>
            <a:pPr marL="0" indent="0">
              <a:buNone/>
            </a:pPr>
            <a:r>
              <a:rPr lang="en-IN" sz="2100" dirty="0" err="1"/>
              <a:t>numbers.put</a:t>
            </a:r>
            <a:r>
              <a:rPr lang="en-IN" sz="2100" dirty="0"/>
              <a:t>(”One”, 1);</a:t>
            </a:r>
            <a:br>
              <a:rPr lang="en-IN" sz="2100" dirty="0"/>
            </a:br>
            <a:r>
              <a:rPr lang="en-IN" sz="2100" dirty="0" err="1"/>
              <a:t>numbers.put</a:t>
            </a:r>
            <a:r>
              <a:rPr lang="en-IN" sz="2100" dirty="0"/>
              <a:t>(”Two”, 2);</a:t>
            </a:r>
            <a:br>
              <a:rPr lang="en-IN" sz="2100" dirty="0"/>
            </a:br>
            <a:r>
              <a:rPr lang="en-IN" sz="2100" dirty="0"/>
              <a:t>System . out . </a:t>
            </a:r>
            <a:r>
              <a:rPr lang="en-IN" sz="2100" dirty="0" err="1"/>
              <a:t>println</a:t>
            </a:r>
            <a:r>
              <a:rPr lang="en-IN" sz="2100" dirty="0"/>
              <a:t> (”Map: ” + numbers ); </a:t>
            </a:r>
          </a:p>
          <a:p>
            <a:pPr marL="0" indent="0">
              <a:buNone/>
            </a:pPr>
            <a:r>
              <a:rPr lang="en-IN" sz="2100" dirty="0" err="1"/>
              <a:t>System.out.println</a:t>
            </a:r>
            <a:r>
              <a:rPr lang="en-IN" sz="2100" dirty="0"/>
              <a:t>(”Keys: ” + </a:t>
            </a:r>
            <a:r>
              <a:rPr lang="en-IN" sz="2100" dirty="0" err="1"/>
              <a:t>numbers.keySet</a:t>
            </a:r>
            <a:r>
              <a:rPr lang="en-IN" sz="2100" dirty="0"/>
              <a:t>()); </a:t>
            </a:r>
          </a:p>
          <a:p>
            <a:pPr marL="0" indent="0">
              <a:buNone/>
            </a:pPr>
            <a:r>
              <a:rPr lang="en-IN" sz="2100" dirty="0" err="1"/>
              <a:t>System.out.println</a:t>
            </a:r>
            <a:r>
              <a:rPr lang="en-IN" sz="2100" dirty="0"/>
              <a:t>(”Values: ” + </a:t>
            </a:r>
            <a:r>
              <a:rPr lang="en-IN" sz="2100" dirty="0" err="1"/>
              <a:t>numbers.values</a:t>
            </a:r>
            <a:r>
              <a:rPr lang="en-IN" sz="2100" dirty="0"/>
              <a:t>()); </a:t>
            </a:r>
          </a:p>
          <a:p>
            <a:pPr marL="0" indent="0">
              <a:buNone/>
            </a:pPr>
            <a:r>
              <a:rPr lang="en-IN" sz="2100" dirty="0" err="1"/>
              <a:t>System.out.println</a:t>
            </a:r>
            <a:r>
              <a:rPr lang="en-IN" sz="2100" dirty="0"/>
              <a:t>(”Entries: ” + </a:t>
            </a:r>
            <a:r>
              <a:rPr lang="en-IN" sz="2100" dirty="0" err="1"/>
              <a:t>numbers.entrySet</a:t>
            </a:r>
            <a:r>
              <a:rPr lang="en-IN" sz="2100" dirty="0"/>
              <a:t>()); </a:t>
            </a:r>
          </a:p>
          <a:p>
            <a:pPr marL="0" indent="0">
              <a:buNone/>
            </a:pPr>
            <a:r>
              <a:rPr lang="en-IN" sz="2100" dirty="0"/>
              <a:t>int value = </a:t>
            </a:r>
            <a:r>
              <a:rPr lang="en-IN" sz="2100" dirty="0" err="1"/>
              <a:t>numbers.remove</a:t>
            </a:r>
            <a:r>
              <a:rPr lang="en-IN" sz="2100" dirty="0"/>
              <a:t>(”Two”); </a:t>
            </a:r>
          </a:p>
          <a:p>
            <a:pPr marL="0" indent="0">
              <a:buNone/>
            </a:pPr>
            <a:r>
              <a:rPr lang="en-IN" sz="2100" dirty="0"/>
              <a:t>System . out . </a:t>
            </a:r>
            <a:r>
              <a:rPr lang="en-IN" sz="2100" dirty="0" err="1"/>
              <a:t>println</a:t>
            </a:r>
            <a:r>
              <a:rPr lang="en-IN" sz="2100" dirty="0"/>
              <a:t> (”Removed Value : ” + value ); </a:t>
            </a:r>
          </a:p>
          <a:p>
            <a:pPr marL="0" indent="0">
              <a:buNone/>
            </a:pPr>
            <a:r>
              <a:rPr lang="en-IN" sz="2100" dirty="0"/>
              <a:t>}} </a:t>
            </a:r>
          </a:p>
          <a:p>
            <a:endParaRPr lang="en-US" sz="2100" dirty="0"/>
          </a:p>
        </p:txBody>
      </p:sp>
      <p:sp>
        <p:nvSpPr>
          <p:cNvPr id="4" name="Date Placeholder 3">
            <a:extLst>
              <a:ext uri="{FF2B5EF4-FFF2-40B4-BE49-F238E27FC236}">
                <a16:creationId xmlns:a16="http://schemas.microsoft.com/office/drawing/2014/main" id="{9519F63C-7481-57F4-13F2-C264FAAA42E4}"/>
              </a:ext>
            </a:extLst>
          </p:cNvPr>
          <p:cNvSpPr>
            <a:spLocks noGrp="1"/>
          </p:cNvSpPr>
          <p:nvPr>
            <p:ph type="dt" sz="half" idx="10"/>
          </p:nvPr>
        </p:nvSpPr>
        <p:spPr/>
        <p:txBody>
          <a:bodyPr/>
          <a:lstStyle/>
          <a:p>
            <a:fld id="{9BB12291-440E-AD4F-9E95-BBCDAA04E0AF}" type="datetime1">
              <a:rPr lang="en-IN" smtClean="0"/>
              <a:t>11/08/22</a:t>
            </a:fld>
            <a:endParaRPr lang="en-US" dirty="0"/>
          </a:p>
        </p:txBody>
      </p:sp>
      <p:sp>
        <p:nvSpPr>
          <p:cNvPr id="5" name="Footer Placeholder 4">
            <a:extLst>
              <a:ext uri="{FF2B5EF4-FFF2-40B4-BE49-F238E27FC236}">
                <a16:creationId xmlns:a16="http://schemas.microsoft.com/office/drawing/2014/main" id="{D26FC654-5732-A9E6-3A8D-01BE0D453536}"/>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4CEA0998-9D1A-644B-B404-FF9C492CC9FC}"/>
              </a:ext>
            </a:extLst>
          </p:cNvPr>
          <p:cNvSpPr>
            <a:spLocks noGrp="1"/>
          </p:cNvSpPr>
          <p:nvPr>
            <p:ph type="sldNum" sz="quarter" idx="12"/>
          </p:nvPr>
        </p:nvSpPr>
        <p:spPr/>
        <p:txBody>
          <a:bodyPr/>
          <a:lstStyle/>
          <a:p>
            <a:fld id="{860C8249-ED93-7640-8EF8-EF1CF6F3BBCA}" type="slidenum">
              <a:rPr lang="en-US" smtClean="0"/>
              <a:t>119</a:t>
            </a:fld>
            <a:endParaRPr lang="en-US"/>
          </a:p>
        </p:txBody>
      </p:sp>
      <p:pic>
        <p:nvPicPr>
          <p:cNvPr id="7" name="Picture 6">
            <a:extLst>
              <a:ext uri="{FF2B5EF4-FFF2-40B4-BE49-F238E27FC236}">
                <a16:creationId xmlns:a16="http://schemas.microsoft.com/office/drawing/2014/main" id="{7E662F33-6C74-AFD9-ECA2-5C45384B9F43}"/>
              </a:ext>
            </a:extLst>
          </p:cNvPr>
          <p:cNvPicPr>
            <a:picLocks noChangeAspect="1"/>
          </p:cNvPicPr>
          <p:nvPr/>
        </p:nvPicPr>
        <p:blipFill>
          <a:blip r:embed="rId2"/>
          <a:stretch>
            <a:fillRect/>
          </a:stretch>
        </p:blipFill>
        <p:spPr>
          <a:xfrm>
            <a:off x="10877626" y="0"/>
            <a:ext cx="1314374" cy="1314374"/>
          </a:xfrm>
          <a:prstGeom prst="rect">
            <a:avLst/>
          </a:prstGeom>
        </p:spPr>
      </p:pic>
      <p:sp>
        <p:nvSpPr>
          <p:cNvPr id="2" name="TextBox 1">
            <a:extLst>
              <a:ext uri="{FF2B5EF4-FFF2-40B4-BE49-F238E27FC236}">
                <a16:creationId xmlns:a16="http://schemas.microsoft.com/office/drawing/2014/main" id="{3475F1F6-FF36-D48C-FB0E-A0AA3A90A2EF}"/>
              </a:ext>
            </a:extLst>
          </p:cNvPr>
          <p:cNvSpPr txBox="1"/>
          <p:nvPr/>
        </p:nvSpPr>
        <p:spPr>
          <a:xfrm>
            <a:off x="7887705" y="2569993"/>
            <a:ext cx="2989921" cy="2031325"/>
          </a:xfrm>
          <a:prstGeom prst="rect">
            <a:avLst/>
          </a:prstGeom>
          <a:noFill/>
        </p:spPr>
        <p:txBody>
          <a:bodyPr wrap="none" rtlCol="0">
            <a:spAutoFit/>
          </a:bodyPr>
          <a:lstStyle/>
          <a:p>
            <a:r>
              <a:rPr lang="en-US" dirty="0"/>
              <a:t>Output: </a:t>
            </a:r>
          </a:p>
          <a:p>
            <a:endParaRPr lang="en-US" dirty="0"/>
          </a:p>
          <a:p>
            <a:r>
              <a:rPr lang="en-US" dirty="0"/>
              <a:t>Map: {One = 1, Two = 2}</a:t>
            </a:r>
          </a:p>
          <a:p>
            <a:r>
              <a:rPr lang="en-US" dirty="0"/>
              <a:t>Keys: [One, Two]</a:t>
            </a:r>
          </a:p>
          <a:p>
            <a:r>
              <a:rPr lang="en-US" dirty="0"/>
              <a:t>Values: [1,2]</a:t>
            </a:r>
          </a:p>
          <a:p>
            <a:r>
              <a:rPr lang="en-US" dirty="0"/>
              <a:t>Entries: [One = 1, Two = 2]</a:t>
            </a:r>
          </a:p>
          <a:p>
            <a:r>
              <a:rPr lang="en-US" dirty="0"/>
              <a:t>Removed Value: 2</a:t>
            </a:r>
          </a:p>
        </p:txBody>
      </p:sp>
    </p:spTree>
    <p:extLst>
      <p:ext uri="{BB962C8B-B14F-4D97-AF65-F5344CB8AC3E}">
        <p14:creationId xmlns:p14="http://schemas.microsoft.com/office/powerpoint/2010/main" val="3144373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AA86C1-CB42-6DC0-73BC-9CC7814A98DD}"/>
              </a:ext>
            </a:extLst>
          </p:cNvPr>
          <p:cNvSpPr>
            <a:spLocks noGrp="1"/>
          </p:cNvSpPr>
          <p:nvPr>
            <p:ph idx="1"/>
          </p:nvPr>
        </p:nvSpPr>
        <p:spPr/>
        <p:txBody>
          <a:bodyPr/>
          <a:lstStyle/>
          <a:p>
            <a:r>
              <a:rPr lang="en-IN" dirty="0"/>
              <a:t>Java catch block is used to handle the Exception by declaring the type of exception within the parameter. </a:t>
            </a:r>
          </a:p>
          <a:p>
            <a:r>
              <a:rPr lang="en-IN" dirty="0"/>
              <a:t>The declared exception must be the parent class exception ( i.e., Exception) or the generated exception type. </a:t>
            </a:r>
          </a:p>
          <a:p>
            <a:r>
              <a:rPr lang="en-IN" dirty="0"/>
              <a:t>The good approach is to declare the generated type of exception. </a:t>
            </a:r>
          </a:p>
          <a:p>
            <a:r>
              <a:rPr lang="en-IN" dirty="0"/>
              <a:t>The catch block must be used after the try block only. </a:t>
            </a:r>
          </a:p>
          <a:p>
            <a:r>
              <a:rPr lang="en-IN" dirty="0"/>
              <a:t>You can use multiple catch block with a single try block. </a:t>
            </a:r>
          </a:p>
          <a:p>
            <a:endParaRPr lang="en-US" dirty="0"/>
          </a:p>
        </p:txBody>
      </p:sp>
      <p:sp>
        <p:nvSpPr>
          <p:cNvPr id="4" name="Date Placeholder 3">
            <a:extLst>
              <a:ext uri="{FF2B5EF4-FFF2-40B4-BE49-F238E27FC236}">
                <a16:creationId xmlns:a16="http://schemas.microsoft.com/office/drawing/2014/main" id="{67C7EEFE-A127-A858-3CC6-BF96536A55BA}"/>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DF29DD7E-6B0E-B304-68A1-224EF42D0399}"/>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948660D8-5D93-A075-4594-11BE95435180}"/>
              </a:ext>
            </a:extLst>
          </p:cNvPr>
          <p:cNvSpPr>
            <a:spLocks noGrp="1"/>
          </p:cNvSpPr>
          <p:nvPr>
            <p:ph type="sldNum" sz="quarter" idx="12"/>
          </p:nvPr>
        </p:nvSpPr>
        <p:spPr/>
        <p:txBody>
          <a:bodyPr/>
          <a:lstStyle/>
          <a:p>
            <a:fld id="{860C8249-ED93-7640-8EF8-EF1CF6F3BBCA}" type="slidenum">
              <a:rPr lang="en-US" smtClean="0"/>
              <a:t>12</a:t>
            </a:fld>
            <a:endParaRPr lang="en-US"/>
          </a:p>
        </p:txBody>
      </p:sp>
      <p:pic>
        <p:nvPicPr>
          <p:cNvPr id="7" name="Picture 6">
            <a:extLst>
              <a:ext uri="{FF2B5EF4-FFF2-40B4-BE49-F238E27FC236}">
                <a16:creationId xmlns:a16="http://schemas.microsoft.com/office/drawing/2014/main" id="{1DCA7868-B667-AF86-F3D5-D1D8BA924D3F}"/>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39833435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0CD19-5B4F-3DDD-033D-855A24C9F071}"/>
              </a:ext>
            </a:extLst>
          </p:cNvPr>
          <p:cNvSpPr>
            <a:spLocks noGrp="1"/>
          </p:cNvSpPr>
          <p:nvPr>
            <p:ph type="title"/>
          </p:nvPr>
        </p:nvSpPr>
        <p:spPr>
          <a:xfrm>
            <a:off x="13254" y="-208787"/>
            <a:ext cx="10058400" cy="1609344"/>
          </a:xfrm>
        </p:spPr>
        <p:txBody>
          <a:bodyPr/>
          <a:lstStyle/>
          <a:p>
            <a:r>
              <a:rPr lang="en-US" dirty="0"/>
              <a:t>Add Elements</a:t>
            </a:r>
          </a:p>
        </p:txBody>
      </p:sp>
      <p:sp>
        <p:nvSpPr>
          <p:cNvPr id="3" name="Content Placeholder 2">
            <a:extLst>
              <a:ext uri="{FF2B5EF4-FFF2-40B4-BE49-F238E27FC236}">
                <a16:creationId xmlns:a16="http://schemas.microsoft.com/office/drawing/2014/main" id="{8C7D06F0-C5C2-7E89-1F0D-5CE8DE32D986}"/>
              </a:ext>
            </a:extLst>
          </p:cNvPr>
          <p:cNvSpPr>
            <a:spLocks noGrp="1"/>
          </p:cNvSpPr>
          <p:nvPr>
            <p:ph idx="1"/>
          </p:nvPr>
        </p:nvSpPr>
        <p:spPr>
          <a:xfrm>
            <a:off x="657351" y="2209054"/>
            <a:ext cx="8312477" cy="4050792"/>
          </a:xfrm>
        </p:spPr>
        <p:txBody>
          <a:bodyPr>
            <a:noAutofit/>
          </a:bodyPr>
          <a:lstStyle/>
          <a:p>
            <a:pPr marL="0" indent="0">
              <a:buNone/>
            </a:pPr>
            <a:r>
              <a:rPr lang="en-IN" sz="2200" dirty="0"/>
              <a:t>import java . util .HashMap;</a:t>
            </a:r>
            <a:br>
              <a:rPr lang="en-IN" sz="2200" dirty="0"/>
            </a:br>
            <a:r>
              <a:rPr lang="en-IN" sz="2200" dirty="0"/>
              <a:t>class map4 {</a:t>
            </a:r>
            <a:br>
              <a:rPr lang="en-IN" sz="2200" dirty="0"/>
            </a:br>
            <a:r>
              <a:rPr lang="en-IN" sz="2200" dirty="0"/>
              <a:t>public static void main(String [] </a:t>
            </a:r>
            <a:r>
              <a:rPr lang="en-IN" sz="2200" dirty="0" err="1"/>
              <a:t>args</a:t>
            </a:r>
            <a:r>
              <a:rPr lang="en-IN" sz="2200" dirty="0"/>
              <a:t>) { </a:t>
            </a:r>
          </a:p>
          <a:p>
            <a:pPr marL="0" indent="0">
              <a:buNone/>
            </a:pPr>
            <a:r>
              <a:rPr lang="en-IN" sz="2200" dirty="0"/>
              <a:t>HashMap&lt;String , Integer &gt; numbers = new HashMap&lt;&gt;(); </a:t>
            </a:r>
          </a:p>
          <a:p>
            <a:pPr marL="0" indent="0">
              <a:buNone/>
            </a:pPr>
            <a:r>
              <a:rPr lang="en-IN" sz="2200" dirty="0" err="1"/>
              <a:t>System.out.println</a:t>
            </a:r>
            <a:r>
              <a:rPr lang="en-IN" sz="2200" dirty="0"/>
              <a:t>(”Initial HashMap: ” + numbers); </a:t>
            </a:r>
          </a:p>
          <a:p>
            <a:pPr marL="0" indent="0">
              <a:buNone/>
            </a:pPr>
            <a:r>
              <a:rPr lang="en-IN" sz="2200" dirty="0" err="1"/>
              <a:t>numbers.put</a:t>
            </a:r>
            <a:r>
              <a:rPr lang="en-IN" sz="2200" dirty="0"/>
              <a:t>(”One”, 1);</a:t>
            </a:r>
            <a:br>
              <a:rPr lang="en-IN" sz="2200" dirty="0"/>
            </a:br>
            <a:r>
              <a:rPr lang="en-IN" sz="2200" dirty="0" err="1"/>
              <a:t>numbers.put</a:t>
            </a:r>
            <a:r>
              <a:rPr lang="en-IN" sz="2200" dirty="0"/>
              <a:t>(”Two”, 2); </a:t>
            </a:r>
          </a:p>
          <a:p>
            <a:pPr marL="0" indent="0">
              <a:buNone/>
            </a:pPr>
            <a:r>
              <a:rPr lang="en-IN" sz="2200" dirty="0" err="1"/>
              <a:t>numbers.put</a:t>
            </a:r>
            <a:r>
              <a:rPr lang="en-IN" sz="2200" dirty="0"/>
              <a:t>(”Three”, 3);</a:t>
            </a:r>
            <a:br>
              <a:rPr lang="en-IN" sz="2200" dirty="0"/>
            </a:br>
            <a:r>
              <a:rPr lang="en-IN" sz="2200" dirty="0" err="1"/>
              <a:t>System.out.println</a:t>
            </a:r>
            <a:r>
              <a:rPr lang="en-IN" sz="2200" dirty="0"/>
              <a:t>(”HashMap after put(): ” + numbers);</a:t>
            </a:r>
          </a:p>
          <a:p>
            <a:pPr marL="0" indent="0">
              <a:buNone/>
            </a:pPr>
            <a:r>
              <a:rPr lang="en-IN" sz="2200" dirty="0"/>
              <a:t>}} </a:t>
            </a:r>
          </a:p>
          <a:p>
            <a:pPr marL="0" indent="0">
              <a:buNone/>
            </a:pPr>
            <a:endParaRPr lang="en-US" sz="2200" dirty="0"/>
          </a:p>
        </p:txBody>
      </p:sp>
      <p:sp>
        <p:nvSpPr>
          <p:cNvPr id="4" name="Date Placeholder 3">
            <a:extLst>
              <a:ext uri="{FF2B5EF4-FFF2-40B4-BE49-F238E27FC236}">
                <a16:creationId xmlns:a16="http://schemas.microsoft.com/office/drawing/2014/main" id="{7005CA64-6AA1-4E86-D266-8358595872CF}"/>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70153C34-F4A1-F449-954E-E7B40C5C3C0D}"/>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8EA8BAB8-6B6A-092B-D63F-72115E218DDC}"/>
              </a:ext>
            </a:extLst>
          </p:cNvPr>
          <p:cNvSpPr>
            <a:spLocks noGrp="1"/>
          </p:cNvSpPr>
          <p:nvPr>
            <p:ph type="sldNum" sz="quarter" idx="12"/>
          </p:nvPr>
        </p:nvSpPr>
        <p:spPr/>
        <p:txBody>
          <a:bodyPr/>
          <a:lstStyle/>
          <a:p>
            <a:fld id="{860C8249-ED93-7640-8EF8-EF1CF6F3BBCA}" type="slidenum">
              <a:rPr lang="en-US" smtClean="0"/>
              <a:t>120</a:t>
            </a:fld>
            <a:endParaRPr lang="en-US"/>
          </a:p>
        </p:txBody>
      </p:sp>
      <p:pic>
        <p:nvPicPr>
          <p:cNvPr id="7" name="Picture 6">
            <a:extLst>
              <a:ext uri="{FF2B5EF4-FFF2-40B4-BE49-F238E27FC236}">
                <a16:creationId xmlns:a16="http://schemas.microsoft.com/office/drawing/2014/main" id="{2800BF4C-7C19-7189-0687-5AAABCD516B0}"/>
              </a:ext>
            </a:extLst>
          </p:cNvPr>
          <p:cNvPicPr>
            <a:picLocks noChangeAspect="1"/>
          </p:cNvPicPr>
          <p:nvPr/>
        </p:nvPicPr>
        <p:blipFill>
          <a:blip r:embed="rId2"/>
          <a:stretch>
            <a:fillRect/>
          </a:stretch>
        </p:blipFill>
        <p:spPr>
          <a:xfrm>
            <a:off x="10877626" y="0"/>
            <a:ext cx="1314374" cy="1314374"/>
          </a:xfrm>
          <a:prstGeom prst="rect">
            <a:avLst/>
          </a:prstGeom>
        </p:spPr>
      </p:pic>
      <p:sp>
        <p:nvSpPr>
          <p:cNvPr id="9" name="TextBox 8">
            <a:extLst>
              <a:ext uri="{FF2B5EF4-FFF2-40B4-BE49-F238E27FC236}">
                <a16:creationId xmlns:a16="http://schemas.microsoft.com/office/drawing/2014/main" id="{CF95C39D-1BCF-8077-0E18-E1BBC4D0D72D}"/>
              </a:ext>
            </a:extLst>
          </p:cNvPr>
          <p:cNvSpPr txBox="1"/>
          <p:nvPr/>
        </p:nvSpPr>
        <p:spPr>
          <a:xfrm>
            <a:off x="5579483" y="550640"/>
            <a:ext cx="6075488" cy="1477328"/>
          </a:xfrm>
          <a:prstGeom prst="rect">
            <a:avLst/>
          </a:prstGeom>
          <a:noFill/>
        </p:spPr>
        <p:txBody>
          <a:bodyPr wrap="square" rtlCol="0">
            <a:spAutoFit/>
          </a:bodyPr>
          <a:lstStyle/>
          <a:p>
            <a:r>
              <a:rPr lang="en-US" dirty="0"/>
              <a:t>Output: </a:t>
            </a:r>
          </a:p>
          <a:p>
            <a:endParaRPr lang="en-US" dirty="0"/>
          </a:p>
          <a:p>
            <a:r>
              <a:rPr lang="en-US" dirty="0"/>
              <a:t>Initial HashMap: { }</a:t>
            </a:r>
          </a:p>
          <a:p>
            <a:r>
              <a:rPr lang="en-US" dirty="0"/>
              <a:t>HashMap after put(): {One = 1, Two = 2, Three = 3}</a:t>
            </a:r>
          </a:p>
          <a:p>
            <a:endParaRPr lang="en-US" dirty="0"/>
          </a:p>
        </p:txBody>
      </p:sp>
    </p:spTree>
    <p:extLst>
      <p:ext uri="{BB962C8B-B14F-4D97-AF65-F5344CB8AC3E}">
        <p14:creationId xmlns:p14="http://schemas.microsoft.com/office/powerpoint/2010/main" val="371260138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2DE0D-C87A-1DD2-A879-6FDA2D2B4BA7}"/>
              </a:ext>
            </a:extLst>
          </p:cNvPr>
          <p:cNvSpPr>
            <a:spLocks noGrp="1"/>
          </p:cNvSpPr>
          <p:nvPr>
            <p:ph type="title"/>
          </p:nvPr>
        </p:nvSpPr>
        <p:spPr>
          <a:xfrm>
            <a:off x="0" y="-235877"/>
            <a:ext cx="10058400" cy="1609344"/>
          </a:xfrm>
        </p:spPr>
        <p:txBody>
          <a:bodyPr/>
          <a:lstStyle/>
          <a:p>
            <a:r>
              <a:rPr lang="en-US" dirty="0"/>
              <a:t>Access HashMap Elements</a:t>
            </a:r>
          </a:p>
        </p:txBody>
      </p:sp>
      <p:sp>
        <p:nvSpPr>
          <p:cNvPr id="3" name="Content Placeholder 2">
            <a:extLst>
              <a:ext uri="{FF2B5EF4-FFF2-40B4-BE49-F238E27FC236}">
                <a16:creationId xmlns:a16="http://schemas.microsoft.com/office/drawing/2014/main" id="{062CA55F-C323-79E0-2683-5D11F9E2E2F5}"/>
              </a:ext>
            </a:extLst>
          </p:cNvPr>
          <p:cNvSpPr>
            <a:spLocks noGrp="1"/>
          </p:cNvSpPr>
          <p:nvPr>
            <p:ph idx="1"/>
          </p:nvPr>
        </p:nvSpPr>
        <p:spPr>
          <a:xfrm>
            <a:off x="184477" y="1373467"/>
            <a:ext cx="7475062" cy="4050792"/>
          </a:xfrm>
        </p:spPr>
        <p:txBody>
          <a:bodyPr/>
          <a:lstStyle/>
          <a:p>
            <a:pPr marL="0" indent="0">
              <a:buNone/>
            </a:pPr>
            <a:r>
              <a:rPr lang="en-IN" dirty="0"/>
              <a:t>import java . util .HashMap;</a:t>
            </a:r>
            <a:br>
              <a:rPr lang="en-IN" dirty="0"/>
            </a:br>
            <a:r>
              <a:rPr lang="en-IN" dirty="0"/>
              <a:t>class map5 {</a:t>
            </a:r>
            <a:br>
              <a:rPr lang="en-IN" dirty="0"/>
            </a:br>
            <a:r>
              <a:rPr lang="en-IN" dirty="0"/>
              <a:t>public static void main(String [] </a:t>
            </a:r>
            <a:r>
              <a:rPr lang="en-IN" dirty="0" err="1"/>
              <a:t>args</a:t>
            </a:r>
            <a:r>
              <a:rPr lang="en-IN" dirty="0"/>
              <a:t>) { </a:t>
            </a:r>
          </a:p>
          <a:p>
            <a:pPr marL="0" indent="0">
              <a:buNone/>
            </a:pPr>
            <a:r>
              <a:rPr lang="en-IN" dirty="0"/>
              <a:t>HashMap&lt;Integer , String&gt; languages = new HashMap&lt;&gt;(); </a:t>
            </a:r>
          </a:p>
          <a:p>
            <a:pPr marL="0" indent="0">
              <a:buNone/>
            </a:pPr>
            <a:r>
              <a:rPr lang="en-IN" dirty="0" err="1"/>
              <a:t>languages.put</a:t>
            </a:r>
            <a:r>
              <a:rPr lang="en-IN" dirty="0"/>
              <a:t>(1, ”Java”);</a:t>
            </a:r>
            <a:br>
              <a:rPr lang="en-IN" dirty="0"/>
            </a:br>
            <a:r>
              <a:rPr lang="en-IN" dirty="0"/>
              <a:t>languages . put (2 , ”Python ”);</a:t>
            </a:r>
            <a:br>
              <a:rPr lang="en-IN" dirty="0"/>
            </a:br>
            <a:r>
              <a:rPr lang="en-IN" dirty="0" err="1"/>
              <a:t>languages.put</a:t>
            </a:r>
            <a:r>
              <a:rPr lang="en-IN" dirty="0"/>
              <a:t>(3, ”JavaScript”); </a:t>
            </a:r>
          </a:p>
          <a:p>
            <a:pPr marL="0" indent="0">
              <a:buNone/>
            </a:pPr>
            <a:r>
              <a:rPr lang="en-IN" dirty="0" err="1"/>
              <a:t>System.out.println</a:t>
            </a:r>
            <a:r>
              <a:rPr lang="en-IN" dirty="0"/>
              <a:t>(”HashMap: ” + languages); </a:t>
            </a:r>
          </a:p>
          <a:p>
            <a:pPr marL="0" indent="0">
              <a:buNone/>
            </a:pPr>
            <a:r>
              <a:rPr lang="en-IN" dirty="0"/>
              <a:t>String value = languages . get (1); </a:t>
            </a:r>
          </a:p>
          <a:p>
            <a:pPr marL="0" indent="0">
              <a:buNone/>
            </a:pPr>
            <a:r>
              <a:rPr lang="en-IN" dirty="0" err="1"/>
              <a:t>System.out.println</a:t>
            </a:r>
            <a:r>
              <a:rPr lang="en-IN" dirty="0"/>
              <a:t>(”Value at key 1: ” + value); </a:t>
            </a:r>
          </a:p>
          <a:p>
            <a:pPr marL="0" indent="0">
              <a:buNone/>
            </a:pPr>
            <a:r>
              <a:rPr lang="en-IN" dirty="0"/>
              <a:t>}} </a:t>
            </a:r>
          </a:p>
          <a:p>
            <a:pPr marL="0" indent="0">
              <a:buNone/>
            </a:pPr>
            <a:endParaRPr lang="en-US" dirty="0"/>
          </a:p>
        </p:txBody>
      </p:sp>
      <p:sp>
        <p:nvSpPr>
          <p:cNvPr id="4" name="Date Placeholder 3">
            <a:extLst>
              <a:ext uri="{FF2B5EF4-FFF2-40B4-BE49-F238E27FC236}">
                <a16:creationId xmlns:a16="http://schemas.microsoft.com/office/drawing/2014/main" id="{09483E2C-B1D7-0042-F085-13D4B88E8B6D}"/>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443DA891-9DCB-94BF-C0E6-B336CB71B85D}"/>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ABEAB56F-C7F4-5839-98A4-AD7B7C61684D}"/>
              </a:ext>
            </a:extLst>
          </p:cNvPr>
          <p:cNvSpPr>
            <a:spLocks noGrp="1"/>
          </p:cNvSpPr>
          <p:nvPr>
            <p:ph type="sldNum" sz="quarter" idx="12"/>
          </p:nvPr>
        </p:nvSpPr>
        <p:spPr/>
        <p:txBody>
          <a:bodyPr/>
          <a:lstStyle/>
          <a:p>
            <a:fld id="{860C8249-ED93-7640-8EF8-EF1CF6F3BBCA}" type="slidenum">
              <a:rPr lang="en-US" smtClean="0"/>
              <a:t>121</a:t>
            </a:fld>
            <a:endParaRPr lang="en-US"/>
          </a:p>
        </p:txBody>
      </p:sp>
      <p:pic>
        <p:nvPicPr>
          <p:cNvPr id="7" name="Picture 6">
            <a:extLst>
              <a:ext uri="{FF2B5EF4-FFF2-40B4-BE49-F238E27FC236}">
                <a16:creationId xmlns:a16="http://schemas.microsoft.com/office/drawing/2014/main" id="{06E32B17-0520-4BB6-6539-87CE027F9BAB}"/>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TextBox 7">
            <a:extLst>
              <a:ext uri="{FF2B5EF4-FFF2-40B4-BE49-F238E27FC236}">
                <a16:creationId xmlns:a16="http://schemas.microsoft.com/office/drawing/2014/main" id="{7D67CAD2-2533-AEB5-FC52-607FBAFE81F1}"/>
              </a:ext>
            </a:extLst>
          </p:cNvPr>
          <p:cNvSpPr txBox="1"/>
          <p:nvPr/>
        </p:nvSpPr>
        <p:spPr>
          <a:xfrm>
            <a:off x="7316687" y="4048028"/>
            <a:ext cx="4690836" cy="1200329"/>
          </a:xfrm>
          <a:prstGeom prst="rect">
            <a:avLst/>
          </a:prstGeom>
          <a:noFill/>
        </p:spPr>
        <p:txBody>
          <a:bodyPr wrap="none" rtlCol="0">
            <a:spAutoFit/>
          </a:bodyPr>
          <a:lstStyle/>
          <a:p>
            <a:r>
              <a:rPr lang="en-US" dirty="0"/>
              <a:t>Output: </a:t>
            </a:r>
          </a:p>
          <a:p>
            <a:endParaRPr lang="en-US" dirty="0"/>
          </a:p>
          <a:p>
            <a:r>
              <a:rPr lang="en-US" dirty="0"/>
              <a:t>HashMap: {1=Java, 2=Python, 3=JavaScript}</a:t>
            </a:r>
          </a:p>
          <a:p>
            <a:r>
              <a:rPr lang="en-US" dirty="0"/>
              <a:t>Value at key 1: Java</a:t>
            </a:r>
          </a:p>
        </p:txBody>
      </p:sp>
    </p:spTree>
    <p:extLst>
      <p:ext uri="{BB962C8B-B14F-4D97-AF65-F5344CB8AC3E}">
        <p14:creationId xmlns:p14="http://schemas.microsoft.com/office/powerpoint/2010/main" val="413339146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05674-E113-8535-49BC-F72FA5D66785}"/>
              </a:ext>
            </a:extLst>
          </p:cNvPr>
          <p:cNvSpPr>
            <a:spLocks noGrp="1"/>
          </p:cNvSpPr>
          <p:nvPr>
            <p:ph type="title"/>
          </p:nvPr>
        </p:nvSpPr>
        <p:spPr>
          <a:xfrm>
            <a:off x="0" y="-118872"/>
            <a:ext cx="10058400" cy="1609344"/>
          </a:xfrm>
        </p:spPr>
        <p:txBody>
          <a:bodyPr/>
          <a:lstStyle/>
          <a:p>
            <a:r>
              <a:rPr lang="en-US" dirty="0"/>
              <a:t>Change HashMap value</a:t>
            </a:r>
          </a:p>
        </p:txBody>
      </p:sp>
      <p:sp>
        <p:nvSpPr>
          <p:cNvPr id="3" name="Content Placeholder 2">
            <a:extLst>
              <a:ext uri="{FF2B5EF4-FFF2-40B4-BE49-F238E27FC236}">
                <a16:creationId xmlns:a16="http://schemas.microsoft.com/office/drawing/2014/main" id="{DF961154-034F-B11B-3FBF-0511509885B9}"/>
              </a:ext>
            </a:extLst>
          </p:cNvPr>
          <p:cNvSpPr>
            <a:spLocks noGrp="1"/>
          </p:cNvSpPr>
          <p:nvPr>
            <p:ph idx="1"/>
          </p:nvPr>
        </p:nvSpPr>
        <p:spPr>
          <a:xfrm>
            <a:off x="126419" y="1061866"/>
            <a:ext cx="7632718" cy="4050792"/>
          </a:xfrm>
        </p:spPr>
        <p:txBody>
          <a:bodyPr/>
          <a:lstStyle/>
          <a:p>
            <a:pPr marL="0" indent="0">
              <a:buNone/>
            </a:pPr>
            <a:r>
              <a:rPr lang="en-IN" dirty="0"/>
              <a:t>import java . util .HashMap;</a:t>
            </a:r>
            <a:br>
              <a:rPr lang="en-IN" dirty="0"/>
            </a:br>
            <a:r>
              <a:rPr lang="en-IN" dirty="0"/>
              <a:t>class map6 {</a:t>
            </a:r>
            <a:br>
              <a:rPr lang="en-IN" dirty="0"/>
            </a:br>
            <a:r>
              <a:rPr lang="en-IN" dirty="0"/>
              <a:t>public static void main(String [] </a:t>
            </a:r>
            <a:r>
              <a:rPr lang="en-IN" dirty="0" err="1"/>
              <a:t>args</a:t>
            </a:r>
            <a:r>
              <a:rPr lang="en-IN" dirty="0"/>
              <a:t>) { </a:t>
            </a:r>
          </a:p>
          <a:p>
            <a:pPr marL="0" indent="0">
              <a:buNone/>
            </a:pPr>
            <a:r>
              <a:rPr lang="en-IN" dirty="0"/>
              <a:t>HashMap&lt;Integer , String&gt; languages = new HashMap&lt;&gt;(); </a:t>
            </a:r>
          </a:p>
          <a:p>
            <a:pPr marL="0" indent="0">
              <a:buNone/>
            </a:pPr>
            <a:r>
              <a:rPr lang="en-IN" dirty="0" err="1"/>
              <a:t>languages.put</a:t>
            </a:r>
            <a:r>
              <a:rPr lang="en-IN" dirty="0"/>
              <a:t>(1, ”Java”);</a:t>
            </a:r>
            <a:br>
              <a:rPr lang="en-IN" dirty="0"/>
            </a:br>
            <a:r>
              <a:rPr lang="en-IN" dirty="0"/>
              <a:t>languages . put (2 , ”Python ”);</a:t>
            </a:r>
            <a:br>
              <a:rPr lang="en-IN" dirty="0"/>
            </a:br>
            <a:r>
              <a:rPr lang="en-IN" dirty="0" err="1"/>
              <a:t>languages.put</a:t>
            </a:r>
            <a:r>
              <a:rPr lang="en-IN" dirty="0"/>
              <a:t>(3, ”JavaScript”); </a:t>
            </a:r>
          </a:p>
          <a:p>
            <a:pPr marL="0" indent="0">
              <a:buNone/>
            </a:pPr>
            <a:r>
              <a:rPr lang="en-IN" dirty="0" err="1"/>
              <a:t>System.out.println</a:t>
            </a:r>
            <a:r>
              <a:rPr lang="en-IN" dirty="0"/>
              <a:t>(”Original HashMap: ” + languages); </a:t>
            </a:r>
          </a:p>
          <a:p>
            <a:pPr marL="0" indent="0">
              <a:buNone/>
            </a:pPr>
            <a:r>
              <a:rPr lang="en-IN" dirty="0"/>
              <a:t>languages . replace (2 , ”C++”); </a:t>
            </a:r>
          </a:p>
          <a:p>
            <a:pPr marL="0" indent="0">
              <a:buNone/>
            </a:pPr>
            <a:r>
              <a:rPr lang="en-IN" dirty="0" err="1"/>
              <a:t>System.out.println</a:t>
            </a:r>
            <a:r>
              <a:rPr lang="en-IN" dirty="0"/>
              <a:t>(”HashMap using replace(): ” + languages);</a:t>
            </a:r>
          </a:p>
          <a:p>
            <a:pPr marL="0" indent="0">
              <a:buNone/>
            </a:pPr>
            <a:r>
              <a:rPr lang="en-IN" dirty="0"/>
              <a:t>}} </a:t>
            </a:r>
          </a:p>
          <a:p>
            <a:pPr marL="0" indent="0">
              <a:buNone/>
            </a:pPr>
            <a:endParaRPr lang="en-US" dirty="0"/>
          </a:p>
        </p:txBody>
      </p:sp>
      <p:sp>
        <p:nvSpPr>
          <p:cNvPr id="4" name="Date Placeholder 3">
            <a:extLst>
              <a:ext uri="{FF2B5EF4-FFF2-40B4-BE49-F238E27FC236}">
                <a16:creationId xmlns:a16="http://schemas.microsoft.com/office/drawing/2014/main" id="{02B639BD-8F07-5CBD-D5D9-45C848D276B6}"/>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2F9B7011-0F21-970D-4639-DCC2553F51DE}"/>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5070CB28-1C01-D142-0F50-83181EF78721}"/>
              </a:ext>
            </a:extLst>
          </p:cNvPr>
          <p:cNvSpPr>
            <a:spLocks noGrp="1"/>
          </p:cNvSpPr>
          <p:nvPr>
            <p:ph type="sldNum" sz="quarter" idx="12"/>
          </p:nvPr>
        </p:nvSpPr>
        <p:spPr/>
        <p:txBody>
          <a:bodyPr/>
          <a:lstStyle/>
          <a:p>
            <a:fld id="{860C8249-ED93-7640-8EF8-EF1CF6F3BBCA}" type="slidenum">
              <a:rPr lang="en-US" smtClean="0"/>
              <a:t>122</a:t>
            </a:fld>
            <a:endParaRPr lang="en-US"/>
          </a:p>
        </p:txBody>
      </p:sp>
      <p:pic>
        <p:nvPicPr>
          <p:cNvPr id="7" name="Picture 6">
            <a:extLst>
              <a:ext uri="{FF2B5EF4-FFF2-40B4-BE49-F238E27FC236}">
                <a16:creationId xmlns:a16="http://schemas.microsoft.com/office/drawing/2014/main" id="{97B31D7B-8CD0-80F7-4432-3DDBAB6F2324}"/>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TextBox 7">
            <a:extLst>
              <a:ext uri="{FF2B5EF4-FFF2-40B4-BE49-F238E27FC236}">
                <a16:creationId xmlns:a16="http://schemas.microsoft.com/office/drawing/2014/main" id="{A3A034F2-4437-E941-E00A-A491DF6BCCCC}"/>
              </a:ext>
            </a:extLst>
          </p:cNvPr>
          <p:cNvSpPr txBox="1"/>
          <p:nvPr/>
        </p:nvSpPr>
        <p:spPr>
          <a:xfrm>
            <a:off x="4789714" y="4882418"/>
            <a:ext cx="6173357" cy="1200329"/>
          </a:xfrm>
          <a:prstGeom prst="rect">
            <a:avLst/>
          </a:prstGeom>
          <a:noFill/>
        </p:spPr>
        <p:txBody>
          <a:bodyPr wrap="none" rtlCol="0">
            <a:spAutoFit/>
          </a:bodyPr>
          <a:lstStyle/>
          <a:p>
            <a:r>
              <a:rPr lang="en-US" dirty="0"/>
              <a:t>Output: </a:t>
            </a:r>
          </a:p>
          <a:p>
            <a:endParaRPr lang="en-US" dirty="0"/>
          </a:p>
          <a:p>
            <a:r>
              <a:rPr lang="en-US" dirty="0"/>
              <a:t>Original HashMap: {1=Java, 2=Python, 3=JavaScript }</a:t>
            </a:r>
          </a:p>
          <a:p>
            <a:r>
              <a:rPr lang="en-US" dirty="0"/>
              <a:t>HashMap using replace(): {1=Java, 2=C++, 3=JavaScript} </a:t>
            </a:r>
          </a:p>
        </p:txBody>
      </p:sp>
    </p:spTree>
    <p:extLst>
      <p:ext uri="{BB962C8B-B14F-4D97-AF65-F5344CB8AC3E}">
        <p14:creationId xmlns:p14="http://schemas.microsoft.com/office/powerpoint/2010/main" val="261334226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DF0A5-E555-06D7-2AF9-CF0C8F750F89}"/>
              </a:ext>
            </a:extLst>
          </p:cNvPr>
          <p:cNvSpPr>
            <a:spLocks noGrp="1"/>
          </p:cNvSpPr>
          <p:nvPr>
            <p:ph type="title"/>
          </p:nvPr>
        </p:nvSpPr>
        <p:spPr>
          <a:xfrm>
            <a:off x="0" y="-294970"/>
            <a:ext cx="10058400" cy="1609344"/>
          </a:xfrm>
        </p:spPr>
        <p:txBody>
          <a:bodyPr/>
          <a:lstStyle/>
          <a:p>
            <a:r>
              <a:rPr lang="en-US" dirty="0"/>
              <a:t>Remove HashMap elements</a:t>
            </a:r>
          </a:p>
        </p:txBody>
      </p:sp>
      <p:sp>
        <p:nvSpPr>
          <p:cNvPr id="3" name="Content Placeholder 2">
            <a:extLst>
              <a:ext uri="{FF2B5EF4-FFF2-40B4-BE49-F238E27FC236}">
                <a16:creationId xmlns:a16="http://schemas.microsoft.com/office/drawing/2014/main" id="{682FEAC3-FC1C-D808-6D0F-9A1C1A751860}"/>
              </a:ext>
            </a:extLst>
          </p:cNvPr>
          <p:cNvSpPr>
            <a:spLocks noGrp="1"/>
          </p:cNvSpPr>
          <p:nvPr>
            <p:ph idx="1"/>
          </p:nvPr>
        </p:nvSpPr>
        <p:spPr>
          <a:xfrm>
            <a:off x="271563" y="1119923"/>
            <a:ext cx="7348938" cy="4050792"/>
          </a:xfrm>
        </p:spPr>
        <p:txBody>
          <a:bodyPr>
            <a:normAutofit lnSpcReduction="10000"/>
          </a:bodyPr>
          <a:lstStyle/>
          <a:p>
            <a:pPr marL="0" indent="0">
              <a:buNone/>
            </a:pPr>
            <a:r>
              <a:rPr lang="en-IN" dirty="0"/>
              <a:t>import java . util .HashMap;</a:t>
            </a:r>
            <a:br>
              <a:rPr lang="en-IN" dirty="0"/>
            </a:br>
            <a:r>
              <a:rPr lang="en-IN" dirty="0"/>
              <a:t>class map7 {</a:t>
            </a:r>
            <a:br>
              <a:rPr lang="en-IN" dirty="0"/>
            </a:br>
            <a:r>
              <a:rPr lang="en-IN" dirty="0"/>
              <a:t>public static void main(String [] </a:t>
            </a:r>
            <a:r>
              <a:rPr lang="en-IN" dirty="0" err="1"/>
              <a:t>args</a:t>
            </a:r>
            <a:r>
              <a:rPr lang="en-IN" dirty="0"/>
              <a:t>) { </a:t>
            </a:r>
          </a:p>
          <a:p>
            <a:pPr marL="0" indent="0">
              <a:buNone/>
            </a:pPr>
            <a:r>
              <a:rPr lang="en-IN" dirty="0"/>
              <a:t>HashMap&lt;Integer , String&gt; languages = new HashMap&lt;&gt;(); </a:t>
            </a:r>
          </a:p>
          <a:p>
            <a:pPr marL="0" indent="0">
              <a:buNone/>
            </a:pPr>
            <a:r>
              <a:rPr lang="en-IN" dirty="0" err="1"/>
              <a:t>languages.put</a:t>
            </a:r>
            <a:r>
              <a:rPr lang="en-IN" dirty="0"/>
              <a:t>(1, ”Java”);</a:t>
            </a:r>
            <a:br>
              <a:rPr lang="en-IN" dirty="0"/>
            </a:br>
            <a:r>
              <a:rPr lang="en-IN" dirty="0"/>
              <a:t>languages . put (2 , ”Python ”);</a:t>
            </a:r>
            <a:br>
              <a:rPr lang="en-IN" dirty="0"/>
            </a:br>
            <a:r>
              <a:rPr lang="en-IN" dirty="0" err="1"/>
              <a:t>languages.put</a:t>
            </a:r>
            <a:r>
              <a:rPr lang="en-IN" dirty="0"/>
              <a:t>(3, ”JavaScript”); </a:t>
            </a:r>
          </a:p>
          <a:p>
            <a:pPr marL="0" indent="0">
              <a:buNone/>
            </a:pPr>
            <a:r>
              <a:rPr lang="en-IN" dirty="0" err="1"/>
              <a:t>System.out.println</a:t>
            </a:r>
            <a:r>
              <a:rPr lang="en-IN" dirty="0"/>
              <a:t>(”HashMap: ” + languages); </a:t>
            </a:r>
          </a:p>
          <a:p>
            <a:pPr marL="0" indent="0">
              <a:buNone/>
            </a:pPr>
            <a:r>
              <a:rPr lang="en-IN" dirty="0"/>
              <a:t>String value = languages . remove (2);</a:t>
            </a:r>
            <a:br>
              <a:rPr lang="en-IN" dirty="0"/>
            </a:br>
            <a:r>
              <a:rPr lang="en-IN" dirty="0"/>
              <a:t>System . out . </a:t>
            </a:r>
            <a:r>
              <a:rPr lang="en-IN" dirty="0" err="1"/>
              <a:t>println</a:t>
            </a:r>
            <a:r>
              <a:rPr lang="en-IN" dirty="0"/>
              <a:t> (”Removed value : ” + value ); </a:t>
            </a:r>
          </a:p>
          <a:p>
            <a:pPr marL="0" indent="0">
              <a:buNone/>
            </a:pPr>
            <a:r>
              <a:rPr lang="en-IN" dirty="0" err="1"/>
              <a:t>System.out.println</a:t>
            </a:r>
            <a:r>
              <a:rPr lang="en-IN" dirty="0"/>
              <a:t>(”Updated HashMap: ” + languages); </a:t>
            </a:r>
          </a:p>
          <a:p>
            <a:pPr marL="0" indent="0">
              <a:buNone/>
            </a:pPr>
            <a:r>
              <a:rPr lang="en-IN" dirty="0"/>
              <a:t>}} </a:t>
            </a:r>
          </a:p>
          <a:p>
            <a:pPr marL="0" indent="0">
              <a:buNone/>
            </a:pPr>
            <a:endParaRPr lang="en-US" dirty="0"/>
          </a:p>
        </p:txBody>
      </p:sp>
      <p:sp>
        <p:nvSpPr>
          <p:cNvPr id="4" name="Date Placeholder 3">
            <a:extLst>
              <a:ext uri="{FF2B5EF4-FFF2-40B4-BE49-F238E27FC236}">
                <a16:creationId xmlns:a16="http://schemas.microsoft.com/office/drawing/2014/main" id="{AB0A33AC-CA23-5CDF-45D9-EFD80AA49C96}"/>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65ECDC16-EB8A-8EC3-0E70-28AF80605554}"/>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B8FB87EC-673C-3567-9B66-D74C78E8C1D9}"/>
              </a:ext>
            </a:extLst>
          </p:cNvPr>
          <p:cNvSpPr>
            <a:spLocks noGrp="1"/>
          </p:cNvSpPr>
          <p:nvPr>
            <p:ph type="sldNum" sz="quarter" idx="12"/>
          </p:nvPr>
        </p:nvSpPr>
        <p:spPr/>
        <p:txBody>
          <a:bodyPr/>
          <a:lstStyle/>
          <a:p>
            <a:fld id="{860C8249-ED93-7640-8EF8-EF1CF6F3BBCA}" type="slidenum">
              <a:rPr lang="en-US" smtClean="0"/>
              <a:t>123</a:t>
            </a:fld>
            <a:endParaRPr lang="en-US"/>
          </a:p>
        </p:txBody>
      </p:sp>
      <p:pic>
        <p:nvPicPr>
          <p:cNvPr id="7" name="Picture 6">
            <a:extLst>
              <a:ext uri="{FF2B5EF4-FFF2-40B4-BE49-F238E27FC236}">
                <a16:creationId xmlns:a16="http://schemas.microsoft.com/office/drawing/2014/main" id="{34BED6DB-F66B-1F9E-6975-C1798AF4F43A}"/>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TextBox 7">
            <a:extLst>
              <a:ext uri="{FF2B5EF4-FFF2-40B4-BE49-F238E27FC236}">
                <a16:creationId xmlns:a16="http://schemas.microsoft.com/office/drawing/2014/main" id="{BF313884-E8BB-1846-5BFA-BD543124F667}"/>
              </a:ext>
            </a:extLst>
          </p:cNvPr>
          <p:cNvSpPr txBox="1"/>
          <p:nvPr/>
        </p:nvSpPr>
        <p:spPr>
          <a:xfrm>
            <a:off x="5776686" y="4877381"/>
            <a:ext cx="4690836" cy="1200329"/>
          </a:xfrm>
          <a:prstGeom prst="rect">
            <a:avLst/>
          </a:prstGeom>
          <a:noFill/>
        </p:spPr>
        <p:txBody>
          <a:bodyPr wrap="none" rtlCol="0">
            <a:spAutoFit/>
          </a:bodyPr>
          <a:lstStyle/>
          <a:p>
            <a:r>
              <a:rPr lang="en-US" dirty="0"/>
              <a:t>Output: </a:t>
            </a:r>
          </a:p>
          <a:p>
            <a:r>
              <a:rPr lang="en-US" dirty="0"/>
              <a:t>HashMap: {1=Java, 2=Python, 3=JavaScript}</a:t>
            </a:r>
          </a:p>
          <a:p>
            <a:r>
              <a:rPr lang="en-US" dirty="0"/>
              <a:t>Removed value: [Python]</a:t>
            </a:r>
          </a:p>
          <a:p>
            <a:r>
              <a:rPr lang="en-US" dirty="0"/>
              <a:t>Updated HashMap: {1=Java, 3=JavaScript} </a:t>
            </a:r>
          </a:p>
        </p:txBody>
      </p:sp>
    </p:spTree>
    <p:extLst>
      <p:ext uri="{BB962C8B-B14F-4D97-AF65-F5344CB8AC3E}">
        <p14:creationId xmlns:p14="http://schemas.microsoft.com/office/powerpoint/2010/main" val="406641372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C8BC7-2929-4CCA-C932-51D8B776DB34}"/>
              </a:ext>
            </a:extLst>
          </p:cNvPr>
          <p:cNvSpPr>
            <a:spLocks noGrp="1"/>
          </p:cNvSpPr>
          <p:nvPr>
            <p:ph type="title"/>
          </p:nvPr>
        </p:nvSpPr>
        <p:spPr>
          <a:xfrm>
            <a:off x="186979" y="-147485"/>
            <a:ext cx="10058400" cy="1609344"/>
          </a:xfrm>
        </p:spPr>
        <p:txBody>
          <a:bodyPr/>
          <a:lstStyle/>
          <a:p>
            <a:r>
              <a:rPr lang="en-IN" dirty="0"/>
              <a:t>Java Wrapper classes </a:t>
            </a:r>
            <a:endParaRPr lang="en-US" dirty="0"/>
          </a:p>
        </p:txBody>
      </p:sp>
      <p:sp>
        <p:nvSpPr>
          <p:cNvPr id="3" name="Content Placeholder 2">
            <a:extLst>
              <a:ext uri="{FF2B5EF4-FFF2-40B4-BE49-F238E27FC236}">
                <a16:creationId xmlns:a16="http://schemas.microsoft.com/office/drawing/2014/main" id="{AF1BEB28-4EDB-C683-A517-1C25ECCA9877}"/>
              </a:ext>
            </a:extLst>
          </p:cNvPr>
          <p:cNvSpPr>
            <a:spLocks noGrp="1"/>
          </p:cNvSpPr>
          <p:nvPr>
            <p:ph idx="1"/>
          </p:nvPr>
        </p:nvSpPr>
        <p:spPr>
          <a:xfrm>
            <a:off x="503103" y="1314374"/>
            <a:ext cx="10058400" cy="1199861"/>
          </a:xfrm>
        </p:spPr>
        <p:txBody>
          <a:bodyPr/>
          <a:lstStyle/>
          <a:p>
            <a:r>
              <a:rPr lang="en-IN" dirty="0"/>
              <a:t>The wrapper classes in Java are used to convert primitive types (int, char, float, etc) into corresponding objects.</a:t>
            </a:r>
          </a:p>
          <a:p>
            <a:r>
              <a:rPr lang="en-IN" dirty="0"/>
              <a:t>Each of the 8 primitive types has corresponding wrapper classes. </a:t>
            </a:r>
          </a:p>
          <a:p>
            <a:pPr marL="0" indent="0">
              <a:buNone/>
            </a:pPr>
            <a:endParaRPr lang="en-US" dirty="0"/>
          </a:p>
        </p:txBody>
      </p:sp>
      <p:sp>
        <p:nvSpPr>
          <p:cNvPr id="4" name="Date Placeholder 3">
            <a:extLst>
              <a:ext uri="{FF2B5EF4-FFF2-40B4-BE49-F238E27FC236}">
                <a16:creationId xmlns:a16="http://schemas.microsoft.com/office/drawing/2014/main" id="{5EB7CD89-3EBA-1322-8FA0-29D0D4FF2AC0}"/>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A23261E5-10E8-3093-25AB-412FE50619D6}"/>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85B21491-45B4-5CCA-12EE-A01678D2F9F4}"/>
              </a:ext>
            </a:extLst>
          </p:cNvPr>
          <p:cNvSpPr>
            <a:spLocks noGrp="1"/>
          </p:cNvSpPr>
          <p:nvPr>
            <p:ph type="sldNum" sz="quarter" idx="12"/>
          </p:nvPr>
        </p:nvSpPr>
        <p:spPr/>
        <p:txBody>
          <a:bodyPr/>
          <a:lstStyle/>
          <a:p>
            <a:fld id="{860C8249-ED93-7640-8EF8-EF1CF6F3BBCA}" type="slidenum">
              <a:rPr lang="en-US" smtClean="0"/>
              <a:t>124</a:t>
            </a:fld>
            <a:endParaRPr lang="en-US"/>
          </a:p>
        </p:txBody>
      </p:sp>
      <p:pic>
        <p:nvPicPr>
          <p:cNvPr id="7" name="Picture 6">
            <a:extLst>
              <a:ext uri="{FF2B5EF4-FFF2-40B4-BE49-F238E27FC236}">
                <a16:creationId xmlns:a16="http://schemas.microsoft.com/office/drawing/2014/main" id="{070AF13F-00A5-9EEB-644A-BC835108B14E}"/>
              </a:ext>
            </a:extLst>
          </p:cNvPr>
          <p:cNvPicPr>
            <a:picLocks noChangeAspect="1"/>
          </p:cNvPicPr>
          <p:nvPr/>
        </p:nvPicPr>
        <p:blipFill>
          <a:blip r:embed="rId2"/>
          <a:stretch>
            <a:fillRect/>
          </a:stretch>
        </p:blipFill>
        <p:spPr>
          <a:xfrm>
            <a:off x="10877626" y="0"/>
            <a:ext cx="1314374" cy="1314374"/>
          </a:xfrm>
          <a:prstGeom prst="rect">
            <a:avLst/>
          </a:prstGeom>
        </p:spPr>
      </p:pic>
      <p:pic>
        <p:nvPicPr>
          <p:cNvPr id="9" name="Picture 8">
            <a:extLst>
              <a:ext uri="{FF2B5EF4-FFF2-40B4-BE49-F238E27FC236}">
                <a16:creationId xmlns:a16="http://schemas.microsoft.com/office/drawing/2014/main" id="{ECE84D6F-361B-6392-6830-3F2AA67D7024}"/>
              </a:ext>
            </a:extLst>
          </p:cNvPr>
          <p:cNvPicPr>
            <a:picLocks noChangeAspect="1"/>
          </p:cNvPicPr>
          <p:nvPr/>
        </p:nvPicPr>
        <p:blipFill>
          <a:blip r:embed="rId3"/>
          <a:stretch>
            <a:fillRect/>
          </a:stretch>
        </p:blipFill>
        <p:spPr>
          <a:xfrm>
            <a:off x="3907220" y="2634891"/>
            <a:ext cx="3810000" cy="3238500"/>
          </a:xfrm>
          <a:prstGeom prst="rect">
            <a:avLst/>
          </a:prstGeom>
        </p:spPr>
      </p:pic>
    </p:spTree>
    <p:extLst>
      <p:ext uri="{BB962C8B-B14F-4D97-AF65-F5344CB8AC3E}">
        <p14:creationId xmlns:p14="http://schemas.microsoft.com/office/powerpoint/2010/main" val="374362909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4FDE1-3E81-5B97-F41E-F980396CB466}"/>
              </a:ext>
            </a:extLst>
          </p:cNvPr>
          <p:cNvSpPr>
            <a:spLocks noGrp="1"/>
          </p:cNvSpPr>
          <p:nvPr>
            <p:ph type="title"/>
          </p:nvPr>
        </p:nvSpPr>
        <p:spPr/>
        <p:txBody>
          <a:bodyPr>
            <a:normAutofit/>
          </a:bodyPr>
          <a:lstStyle/>
          <a:p>
            <a:r>
              <a:rPr lang="en-IN" dirty="0"/>
              <a:t>Convert Primitive Type to Wrapper Objects</a:t>
            </a:r>
            <a:endParaRPr lang="en-US" dirty="0"/>
          </a:p>
        </p:txBody>
      </p:sp>
      <p:sp>
        <p:nvSpPr>
          <p:cNvPr id="3" name="Content Placeholder 2">
            <a:extLst>
              <a:ext uri="{FF2B5EF4-FFF2-40B4-BE49-F238E27FC236}">
                <a16:creationId xmlns:a16="http://schemas.microsoft.com/office/drawing/2014/main" id="{9F4C4D3D-7F6E-34BC-73DF-13A05E2E6191}"/>
              </a:ext>
            </a:extLst>
          </p:cNvPr>
          <p:cNvSpPr>
            <a:spLocks noGrp="1"/>
          </p:cNvSpPr>
          <p:nvPr>
            <p:ph idx="1"/>
          </p:nvPr>
        </p:nvSpPr>
        <p:spPr>
          <a:xfrm>
            <a:off x="1069848" y="2121408"/>
            <a:ext cx="7406495" cy="4050792"/>
          </a:xfrm>
        </p:spPr>
        <p:txBody>
          <a:bodyPr>
            <a:normAutofit fontScale="92500" lnSpcReduction="10000"/>
          </a:bodyPr>
          <a:lstStyle/>
          <a:p>
            <a:pPr marL="0" indent="0">
              <a:buNone/>
            </a:pPr>
            <a:r>
              <a:rPr lang="en-IN" dirty="0"/>
              <a:t>We can also use the </a:t>
            </a:r>
            <a:r>
              <a:rPr lang="en-IN" dirty="0" err="1"/>
              <a:t>valueOf</a:t>
            </a:r>
            <a:r>
              <a:rPr lang="en-IN" dirty="0"/>
              <a:t>() method to convert primitive types into corresponding objects. </a:t>
            </a:r>
          </a:p>
          <a:p>
            <a:pPr marL="0" indent="0">
              <a:buNone/>
            </a:pPr>
            <a:r>
              <a:rPr lang="en-IN" dirty="0"/>
              <a:t>class wrapper1 {</a:t>
            </a:r>
            <a:br>
              <a:rPr lang="en-IN" dirty="0"/>
            </a:br>
            <a:r>
              <a:rPr lang="en-IN" dirty="0"/>
              <a:t>public static void main(String [] </a:t>
            </a:r>
            <a:r>
              <a:rPr lang="en-IN" dirty="0" err="1"/>
              <a:t>args</a:t>
            </a:r>
            <a:r>
              <a:rPr lang="en-IN" dirty="0"/>
              <a:t>) { </a:t>
            </a:r>
          </a:p>
          <a:p>
            <a:pPr marL="0" indent="0">
              <a:buNone/>
            </a:pPr>
            <a:r>
              <a:rPr lang="en-IN" dirty="0"/>
              <a:t>int a=5;</a:t>
            </a:r>
            <a:br>
              <a:rPr lang="en-IN" dirty="0"/>
            </a:br>
            <a:r>
              <a:rPr lang="en-IN" dirty="0"/>
              <a:t>double b = 5.65;</a:t>
            </a:r>
            <a:br>
              <a:rPr lang="en-IN" dirty="0"/>
            </a:br>
            <a:r>
              <a:rPr lang="en-IN" dirty="0"/>
              <a:t>Integer </a:t>
            </a:r>
            <a:r>
              <a:rPr lang="en-IN" dirty="0" err="1"/>
              <a:t>aObj</a:t>
            </a:r>
            <a:r>
              <a:rPr lang="en-IN" dirty="0"/>
              <a:t> = </a:t>
            </a:r>
            <a:r>
              <a:rPr lang="en-IN" dirty="0" err="1"/>
              <a:t>Integer.valueOf</a:t>
            </a:r>
            <a:r>
              <a:rPr lang="en-IN" dirty="0"/>
              <a:t>(a); </a:t>
            </a:r>
          </a:p>
          <a:p>
            <a:pPr marL="0" indent="0">
              <a:buNone/>
            </a:pPr>
            <a:r>
              <a:rPr lang="en-IN" dirty="0"/>
              <a:t>Double </a:t>
            </a:r>
            <a:r>
              <a:rPr lang="en-IN" dirty="0" err="1"/>
              <a:t>bObj</a:t>
            </a:r>
            <a:r>
              <a:rPr lang="en-IN" dirty="0"/>
              <a:t> = </a:t>
            </a:r>
            <a:r>
              <a:rPr lang="en-IN" dirty="0" err="1"/>
              <a:t>Double.valueOf</a:t>
            </a:r>
            <a:r>
              <a:rPr lang="en-IN" dirty="0"/>
              <a:t>(b); </a:t>
            </a:r>
          </a:p>
          <a:p>
            <a:pPr marL="0" indent="0">
              <a:buNone/>
            </a:pPr>
            <a:r>
              <a:rPr lang="en-IN" dirty="0"/>
              <a:t>if(</a:t>
            </a:r>
            <a:r>
              <a:rPr lang="en-IN" dirty="0" err="1"/>
              <a:t>aObj</a:t>
            </a:r>
            <a:r>
              <a:rPr lang="en-IN" dirty="0"/>
              <a:t> </a:t>
            </a:r>
            <a:r>
              <a:rPr lang="en-IN" dirty="0" err="1"/>
              <a:t>instanceof</a:t>
            </a:r>
            <a:r>
              <a:rPr lang="en-IN" dirty="0"/>
              <a:t> Integer) {</a:t>
            </a:r>
            <a:br>
              <a:rPr lang="en-IN" dirty="0"/>
            </a:br>
            <a:r>
              <a:rPr lang="en-IN" dirty="0" err="1"/>
              <a:t>System.out.println</a:t>
            </a:r>
            <a:r>
              <a:rPr lang="en-IN" dirty="0"/>
              <a:t>(”An object of Integer is created.”) } </a:t>
            </a:r>
          </a:p>
          <a:p>
            <a:pPr marL="0" indent="0">
              <a:buNone/>
            </a:pPr>
            <a:r>
              <a:rPr lang="en-IN" dirty="0"/>
              <a:t>if (</a:t>
            </a:r>
            <a:r>
              <a:rPr lang="en-IN" dirty="0" err="1"/>
              <a:t>bObj</a:t>
            </a:r>
            <a:r>
              <a:rPr lang="en-IN" dirty="0"/>
              <a:t> </a:t>
            </a:r>
            <a:r>
              <a:rPr lang="en-IN" dirty="0" err="1"/>
              <a:t>instanceof</a:t>
            </a:r>
            <a:r>
              <a:rPr lang="en-IN" dirty="0"/>
              <a:t> Double) {</a:t>
            </a:r>
            <a:br>
              <a:rPr lang="en-IN" dirty="0"/>
            </a:br>
            <a:r>
              <a:rPr lang="en-IN" dirty="0" err="1"/>
              <a:t>System.out.println</a:t>
            </a:r>
            <a:r>
              <a:rPr lang="en-IN" dirty="0"/>
              <a:t>(”An object of Double is created.”); </a:t>
            </a:r>
          </a:p>
          <a:p>
            <a:pPr marL="0" indent="0">
              <a:buNone/>
            </a:pPr>
            <a:r>
              <a:rPr lang="en-IN" dirty="0"/>
              <a:t>}}} </a:t>
            </a:r>
          </a:p>
        </p:txBody>
      </p:sp>
      <p:sp>
        <p:nvSpPr>
          <p:cNvPr id="4" name="Date Placeholder 3">
            <a:extLst>
              <a:ext uri="{FF2B5EF4-FFF2-40B4-BE49-F238E27FC236}">
                <a16:creationId xmlns:a16="http://schemas.microsoft.com/office/drawing/2014/main" id="{7C710466-EA8D-936E-ACFC-F0164D923D2A}"/>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3D9A2A8A-C0BF-7DBF-E65C-CC18C778844B}"/>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B58C45B3-2D49-DC22-25FF-53734C288620}"/>
              </a:ext>
            </a:extLst>
          </p:cNvPr>
          <p:cNvSpPr>
            <a:spLocks noGrp="1"/>
          </p:cNvSpPr>
          <p:nvPr>
            <p:ph type="sldNum" sz="quarter" idx="12"/>
          </p:nvPr>
        </p:nvSpPr>
        <p:spPr/>
        <p:txBody>
          <a:bodyPr/>
          <a:lstStyle/>
          <a:p>
            <a:fld id="{860C8249-ED93-7640-8EF8-EF1CF6F3BBCA}" type="slidenum">
              <a:rPr lang="en-US" smtClean="0"/>
              <a:t>125</a:t>
            </a:fld>
            <a:endParaRPr lang="en-US"/>
          </a:p>
        </p:txBody>
      </p:sp>
      <p:pic>
        <p:nvPicPr>
          <p:cNvPr id="7" name="Picture 6">
            <a:extLst>
              <a:ext uri="{FF2B5EF4-FFF2-40B4-BE49-F238E27FC236}">
                <a16:creationId xmlns:a16="http://schemas.microsoft.com/office/drawing/2014/main" id="{C9F4C590-31E4-D665-7CB1-B63DE6164D7E}"/>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TextBox 7">
            <a:extLst>
              <a:ext uri="{FF2B5EF4-FFF2-40B4-BE49-F238E27FC236}">
                <a16:creationId xmlns:a16="http://schemas.microsoft.com/office/drawing/2014/main" id="{2ACB89F8-3B6F-B908-F26B-ACF71FE49F06}"/>
              </a:ext>
            </a:extLst>
          </p:cNvPr>
          <p:cNvSpPr txBox="1"/>
          <p:nvPr/>
        </p:nvSpPr>
        <p:spPr>
          <a:xfrm>
            <a:off x="7746621" y="3546639"/>
            <a:ext cx="3555269" cy="1200329"/>
          </a:xfrm>
          <a:prstGeom prst="rect">
            <a:avLst/>
          </a:prstGeom>
          <a:noFill/>
        </p:spPr>
        <p:txBody>
          <a:bodyPr wrap="none" rtlCol="0">
            <a:spAutoFit/>
          </a:bodyPr>
          <a:lstStyle/>
          <a:p>
            <a:r>
              <a:rPr lang="en-US" dirty="0"/>
              <a:t>Output: </a:t>
            </a:r>
          </a:p>
          <a:p>
            <a:endParaRPr lang="en-US" dirty="0"/>
          </a:p>
          <a:p>
            <a:r>
              <a:rPr lang="en-IN" dirty="0"/>
              <a:t>An object of Integer is created.</a:t>
            </a:r>
            <a:endParaRPr lang="en-US" dirty="0"/>
          </a:p>
          <a:p>
            <a:r>
              <a:rPr lang="en-IN" dirty="0"/>
              <a:t>An object of Double is created.</a:t>
            </a:r>
            <a:endParaRPr lang="en-US" dirty="0"/>
          </a:p>
        </p:txBody>
      </p:sp>
    </p:spTree>
    <p:extLst>
      <p:ext uri="{BB962C8B-B14F-4D97-AF65-F5344CB8AC3E}">
        <p14:creationId xmlns:p14="http://schemas.microsoft.com/office/powerpoint/2010/main" val="178766645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67BDCB-1B30-3804-5AEE-FA011F75966B}"/>
              </a:ext>
            </a:extLst>
          </p:cNvPr>
          <p:cNvSpPr>
            <a:spLocks noGrp="1"/>
          </p:cNvSpPr>
          <p:nvPr>
            <p:ph idx="1"/>
          </p:nvPr>
        </p:nvSpPr>
        <p:spPr/>
        <p:txBody>
          <a:bodyPr/>
          <a:lstStyle/>
          <a:p>
            <a:r>
              <a:rPr lang="en-IN" dirty="0"/>
              <a:t>In the above example, we have used the </a:t>
            </a:r>
            <a:r>
              <a:rPr lang="en-IN" dirty="0" err="1"/>
              <a:t>valueOf</a:t>
            </a:r>
            <a:r>
              <a:rPr lang="en-IN" dirty="0"/>
              <a:t>() method to convert the primitive types into objects. </a:t>
            </a:r>
          </a:p>
          <a:p>
            <a:endParaRPr lang="en-IN" dirty="0"/>
          </a:p>
          <a:p>
            <a:r>
              <a:rPr lang="en-IN" dirty="0"/>
              <a:t>Here, we have used the </a:t>
            </a:r>
            <a:r>
              <a:rPr lang="en-IN" dirty="0" err="1"/>
              <a:t>instanceof</a:t>
            </a:r>
            <a:r>
              <a:rPr lang="en-IN" dirty="0"/>
              <a:t> operator to check whether the generated objects are of Integer or Double type or not. </a:t>
            </a:r>
          </a:p>
          <a:p>
            <a:endParaRPr lang="en-IN" dirty="0"/>
          </a:p>
          <a:p>
            <a:r>
              <a:rPr lang="en-IN" dirty="0"/>
              <a:t>However, the Java compiler can directly convert the primitive types into corresponding objects. This process is known as auto-boxing. </a:t>
            </a:r>
          </a:p>
          <a:p>
            <a:endParaRPr lang="en-US" dirty="0"/>
          </a:p>
        </p:txBody>
      </p:sp>
      <p:sp>
        <p:nvSpPr>
          <p:cNvPr id="4" name="Date Placeholder 3">
            <a:extLst>
              <a:ext uri="{FF2B5EF4-FFF2-40B4-BE49-F238E27FC236}">
                <a16:creationId xmlns:a16="http://schemas.microsoft.com/office/drawing/2014/main" id="{74F33478-E886-4EC5-1B49-2F143BCF7AD8}"/>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14D55B85-D424-4A2D-3CC3-57AC5A5E763C}"/>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13A50E29-8418-0E3B-ABCE-C0121B2E3A90}"/>
              </a:ext>
            </a:extLst>
          </p:cNvPr>
          <p:cNvSpPr>
            <a:spLocks noGrp="1"/>
          </p:cNvSpPr>
          <p:nvPr>
            <p:ph type="sldNum" sz="quarter" idx="12"/>
          </p:nvPr>
        </p:nvSpPr>
        <p:spPr/>
        <p:txBody>
          <a:bodyPr/>
          <a:lstStyle/>
          <a:p>
            <a:fld id="{860C8249-ED93-7640-8EF8-EF1CF6F3BBCA}" type="slidenum">
              <a:rPr lang="en-US" smtClean="0"/>
              <a:t>126</a:t>
            </a:fld>
            <a:endParaRPr lang="en-US"/>
          </a:p>
        </p:txBody>
      </p:sp>
      <p:pic>
        <p:nvPicPr>
          <p:cNvPr id="7" name="Picture 6">
            <a:extLst>
              <a:ext uri="{FF2B5EF4-FFF2-40B4-BE49-F238E27FC236}">
                <a16:creationId xmlns:a16="http://schemas.microsoft.com/office/drawing/2014/main" id="{038803F0-5A7D-B75C-4FDD-D5E061BA6809}"/>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53804687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3EE5D-1EFB-826C-D2E0-FDD6F7503AFB}"/>
              </a:ext>
            </a:extLst>
          </p:cNvPr>
          <p:cNvSpPr>
            <a:spLocks noGrp="1"/>
          </p:cNvSpPr>
          <p:nvPr>
            <p:ph type="title"/>
          </p:nvPr>
        </p:nvSpPr>
        <p:spPr>
          <a:xfrm>
            <a:off x="302593" y="0"/>
            <a:ext cx="10058400" cy="1609344"/>
          </a:xfrm>
        </p:spPr>
        <p:txBody>
          <a:bodyPr/>
          <a:lstStyle/>
          <a:p>
            <a:r>
              <a:rPr lang="en-IN" dirty="0"/>
              <a:t>Wrapper Objects into Primitive Types </a:t>
            </a:r>
            <a:endParaRPr lang="en-US" dirty="0"/>
          </a:p>
        </p:txBody>
      </p:sp>
      <p:sp>
        <p:nvSpPr>
          <p:cNvPr id="3" name="Content Placeholder 2">
            <a:extLst>
              <a:ext uri="{FF2B5EF4-FFF2-40B4-BE49-F238E27FC236}">
                <a16:creationId xmlns:a16="http://schemas.microsoft.com/office/drawing/2014/main" id="{103A23DA-5D77-2E69-547B-85B137D9C805}"/>
              </a:ext>
            </a:extLst>
          </p:cNvPr>
          <p:cNvSpPr>
            <a:spLocks noGrp="1"/>
          </p:cNvSpPr>
          <p:nvPr>
            <p:ph idx="1"/>
          </p:nvPr>
        </p:nvSpPr>
        <p:spPr>
          <a:xfrm>
            <a:off x="638924" y="1532828"/>
            <a:ext cx="6574676" cy="4437047"/>
          </a:xfrm>
        </p:spPr>
        <p:txBody>
          <a:bodyPr>
            <a:normAutofit fontScale="85000" lnSpcReduction="20000"/>
          </a:bodyPr>
          <a:lstStyle/>
          <a:p>
            <a:pPr marL="0" indent="0">
              <a:buNone/>
            </a:pPr>
            <a:r>
              <a:rPr lang="en-IN" dirty="0"/>
              <a:t>class wrapper2 {</a:t>
            </a:r>
            <a:br>
              <a:rPr lang="en-IN" dirty="0"/>
            </a:br>
            <a:r>
              <a:rPr lang="en-IN" dirty="0"/>
              <a:t>public static void main(String [] </a:t>
            </a:r>
            <a:r>
              <a:rPr lang="en-IN" dirty="0" err="1"/>
              <a:t>args</a:t>
            </a:r>
            <a:r>
              <a:rPr lang="en-IN" dirty="0"/>
              <a:t>) { </a:t>
            </a:r>
          </a:p>
          <a:p>
            <a:pPr marL="0" indent="0">
              <a:buNone/>
            </a:pPr>
            <a:r>
              <a:rPr lang="en-IN" dirty="0"/>
              <a:t>} } </a:t>
            </a:r>
          </a:p>
          <a:p>
            <a:pPr marL="0" indent="0">
              <a:buNone/>
            </a:pPr>
            <a:r>
              <a:rPr lang="en-IN" dirty="0"/>
              <a:t>// creates objects of wrapper class </a:t>
            </a:r>
          </a:p>
          <a:p>
            <a:pPr marL="0" indent="0">
              <a:buNone/>
            </a:pPr>
            <a:r>
              <a:rPr lang="en-IN" dirty="0"/>
              <a:t>Integer </a:t>
            </a:r>
            <a:r>
              <a:rPr lang="en-IN" dirty="0" err="1"/>
              <a:t>aObj</a:t>
            </a:r>
            <a:r>
              <a:rPr lang="en-IN" dirty="0"/>
              <a:t> = Integer . </a:t>
            </a:r>
            <a:r>
              <a:rPr lang="en-IN" dirty="0" err="1"/>
              <a:t>valueOf</a:t>
            </a:r>
            <a:r>
              <a:rPr lang="en-IN" dirty="0"/>
              <a:t> (23); </a:t>
            </a:r>
          </a:p>
          <a:p>
            <a:pPr marL="0" indent="0">
              <a:buNone/>
            </a:pPr>
            <a:r>
              <a:rPr lang="en-IN" dirty="0"/>
              <a:t>Double </a:t>
            </a:r>
            <a:r>
              <a:rPr lang="en-IN" dirty="0" err="1"/>
              <a:t>bObj</a:t>
            </a:r>
            <a:r>
              <a:rPr lang="en-IN" dirty="0"/>
              <a:t> = Double . </a:t>
            </a:r>
            <a:r>
              <a:rPr lang="en-IN" dirty="0" err="1"/>
              <a:t>valueOf</a:t>
            </a:r>
            <a:r>
              <a:rPr lang="en-IN" dirty="0"/>
              <a:t> (5.55); </a:t>
            </a:r>
          </a:p>
          <a:p>
            <a:pPr marL="0" indent="0">
              <a:buNone/>
            </a:pPr>
            <a:r>
              <a:rPr lang="en-IN" dirty="0"/>
              <a:t>// converts into primitive types</a:t>
            </a:r>
            <a:br>
              <a:rPr lang="en-IN" dirty="0"/>
            </a:br>
            <a:r>
              <a:rPr lang="en-IN" dirty="0"/>
              <a:t>int a = </a:t>
            </a:r>
            <a:r>
              <a:rPr lang="en-IN" dirty="0" err="1"/>
              <a:t>aObj.intValue</a:t>
            </a:r>
            <a:r>
              <a:rPr lang="en-IN" dirty="0"/>
              <a:t>();</a:t>
            </a:r>
            <a:br>
              <a:rPr lang="en-IN" dirty="0"/>
            </a:br>
            <a:r>
              <a:rPr lang="en-IN" dirty="0"/>
              <a:t>double b = </a:t>
            </a:r>
            <a:r>
              <a:rPr lang="en-IN" dirty="0" err="1"/>
              <a:t>bObj.doubleValue</a:t>
            </a:r>
            <a:r>
              <a:rPr lang="en-IN" dirty="0"/>
              <a:t>(); </a:t>
            </a:r>
          </a:p>
          <a:p>
            <a:pPr marL="0" indent="0">
              <a:buNone/>
            </a:pPr>
            <a:r>
              <a:rPr lang="en-IN" dirty="0" err="1"/>
              <a:t>System.out.println</a:t>
            </a:r>
            <a:r>
              <a:rPr lang="en-IN" dirty="0"/>
              <a:t>(”The value of a: ” + a); </a:t>
            </a:r>
          </a:p>
          <a:p>
            <a:pPr marL="0" indent="0">
              <a:buNone/>
            </a:pPr>
            <a:r>
              <a:rPr lang="en-IN" dirty="0" err="1"/>
              <a:t>System.out.println</a:t>
            </a:r>
            <a:r>
              <a:rPr lang="en-IN" dirty="0"/>
              <a:t>(”The value of b:” + b);  }}</a:t>
            </a:r>
          </a:p>
          <a:p>
            <a:pPr marL="0" indent="0">
              <a:buNone/>
            </a:pPr>
            <a:endParaRPr lang="en-IN" dirty="0"/>
          </a:p>
          <a:p>
            <a:pPr marL="0" indent="0">
              <a:buNone/>
            </a:pPr>
            <a:r>
              <a:rPr lang="en-IN" dirty="0"/>
              <a:t>In the above example, we have used the </a:t>
            </a:r>
            <a:r>
              <a:rPr lang="en-IN" dirty="0" err="1"/>
              <a:t>intValue</a:t>
            </a:r>
            <a:r>
              <a:rPr lang="en-IN" dirty="0"/>
              <a:t>() and </a:t>
            </a:r>
            <a:r>
              <a:rPr lang="en-IN" dirty="0" err="1"/>
              <a:t>doubleValue</a:t>
            </a:r>
            <a:r>
              <a:rPr lang="en-IN" dirty="0"/>
              <a:t>() method to convert the Integer and Double objects into corresponding primitive types. </a:t>
            </a:r>
          </a:p>
          <a:p>
            <a:pPr marL="0" indent="0">
              <a:buNone/>
            </a:pPr>
            <a:endParaRPr lang="en-US" dirty="0"/>
          </a:p>
        </p:txBody>
      </p:sp>
      <p:sp>
        <p:nvSpPr>
          <p:cNvPr id="4" name="Date Placeholder 3">
            <a:extLst>
              <a:ext uri="{FF2B5EF4-FFF2-40B4-BE49-F238E27FC236}">
                <a16:creationId xmlns:a16="http://schemas.microsoft.com/office/drawing/2014/main" id="{F9F42A77-A3F2-CAEC-21ED-69A576307707}"/>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A75FE37A-9C7A-6A4F-9DB4-808A9D46E00E}"/>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9542B94B-E41B-B3FA-E08D-522888D4202F}"/>
              </a:ext>
            </a:extLst>
          </p:cNvPr>
          <p:cNvSpPr>
            <a:spLocks noGrp="1"/>
          </p:cNvSpPr>
          <p:nvPr>
            <p:ph type="sldNum" sz="quarter" idx="12"/>
          </p:nvPr>
        </p:nvSpPr>
        <p:spPr/>
        <p:txBody>
          <a:bodyPr/>
          <a:lstStyle/>
          <a:p>
            <a:fld id="{860C8249-ED93-7640-8EF8-EF1CF6F3BBCA}" type="slidenum">
              <a:rPr lang="en-US" smtClean="0"/>
              <a:t>127</a:t>
            </a:fld>
            <a:endParaRPr lang="en-US"/>
          </a:p>
        </p:txBody>
      </p:sp>
      <p:pic>
        <p:nvPicPr>
          <p:cNvPr id="7" name="Picture 6">
            <a:extLst>
              <a:ext uri="{FF2B5EF4-FFF2-40B4-BE49-F238E27FC236}">
                <a16:creationId xmlns:a16="http://schemas.microsoft.com/office/drawing/2014/main" id="{64231787-CDD6-4343-07C7-BF0A7E3A9786}"/>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TextBox 7">
            <a:extLst>
              <a:ext uri="{FF2B5EF4-FFF2-40B4-BE49-F238E27FC236}">
                <a16:creationId xmlns:a16="http://schemas.microsoft.com/office/drawing/2014/main" id="{8EC50D5A-5AB8-973D-0122-99CFD81AFA04}"/>
              </a:ext>
            </a:extLst>
          </p:cNvPr>
          <p:cNvSpPr txBox="1"/>
          <p:nvPr/>
        </p:nvSpPr>
        <p:spPr>
          <a:xfrm>
            <a:off x="7605486" y="3164114"/>
            <a:ext cx="2232471" cy="1200329"/>
          </a:xfrm>
          <a:prstGeom prst="rect">
            <a:avLst/>
          </a:prstGeom>
          <a:noFill/>
        </p:spPr>
        <p:txBody>
          <a:bodyPr wrap="none" rtlCol="0">
            <a:spAutoFit/>
          </a:bodyPr>
          <a:lstStyle/>
          <a:p>
            <a:r>
              <a:rPr lang="en-US" dirty="0"/>
              <a:t>Output: </a:t>
            </a:r>
          </a:p>
          <a:p>
            <a:endParaRPr lang="en-US" dirty="0"/>
          </a:p>
          <a:p>
            <a:r>
              <a:rPr lang="en-US" dirty="0"/>
              <a:t>The value of a: 23</a:t>
            </a:r>
          </a:p>
          <a:p>
            <a:r>
              <a:rPr lang="en-US" dirty="0"/>
              <a:t>The value of b: 5.55</a:t>
            </a:r>
          </a:p>
        </p:txBody>
      </p:sp>
    </p:spTree>
    <p:extLst>
      <p:ext uri="{BB962C8B-B14F-4D97-AF65-F5344CB8AC3E}">
        <p14:creationId xmlns:p14="http://schemas.microsoft.com/office/powerpoint/2010/main" val="425611408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89FEC-96DA-00CB-E498-3F50ACFEB6FF}"/>
              </a:ext>
            </a:extLst>
          </p:cNvPr>
          <p:cNvSpPr>
            <a:spLocks noGrp="1"/>
          </p:cNvSpPr>
          <p:nvPr>
            <p:ph type="title"/>
          </p:nvPr>
        </p:nvSpPr>
        <p:spPr/>
        <p:txBody>
          <a:bodyPr/>
          <a:lstStyle/>
          <a:p>
            <a:r>
              <a:rPr lang="en-IN" dirty="0"/>
              <a:t>Java autoboxing </a:t>
            </a:r>
            <a:endParaRPr lang="en-US" dirty="0"/>
          </a:p>
        </p:txBody>
      </p:sp>
      <p:sp>
        <p:nvSpPr>
          <p:cNvPr id="3" name="Content Placeholder 2">
            <a:extLst>
              <a:ext uri="{FF2B5EF4-FFF2-40B4-BE49-F238E27FC236}">
                <a16:creationId xmlns:a16="http://schemas.microsoft.com/office/drawing/2014/main" id="{8C36EFE3-38E6-64FE-1144-E30A1AF17DDF}"/>
              </a:ext>
            </a:extLst>
          </p:cNvPr>
          <p:cNvSpPr>
            <a:spLocks noGrp="1"/>
          </p:cNvSpPr>
          <p:nvPr>
            <p:ph idx="1"/>
          </p:nvPr>
        </p:nvSpPr>
        <p:spPr>
          <a:xfrm>
            <a:off x="1069848" y="2121409"/>
            <a:ext cx="6894576" cy="2871006"/>
          </a:xfrm>
        </p:spPr>
        <p:txBody>
          <a:bodyPr>
            <a:normAutofit fontScale="92500" lnSpcReduction="10000"/>
          </a:bodyPr>
          <a:lstStyle/>
          <a:p>
            <a:pPr marL="0" indent="0">
              <a:buNone/>
            </a:pPr>
            <a:r>
              <a:rPr lang="en-IN" dirty="0"/>
              <a:t>import java . util . </a:t>
            </a:r>
            <a:r>
              <a:rPr lang="en-IN" dirty="0" err="1"/>
              <a:t>ArrayList</a:t>
            </a:r>
            <a:r>
              <a:rPr lang="en-IN" dirty="0"/>
              <a:t> ;</a:t>
            </a:r>
            <a:br>
              <a:rPr lang="en-IN" dirty="0"/>
            </a:br>
            <a:r>
              <a:rPr lang="en-IN" dirty="0"/>
              <a:t>class auto {</a:t>
            </a:r>
            <a:br>
              <a:rPr lang="en-IN" dirty="0"/>
            </a:br>
            <a:r>
              <a:rPr lang="en-IN" dirty="0"/>
              <a:t>public static void main(String [] </a:t>
            </a:r>
            <a:r>
              <a:rPr lang="en-IN" dirty="0" err="1"/>
              <a:t>args</a:t>
            </a:r>
            <a:r>
              <a:rPr lang="en-IN" dirty="0"/>
              <a:t>) { </a:t>
            </a:r>
          </a:p>
          <a:p>
            <a:pPr marL="0" indent="0">
              <a:buNone/>
            </a:pPr>
            <a:r>
              <a:rPr lang="en-IN" dirty="0" err="1"/>
              <a:t>ArrayList</a:t>
            </a:r>
            <a:r>
              <a:rPr lang="en-IN" dirty="0"/>
              <a:t>&lt;Integer&gt; list = new </a:t>
            </a:r>
            <a:r>
              <a:rPr lang="en-IN" dirty="0" err="1"/>
              <a:t>ArrayList</a:t>
            </a:r>
            <a:r>
              <a:rPr lang="en-IN" dirty="0"/>
              <a:t> &lt;&gt;(); //autoboxing </a:t>
            </a:r>
          </a:p>
          <a:p>
            <a:pPr marL="0" indent="0">
              <a:buNone/>
            </a:pPr>
            <a:r>
              <a:rPr lang="en-IN" dirty="0"/>
              <a:t>list .add(5); </a:t>
            </a:r>
          </a:p>
          <a:p>
            <a:pPr marL="0" indent="0">
              <a:buNone/>
            </a:pPr>
            <a:r>
              <a:rPr lang="en-IN" dirty="0"/>
              <a:t>list .add(6); </a:t>
            </a:r>
          </a:p>
          <a:p>
            <a:pPr marL="0" indent="0">
              <a:buNone/>
            </a:pPr>
            <a:r>
              <a:rPr lang="en-IN" dirty="0" err="1"/>
              <a:t>System.out.println</a:t>
            </a:r>
            <a:r>
              <a:rPr lang="en-IN" dirty="0"/>
              <a:t>(”</a:t>
            </a:r>
            <a:r>
              <a:rPr lang="en-IN" dirty="0" err="1"/>
              <a:t>ArrayList</a:t>
            </a:r>
            <a:r>
              <a:rPr lang="en-IN" dirty="0"/>
              <a:t>: ” + list); </a:t>
            </a:r>
          </a:p>
          <a:p>
            <a:pPr marL="0" indent="0">
              <a:buNone/>
            </a:pPr>
            <a:r>
              <a:rPr lang="en-IN" dirty="0"/>
              <a:t>} } </a:t>
            </a:r>
          </a:p>
          <a:p>
            <a:pPr marL="0" indent="0">
              <a:buNone/>
            </a:pPr>
            <a:endParaRPr lang="en-US" dirty="0"/>
          </a:p>
        </p:txBody>
      </p:sp>
      <p:sp>
        <p:nvSpPr>
          <p:cNvPr id="4" name="Date Placeholder 3">
            <a:extLst>
              <a:ext uri="{FF2B5EF4-FFF2-40B4-BE49-F238E27FC236}">
                <a16:creationId xmlns:a16="http://schemas.microsoft.com/office/drawing/2014/main" id="{4715F93A-4F41-D4D6-1B75-C23DF745B2A1}"/>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5512289A-F019-9782-6CFB-154230B54AFD}"/>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821C2930-7864-3ACD-B6F4-9E4E489B1424}"/>
              </a:ext>
            </a:extLst>
          </p:cNvPr>
          <p:cNvSpPr>
            <a:spLocks noGrp="1"/>
          </p:cNvSpPr>
          <p:nvPr>
            <p:ph type="sldNum" sz="quarter" idx="12"/>
          </p:nvPr>
        </p:nvSpPr>
        <p:spPr/>
        <p:txBody>
          <a:bodyPr/>
          <a:lstStyle/>
          <a:p>
            <a:fld id="{860C8249-ED93-7640-8EF8-EF1CF6F3BBCA}" type="slidenum">
              <a:rPr lang="en-US" smtClean="0"/>
              <a:t>128</a:t>
            </a:fld>
            <a:endParaRPr lang="en-US"/>
          </a:p>
        </p:txBody>
      </p:sp>
      <p:pic>
        <p:nvPicPr>
          <p:cNvPr id="7" name="Picture 6">
            <a:extLst>
              <a:ext uri="{FF2B5EF4-FFF2-40B4-BE49-F238E27FC236}">
                <a16:creationId xmlns:a16="http://schemas.microsoft.com/office/drawing/2014/main" id="{9CF1473A-0CB3-BCE4-805B-F25FEBB4A3B9}"/>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TextBox 7">
            <a:extLst>
              <a:ext uri="{FF2B5EF4-FFF2-40B4-BE49-F238E27FC236}">
                <a16:creationId xmlns:a16="http://schemas.microsoft.com/office/drawing/2014/main" id="{3EBE1776-47E3-16A8-CC2B-82F361C2567D}"/>
              </a:ext>
            </a:extLst>
          </p:cNvPr>
          <p:cNvSpPr txBox="1"/>
          <p:nvPr/>
        </p:nvSpPr>
        <p:spPr>
          <a:xfrm>
            <a:off x="8563429" y="2670629"/>
            <a:ext cx="1569917" cy="923330"/>
          </a:xfrm>
          <a:prstGeom prst="rect">
            <a:avLst/>
          </a:prstGeom>
          <a:noFill/>
        </p:spPr>
        <p:txBody>
          <a:bodyPr wrap="none" rtlCol="0">
            <a:spAutoFit/>
          </a:bodyPr>
          <a:lstStyle/>
          <a:p>
            <a:r>
              <a:rPr lang="en-US" dirty="0"/>
              <a:t>Output: </a:t>
            </a:r>
          </a:p>
          <a:p>
            <a:endParaRPr lang="en-US" dirty="0"/>
          </a:p>
          <a:p>
            <a:r>
              <a:rPr lang="en-US" dirty="0" err="1"/>
              <a:t>ArrayList</a:t>
            </a:r>
            <a:r>
              <a:rPr lang="en-US" dirty="0"/>
              <a:t>: 5,6</a:t>
            </a:r>
          </a:p>
        </p:txBody>
      </p:sp>
    </p:spTree>
    <p:extLst>
      <p:ext uri="{BB962C8B-B14F-4D97-AF65-F5344CB8AC3E}">
        <p14:creationId xmlns:p14="http://schemas.microsoft.com/office/powerpoint/2010/main" val="228396744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CA8DC-21BA-56D4-787D-CEB74CB4A5DF}"/>
              </a:ext>
            </a:extLst>
          </p:cNvPr>
          <p:cNvSpPr>
            <a:spLocks noGrp="1"/>
          </p:cNvSpPr>
          <p:nvPr>
            <p:ph type="title"/>
          </p:nvPr>
        </p:nvSpPr>
        <p:spPr/>
        <p:txBody>
          <a:bodyPr/>
          <a:lstStyle/>
          <a:p>
            <a:r>
              <a:rPr lang="en-IN" dirty="0"/>
              <a:t>Java Unboxing </a:t>
            </a:r>
            <a:endParaRPr lang="en-US" dirty="0"/>
          </a:p>
        </p:txBody>
      </p:sp>
      <p:sp>
        <p:nvSpPr>
          <p:cNvPr id="3" name="Content Placeholder 2">
            <a:extLst>
              <a:ext uri="{FF2B5EF4-FFF2-40B4-BE49-F238E27FC236}">
                <a16:creationId xmlns:a16="http://schemas.microsoft.com/office/drawing/2014/main" id="{87F40EFA-36B7-2975-5D9F-9C218939D9ED}"/>
              </a:ext>
            </a:extLst>
          </p:cNvPr>
          <p:cNvSpPr>
            <a:spLocks noGrp="1"/>
          </p:cNvSpPr>
          <p:nvPr>
            <p:ph idx="1"/>
          </p:nvPr>
        </p:nvSpPr>
        <p:spPr>
          <a:xfrm>
            <a:off x="1069848" y="2121408"/>
            <a:ext cx="7096690" cy="4050792"/>
          </a:xfrm>
        </p:spPr>
        <p:txBody>
          <a:bodyPr>
            <a:normAutofit lnSpcReduction="10000"/>
          </a:bodyPr>
          <a:lstStyle/>
          <a:p>
            <a:pPr marL="0" indent="0">
              <a:buNone/>
            </a:pPr>
            <a:r>
              <a:rPr lang="en-IN" dirty="0"/>
              <a:t>import java . util . </a:t>
            </a:r>
            <a:r>
              <a:rPr lang="en-IN" dirty="0" err="1"/>
              <a:t>ArrayList</a:t>
            </a:r>
            <a:r>
              <a:rPr lang="en-IN" dirty="0"/>
              <a:t> ;</a:t>
            </a:r>
            <a:br>
              <a:rPr lang="en-IN" dirty="0"/>
            </a:br>
            <a:r>
              <a:rPr lang="en-IN" dirty="0"/>
              <a:t>class unbox {</a:t>
            </a:r>
            <a:br>
              <a:rPr lang="en-IN" dirty="0"/>
            </a:br>
            <a:r>
              <a:rPr lang="en-IN" dirty="0"/>
              <a:t>public static void main(String [] </a:t>
            </a:r>
            <a:r>
              <a:rPr lang="en-IN" dirty="0" err="1"/>
              <a:t>args</a:t>
            </a:r>
            <a:r>
              <a:rPr lang="en-IN" dirty="0"/>
              <a:t>) { </a:t>
            </a:r>
          </a:p>
          <a:p>
            <a:pPr marL="0" indent="0">
              <a:buNone/>
            </a:pPr>
            <a:r>
              <a:rPr lang="en-IN" dirty="0" err="1"/>
              <a:t>ArrayList</a:t>
            </a:r>
            <a:r>
              <a:rPr lang="en-IN" dirty="0"/>
              <a:t>&lt;Integer&gt; list = new </a:t>
            </a:r>
            <a:r>
              <a:rPr lang="en-IN" dirty="0" err="1"/>
              <a:t>ArrayList</a:t>
            </a:r>
            <a:r>
              <a:rPr lang="en-IN" dirty="0"/>
              <a:t> &lt;&gt;(); </a:t>
            </a:r>
          </a:p>
          <a:p>
            <a:pPr marL="0" indent="0">
              <a:buNone/>
            </a:pPr>
            <a:r>
              <a:rPr lang="en-IN" dirty="0"/>
              <a:t>//autoboxing </a:t>
            </a:r>
          </a:p>
          <a:p>
            <a:pPr marL="0" indent="0">
              <a:buNone/>
            </a:pPr>
            <a:r>
              <a:rPr lang="en-IN" dirty="0"/>
              <a:t>list .add(5); </a:t>
            </a:r>
          </a:p>
          <a:p>
            <a:pPr marL="0" indent="0">
              <a:buNone/>
            </a:pPr>
            <a:r>
              <a:rPr lang="en-IN" dirty="0"/>
              <a:t>list .add(6); </a:t>
            </a:r>
          </a:p>
          <a:p>
            <a:pPr marL="0" indent="0">
              <a:buNone/>
            </a:pPr>
            <a:r>
              <a:rPr lang="en-IN" dirty="0" err="1"/>
              <a:t>System.out.println</a:t>
            </a:r>
            <a:r>
              <a:rPr lang="en-IN" dirty="0"/>
              <a:t>(”</a:t>
            </a:r>
            <a:r>
              <a:rPr lang="en-IN" dirty="0" err="1"/>
              <a:t>ArrayList</a:t>
            </a:r>
            <a:r>
              <a:rPr lang="en-IN" dirty="0"/>
              <a:t>: ” + list); // unboxing </a:t>
            </a:r>
          </a:p>
          <a:p>
            <a:pPr marL="0" indent="0">
              <a:buNone/>
            </a:pPr>
            <a:r>
              <a:rPr lang="en-IN" dirty="0"/>
              <a:t>int a= </a:t>
            </a:r>
            <a:r>
              <a:rPr lang="en-IN" dirty="0" err="1"/>
              <a:t>list.get</a:t>
            </a:r>
            <a:r>
              <a:rPr lang="en-IN" dirty="0"/>
              <a:t>(0); </a:t>
            </a:r>
          </a:p>
          <a:p>
            <a:pPr marL="0" indent="0">
              <a:buNone/>
            </a:pPr>
            <a:r>
              <a:rPr lang="en-IN" dirty="0" err="1"/>
              <a:t>System.out.println</a:t>
            </a:r>
            <a:r>
              <a:rPr lang="en-IN" dirty="0"/>
              <a:t>(”Value at index 0: ” + a); </a:t>
            </a:r>
          </a:p>
          <a:p>
            <a:pPr marL="0" indent="0">
              <a:buNone/>
            </a:pPr>
            <a:r>
              <a:rPr lang="en-IN" dirty="0"/>
              <a:t>}} </a:t>
            </a:r>
          </a:p>
          <a:p>
            <a:pPr marL="0" indent="0">
              <a:buNone/>
            </a:pPr>
            <a:endParaRPr lang="en-US" dirty="0"/>
          </a:p>
        </p:txBody>
      </p:sp>
      <p:sp>
        <p:nvSpPr>
          <p:cNvPr id="4" name="Date Placeholder 3">
            <a:extLst>
              <a:ext uri="{FF2B5EF4-FFF2-40B4-BE49-F238E27FC236}">
                <a16:creationId xmlns:a16="http://schemas.microsoft.com/office/drawing/2014/main" id="{E1BA09D0-97ED-9BEF-AC8B-21417886FD14}"/>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499D4F1A-ECDD-0112-7663-FB22C4CEAC8E}"/>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6157C18F-B778-C71A-1DDB-68C7C1B9B03D}"/>
              </a:ext>
            </a:extLst>
          </p:cNvPr>
          <p:cNvSpPr>
            <a:spLocks noGrp="1"/>
          </p:cNvSpPr>
          <p:nvPr>
            <p:ph type="sldNum" sz="quarter" idx="12"/>
          </p:nvPr>
        </p:nvSpPr>
        <p:spPr/>
        <p:txBody>
          <a:bodyPr/>
          <a:lstStyle/>
          <a:p>
            <a:fld id="{860C8249-ED93-7640-8EF8-EF1CF6F3BBCA}" type="slidenum">
              <a:rPr lang="en-US" smtClean="0"/>
              <a:t>129</a:t>
            </a:fld>
            <a:endParaRPr lang="en-US"/>
          </a:p>
        </p:txBody>
      </p:sp>
      <p:pic>
        <p:nvPicPr>
          <p:cNvPr id="7" name="Picture 6">
            <a:extLst>
              <a:ext uri="{FF2B5EF4-FFF2-40B4-BE49-F238E27FC236}">
                <a16:creationId xmlns:a16="http://schemas.microsoft.com/office/drawing/2014/main" id="{4193B18D-A76F-EA16-ADB1-2220AB0DC371}"/>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TextBox 7">
            <a:extLst>
              <a:ext uri="{FF2B5EF4-FFF2-40B4-BE49-F238E27FC236}">
                <a16:creationId xmlns:a16="http://schemas.microsoft.com/office/drawing/2014/main" id="{B7897236-C791-55B1-D73B-F0C30797E886}"/>
              </a:ext>
            </a:extLst>
          </p:cNvPr>
          <p:cNvSpPr txBox="1"/>
          <p:nvPr/>
        </p:nvSpPr>
        <p:spPr>
          <a:xfrm>
            <a:off x="8166538" y="2946475"/>
            <a:ext cx="2097434" cy="1200329"/>
          </a:xfrm>
          <a:prstGeom prst="rect">
            <a:avLst/>
          </a:prstGeom>
          <a:noFill/>
        </p:spPr>
        <p:txBody>
          <a:bodyPr wrap="none" rtlCol="0">
            <a:spAutoFit/>
          </a:bodyPr>
          <a:lstStyle/>
          <a:p>
            <a:r>
              <a:rPr lang="en-US" dirty="0"/>
              <a:t>Output:</a:t>
            </a:r>
          </a:p>
          <a:p>
            <a:r>
              <a:rPr lang="en-US" dirty="0"/>
              <a:t> </a:t>
            </a:r>
          </a:p>
          <a:p>
            <a:r>
              <a:rPr lang="en-US" dirty="0" err="1"/>
              <a:t>ArrayList</a:t>
            </a:r>
            <a:r>
              <a:rPr lang="en-US" dirty="0"/>
              <a:t>: 5,6</a:t>
            </a:r>
          </a:p>
          <a:p>
            <a:r>
              <a:rPr lang="en-US" dirty="0"/>
              <a:t>Value at index 0: 5</a:t>
            </a:r>
          </a:p>
        </p:txBody>
      </p:sp>
    </p:spTree>
    <p:extLst>
      <p:ext uri="{BB962C8B-B14F-4D97-AF65-F5344CB8AC3E}">
        <p14:creationId xmlns:p14="http://schemas.microsoft.com/office/powerpoint/2010/main" val="1711530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65768124-917A-C61C-51A3-8450A83320F1}"/>
              </a:ext>
            </a:extLst>
          </p:cNvPr>
          <p:cNvPicPr>
            <a:picLocks noGrp="1" noChangeAspect="1"/>
          </p:cNvPicPr>
          <p:nvPr>
            <p:ph idx="1"/>
          </p:nvPr>
        </p:nvPicPr>
        <p:blipFill>
          <a:blip r:embed="rId2"/>
          <a:stretch>
            <a:fillRect/>
          </a:stretch>
        </p:blipFill>
        <p:spPr>
          <a:xfrm>
            <a:off x="1540081" y="386693"/>
            <a:ext cx="8371174" cy="5440826"/>
          </a:xfrm>
        </p:spPr>
      </p:pic>
      <p:sp>
        <p:nvSpPr>
          <p:cNvPr id="4" name="Date Placeholder 3">
            <a:extLst>
              <a:ext uri="{FF2B5EF4-FFF2-40B4-BE49-F238E27FC236}">
                <a16:creationId xmlns:a16="http://schemas.microsoft.com/office/drawing/2014/main" id="{A18D3468-93D9-600B-BCD2-FCE33E314F8F}"/>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A36851BC-3109-3377-261C-89AA48079620}"/>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1B08EF2B-1CFB-3BC6-CFBA-88F29A127103}"/>
              </a:ext>
            </a:extLst>
          </p:cNvPr>
          <p:cNvSpPr>
            <a:spLocks noGrp="1"/>
          </p:cNvSpPr>
          <p:nvPr>
            <p:ph type="sldNum" sz="quarter" idx="12"/>
          </p:nvPr>
        </p:nvSpPr>
        <p:spPr/>
        <p:txBody>
          <a:bodyPr/>
          <a:lstStyle/>
          <a:p>
            <a:fld id="{860C8249-ED93-7640-8EF8-EF1CF6F3BBCA}" type="slidenum">
              <a:rPr lang="en-US" smtClean="0"/>
              <a:t>13</a:t>
            </a:fld>
            <a:endParaRPr lang="en-US"/>
          </a:p>
        </p:txBody>
      </p:sp>
      <p:pic>
        <p:nvPicPr>
          <p:cNvPr id="9" name="Picture 8">
            <a:extLst>
              <a:ext uri="{FF2B5EF4-FFF2-40B4-BE49-F238E27FC236}">
                <a16:creationId xmlns:a16="http://schemas.microsoft.com/office/drawing/2014/main" id="{AF70FE27-CD76-D2B2-32E1-6FAE79F39BE4}"/>
              </a:ext>
            </a:extLst>
          </p:cNvPr>
          <p:cNvPicPr>
            <a:picLocks noChangeAspect="1"/>
          </p:cNvPicPr>
          <p:nvPr/>
        </p:nvPicPr>
        <p:blipFill>
          <a:blip r:embed="rId3"/>
          <a:stretch>
            <a:fillRect/>
          </a:stretch>
        </p:blipFill>
        <p:spPr>
          <a:xfrm>
            <a:off x="10877626" y="0"/>
            <a:ext cx="1314374" cy="1314374"/>
          </a:xfrm>
          <a:prstGeom prst="rect">
            <a:avLst/>
          </a:prstGeom>
        </p:spPr>
      </p:pic>
    </p:spTree>
    <p:extLst>
      <p:ext uri="{BB962C8B-B14F-4D97-AF65-F5344CB8AC3E}">
        <p14:creationId xmlns:p14="http://schemas.microsoft.com/office/powerpoint/2010/main" val="35203950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585A2-C258-30B5-5D04-8966C9E1327B}"/>
              </a:ext>
            </a:extLst>
          </p:cNvPr>
          <p:cNvSpPr>
            <a:spLocks noGrp="1"/>
          </p:cNvSpPr>
          <p:nvPr>
            <p:ph type="title"/>
          </p:nvPr>
        </p:nvSpPr>
        <p:spPr/>
        <p:txBody>
          <a:bodyPr/>
          <a:lstStyle/>
          <a:p>
            <a:r>
              <a:rPr lang="en-US" dirty="0"/>
              <a:t>Java Generics</a:t>
            </a:r>
          </a:p>
        </p:txBody>
      </p:sp>
      <p:sp>
        <p:nvSpPr>
          <p:cNvPr id="3" name="Content Placeholder 2">
            <a:extLst>
              <a:ext uri="{FF2B5EF4-FFF2-40B4-BE49-F238E27FC236}">
                <a16:creationId xmlns:a16="http://schemas.microsoft.com/office/drawing/2014/main" id="{E3ACF545-203A-1DE3-527D-AD5EB3395C0B}"/>
              </a:ext>
            </a:extLst>
          </p:cNvPr>
          <p:cNvSpPr>
            <a:spLocks noGrp="1"/>
          </p:cNvSpPr>
          <p:nvPr>
            <p:ph idx="1"/>
          </p:nvPr>
        </p:nvSpPr>
        <p:spPr/>
        <p:txBody>
          <a:bodyPr/>
          <a:lstStyle/>
          <a:p>
            <a:r>
              <a:rPr lang="en-IN" b="1" dirty="0"/>
              <a:t>Java Generics</a:t>
            </a:r>
            <a:r>
              <a:rPr lang="en-IN" dirty="0"/>
              <a:t> is a set of related methods or a set of similar types. </a:t>
            </a:r>
          </a:p>
          <a:p>
            <a:endParaRPr lang="en-IN" dirty="0"/>
          </a:p>
          <a:p>
            <a:r>
              <a:rPr lang="en-IN" dirty="0"/>
              <a:t>Generics allow types Integer, String, or even user-defined types to be passed as a parameter to classes, methods, or interfaces. </a:t>
            </a:r>
          </a:p>
          <a:p>
            <a:endParaRPr lang="en-IN" dirty="0"/>
          </a:p>
          <a:p>
            <a:r>
              <a:rPr lang="en-IN" dirty="0"/>
              <a:t>Generics are mostly used by classes like HashSet or HashMap.</a:t>
            </a:r>
            <a:endParaRPr lang="en-US" dirty="0"/>
          </a:p>
        </p:txBody>
      </p:sp>
      <p:sp>
        <p:nvSpPr>
          <p:cNvPr id="4" name="Date Placeholder 3">
            <a:extLst>
              <a:ext uri="{FF2B5EF4-FFF2-40B4-BE49-F238E27FC236}">
                <a16:creationId xmlns:a16="http://schemas.microsoft.com/office/drawing/2014/main" id="{9AE393F7-91C2-6A37-7096-66BAC601D40B}"/>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99039AFC-2392-49E4-D4FC-91521D81E7D6}"/>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878046DD-4B09-6FB5-E3CF-405F3AFAC660}"/>
              </a:ext>
            </a:extLst>
          </p:cNvPr>
          <p:cNvSpPr>
            <a:spLocks noGrp="1"/>
          </p:cNvSpPr>
          <p:nvPr>
            <p:ph type="sldNum" sz="quarter" idx="12"/>
          </p:nvPr>
        </p:nvSpPr>
        <p:spPr/>
        <p:txBody>
          <a:bodyPr/>
          <a:lstStyle/>
          <a:p>
            <a:fld id="{860C8249-ED93-7640-8EF8-EF1CF6F3BBCA}" type="slidenum">
              <a:rPr lang="en-US" smtClean="0"/>
              <a:t>130</a:t>
            </a:fld>
            <a:endParaRPr lang="en-US"/>
          </a:p>
        </p:txBody>
      </p:sp>
      <p:pic>
        <p:nvPicPr>
          <p:cNvPr id="7" name="Picture 6">
            <a:extLst>
              <a:ext uri="{FF2B5EF4-FFF2-40B4-BE49-F238E27FC236}">
                <a16:creationId xmlns:a16="http://schemas.microsoft.com/office/drawing/2014/main" id="{EA9615D9-1A33-68FC-06A6-2C69A8BC1F82}"/>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208441619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C5888-AD0C-DEDF-0A1C-25CAD220875C}"/>
              </a:ext>
            </a:extLst>
          </p:cNvPr>
          <p:cNvSpPr>
            <a:spLocks noGrp="1"/>
          </p:cNvSpPr>
          <p:nvPr>
            <p:ph type="title"/>
          </p:nvPr>
        </p:nvSpPr>
        <p:spPr>
          <a:xfrm>
            <a:off x="0" y="-142519"/>
            <a:ext cx="10058400" cy="1609344"/>
          </a:xfrm>
        </p:spPr>
        <p:txBody>
          <a:bodyPr/>
          <a:lstStyle/>
          <a:p>
            <a:r>
              <a:rPr lang="en-US" dirty="0"/>
              <a:t>Advantages</a:t>
            </a:r>
          </a:p>
        </p:txBody>
      </p:sp>
      <p:sp>
        <p:nvSpPr>
          <p:cNvPr id="3" name="Content Placeholder 2">
            <a:extLst>
              <a:ext uri="{FF2B5EF4-FFF2-40B4-BE49-F238E27FC236}">
                <a16:creationId xmlns:a16="http://schemas.microsoft.com/office/drawing/2014/main" id="{DFB0B165-0B0A-C963-B500-6881B9C07456}"/>
              </a:ext>
            </a:extLst>
          </p:cNvPr>
          <p:cNvSpPr>
            <a:spLocks noGrp="1"/>
          </p:cNvSpPr>
          <p:nvPr>
            <p:ph idx="1"/>
          </p:nvPr>
        </p:nvSpPr>
        <p:spPr>
          <a:xfrm>
            <a:off x="120395" y="1403604"/>
            <a:ext cx="5702119" cy="4869180"/>
          </a:xfrm>
        </p:spPr>
        <p:txBody>
          <a:bodyPr>
            <a:normAutofit lnSpcReduction="10000"/>
          </a:bodyPr>
          <a:lstStyle/>
          <a:p>
            <a:r>
              <a:rPr lang="en-IN" dirty="0"/>
              <a:t>Generics ensure </a:t>
            </a:r>
            <a:r>
              <a:rPr lang="en-IN" b="1" dirty="0"/>
              <a:t>compile-time safety</a:t>
            </a:r>
            <a:r>
              <a:rPr lang="en-IN" dirty="0"/>
              <a:t> which allows the programmer to catch the invalid types while compiling the code.</a:t>
            </a:r>
          </a:p>
          <a:p>
            <a:r>
              <a:rPr lang="en-IN" dirty="0"/>
              <a:t>Java Generics helps the programmer to </a:t>
            </a:r>
            <a:r>
              <a:rPr lang="en-IN" b="1" dirty="0"/>
              <a:t>reuse</a:t>
            </a:r>
            <a:r>
              <a:rPr lang="en-IN" dirty="0"/>
              <a:t> the code for whatever type he/she wishes. For instance, a programmer writes a generic method for sorting an array of objects. Generics allow the programmer to use the same method for Integer arrays, Double arrays, and even String arrays.</a:t>
            </a:r>
          </a:p>
          <a:p>
            <a:r>
              <a:rPr lang="en-IN" dirty="0"/>
              <a:t>Another advantage of using generics is that </a:t>
            </a:r>
            <a:r>
              <a:rPr lang="en-IN" b="1" dirty="0"/>
              <a:t>Individual typecasting isn’t required.</a:t>
            </a:r>
            <a:r>
              <a:rPr lang="en-IN" dirty="0"/>
              <a:t> The programmer defines the initial type and then lets the code do its job.</a:t>
            </a:r>
          </a:p>
          <a:p>
            <a:r>
              <a:rPr lang="en-IN" dirty="0"/>
              <a:t>It allows us to </a:t>
            </a:r>
            <a:r>
              <a:rPr lang="en-IN" b="1" dirty="0"/>
              <a:t>implement non-generic algorithms.</a:t>
            </a:r>
            <a:endParaRPr lang="en-IN" dirty="0"/>
          </a:p>
          <a:p>
            <a:endParaRPr lang="en-US" dirty="0"/>
          </a:p>
        </p:txBody>
      </p:sp>
      <p:sp>
        <p:nvSpPr>
          <p:cNvPr id="4" name="Date Placeholder 3">
            <a:extLst>
              <a:ext uri="{FF2B5EF4-FFF2-40B4-BE49-F238E27FC236}">
                <a16:creationId xmlns:a16="http://schemas.microsoft.com/office/drawing/2014/main" id="{60D062D0-124B-F3D0-44FB-6FA4AD687999}"/>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4F228564-37F3-4B00-186C-A67445F0783B}"/>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43DBD07F-DEB6-986E-34FB-E5D3D2C09AF0}"/>
              </a:ext>
            </a:extLst>
          </p:cNvPr>
          <p:cNvSpPr>
            <a:spLocks noGrp="1"/>
          </p:cNvSpPr>
          <p:nvPr>
            <p:ph type="sldNum" sz="quarter" idx="12"/>
          </p:nvPr>
        </p:nvSpPr>
        <p:spPr/>
        <p:txBody>
          <a:bodyPr/>
          <a:lstStyle/>
          <a:p>
            <a:fld id="{860C8249-ED93-7640-8EF8-EF1CF6F3BBCA}" type="slidenum">
              <a:rPr lang="en-US" smtClean="0"/>
              <a:t>131</a:t>
            </a:fld>
            <a:endParaRPr lang="en-US"/>
          </a:p>
        </p:txBody>
      </p:sp>
      <p:pic>
        <p:nvPicPr>
          <p:cNvPr id="7" name="Picture 6">
            <a:extLst>
              <a:ext uri="{FF2B5EF4-FFF2-40B4-BE49-F238E27FC236}">
                <a16:creationId xmlns:a16="http://schemas.microsoft.com/office/drawing/2014/main" id="{6FEAF48C-ED14-CB50-6549-AD59EAFEE61A}"/>
              </a:ext>
            </a:extLst>
          </p:cNvPr>
          <p:cNvPicPr>
            <a:picLocks noChangeAspect="1"/>
          </p:cNvPicPr>
          <p:nvPr/>
        </p:nvPicPr>
        <p:blipFill>
          <a:blip r:embed="rId2"/>
          <a:stretch>
            <a:fillRect/>
          </a:stretch>
        </p:blipFill>
        <p:spPr>
          <a:xfrm>
            <a:off x="10877626" y="0"/>
            <a:ext cx="1314374" cy="1314374"/>
          </a:xfrm>
          <a:prstGeom prst="rect">
            <a:avLst/>
          </a:prstGeom>
        </p:spPr>
      </p:pic>
      <p:pic>
        <p:nvPicPr>
          <p:cNvPr id="9" name="Picture 8">
            <a:extLst>
              <a:ext uri="{FF2B5EF4-FFF2-40B4-BE49-F238E27FC236}">
                <a16:creationId xmlns:a16="http://schemas.microsoft.com/office/drawing/2014/main" id="{6092910E-64AA-7913-76D0-2C4E6FA5662D}"/>
              </a:ext>
            </a:extLst>
          </p:cNvPr>
          <p:cNvPicPr>
            <a:picLocks noChangeAspect="1"/>
          </p:cNvPicPr>
          <p:nvPr/>
        </p:nvPicPr>
        <p:blipFill>
          <a:blip r:embed="rId3"/>
          <a:stretch>
            <a:fillRect/>
          </a:stretch>
        </p:blipFill>
        <p:spPr>
          <a:xfrm>
            <a:off x="5942909" y="1597888"/>
            <a:ext cx="5926225" cy="3662223"/>
          </a:xfrm>
          <a:prstGeom prst="rect">
            <a:avLst/>
          </a:prstGeom>
        </p:spPr>
      </p:pic>
    </p:spTree>
    <p:extLst>
      <p:ext uri="{BB962C8B-B14F-4D97-AF65-F5344CB8AC3E}">
        <p14:creationId xmlns:p14="http://schemas.microsoft.com/office/powerpoint/2010/main" val="264622185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2B5EA9-02AD-590C-9BAB-AE8B09B4BE0A}"/>
              </a:ext>
            </a:extLst>
          </p:cNvPr>
          <p:cNvSpPr>
            <a:spLocks noGrp="1"/>
          </p:cNvSpPr>
          <p:nvPr>
            <p:ph idx="1"/>
          </p:nvPr>
        </p:nvSpPr>
        <p:spPr/>
        <p:txBody>
          <a:bodyPr/>
          <a:lstStyle/>
          <a:p>
            <a:r>
              <a:rPr lang="en-IN" dirty="0"/>
              <a:t>The Java Generics allows us to create a single class, interface, and method that can be used with different types of data (objects). </a:t>
            </a:r>
          </a:p>
          <a:p>
            <a:endParaRPr lang="en-IN" dirty="0"/>
          </a:p>
          <a:p>
            <a:r>
              <a:rPr lang="en-IN" dirty="0"/>
              <a:t>This helps us to reuse our code. </a:t>
            </a:r>
          </a:p>
          <a:p>
            <a:endParaRPr lang="en-IN" dirty="0"/>
          </a:p>
          <a:p>
            <a:r>
              <a:rPr lang="en-IN" b="1" dirty="0"/>
              <a:t>Java Generics Class: </a:t>
            </a:r>
            <a:r>
              <a:rPr lang="en-IN" dirty="0"/>
              <a:t>We can create a class that can be used with any type of data. Such a class is known as Generics Class. </a:t>
            </a:r>
          </a:p>
          <a:p>
            <a:endParaRPr lang="en-US" dirty="0"/>
          </a:p>
        </p:txBody>
      </p:sp>
      <p:sp>
        <p:nvSpPr>
          <p:cNvPr id="4" name="Date Placeholder 3">
            <a:extLst>
              <a:ext uri="{FF2B5EF4-FFF2-40B4-BE49-F238E27FC236}">
                <a16:creationId xmlns:a16="http://schemas.microsoft.com/office/drawing/2014/main" id="{427900BF-5C6B-2563-433D-7727C0587DC1}"/>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8D4D18C6-011D-FFD4-0181-D287BFF77F8C}"/>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26C07A2C-921C-EABC-8F78-328CB4FE8478}"/>
              </a:ext>
            </a:extLst>
          </p:cNvPr>
          <p:cNvSpPr>
            <a:spLocks noGrp="1"/>
          </p:cNvSpPr>
          <p:nvPr>
            <p:ph type="sldNum" sz="quarter" idx="12"/>
          </p:nvPr>
        </p:nvSpPr>
        <p:spPr/>
        <p:txBody>
          <a:bodyPr/>
          <a:lstStyle/>
          <a:p>
            <a:fld id="{860C8249-ED93-7640-8EF8-EF1CF6F3BBCA}" type="slidenum">
              <a:rPr lang="en-US" smtClean="0"/>
              <a:t>132</a:t>
            </a:fld>
            <a:endParaRPr lang="en-US"/>
          </a:p>
        </p:txBody>
      </p:sp>
      <p:pic>
        <p:nvPicPr>
          <p:cNvPr id="7" name="Picture 6">
            <a:extLst>
              <a:ext uri="{FF2B5EF4-FFF2-40B4-BE49-F238E27FC236}">
                <a16:creationId xmlns:a16="http://schemas.microsoft.com/office/drawing/2014/main" id="{5268CEF8-F0CC-C07A-393A-B582FD0BAADA}"/>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231932504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C4321CF-E369-993B-66CF-927CC9CD521B}"/>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ED7172BB-EE68-114F-D558-1F4CAFC81917}"/>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E11CDB9F-817B-F854-F597-3FB304886027}"/>
              </a:ext>
            </a:extLst>
          </p:cNvPr>
          <p:cNvSpPr>
            <a:spLocks noGrp="1"/>
          </p:cNvSpPr>
          <p:nvPr>
            <p:ph type="sldNum" sz="quarter" idx="12"/>
          </p:nvPr>
        </p:nvSpPr>
        <p:spPr/>
        <p:txBody>
          <a:bodyPr/>
          <a:lstStyle/>
          <a:p>
            <a:fld id="{860C8249-ED93-7640-8EF8-EF1CF6F3BBCA}" type="slidenum">
              <a:rPr lang="en-US" smtClean="0"/>
              <a:t>133</a:t>
            </a:fld>
            <a:endParaRPr lang="en-US"/>
          </a:p>
        </p:txBody>
      </p:sp>
      <p:pic>
        <p:nvPicPr>
          <p:cNvPr id="7" name="Picture 6">
            <a:extLst>
              <a:ext uri="{FF2B5EF4-FFF2-40B4-BE49-F238E27FC236}">
                <a16:creationId xmlns:a16="http://schemas.microsoft.com/office/drawing/2014/main" id="{8291A6AF-7EFC-04BA-502A-1B1960B5BF71}"/>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84C376B7-0C1F-BB15-DFC3-EA803F06F232}"/>
              </a:ext>
            </a:extLst>
          </p:cNvPr>
          <p:cNvSpPr/>
          <p:nvPr/>
        </p:nvSpPr>
        <p:spPr>
          <a:xfrm>
            <a:off x="472966" y="335845"/>
            <a:ext cx="6942818" cy="6186309"/>
          </a:xfrm>
          <a:prstGeom prst="rect">
            <a:avLst/>
          </a:prstGeom>
        </p:spPr>
        <p:txBody>
          <a:bodyPr wrap="square">
            <a:spAutoFit/>
          </a:bodyPr>
          <a:lstStyle/>
          <a:p>
            <a:r>
              <a:rPr lang="en-IN" dirty="0"/>
              <a:t>class Main {</a:t>
            </a:r>
          </a:p>
          <a:p>
            <a:r>
              <a:rPr lang="en-IN" dirty="0"/>
              <a:t>  public static void main(String[] </a:t>
            </a:r>
            <a:r>
              <a:rPr lang="en-IN" dirty="0" err="1"/>
              <a:t>args</a:t>
            </a:r>
            <a:r>
              <a:rPr lang="en-IN" dirty="0"/>
              <a:t>) {</a:t>
            </a:r>
          </a:p>
          <a:p>
            <a:endParaRPr lang="en-IN" dirty="0"/>
          </a:p>
          <a:p>
            <a:r>
              <a:rPr lang="en-IN" dirty="0"/>
              <a:t>    // initialize the class with Integer data</a:t>
            </a:r>
          </a:p>
          <a:p>
            <a:r>
              <a:rPr lang="en-IN" dirty="0"/>
              <a:t>    </a:t>
            </a:r>
            <a:r>
              <a:rPr lang="en-IN" dirty="0" err="1"/>
              <a:t>DemoClass</a:t>
            </a:r>
            <a:r>
              <a:rPr lang="en-IN" dirty="0"/>
              <a:t> demo = new </a:t>
            </a:r>
            <a:r>
              <a:rPr lang="en-IN" dirty="0" err="1"/>
              <a:t>DemoClass</a:t>
            </a:r>
            <a:r>
              <a:rPr lang="en-IN" dirty="0"/>
              <a:t>();</a:t>
            </a:r>
          </a:p>
          <a:p>
            <a:endParaRPr lang="en-IN" dirty="0"/>
          </a:p>
          <a:p>
            <a:r>
              <a:rPr lang="en-IN" dirty="0"/>
              <a:t>    // generics method working with String</a:t>
            </a:r>
          </a:p>
          <a:p>
            <a:r>
              <a:rPr lang="en-IN" dirty="0"/>
              <a:t>    demo.&lt;String&gt;</a:t>
            </a:r>
            <a:r>
              <a:rPr lang="en-IN" dirty="0" err="1"/>
              <a:t>genericsMethod</a:t>
            </a:r>
            <a:r>
              <a:rPr lang="en-IN" dirty="0"/>
              <a:t>("Java Programming");</a:t>
            </a:r>
          </a:p>
          <a:p>
            <a:endParaRPr lang="en-IN" dirty="0"/>
          </a:p>
          <a:p>
            <a:r>
              <a:rPr lang="en-IN" dirty="0"/>
              <a:t>    // generics method working with integer</a:t>
            </a:r>
          </a:p>
          <a:p>
            <a:r>
              <a:rPr lang="en-IN" dirty="0"/>
              <a:t>    demo.&lt;Integer&gt;</a:t>
            </a:r>
            <a:r>
              <a:rPr lang="en-IN" dirty="0" err="1"/>
              <a:t>genericsMethod</a:t>
            </a:r>
            <a:r>
              <a:rPr lang="en-IN" dirty="0"/>
              <a:t>(25);</a:t>
            </a:r>
          </a:p>
          <a:p>
            <a:r>
              <a:rPr lang="en-IN" dirty="0"/>
              <a:t>  }</a:t>
            </a:r>
          </a:p>
          <a:p>
            <a:r>
              <a:rPr lang="en-IN" dirty="0"/>
              <a:t>}</a:t>
            </a:r>
          </a:p>
          <a:p>
            <a:endParaRPr lang="en-IN" dirty="0"/>
          </a:p>
          <a:p>
            <a:r>
              <a:rPr lang="en-IN" dirty="0"/>
              <a:t>class </a:t>
            </a:r>
            <a:r>
              <a:rPr lang="en-IN" dirty="0" err="1"/>
              <a:t>DemoClass</a:t>
            </a:r>
            <a:r>
              <a:rPr lang="en-IN" dirty="0"/>
              <a:t> {</a:t>
            </a:r>
          </a:p>
          <a:p>
            <a:endParaRPr lang="en-IN" dirty="0"/>
          </a:p>
          <a:p>
            <a:r>
              <a:rPr lang="en-IN" dirty="0"/>
              <a:t>  // create a generics method</a:t>
            </a:r>
          </a:p>
          <a:p>
            <a:r>
              <a:rPr lang="en-IN" dirty="0"/>
              <a:t>  public &lt;T&gt; void </a:t>
            </a:r>
            <a:r>
              <a:rPr lang="en-IN" dirty="0" err="1"/>
              <a:t>genericsMethod</a:t>
            </a:r>
            <a:r>
              <a:rPr lang="en-IN" dirty="0"/>
              <a:t>(T data) {</a:t>
            </a:r>
          </a:p>
          <a:p>
            <a:r>
              <a:rPr lang="en-IN" dirty="0"/>
              <a:t>    </a:t>
            </a:r>
            <a:r>
              <a:rPr lang="en-IN" dirty="0" err="1"/>
              <a:t>System.out.println</a:t>
            </a:r>
            <a:r>
              <a:rPr lang="en-IN" dirty="0"/>
              <a:t>("Generics Method:");</a:t>
            </a:r>
          </a:p>
          <a:p>
            <a:r>
              <a:rPr lang="en-IN" dirty="0"/>
              <a:t>    </a:t>
            </a:r>
            <a:r>
              <a:rPr lang="en-IN" dirty="0" err="1"/>
              <a:t>System.out.println</a:t>
            </a:r>
            <a:r>
              <a:rPr lang="en-IN" dirty="0"/>
              <a:t>("Data Passed: " + data);</a:t>
            </a:r>
          </a:p>
          <a:p>
            <a:r>
              <a:rPr lang="en-IN" dirty="0"/>
              <a:t>  }</a:t>
            </a:r>
          </a:p>
          <a:p>
            <a:r>
              <a:rPr lang="en-IN" dirty="0"/>
              <a:t>}</a:t>
            </a:r>
          </a:p>
        </p:txBody>
      </p:sp>
      <p:sp>
        <p:nvSpPr>
          <p:cNvPr id="9" name="Rectangle 8">
            <a:extLst>
              <a:ext uri="{FF2B5EF4-FFF2-40B4-BE49-F238E27FC236}">
                <a16:creationId xmlns:a16="http://schemas.microsoft.com/office/drawing/2014/main" id="{BF06D1F8-EF2B-9CC2-CCD9-60D9388FAED5}"/>
              </a:ext>
            </a:extLst>
          </p:cNvPr>
          <p:cNvSpPr/>
          <p:nvPr/>
        </p:nvSpPr>
        <p:spPr>
          <a:xfrm>
            <a:off x="7426031" y="2903048"/>
            <a:ext cx="4350337" cy="3416320"/>
          </a:xfrm>
          <a:prstGeom prst="rect">
            <a:avLst/>
          </a:prstGeom>
        </p:spPr>
        <p:txBody>
          <a:bodyPr wrap="square">
            <a:spAutoFit/>
          </a:bodyPr>
          <a:lstStyle/>
          <a:p>
            <a:r>
              <a:rPr lang="en-IN" dirty="0">
                <a:latin typeface="LMSans10"/>
              </a:rPr>
              <a:t>public </a:t>
            </a:r>
            <a:r>
              <a:rPr lang="en-IN" dirty="0">
                <a:latin typeface="CMMI10"/>
              </a:rPr>
              <a:t>&lt;</a:t>
            </a:r>
            <a:r>
              <a:rPr lang="en-IN" dirty="0">
                <a:latin typeface="LMSans10"/>
              </a:rPr>
              <a:t>T</a:t>
            </a:r>
            <a:r>
              <a:rPr lang="en-IN" dirty="0">
                <a:latin typeface="CMMI10"/>
              </a:rPr>
              <a:t>&gt; </a:t>
            </a:r>
            <a:r>
              <a:rPr lang="en-IN" dirty="0">
                <a:latin typeface="LMSans10"/>
              </a:rPr>
              <a:t>void </a:t>
            </a:r>
            <a:r>
              <a:rPr lang="en-IN" dirty="0" err="1">
                <a:latin typeface="LMSans10"/>
              </a:rPr>
              <a:t>genericMethod</a:t>
            </a:r>
            <a:r>
              <a:rPr lang="en-IN" dirty="0">
                <a:latin typeface="LMSans10"/>
              </a:rPr>
              <a:t>(T data) </a:t>
            </a:r>
          </a:p>
          <a:p>
            <a:r>
              <a:rPr lang="en-IN" dirty="0">
                <a:latin typeface="CMSY10"/>
              </a:rPr>
              <a:t>{</a:t>
            </a:r>
            <a:r>
              <a:rPr lang="en-IN" dirty="0">
                <a:latin typeface="LMSans10"/>
              </a:rPr>
              <a:t>...</a:t>
            </a:r>
            <a:r>
              <a:rPr lang="en-IN" dirty="0">
                <a:latin typeface="CMSY10"/>
              </a:rPr>
              <a:t>} </a:t>
            </a:r>
          </a:p>
          <a:p>
            <a:endParaRPr lang="en-IN" dirty="0"/>
          </a:p>
          <a:p>
            <a:r>
              <a:rPr lang="en-IN" dirty="0">
                <a:latin typeface="LMSans10"/>
              </a:rPr>
              <a:t>Here, the type parameter </a:t>
            </a:r>
            <a:r>
              <a:rPr lang="en-IN" dirty="0">
                <a:latin typeface="LMMathItalic10"/>
              </a:rPr>
              <a:t>&lt; </a:t>
            </a:r>
            <a:r>
              <a:rPr lang="en-IN" i="1" dirty="0">
                <a:latin typeface="LMSans10"/>
              </a:rPr>
              <a:t>T </a:t>
            </a:r>
            <a:r>
              <a:rPr lang="en-IN" dirty="0">
                <a:latin typeface="LMMathItalic10"/>
              </a:rPr>
              <a:t>&gt; </a:t>
            </a:r>
            <a:r>
              <a:rPr lang="en-IN" dirty="0">
                <a:latin typeface="LMSans10"/>
              </a:rPr>
              <a:t>is inserted after the modifier public and before the return type void.</a:t>
            </a:r>
            <a:br>
              <a:rPr lang="en-IN" dirty="0">
                <a:latin typeface="LMSans10"/>
              </a:rPr>
            </a:br>
            <a:r>
              <a:rPr lang="en-IN" dirty="0">
                <a:latin typeface="LMSans10"/>
              </a:rPr>
              <a:t>We can call the generics method by placing the actual type </a:t>
            </a:r>
            <a:r>
              <a:rPr lang="en-IN" dirty="0">
                <a:latin typeface="LMMathItalic10"/>
              </a:rPr>
              <a:t>&lt; </a:t>
            </a:r>
            <a:r>
              <a:rPr lang="en-IN" i="1" dirty="0">
                <a:latin typeface="LMSans10"/>
              </a:rPr>
              <a:t>String </a:t>
            </a:r>
            <a:r>
              <a:rPr lang="en-IN" dirty="0">
                <a:latin typeface="LMMathItalic10"/>
              </a:rPr>
              <a:t>&gt; </a:t>
            </a:r>
            <a:r>
              <a:rPr lang="en-IN" dirty="0">
                <a:latin typeface="LMSans10"/>
              </a:rPr>
              <a:t>and </a:t>
            </a:r>
            <a:r>
              <a:rPr lang="en-IN" dirty="0">
                <a:latin typeface="LMMathItalic10"/>
              </a:rPr>
              <a:t>&lt; </a:t>
            </a:r>
            <a:r>
              <a:rPr lang="en-IN" i="1" dirty="0">
                <a:latin typeface="LMSans10"/>
              </a:rPr>
              <a:t>Integer </a:t>
            </a:r>
            <a:r>
              <a:rPr lang="en-IN" dirty="0">
                <a:latin typeface="LMMathItalic10"/>
              </a:rPr>
              <a:t>&gt; </a:t>
            </a:r>
            <a:r>
              <a:rPr lang="en-IN" dirty="0">
                <a:latin typeface="LMSans10"/>
              </a:rPr>
              <a:t>inside the bracket before the method name. </a:t>
            </a:r>
            <a:endParaRPr lang="en-IN" dirty="0"/>
          </a:p>
          <a:p>
            <a:r>
              <a:rPr lang="en-IN" dirty="0">
                <a:latin typeface="LMSans10"/>
              </a:rPr>
              <a:t>demo.</a:t>
            </a:r>
            <a:r>
              <a:rPr lang="en-IN" dirty="0">
                <a:latin typeface="CMMI10"/>
              </a:rPr>
              <a:t>&lt;</a:t>
            </a:r>
            <a:r>
              <a:rPr lang="en-IN" dirty="0">
                <a:latin typeface="LMSans10"/>
              </a:rPr>
              <a:t>String</a:t>
            </a:r>
            <a:r>
              <a:rPr lang="en-IN" dirty="0">
                <a:latin typeface="CMMI10"/>
              </a:rPr>
              <a:t>&gt;</a:t>
            </a:r>
            <a:r>
              <a:rPr lang="en-IN" dirty="0" err="1">
                <a:latin typeface="LMSans10"/>
              </a:rPr>
              <a:t>genericMethod</a:t>
            </a:r>
            <a:r>
              <a:rPr lang="en-IN" dirty="0">
                <a:latin typeface="LMSans10"/>
              </a:rPr>
              <a:t>(”Java Programming”); demo.</a:t>
            </a:r>
            <a:r>
              <a:rPr lang="en-IN" dirty="0">
                <a:latin typeface="CMMI10"/>
              </a:rPr>
              <a:t>&lt;</a:t>
            </a:r>
            <a:r>
              <a:rPr lang="en-IN" dirty="0">
                <a:latin typeface="LMSans10"/>
              </a:rPr>
              <a:t>Integer</a:t>
            </a:r>
            <a:r>
              <a:rPr lang="en-IN" dirty="0">
                <a:latin typeface="CMMI10"/>
              </a:rPr>
              <a:t>&gt;</a:t>
            </a:r>
            <a:r>
              <a:rPr lang="en-IN" dirty="0" err="1">
                <a:latin typeface="LMSans10"/>
              </a:rPr>
              <a:t>genericMethod</a:t>
            </a:r>
            <a:r>
              <a:rPr lang="en-IN" dirty="0">
                <a:latin typeface="LMSans10"/>
              </a:rPr>
              <a:t> (25); </a:t>
            </a:r>
            <a:endParaRPr lang="en-IN" dirty="0">
              <a:effectLst/>
            </a:endParaRPr>
          </a:p>
        </p:txBody>
      </p:sp>
      <p:sp>
        <p:nvSpPr>
          <p:cNvPr id="10" name="TextBox 9">
            <a:extLst>
              <a:ext uri="{FF2B5EF4-FFF2-40B4-BE49-F238E27FC236}">
                <a16:creationId xmlns:a16="http://schemas.microsoft.com/office/drawing/2014/main" id="{E0F3D156-4B7B-744A-790B-87A654046A60}"/>
              </a:ext>
            </a:extLst>
          </p:cNvPr>
          <p:cNvSpPr txBox="1"/>
          <p:nvPr/>
        </p:nvSpPr>
        <p:spPr>
          <a:xfrm>
            <a:off x="6700283" y="385382"/>
            <a:ext cx="3506281" cy="1754326"/>
          </a:xfrm>
          <a:prstGeom prst="rect">
            <a:avLst/>
          </a:prstGeom>
          <a:noFill/>
        </p:spPr>
        <p:txBody>
          <a:bodyPr wrap="none" rtlCol="0">
            <a:spAutoFit/>
          </a:bodyPr>
          <a:lstStyle/>
          <a:p>
            <a:r>
              <a:rPr lang="en-US" dirty="0"/>
              <a:t>Output: </a:t>
            </a:r>
          </a:p>
          <a:p>
            <a:endParaRPr lang="en-US" dirty="0"/>
          </a:p>
          <a:p>
            <a:r>
              <a:rPr lang="en-US" dirty="0"/>
              <a:t>Generics Method: </a:t>
            </a:r>
          </a:p>
          <a:p>
            <a:r>
              <a:rPr lang="en-US" dirty="0"/>
              <a:t>Data Passed: Java Programming</a:t>
            </a:r>
          </a:p>
          <a:p>
            <a:r>
              <a:rPr lang="en-US" dirty="0"/>
              <a:t>Generics Method:</a:t>
            </a:r>
          </a:p>
          <a:p>
            <a:r>
              <a:rPr lang="en-US" dirty="0"/>
              <a:t>Data Passed: 25</a:t>
            </a:r>
          </a:p>
        </p:txBody>
      </p:sp>
    </p:spTree>
    <p:extLst>
      <p:ext uri="{BB962C8B-B14F-4D97-AF65-F5344CB8AC3E}">
        <p14:creationId xmlns:p14="http://schemas.microsoft.com/office/powerpoint/2010/main" val="407300219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DAB48-2ED9-695D-BF78-AE35CE16C208}"/>
              </a:ext>
            </a:extLst>
          </p:cNvPr>
          <p:cNvSpPr>
            <a:spLocks noGrp="1"/>
          </p:cNvSpPr>
          <p:nvPr>
            <p:ph type="title"/>
          </p:nvPr>
        </p:nvSpPr>
        <p:spPr>
          <a:xfrm>
            <a:off x="0" y="-219206"/>
            <a:ext cx="10058400" cy="1609344"/>
          </a:xfrm>
        </p:spPr>
        <p:txBody>
          <a:bodyPr/>
          <a:lstStyle/>
          <a:p>
            <a:r>
              <a:rPr lang="en-US" dirty="0"/>
              <a:t>Java Generic Method</a:t>
            </a:r>
          </a:p>
        </p:txBody>
      </p:sp>
      <p:sp>
        <p:nvSpPr>
          <p:cNvPr id="3" name="Content Placeholder 2">
            <a:extLst>
              <a:ext uri="{FF2B5EF4-FFF2-40B4-BE49-F238E27FC236}">
                <a16:creationId xmlns:a16="http://schemas.microsoft.com/office/drawing/2014/main" id="{CBEE120D-25DE-4ABD-FB38-FA209940CDDC}"/>
              </a:ext>
            </a:extLst>
          </p:cNvPr>
          <p:cNvSpPr>
            <a:spLocks noGrp="1"/>
          </p:cNvSpPr>
          <p:nvPr>
            <p:ph idx="1"/>
          </p:nvPr>
        </p:nvSpPr>
        <p:spPr>
          <a:xfrm>
            <a:off x="92386" y="1101905"/>
            <a:ext cx="5078704" cy="1840992"/>
          </a:xfrm>
        </p:spPr>
        <p:txBody>
          <a:bodyPr>
            <a:normAutofit fontScale="92500" lnSpcReduction="20000"/>
          </a:bodyPr>
          <a:lstStyle/>
          <a:p>
            <a:pPr marL="0" indent="0">
              <a:buNone/>
            </a:pPr>
            <a:r>
              <a:rPr lang="en-IN" dirty="0"/>
              <a:t>Similar to the generics class, we can also create a method that can be used with any type of data. Such a class is known as Generics Method. </a:t>
            </a:r>
          </a:p>
          <a:p>
            <a:pPr marL="0" indent="0">
              <a:buNone/>
            </a:pPr>
            <a:endParaRPr lang="en-IN" dirty="0"/>
          </a:p>
          <a:p>
            <a:pPr marL="0" indent="0">
              <a:buNone/>
            </a:pPr>
            <a:r>
              <a:rPr lang="en-IN" dirty="0"/>
              <a:t>In the above example, we have created a generic method named generics Method. </a:t>
            </a:r>
          </a:p>
          <a:p>
            <a:endParaRPr lang="en-US" dirty="0"/>
          </a:p>
        </p:txBody>
      </p:sp>
      <p:sp>
        <p:nvSpPr>
          <p:cNvPr id="4" name="Date Placeholder 3">
            <a:extLst>
              <a:ext uri="{FF2B5EF4-FFF2-40B4-BE49-F238E27FC236}">
                <a16:creationId xmlns:a16="http://schemas.microsoft.com/office/drawing/2014/main" id="{B44B26AE-6E1A-B022-00A8-2F787101990E}"/>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46237ABD-ED3B-F784-9A4E-98DA233F7157}"/>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503D70C3-AE5D-1766-B329-0A7A4284B604}"/>
              </a:ext>
            </a:extLst>
          </p:cNvPr>
          <p:cNvSpPr>
            <a:spLocks noGrp="1"/>
          </p:cNvSpPr>
          <p:nvPr>
            <p:ph type="sldNum" sz="quarter" idx="12"/>
          </p:nvPr>
        </p:nvSpPr>
        <p:spPr/>
        <p:txBody>
          <a:bodyPr/>
          <a:lstStyle/>
          <a:p>
            <a:fld id="{860C8249-ED93-7640-8EF8-EF1CF6F3BBCA}" type="slidenum">
              <a:rPr lang="en-US" smtClean="0"/>
              <a:t>134</a:t>
            </a:fld>
            <a:endParaRPr lang="en-US"/>
          </a:p>
        </p:txBody>
      </p:sp>
      <p:pic>
        <p:nvPicPr>
          <p:cNvPr id="7" name="Picture 6">
            <a:extLst>
              <a:ext uri="{FF2B5EF4-FFF2-40B4-BE49-F238E27FC236}">
                <a16:creationId xmlns:a16="http://schemas.microsoft.com/office/drawing/2014/main" id="{74E70CDA-E72B-C782-5B6A-2E939E5C0F73}"/>
              </a:ext>
            </a:extLst>
          </p:cNvPr>
          <p:cNvPicPr>
            <a:picLocks noChangeAspect="1"/>
          </p:cNvPicPr>
          <p:nvPr/>
        </p:nvPicPr>
        <p:blipFill>
          <a:blip r:embed="rId2"/>
          <a:stretch>
            <a:fillRect/>
          </a:stretch>
        </p:blipFill>
        <p:spPr>
          <a:xfrm>
            <a:off x="10877626" y="0"/>
            <a:ext cx="1314374" cy="1314374"/>
          </a:xfrm>
          <a:prstGeom prst="rect">
            <a:avLst/>
          </a:prstGeom>
        </p:spPr>
      </p:pic>
      <p:sp>
        <p:nvSpPr>
          <p:cNvPr id="9" name="Rectangle 8">
            <a:extLst>
              <a:ext uri="{FF2B5EF4-FFF2-40B4-BE49-F238E27FC236}">
                <a16:creationId xmlns:a16="http://schemas.microsoft.com/office/drawing/2014/main" id="{685C0972-B8CF-29BE-217E-D9707988A5B6}"/>
              </a:ext>
            </a:extLst>
          </p:cNvPr>
          <p:cNvSpPr/>
          <p:nvPr/>
        </p:nvSpPr>
        <p:spPr>
          <a:xfrm>
            <a:off x="5339256" y="823035"/>
            <a:ext cx="6096000" cy="5355312"/>
          </a:xfrm>
          <a:prstGeom prst="rect">
            <a:avLst/>
          </a:prstGeom>
        </p:spPr>
        <p:txBody>
          <a:bodyPr>
            <a:spAutoFit/>
          </a:bodyPr>
          <a:lstStyle/>
          <a:p>
            <a:pPr algn="just"/>
            <a:r>
              <a:rPr lang="en-IN" b="1" dirty="0">
                <a:solidFill>
                  <a:srgbClr val="006699"/>
                </a:solidFill>
                <a:latin typeface="inter-regular"/>
              </a:rPr>
              <a:t>public</a:t>
            </a:r>
            <a:r>
              <a:rPr lang="en-IN" dirty="0">
                <a:solidFill>
                  <a:srgbClr val="000000"/>
                </a:solidFill>
                <a:latin typeface="inter-regular"/>
              </a:rPr>
              <a:t> </a:t>
            </a:r>
            <a:r>
              <a:rPr lang="en-IN" b="1" dirty="0">
                <a:solidFill>
                  <a:srgbClr val="006699"/>
                </a:solidFill>
                <a:latin typeface="inter-regular"/>
              </a:rPr>
              <a:t>class</a:t>
            </a:r>
            <a:r>
              <a:rPr lang="en-IN" dirty="0">
                <a:solidFill>
                  <a:srgbClr val="000000"/>
                </a:solidFill>
                <a:latin typeface="inter-regular"/>
              </a:rPr>
              <a:t> TestGenerics4{  </a:t>
            </a:r>
          </a:p>
          <a:p>
            <a:pPr algn="just"/>
            <a:r>
              <a:rPr lang="en-IN" dirty="0">
                <a:solidFill>
                  <a:srgbClr val="000000"/>
                </a:solidFill>
                <a:latin typeface="inter-regular"/>
              </a:rPr>
              <a:t>  </a:t>
            </a:r>
          </a:p>
          <a:p>
            <a:pPr algn="just"/>
            <a:r>
              <a:rPr lang="en-IN" dirty="0">
                <a:solidFill>
                  <a:srgbClr val="000000"/>
                </a:solidFill>
                <a:latin typeface="inter-regular"/>
              </a:rPr>
              <a:t>   </a:t>
            </a:r>
            <a:r>
              <a:rPr lang="en-IN" b="1" dirty="0">
                <a:solidFill>
                  <a:srgbClr val="006699"/>
                </a:solidFill>
                <a:latin typeface="inter-regular"/>
              </a:rPr>
              <a:t>public</a:t>
            </a:r>
            <a:r>
              <a:rPr lang="en-IN" dirty="0">
                <a:solidFill>
                  <a:srgbClr val="000000"/>
                </a:solidFill>
                <a:latin typeface="inter-regular"/>
              </a:rPr>
              <a:t> </a:t>
            </a:r>
            <a:r>
              <a:rPr lang="en-IN" b="1" dirty="0">
                <a:solidFill>
                  <a:srgbClr val="006699"/>
                </a:solidFill>
                <a:latin typeface="inter-regular"/>
              </a:rPr>
              <a:t>static</a:t>
            </a:r>
            <a:r>
              <a:rPr lang="en-IN" dirty="0">
                <a:solidFill>
                  <a:srgbClr val="000000"/>
                </a:solidFill>
                <a:latin typeface="inter-regular"/>
              </a:rPr>
              <a:t> &lt; E &gt; </a:t>
            </a:r>
            <a:r>
              <a:rPr lang="en-IN" b="1" dirty="0">
                <a:solidFill>
                  <a:srgbClr val="006699"/>
                </a:solidFill>
                <a:latin typeface="inter-regular"/>
              </a:rPr>
              <a:t>void</a:t>
            </a:r>
            <a:r>
              <a:rPr lang="en-IN" dirty="0">
                <a:solidFill>
                  <a:srgbClr val="000000"/>
                </a:solidFill>
                <a:latin typeface="inter-regular"/>
              </a:rPr>
              <a:t> </a:t>
            </a:r>
            <a:r>
              <a:rPr lang="en-IN" dirty="0" err="1">
                <a:solidFill>
                  <a:srgbClr val="000000"/>
                </a:solidFill>
                <a:latin typeface="inter-regular"/>
              </a:rPr>
              <a:t>printArray</a:t>
            </a:r>
            <a:r>
              <a:rPr lang="en-IN" dirty="0">
                <a:solidFill>
                  <a:srgbClr val="000000"/>
                </a:solidFill>
                <a:latin typeface="inter-regular"/>
              </a:rPr>
              <a:t>(E[] elements) {  </a:t>
            </a:r>
          </a:p>
          <a:p>
            <a:pPr algn="just"/>
            <a:r>
              <a:rPr lang="en-IN" dirty="0">
                <a:solidFill>
                  <a:srgbClr val="000000"/>
                </a:solidFill>
                <a:latin typeface="inter-regular"/>
              </a:rPr>
              <a:t>        </a:t>
            </a:r>
            <a:r>
              <a:rPr lang="en-IN" b="1" dirty="0">
                <a:solidFill>
                  <a:srgbClr val="006699"/>
                </a:solidFill>
                <a:latin typeface="inter-regular"/>
              </a:rPr>
              <a:t>for</a:t>
            </a:r>
            <a:r>
              <a:rPr lang="en-IN" dirty="0">
                <a:solidFill>
                  <a:srgbClr val="000000"/>
                </a:solidFill>
                <a:latin typeface="inter-regular"/>
              </a:rPr>
              <a:t> ( E element : elements){          </a:t>
            </a:r>
          </a:p>
          <a:p>
            <a:pPr algn="just"/>
            <a:r>
              <a:rPr lang="en-IN" dirty="0">
                <a:solidFill>
                  <a:srgbClr val="000000"/>
                </a:solidFill>
                <a:latin typeface="inter-regular"/>
              </a:rPr>
              <a:t>            </a:t>
            </a:r>
            <a:r>
              <a:rPr lang="en-IN" dirty="0" err="1">
                <a:solidFill>
                  <a:srgbClr val="000000"/>
                </a:solidFill>
                <a:latin typeface="inter-regular"/>
              </a:rPr>
              <a:t>System.out.println</a:t>
            </a:r>
            <a:r>
              <a:rPr lang="en-IN" dirty="0">
                <a:solidFill>
                  <a:srgbClr val="000000"/>
                </a:solidFill>
                <a:latin typeface="inter-regular"/>
              </a:rPr>
              <a:t>(element );  </a:t>
            </a:r>
          </a:p>
          <a:p>
            <a:pPr algn="just"/>
            <a:r>
              <a:rPr lang="en-IN" dirty="0">
                <a:solidFill>
                  <a:srgbClr val="000000"/>
                </a:solidFill>
                <a:latin typeface="inter-regular"/>
              </a:rPr>
              <a:t>         }  </a:t>
            </a:r>
          </a:p>
          <a:p>
            <a:pPr algn="just"/>
            <a:r>
              <a:rPr lang="en-IN" dirty="0">
                <a:solidFill>
                  <a:srgbClr val="000000"/>
                </a:solidFill>
                <a:latin typeface="inter-regular"/>
              </a:rPr>
              <a:t>         </a:t>
            </a:r>
            <a:r>
              <a:rPr lang="en-IN" dirty="0" err="1">
                <a:solidFill>
                  <a:srgbClr val="000000"/>
                </a:solidFill>
                <a:latin typeface="inter-regular"/>
              </a:rPr>
              <a:t>System.out.println</a:t>
            </a:r>
            <a:r>
              <a:rPr lang="en-IN" dirty="0">
                <a:solidFill>
                  <a:srgbClr val="000000"/>
                </a:solidFill>
                <a:latin typeface="inter-regular"/>
              </a:rPr>
              <a:t>();  </a:t>
            </a:r>
          </a:p>
          <a:p>
            <a:pPr algn="just"/>
            <a:r>
              <a:rPr lang="en-IN" dirty="0">
                <a:solidFill>
                  <a:srgbClr val="000000"/>
                </a:solidFill>
                <a:latin typeface="inter-regular"/>
              </a:rPr>
              <a:t>    }  </a:t>
            </a:r>
          </a:p>
          <a:p>
            <a:pPr algn="just"/>
            <a:r>
              <a:rPr lang="en-IN" dirty="0">
                <a:solidFill>
                  <a:srgbClr val="000000"/>
                </a:solidFill>
                <a:latin typeface="inter-regular"/>
              </a:rPr>
              <a:t>    </a:t>
            </a:r>
            <a:r>
              <a:rPr lang="en-IN" b="1" dirty="0">
                <a:solidFill>
                  <a:srgbClr val="006699"/>
                </a:solidFill>
                <a:latin typeface="inter-regular"/>
              </a:rPr>
              <a:t>public</a:t>
            </a:r>
            <a:r>
              <a:rPr lang="en-IN" dirty="0">
                <a:solidFill>
                  <a:srgbClr val="000000"/>
                </a:solidFill>
                <a:latin typeface="inter-regular"/>
              </a:rPr>
              <a:t> </a:t>
            </a:r>
            <a:r>
              <a:rPr lang="en-IN" b="1" dirty="0">
                <a:solidFill>
                  <a:srgbClr val="006699"/>
                </a:solidFill>
                <a:latin typeface="inter-regular"/>
              </a:rPr>
              <a:t>static</a:t>
            </a:r>
            <a:r>
              <a:rPr lang="en-IN" dirty="0">
                <a:solidFill>
                  <a:srgbClr val="000000"/>
                </a:solidFill>
                <a:latin typeface="inter-regular"/>
              </a:rPr>
              <a:t> </a:t>
            </a:r>
            <a:r>
              <a:rPr lang="en-IN" b="1" dirty="0">
                <a:solidFill>
                  <a:srgbClr val="006699"/>
                </a:solidFill>
                <a:latin typeface="inter-regular"/>
              </a:rPr>
              <a:t>void</a:t>
            </a:r>
            <a:r>
              <a:rPr lang="en-IN" dirty="0">
                <a:solidFill>
                  <a:srgbClr val="000000"/>
                </a:solidFill>
                <a:latin typeface="inter-regular"/>
              </a:rPr>
              <a:t> main( String </a:t>
            </a:r>
            <a:r>
              <a:rPr lang="en-IN" dirty="0" err="1">
                <a:solidFill>
                  <a:srgbClr val="000000"/>
                </a:solidFill>
                <a:latin typeface="inter-regular"/>
              </a:rPr>
              <a:t>args</a:t>
            </a:r>
            <a:r>
              <a:rPr lang="en-IN" dirty="0">
                <a:solidFill>
                  <a:srgbClr val="000000"/>
                </a:solidFill>
                <a:latin typeface="inter-regular"/>
              </a:rPr>
              <a:t>[] ) {  </a:t>
            </a:r>
          </a:p>
          <a:p>
            <a:pPr algn="just"/>
            <a:r>
              <a:rPr lang="en-IN" dirty="0">
                <a:solidFill>
                  <a:srgbClr val="000000"/>
                </a:solidFill>
                <a:latin typeface="inter-regular"/>
              </a:rPr>
              <a:t>        Integer[] </a:t>
            </a:r>
            <a:r>
              <a:rPr lang="en-IN" dirty="0" err="1">
                <a:solidFill>
                  <a:srgbClr val="000000"/>
                </a:solidFill>
                <a:latin typeface="inter-regular"/>
              </a:rPr>
              <a:t>intArray</a:t>
            </a:r>
            <a:r>
              <a:rPr lang="en-IN" dirty="0">
                <a:solidFill>
                  <a:srgbClr val="000000"/>
                </a:solidFill>
                <a:latin typeface="inter-regular"/>
              </a:rPr>
              <a:t> = { </a:t>
            </a:r>
            <a:r>
              <a:rPr lang="en-IN" dirty="0">
                <a:solidFill>
                  <a:srgbClr val="C00000"/>
                </a:solidFill>
                <a:latin typeface="inter-regular"/>
              </a:rPr>
              <a:t>10</a:t>
            </a:r>
            <a:r>
              <a:rPr lang="en-IN" dirty="0">
                <a:solidFill>
                  <a:srgbClr val="000000"/>
                </a:solidFill>
                <a:latin typeface="inter-regular"/>
              </a:rPr>
              <a:t>, </a:t>
            </a:r>
            <a:r>
              <a:rPr lang="en-IN" dirty="0">
                <a:solidFill>
                  <a:srgbClr val="C00000"/>
                </a:solidFill>
                <a:latin typeface="inter-regular"/>
              </a:rPr>
              <a:t>20</a:t>
            </a:r>
            <a:r>
              <a:rPr lang="en-IN" dirty="0">
                <a:solidFill>
                  <a:srgbClr val="000000"/>
                </a:solidFill>
                <a:latin typeface="inter-regular"/>
              </a:rPr>
              <a:t>, </a:t>
            </a:r>
            <a:r>
              <a:rPr lang="en-IN" dirty="0">
                <a:solidFill>
                  <a:srgbClr val="C00000"/>
                </a:solidFill>
                <a:latin typeface="inter-regular"/>
              </a:rPr>
              <a:t>30</a:t>
            </a:r>
            <a:r>
              <a:rPr lang="en-IN" dirty="0">
                <a:solidFill>
                  <a:srgbClr val="000000"/>
                </a:solidFill>
                <a:latin typeface="inter-regular"/>
              </a:rPr>
              <a:t>, </a:t>
            </a:r>
            <a:r>
              <a:rPr lang="en-IN" dirty="0">
                <a:solidFill>
                  <a:srgbClr val="C00000"/>
                </a:solidFill>
                <a:latin typeface="inter-regular"/>
              </a:rPr>
              <a:t>40</a:t>
            </a:r>
            <a:r>
              <a:rPr lang="en-IN" dirty="0">
                <a:solidFill>
                  <a:srgbClr val="000000"/>
                </a:solidFill>
                <a:latin typeface="inter-regular"/>
              </a:rPr>
              <a:t>, </a:t>
            </a:r>
            <a:r>
              <a:rPr lang="en-IN" dirty="0">
                <a:solidFill>
                  <a:srgbClr val="C00000"/>
                </a:solidFill>
                <a:latin typeface="inter-regular"/>
              </a:rPr>
              <a:t>50</a:t>
            </a:r>
            <a:r>
              <a:rPr lang="en-IN" dirty="0">
                <a:solidFill>
                  <a:srgbClr val="000000"/>
                </a:solidFill>
                <a:latin typeface="inter-regular"/>
              </a:rPr>
              <a:t> };  </a:t>
            </a:r>
          </a:p>
          <a:p>
            <a:pPr algn="just"/>
            <a:r>
              <a:rPr lang="en-IN" dirty="0">
                <a:solidFill>
                  <a:srgbClr val="000000"/>
                </a:solidFill>
                <a:latin typeface="inter-regular"/>
              </a:rPr>
              <a:t>        Character[] </a:t>
            </a:r>
            <a:r>
              <a:rPr lang="en-IN" dirty="0" err="1">
                <a:solidFill>
                  <a:srgbClr val="000000"/>
                </a:solidFill>
                <a:latin typeface="inter-regular"/>
              </a:rPr>
              <a:t>charArray</a:t>
            </a:r>
            <a:r>
              <a:rPr lang="en-IN" dirty="0">
                <a:solidFill>
                  <a:srgbClr val="000000"/>
                </a:solidFill>
                <a:latin typeface="inter-regular"/>
              </a:rPr>
              <a:t> = { </a:t>
            </a:r>
            <a:r>
              <a:rPr lang="en-IN" dirty="0">
                <a:solidFill>
                  <a:srgbClr val="0000FF"/>
                </a:solidFill>
                <a:latin typeface="inter-regular"/>
              </a:rPr>
              <a:t>’V'</a:t>
            </a:r>
            <a:r>
              <a:rPr lang="en-IN" dirty="0">
                <a:solidFill>
                  <a:srgbClr val="000000"/>
                </a:solidFill>
                <a:latin typeface="inter-regular"/>
              </a:rPr>
              <a:t>, </a:t>
            </a:r>
            <a:r>
              <a:rPr lang="en-IN" dirty="0">
                <a:solidFill>
                  <a:srgbClr val="0000FF"/>
                </a:solidFill>
                <a:latin typeface="inter-regular"/>
              </a:rPr>
              <a:t>’I'</a:t>
            </a:r>
            <a:r>
              <a:rPr lang="en-IN" dirty="0">
                <a:solidFill>
                  <a:srgbClr val="000000"/>
                </a:solidFill>
                <a:latin typeface="inter-regular"/>
              </a:rPr>
              <a:t>, </a:t>
            </a:r>
            <a:r>
              <a:rPr lang="en-IN" dirty="0">
                <a:solidFill>
                  <a:srgbClr val="0000FF"/>
                </a:solidFill>
                <a:latin typeface="inter-regular"/>
              </a:rPr>
              <a:t>’T'</a:t>
            </a:r>
            <a:r>
              <a:rPr lang="en-IN" dirty="0">
                <a:solidFill>
                  <a:srgbClr val="000000"/>
                </a:solidFill>
                <a:latin typeface="inter-regular"/>
              </a:rPr>
              <a:t>, </a:t>
            </a:r>
            <a:r>
              <a:rPr lang="en-IN" dirty="0">
                <a:solidFill>
                  <a:srgbClr val="0000FF"/>
                </a:solidFill>
                <a:latin typeface="inter-regular"/>
              </a:rPr>
              <a:t>'A'</a:t>
            </a:r>
            <a:r>
              <a:rPr lang="en-IN" dirty="0">
                <a:solidFill>
                  <a:srgbClr val="000000"/>
                </a:solidFill>
                <a:latin typeface="inter-regular"/>
              </a:rPr>
              <a:t>, </a:t>
            </a:r>
            <a:r>
              <a:rPr lang="en-IN" dirty="0">
                <a:solidFill>
                  <a:srgbClr val="0000FF"/>
                </a:solidFill>
                <a:latin typeface="inter-regular"/>
              </a:rPr>
              <a:t>’P'</a:t>
            </a:r>
            <a:r>
              <a:rPr lang="en-IN" dirty="0">
                <a:solidFill>
                  <a:srgbClr val="000000"/>
                </a:solidFill>
                <a:latin typeface="inter-regular"/>
              </a:rPr>
              <a:t>,};  </a:t>
            </a:r>
          </a:p>
          <a:p>
            <a:pPr algn="just"/>
            <a:r>
              <a:rPr lang="en-IN" dirty="0">
                <a:solidFill>
                  <a:srgbClr val="000000"/>
                </a:solidFill>
                <a:latin typeface="inter-regular"/>
              </a:rPr>
              <a:t>  </a:t>
            </a:r>
          </a:p>
          <a:p>
            <a:pPr algn="just"/>
            <a:r>
              <a:rPr lang="en-IN" dirty="0">
                <a:solidFill>
                  <a:srgbClr val="000000"/>
                </a:solidFill>
                <a:latin typeface="inter-regular"/>
              </a:rPr>
              <a:t>        </a:t>
            </a:r>
            <a:r>
              <a:rPr lang="en-IN" dirty="0" err="1">
                <a:solidFill>
                  <a:srgbClr val="000000"/>
                </a:solidFill>
                <a:latin typeface="inter-regular"/>
              </a:rPr>
              <a:t>System.out.println</a:t>
            </a:r>
            <a:r>
              <a:rPr lang="en-IN" dirty="0">
                <a:solidFill>
                  <a:srgbClr val="000000"/>
                </a:solidFill>
                <a:latin typeface="inter-regular"/>
              </a:rPr>
              <a:t>( </a:t>
            </a:r>
            <a:r>
              <a:rPr lang="en-IN" dirty="0">
                <a:solidFill>
                  <a:srgbClr val="0000FF"/>
                </a:solidFill>
                <a:latin typeface="inter-regular"/>
              </a:rPr>
              <a:t>"Printing Integer Array"</a:t>
            </a:r>
            <a:r>
              <a:rPr lang="en-IN" dirty="0">
                <a:solidFill>
                  <a:srgbClr val="000000"/>
                </a:solidFill>
                <a:latin typeface="inter-regular"/>
              </a:rPr>
              <a:t> );  </a:t>
            </a:r>
          </a:p>
          <a:p>
            <a:pPr algn="just"/>
            <a:r>
              <a:rPr lang="en-IN" dirty="0">
                <a:solidFill>
                  <a:srgbClr val="000000"/>
                </a:solidFill>
                <a:latin typeface="inter-regular"/>
              </a:rPr>
              <a:t>        </a:t>
            </a:r>
            <a:r>
              <a:rPr lang="en-IN" dirty="0" err="1">
                <a:solidFill>
                  <a:srgbClr val="000000"/>
                </a:solidFill>
                <a:latin typeface="inter-regular"/>
              </a:rPr>
              <a:t>printArray</a:t>
            </a:r>
            <a:r>
              <a:rPr lang="en-IN" dirty="0">
                <a:solidFill>
                  <a:srgbClr val="000000"/>
                </a:solidFill>
                <a:latin typeface="inter-regular"/>
              </a:rPr>
              <a:t>( </a:t>
            </a:r>
            <a:r>
              <a:rPr lang="en-IN" dirty="0" err="1">
                <a:solidFill>
                  <a:srgbClr val="000000"/>
                </a:solidFill>
                <a:latin typeface="inter-regular"/>
              </a:rPr>
              <a:t>intArray</a:t>
            </a:r>
            <a:r>
              <a:rPr lang="en-IN" dirty="0">
                <a:solidFill>
                  <a:srgbClr val="000000"/>
                </a:solidFill>
                <a:latin typeface="inter-regular"/>
              </a:rPr>
              <a:t>  );   </a:t>
            </a:r>
          </a:p>
          <a:p>
            <a:pPr algn="just"/>
            <a:r>
              <a:rPr lang="en-IN" dirty="0">
                <a:solidFill>
                  <a:srgbClr val="000000"/>
                </a:solidFill>
                <a:latin typeface="inter-regular"/>
              </a:rPr>
              <a:t>  </a:t>
            </a:r>
          </a:p>
          <a:p>
            <a:pPr algn="just"/>
            <a:r>
              <a:rPr lang="en-IN" dirty="0">
                <a:solidFill>
                  <a:srgbClr val="000000"/>
                </a:solidFill>
                <a:latin typeface="inter-regular"/>
              </a:rPr>
              <a:t>       </a:t>
            </a:r>
            <a:r>
              <a:rPr lang="en-IN" dirty="0" err="1">
                <a:solidFill>
                  <a:srgbClr val="000000"/>
                </a:solidFill>
                <a:latin typeface="inter-regular"/>
              </a:rPr>
              <a:t>System.out.println</a:t>
            </a:r>
            <a:r>
              <a:rPr lang="en-IN" dirty="0">
                <a:solidFill>
                  <a:srgbClr val="000000"/>
                </a:solidFill>
                <a:latin typeface="inter-regular"/>
              </a:rPr>
              <a:t>( </a:t>
            </a:r>
            <a:r>
              <a:rPr lang="en-IN" dirty="0">
                <a:solidFill>
                  <a:srgbClr val="0000FF"/>
                </a:solidFill>
                <a:latin typeface="inter-regular"/>
              </a:rPr>
              <a:t>"Printing Character Array"</a:t>
            </a:r>
            <a:r>
              <a:rPr lang="en-IN" dirty="0">
                <a:solidFill>
                  <a:srgbClr val="000000"/>
                </a:solidFill>
                <a:latin typeface="inter-regular"/>
              </a:rPr>
              <a:t> );  </a:t>
            </a:r>
          </a:p>
          <a:p>
            <a:pPr algn="just"/>
            <a:r>
              <a:rPr lang="en-IN" dirty="0">
                <a:solidFill>
                  <a:srgbClr val="000000"/>
                </a:solidFill>
                <a:latin typeface="inter-regular"/>
              </a:rPr>
              <a:t>        </a:t>
            </a:r>
            <a:r>
              <a:rPr lang="en-IN" dirty="0" err="1">
                <a:solidFill>
                  <a:srgbClr val="000000"/>
                </a:solidFill>
                <a:latin typeface="inter-regular"/>
              </a:rPr>
              <a:t>printArray</a:t>
            </a:r>
            <a:r>
              <a:rPr lang="en-IN" dirty="0">
                <a:solidFill>
                  <a:srgbClr val="000000"/>
                </a:solidFill>
                <a:latin typeface="inter-regular"/>
              </a:rPr>
              <a:t>( </a:t>
            </a:r>
            <a:r>
              <a:rPr lang="en-IN" dirty="0" err="1">
                <a:solidFill>
                  <a:srgbClr val="000000"/>
                </a:solidFill>
                <a:latin typeface="inter-regular"/>
              </a:rPr>
              <a:t>charArray</a:t>
            </a:r>
            <a:r>
              <a:rPr lang="en-IN" dirty="0">
                <a:solidFill>
                  <a:srgbClr val="000000"/>
                </a:solidFill>
                <a:latin typeface="inter-regular"/>
              </a:rPr>
              <a:t> );   </a:t>
            </a:r>
          </a:p>
          <a:p>
            <a:pPr algn="just"/>
            <a:r>
              <a:rPr lang="en-IN" dirty="0">
                <a:solidFill>
                  <a:srgbClr val="000000"/>
                </a:solidFill>
                <a:latin typeface="inter-regular"/>
              </a:rPr>
              <a:t>    }   </a:t>
            </a:r>
          </a:p>
          <a:p>
            <a:pPr algn="just"/>
            <a:r>
              <a:rPr lang="en-IN" dirty="0">
                <a:solidFill>
                  <a:srgbClr val="000000"/>
                </a:solidFill>
                <a:latin typeface="inter-regular"/>
              </a:rPr>
              <a:t>}  </a:t>
            </a:r>
            <a:endParaRPr lang="en-IN" b="0" i="0" u="none" strike="noStrike" dirty="0">
              <a:solidFill>
                <a:srgbClr val="000000"/>
              </a:solidFill>
              <a:effectLst/>
              <a:latin typeface="inter-regular"/>
            </a:endParaRPr>
          </a:p>
        </p:txBody>
      </p:sp>
      <p:sp>
        <p:nvSpPr>
          <p:cNvPr id="10" name="TextBox 9">
            <a:extLst>
              <a:ext uri="{FF2B5EF4-FFF2-40B4-BE49-F238E27FC236}">
                <a16:creationId xmlns:a16="http://schemas.microsoft.com/office/drawing/2014/main" id="{36B3D4A3-CC75-B425-D6D9-8874B9A6A9C3}"/>
              </a:ext>
            </a:extLst>
          </p:cNvPr>
          <p:cNvSpPr txBox="1"/>
          <p:nvPr/>
        </p:nvSpPr>
        <p:spPr>
          <a:xfrm>
            <a:off x="651666" y="3429000"/>
            <a:ext cx="2462469" cy="2308324"/>
          </a:xfrm>
          <a:prstGeom prst="rect">
            <a:avLst/>
          </a:prstGeom>
          <a:noFill/>
        </p:spPr>
        <p:txBody>
          <a:bodyPr wrap="none" rtlCol="0">
            <a:spAutoFit/>
          </a:bodyPr>
          <a:lstStyle/>
          <a:p>
            <a:r>
              <a:rPr lang="en-US" dirty="0"/>
              <a:t>Output: </a:t>
            </a:r>
          </a:p>
          <a:p>
            <a:endParaRPr lang="en-US" dirty="0"/>
          </a:p>
          <a:p>
            <a:r>
              <a:rPr lang="en-US" dirty="0"/>
              <a:t>Print Integer Array</a:t>
            </a:r>
          </a:p>
          <a:p>
            <a:r>
              <a:rPr lang="en-US" dirty="0"/>
              <a:t>10 20 30 40 50</a:t>
            </a:r>
          </a:p>
          <a:p>
            <a:endParaRPr lang="en-US" dirty="0"/>
          </a:p>
          <a:p>
            <a:r>
              <a:rPr lang="en-US" dirty="0"/>
              <a:t>Print Character Array</a:t>
            </a:r>
          </a:p>
          <a:p>
            <a:r>
              <a:rPr lang="en-US" dirty="0"/>
              <a:t>VITAP</a:t>
            </a:r>
          </a:p>
          <a:p>
            <a:endParaRPr lang="en-US" dirty="0"/>
          </a:p>
        </p:txBody>
      </p:sp>
    </p:spTree>
    <p:extLst>
      <p:ext uri="{BB962C8B-B14F-4D97-AF65-F5344CB8AC3E}">
        <p14:creationId xmlns:p14="http://schemas.microsoft.com/office/powerpoint/2010/main" val="370454747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D3E123-E8D3-F405-2503-A3635E89A525}"/>
              </a:ext>
            </a:extLst>
          </p:cNvPr>
          <p:cNvSpPr>
            <a:spLocks noGrp="1"/>
          </p:cNvSpPr>
          <p:nvPr>
            <p:ph idx="1"/>
          </p:nvPr>
        </p:nvSpPr>
        <p:spPr>
          <a:xfrm>
            <a:off x="123917" y="1637932"/>
            <a:ext cx="5026152" cy="4050792"/>
          </a:xfrm>
        </p:spPr>
        <p:txBody>
          <a:bodyPr>
            <a:normAutofit fontScale="92500" lnSpcReduction="10000"/>
          </a:bodyPr>
          <a:lstStyle/>
          <a:p>
            <a:pPr marL="0" indent="0">
              <a:buNone/>
            </a:pPr>
            <a:r>
              <a:rPr lang="en-IN" dirty="0"/>
              <a:t>In general, the type parameter can accept any data types (except primitive types).</a:t>
            </a:r>
            <a:br>
              <a:rPr lang="en-IN" dirty="0"/>
            </a:br>
            <a:r>
              <a:rPr lang="en-IN" dirty="0"/>
              <a:t>However, if we want to use generics for some specific types (such as accept data of number types) only, then we can use bounded types.</a:t>
            </a:r>
          </a:p>
          <a:p>
            <a:pPr marL="0" indent="0">
              <a:buNone/>
            </a:pPr>
            <a:r>
              <a:rPr lang="en-IN" dirty="0"/>
              <a:t> </a:t>
            </a:r>
          </a:p>
          <a:p>
            <a:pPr marL="0" indent="0">
              <a:buNone/>
            </a:pPr>
            <a:r>
              <a:rPr lang="en-IN" dirty="0"/>
              <a:t>In the case of bound types, we use the extends keyword. For example, &lt;T extends A&gt;</a:t>
            </a:r>
          </a:p>
          <a:p>
            <a:pPr marL="0" indent="0">
              <a:buNone/>
            </a:pPr>
            <a:r>
              <a:rPr lang="en-IN" dirty="0"/>
              <a:t> </a:t>
            </a:r>
          </a:p>
          <a:p>
            <a:pPr marL="0" indent="0">
              <a:buNone/>
            </a:pPr>
            <a:r>
              <a:rPr lang="en-IN" dirty="0"/>
              <a:t>This means T can only accept data that are subtypes of A. </a:t>
            </a:r>
          </a:p>
          <a:p>
            <a:pPr marL="0" indent="0">
              <a:buNone/>
            </a:pPr>
            <a:endParaRPr lang="en-US" dirty="0"/>
          </a:p>
        </p:txBody>
      </p:sp>
      <p:sp>
        <p:nvSpPr>
          <p:cNvPr id="4" name="Date Placeholder 3">
            <a:extLst>
              <a:ext uri="{FF2B5EF4-FFF2-40B4-BE49-F238E27FC236}">
                <a16:creationId xmlns:a16="http://schemas.microsoft.com/office/drawing/2014/main" id="{2D8BCE5C-9F0A-BBFA-30FB-E32D360F1A91}"/>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C0DB1154-62B8-0CA9-3F13-A7EF37D371E1}"/>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3EFB6B36-76FC-CADE-336D-D8E77459D87A}"/>
              </a:ext>
            </a:extLst>
          </p:cNvPr>
          <p:cNvSpPr>
            <a:spLocks noGrp="1"/>
          </p:cNvSpPr>
          <p:nvPr>
            <p:ph type="sldNum" sz="quarter" idx="12"/>
          </p:nvPr>
        </p:nvSpPr>
        <p:spPr/>
        <p:txBody>
          <a:bodyPr/>
          <a:lstStyle/>
          <a:p>
            <a:fld id="{860C8249-ED93-7640-8EF8-EF1CF6F3BBCA}" type="slidenum">
              <a:rPr lang="en-US" smtClean="0"/>
              <a:t>135</a:t>
            </a:fld>
            <a:endParaRPr lang="en-US"/>
          </a:p>
        </p:txBody>
      </p:sp>
      <p:pic>
        <p:nvPicPr>
          <p:cNvPr id="7" name="Picture 6">
            <a:extLst>
              <a:ext uri="{FF2B5EF4-FFF2-40B4-BE49-F238E27FC236}">
                <a16:creationId xmlns:a16="http://schemas.microsoft.com/office/drawing/2014/main" id="{5CB03F9A-8479-60D7-3A45-9565B8E9D1FF}"/>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6C8CF6CF-0721-144A-605E-E2E9401B6C2B}"/>
              </a:ext>
            </a:extLst>
          </p:cNvPr>
          <p:cNvSpPr/>
          <p:nvPr/>
        </p:nvSpPr>
        <p:spPr>
          <a:xfrm>
            <a:off x="5620254" y="605772"/>
            <a:ext cx="6096000" cy="2585323"/>
          </a:xfrm>
          <a:prstGeom prst="rect">
            <a:avLst/>
          </a:prstGeom>
        </p:spPr>
        <p:txBody>
          <a:bodyPr>
            <a:spAutoFit/>
          </a:bodyPr>
          <a:lstStyle/>
          <a:p>
            <a:r>
              <a:rPr lang="en-IN" dirty="0">
                <a:latin typeface="LMSans10"/>
              </a:rPr>
              <a:t>class </a:t>
            </a:r>
            <a:r>
              <a:rPr lang="en-IN" dirty="0" err="1">
                <a:latin typeface="LMSans10"/>
              </a:rPr>
              <a:t>GenericsClass</a:t>
            </a:r>
            <a:r>
              <a:rPr lang="en-IN" dirty="0">
                <a:latin typeface="LMSans10"/>
              </a:rPr>
              <a:t> </a:t>
            </a:r>
            <a:r>
              <a:rPr lang="en-IN" dirty="0">
                <a:latin typeface="CMMI10"/>
              </a:rPr>
              <a:t>&lt;</a:t>
            </a:r>
            <a:r>
              <a:rPr lang="en-IN" dirty="0">
                <a:latin typeface="LMSans10"/>
              </a:rPr>
              <a:t>T extends Number</a:t>
            </a:r>
            <a:r>
              <a:rPr lang="en-IN" dirty="0">
                <a:latin typeface="CMMI10"/>
              </a:rPr>
              <a:t>&gt; </a:t>
            </a:r>
            <a:r>
              <a:rPr lang="en-IN" dirty="0">
                <a:latin typeface="CMSY10"/>
              </a:rPr>
              <a:t>{</a:t>
            </a:r>
            <a:br>
              <a:rPr lang="en-IN" dirty="0">
                <a:latin typeface="CMSY10"/>
              </a:rPr>
            </a:br>
            <a:r>
              <a:rPr lang="en-IN" dirty="0">
                <a:latin typeface="LMSans10"/>
              </a:rPr>
              <a:t>public void display () </a:t>
            </a:r>
            <a:r>
              <a:rPr lang="en-IN" dirty="0">
                <a:latin typeface="CMSY10"/>
              </a:rPr>
              <a:t>{</a:t>
            </a:r>
            <a:br>
              <a:rPr lang="en-IN" dirty="0">
                <a:latin typeface="CMSY10"/>
              </a:rPr>
            </a:br>
            <a:r>
              <a:rPr lang="en-IN" dirty="0" err="1">
                <a:latin typeface="LMSans10"/>
              </a:rPr>
              <a:t>System.out.println</a:t>
            </a:r>
            <a:r>
              <a:rPr lang="en-IN" dirty="0">
                <a:latin typeface="LMSans10"/>
              </a:rPr>
              <a:t>(” bounded type generics class.”); </a:t>
            </a:r>
            <a:endParaRPr lang="en-IN" dirty="0"/>
          </a:p>
          <a:p>
            <a:r>
              <a:rPr lang="en-IN" dirty="0">
                <a:latin typeface="CMSY10"/>
              </a:rPr>
              <a:t>}}</a:t>
            </a:r>
            <a:br>
              <a:rPr lang="en-IN" dirty="0">
                <a:latin typeface="CMSY10"/>
              </a:rPr>
            </a:br>
            <a:r>
              <a:rPr lang="en-IN" dirty="0">
                <a:latin typeface="LMSans10"/>
              </a:rPr>
              <a:t>class gen3 </a:t>
            </a:r>
            <a:r>
              <a:rPr lang="en-IN" dirty="0">
                <a:latin typeface="CMSY10"/>
              </a:rPr>
              <a:t>{</a:t>
            </a:r>
            <a:br>
              <a:rPr lang="en-IN" dirty="0">
                <a:latin typeface="CMSY10"/>
              </a:rPr>
            </a:br>
            <a:r>
              <a:rPr lang="en-IN" dirty="0">
                <a:latin typeface="LMSans10"/>
              </a:rPr>
              <a:t>public static void main(String [] </a:t>
            </a:r>
            <a:r>
              <a:rPr lang="en-IN" dirty="0" err="1">
                <a:latin typeface="LMSans10"/>
              </a:rPr>
              <a:t>args</a:t>
            </a:r>
            <a:r>
              <a:rPr lang="en-IN" dirty="0">
                <a:latin typeface="LMSans10"/>
              </a:rPr>
              <a:t>) </a:t>
            </a:r>
            <a:r>
              <a:rPr lang="en-IN" dirty="0">
                <a:latin typeface="CMSY10"/>
              </a:rPr>
              <a:t>{ </a:t>
            </a:r>
            <a:endParaRPr lang="en-IN" dirty="0"/>
          </a:p>
          <a:p>
            <a:r>
              <a:rPr lang="en-IN" dirty="0">
                <a:latin typeface="LMSans10"/>
              </a:rPr>
              <a:t>// create an object of </a:t>
            </a:r>
            <a:r>
              <a:rPr lang="en-IN" dirty="0" err="1">
                <a:latin typeface="LMSans10"/>
              </a:rPr>
              <a:t>GenericsClass</a:t>
            </a:r>
            <a:r>
              <a:rPr lang="en-IN" dirty="0">
                <a:latin typeface="LMSans10"/>
              </a:rPr>
              <a:t> </a:t>
            </a:r>
          </a:p>
          <a:p>
            <a:r>
              <a:rPr lang="en-IN" dirty="0" err="1">
                <a:latin typeface="LMSans10"/>
              </a:rPr>
              <a:t>GenericsClass</a:t>
            </a:r>
            <a:r>
              <a:rPr lang="en-IN" dirty="0">
                <a:latin typeface="CMMI10"/>
              </a:rPr>
              <a:t>&lt;</a:t>
            </a:r>
            <a:r>
              <a:rPr lang="en-IN" dirty="0">
                <a:latin typeface="LMSans10"/>
              </a:rPr>
              <a:t>String</a:t>
            </a:r>
            <a:r>
              <a:rPr lang="en-IN" dirty="0">
                <a:latin typeface="CMMI10"/>
              </a:rPr>
              <a:t>&gt; </a:t>
            </a:r>
            <a:r>
              <a:rPr lang="en-IN" dirty="0" err="1">
                <a:latin typeface="LMSans10"/>
              </a:rPr>
              <a:t>obj</a:t>
            </a:r>
            <a:r>
              <a:rPr lang="en-IN" dirty="0">
                <a:latin typeface="LMSans10"/>
              </a:rPr>
              <a:t> = new </a:t>
            </a:r>
            <a:r>
              <a:rPr lang="en-IN" dirty="0" err="1">
                <a:latin typeface="LMSans10"/>
              </a:rPr>
              <a:t>GenericsClass</a:t>
            </a:r>
            <a:r>
              <a:rPr lang="en-IN" dirty="0">
                <a:latin typeface="LMSans10"/>
              </a:rPr>
              <a:t> </a:t>
            </a:r>
            <a:r>
              <a:rPr lang="en-IN" dirty="0">
                <a:latin typeface="CMMI10"/>
              </a:rPr>
              <a:t>&lt;&gt;</a:t>
            </a:r>
            <a:r>
              <a:rPr lang="en-IN" dirty="0">
                <a:latin typeface="LMSans10"/>
              </a:rPr>
              <a:t>(); </a:t>
            </a:r>
            <a:endParaRPr lang="en-IN" dirty="0"/>
          </a:p>
          <a:p>
            <a:r>
              <a:rPr lang="en-IN" dirty="0">
                <a:latin typeface="CMSY10"/>
              </a:rPr>
              <a:t>} } </a:t>
            </a:r>
            <a:endParaRPr lang="en-IN" dirty="0">
              <a:effectLst/>
            </a:endParaRPr>
          </a:p>
        </p:txBody>
      </p:sp>
      <p:sp>
        <p:nvSpPr>
          <p:cNvPr id="9" name="TextBox 8">
            <a:extLst>
              <a:ext uri="{FF2B5EF4-FFF2-40B4-BE49-F238E27FC236}">
                <a16:creationId xmlns:a16="http://schemas.microsoft.com/office/drawing/2014/main" id="{E1BA8436-D039-EFBB-A9AA-4E9FA207EC25}"/>
              </a:ext>
            </a:extLst>
          </p:cNvPr>
          <p:cNvSpPr txBox="1"/>
          <p:nvPr/>
        </p:nvSpPr>
        <p:spPr>
          <a:xfrm>
            <a:off x="6804397" y="4173989"/>
            <a:ext cx="4911857" cy="1200329"/>
          </a:xfrm>
          <a:prstGeom prst="rect">
            <a:avLst/>
          </a:prstGeom>
          <a:noFill/>
        </p:spPr>
        <p:txBody>
          <a:bodyPr wrap="none" rtlCol="0">
            <a:spAutoFit/>
          </a:bodyPr>
          <a:lstStyle/>
          <a:p>
            <a:r>
              <a:rPr lang="en-US" dirty="0"/>
              <a:t>Output: </a:t>
            </a:r>
          </a:p>
          <a:p>
            <a:endParaRPr lang="en-US" dirty="0"/>
          </a:p>
          <a:p>
            <a:r>
              <a:rPr lang="en-US" dirty="0"/>
              <a:t>Type argument </a:t>
            </a:r>
            <a:r>
              <a:rPr lang="en-US" dirty="0" err="1"/>
              <a:t>java.lang</a:t>
            </a:r>
            <a:endParaRPr lang="en-US" dirty="0"/>
          </a:p>
          <a:p>
            <a:r>
              <a:rPr lang="en-US" dirty="0"/>
              <a:t>String is not within bounds of type variable T</a:t>
            </a:r>
          </a:p>
        </p:txBody>
      </p:sp>
      <p:sp>
        <p:nvSpPr>
          <p:cNvPr id="2" name="TextBox 1">
            <a:extLst>
              <a:ext uri="{FF2B5EF4-FFF2-40B4-BE49-F238E27FC236}">
                <a16:creationId xmlns:a16="http://schemas.microsoft.com/office/drawing/2014/main" id="{7900E640-26D0-2456-FC9B-86B8D5E961CD}"/>
              </a:ext>
            </a:extLst>
          </p:cNvPr>
          <p:cNvSpPr txBox="1"/>
          <p:nvPr/>
        </p:nvSpPr>
        <p:spPr>
          <a:xfrm>
            <a:off x="123917" y="103189"/>
            <a:ext cx="2926442" cy="553998"/>
          </a:xfrm>
          <a:prstGeom prst="rect">
            <a:avLst/>
          </a:prstGeom>
          <a:noFill/>
        </p:spPr>
        <p:txBody>
          <a:bodyPr wrap="none" rtlCol="0">
            <a:spAutoFit/>
          </a:bodyPr>
          <a:lstStyle/>
          <a:p>
            <a:r>
              <a:rPr lang="en-US" sz="3000" dirty="0"/>
              <a:t>Bounded Types</a:t>
            </a:r>
          </a:p>
        </p:txBody>
      </p:sp>
    </p:spTree>
    <p:extLst>
      <p:ext uri="{BB962C8B-B14F-4D97-AF65-F5344CB8AC3E}">
        <p14:creationId xmlns:p14="http://schemas.microsoft.com/office/powerpoint/2010/main" val="3570250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283EB9-7E2F-D33D-3DC7-F783D0030EF1}"/>
              </a:ext>
            </a:extLst>
          </p:cNvPr>
          <p:cNvSpPr>
            <a:spLocks noGrp="1"/>
          </p:cNvSpPr>
          <p:nvPr>
            <p:ph idx="1"/>
          </p:nvPr>
        </p:nvSpPr>
        <p:spPr/>
        <p:txBody>
          <a:bodyPr>
            <a:normAutofit fontScale="92500" lnSpcReduction="20000"/>
          </a:bodyPr>
          <a:lstStyle/>
          <a:p>
            <a:pPr marL="0" indent="0">
              <a:buNone/>
            </a:pPr>
            <a:r>
              <a:rPr lang="en-IN" b="1" dirty="0"/>
              <a:t>public</a:t>
            </a:r>
            <a:r>
              <a:rPr lang="en-IN" dirty="0"/>
              <a:t> </a:t>
            </a:r>
            <a:r>
              <a:rPr lang="en-IN" b="1" dirty="0"/>
              <a:t>class</a:t>
            </a:r>
            <a:r>
              <a:rPr lang="en-IN" dirty="0"/>
              <a:t> TryCatchExample1 {  </a:t>
            </a:r>
          </a:p>
          <a:p>
            <a:pPr marL="0" indent="0">
              <a:buNone/>
            </a:pPr>
            <a:r>
              <a:rPr lang="en-IN" dirty="0"/>
              <a:t>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  </a:t>
            </a:r>
          </a:p>
          <a:p>
            <a:pPr marL="0" indent="0">
              <a:buNone/>
            </a:pPr>
            <a:r>
              <a:rPr lang="en-IN" dirty="0"/>
              <a:t>          </a:t>
            </a:r>
          </a:p>
          <a:p>
            <a:pPr marL="0" indent="0">
              <a:buNone/>
            </a:pPr>
            <a:r>
              <a:rPr lang="en-IN" dirty="0"/>
              <a:t>        </a:t>
            </a:r>
            <a:r>
              <a:rPr lang="en-IN" b="1" dirty="0"/>
              <a:t>int</a:t>
            </a:r>
            <a:r>
              <a:rPr lang="en-IN" dirty="0"/>
              <a:t> data=50/0; //may throw exception   </a:t>
            </a:r>
          </a:p>
          <a:p>
            <a:pPr marL="0" indent="0">
              <a:buNone/>
            </a:pPr>
            <a:r>
              <a:rPr lang="en-IN" dirty="0"/>
              <a:t>          </a:t>
            </a:r>
          </a:p>
          <a:p>
            <a:pPr marL="0" indent="0">
              <a:buNone/>
            </a:pPr>
            <a:r>
              <a:rPr lang="en-IN" dirty="0"/>
              <a:t>        </a:t>
            </a:r>
            <a:r>
              <a:rPr lang="en-IN" dirty="0" err="1"/>
              <a:t>System.out.println</a:t>
            </a:r>
            <a:r>
              <a:rPr lang="en-IN" dirty="0"/>
              <a:t>("rest of the code");  </a:t>
            </a:r>
          </a:p>
          <a:p>
            <a:pPr marL="0" indent="0">
              <a:buNone/>
            </a:pPr>
            <a:r>
              <a:rPr lang="en-IN" dirty="0"/>
              <a:t>          </a:t>
            </a:r>
          </a:p>
          <a:p>
            <a:pPr marL="0" indent="0">
              <a:buNone/>
            </a:pPr>
            <a:r>
              <a:rPr lang="en-IN" dirty="0"/>
              <a:t>    }  </a:t>
            </a:r>
          </a:p>
          <a:p>
            <a:pPr marL="0" indent="0">
              <a:buNone/>
            </a:pPr>
            <a:r>
              <a:rPr lang="en-IN" dirty="0"/>
              <a:t>      </a:t>
            </a:r>
          </a:p>
          <a:p>
            <a:pPr marL="0" indent="0">
              <a:buNone/>
            </a:pPr>
            <a:r>
              <a:rPr lang="en-IN" dirty="0"/>
              <a:t>}  </a:t>
            </a:r>
          </a:p>
          <a:p>
            <a:endParaRPr lang="en-US" dirty="0"/>
          </a:p>
        </p:txBody>
      </p:sp>
      <p:sp>
        <p:nvSpPr>
          <p:cNvPr id="4" name="Date Placeholder 3">
            <a:extLst>
              <a:ext uri="{FF2B5EF4-FFF2-40B4-BE49-F238E27FC236}">
                <a16:creationId xmlns:a16="http://schemas.microsoft.com/office/drawing/2014/main" id="{3F571D9B-7B71-10D0-DFA5-93F6390130D2}"/>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2F46D10F-2815-A75C-96E9-460E00FF8CC6}"/>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B09B40C7-B53C-4C06-4A42-89F10E1BFA9C}"/>
              </a:ext>
            </a:extLst>
          </p:cNvPr>
          <p:cNvSpPr>
            <a:spLocks noGrp="1"/>
          </p:cNvSpPr>
          <p:nvPr>
            <p:ph type="sldNum" sz="quarter" idx="12"/>
          </p:nvPr>
        </p:nvSpPr>
        <p:spPr/>
        <p:txBody>
          <a:bodyPr/>
          <a:lstStyle/>
          <a:p>
            <a:fld id="{860C8249-ED93-7640-8EF8-EF1CF6F3BBCA}" type="slidenum">
              <a:rPr lang="en-US" smtClean="0"/>
              <a:t>14</a:t>
            </a:fld>
            <a:endParaRPr lang="en-US"/>
          </a:p>
        </p:txBody>
      </p:sp>
      <p:pic>
        <p:nvPicPr>
          <p:cNvPr id="7" name="Picture 6">
            <a:extLst>
              <a:ext uri="{FF2B5EF4-FFF2-40B4-BE49-F238E27FC236}">
                <a16:creationId xmlns:a16="http://schemas.microsoft.com/office/drawing/2014/main" id="{29D5DEB8-048C-96E7-1C05-F471A26840A6}"/>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TextBox 7">
            <a:extLst>
              <a:ext uri="{FF2B5EF4-FFF2-40B4-BE49-F238E27FC236}">
                <a16:creationId xmlns:a16="http://schemas.microsoft.com/office/drawing/2014/main" id="{6F41E7DA-83A8-E1C8-9094-5A5878435FBE}"/>
              </a:ext>
            </a:extLst>
          </p:cNvPr>
          <p:cNvSpPr txBox="1"/>
          <p:nvPr/>
        </p:nvSpPr>
        <p:spPr>
          <a:xfrm>
            <a:off x="409903" y="472521"/>
            <a:ext cx="2984278" cy="369332"/>
          </a:xfrm>
          <a:prstGeom prst="rect">
            <a:avLst/>
          </a:prstGeom>
          <a:noFill/>
        </p:spPr>
        <p:txBody>
          <a:bodyPr wrap="none" rtlCol="0">
            <a:spAutoFit/>
          </a:bodyPr>
          <a:lstStyle/>
          <a:p>
            <a:r>
              <a:rPr lang="en-US" b="1" dirty="0"/>
              <a:t>Without Try-Catch Block</a:t>
            </a:r>
          </a:p>
        </p:txBody>
      </p:sp>
      <p:sp>
        <p:nvSpPr>
          <p:cNvPr id="9" name="TextBox 8">
            <a:extLst>
              <a:ext uri="{FF2B5EF4-FFF2-40B4-BE49-F238E27FC236}">
                <a16:creationId xmlns:a16="http://schemas.microsoft.com/office/drawing/2014/main" id="{1BDCC326-A7FA-4004-A060-2351EDF92AAA}"/>
              </a:ext>
            </a:extLst>
          </p:cNvPr>
          <p:cNvSpPr txBox="1"/>
          <p:nvPr/>
        </p:nvSpPr>
        <p:spPr>
          <a:xfrm>
            <a:off x="8418786" y="1839310"/>
            <a:ext cx="2492798" cy="1200329"/>
          </a:xfrm>
          <a:prstGeom prst="rect">
            <a:avLst/>
          </a:prstGeom>
          <a:noFill/>
        </p:spPr>
        <p:txBody>
          <a:bodyPr wrap="none" rtlCol="0">
            <a:spAutoFit/>
          </a:bodyPr>
          <a:lstStyle/>
          <a:p>
            <a:r>
              <a:rPr lang="en-US" dirty="0"/>
              <a:t>Output: </a:t>
            </a:r>
          </a:p>
          <a:p>
            <a:endParaRPr lang="en-US" dirty="0"/>
          </a:p>
          <a:p>
            <a:r>
              <a:rPr lang="en-US" dirty="0"/>
              <a:t>Arithmetic Exception </a:t>
            </a:r>
          </a:p>
          <a:p>
            <a:r>
              <a:rPr lang="en-US" dirty="0"/>
              <a:t>divided by zero  </a:t>
            </a:r>
          </a:p>
        </p:txBody>
      </p:sp>
    </p:spTree>
    <p:extLst>
      <p:ext uri="{BB962C8B-B14F-4D97-AF65-F5344CB8AC3E}">
        <p14:creationId xmlns:p14="http://schemas.microsoft.com/office/powerpoint/2010/main" val="3405104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CACBC-A7E8-0BEC-6153-957401602357}"/>
              </a:ext>
            </a:extLst>
          </p:cNvPr>
          <p:cNvSpPr>
            <a:spLocks noGrp="1"/>
          </p:cNvSpPr>
          <p:nvPr>
            <p:ph type="title"/>
          </p:nvPr>
        </p:nvSpPr>
        <p:spPr/>
        <p:txBody>
          <a:bodyPr/>
          <a:lstStyle/>
          <a:p>
            <a:r>
              <a:rPr lang="en-US" dirty="0"/>
              <a:t>Example-1</a:t>
            </a:r>
          </a:p>
        </p:txBody>
      </p:sp>
      <p:sp>
        <p:nvSpPr>
          <p:cNvPr id="3" name="Content Placeholder 2">
            <a:extLst>
              <a:ext uri="{FF2B5EF4-FFF2-40B4-BE49-F238E27FC236}">
                <a16:creationId xmlns:a16="http://schemas.microsoft.com/office/drawing/2014/main" id="{62E85857-422F-5308-C052-DF96492A3E50}"/>
              </a:ext>
            </a:extLst>
          </p:cNvPr>
          <p:cNvSpPr>
            <a:spLocks noGrp="1"/>
          </p:cNvSpPr>
          <p:nvPr>
            <p:ph idx="1"/>
          </p:nvPr>
        </p:nvSpPr>
        <p:spPr/>
        <p:txBody>
          <a:bodyPr>
            <a:normAutofit fontScale="92500" lnSpcReduction="20000"/>
          </a:bodyPr>
          <a:lstStyle/>
          <a:p>
            <a:pPr marL="0" indent="0">
              <a:buNone/>
            </a:pPr>
            <a:r>
              <a:rPr lang="en-IN" b="1" dirty="0"/>
              <a:t>public</a:t>
            </a:r>
            <a:r>
              <a:rPr lang="en-IN" dirty="0"/>
              <a:t> </a:t>
            </a:r>
            <a:r>
              <a:rPr lang="en-IN" b="1" dirty="0"/>
              <a:t>class</a:t>
            </a:r>
            <a:r>
              <a:rPr lang="en-IN" dirty="0"/>
              <a:t> </a:t>
            </a:r>
            <a:r>
              <a:rPr lang="en-IN" dirty="0" err="1"/>
              <a:t>JavaExceptionExample</a:t>
            </a:r>
            <a:r>
              <a:rPr lang="en-IN" dirty="0"/>
              <a:t>{  </a:t>
            </a:r>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b="1" dirty="0"/>
              <a:t>try </a:t>
            </a:r>
            <a:r>
              <a:rPr lang="en-IN" dirty="0"/>
              <a:t>{  </a:t>
            </a:r>
          </a:p>
          <a:p>
            <a:pPr marL="0" indent="0">
              <a:buNone/>
            </a:pPr>
            <a:r>
              <a:rPr lang="en-IN" dirty="0"/>
              <a:t>//code that may raise exception  </a:t>
            </a:r>
          </a:p>
          <a:p>
            <a:pPr marL="0" indent="0">
              <a:buNone/>
            </a:pPr>
            <a:r>
              <a:rPr lang="en-IN" b="1" dirty="0"/>
              <a:t>int</a:t>
            </a:r>
            <a:r>
              <a:rPr lang="en-IN" dirty="0"/>
              <a:t> data=100/0;  </a:t>
            </a:r>
          </a:p>
          <a:p>
            <a:pPr marL="0" indent="0">
              <a:buNone/>
            </a:pPr>
            <a:r>
              <a:rPr lang="en-IN" dirty="0"/>
              <a:t>}</a:t>
            </a:r>
          </a:p>
          <a:p>
            <a:pPr marL="0" indent="0">
              <a:buNone/>
            </a:pPr>
            <a:r>
              <a:rPr lang="en-IN" b="1" dirty="0"/>
              <a:t>catch</a:t>
            </a:r>
            <a:r>
              <a:rPr lang="en-IN" dirty="0"/>
              <a:t>(</a:t>
            </a:r>
            <a:r>
              <a:rPr lang="en-IN" dirty="0" err="1"/>
              <a:t>ArithmeticException</a:t>
            </a:r>
            <a:r>
              <a:rPr lang="en-IN" dirty="0"/>
              <a:t> e){</a:t>
            </a:r>
          </a:p>
          <a:p>
            <a:pPr marL="0" indent="0">
              <a:buNone/>
            </a:pPr>
            <a:r>
              <a:rPr lang="en-IN" dirty="0" err="1"/>
              <a:t>System.out.println</a:t>
            </a:r>
            <a:r>
              <a:rPr lang="en-IN" dirty="0"/>
              <a:t>(e);}  </a:t>
            </a:r>
          </a:p>
          <a:p>
            <a:pPr marL="0" indent="0">
              <a:buNone/>
            </a:pPr>
            <a:r>
              <a:rPr lang="en-IN" dirty="0"/>
              <a:t>//rest code of the program   </a:t>
            </a:r>
          </a:p>
          <a:p>
            <a:pPr marL="0" indent="0">
              <a:buNone/>
            </a:pPr>
            <a:r>
              <a:rPr lang="en-IN" dirty="0" err="1"/>
              <a:t>System.out.println</a:t>
            </a:r>
            <a:r>
              <a:rPr lang="en-IN" dirty="0"/>
              <a:t>("rest of the code...");  </a:t>
            </a:r>
          </a:p>
          <a:p>
            <a:pPr marL="0" indent="0">
              <a:buNone/>
            </a:pPr>
            <a:r>
              <a:rPr lang="en-IN" dirty="0"/>
              <a:t>}  }  </a:t>
            </a:r>
          </a:p>
          <a:p>
            <a:endParaRPr lang="en-US" dirty="0"/>
          </a:p>
        </p:txBody>
      </p:sp>
      <p:sp>
        <p:nvSpPr>
          <p:cNvPr id="4" name="Date Placeholder 3">
            <a:extLst>
              <a:ext uri="{FF2B5EF4-FFF2-40B4-BE49-F238E27FC236}">
                <a16:creationId xmlns:a16="http://schemas.microsoft.com/office/drawing/2014/main" id="{AD24087E-644C-B753-D9C6-6F190FA1FA57}"/>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0000817C-A706-D3FC-9BAA-264AEFFBBBB4}"/>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4AAB09C5-8824-B2E6-B627-F16E537119B6}"/>
              </a:ext>
            </a:extLst>
          </p:cNvPr>
          <p:cNvSpPr>
            <a:spLocks noGrp="1"/>
          </p:cNvSpPr>
          <p:nvPr>
            <p:ph type="sldNum" sz="quarter" idx="12"/>
          </p:nvPr>
        </p:nvSpPr>
        <p:spPr/>
        <p:txBody>
          <a:bodyPr/>
          <a:lstStyle/>
          <a:p>
            <a:fld id="{860C8249-ED93-7640-8EF8-EF1CF6F3BBCA}" type="slidenum">
              <a:rPr lang="en-US" smtClean="0"/>
              <a:t>15</a:t>
            </a:fld>
            <a:endParaRPr lang="en-US"/>
          </a:p>
        </p:txBody>
      </p:sp>
      <p:pic>
        <p:nvPicPr>
          <p:cNvPr id="7" name="Picture 6">
            <a:extLst>
              <a:ext uri="{FF2B5EF4-FFF2-40B4-BE49-F238E27FC236}">
                <a16:creationId xmlns:a16="http://schemas.microsoft.com/office/drawing/2014/main" id="{A6C66B5E-79F7-AFFA-5D07-54C356142BA0}"/>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CE6F06BC-F9E5-A42C-612B-87E463188C5D}"/>
              </a:ext>
            </a:extLst>
          </p:cNvPr>
          <p:cNvSpPr/>
          <p:nvPr/>
        </p:nvSpPr>
        <p:spPr>
          <a:xfrm>
            <a:off x="4034589" y="550640"/>
            <a:ext cx="6096000" cy="1200329"/>
          </a:xfrm>
          <a:prstGeom prst="rect">
            <a:avLst/>
          </a:prstGeom>
        </p:spPr>
        <p:txBody>
          <a:bodyPr>
            <a:spAutoFit/>
          </a:bodyPr>
          <a:lstStyle/>
          <a:p>
            <a:pPr algn="ctr"/>
            <a:r>
              <a:rPr lang="en-IN" dirty="0"/>
              <a:t>In this example, 100/0 raises an </a:t>
            </a:r>
            <a:r>
              <a:rPr lang="en-IN" dirty="0" err="1"/>
              <a:t>ArithmeticException</a:t>
            </a:r>
            <a:r>
              <a:rPr lang="en-IN" dirty="0"/>
              <a:t> which is handled by a try-catch block.</a:t>
            </a:r>
            <a:endParaRPr lang="en-IN" dirty="0">
              <a:solidFill>
                <a:srgbClr val="333333"/>
              </a:solidFill>
              <a:latin typeface="inter-regular"/>
            </a:endParaRPr>
          </a:p>
          <a:p>
            <a:br>
              <a:rPr lang="en-IN" dirty="0"/>
            </a:br>
            <a:endParaRPr lang="en-US" dirty="0"/>
          </a:p>
        </p:txBody>
      </p:sp>
      <p:sp>
        <p:nvSpPr>
          <p:cNvPr id="9" name="TextBox 8">
            <a:extLst>
              <a:ext uri="{FF2B5EF4-FFF2-40B4-BE49-F238E27FC236}">
                <a16:creationId xmlns:a16="http://schemas.microsoft.com/office/drawing/2014/main" id="{08A92832-7F51-73FB-FA7C-AF79279F0E7E}"/>
              </a:ext>
            </a:extLst>
          </p:cNvPr>
          <p:cNvSpPr txBox="1"/>
          <p:nvPr/>
        </p:nvSpPr>
        <p:spPr>
          <a:xfrm>
            <a:off x="7623209" y="2578608"/>
            <a:ext cx="3359216" cy="1754326"/>
          </a:xfrm>
          <a:prstGeom prst="rect">
            <a:avLst/>
          </a:prstGeom>
          <a:noFill/>
        </p:spPr>
        <p:txBody>
          <a:bodyPr wrap="square" rtlCol="0">
            <a:spAutoFit/>
          </a:bodyPr>
          <a:lstStyle/>
          <a:p>
            <a:r>
              <a:rPr lang="en-US" dirty="0"/>
              <a:t>Output: </a:t>
            </a:r>
          </a:p>
          <a:p>
            <a:endParaRPr lang="en-US" dirty="0"/>
          </a:p>
          <a:p>
            <a:r>
              <a:rPr lang="en-US" dirty="0"/>
              <a:t>Arithmetic Exception divided by zero </a:t>
            </a:r>
          </a:p>
          <a:p>
            <a:endParaRPr lang="en-US" dirty="0"/>
          </a:p>
          <a:p>
            <a:r>
              <a:rPr lang="en-US" dirty="0"/>
              <a:t>rest of the code...</a:t>
            </a:r>
          </a:p>
        </p:txBody>
      </p:sp>
    </p:spTree>
    <p:extLst>
      <p:ext uri="{BB962C8B-B14F-4D97-AF65-F5344CB8AC3E}">
        <p14:creationId xmlns:p14="http://schemas.microsoft.com/office/powerpoint/2010/main" val="2511237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08687-0D86-D5A2-5A6D-86994A529613}"/>
              </a:ext>
            </a:extLst>
          </p:cNvPr>
          <p:cNvSpPr>
            <a:spLocks noGrp="1"/>
          </p:cNvSpPr>
          <p:nvPr>
            <p:ph type="title"/>
          </p:nvPr>
        </p:nvSpPr>
        <p:spPr/>
        <p:txBody>
          <a:bodyPr/>
          <a:lstStyle/>
          <a:p>
            <a:r>
              <a:rPr lang="en-US" dirty="0"/>
              <a:t>Example-2</a:t>
            </a:r>
          </a:p>
        </p:txBody>
      </p:sp>
      <p:sp>
        <p:nvSpPr>
          <p:cNvPr id="3" name="Content Placeholder 2">
            <a:extLst>
              <a:ext uri="{FF2B5EF4-FFF2-40B4-BE49-F238E27FC236}">
                <a16:creationId xmlns:a16="http://schemas.microsoft.com/office/drawing/2014/main" id="{01DFE790-68A2-4C80-C197-AEA837BB075A}"/>
              </a:ext>
            </a:extLst>
          </p:cNvPr>
          <p:cNvSpPr>
            <a:spLocks noGrp="1"/>
          </p:cNvSpPr>
          <p:nvPr>
            <p:ph idx="1"/>
          </p:nvPr>
        </p:nvSpPr>
        <p:spPr>
          <a:xfrm>
            <a:off x="1069848" y="2121408"/>
            <a:ext cx="6224331" cy="4050792"/>
          </a:xfrm>
        </p:spPr>
        <p:txBody>
          <a:bodyPr>
            <a:normAutofit fontScale="62500" lnSpcReduction="20000"/>
          </a:bodyPr>
          <a:lstStyle/>
          <a:p>
            <a:pPr marL="0" indent="0">
              <a:buNone/>
            </a:pPr>
            <a:r>
              <a:rPr lang="en-IN" b="1" dirty="0"/>
              <a:t>public</a:t>
            </a:r>
            <a:r>
              <a:rPr lang="en-IN" dirty="0"/>
              <a:t> </a:t>
            </a:r>
            <a:r>
              <a:rPr lang="en-IN" b="1" dirty="0"/>
              <a:t>class</a:t>
            </a:r>
            <a:r>
              <a:rPr lang="en-IN" dirty="0"/>
              <a:t> TryCatchExample3 {  </a:t>
            </a:r>
          </a:p>
          <a:p>
            <a:pPr marL="0" indent="0">
              <a:buNone/>
            </a:pPr>
            <a:r>
              <a:rPr lang="en-IN" dirty="0"/>
              <a:t>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  </a:t>
            </a:r>
          </a:p>
          <a:p>
            <a:pPr marL="0" indent="0">
              <a:buNone/>
            </a:pPr>
            <a:r>
              <a:rPr lang="en-IN" dirty="0"/>
              <a:t>        </a:t>
            </a:r>
            <a:r>
              <a:rPr lang="en-IN" b="1" dirty="0"/>
              <a:t>try</a:t>
            </a:r>
            <a:r>
              <a:rPr lang="en-IN" dirty="0"/>
              <a:t>  </a:t>
            </a:r>
          </a:p>
          <a:p>
            <a:pPr marL="0" indent="0">
              <a:buNone/>
            </a:pPr>
            <a:r>
              <a:rPr lang="en-IN" dirty="0"/>
              <a:t>        {  </a:t>
            </a:r>
          </a:p>
          <a:p>
            <a:pPr marL="0" indent="0">
              <a:buNone/>
            </a:pPr>
            <a:r>
              <a:rPr lang="en-IN" dirty="0"/>
              <a:t>        </a:t>
            </a:r>
            <a:r>
              <a:rPr lang="en-IN" b="1" dirty="0"/>
              <a:t>int</a:t>
            </a:r>
            <a:r>
              <a:rPr lang="en-IN" dirty="0"/>
              <a:t> data=50/0; //may throw exception   </a:t>
            </a:r>
          </a:p>
          <a:p>
            <a:pPr marL="0" indent="0">
              <a:buNone/>
            </a:pPr>
            <a:r>
              <a:rPr lang="en-IN" dirty="0"/>
              <a:t>                         // if exception occurs, the remaining statement will not execute  </a:t>
            </a:r>
          </a:p>
          <a:p>
            <a:pPr marL="0" indent="0">
              <a:buNone/>
            </a:pPr>
            <a:r>
              <a:rPr lang="en-IN" dirty="0"/>
              <a:t>        </a:t>
            </a:r>
            <a:r>
              <a:rPr lang="en-IN" dirty="0" err="1"/>
              <a:t>System.out.println</a:t>
            </a:r>
            <a:r>
              <a:rPr lang="en-IN" dirty="0"/>
              <a:t>("rest of the code");  </a:t>
            </a:r>
          </a:p>
          <a:p>
            <a:pPr marL="0" indent="0">
              <a:buNone/>
            </a:pPr>
            <a:r>
              <a:rPr lang="en-IN" dirty="0"/>
              <a:t>        }  </a:t>
            </a:r>
          </a:p>
          <a:p>
            <a:pPr marL="0" indent="0">
              <a:buNone/>
            </a:pPr>
            <a:r>
              <a:rPr lang="en-IN" dirty="0"/>
              <a:t>             // handling the exception   </a:t>
            </a:r>
          </a:p>
          <a:p>
            <a:pPr marL="0" indent="0">
              <a:buNone/>
            </a:pPr>
            <a:r>
              <a:rPr lang="en-IN" dirty="0"/>
              <a:t>        </a:t>
            </a:r>
            <a:r>
              <a:rPr lang="en-IN" b="1" dirty="0"/>
              <a:t>catch</a:t>
            </a:r>
            <a:r>
              <a:rPr lang="en-IN" dirty="0"/>
              <a:t>(</a:t>
            </a:r>
            <a:r>
              <a:rPr lang="en-IN" dirty="0" err="1"/>
              <a:t>ArithmeticException</a:t>
            </a:r>
            <a:r>
              <a:rPr lang="en-IN" dirty="0"/>
              <a:t> e)  </a:t>
            </a:r>
          </a:p>
          <a:p>
            <a:pPr marL="0" indent="0">
              <a:buNone/>
            </a:pPr>
            <a:r>
              <a:rPr lang="en-IN" dirty="0"/>
              <a:t>        {  </a:t>
            </a:r>
          </a:p>
          <a:p>
            <a:pPr marL="0" indent="0">
              <a:buNone/>
            </a:pPr>
            <a:r>
              <a:rPr lang="en-IN" dirty="0"/>
              <a:t>            </a:t>
            </a:r>
            <a:r>
              <a:rPr lang="en-IN" dirty="0" err="1"/>
              <a:t>System.out.println</a:t>
            </a:r>
            <a:r>
              <a:rPr lang="en-IN" dirty="0"/>
              <a:t>(e);  </a:t>
            </a:r>
          </a:p>
          <a:p>
            <a:pPr marL="0" indent="0">
              <a:buNone/>
            </a:pPr>
            <a:r>
              <a:rPr lang="en-IN" dirty="0"/>
              <a:t>        }          }    }  </a:t>
            </a:r>
          </a:p>
          <a:p>
            <a:endParaRPr lang="en-US" dirty="0"/>
          </a:p>
        </p:txBody>
      </p:sp>
      <p:sp>
        <p:nvSpPr>
          <p:cNvPr id="4" name="Date Placeholder 3">
            <a:extLst>
              <a:ext uri="{FF2B5EF4-FFF2-40B4-BE49-F238E27FC236}">
                <a16:creationId xmlns:a16="http://schemas.microsoft.com/office/drawing/2014/main" id="{573F034C-AFD5-2BD6-5810-6036ABF8432D}"/>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20D2A9B5-02DA-3282-11E7-7511E8920446}"/>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5F600698-1AA6-D6FD-E430-A00103590464}"/>
              </a:ext>
            </a:extLst>
          </p:cNvPr>
          <p:cNvSpPr>
            <a:spLocks noGrp="1"/>
          </p:cNvSpPr>
          <p:nvPr>
            <p:ph type="sldNum" sz="quarter" idx="12"/>
          </p:nvPr>
        </p:nvSpPr>
        <p:spPr/>
        <p:txBody>
          <a:bodyPr/>
          <a:lstStyle/>
          <a:p>
            <a:fld id="{860C8249-ED93-7640-8EF8-EF1CF6F3BBCA}" type="slidenum">
              <a:rPr lang="en-US" smtClean="0"/>
              <a:t>16</a:t>
            </a:fld>
            <a:endParaRPr lang="en-US"/>
          </a:p>
        </p:txBody>
      </p:sp>
      <p:sp>
        <p:nvSpPr>
          <p:cNvPr id="7" name="Rectangle 6">
            <a:extLst>
              <a:ext uri="{FF2B5EF4-FFF2-40B4-BE49-F238E27FC236}">
                <a16:creationId xmlns:a16="http://schemas.microsoft.com/office/drawing/2014/main" id="{39ADC4FD-23B8-86C1-4AB7-00B9DA34D96A}"/>
              </a:ext>
            </a:extLst>
          </p:cNvPr>
          <p:cNvSpPr/>
          <p:nvPr/>
        </p:nvSpPr>
        <p:spPr>
          <a:xfrm>
            <a:off x="4014951" y="1126160"/>
            <a:ext cx="6096000" cy="1200329"/>
          </a:xfrm>
          <a:prstGeom prst="rect">
            <a:avLst/>
          </a:prstGeom>
        </p:spPr>
        <p:txBody>
          <a:bodyPr>
            <a:spAutoFit/>
          </a:bodyPr>
          <a:lstStyle/>
          <a:p>
            <a:pPr algn="ctr"/>
            <a:r>
              <a:rPr lang="en-IN" dirty="0"/>
              <a:t>Here, we can see that if an exception occurs in the try block, the rest of the block code will not execute.</a:t>
            </a:r>
            <a:endParaRPr lang="en-IN" dirty="0">
              <a:solidFill>
                <a:srgbClr val="333333"/>
              </a:solidFill>
              <a:latin typeface="inter-regular"/>
            </a:endParaRPr>
          </a:p>
          <a:p>
            <a:br>
              <a:rPr lang="en-IN" dirty="0"/>
            </a:br>
            <a:endParaRPr lang="en-US" dirty="0"/>
          </a:p>
        </p:txBody>
      </p:sp>
      <p:sp>
        <p:nvSpPr>
          <p:cNvPr id="8" name="TextBox 7">
            <a:extLst>
              <a:ext uri="{FF2B5EF4-FFF2-40B4-BE49-F238E27FC236}">
                <a16:creationId xmlns:a16="http://schemas.microsoft.com/office/drawing/2014/main" id="{3BD1EA6A-D85E-9DC6-379B-F9084E32B85A}"/>
              </a:ext>
            </a:extLst>
          </p:cNvPr>
          <p:cNvSpPr txBox="1"/>
          <p:nvPr/>
        </p:nvSpPr>
        <p:spPr>
          <a:xfrm>
            <a:off x="8765628" y="3888828"/>
            <a:ext cx="2960747" cy="1200329"/>
          </a:xfrm>
          <a:prstGeom prst="rect">
            <a:avLst/>
          </a:prstGeom>
          <a:noFill/>
        </p:spPr>
        <p:txBody>
          <a:bodyPr wrap="none" rtlCol="0">
            <a:spAutoFit/>
          </a:bodyPr>
          <a:lstStyle/>
          <a:p>
            <a:r>
              <a:rPr lang="en-US" dirty="0"/>
              <a:t>Output: </a:t>
            </a:r>
          </a:p>
          <a:p>
            <a:endParaRPr lang="en-US" dirty="0"/>
          </a:p>
          <a:p>
            <a:r>
              <a:rPr lang="en-US" dirty="0"/>
              <a:t>Arithmetic</a:t>
            </a:r>
          </a:p>
          <a:p>
            <a:r>
              <a:rPr lang="en-US" dirty="0"/>
              <a:t>exception divided by zero</a:t>
            </a:r>
          </a:p>
        </p:txBody>
      </p:sp>
      <p:pic>
        <p:nvPicPr>
          <p:cNvPr id="9" name="Picture 8">
            <a:extLst>
              <a:ext uri="{FF2B5EF4-FFF2-40B4-BE49-F238E27FC236}">
                <a16:creationId xmlns:a16="http://schemas.microsoft.com/office/drawing/2014/main" id="{A6FD2973-7C68-BD5F-C556-111ACEA39C1B}"/>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2030344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A587F-E814-7B4A-8426-0E994EDF3D1F}"/>
              </a:ext>
            </a:extLst>
          </p:cNvPr>
          <p:cNvSpPr>
            <a:spLocks noGrp="1"/>
          </p:cNvSpPr>
          <p:nvPr>
            <p:ph type="title"/>
          </p:nvPr>
        </p:nvSpPr>
        <p:spPr/>
        <p:txBody>
          <a:bodyPr/>
          <a:lstStyle/>
          <a:p>
            <a:r>
              <a:rPr lang="en-US" dirty="0"/>
              <a:t>Example-3</a:t>
            </a:r>
          </a:p>
        </p:txBody>
      </p:sp>
      <p:sp>
        <p:nvSpPr>
          <p:cNvPr id="3" name="Content Placeholder 2">
            <a:extLst>
              <a:ext uri="{FF2B5EF4-FFF2-40B4-BE49-F238E27FC236}">
                <a16:creationId xmlns:a16="http://schemas.microsoft.com/office/drawing/2014/main" id="{70D7EB9E-805E-43D5-ADBE-3C6EB72D09FC}"/>
              </a:ext>
            </a:extLst>
          </p:cNvPr>
          <p:cNvSpPr>
            <a:spLocks noGrp="1"/>
          </p:cNvSpPr>
          <p:nvPr>
            <p:ph idx="1"/>
          </p:nvPr>
        </p:nvSpPr>
        <p:spPr>
          <a:xfrm>
            <a:off x="1069848" y="2121408"/>
            <a:ext cx="5677793" cy="4050792"/>
          </a:xfrm>
        </p:spPr>
        <p:txBody>
          <a:bodyPr>
            <a:normAutofit fontScale="70000" lnSpcReduction="20000"/>
          </a:bodyPr>
          <a:lstStyle/>
          <a:p>
            <a:pPr marL="0" indent="0">
              <a:buNone/>
            </a:pPr>
            <a:r>
              <a:rPr lang="en-IN" b="1" dirty="0"/>
              <a:t>public</a:t>
            </a:r>
            <a:r>
              <a:rPr lang="en-IN" dirty="0"/>
              <a:t> </a:t>
            </a:r>
            <a:r>
              <a:rPr lang="en-IN" b="1" dirty="0"/>
              <a:t>class</a:t>
            </a:r>
            <a:r>
              <a:rPr lang="en-IN" dirty="0"/>
              <a:t> TryCatchExample5 {  </a:t>
            </a:r>
          </a:p>
          <a:p>
            <a:pPr marL="0" indent="0">
              <a:buNone/>
            </a:pPr>
            <a:r>
              <a:rPr lang="en-IN" dirty="0"/>
              <a:t>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  </a:t>
            </a:r>
          </a:p>
          <a:p>
            <a:pPr marL="0" indent="0">
              <a:buNone/>
            </a:pPr>
            <a:r>
              <a:rPr lang="en-IN" dirty="0"/>
              <a:t>        </a:t>
            </a:r>
            <a:r>
              <a:rPr lang="en-IN" b="1" dirty="0"/>
              <a:t>try</a:t>
            </a:r>
            <a:r>
              <a:rPr lang="en-IN" dirty="0"/>
              <a:t>  </a:t>
            </a:r>
          </a:p>
          <a:p>
            <a:pPr marL="0" indent="0">
              <a:buNone/>
            </a:pPr>
            <a:r>
              <a:rPr lang="en-IN" dirty="0"/>
              <a:t>        {  </a:t>
            </a:r>
          </a:p>
          <a:p>
            <a:pPr marL="0" indent="0">
              <a:buNone/>
            </a:pPr>
            <a:r>
              <a:rPr lang="en-IN" dirty="0"/>
              <a:t>        </a:t>
            </a:r>
            <a:r>
              <a:rPr lang="en-IN" b="1" dirty="0"/>
              <a:t>int</a:t>
            </a:r>
            <a:r>
              <a:rPr lang="en-IN" dirty="0"/>
              <a:t> data=50/0; //may throw exception   </a:t>
            </a:r>
          </a:p>
          <a:p>
            <a:pPr marL="0" indent="0">
              <a:buNone/>
            </a:pPr>
            <a:r>
              <a:rPr lang="en-IN" dirty="0"/>
              <a:t>        }  </a:t>
            </a:r>
          </a:p>
          <a:p>
            <a:pPr marL="0" indent="0">
              <a:buNone/>
            </a:pPr>
            <a:r>
              <a:rPr lang="en-IN" dirty="0"/>
              <a:t>             // handling the exception  </a:t>
            </a:r>
          </a:p>
          <a:p>
            <a:pPr marL="0" indent="0">
              <a:buNone/>
            </a:pPr>
            <a:r>
              <a:rPr lang="en-IN" dirty="0"/>
              <a:t>        </a:t>
            </a:r>
            <a:r>
              <a:rPr lang="en-IN" b="1" dirty="0"/>
              <a:t>catch</a:t>
            </a:r>
            <a:r>
              <a:rPr lang="en-IN" dirty="0"/>
              <a:t>(Exception e)  </a:t>
            </a:r>
          </a:p>
          <a:p>
            <a:pPr marL="0" indent="0">
              <a:buNone/>
            </a:pPr>
            <a:r>
              <a:rPr lang="en-IN" dirty="0"/>
              <a:t>        {  </a:t>
            </a:r>
          </a:p>
          <a:p>
            <a:pPr marL="0" indent="0">
              <a:buNone/>
            </a:pPr>
            <a:r>
              <a:rPr lang="en-IN" dirty="0"/>
              <a:t>                  // displaying the custom message  </a:t>
            </a:r>
          </a:p>
          <a:p>
            <a:pPr marL="0" indent="0">
              <a:buNone/>
            </a:pPr>
            <a:r>
              <a:rPr lang="en-IN" dirty="0"/>
              <a:t>            </a:t>
            </a:r>
            <a:r>
              <a:rPr lang="en-IN" dirty="0" err="1"/>
              <a:t>System.out.println</a:t>
            </a:r>
            <a:r>
              <a:rPr lang="en-IN" dirty="0"/>
              <a:t>("Can't divided by zero");  </a:t>
            </a:r>
          </a:p>
          <a:p>
            <a:pPr marL="0" indent="0">
              <a:buNone/>
            </a:pPr>
            <a:r>
              <a:rPr lang="en-IN" dirty="0"/>
              <a:t>        }  }  }  </a:t>
            </a:r>
          </a:p>
        </p:txBody>
      </p:sp>
      <p:sp>
        <p:nvSpPr>
          <p:cNvPr id="4" name="Date Placeholder 3">
            <a:extLst>
              <a:ext uri="{FF2B5EF4-FFF2-40B4-BE49-F238E27FC236}">
                <a16:creationId xmlns:a16="http://schemas.microsoft.com/office/drawing/2014/main" id="{A7352063-A48C-2784-3D86-1ADBE98F7F42}"/>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3B14F590-3D7F-58C0-083B-9204A05295BE}"/>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449AEEEE-9CFF-CDCE-1F0E-F03BD7C590F3}"/>
              </a:ext>
            </a:extLst>
          </p:cNvPr>
          <p:cNvSpPr>
            <a:spLocks noGrp="1"/>
          </p:cNvSpPr>
          <p:nvPr>
            <p:ph type="sldNum" sz="quarter" idx="12"/>
          </p:nvPr>
        </p:nvSpPr>
        <p:spPr/>
        <p:txBody>
          <a:bodyPr/>
          <a:lstStyle/>
          <a:p>
            <a:fld id="{860C8249-ED93-7640-8EF8-EF1CF6F3BBCA}" type="slidenum">
              <a:rPr lang="en-US" smtClean="0"/>
              <a:t>17</a:t>
            </a:fld>
            <a:endParaRPr lang="en-US"/>
          </a:p>
        </p:txBody>
      </p:sp>
      <p:sp>
        <p:nvSpPr>
          <p:cNvPr id="7" name="TextBox 6">
            <a:extLst>
              <a:ext uri="{FF2B5EF4-FFF2-40B4-BE49-F238E27FC236}">
                <a16:creationId xmlns:a16="http://schemas.microsoft.com/office/drawing/2014/main" id="{D5B457FD-DF9F-DA2D-8913-F0C96602C5B3}"/>
              </a:ext>
            </a:extLst>
          </p:cNvPr>
          <p:cNvSpPr txBox="1"/>
          <p:nvPr/>
        </p:nvSpPr>
        <p:spPr>
          <a:xfrm>
            <a:off x="5339255" y="919972"/>
            <a:ext cx="5701561" cy="369332"/>
          </a:xfrm>
          <a:prstGeom prst="rect">
            <a:avLst/>
          </a:prstGeom>
          <a:noFill/>
        </p:spPr>
        <p:txBody>
          <a:bodyPr wrap="none" rtlCol="0">
            <a:spAutoFit/>
          </a:bodyPr>
          <a:lstStyle/>
          <a:p>
            <a:r>
              <a:rPr lang="en-US" dirty="0"/>
              <a:t>If exception occurs, Custom message can be printed</a:t>
            </a:r>
          </a:p>
        </p:txBody>
      </p:sp>
      <p:sp>
        <p:nvSpPr>
          <p:cNvPr id="8" name="TextBox 7">
            <a:extLst>
              <a:ext uri="{FF2B5EF4-FFF2-40B4-BE49-F238E27FC236}">
                <a16:creationId xmlns:a16="http://schemas.microsoft.com/office/drawing/2014/main" id="{3300617D-94E4-BE2E-6F05-4C7B70A1CEAD}"/>
              </a:ext>
            </a:extLst>
          </p:cNvPr>
          <p:cNvSpPr txBox="1"/>
          <p:nvPr/>
        </p:nvSpPr>
        <p:spPr>
          <a:xfrm>
            <a:off x="8229600" y="2753710"/>
            <a:ext cx="2460032" cy="923330"/>
          </a:xfrm>
          <a:prstGeom prst="rect">
            <a:avLst/>
          </a:prstGeom>
          <a:noFill/>
        </p:spPr>
        <p:txBody>
          <a:bodyPr wrap="none" rtlCol="0">
            <a:spAutoFit/>
          </a:bodyPr>
          <a:lstStyle/>
          <a:p>
            <a:r>
              <a:rPr lang="en-US" dirty="0"/>
              <a:t>Output: </a:t>
            </a:r>
          </a:p>
          <a:p>
            <a:endParaRPr lang="en-US" dirty="0"/>
          </a:p>
          <a:p>
            <a:r>
              <a:rPr lang="en-US" dirty="0"/>
              <a:t>Can’t divided by zero</a:t>
            </a:r>
          </a:p>
        </p:txBody>
      </p:sp>
      <p:pic>
        <p:nvPicPr>
          <p:cNvPr id="9" name="Picture 8">
            <a:extLst>
              <a:ext uri="{FF2B5EF4-FFF2-40B4-BE49-F238E27FC236}">
                <a16:creationId xmlns:a16="http://schemas.microsoft.com/office/drawing/2014/main" id="{8744265B-828E-2B77-81E8-FC986A58282D}"/>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79612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2332991-95DF-F46D-E83C-7234CC639977}"/>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ABF55596-35E5-4224-2B03-F2E43FE4E27B}"/>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092E1EEE-9B79-5746-8E5D-7EA9C1E3FA3E}"/>
              </a:ext>
            </a:extLst>
          </p:cNvPr>
          <p:cNvSpPr>
            <a:spLocks noGrp="1"/>
          </p:cNvSpPr>
          <p:nvPr>
            <p:ph type="sldNum" sz="quarter" idx="12"/>
          </p:nvPr>
        </p:nvSpPr>
        <p:spPr/>
        <p:txBody>
          <a:bodyPr/>
          <a:lstStyle/>
          <a:p>
            <a:fld id="{860C8249-ED93-7640-8EF8-EF1CF6F3BBCA}" type="slidenum">
              <a:rPr lang="en-US" smtClean="0"/>
              <a:t>18</a:t>
            </a:fld>
            <a:endParaRPr lang="en-US"/>
          </a:p>
        </p:txBody>
      </p:sp>
      <p:sp>
        <p:nvSpPr>
          <p:cNvPr id="7" name="Rectangle 6">
            <a:extLst>
              <a:ext uri="{FF2B5EF4-FFF2-40B4-BE49-F238E27FC236}">
                <a16:creationId xmlns:a16="http://schemas.microsoft.com/office/drawing/2014/main" id="{278C6AA2-31F4-A1DF-47DD-03F1F05991C5}"/>
              </a:ext>
            </a:extLst>
          </p:cNvPr>
          <p:cNvSpPr/>
          <p:nvPr/>
        </p:nvSpPr>
        <p:spPr>
          <a:xfrm>
            <a:off x="1088136" y="742699"/>
            <a:ext cx="6096000" cy="5078313"/>
          </a:xfrm>
          <a:prstGeom prst="rect">
            <a:avLst/>
          </a:prstGeom>
        </p:spPr>
        <p:txBody>
          <a:bodyPr>
            <a:spAutoFit/>
          </a:bodyPr>
          <a:lstStyle/>
          <a:p>
            <a:pPr algn="just"/>
            <a:r>
              <a:rPr lang="en-IN" b="1" dirty="0">
                <a:solidFill>
                  <a:srgbClr val="006699"/>
                </a:solidFill>
                <a:latin typeface="inter-regular"/>
              </a:rPr>
              <a:t>public</a:t>
            </a:r>
            <a:r>
              <a:rPr lang="en-IN" dirty="0">
                <a:solidFill>
                  <a:srgbClr val="000000"/>
                </a:solidFill>
                <a:latin typeface="inter-regular"/>
              </a:rPr>
              <a:t> </a:t>
            </a:r>
            <a:r>
              <a:rPr lang="en-IN" b="1" dirty="0">
                <a:solidFill>
                  <a:srgbClr val="006699"/>
                </a:solidFill>
                <a:latin typeface="inter-regular"/>
              </a:rPr>
              <a:t>class</a:t>
            </a:r>
            <a:r>
              <a:rPr lang="en-IN" dirty="0">
                <a:solidFill>
                  <a:srgbClr val="000000"/>
                </a:solidFill>
                <a:latin typeface="inter-regular"/>
              </a:rPr>
              <a:t> TryCatchExample6 {  </a:t>
            </a:r>
          </a:p>
          <a:p>
            <a:pPr algn="just"/>
            <a:r>
              <a:rPr lang="en-IN" dirty="0">
                <a:solidFill>
                  <a:srgbClr val="000000"/>
                </a:solidFill>
                <a:latin typeface="inter-regular"/>
              </a:rPr>
              <a:t>  </a:t>
            </a:r>
          </a:p>
          <a:p>
            <a:pPr algn="just"/>
            <a:r>
              <a:rPr lang="en-IN" dirty="0">
                <a:solidFill>
                  <a:srgbClr val="000000"/>
                </a:solidFill>
                <a:latin typeface="inter-regular"/>
              </a:rPr>
              <a:t>    </a:t>
            </a:r>
            <a:r>
              <a:rPr lang="en-IN" b="1" dirty="0">
                <a:solidFill>
                  <a:srgbClr val="006699"/>
                </a:solidFill>
                <a:latin typeface="inter-regular"/>
              </a:rPr>
              <a:t>public</a:t>
            </a:r>
            <a:r>
              <a:rPr lang="en-IN" dirty="0">
                <a:solidFill>
                  <a:srgbClr val="000000"/>
                </a:solidFill>
                <a:latin typeface="inter-regular"/>
              </a:rPr>
              <a:t> </a:t>
            </a:r>
            <a:r>
              <a:rPr lang="en-IN" b="1" dirty="0">
                <a:solidFill>
                  <a:srgbClr val="006699"/>
                </a:solidFill>
                <a:latin typeface="inter-regular"/>
              </a:rPr>
              <a:t>static</a:t>
            </a:r>
            <a:r>
              <a:rPr lang="en-IN" dirty="0">
                <a:solidFill>
                  <a:srgbClr val="000000"/>
                </a:solidFill>
                <a:latin typeface="inter-regular"/>
              </a:rPr>
              <a:t> </a:t>
            </a:r>
            <a:r>
              <a:rPr lang="en-IN" b="1" dirty="0">
                <a:solidFill>
                  <a:srgbClr val="006699"/>
                </a:solidFill>
                <a:latin typeface="inter-regular"/>
              </a:rPr>
              <a:t>void</a:t>
            </a:r>
            <a:r>
              <a:rPr lang="en-IN" dirty="0">
                <a:solidFill>
                  <a:srgbClr val="000000"/>
                </a:solidFill>
                <a:latin typeface="inter-regular"/>
              </a:rPr>
              <a:t> main(String[] </a:t>
            </a:r>
            <a:r>
              <a:rPr lang="en-IN" dirty="0" err="1">
                <a:solidFill>
                  <a:srgbClr val="000000"/>
                </a:solidFill>
                <a:latin typeface="inter-regular"/>
              </a:rPr>
              <a:t>args</a:t>
            </a:r>
            <a:r>
              <a:rPr lang="en-IN" dirty="0">
                <a:solidFill>
                  <a:srgbClr val="000000"/>
                </a:solidFill>
                <a:latin typeface="inter-regular"/>
              </a:rPr>
              <a:t>) {  </a:t>
            </a:r>
          </a:p>
          <a:p>
            <a:pPr algn="just"/>
            <a:r>
              <a:rPr lang="en-IN" dirty="0">
                <a:solidFill>
                  <a:srgbClr val="000000"/>
                </a:solidFill>
                <a:latin typeface="inter-regular"/>
              </a:rPr>
              <a:t>        </a:t>
            </a:r>
            <a:r>
              <a:rPr lang="en-IN" b="1" dirty="0">
                <a:solidFill>
                  <a:srgbClr val="006699"/>
                </a:solidFill>
                <a:latin typeface="inter-regular"/>
              </a:rPr>
              <a:t>int</a:t>
            </a:r>
            <a:r>
              <a:rPr lang="en-IN" dirty="0">
                <a:solidFill>
                  <a:srgbClr val="000000"/>
                </a:solidFill>
                <a:latin typeface="inter-regular"/>
              </a:rPr>
              <a:t> </a:t>
            </a:r>
            <a:r>
              <a:rPr lang="en-IN" dirty="0" err="1">
                <a:solidFill>
                  <a:srgbClr val="000000"/>
                </a:solidFill>
                <a:latin typeface="inter-regular"/>
              </a:rPr>
              <a:t>i</a:t>
            </a:r>
            <a:r>
              <a:rPr lang="en-IN" dirty="0">
                <a:solidFill>
                  <a:srgbClr val="000000"/>
                </a:solidFill>
                <a:latin typeface="inter-regular"/>
              </a:rPr>
              <a:t>=</a:t>
            </a:r>
            <a:r>
              <a:rPr lang="en-IN" dirty="0">
                <a:solidFill>
                  <a:srgbClr val="C00000"/>
                </a:solidFill>
                <a:latin typeface="inter-regular"/>
              </a:rPr>
              <a:t>50</a:t>
            </a:r>
            <a:r>
              <a:rPr lang="en-IN" dirty="0">
                <a:solidFill>
                  <a:srgbClr val="000000"/>
                </a:solidFill>
                <a:latin typeface="inter-regular"/>
              </a:rPr>
              <a:t>;  </a:t>
            </a:r>
          </a:p>
          <a:p>
            <a:pPr algn="just"/>
            <a:r>
              <a:rPr lang="en-IN" dirty="0">
                <a:solidFill>
                  <a:srgbClr val="000000"/>
                </a:solidFill>
                <a:latin typeface="inter-regular"/>
              </a:rPr>
              <a:t>        </a:t>
            </a:r>
            <a:r>
              <a:rPr lang="en-IN" b="1" dirty="0">
                <a:solidFill>
                  <a:srgbClr val="006699"/>
                </a:solidFill>
                <a:latin typeface="inter-regular"/>
              </a:rPr>
              <a:t>int</a:t>
            </a:r>
            <a:r>
              <a:rPr lang="en-IN" dirty="0">
                <a:solidFill>
                  <a:srgbClr val="000000"/>
                </a:solidFill>
                <a:latin typeface="inter-regular"/>
              </a:rPr>
              <a:t> j=</a:t>
            </a:r>
            <a:r>
              <a:rPr lang="en-IN" dirty="0">
                <a:solidFill>
                  <a:srgbClr val="C00000"/>
                </a:solidFill>
                <a:latin typeface="inter-regular"/>
              </a:rPr>
              <a:t>0</a:t>
            </a:r>
            <a:r>
              <a:rPr lang="en-IN" dirty="0">
                <a:solidFill>
                  <a:srgbClr val="000000"/>
                </a:solidFill>
                <a:latin typeface="inter-regular"/>
              </a:rPr>
              <a:t>;  </a:t>
            </a:r>
          </a:p>
          <a:p>
            <a:pPr algn="just"/>
            <a:r>
              <a:rPr lang="en-IN" dirty="0">
                <a:solidFill>
                  <a:srgbClr val="000000"/>
                </a:solidFill>
                <a:latin typeface="inter-regular"/>
              </a:rPr>
              <a:t>        </a:t>
            </a:r>
            <a:r>
              <a:rPr lang="en-IN" b="1" dirty="0">
                <a:solidFill>
                  <a:srgbClr val="006699"/>
                </a:solidFill>
                <a:latin typeface="inter-regular"/>
              </a:rPr>
              <a:t>int</a:t>
            </a:r>
            <a:r>
              <a:rPr lang="en-IN" dirty="0">
                <a:solidFill>
                  <a:srgbClr val="000000"/>
                </a:solidFill>
                <a:latin typeface="inter-regular"/>
              </a:rPr>
              <a:t> data;  </a:t>
            </a:r>
          </a:p>
          <a:p>
            <a:pPr algn="just"/>
            <a:r>
              <a:rPr lang="en-IN" dirty="0">
                <a:solidFill>
                  <a:srgbClr val="000000"/>
                </a:solidFill>
                <a:latin typeface="inter-regular"/>
              </a:rPr>
              <a:t>        </a:t>
            </a:r>
            <a:r>
              <a:rPr lang="en-IN" b="1" dirty="0">
                <a:solidFill>
                  <a:srgbClr val="006699"/>
                </a:solidFill>
                <a:latin typeface="inter-regular"/>
              </a:rPr>
              <a:t>try</a:t>
            </a:r>
            <a:r>
              <a:rPr lang="en-IN" dirty="0">
                <a:solidFill>
                  <a:srgbClr val="000000"/>
                </a:solidFill>
                <a:latin typeface="inter-regular"/>
              </a:rPr>
              <a:t>  </a:t>
            </a:r>
          </a:p>
          <a:p>
            <a:pPr algn="just"/>
            <a:r>
              <a:rPr lang="en-IN" dirty="0">
                <a:solidFill>
                  <a:srgbClr val="000000"/>
                </a:solidFill>
                <a:latin typeface="inter-regular"/>
              </a:rPr>
              <a:t>        {  </a:t>
            </a:r>
          </a:p>
          <a:p>
            <a:pPr algn="just"/>
            <a:r>
              <a:rPr lang="en-IN" dirty="0">
                <a:solidFill>
                  <a:srgbClr val="000000"/>
                </a:solidFill>
                <a:latin typeface="inter-regular"/>
              </a:rPr>
              <a:t>        data=</a:t>
            </a:r>
            <a:r>
              <a:rPr lang="en-IN" dirty="0" err="1">
                <a:solidFill>
                  <a:srgbClr val="000000"/>
                </a:solidFill>
                <a:latin typeface="inter-regular"/>
              </a:rPr>
              <a:t>i</a:t>
            </a:r>
            <a:r>
              <a:rPr lang="en-IN" dirty="0">
                <a:solidFill>
                  <a:srgbClr val="000000"/>
                </a:solidFill>
                <a:latin typeface="inter-regular"/>
              </a:rPr>
              <a:t>/j; </a:t>
            </a:r>
            <a:r>
              <a:rPr lang="en-IN" dirty="0">
                <a:solidFill>
                  <a:srgbClr val="008200"/>
                </a:solidFill>
                <a:latin typeface="inter-regular"/>
              </a:rPr>
              <a:t>//may throw exception </a:t>
            </a:r>
            <a:r>
              <a:rPr lang="en-IN" dirty="0">
                <a:solidFill>
                  <a:srgbClr val="000000"/>
                </a:solidFill>
                <a:latin typeface="inter-regular"/>
              </a:rPr>
              <a:t>  </a:t>
            </a:r>
          </a:p>
          <a:p>
            <a:pPr algn="just"/>
            <a:r>
              <a:rPr lang="en-IN" dirty="0">
                <a:solidFill>
                  <a:srgbClr val="000000"/>
                </a:solidFill>
                <a:latin typeface="inter-regular"/>
              </a:rPr>
              <a:t>        }  </a:t>
            </a:r>
          </a:p>
          <a:p>
            <a:pPr algn="just"/>
            <a:r>
              <a:rPr lang="en-IN" dirty="0">
                <a:solidFill>
                  <a:srgbClr val="000000"/>
                </a:solidFill>
                <a:latin typeface="inter-regular"/>
              </a:rPr>
              <a:t>            </a:t>
            </a:r>
            <a:r>
              <a:rPr lang="en-IN" dirty="0">
                <a:solidFill>
                  <a:srgbClr val="008200"/>
                </a:solidFill>
                <a:latin typeface="inter-regular"/>
              </a:rPr>
              <a:t>// handling the exception</a:t>
            </a:r>
            <a:r>
              <a:rPr lang="en-IN" dirty="0">
                <a:solidFill>
                  <a:srgbClr val="000000"/>
                </a:solidFill>
                <a:latin typeface="inter-regular"/>
              </a:rPr>
              <a:t>  </a:t>
            </a:r>
          </a:p>
          <a:p>
            <a:pPr algn="just"/>
            <a:r>
              <a:rPr lang="en-IN" dirty="0">
                <a:solidFill>
                  <a:srgbClr val="000000"/>
                </a:solidFill>
                <a:latin typeface="inter-regular"/>
              </a:rPr>
              <a:t>        </a:t>
            </a:r>
            <a:r>
              <a:rPr lang="en-IN" b="1" dirty="0">
                <a:solidFill>
                  <a:srgbClr val="006699"/>
                </a:solidFill>
                <a:latin typeface="inter-regular"/>
              </a:rPr>
              <a:t>catch</a:t>
            </a:r>
            <a:r>
              <a:rPr lang="en-IN" dirty="0">
                <a:solidFill>
                  <a:srgbClr val="000000"/>
                </a:solidFill>
                <a:latin typeface="inter-regular"/>
              </a:rPr>
              <a:t>(Exception e)  </a:t>
            </a:r>
          </a:p>
          <a:p>
            <a:pPr algn="just"/>
            <a:r>
              <a:rPr lang="en-IN" dirty="0">
                <a:solidFill>
                  <a:srgbClr val="000000"/>
                </a:solidFill>
                <a:latin typeface="inter-regular"/>
              </a:rPr>
              <a:t>        {  </a:t>
            </a:r>
          </a:p>
          <a:p>
            <a:pPr algn="just"/>
            <a:r>
              <a:rPr lang="en-IN" dirty="0">
                <a:solidFill>
                  <a:srgbClr val="000000"/>
                </a:solidFill>
                <a:latin typeface="inter-regular"/>
              </a:rPr>
              <a:t>             </a:t>
            </a:r>
            <a:r>
              <a:rPr lang="en-IN" dirty="0">
                <a:solidFill>
                  <a:srgbClr val="008200"/>
                </a:solidFill>
                <a:latin typeface="inter-regular"/>
              </a:rPr>
              <a:t>// resolving the exception in catch block</a:t>
            </a:r>
            <a:r>
              <a:rPr lang="en-IN" dirty="0">
                <a:solidFill>
                  <a:srgbClr val="000000"/>
                </a:solidFill>
                <a:latin typeface="inter-regular"/>
              </a:rPr>
              <a:t>  </a:t>
            </a:r>
          </a:p>
          <a:p>
            <a:pPr algn="just"/>
            <a:r>
              <a:rPr lang="en-IN" dirty="0">
                <a:solidFill>
                  <a:srgbClr val="000000"/>
                </a:solidFill>
                <a:latin typeface="inter-regular"/>
              </a:rPr>
              <a:t>            </a:t>
            </a:r>
            <a:r>
              <a:rPr lang="en-IN" dirty="0" err="1">
                <a:solidFill>
                  <a:srgbClr val="000000"/>
                </a:solidFill>
                <a:latin typeface="inter-regular"/>
              </a:rPr>
              <a:t>System.out.println</a:t>
            </a:r>
            <a:r>
              <a:rPr lang="en-IN" dirty="0">
                <a:solidFill>
                  <a:srgbClr val="000000"/>
                </a:solidFill>
                <a:latin typeface="inter-regular"/>
              </a:rPr>
              <a:t>(</a:t>
            </a:r>
            <a:r>
              <a:rPr lang="en-IN" dirty="0" err="1">
                <a:solidFill>
                  <a:srgbClr val="000000"/>
                </a:solidFill>
                <a:latin typeface="inter-regular"/>
              </a:rPr>
              <a:t>i</a:t>
            </a:r>
            <a:r>
              <a:rPr lang="en-IN" dirty="0">
                <a:solidFill>
                  <a:srgbClr val="000000"/>
                </a:solidFill>
                <a:latin typeface="inter-regular"/>
              </a:rPr>
              <a:t>/(j+</a:t>
            </a:r>
            <a:r>
              <a:rPr lang="en-IN" dirty="0">
                <a:solidFill>
                  <a:srgbClr val="C00000"/>
                </a:solidFill>
                <a:latin typeface="inter-regular"/>
              </a:rPr>
              <a:t>2</a:t>
            </a:r>
            <a:r>
              <a:rPr lang="en-IN" dirty="0">
                <a:solidFill>
                  <a:srgbClr val="000000"/>
                </a:solidFill>
                <a:latin typeface="inter-regular"/>
              </a:rPr>
              <a:t>));  </a:t>
            </a:r>
          </a:p>
          <a:p>
            <a:pPr algn="just"/>
            <a:r>
              <a:rPr lang="en-IN" dirty="0">
                <a:solidFill>
                  <a:srgbClr val="000000"/>
                </a:solidFill>
                <a:latin typeface="inter-regular"/>
              </a:rPr>
              <a:t>        }  </a:t>
            </a:r>
          </a:p>
          <a:p>
            <a:pPr algn="just"/>
            <a:r>
              <a:rPr lang="en-IN" dirty="0">
                <a:solidFill>
                  <a:srgbClr val="000000"/>
                </a:solidFill>
                <a:latin typeface="inter-regular"/>
              </a:rPr>
              <a:t>    }  </a:t>
            </a:r>
          </a:p>
          <a:p>
            <a:pPr algn="just"/>
            <a:r>
              <a:rPr lang="en-IN" dirty="0">
                <a:solidFill>
                  <a:srgbClr val="000000"/>
                </a:solidFill>
                <a:latin typeface="inter-regular"/>
              </a:rPr>
              <a:t>}  </a:t>
            </a:r>
            <a:endParaRPr lang="en-IN" b="0" i="0" u="none" strike="noStrike" dirty="0">
              <a:solidFill>
                <a:srgbClr val="000000"/>
              </a:solidFill>
              <a:effectLst/>
              <a:latin typeface="inter-regular"/>
            </a:endParaRPr>
          </a:p>
        </p:txBody>
      </p:sp>
      <p:sp>
        <p:nvSpPr>
          <p:cNvPr id="8" name="TextBox 7">
            <a:extLst>
              <a:ext uri="{FF2B5EF4-FFF2-40B4-BE49-F238E27FC236}">
                <a16:creationId xmlns:a16="http://schemas.microsoft.com/office/drawing/2014/main" id="{1B46F34B-0972-08BD-B922-68121D428767}"/>
              </a:ext>
            </a:extLst>
          </p:cNvPr>
          <p:cNvSpPr txBox="1"/>
          <p:nvPr/>
        </p:nvSpPr>
        <p:spPr>
          <a:xfrm>
            <a:off x="336331" y="237749"/>
            <a:ext cx="1329210" cy="369332"/>
          </a:xfrm>
          <a:prstGeom prst="rect">
            <a:avLst/>
          </a:prstGeom>
          <a:noFill/>
        </p:spPr>
        <p:txBody>
          <a:bodyPr wrap="none" rtlCol="0">
            <a:spAutoFit/>
          </a:bodyPr>
          <a:lstStyle/>
          <a:p>
            <a:r>
              <a:rPr lang="en-US" dirty="0"/>
              <a:t>Example-4</a:t>
            </a:r>
          </a:p>
        </p:txBody>
      </p:sp>
      <p:sp>
        <p:nvSpPr>
          <p:cNvPr id="9" name="TextBox 8">
            <a:extLst>
              <a:ext uri="{FF2B5EF4-FFF2-40B4-BE49-F238E27FC236}">
                <a16:creationId xmlns:a16="http://schemas.microsoft.com/office/drawing/2014/main" id="{41895A0F-55B1-0718-B3BC-ED02AE2DA4C2}"/>
              </a:ext>
            </a:extLst>
          </p:cNvPr>
          <p:cNvSpPr txBox="1"/>
          <p:nvPr/>
        </p:nvSpPr>
        <p:spPr>
          <a:xfrm>
            <a:off x="8523890" y="2133600"/>
            <a:ext cx="1017394" cy="923330"/>
          </a:xfrm>
          <a:prstGeom prst="rect">
            <a:avLst/>
          </a:prstGeom>
          <a:noFill/>
        </p:spPr>
        <p:txBody>
          <a:bodyPr wrap="none" rtlCol="0">
            <a:spAutoFit/>
          </a:bodyPr>
          <a:lstStyle/>
          <a:p>
            <a:r>
              <a:rPr lang="en-US" dirty="0"/>
              <a:t>Output: </a:t>
            </a:r>
          </a:p>
          <a:p>
            <a:endParaRPr lang="en-US" dirty="0"/>
          </a:p>
          <a:p>
            <a:r>
              <a:rPr lang="en-US" dirty="0"/>
              <a:t>25</a:t>
            </a:r>
          </a:p>
        </p:txBody>
      </p:sp>
      <p:pic>
        <p:nvPicPr>
          <p:cNvPr id="10" name="Picture 9">
            <a:extLst>
              <a:ext uri="{FF2B5EF4-FFF2-40B4-BE49-F238E27FC236}">
                <a16:creationId xmlns:a16="http://schemas.microsoft.com/office/drawing/2014/main" id="{BACE0079-CDC8-9611-4922-799639D01BD9}"/>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2671703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86EB27-1499-4F60-8707-B5B25D8C43D0}"/>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7C875C69-DEA4-6B43-DB6A-6A182EC7A69B}"/>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A39B62DA-4F1C-F3A8-5ABA-C2C428D4689E}"/>
              </a:ext>
            </a:extLst>
          </p:cNvPr>
          <p:cNvSpPr>
            <a:spLocks noGrp="1"/>
          </p:cNvSpPr>
          <p:nvPr>
            <p:ph type="sldNum" sz="quarter" idx="12"/>
          </p:nvPr>
        </p:nvSpPr>
        <p:spPr/>
        <p:txBody>
          <a:bodyPr/>
          <a:lstStyle/>
          <a:p>
            <a:fld id="{860C8249-ED93-7640-8EF8-EF1CF6F3BBCA}" type="slidenum">
              <a:rPr lang="en-US" smtClean="0"/>
              <a:t>19</a:t>
            </a:fld>
            <a:endParaRPr lang="en-US"/>
          </a:p>
        </p:txBody>
      </p:sp>
      <p:sp>
        <p:nvSpPr>
          <p:cNvPr id="7" name="Rectangle 6">
            <a:extLst>
              <a:ext uri="{FF2B5EF4-FFF2-40B4-BE49-F238E27FC236}">
                <a16:creationId xmlns:a16="http://schemas.microsoft.com/office/drawing/2014/main" id="{50AE3856-9CA3-D4C5-E5BB-6CD2A193F1A8}"/>
              </a:ext>
            </a:extLst>
          </p:cNvPr>
          <p:cNvSpPr/>
          <p:nvPr/>
        </p:nvSpPr>
        <p:spPr>
          <a:xfrm>
            <a:off x="1319784" y="824917"/>
            <a:ext cx="6096000" cy="5355312"/>
          </a:xfrm>
          <a:prstGeom prst="rect">
            <a:avLst/>
          </a:prstGeom>
        </p:spPr>
        <p:txBody>
          <a:bodyPr>
            <a:spAutoFit/>
          </a:bodyPr>
          <a:lstStyle/>
          <a:p>
            <a:pPr algn="just"/>
            <a:r>
              <a:rPr lang="en-IN" b="1" dirty="0">
                <a:solidFill>
                  <a:srgbClr val="006699"/>
                </a:solidFill>
                <a:latin typeface="inter-regular"/>
              </a:rPr>
              <a:t>public</a:t>
            </a:r>
            <a:r>
              <a:rPr lang="en-IN" dirty="0">
                <a:solidFill>
                  <a:srgbClr val="000000"/>
                </a:solidFill>
                <a:latin typeface="inter-regular"/>
              </a:rPr>
              <a:t> </a:t>
            </a:r>
            <a:r>
              <a:rPr lang="en-IN" b="1" dirty="0">
                <a:solidFill>
                  <a:srgbClr val="006699"/>
                </a:solidFill>
                <a:latin typeface="inter-regular"/>
              </a:rPr>
              <a:t>class</a:t>
            </a:r>
            <a:r>
              <a:rPr lang="en-IN" dirty="0">
                <a:solidFill>
                  <a:srgbClr val="000000"/>
                </a:solidFill>
                <a:latin typeface="inter-regular"/>
              </a:rPr>
              <a:t> TryCatchExample7 {  </a:t>
            </a:r>
          </a:p>
          <a:p>
            <a:pPr algn="just"/>
            <a:r>
              <a:rPr lang="en-IN" dirty="0">
                <a:solidFill>
                  <a:srgbClr val="000000"/>
                </a:solidFill>
                <a:latin typeface="inter-regular"/>
              </a:rPr>
              <a:t>  </a:t>
            </a:r>
          </a:p>
          <a:p>
            <a:pPr algn="just"/>
            <a:r>
              <a:rPr lang="en-IN" dirty="0">
                <a:solidFill>
                  <a:srgbClr val="000000"/>
                </a:solidFill>
                <a:latin typeface="inter-regular"/>
              </a:rPr>
              <a:t>    </a:t>
            </a:r>
            <a:r>
              <a:rPr lang="en-IN" b="1" dirty="0">
                <a:solidFill>
                  <a:srgbClr val="006699"/>
                </a:solidFill>
                <a:latin typeface="inter-regular"/>
              </a:rPr>
              <a:t>public</a:t>
            </a:r>
            <a:r>
              <a:rPr lang="en-IN" dirty="0">
                <a:solidFill>
                  <a:srgbClr val="000000"/>
                </a:solidFill>
                <a:latin typeface="inter-regular"/>
              </a:rPr>
              <a:t> </a:t>
            </a:r>
            <a:r>
              <a:rPr lang="en-IN" b="1" dirty="0">
                <a:solidFill>
                  <a:srgbClr val="006699"/>
                </a:solidFill>
                <a:latin typeface="inter-regular"/>
              </a:rPr>
              <a:t>static</a:t>
            </a:r>
            <a:r>
              <a:rPr lang="en-IN" dirty="0">
                <a:solidFill>
                  <a:srgbClr val="000000"/>
                </a:solidFill>
                <a:latin typeface="inter-regular"/>
              </a:rPr>
              <a:t> </a:t>
            </a:r>
            <a:r>
              <a:rPr lang="en-IN" b="1" dirty="0">
                <a:solidFill>
                  <a:srgbClr val="006699"/>
                </a:solidFill>
                <a:latin typeface="inter-regular"/>
              </a:rPr>
              <a:t>void</a:t>
            </a:r>
            <a:r>
              <a:rPr lang="en-IN" dirty="0">
                <a:solidFill>
                  <a:srgbClr val="000000"/>
                </a:solidFill>
                <a:latin typeface="inter-regular"/>
              </a:rPr>
              <a:t> main(String[] </a:t>
            </a:r>
            <a:r>
              <a:rPr lang="en-IN" dirty="0" err="1">
                <a:solidFill>
                  <a:srgbClr val="000000"/>
                </a:solidFill>
                <a:latin typeface="inter-regular"/>
              </a:rPr>
              <a:t>args</a:t>
            </a:r>
            <a:r>
              <a:rPr lang="en-IN" dirty="0">
                <a:solidFill>
                  <a:srgbClr val="000000"/>
                </a:solidFill>
                <a:latin typeface="inter-regular"/>
              </a:rPr>
              <a:t>) {  </a:t>
            </a:r>
          </a:p>
          <a:p>
            <a:pPr algn="just"/>
            <a:r>
              <a:rPr lang="en-IN" dirty="0">
                <a:solidFill>
                  <a:srgbClr val="000000"/>
                </a:solidFill>
                <a:latin typeface="inter-regular"/>
              </a:rPr>
              <a:t>          </a:t>
            </a:r>
          </a:p>
          <a:p>
            <a:pPr algn="just"/>
            <a:r>
              <a:rPr lang="en-IN" dirty="0">
                <a:solidFill>
                  <a:srgbClr val="000000"/>
                </a:solidFill>
                <a:latin typeface="inter-regular"/>
              </a:rPr>
              <a:t>        </a:t>
            </a:r>
            <a:r>
              <a:rPr lang="en-IN" b="1" dirty="0">
                <a:solidFill>
                  <a:srgbClr val="006699"/>
                </a:solidFill>
                <a:latin typeface="inter-regular"/>
              </a:rPr>
              <a:t>try</a:t>
            </a:r>
            <a:r>
              <a:rPr lang="en-IN" dirty="0">
                <a:solidFill>
                  <a:srgbClr val="000000"/>
                </a:solidFill>
                <a:latin typeface="inter-regular"/>
              </a:rPr>
              <a:t>  </a:t>
            </a:r>
          </a:p>
          <a:p>
            <a:pPr algn="just"/>
            <a:r>
              <a:rPr lang="en-IN" dirty="0">
                <a:solidFill>
                  <a:srgbClr val="000000"/>
                </a:solidFill>
                <a:latin typeface="inter-regular"/>
              </a:rPr>
              <a:t>        {  </a:t>
            </a:r>
          </a:p>
          <a:p>
            <a:pPr algn="just"/>
            <a:r>
              <a:rPr lang="en-IN" dirty="0">
                <a:solidFill>
                  <a:srgbClr val="000000"/>
                </a:solidFill>
                <a:latin typeface="inter-regular"/>
              </a:rPr>
              <a:t>        </a:t>
            </a:r>
            <a:r>
              <a:rPr lang="en-IN" b="1" dirty="0">
                <a:solidFill>
                  <a:srgbClr val="006699"/>
                </a:solidFill>
                <a:latin typeface="inter-regular"/>
              </a:rPr>
              <a:t>int</a:t>
            </a:r>
            <a:r>
              <a:rPr lang="en-IN" dirty="0">
                <a:solidFill>
                  <a:srgbClr val="000000"/>
                </a:solidFill>
                <a:latin typeface="inter-regular"/>
              </a:rPr>
              <a:t> data1=</a:t>
            </a:r>
            <a:r>
              <a:rPr lang="en-IN" dirty="0">
                <a:solidFill>
                  <a:srgbClr val="C00000"/>
                </a:solidFill>
                <a:latin typeface="inter-regular"/>
              </a:rPr>
              <a:t>50</a:t>
            </a:r>
            <a:r>
              <a:rPr lang="en-IN" dirty="0">
                <a:solidFill>
                  <a:srgbClr val="000000"/>
                </a:solidFill>
                <a:latin typeface="inter-regular"/>
              </a:rPr>
              <a:t>/</a:t>
            </a:r>
            <a:r>
              <a:rPr lang="en-IN" dirty="0">
                <a:solidFill>
                  <a:srgbClr val="C00000"/>
                </a:solidFill>
                <a:latin typeface="inter-regular"/>
              </a:rPr>
              <a:t>0</a:t>
            </a:r>
            <a:r>
              <a:rPr lang="en-IN" dirty="0">
                <a:solidFill>
                  <a:srgbClr val="000000"/>
                </a:solidFill>
                <a:latin typeface="inter-regular"/>
              </a:rPr>
              <a:t>; </a:t>
            </a:r>
            <a:r>
              <a:rPr lang="en-IN" dirty="0">
                <a:solidFill>
                  <a:srgbClr val="008200"/>
                </a:solidFill>
                <a:latin typeface="inter-regular"/>
              </a:rPr>
              <a:t>//may throw exception </a:t>
            </a:r>
            <a:r>
              <a:rPr lang="en-IN" dirty="0">
                <a:solidFill>
                  <a:srgbClr val="000000"/>
                </a:solidFill>
                <a:latin typeface="inter-regular"/>
              </a:rPr>
              <a:t>  </a:t>
            </a:r>
          </a:p>
          <a:p>
            <a:pPr algn="just"/>
            <a:r>
              <a:rPr lang="en-IN" dirty="0">
                <a:solidFill>
                  <a:srgbClr val="000000"/>
                </a:solidFill>
                <a:latin typeface="inter-regular"/>
              </a:rPr>
              <a:t>  </a:t>
            </a:r>
          </a:p>
          <a:p>
            <a:pPr algn="just"/>
            <a:r>
              <a:rPr lang="en-IN" dirty="0">
                <a:solidFill>
                  <a:srgbClr val="000000"/>
                </a:solidFill>
                <a:latin typeface="inter-regular"/>
              </a:rPr>
              <a:t>        }  </a:t>
            </a:r>
          </a:p>
          <a:p>
            <a:pPr algn="just"/>
            <a:r>
              <a:rPr lang="en-IN" dirty="0">
                <a:solidFill>
                  <a:srgbClr val="000000"/>
                </a:solidFill>
                <a:latin typeface="inter-regular"/>
              </a:rPr>
              <a:t>             </a:t>
            </a:r>
            <a:r>
              <a:rPr lang="en-IN" dirty="0">
                <a:solidFill>
                  <a:srgbClr val="008200"/>
                </a:solidFill>
                <a:latin typeface="inter-regular"/>
              </a:rPr>
              <a:t>// handling the exception</a:t>
            </a:r>
            <a:r>
              <a:rPr lang="en-IN" dirty="0">
                <a:solidFill>
                  <a:srgbClr val="000000"/>
                </a:solidFill>
                <a:latin typeface="inter-regular"/>
              </a:rPr>
              <a:t>  </a:t>
            </a:r>
          </a:p>
          <a:p>
            <a:pPr algn="just"/>
            <a:r>
              <a:rPr lang="en-IN" dirty="0">
                <a:solidFill>
                  <a:srgbClr val="000000"/>
                </a:solidFill>
                <a:latin typeface="inter-regular"/>
              </a:rPr>
              <a:t>        </a:t>
            </a:r>
            <a:r>
              <a:rPr lang="en-IN" b="1" dirty="0">
                <a:solidFill>
                  <a:srgbClr val="006699"/>
                </a:solidFill>
                <a:latin typeface="inter-regular"/>
              </a:rPr>
              <a:t>catch</a:t>
            </a:r>
            <a:r>
              <a:rPr lang="en-IN" dirty="0">
                <a:solidFill>
                  <a:srgbClr val="000000"/>
                </a:solidFill>
                <a:latin typeface="inter-regular"/>
              </a:rPr>
              <a:t>(Exception e)  </a:t>
            </a:r>
          </a:p>
          <a:p>
            <a:pPr algn="just"/>
            <a:r>
              <a:rPr lang="en-IN" dirty="0">
                <a:solidFill>
                  <a:srgbClr val="000000"/>
                </a:solidFill>
                <a:latin typeface="inter-regular"/>
              </a:rPr>
              <a:t>        {  </a:t>
            </a:r>
          </a:p>
          <a:p>
            <a:pPr algn="just"/>
            <a:r>
              <a:rPr lang="en-IN" dirty="0">
                <a:solidFill>
                  <a:srgbClr val="000000"/>
                </a:solidFill>
                <a:latin typeface="inter-regular"/>
              </a:rPr>
              <a:t>            </a:t>
            </a:r>
            <a:r>
              <a:rPr lang="en-IN" dirty="0">
                <a:solidFill>
                  <a:srgbClr val="008200"/>
                </a:solidFill>
                <a:latin typeface="inter-regular"/>
              </a:rPr>
              <a:t>// generating the exception in catch block</a:t>
            </a:r>
            <a:r>
              <a:rPr lang="en-IN" dirty="0">
                <a:solidFill>
                  <a:srgbClr val="000000"/>
                </a:solidFill>
                <a:latin typeface="inter-regular"/>
              </a:rPr>
              <a:t>  </a:t>
            </a:r>
          </a:p>
          <a:p>
            <a:pPr algn="just"/>
            <a:r>
              <a:rPr lang="en-IN" dirty="0">
                <a:solidFill>
                  <a:srgbClr val="000000"/>
                </a:solidFill>
                <a:latin typeface="inter-regular"/>
              </a:rPr>
              <a:t>        </a:t>
            </a:r>
            <a:r>
              <a:rPr lang="en-IN" b="1" dirty="0">
                <a:solidFill>
                  <a:srgbClr val="006699"/>
                </a:solidFill>
                <a:latin typeface="inter-regular"/>
              </a:rPr>
              <a:t>int</a:t>
            </a:r>
            <a:r>
              <a:rPr lang="en-IN" dirty="0">
                <a:solidFill>
                  <a:srgbClr val="000000"/>
                </a:solidFill>
                <a:latin typeface="inter-regular"/>
              </a:rPr>
              <a:t> data2=</a:t>
            </a:r>
            <a:r>
              <a:rPr lang="en-IN" dirty="0">
                <a:solidFill>
                  <a:srgbClr val="C00000"/>
                </a:solidFill>
                <a:latin typeface="inter-regular"/>
              </a:rPr>
              <a:t>50</a:t>
            </a:r>
            <a:r>
              <a:rPr lang="en-IN" dirty="0">
                <a:solidFill>
                  <a:srgbClr val="000000"/>
                </a:solidFill>
                <a:latin typeface="inter-regular"/>
              </a:rPr>
              <a:t>/</a:t>
            </a:r>
            <a:r>
              <a:rPr lang="en-IN" dirty="0">
                <a:solidFill>
                  <a:srgbClr val="C00000"/>
                </a:solidFill>
                <a:latin typeface="inter-regular"/>
              </a:rPr>
              <a:t>0</a:t>
            </a:r>
            <a:r>
              <a:rPr lang="en-IN" dirty="0">
                <a:solidFill>
                  <a:srgbClr val="000000"/>
                </a:solidFill>
                <a:latin typeface="inter-regular"/>
              </a:rPr>
              <a:t>; </a:t>
            </a:r>
            <a:r>
              <a:rPr lang="en-IN" dirty="0">
                <a:solidFill>
                  <a:srgbClr val="008200"/>
                </a:solidFill>
                <a:latin typeface="inter-regular"/>
              </a:rPr>
              <a:t>//may throw exception </a:t>
            </a:r>
            <a:r>
              <a:rPr lang="en-IN" dirty="0">
                <a:solidFill>
                  <a:srgbClr val="000000"/>
                </a:solidFill>
                <a:latin typeface="inter-regular"/>
              </a:rPr>
              <a:t>  </a:t>
            </a:r>
          </a:p>
          <a:p>
            <a:pPr algn="just"/>
            <a:r>
              <a:rPr lang="en-IN" dirty="0">
                <a:solidFill>
                  <a:srgbClr val="000000"/>
                </a:solidFill>
                <a:latin typeface="inter-regular"/>
              </a:rPr>
              <a:t>  </a:t>
            </a:r>
          </a:p>
          <a:p>
            <a:pPr algn="just"/>
            <a:r>
              <a:rPr lang="en-IN" dirty="0">
                <a:solidFill>
                  <a:srgbClr val="000000"/>
                </a:solidFill>
                <a:latin typeface="inter-regular"/>
              </a:rPr>
              <a:t>        }  </a:t>
            </a:r>
          </a:p>
          <a:p>
            <a:pPr algn="just"/>
            <a:r>
              <a:rPr lang="en-IN" dirty="0">
                <a:solidFill>
                  <a:srgbClr val="000000"/>
                </a:solidFill>
                <a:latin typeface="inter-regular"/>
              </a:rPr>
              <a:t>    </a:t>
            </a:r>
            <a:r>
              <a:rPr lang="en-IN" dirty="0" err="1">
                <a:solidFill>
                  <a:srgbClr val="000000"/>
                </a:solidFill>
                <a:latin typeface="inter-regular"/>
              </a:rPr>
              <a:t>System.out.println</a:t>
            </a:r>
            <a:r>
              <a:rPr lang="en-IN" dirty="0">
                <a:solidFill>
                  <a:srgbClr val="000000"/>
                </a:solidFill>
                <a:latin typeface="inter-regular"/>
              </a:rPr>
              <a:t>(</a:t>
            </a:r>
            <a:r>
              <a:rPr lang="en-IN" dirty="0">
                <a:solidFill>
                  <a:srgbClr val="0000FF"/>
                </a:solidFill>
                <a:latin typeface="inter-regular"/>
              </a:rPr>
              <a:t>"rest of the code"</a:t>
            </a:r>
            <a:r>
              <a:rPr lang="en-IN" dirty="0">
                <a:solidFill>
                  <a:srgbClr val="000000"/>
                </a:solidFill>
                <a:latin typeface="inter-regular"/>
              </a:rPr>
              <a:t>);  </a:t>
            </a:r>
          </a:p>
          <a:p>
            <a:pPr algn="just"/>
            <a:r>
              <a:rPr lang="en-IN" dirty="0">
                <a:solidFill>
                  <a:srgbClr val="000000"/>
                </a:solidFill>
                <a:latin typeface="inter-regular"/>
              </a:rPr>
              <a:t>    }  </a:t>
            </a:r>
          </a:p>
          <a:p>
            <a:pPr algn="just"/>
            <a:r>
              <a:rPr lang="en-IN" dirty="0">
                <a:solidFill>
                  <a:srgbClr val="000000"/>
                </a:solidFill>
                <a:latin typeface="inter-regular"/>
              </a:rPr>
              <a:t>}  </a:t>
            </a:r>
            <a:endParaRPr lang="en-IN" b="0" i="0" u="none" strike="noStrike" dirty="0">
              <a:solidFill>
                <a:srgbClr val="000000"/>
              </a:solidFill>
              <a:effectLst/>
              <a:latin typeface="inter-regular"/>
            </a:endParaRPr>
          </a:p>
        </p:txBody>
      </p:sp>
      <p:sp>
        <p:nvSpPr>
          <p:cNvPr id="8" name="TextBox 7">
            <a:extLst>
              <a:ext uri="{FF2B5EF4-FFF2-40B4-BE49-F238E27FC236}">
                <a16:creationId xmlns:a16="http://schemas.microsoft.com/office/drawing/2014/main" id="{4DBF6E92-5FE9-1A3A-F038-AC7721BBB0BB}"/>
              </a:ext>
            </a:extLst>
          </p:cNvPr>
          <p:cNvSpPr txBox="1"/>
          <p:nvPr/>
        </p:nvSpPr>
        <p:spPr>
          <a:xfrm>
            <a:off x="526924" y="220091"/>
            <a:ext cx="1329210" cy="369332"/>
          </a:xfrm>
          <a:prstGeom prst="rect">
            <a:avLst/>
          </a:prstGeom>
          <a:noFill/>
        </p:spPr>
        <p:txBody>
          <a:bodyPr wrap="none" rtlCol="0">
            <a:spAutoFit/>
          </a:bodyPr>
          <a:lstStyle/>
          <a:p>
            <a:r>
              <a:rPr lang="en-US" dirty="0"/>
              <a:t>Example-5</a:t>
            </a:r>
          </a:p>
        </p:txBody>
      </p:sp>
      <p:sp>
        <p:nvSpPr>
          <p:cNvPr id="9" name="Rectangle 8">
            <a:extLst>
              <a:ext uri="{FF2B5EF4-FFF2-40B4-BE49-F238E27FC236}">
                <a16:creationId xmlns:a16="http://schemas.microsoft.com/office/drawing/2014/main" id="{2158FE58-59E4-877D-49F0-90878697EBA3}"/>
              </a:ext>
            </a:extLst>
          </p:cNvPr>
          <p:cNvSpPr/>
          <p:nvPr/>
        </p:nvSpPr>
        <p:spPr>
          <a:xfrm>
            <a:off x="6295696" y="1549868"/>
            <a:ext cx="6096000" cy="923330"/>
          </a:xfrm>
          <a:prstGeom prst="rect">
            <a:avLst/>
          </a:prstGeom>
        </p:spPr>
        <p:txBody>
          <a:bodyPr>
            <a:spAutoFit/>
          </a:bodyPr>
          <a:lstStyle/>
          <a:p>
            <a:r>
              <a:rPr lang="en-IN" dirty="0">
                <a:solidFill>
                  <a:srgbClr val="333333"/>
                </a:solidFill>
                <a:latin typeface="inter-regular"/>
              </a:rPr>
              <a:t>Here, we can see that the catch block didn't contain the exception code. So, enclose exception code within a try block and use catch block only to handle the exceptions.</a:t>
            </a:r>
            <a:endParaRPr lang="en-US" dirty="0"/>
          </a:p>
        </p:txBody>
      </p:sp>
      <p:sp>
        <p:nvSpPr>
          <p:cNvPr id="10" name="TextBox 9">
            <a:extLst>
              <a:ext uri="{FF2B5EF4-FFF2-40B4-BE49-F238E27FC236}">
                <a16:creationId xmlns:a16="http://schemas.microsoft.com/office/drawing/2014/main" id="{50530D3F-F2CB-A1C5-AA3E-0506B8C62D0A}"/>
              </a:ext>
            </a:extLst>
          </p:cNvPr>
          <p:cNvSpPr txBox="1"/>
          <p:nvPr/>
        </p:nvSpPr>
        <p:spPr>
          <a:xfrm>
            <a:off x="8182510" y="3429000"/>
            <a:ext cx="3151632" cy="2031325"/>
          </a:xfrm>
          <a:prstGeom prst="rect">
            <a:avLst/>
          </a:prstGeom>
          <a:noFill/>
        </p:spPr>
        <p:txBody>
          <a:bodyPr wrap="none" rtlCol="0">
            <a:spAutoFit/>
          </a:bodyPr>
          <a:lstStyle/>
          <a:p>
            <a:r>
              <a:rPr lang="en-US" dirty="0"/>
              <a:t>Output: </a:t>
            </a:r>
          </a:p>
          <a:p>
            <a:endParaRPr lang="en-US" dirty="0"/>
          </a:p>
          <a:p>
            <a:r>
              <a:rPr lang="en-US" dirty="0"/>
              <a:t>Exception in thread main</a:t>
            </a:r>
          </a:p>
          <a:p>
            <a:r>
              <a:rPr lang="en-US" dirty="0"/>
              <a:t>TryCatchexample7 divided </a:t>
            </a:r>
          </a:p>
          <a:p>
            <a:r>
              <a:rPr lang="en-US" dirty="0"/>
              <a:t>by zero </a:t>
            </a:r>
          </a:p>
          <a:p>
            <a:endParaRPr lang="en-US" dirty="0"/>
          </a:p>
          <a:p>
            <a:endParaRPr lang="en-US" dirty="0"/>
          </a:p>
        </p:txBody>
      </p:sp>
      <p:pic>
        <p:nvPicPr>
          <p:cNvPr id="11" name="Picture 10">
            <a:extLst>
              <a:ext uri="{FF2B5EF4-FFF2-40B4-BE49-F238E27FC236}">
                <a16:creationId xmlns:a16="http://schemas.microsoft.com/office/drawing/2014/main" id="{B766D9EB-4188-3ABF-0A4A-E317234E97D6}"/>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722515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F73DD-49E9-3842-9AC6-F30B9A93F47B}"/>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8C59D9E-0121-C345-A8E3-AC41EAD235A2}"/>
              </a:ext>
            </a:extLst>
          </p:cNvPr>
          <p:cNvSpPr>
            <a:spLocks noGrp="1"/>
          </p:cNvSpPr>
          <p:nvPr>
            <p:ph idx="1"/>
          </p:nvPr>
        </p:nvSpPr>
        <p:spPr>
          <a:xfrm>
            <a:off x="1180627" y="2578608"/>
            <a:ext cx="4366733" cy="2750137"/>
          </a:xfrm>
        </p:spPr>
        <p:txBody>
          <a:bodyPr>
            <a:normAutofit/>
          </a:bodyPr>
          <a:lstStyle/>
          <a:p>
            <a:r>
              <a:rPr lang="en-US" dirty="0"/>
              <a:t>Exceptions</a:t>
            </a:r>
          </a:p>
          <a:p>
            <a:r>
              <a:rPr lang="en-US" dirty="0"/>
              <a:t>Exception Hierarchy</a:t>
            </a:r>
          </a:p>
          <a:p>
            <a:r>
              <a:rPr lang="en-US" dirty="0"/>
              <a:t>Throwing and Catching Exceptions</a:t>
            </a:r>
          </a:p>
          <a:p>
            <a:r>
              <a:rPr lang="en-US" dirty="0"/>
              <a:t>Multiple Catch clause</a:t>
            </a:r>
          </a:p>
          <a:p>
            <a:r>
              <a:rPr lang="en-US" dirty="0"/>
              <a:t>Nested Try Statement</a:t>
            </a:r>
          </a:p>
          <a:p>
            <a:endParaRPr lang="en-US" dirty="0"/>
          </a:p>
        </p:txBody>
      </p:sp>
      <p:sp>
        <p:nvSpPr>
          <p:cNvPr id="4" name="Content Placeholder 2">
            <a:extLst>
              <a:ext uri="{FF2B5EF4-FFF2-40B4-BE49-F238E27FC236}">
                <a16:creationId xmlns:a16="http://schemas.microsoft.com/office/drawing/2014/main" id="{547555F6-DC54-AF42-8892-135600A84403}"/>
              </a:ext>
            </a:extLst>
          </p:cNvPr>
          <p:cNvSpPr txBox="1">
            <a:spLocks/>
          </p:cNvSpPr>
          <p:nvPr/>
        </p:nvSpPr>
        <p:spPr>
          <a:xfrm>
            <a:off x="6441685" y="2587117"/>
            <a:ext cx="3975118" cy="240529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Throw</a:t>
            </a:r>
          </a:p>
          <a:p>
            <a:r>
              <a:rPr lang="en-US" dirty="0"/>
              <a:t>Throws </a:t>
            </a:r>
          </a:p>
          <a:p>
            <a:r>
              <a:rPr lang="en-US" dirty="0"/>
              <a:t>Finally</a:t>
            </a:r>
          </a:p>
          <a:p>
            <a:r>
              <a:rPr lang="en-US" dirty="0"/>
              <a:t>Built in exceptions</a:t>
            </a:r>
          </a:p>
          <a:p>
            <a:r>
              <a:rPr lang="en-US" dirty="0"/>
              <a:t>User Defined Exceptions</a:t>
            </a:r>
          </a:p>
        </p:txBody>
      </p:sp>
      <p:pic>
        <p:nvPicPr>
          <p:cNvPr id="5" name="Picture 4">
            <a:extLst>
              <a:ext uri="{FF2B5EF4-FFF2-40B4-BE49-F238E27FC236}">
                <a16:creationId xmlns:a16="http://schemas.microsoft.com/office/drawing/2014/main" id="{C6A8AA32-088D-924C-9F7E-D077B415DE77}"/>
              </a:ext>
            </a:extLst>
          </p:cNvPr>
          <p:cNvPicPr>
            <a:picLocks noChangeAspect="1"/>
          </p:cNvPicPr>
          <p:nvPr/>
        </p:nvPicPr>
        <p:blipFill>
          <a:blip r:embed="rId2"/>
          <a:stretch>
            <a:fillRect/>
          </a:stretch>
        </p:blipFill>
        <p:spPr>
          <a:xfrm>
            <a:off x="10877626" y="0"/>
            <a:ext cx="1314374" cy="1314374"/>
          </a:xfrm>
          <a:prstGeom prst="rect">
            <a:avLst/>
          </a:prstGeom>
        </p:spPr>
      </p:pic>
      <p:sp>
        <p:nvSpPr>
          <p:cNvPr id="6" name="Date Placeholder 5">
            <a:extLst>
              <a:ext uri="{FF2B5EF4-FFF2-40B4-BE49-F238E27FC236}">
                <a16:creationId xmlns:a16="http://schemas.microsoft.com/office/drawing/2014/main" id="{EE0894DC-870D-EF4D-8DC8-14E1FC8B23D7}"/>
              </a:ext>
            </a:extLst>
          </p:cNvPr>
          <p:cNvSpPr>
            <a:spLocks noGrp="1"/>
          </p:cNvSpPr>
          <p:nvPr>
            <p:ph type="dt" sz="half" idx="10"/>
          </p:nvPr>
        </p:nvSpPr>
        <p:spPr/>
        <p:txBody>
          <a:bodyPr/>
          <a:lstStyle/>
          <a:p>
            <a:fld id="{011931C4-8E2B-E94F-BDFE-F6429A74F2FC}" type="datetime1">
              <a:rPr lang="en-IN" smtClean="0"/>
              <a:t>11/08/22</a:t>
            </a:fld>
            <a:endParaRPr lang="en-US"/>
          </a:p>
        </p:txBody>
      </p:sp>
      <p:sp>
        <p:nvSpPr>
          <p:cNvPr id="7" name="Footer Placeholder 6">
            <a:extLst>
              <a:ext uri="{FF2B5EF4-FFF2-40B4-BE49-F238E27FC236}">
                <a16:creationId xmlns:a16="http://schemas.microsoft.com/office/drawing/2014/main" id="{8541B65E-CA43-BF43-BD53-88F6071E4E86}"/>
              </a:ext>
            </a:extLst>
          </p:cNvPr>
          <p:cNvSpPr>
            <a:spLocks noGrp="1"/>
          </p:cNvSpPr>
          <p:nvPr>
            <p:ph type="ftr" sz="quarter" idx="11"/>
          </p:nvPr>
        </p:nvSpPr>
        <p:spPr/>
        <p:txBody>
          <a:bodyPr/>
          <a:lstStyle/>
          <a:p>
            <a:r>
              <a:rPr lang="en-US"/>
              <a:t>Object Oriented Programming (OOP), SCOPE, VIT-AP University, India</a:t>
            </a:r>
          </a:p>
        </p:txBody>
      </p:sp>
      <p:sp>
        <p:nvSpPr>
          <p:cNvPr id="8" name="Slide Number Placeholder 7">
            <a:extLst>
              <a:ext uri="{FF2B5EF4-FFF2-40B4-BE49-F238E27FC236}">
                <a16:creationId xmlns:a16="http://schemas.microsoft.com/office/drawing/2014/main" id="{482D71EC-109F-524B-B4E8-6B28BFB15188}"/>
              </a:ext>
            </a:extLst>
          </p:cNvPr>
          <p:cNvSpPr>
            <a:spLocks noGrp="1"/>
          </p:cNvSpPr>
          <p:nvPr>
            <p:ph type="sldNum" sz="quarter" idx="12"/>
          </p:nvPr>
        </p:nvSpPr>
        <p:spPr/>
        <p:txBody>
          <a:bodyPr/>
          <a:lstStyle/>
          <a:p>
            <a:fld id="{860C8249-ED93-7640-8EF8-EF1CF6F3BBCA}" type="slidenum">
              <a:rPr lang="en-US" smtClean="0"/>
              <a:t>2</a:t>
            </a:fld>
            <a:endParaRPr lang="en-US"/>
          </a:p>
        </p:txBody>
      </p:sp>
    </p:spTree>
    <p:extLst>
      <p:ext uri="{BB962C8B-B14F-4D97-AF65-F5344CB8AC3E}">
        <p14:creationId xmlns:p14="http://schemas.microsoft.com/office/powerpoint/2010/main" val="3600069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D6648B5-EF8D-4210-8435-70E534EF705F}"/>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D9C45313-D59B-B2BD-049B-EA0503DDE7E0}"/>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6200585E-D0D1-6357-A6B9-6FB7868043FC}"/>
              </a:ext>
            </a:extLst>
          </p:cNvPr>
          <p:cNvSpPr>
            <a:spLocks noGrp="1"/>
          </p:cNvSpPr>
          <p:nvPr>
            <p:ph type="sldNum" sz="quarter" idx="12"/>
          </p:nvPr>
        </p:nvSpPr>
        <p:spPr/>
        <p:txBody>
          <a:bodyPr/>
          <a:lstStyle/>
          <a:p>
            <a:fld id="{860C8249-ED93-7640-8EF8-EF1CF6F3BBCA}" type="slidenum">
              <a:rPr lang="en-US" smtClean="0"/>
              <a:t>20</a:t>
            </a:fld>
            <a:endParaRPr lang="en-US"/>
          </a:p>
        </p:txBody>
      </p:sp>
      <p:sp>
        <p:nvSpPr>
          <p:cNvPr id="7" name="Rectangle 6">
            <a:extLst>
              <a:ext uri="{FF2B5EF4-FFF2-40B4-BE49-F238E27FC236}">
                <a16:creationId xmlns:a16="http://schemas.microsoft.com/office/drawing/2014/main" id="{3EDF069B-7E12-52AD-3127-EF268218A087}"/>
              </a:ext>
            </a:extLst>
          </p:cNvPr>
          <p:cNvSpPr/>
          <p:nvPr/>
        </p:nvSpPr>
        <p:spPr>
          <a:xfrm>
            <a:off x="420413" y="671691"/>
            <a:ext cx="6096000" cy="6186309"/>
          </a:xfrm>
          <a:prstGeom prst="rect">
            <a:avLst/>
          </a:prstGeom>
        </p:spPr>
        <p:txBody>
          <a:bodyPr>
            <a:spAutoFit/>
          </a:bodyPr>
          <a:lstStyle/>
          <a:p>
            <a:pPr algn="just"/>
            <a:r>
              <a:rPr lang="en-IN" b="1" dirty="0">
                <a:solidFill>
                  <a:srgbClr val="006699"/>
                </a:solidFill>
                <a:latin typeface="inter-regular"/>
              </a:rPr>
              <a:t>import</a:t>
            </a:r>
            <a:r>
              <a:rPr lang="en-IN" dirty="0">
                <a:solidFill>
                  <a:srgbClr val="000000"/>
                </a:solidFill>
                <a:latin typeface="inter-regular"/>
              </a:rPr>
              <a:t> </a:t>
            </a:r>
            <a:r>
              <a:rPr lang="en-IN" dirty="0" err="1">
                <a:solidFill>
                  <a:srgbClr val="000000"/>
                </a:solidFill>
                <a:latin typeface="inter-regular"/>
              </a:rPr>
              <a:t>java.io.FileNotFoundException</a:t>
            </a:r>
            <a:r>
              <a:rPr lang="en-IN" dirty="0">
                <a:solidFill>
                  <a:srgbClr val="000000"/>
                </a:solidFill>
                <a:latin typeface="inter-regular"/>
              </a:rPr>
              <a:t>;  </a:t>
            </a:r>
          </a:p>
          <a:p>
            <a:pPr algn="just"/>
            <a:r>
              <a:rPr lang="en-IN" b="1" dirty="0">
                <a:solidFill>
                  <a:srgbClr val="006699"/>
                </a:solidFill>
                <a:latin typeface="inter-regular"/>
              </a:rPr>
              <a:t>import</a:t>
            </a:r>
            <a:r>
              <a:rPr lang="en-IN" dirty="0">
                <a:solidFill>
                  <a:srgbClr val="000000"/>
                </a:solidFill>
                <a:latin typeface="inter-regular"/>
              </a:rPr>
              <a:t> </a:t>
            </a:r>
            <a:r>
              <a:rPr lang="en-IN" dirty="0" err="1">
                <a:solidFill>
                  <a:srgbClr val="000000"/>
                </a:solidFill>
                <a:latin typeface="inter-regular"/>
              </a:rPr>
              <a:t>java.io.PrintWriter</a:t>
            </a:r>
            <a:r>
              <a:rPr lang="en-IN" dirty="0">
                <a:solidFill>
                  <a:srgbClr val="000000"/>
                </a:solidFill>
                <a:latin typeface="inter-regular"/>
              </a:rPr>
              <a:t>;  </a:t>
            </a:r>
          </a:p>
          <a:p>
            <a:pPr algn="just"/>
            <a:r>
              <a:rPr lang="en-IN" dirty="0">
                <a:solidFill>
                  <a:srgbClr val="000000"/>
                </a:solidFill>
                <a:latin typeface="inter-regular"/>
              </a:rPr>
              <a:t>  </a:t>
            </a:r>
          </a:p>
          <a:p>
            <a:pPr algn="just"/>
            <a:r>
              <a:rPr lang="en-IN" b="1" dirty="0">
                <a:solidFill>
                  <a:srgbClr val="006699"/>
                </a:solidFill>
                <a:latin typeface="inter-regular"/>
              </a:rPr>
              <a:t>public</a:t>
            </a:r>
            <a:r>
              <a:rPr lang="en-IN" dirty="0">
                <a:solidFill>
                  <a:srgbClr val="000000"/>
                </a:solidFill>
                <a:latin typeface="inter-regular"/>
              </a:rPr>
              <a:t> </a:t>
            </a:r>
            <a:r>
              <a:rPr lang="en-IN" b="1" dirty="0">
                <a:solidFill>
                  <a:srgbClr val="006699"/>
                </a:solidFill>
                <a:latin typeface="inter-regular"/>
              </a:rPr>
              <a:t>class</a:t>
            </a:r>
            <a:r>
              <a:rPr lang="en-IN" dirty="0">
                <a:solidFill>
                  <a:srgbClr val="000000"/>
                </a:solidFill>
                <a:latin typeface="inter-regular"/>
              </a:rPr>
              <a:t> TryCatchExample10 {  </a:t>
            </a:r>
          </a:p>
          <a:p>
            <a:pPr algn="just"/>
            <a:r>
              <a:rPr lang="en-IN" dirty="0">
                <a:solidFill>
                  <a:srgbClr val="000000"/>
                </a:solidFill>
                <a:latin typeface="inter-regular"/>
              </a:rPr>
              <a:t>  </a:t>
            </a:r>
          </a:p>
          <a:p>
            <a:pPr algn="just"/>
            <a:r>
              <a:rPr lang="en-IN" dirty="0">
                <a:solidFill>
                  <a:srgbClr val="000000"/>
                </a:solidFill>
                <a:latin typeface="inter-regular"/>
              </a:rPr>
              <a:t>    </a:t>
            </a:r>
            <a:r>
              <a:rPr lang="en-IN" b="1" dirty="0">
                <a:solidFill>
                  <a:srgbClr val="006699"/>
                </a:solidFill>
                <a:latin typeface="inter-regular"/>
              </a:rPr>
              <a:t>public</a:t>
            </a:r>
            <a:r>
              <a:rPr lang="en-IN" dirty="0">
                <a:solidFill>
                  <a:srgbClr val="000000"/>
                </a:solidFill>
                <a:latin typeface="inter-regular"/>
              </a:rPr>
              <a:t> </a:t>
            </a:r>
            <a:r>
              <a:rPr lang="en-IN" b="1" dirty="0">
                <a:solidFill>
                  <a:srgbClr val="006699"/>
                </a:solidFill>
                <a:latin typeface="inter-regular"/>
              </a:rPr>
              <a:t>static</a:t>
            </a:r>
            <a:r>
              <a:rPr lang="en-IN" dirty="0">
                <a:solidFill>
                  <a:srgbClr val="000000"/>
                </a:solidFill>
                <a:latin typeface="inter-regular"/>
              </a:rPr>
              <a:t> </a:t>
            </a:r>
            <a:r>
              <a:rPr lang="en-IN" b="1" dirty="0">
                <a:solidFill>
                  <a:srgbClr val="006699"/>
                </a:solidFill>
                <a:latin typeface="inter-regular"/>
              </a:rPr>
              <a:t>void</a:t>
            </a:r>
            <a:r>
              <a:rPr lang="en-IN" dirty="0">
                <a:solidFill>
                  <a:srgbClr val="000000"/>
                </a:solidFill>
                <a:latin typeface="inter-regular"/>
              </a:rPr>
              <a:t> main(String[] </a:t>
            </a:r>
            <a:r>
              <a:rPr lang="en-IN" dirty="0" err="1">
                <a:solidFill>
                  <a:srgbClr val="000000"/>
                </a:solidFill>
                <a:latin typeface="inter-regular"/>
              </a:rPr>
              <a:t>args</a:t>
            </a:r>
            <a:r>
              <a:rPr lang="en-IN" dirty="0">
                <a:solidFill>
                  <a:srgbClr val="000000"/>
                </a:solidFill>
                <a:latin typeface="inter-regular"/>
              </a:rPr>
              <a:t>) {  </a:t>
            </a:r>
          </a:p>
          <a:p>
            <a:pPr algn="just"/>
            <a:r>
              <a:rPr lang="en-IN" dirty="0">
                <a:solidFill>
                  <a:srgbClr val="000000"/>
                </a:solidFill>
                <a:latin typeface="inter-regular"/>
              </a:rPr>
              <a:t>          </a:t>
            </a:r>
          </a:p>
          <a:p>
            <a:pPr algn="just"/>
            <a:r>
              <a:rPr lang="en-IN" dirty="0">
                <a:solidFill>
                  <a:srgbClr val="000000"/>
                </a:solidFill>
                <a:latin typeface="inter-regular"/>
              </a:rPr>
              <a:t>          </a:t>
            </a:r>
          </a:p>
          <a:p>
            <a:pPr algn="just"/>
            <a:r>
              <a:rPr lang="en-IN" dirty="0">
                <a:solidFill>
                  <a:srgbClr val="000000"/>
                </a:solidFill>
                <a:latin typeface="inter-regular"/>
              </a:rPr>
              <a:t>        </a:t>
            </a:r>
            <a:r>
              <a:rPr lang="en-IN" dirty="0" err="1">
                <a:solidFill>
                  <a:srgbClr val="000000"/>
                </a:solidFill>
                <a:latin typeface="inter-regular"/>
              </a:rPr>
              <a:t>PrintWriter</a:t>
            </a:r>
            <a:r>
              <a:rPr lang="en-IN" dirty="0">
                <a:solidFill>
                  <a:srgbClr val="000000"/>
                </a:solidFill>
                <a:latin typeface="inter-regular"/>
              </a:rPr>
              <a:t> pw;  </a:t>
            </a:r>
          </a:p>
          <a:p>
            <a:pPr algn="just"/>
            <a:r>
              <a:rPr lang="en-IN" dirty="0">
                <a:solidFill>
                  <a:srgbClr val="000000"/>
                </a:solidFill>
                <a:latin typeface="inter-regular"/>
              </a:rPr>
              <a:t>        </a:t>
            </a:r>
            <a:r>
              <a:rPr lang="en-IN" b="1" dirty="0">
                <a:solidFill>
                  <a:srgbClr val="006699"/>
                </a:solidFill>
                <a:latin typeface="inter-regular"/>
              </a:rPr>
              <a:t>try</a:t>
            </a:r>
            <a:r>
              <a:rPr lang="en-IN" dirty="0">
                <a:solidFill>
                  <a:srgbClr val="000000"/>
                </a:solidFill>
                <a:latin typeface="inter-regular"/>
              </a:rPr>
              <a:t> {  </a:t>
            </a:r>
          </a:p>
          <a:p>
            <a:pPr algn="just"/>
            <a:r>
              <a:rPr lang="en-IN" dirty="0">
                <a:solidFill>
                  <a:srgbClr val="000000"/>
                </a:solidFill>
                <a:latin typeface="inter-regular"/>
              </a:rPr>
              <a:t>            pw = </a:t>
            </a:r>
            <a:r>
              <a:rPr lang="en-IN" b="1" dirty="0">
                <a:solidFill>
                  <a:srgbClr val="006699"/>
                </a:solidFill>
                <a:latin typeface="inter-regular"/>
              </a:rPr>
              <a:t>new</a:t>
            </a:r>
            <a:r>
              <a:rPr lang="en-IN" dirty="0">
                <a:solidFill>
                  <a:srgbClr val="000000"/>
                </a:solidFill>
                <a:latin typeface="inter-regular"/>
              </a:rPr>
              <a:t> </a:t>
            </a:r>
            <a:r>
              <a:rPr lang="en-IN" dirty="0" err="1">
                <a:solidFill>
                  <a:srgbClr val="000000"/>
                </a:solidFill>
                <a:latin typeface="inter-regular"/>
              </a:rPr>
              <a:t>PrintWriter</a:t>
            </a:r>
            <a:r>
              <a:rPr lang="en-IN" dirty="0">
                <a:solidFill>
                  <a:srgbClr val="000000"/>
                </a:solidFill>
                <a:latin typeface="inter-regular"/>
              </a:rPr>
              <a:t>(</a:t>
            </a:r>
            <a:r>
              <a:rPr lang="en-IN" dirty="0">
                <a:solidFill>
                  <a:srgbClr val="0000FF"/>
                </a:solidFill>
                <a:latin typeface="inter-regular"/>
              </a:rPr>
              <a:t>"</a:t>
            </a:r>
            <a:r>
              <a:rPr lang="en-IN" dirty="0" err="1">
                <a:solidFill>
                  <a:srgbClr val="0000FF"/>
                </a:solidFill>
                <a:latin typeface="inter-regular"/>
              </a:rPr>
              <a:t>jtp.txt</a:t>
            </a:r>
            <a:r>
              <a:rPr lang="en-IN" dirty="0">
                <a:solidFill>
                  <a:srgbClr val="0000FF"/>
                </a:solidFill>
                <a:latin typeface="inter-regular"/>
              </a:rPr>
              <a:t>"</a:t>
            </a:r>
            <a:r>
              <a:rPr lang="en-IN" dirty="0">
                <a:solidFill>
                  <a:srgbClr val="000000"/>
                </a:solidFill>
                <a:latin typeface="inter-regular"/>
              </a:rPr>
              <a:t>); </a:t>
            </a:r>
            <a:r>
              <a:rPr lang="en-IN" dirty="0">
                <a:solidFill>
                  <a:srgbClr val="008200"/>
                </a:solidFill>
                <a:latin typeface="inter-regular"/>
              </a:rPr>
              <a:t>//may throw exception </a:t>
            </a:r>
            <a:r>
              <a:rPr lang="en-IN" dirty="0">
                <a:solidFill>
                  <a:srgbClr val="000000"/>
                </a:solidFill>
                <a:latin typeface="inter-regular"/>
              </a:rPr>
              <a:t>  </a:t>
            </a:r>
          </a:p>
          <a:p>
            <a:pPr algn="just"/>
            <a:r>
              <a:rPr lang="en-IN" dirty="0">
                <a:solidFill>
                  <a:srgbClr val="000000"/>
                </a:solidFill>
                <a:latin typeface="inter-regular"/>
              </a:rPr>
              <a:t>            </a:t>
            </a:r>
            <a:r>
              <a:rPr lang="en-IN" dirty="0" err="1">
                <a:solidFill>
                  <a:srgbClr val="000000"/>
                </a:solidFill>
                <a:latin typeface="inter-regular"/>
              </a:rPr>
              <a:t>pw.println</a:t>
            </a:r>
            <a:r>
              <a:rPr lang="en-IN" dirty="0">
                <a:solidFill>
                  <a:srgbClr val="000000"/>
                </a:solidFill>
                <a:latin typeface="inter-regular"/>
              </a:rPr>
              <a:t>(</a:t>
            </a:r>
            <a:r>
              <a:rPr lang="en-IN" dirty="0">
                <a:solidFill>
                  <a:srgbClr val="0000FF"/>
                </a:solidFill>
                <a:latin typeface="inter-regular"/>
              </a:rPr>
              <a:t>"saved"</a:t>
            </a:r>
            <a:r>
              <a:rPr lang="en-IN" dirty="0">
                <a:solidFill>
                  <a:srgbClr val="000000"/>
                </a:solidFill>
                <a:latin typeface="inter-regular"/>
              </a:rPr>
              <a:t>);  </a:t>
            </a:r>
          </a:p>
          <a:p>
            <a:pPr algn="just"/>
            <a:r>
              <a:rPr lang="en-IN" dirty="0">
                <a:solidFill>
                  <a:srgbClr val="000000"/>
                </a:solidFill>
                <a:latin typeface="inter-regular"/>
              </a:rPr>
              <a:t>        }  </a:t>
            </a:r>
          </a:p>
          <a:p>
            <a:pPr algn="just"/>
            <a:r>
              <a:rPr lang="en-IN" dirty="0">
                <a:solidFill>
                  <a:srgbClr val="008200"/>
                </a:solidFill>
                <a:latin typeface="inter-regular"/>
              </a:rPr>
              <a:t>// providing the checked exception handler</a:t>
            </a:r>
            <a:r>
              <a:rPr lang="en-IN" dirty="0">
                <a:solidFill>
                  <a:srgbClr val="000000"/>
                </a:solidFill>
                <a:latin typeface="inter-regular"/>
              </a:rPr>
              <a:t>  </a:t>
            </a:r>
          </a:p>
          <a:p>
            <a:pPr algn="just"/>
            <a:r>
              <a:rPr lang="en-IN" dirty="0">
                <a:solidFill>
                  <a:srgbClr val="000000"/>
                </a:solidFill>
                <a:latin typeface="inter-regular"/>
              </a:rPr>
              <a:t> </a:t>
            </a:r>
            <a:r>
              <a:rPr lang="en-IN" b="1" dirty="0">
                <a:solidFill>
                  <a:srgbClr val="006699"/>
                </a:solidFill>
                <a:latin typeface="inter-regular"/>
              </a:rPr>
              <a:t>catch</a:t>
            </a:r>
            <a:r>
              <a:rPr lang="en-IN" dirty="0">
                <a:solidFill>
                  <a:srgbClr val="000000"/>
                </a:solidFill>
                <a:latin typeface="inter-regular"/>
              </a:rPr>
              <a:t> (</a:t>
            </a:r>
            <a:r>
              <a:rPr lang="en-IN" dirty="0" err="1">
                <a:solidFill>
                  <a:srgbClr val="000000"/>
                </a:solidFill>
                <a:latin typeface="inter-regular"/>
              </a:rPr>
              <a:t>FileNotFoundException</a:t>
            </a:r>
            <a:r>
              <a:rPr lang="en-IN" dirty="0">
                <a:solidFill>
                  <a:srgbClr val="000000"/>
                </a:solidFill>
                <a:latin typeface="inter-regular"/>
              </a:rPr>
              <a:t> e) {  </a:t>
            </a:r>
          </a:p>
          <a:p>
            <a:pPr algn="just"/>
            <a:r>
              <a:rPr lang="en-IN" dirty="0">
                <a:solidFill>
                  <a:srgbClr val="000000"/>
                </a:solidFill>
                <a:latin typeface="inter-regular"/>
              </a:rPr>
              <a:t>              </a:t>
            </a:r>
          </a:p>
          <a:p>
            <a:pPr algn="just"/>
            <a:r>
              <a:rPr lang="en-IN" dirty="0">
                <a:solidFill>
                  <a:srgbClr val="000000"/>
                </a:solidFill>
                <a:latin typeface="inter-regular"/>
              </a:rPr>
              <a:t>            </a:t>
            </a:r>
            <a:r>
              <a:rPr lang="en-IN" dirty="0" err="1">
                <a:solidFill>
                  <a:srgbClr val="000000"/>
                </a:solidFill>
                <a:latin typeface="inter-regular"/>
              </a:rPr>
              <a:t>System.out.println</a:t>
            </a:r>
            <a:r>
              <a:rPr lang="en-IN" dirty="0">
                <a:solidFill>
                  <a:srgbClr val="000000"/>
                </a:solidFill>
                <a:latin typeface="inter-regular"/>
              </a:rPr>
              <a:t>(e);  </a:t>
            </a:r>
          </a:p>
          <a:p>
            <a:pPr algn="just"/>
            <a:r>
              <a:rPr lang="en-IN" dirty="0">
                <a:solidFill>
                  <a:srgbClr val="000000"/>
                </a:solidFill>
                <a:latin typeface="inter-regular"/>
              </a:rPr>
              <a:t>        }         </a:t>
            </a:r>
          </a:p>
          <a:p>
            <a:pPr algn="just"/>
            <a:r>
              <a:rPr lang="en-IN" dirty="0">
                <a:solidFill>
                  <a:srgbClr val="000000"/>
                </a:solidFill>
                <a:latin typeface="inter-regular"/>
              </a:rPr>
              <a:t>    </a:t>
            </a:r>
            <a:r>
              <a:rPr lang="en-IN" dirty="0" err="1">
                <a:solidFill>
                  <a:srgbClr val="000000"/>
                </a:solidFill>
                <a:latin typeface="inter-regular"/>
              </a:rPr>
              <a:t>System.out.println</a:t>
            </a:r>
            <a:r>
              <a:rPr lang="en-IN" dirty="0">
                <a:solidFill>
                  <a:srgbClr val="000000"/>
                </a:solidFill>
                <a:latin typeface="inter-regular"/>
              </a:rPr>
              <a:t>(</a:t>
            </a:r>
            <a:r>
              <a:rPr lang="en-IN" dirty="0">
                <a:solidFill>
                  <a:srgbClr val="0000FF"/>
                </a:solidFill>
                <a:latin typeface="inter-regular"/>
              </a:rPr>
              <a:t>"File saved successfully"</a:t>
            </a:r>
            <a:r>
              <a:rPr lang="en-IN" dirty="0">
                <a:solidFill>
                  <a:srgbClr val="000000"/>
                </a:solidFill>
                <a:latin typeface="inter-regular"/>
              </a:rPr>
              <a:t>);  </a:t>
            </a:r>
          </a:p>
          <a:p>
            <a:pPr algn="just"/>
            <a:r>
              <a:rPr lang="en-IN" dirty="0">
                <a:solidFill>
                  <a:srgbClr val="000000"/>
                </a:solidFill>
                <a:latin typeface="inter-regular"/>
              </a:rPr>
              <a:t>    }  </a:t>
            </a:r>
          </a:p>
          <a:p>
            <a:pPr algn="just"/>
            <a:r>
              <a:rPr lang="en-IN" dirty="0">
                <a:solidFill>
                  <a:srgbClr val="000000"/>
                </a:solidFill>
                <a:latin typeface="inter-regular"/>
              </a:rPr>
              <a:t>}  </a:t>
            </a:r>
            <a:endParaRPr lang="en-IN" b="0" i="0" u="none" strike="noStrike" dirty="0">
              <a:solidFill>
                <a:srgbClr val="000000"/>
              </a:solidFill>
              <a:effectLst/>
              <a:latin typeface="inter-regular"/>
            </a:endParaRPr>
          </a:p>
        </p:txBody>
      </p:sp>
      <p:sp>
        <p:nvSpPr>
          <p:cNvPr id="8" name="TextBox 7">
            <a:extLst>
              <a:ext uri="{FF2B5EF4-FFF2-40B4-BE49-F238E27FC236}">
                <a16:creationId xmlns:a16="http://schemas.microsoft.com/office/drawing/2014/main" id="{D370FFD0-D936-3E25-117F-1C8820C62BF1}"/>
              </a:ext>
            </a:extLst>
          </p:cNvPr>
          <p:cNvSpPr txBox="1"/>
          <p:nvPr/>
        </p:nvSpPr>
        <p:spPr>
          <a:xfrm>
            <a:off x="8646176" y="2039006"/>
            <a:ext cx="2591800" cy="923330"/>
          </a:xfrm>
          <a:prstGeom prst="rect">
            <a:avLst/>
          </a:prstGeom>
          <a:noFill/>
        </p:spPr>
        <p:txBody>
          <a:bodyPr wrap="none" rtlCol="0">
            <a:spAutoFit/>
          </a:bodyPr>
          <a:lstStyle/>
          <a:p>
            <a:r>
              <a:rPr lang="en-US" dirty="0"/>
              <a:t>Output: </a:t>
            </a:r>
          </a:p>
          <a:p>
            <a:endParaRPr lang="en-US" dirty="0"/>
          </a:p>
          <a:p>
            <a:r>
              <a:rPr lang="en-US" dirty="0"/>
              <a:t>File saved successfully</a:t>
            </a:r>
          </a:p>
        </p:txBody>
      </p:sp>
      <p:sp>
        <p:nvSpPr>
          <p:cNvPr id="9" name="TextBox 8">
            <a:extLst>
              <a:ext uri="{FF2B5EF4-FFF2-40B4-BE49-F238E27FC236}">
                <a16:creationId xmlns:a16="http://schemas.microsoft.com/office/drawing/2014/main" id="{03828E69-8E31-5F00-0CC1-751BE72D4240}"/>
              </a:ext>
            </a:extLst>
          </p:cNvPr>
          <p:cNvSpPr txBox="1"/>
          <p:nvPr/>
        </p:nvSpPr>
        <p:spPr>
          <a:xfrm>
            <a:off x="94592" y="62436"/>
            <a:ext cx="1329210" cy="369332"/>
          </a:xfrm>
          <a:prstGeom prst="rect">
            <a:avLst/>
          </a:prstGeom>
          <a:noFill/>
        </p:spPr>
        <p:txBody>
          <a:bodyPr wrap="none" rtlCol="0">
            <a:spAutoFit/>
          </a:bodyPr>
          <a:lstStyle/>
          <a:p>
            <a:r>
              <a:rPr lang="en-US" dirty="0"/>
              <a:t>Example-6</a:t>
            </a:r>
          </a:p>
        </p:txBody>
      </p:sp>
      <p:pic>
        <p:nvPicPr>
          <p:cNvPr id="10" name="Picture 9">
            <a:extLst>
              <a:ext uri="{FF2B5EF4-FFF2-40B4-BE49-F238E27FC236}">
                <a16:creationId xmlns:a16="http://schemas.microsoft.com/office/drawing/2014/main" id="{1B87A64F-B44F-CD29-3F2D-8D5AA30F7B09}"/>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2209300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A1857-FD5A-58C2-0B63-E04886C93B8F}"/>
              </a:ext>
            </a:extLst>
          </p:cNvPr>
          <p:cNvSpPr>
            <a:spLocks noGrp="1"/>
          </p:cNvSpPr>
          <p:nvPr>
            <p:ph type="title"/>
          </p:nvPr>
        </p:nvSpPr>
        <p:spPr/>
        <p:txBody>
          <a:bodyPr>
            <a:normAutofit/>
          </a:bodyPr>
          <a:lstStyle/>
          <a:p>
            <a:r>
              <a:rPr lang="en-IN" dirty="0"/>
              <a:t>Common Scenarios of Java Exceptions</a:t>
            </a:r>
            <a:endParaRPr lang="en-US" dirty="0"/>
          </a:p>
        </p:txBody>
      </p:sp>
      <p:sp>
        <p:nvSpPr>
          <p:cNvPr id="3" name="Content Placeholder 2">
            <a:extLst>
              <a:ext uri="{FF2B5EF4-FFF2-40B4-BE49-F238E27FC236}">
                <a16:creationId xmlns:a16="http://schemas.microsoft.com/office/drawing/2014/main" id="{509F8D3D-C0A8-5252-1A73-88F45F45BFDA}"/>
              </a:ext>
            </a:extLst>
          </p:cNvPr>
          <p:cNvSpPr>
            <a:spLocks noGrp="1"/>
          </p:cNvSpPr>
          <p:nvPr>
            <p:ph idx="1"/>
          </p:nvPr>
        </p:nvSpPr>
        <p:spPr/>
        <p:txBody>
          <a:bodyPr/>
          <a:lstStyle/>
          <a:p>
            <a:r>
              <a:rPr lang="en-IN" dirty="0"/>
              <a:t>There are given some scenarios where unchecked exceptions may occur. They are as follows:</a:t>
            </a:r>
          </a:p>
          <a:p>
            <a:endParaRPr lang="en-IN" dirty="0"/>
          </a:p>
          <a:p>
            <a:pPr marL="0" indent="0">
              <a:buNone/>
            </a:pPr>
            <a:r>
              <a:rPr lang="en-IN" dirty="0"/>
              <a:t>1) A scenario where </a:t>
            </a:r>
            <a:r>
              <a:rPr lang="en-IN" dirty="0" err="1"/>
              <a:t>ArithmeticException</a:t>
            </a:r>
            <a:r>
              <a:rPr lang="en-IN" dirty="0"/>
              <a:t> occurs</a:t>
            </a:r>
          </a:p>
          <a:p>
            <a:pPr marL="0" indent="0">
              <a:buNone/>
            </a:pPr>
            <a:r>
              <a:rPr lang="en-IN" dirty="0"/>
              <a:t>If we divide any number by zero, there occurs an </a:t>
            </a:r>
            <a:r>
              <a:rPr lang="en-IN" dirty="0" err="1"/>
              <a:t>ArithmeticException</a:t>
            </a:r>
            <a:r>
              <a:rPr lang="en-IN" dirty="0"/>
              <a:t>.</a:t>
            </a:r>
          </a:p>
          <a:p>
            <a:pPr marL="0" indent="0">
              <a:buNone/>
            </a:pPr>
            <a:r>
              <a:rPr lang="en-IN" b="1" dirty="0"/>
              <a:t>		int</a:t>
            </a:r>
            <a:r>
              <a:rPr lang="en-IN" dirty="0"/>
              <a:t> a=50/0;    //</a:t>
            </a:r>
            <a:r>
              <a:rPr lang="en-IN" dirty="0" err="1"/>
              <a:t>ArithmeticException</a:t>
            </a:r>
            <a:r>
              <a:rPr lang="en-IN" dirty="0"/>
              <a:t>  </a:t>
            </a:r>
          </a:p>
          <a:p>
            <a:pPr marL="0" indent="0">
              <a:buNone/>
            </a:pPr>
            <a:br>
              <a:rPr lang="en-IN" dirty="0"/>
            </a:br>
            <a:endParaRPr lang="en-IN" dirty="0"/>
          </a:p>
          <a:p>
            <a:endParaRPr lang="en-US" dirty="0"/>
          </a:p>
        </p:txBody>
      </p:sp>
      <p:sp>
        <p:nvSpPr>
          <p:cNvPr id="4" name="Date Placeholder 3">
            <a:extLst>
              <a:ext uri="{FF2B5EF4-FFF2-40B4-BE49-F238E27FC236}">
                <a16:creationId xmlns:a16="http://schemas.microsoft.com/office/drawing/2014/main" id="{687AB6AB-1672-99AC-D7BF-51B58427DE5E}"/>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3A32E916-A9E4-E56B-0580-A9AFD31C4301}"/>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A4A2431E-A649-8831-32CE-24F64965D2C1}"/>
              </a:ext>
            </a:extLst>
          </p:cNvPr>
          <p:cNvSpPr>
            <a:spLocks noGrp="1"/>
          </p:cNvSpPr>
          <p:nvPr>
            <p:ph type="sldNum" sz="quarter" idx="12"/>
          </p:nvPr>
        </p:nvSpPr>
        <p:spPr/>
        <p:txBody>
          <a:bodyPr/>
          <a:lstStyle/>
          <a:p>
            <a:fld id="{860C8249-ED93-7640-8EF8-EF1CF6F3BBCA}" type="slidenum">
              <a:rPr lang="en-US" smtClean="0"/>
              <a:t>21</a:t>
            </a:fld>
            <a:endParaRPr lang="en-US"/>
          </a:p>
        </p:txBody>
      </p:sp>
      <p:pic>
        <p:nvPicPr>
          <p:cNvPr id="7" name="Picture 6">
            <a:extLst>
              <a:ext uri="{FF2B5EF4-FFF2-40B4-BE49-F238E27FC236}">
                <a16:creationId xmlns:a16="http://schemas.microsoft.com/office/drawing/2014/main" id="{9BA856ED-DFA8-9B5A-02C8-324538C4F4DA}"/>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867795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0537E4-C386-AE0D-1EB1-0653AE4FD11B}"/>
              </a:ext>
            </a:extLst>
          </p:cNvPr>
          <p:cNvSpPr>
            <a:spLocks noGrp="1"/>
          </p:cNvSpPr>
          <p:nvPr>
            <p:ph idx="1"/>
          </p:nvPr>
        </p:nvSpPr>
        <p:spPr/>
        <p:txBody>
          <a:bodyPr/>
          <a:lstStyle/>
          <a:p>
            <a:pPr marL="0" indent="0">
              <a:buNone/>
            </a:pPr>
            <a:r>
              <a:rPr lang="en-IN" dirty="0"/>
              <a:t>2) A scenario where </a:t>
            </a:r>
            <a:r>
              <a:rPr lang="en-IN" dirty="0" err="1"/>
              <a:t>NullPointerException</a:t>
            </a:r>
            <a:r>
              <a:rPr lang="en-IN" dirty="0"/>
              <a:t> occurs</a:t>
            </a:r>
          </a:p>
          <a:p>
            <a:pPr marL="0" indent="0">
              <a:buNone/>
            </a:pPr>
            <a:endParaRPr lang="en-IN" dirty="0"/>
          </a:p>
          <a:p>
            <a:pPr marL="0" indent="0">
              <a:buNone/>
            </a:pPr>
            <a:r>
              <a:rPr lang="en-IN" dirty="0"/>
              <a:t>If we have a null value in any variable, performing any operation on the variable throws a </a:t>
            </a:r>
            <a:r>
              <a:rPr lang="en-IN" dirty="0" err="1"/>
              <a:t>NullPointerException</a:t>
            </a:r>
            <a:r>
              <a:rPr lang="en-IN" dirty="0"/>
              <a:t>.</a:t>
            </a:r>
          </a:p>
          <a:p>
            <a:pPr marL="0" indent="0">
              <a:buNone/>
            </a:pPr>
            <a:endParaRPr lang="en-IN" dirty="0"/>
          </a:p>
          <a:p>
            <a:pPr marL="0" indent="0">
              <a:buNone/>
            </a:pPr>
            <a:r>
              <a:rPr lang="en-IN" dirty="0"/>
              <a:t>		String s=</a:t>
            </a:r>
            <a:r>
              <a:rPr lang="en-IN" b="1" dirty="0"/>
              <a:t>null</a:t>
            </a:r>
            <a:r>
              <a:rPr lang="en-IN" dirty="0"/>
              <a:t>;  </a:t>
            </a:r>
          </a:p>
          <a:p>
            <a:pPr marL="0" indent="0">
              <a:buNone/>
            </a:pPr>
            <a:r>
              <a:rPr lang="en-IN" dirty="0"/>
              <a:t>		</a:t>
            </a:r>
            <a:r>
              <a:rPr lang="en-IN" dirty="0" err="1"/>
              <a:t>System.out.println</a:t>
            </a:r>
            <a:r>
              <a:rPr lang="en-IN" dirty="0"/>
              <a:t>(</a:t>
            </a:r>
            <a:r>
              <a:rPr lang="en-IN" dirty="0" err="1"/>
              <a:t>s.length</a:t>
            </a:r>
            <a:r>
              <a:rPr lang="en-IN" dirty="0"/>
              <a:t>()); //</a:t>
            </a:r>
            <a:r>
              <a:rPr lang="en-IN" dirty="0" err="1"/>
              <a:t>NullPointerException</a:t>
            </a:r>
            <a:r>
              <a:rPr lang="en-IN" dirty="0"/>
              <a:t>  </a:t>
            </a:r>
          </a:p>
          <a:p>
            <a:endParaRPr lang="en-US" dirty="0"/>
          </a:p>
        </p:txBody>
      </p:sp>
      <p:sp>
        <p:nvSpPr>
          <p:cNvPr id="4" name="Date Placeholder 3">
            <a:extLst>
              <a:ext uri="{FF2B5EF4-FFF2-40B4-BE49-F238E27FC236}">
                <a16:creationId xmlns:a16="http://schemas.microsoft.com/office/drawing/2014/main" id="{EB2E19A9-21CC-33CE-012C-B1A541B05AFF}"/>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35839B85-2574-FE87-DFED-7FD9E987BDD5}"/>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60D47D10-4E97-C0ED-C840-45F69AE65330}"/>
              </a:ext>
            </a:extLst>
          </p:cNvPr>
          <p:cNvSpPr>
            <a:spLocks noGrp="1"/>
          </p:cNvSpPr>
          <p:nvPr>
            <p:ph type="sldNum" sz="quarter" idx="12"/>
          </p:nvPr>
        </p:nvSpPr>
        <p:spPr/>
        <p:txBody>
          <a:bodyPr/>
          <a:lstStyle/>
          <a:p>
            <a:fld id="{860C8249-ED93-7640-8EF8-EF1CF6F3BBCA}" type="slidenum">
              <a:rPr lang="en-US" smtClean="0"/>
              <a:t>22</a:t>
            </a:fld>
            <a:endParaRPr lang="en-US"/>
          </a:p>
        </p:txBody>
      </p:sp>
      <p:pic>
        <p:nvPicPr>
          <p:cNvPr id="7" name="Picture 6">
            <a:extLst>
              <a:ext uri="{FF2B5EF4-FFF2-40B4-BE49-F238E27FC236}">
                <a16:creationId xmlns:a16="http://schemas.microsoft.com/office/drawing/2014/main" id="{E8BFB133-9DCA-0700-9802-42D09701005B}"/>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3998313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FD4D3F-E346-22C1-86F9-4CE2BC7C829B}"/>
              </a:ext>
            </a:extLst>
          </p:cNvPr>
          <p:cNvSpPr>
            <a:spLocks noGrp="1"/>
          </p:cNvSpPr>
          <p:nvPr>
            <p:ph idx="1"/>
          </p:nvPr>
        </p:nvSpPr>
        <p:spPr/>
        <p:txBody>
          <a:bodyPr/>
          <a:lstStyle/>
          <a:p>
            <a:pPr marL="0" indent="0">
              <a:buNone/>
            </a:pPr>
            <a:r>
              <a:rPr lang="en-IN" dirty="0"/>
              <a:t>3) A scenario where </a:t>
            </a:r>
            <a:r>
              <a:rPr lang="en-IN" dirty="0" err="1"/>
              <a:t>NumberFormatException</a:t>
            </a:r>
            <a:r>
              <a:rPr lang="en-IN" dirty="0"/>
              <a:t> occurs</a:t>
            </a:r>
          </a:p>
          <a:p>
            <a:pPr marL="0" indent="0">
              <a:buNone/>
            </a:pPr>
            <a:endParaRPr lang="en-IN" dirty="0"/>
          </a:p>
          <a:p>
            <a:r>
              <a:rPr lang="en-IN" dirty="0"/>
              <a:t>If the formatting of any variable or number is mismatched, it may result into </a:t>
            </a:r>
            <a:r>
              <a:rPr lang="en-IN" dirty="0" err="1"/>
              <a:t>NumberFormatException</a:t>
            </a:r>
            <a:r>
              <a:rPr lang="en-IN" dirty="0"/>
              <a:t>. </a:t>
            </a:r>
          </a:p>
          <a:p>
            <a:endParaRPr lang="en-IN" dirty="0"/>
          </a:p>
          <a:p>
            <a:r>
              <a:rPr lang="en-IN" dirty="0"/>
              <a:t>Suppose we have a </a:t>
            </a:r>
            <a:r>
              <a:rPr lang="en-IN" dirty="0">
                <a:hlinkClick r:id="rId2"/>
              </a:rPr>
              <a:t>string</a:t>
            </a:r>
            <a:r>
              <a:rPr lang="en-IN" dirty="0"/>
              <a:t> variable that has characters; converting this variable into digit will cause </a:t>
            </a:r>
            <a:r>
              <a:rPr lang="en-IN" dirty="0" err="1"/>
              <a:t>NumberFormatException</a:t>
            </a:r>
            <a:r>
              <a:rPr lang="en-IN" dirty="0"/>
              <a:t>.</a:t>
            </a:r>
          </a:p>
          <a:p>
            <a:pPr marL="0" indent="0">
              <a:buNone/>
            </a:pPr>
            <a:r>
              <a:rPr lang="en-IN" dirty="0"/>
              <a:t>	String s="</a:t>
            </a:r>
            <a:r>
              <a:rPr lang="en-IN" dirty="0" err="1"/>
              <a:t>abc</a:t>
            </a:r>
            <a:r>
              <a:rPr lang="en-IN" dirty="0"/>
              <a:t>";  </a:t>
            </a:r>
          </a:p>
          <a:p>
            <a:pPr marL="0" indent="0">
              <a:buNone/>
            </a:pPr>
            <a:r>
              <a:rPr lang="en-IN" b="1" dirty="0"/>
              <a:t>	int</a:t>
            </a:r>
            <a:r>
              <a:rPr lang="en-IN" dirty="0"/>
              <a:t> </a:t>
            </a:r>
            <a:r>
              <a:rPr lang="en-IN" dirty="0" err="1"/>
              <a:t>i</a:t>
            </a:r>
            <a:r>
              <a:rPr lang="en-IN" dirty="0"/>
              <a:t>=</a:t>
            </a:r>
            <a:r>
              <a:rPr lang="en-IN" dirty="0" err="1"/>
              <a:t>Integer.parseInt</a:t>
            </a:r>
            <a:r>
              <a:rPr lang="en-IN" dirty="0"/>
              <a:t>(s); //</a:t>
            </a:r>
            <a:r>
              <a:rPr lang="en-IN" dirty="0" err="1"/>
              <a:t>NumberFormatException</a:t>
            </a:r>
            <a:r>
              <a:rPr lang="en-IN" dirty="0"/>
              <a:t>  </a:t>
            </a:r>
          </a:p>
          <a:p>
            <a:endParaRPr lang="en-US" dirty="0"/>
          </a:p>
        </p:txBody>
      </p:sp>
      <p:sp>
        <p:nvSpPr>
          <p:cNvPr id="4" name="Date Placeholder 3">
            <a:extLst>
              <a:ext uri="{FF2B5EF4-FFF2-40B4-BE49-F238E27FC236}">
                <a16:creationId xmlns:a16="http://schemas.microsoft.com/office/drawing/2014/main" id="{61F0DA5A-DED9-E997-2671-95FC2125C541}"/>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33F1AE3A-596E-C7E9-FA81-5160DD73F27E}"/>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3163F3C1-33AB-839F-B332-AAA5C83C589C}"/>
              </a:ext>
            </a:extLst>
          </p:cNvPr>
          <p:cNvSpPr>
            <a:spLocks noGrp="1"/>
          </p:cNvSpPr>
          <p:nvPr>
            <p:ph type="sldNum" sz="quarter" idx="12"/>
          </p:nvPr>
        </p:nvSpPr>
        <p:spPr/>
        <p:txBody>
          <a:bodyPr/>
          <a:lstStyle/>
          <a:p>
            <a:fld id="{860C8249-ED93-7640-8EF8-EF1CF6F3BBCA}" type="slidenum">
              <a:rPr lang="en-US" smtClean="0"/>
              <a:t>23</a:t>
            </a:fld>
            <a:endParaRPr lang="en-US"/>
          </a:p>
        </p:txBody>
      </p:sp>
      <p:pic>
        <p:nvPicPr>
          <p:cNvPr id="7" name="Picture 6">
            <a:extLst>
              <a:ext uri="{FF2B5EF4-FFF2-40B4-BE49-F238E27FC236}">
                <a16:creationId xmlns:a16="http://schemas.microsoft.com/office/drawing/2014/main" id="{286FF069-5B8E-F36B-A179-B54DA4938406}"/>
              </a:ext>
            </a:extLst>
          </p:cNvPr>
          <p:cNvPicPr>
            <a:picLocks noChangeAspect="1"/>
          </p:cNvPicPr>
          <p:nvPr/>
        </p:nvPicPr>
        <p:blipFill>
          <a:blip r:embed="rId3"/>
          <a:stretch>
            <a:fillRect/>
          </a:stretch>
        </p:blipFill>
        <p:spPr>
          <a:xfrm>
            <a:off x="10877626" y="0"/>
            <a:ext cx="1314374" cy="1314374"/>
          </a:xfrm>
          <a:prstGeom prst="rect">
            <a:avLst/>
          </a:prstGeom>
        </p:spPr>
      </p:pic>
    </p:spTree>
    <p:extLst>
      <p:ext uri="{BB962C8B-B14F-4D97-AF65-F5344CB8AC3E}">
        <p14:creationId xmlns:p14="http://schemas.microsoft.com/office/powerpoint/2010/main" val="2734492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4E54AA-EAF3-357D-8C3D-D22629516C59}"/>
              </a:ext>
            </a:extLst>
          </p:cNvPr>
          <p:cNvSpPr>
            <a:spLocks noGrp="1"/>
          </p:cNvSpPr>
          <p:nvPr>
            <p:ph idx="1"/>
          </p:nvPr>
        </p:nvSpPr>
        <p:spPr/>
        <p:txBody>
          <a:bodyPr/>
          <a:lstStyle/>
          <a:p>
            <a:pPr marL="0" indent="0">
              <a:buNone/>
            </a:pPr>
            <a:r>
              <a:rPr lang="en-IN" dirty="0"/>
              <a:t>4) A scenario where </a:t>
            </a:r>
            <a:r>
              <a:rPr lang="en-IN" dirty="0" err="1"/>
              <a:t>ArrayIndexOutOfBoundsException</a:t>
            </a:r>
            <a:r>
              <a:rPr lang="en-IN" dirty="0"/>
              <a:t> occurs</a:t>
            </a:r>
          </a:p>
          <a:p>
            <a:pPr marL="0" indent="0">
              <a:buNone/>
            </a:pPr>
            <a:endParaRPr lang="en-IN" dirty="0"/>
          </a:p>
          <a:p>
            <a:r>
              <a:rPr lang="en-IN" dirty="0"/>
              <a:t>When an array exceeds to it's size, the </a:t>
            </a:r>
            <a:r>
              <a:rPr lang="en-IN" dirty="0" err="1"/>
              <a:t>ArrayIndexOutOfBoundsException</a:t>
            </a:r>
            <a:r>
              <a:rPr lang="en-IN" dirty="0"/>
              <a:t> occurs. there may be other reasons to occur </a:t>
            </a:r>
            <a:r>
              <a:rPr lang="en-IN" dirty="0" err="1"/>
              <a:t>ArrayIndexOutOfBoundsException</a:t>
            </a:r>
            <a:r>
              <a:rPr lang="en-IN" dirty="0"/>
              <a:t>. </a:t>
            </a:r>
          </a:p>
          <a:p>
            <a:endParaRPr lang="en-IN" dirty="0"/>
          </a:p>
          <a:p>
            <a:pPr marL="0" indent="0">
              <a:buNone/>
            </a:pPr>
            <a:r>
              <a:rPr lang="en-IN" dirty="0"/>
              <a:t>Consider the following statements. </a:t>
            </a:r>
          </a:p>
          <a:p>
            <a:pPr marL="0" indent="0">
              <a:buNone/>
            </a:pPr>
            <a:r>
              <a:rPr lang="en-IN" b="1" dirty="0"/>
              <a:t>		int</a:t>
            </a:r>
            <a:r>
              <a:rPr lang="en-IN" dirty="0"/>
              <a:t> a[]=</a:t>
            </a:r>
            <a:r>
              <a:rPr lang="en-IN" b="1" dirty="0"/>
              <a:t>new</a:t>
            </a:r>
            <a:r>
              <a:rPr lang="en-IN" dirty="0"/>
              <a:t> </a:t>
            </a:r>
            <a:r>
              <a:rPr lang="en-IN" b="1" dirty="0"/>
              <a:t>int</a:t>
            </a:r>
            <a:r>
              <a:rPr lang="en-IN" dirty="0"/>
              <a:t>[5];  </a:t>
            </a:r>
          </a:p>
          <a:p>
            <a:pPr marL="0" indent="0">
              <a:buNone/>
            </a:pPr>
            <a:r>
              <a:rPr lang="en-IN" dirty="0"/>
              <a:t>		a[10]=50;  //</a:t>
            </a:r>
            <a:r>
              <a:rPr lang="en-IN" dirty="0" err="1"/>
              <a:t>ArrayIndexOutOfBoundsException</a:t>
            </a:r>
            <a:r>
              <a:rPr lang="en-IN" dirty="0"/>
              <a:t>  </a:t>
            </a:r>
          </a:p>
          <a:p>
            <a:endParaRPr lang="en-US" dirty="0"/>
          </a:p>
        </p:txBody>
      </p:sp>
      <p:sp>
        <p:nvSpPr>
          <p:cNvPr id="4" name="Date Placeholder 3">
            <a:extLst>
              <a:ext uri="{FF2B5EF4-FFF2-40B4-BE49-F238E27FC236}">
                <a16:creationId xmlns:a16="http://schemas.microsoft.com/office/drawing/2014/main" id="{E069926D-9051-2EB4-8378-CC4DE2EE49A3}"/>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D5F22533-2908-A198-0AFF-E54A098BFA38}"/>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934A88E2-16C7-CD56-DC40-FD1320A90B48}"/>
              </a:ext>
            </a:extLst>
          </p:cNvPr>
          <p:cNvSpPr>
            <a:spLocks noGrp="1"/>
          </p:cNvSpPr>
          <p:nvPr>
            <p:ph type="sldNum" sz="quarter" idx="12"/>
          </p:nvPr>
        </p:nvSpPr>
        <p:spPr/>
        <p:txBody>
          <a:bodyPr/>
          <a:lstStyle/>
          <a:p>
            <a:fld id="{860C8249-ED93-7640-8EF8-EF1CF6F3BBCA}" type="slidenum">
              <a:rPr lang="en-US" smtClean="0"/>
              <a:t>24</a:t>
            </a:fld>
            <a:endParaRPr lang="en-US"/>
          </a:p>
        </p:txBody>
      </p:sp>
      <p:pic>
        <p:nvPicPr>
          <p:cNvPr id="7" name="Picture 6">
            <a:extLst>
              <a:ext uri="{FF2B5EF4-FFF2-40B4-BE49-F238E27FC236}">
                <a16:creationId xmlns:a16="http://schemas.microsoft.com/office/drawing/2014/main" id="{1007A764-8CD3-656A-4D17-FCBB3374BC5C}"/>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721327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E4105-DF9E-2D3A-6265-CBFBDC6E5ABD}"/>
              </a:ext>
            </a:extLst>
          </p:cNvPr>
          <p:cNvSpPr>
            <a:spLocks noGrp="1"/>
          </p:cNvSpPr>
          <p:nvPr>
            <p:ph type="title"/>
          </p:nvPr>
        </p:nvSpPr>
        <p:spPr/>
        <p:txBody>
          <a:bodyPr/>
          <a:lstStyle/>
          <a:p>
            <a:r>
              <a:rPr lang="en-US" dirty="0"/>
              <a:t>Multi-catch block</a:t>
            </a:r>
          </a:p>
        </p:txBody>
      </p:sp>
      <p:sp>
        <p:nvSpPr>
          <p:cNvPr id="3" name="Content Placeholder 2">
            <a:extLst>
              <a:ext uri="{FF2B5EF4-FFF2-40B4-BE49-F238E27FC236}">
                <a16:creationId xmlns:a16="http://schemas.microsoft.com/office/drawing/2014/main" id="{AF92A899-3C85-DC71-9FF1-0351353FC6FE}"/>
              </a:ext>
            </a:extLst>
          </p:cNvPr>
          <p:cNvSpPr>
            <a:spLocks noGrp="1"/>
          </p:cNvSpPr>
          <p:nvPr>
            <p:ph idx="1"/>
          </p:nvPr>
        </p:nvSpPr>
        <p:spPr/>
        <p:txBody>
          <a:bodyPr/>
          <a:lstStyle/>
          <a:p>
            <a:r>
              <a:rPr lang="en-IN" dirty="0"/>
              <a:t>A try block can be followed by one or more catch blocks. </a:t>
            </a:r>
          </a:p>
          <a:p>
            <a:endParaRPr lang="en-IN" dirty="0"/>
          </a:p>
          <a:p>
            <a:r>
              <a:rPr lang="en-IN" dirty="0"/>
              <a:t>Each catch block must contain a different exception handler. So, if you have to perform different tasks at the occurrence of different exceptions, use java multi-catch block. </a:t>
            </a:r>
          </a:p>
          <a:p>
            <a:endParaRPr lang="en-IN" dirty="0"/>
          </a:p>
          <a:p>
            <a:r>
              <a:rPr lang="en-IN" dirty="0"/>
              <a:t>At a time only one exception occurs and at a time only one catch block is executed. </a:t>
            </a:r>
          </a:p>
          <a:p>
            <a:endParaRPr lang="en-IN" dirty="0"/>
          </a:p>
          <a:p>
            <a:r>
              <a:rPr lang="en-IN" dirty="0"/>
              <a:t>All catch blocks must be ordered from most specific to most general, i.e. catch for </a:t>
            </a:r>
            <a:r>
              <a:rPr lang="en-IN" dirty="0" err="1"/>
              <a:t>ArithmeticException</a:t>
            </a:r>
            <a:r>
              <a:rPr lang="en-IN" dirty="0"/>
              <a:t> must come before catch for Exception. </a:t>
            </a:r>
          </a:p>
          <a:p>
            <a:endParaRPr lang="en-US" dirty="0"/>
          </a:p>
        </p:txBody>
      </p:sp>
      <p:sp>
        <p:nvSpPr>
          <p:cNvPr id="4" name="Date Placeholder 3">
            <a:extLst>
              <a:ext uri="{FF2B5EF4-FFF2-40B4-BE49-F238E27FC236}">
                <a16:creationId xmlns:a16="http://schemas.microsoft.com/office/drawing/2014/main" id="{B63ADDD2-5FE3-3424-252A-9A503E44AEA3}"/>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3DD504DD-3611-2971-B219-1B7A0735422F}"/>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67E32816-A38C-BED9-ED7E-165DDCA710E6}"/>
              </a:ext>
            </a:extLst>
          </p:cNvPr>
          <p:cNvSpPr>
            <a:spLocks noGrp="1"/>
          </p:cNvSpPr>
          <p:nvPr>
            <p:ph type="sldNum" sz="quarter" idx="12"/>
          </p:nvPr>
        </p:nvSpPr>
        <p:spPr/>
        <p:txBody>
          <a:bodyPr/>
          <a:lstStyle/>
          <a:p>
            <a:fld id="{860C8249-ED93-7640-8EF8-EF1CF6F3BBCA}" type="slidenum">
              <a:rPr lang="en-US" smtClean="0"/>
              <a:t>25</a:t>
            </a:fld>
            <a:endParaRPr lang="en-US"/>
          </a:p>
        </p:txBody>
      </p:sp>
      <p:pic>
        <p:nvPicPr>
          <p:cNvPr id="7" name="Picture 6">
            <a:extLst>
              <a:ext uri="{FF2B5EF4-FFF2-40B4-BE49-F238E27FC236}">
                <a16:creationId xmlns:a16="http://schemas.microsoft.com/office/drawing/2014/main" id="{8F675310-04DB-5AE6-820E-BE434260F185}"/>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2563953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5E5F1175-CF99-E03F-B222-7D55AA86FA32}"/>
              </a:ext>
            </a:extLst>
          </p:cNvPr>
          <p:cNvPicPr>
            <a:picLocks noGrp="1" noChangeAspect="1"/>
          </p:cNvPicPr>
          <p:nvPr>
            <p:ph idx="1"/>
          </p:nvPr>
        </p:nvPicPr>
        <p:blipFill>
          <a:blip r:embed="rId2"/>
          <a:stretch>
            <a:fillRect/>
          </a:stretch>
        </p:blipFill>
        <p:spPr>
          <a:xfrm>
            <a:off x="1675562" y="832006"/>
            <a:ext cx="8427807" cy="5193987"/>
          </a:xfrm>
        </p:spPr>
      </p:pic>
      <p:sp>
        <p:nvSpPr>
          <p:cNvPr id="4" name="Date Placeholder 3">
            <a:extLst>
              <a:ext uri="{FF2B5EF4-FFF2-40B4-BE49-F238E27FC236}">
                <a16:creationId xmlns:a16="http://schemas.microsoft.com/office/drawing/2014/main" id="{BA55DF4E-CBF3-7573-9173-732353EB1ADD}"/>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2D67D273-C7B9-610A-9C18-301B28A267CC}"/>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943ADE6A-1088-DA9B-B9A1-380989D4D0F7}"/>
              </a:ext>
            </a:extLst>
          </p:cNvPr>
          <p:cNvSpPr>
            <a:spLocks noGrp="1"/>
          </p:cNvSpPr>
          <p:nvPr>
            <p:ph type="sldNum" sz="quarter" idx="12"/>
          </p:nvPr>
        </p:nvSpPr>
        <p:spPr/>
        <p:txBody>
          <a:bodyPr/>
          <a:lstStyle/>
          <a:p>
            <a:fld id="{860C8249-ED93-7640-8EF8-EF1CF6F3BBCA}" type="slidenum">
              <a:rPr lang="en-US" smtClean="0"/>
              <a:t>26</a:t>
            </a:fld>
            <a:endParaRPr lang="en-US"/>
          </a:p>
        </p:txBody>
      </p:sp>
      <p:pic>
        <p:nvPicPr>
          <p:cNvPr id="7" name="Picture 6">
            <a:extLst>
              <a:ext uri="{FF2B5EF4-FFF2-40B4-BE49-F238E27FC236}">
                <a16:creationId xmlns:a16="http://schemas.microsoft.com/office/drawing/2014/main" id="{79FB062C-CA9F-3A41-DC91-8320D2206C58}"/>
              </a:ext>
            </a:extLst>
          </p:cNvPr>
          <p:cNvPicPr>
            <a:picLocks noChangeAspect="1"/>
          </p:cNvPicPr>
          <p:nvPr/>
        </p:nvPicPr>
        <p:blipFill>
          <a:blip r:embed="rId3"/>
          <a:stretch>
            <a:fillRect/>
          </a:stretch>
        </p:blipFill>
        <p:spPr>
          <a:xfrm>
            <a:off x="10877626" y="0"/>
            <a:ext cx="1314374" cy="1314374"/>
          </a:xfrm>
          <a:prstGeom prst="rect">
            <a:avLst/>
          </a:prstGeom>
        </p:spPr>
      </p:pic>
    </p:spTree>
    <p:extLst>
      <p:ext uri="{BB962C8B-B14F-4D97-AF65-F5344CB8AC3E}">
        <p14:creationId xmlns:p14="http://schemas.microsoft.com/office/powerpoint/2010/main" val="4078802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2A55C-821F-A466-C2EC-974E9475C44D}"/>
              </a:ext>
            </a:extLst>
          </p:cNvPr>
          <p:cNvSpPr>
            <a:spLocks noGrp="1"/>
          </p:cNvSpPr>
          <p:nvPr>
            <p:ph type="title"/>
          </p:nvPr>
        </p:nvSpPr>
        <p:spPr>
          <a:xfrm>
            <a:off x="0" y="-165503"/>
            <a:ext cx="10058400" cy="1609344"/>
          </a:xfrm>
        </p:spPr>
        <p:txBody>
          <a:bodyPr/>
          <a:lstStyle/>
          <a:p>
            <a:r>
              <a:rPr lang="en-US" dirty="0"/>
              <a:t>Example-1</a:t>
            </a:r>
          </a:p>
        </p:txBody>
      </p:sp>
      <p:sp>
        <p:nvSpPr>
          <p:cNvPr id="4" name="Date Placeholder 3">
            <a:extLst>
              <a:ext uri="{FF2B5EF4-FFF2-40B4-BE49-F238E27FC236}">
                <a16:creationId xmlns:a16="http://schemas.microsoft.com/office/drawing/2014/main" id="{B1E0CF8D-BE16-A85C-1E10-082CAB00A36D}"/>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51792657-6FD0-7D06-5A7D-C0ADB25AA11B}"/>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FE7CED77-6327-D939-A4C6-F05F19A6656A}"/>
              </a:ext>
            </a:extLst>
          </p:cNvPr>
          <p:cNvSpPr>
            <a:spLocks noGrp="1"/>
          </p:cNvSpPr>
          <p:nvPr>
            <p:ph type="sldNum" sz="quarter" idx="12"/>
          </p:nvPr>
        </p:nvSpPr>
        <p:spPr/>
        <p:txBody>
          <a:bodyPr/>
          <a:lstStyle/>
          <a:p>
            <a:fld id="{860C8249-ED93-7640-8EF8-EF1CF6F3BBCA}" type="slidenum">
              <a:rPr lang="en-US" smtClean="0"/>
              <a:t>27</a:t>
            </a:fld>
            <a:endParaRPr lang="en-US"/>
          </a:p>
        </p:txBody>
      </p:sp>
      <p:pic>
        <p:nvPicPr>
          <p:cNvPr id="7" name="Picture 6">
            <a:extLst>
              <a:ext uri="{FF2B5EF4-FFF2-40B4-BE49-F238E27FC236}">
                <a16:creationId xmlns:a16="http://schemas.microsoft.com/office/drawing/2014/main" id="{D1C8C298-9382-43E8-B4D7-06ACFBA92479}"/>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F6EBBEEF-1197-28D9-64FF-C04AEEEFE306}"/>
              </a:ext>
            </a:extLst>
          </p:cNvPr>
          <p:cNvSpPr/>
          <p:nvPr/>
        </p:nvSpPr>
        <p:spPr>
          <a:xfrm>
            <a:off x="964474" y="1443841"/>
            <a:ext cx="6096000" cy="4247317"/>
          </a:xfrm>
          <a:prstGeom prst="rect">
            <a:avLst/>
          </a:prstGeom>
        </p:spPr>
        <p:txBody>
          <a:bodyPr>
            <a:spAutoFit/>
          </a:bodyPr>
          <a:lstStyle/>
          <a:p>
            <a:r>
              <a:rPr lang="en-IN" dirty="0">
                <a:latin typeface="LMSans10"/>
              </a:rPr>
              <a:t>public class MultipleCatchBlock1 </a:t>
            </a:r>
            <a:r>
              <a:rPr lang="en-IN" dirty="0">
                <a:latin typeface="CMSY10"/>
              </a:rPr>
              <a:t>{</a:t>
            </a:r>
            <a:br>
              <a:rPr lang="en-IN" dirty="0">
                <a:latin typeface="CMSY10"/>
              </a:rPr>
            </a:br>
            <a:r>
              <a:rPr lang="en-IN" dirty="0">
                <a:latin typeface="LMSans10"/>
              </a:rPr>
              <a:t>public static void main(String [] </a:t>
            </a:r>
            <a:r>
              <a:rPr lang="en-IN" dirty="0" err="1">
                <a:latin typeface="LMSans10"/>
              </a:rPr>
              <a:t>args</a:t>
            </a:r>
            <a:r>
              <a:rPr lang="en-IN" dirty="0">
                <a:latin typeface="LMSans10"/>
              </a:rPr>
              <a:t>) </a:t>
            </a:r>
            <a:r>
              <a:rPr lang="en-IN" dirty="0">
                <a:latin typeface="CMSY10"/>
              </a:rPr>
              <a:t>{ </a:t>
            </a:r>
          </a:p>
          <a:p>
            <a:r>
              <a:rPr lang="en-IN" dirty="0">
                <a:latin typeface="LMSans10"/>
              </a:rPr>
              <a:t>try</a:t>
            </a:r>
            <a:r>
              <a:rPr lang="en-IN" dirty="0">
                <a:latin typeface="CMSY10"/>
              </a:rPr>
              <a:t>{ </a:t>
            </a:r>
            <a:endParaRPr lang="en-IN" dirty="0"/>
          </a:p>
          <a:p>
            <a:r>
              <a:rPr lang="en-IN" dirty="0">
                <a:latin typeface="LMSans10"/>
              </a:rPr>
              <a:t>int a[]=new int [5];</a:t>
            </a:r>
            <a:br>
              <a:rPr lang="en-IN" dirty="0">
                <a:latin typeface="LMSans10"/>
              </a:rPr>
            </a:br>
            <a:r>
              <a:rPr lang="en-IN" dirty="0">
                <a:latin typeface="LMSans10"/>
              </a:rPr>
              <a:t>a[5]=30/0;  // exception occurred</a:t>
            </a:r>
            <a:br>
              <a:rPr lang="en-IN" dirty="0">
                <a:latin typeface="LMSans10"/>
              </a:rPr>
            </a:br>
            <a:r>
              <a:rPr lang="en-IN" dirty="0">
                <a:latin typeface="CMSY10"/>
              </a:rPr>
              <a:t>}</a:t>
            </a:r>
            <a:br>
              <a:rPr lang="en-IN" dirty="0">
                <a:latin typeface="CMSY10"/>
              </a:rPr>
            </a:br>
            <a:r>
              <a:rPr lang="en-IN" dirty="0">
                <a:latin typeface="LMSans10"/>
              </a:rPr>
              <a:t>catch(</a:t>
            </a:r>
            <a:r>
              <a:rPr lang="en-IN" dirty="0" err="1">
                <a:latin typeface="LMSans10"/>
              </a:rPr>
              <a:t>ArithmeticException</a:t>
            </a:r>
            <a:r>
              <a:rPr lang="en-IN" dirty="0">
                <a:latin typeface="LMSans10"/>
              </a:rPr>
              <a:t> e) </a:t>
            </a:r>
            <a:r>
              <a:rPr lang="en-IN" dirty="0">
                <a:latin typeface="CMSY10"/>
              </a:rPr>
              <a:t>{</a:t>
            </a:r>
          </a:p>
          <a:p>
            <a:r>
              <a:rPr lang="en-IN" dirty="0" err="1">
                <a:latin typeface="LMSans10"/>
              </a:rPr>
              <a:t>System.out.println</a:t>
            </a:r>
            <a:r>
              <a:rPr lang="en-IN" dirty="0">
                <a:latin typeface="LMSans10"/>
              </a:rPr>
              <a:t>(”Arithmetic Exception occurs”); </a:t>
            </a:r>
            <a:r>
              <a:rPr lang="en-IN" dirty="0">
                <a:latin typeface="CMSY10"/>
              </a:rPr>
              <a:t>} </a:t>
            </a:r>
            <a:endParaRPr lang="en-IN" dirty="0"/>
          </a:p>
          <a:p>
            <a:r>
              <a:rPr lang="en-IN" dirty="0">
                <a:latin typeface="LMSans10"/>
              </a:rPr>
              <a:t>catch(</a:t>
            </a:r>
            <a:r>
              <a:rPr lang="en-IN" dirty="0" err="1">
                <a:latin typeface="LMSans10"/>
              </a:rPr>
              <a:t>ArrayIndexOutOfBoundsException</a:t>
            </a:r>
            <a:r>
              <a:rPr lang="en-IN" dirty="0">
                <a:latin typeface="LMSans10"/>
              </a:rPr>
              <a:t> e) </a:t>
            </a:r>
            <a:r>
              <a:rPr lang="en-IN" dirty="0">
                <a:latin typeface="CMSY10"/>
              </a:rPr>
              <a:t>{</a:t>
            </a:r>
          </a:p>
          <a:p>
            <a:r>
              <a:rPr lang="en-IN" dirty="0" err="1">
                <a:latin typeface="LMSans10"/>
              </a:rPr>
              <a:t>System.out</a:t>
            </a:r>
            <a:r>
              <a:rPr lang="en-IN" dirty="0">
                <a:latin typeface="LMSans10"/>
              </a:rPr>
              <a:t>. </a:t>
            </a:r>
            <a:r>
              <a:rPr lang="en-IN" dirty="0" err="1">
                <a:latin typeface="LMSans10"/>
              </a:rPr>
              <a:t>println</a:t>
            </a:r>
            <a:r>
              <a:rPr lang="en-IN" dirty="0">
                <a:latin typeface="LMSans10"/>
              </a:rPr>
              <a:t>(”</a:t>
            </a:r>
            <a:r>
              <a:rPr lang="en-IN" dirty="0" err="1">
                <a:latin typeface="LMSans10"/>
              </a:rPr>
              <a:t>ArrayIndexOutOfBounds</a:t>
            </a:r>
            <a:r>
              <a:rPr lang="en-IN" dirty="0">
                <a:latin typeface="LMSans10"/>
              </a:rPr>
              <a:t>”);</a:t>
            </a:r>
            <a:br>
              <a:rPr lang="en-IN" dirty="0">
                <a:latin typeface="LMSans10"/>
              </a:rPr>
            </a:br>
            <a:r>
              <a:rPr lang="en-IN" dirty="0">
                <a:latin typeface="CMSY10"/>
              </a:rPr>
              <a:t>}</a:t>
            </a:r>
            <a:br>
              <a:rPr lang="en-IN" dirty="0">
                <a:latin typeface="CMSY10"/>
              </a:rPr>
            </a:br>
            <a:r>
              <a:rPr lang="en-IN" dirty="0">
                <a:latin typeface="LMSans10"/>
              </a:rPr>
              <a:t>catch(Exception e)</a:t>
            </a:r>
            <a:br>
              <a:rPr lang="en-IN" dirty="0">
                <a:latin typeface="LMSans10"/>
              </a:rPr>
            </a:br>
            <a:r>
              <a:rPr lang="en-IN" dirty="0">
                <a:latin typeface="CMSY10"/>
              </a:rPr>
              <a:t>{</a:t>
            </a:r>
            <a:r>
              <a:rPr lang="en-IN" dirty="0" err="1">
                <a:latin typeface="LMSans10"/>
              </a:rPr>
              <a:t>System.out.println</a:t>
            </a:r>
            <a:r>
              <a:rPr lang="en-IN" dirty="0">
                <a:latin typeface="LMSans10"/>
              </a:rPr>
              <a:t>(”Parent Exception occurs”); </a:t>
            </a:r>
            <a:r>
              <a:rPr lang="en-IN" dirty="0">
                <a:latin typeface="CMSY10"/>
              </a:rPr>
              <a:t>}</a:t>
            </a:r>
            <a:br>
              <a:rPr lang="en-IN" dirty="0">
                <a:latin typeface="CMSY10"/>
              </a:rPr>
            </a:br>
            <a:r>
              <a:rPr lang="en-IN" dirty="0" err="1">
                <a:latin typeface="LMSans10"/>
              </a:rPr>
              <a:t>System.out.println</a:t>
            </a:r>
            <a:r>
              <a:rPr lang="en-IN" dirty="0">
                <a:latin typeface="LMSans10"/>
              </a:rPr>
              <a:t>(”rest of the code”); </a:t>
            </a:r>
            <a:endParaRPr lang="en-IN" dirty="0"/>
          </a:p>
          <a:p>
            <a:r>
              <a:rPr lang="en-IN" dirty="0">
                <a:latin typeface="CMSY10"/>
              </a:rPr>
              <a:t>}} </a:t>
            </a:r>
            <a:endParaRPr lang="en-IN" dirty="0">
              <a:effectLst/>
            </a:endParaRPr>
          </a:p>
        </p:txBody>
      </p:sp>
      <p:sp>
        <p:nvSpPr>
          <p:cNvPr id="9" name="TextBox 8">
            <a:extLst>
              <a:ext uri="{FF2B5EF4-FFF2-40B4-BE49-F238E27FC236}">
                <a16:creationId xmlns:a16="http://schemas.microsoft.com/office/drawing/2014/main" id="{12B13895-8AC0-0E98-0DFE-9EB0BFE30101}"/>
              </a:ext>
            </a:extLst>
          </p:cNvPr>
          <p:cNvSpPr txBox="1"/>
          <p:nvPr/>
        </p:nvSpPr>
        <p:spPr>
          <a:xfrm>
            <a:off x="7847635" y="2673752"/>
            <a:ext cx="3198120" cy="1477328"/>
          </a:xfrm>
          <a:prstGeom prst="rect">
            <a:avLst/>
          </a:prstGeom>
          <a:noFill/>
        </p:spPr>
        <p:txBody>
          <a:bodyPr wrap="none" rtlCol="0">
            <a:spAutoFit/>
          </a:bodyPr>
          <a:lstStyle/>
          <a:p>
            <a:r>
              <a:rPr lang="en-US" dirty="0"/>
              <a:t>Output: </a:t>
            </a:r>
          </a:p>
          <a:p>
            <a:endParaRPr lang="en-US" dirty="0"/>
          </a:p>
          <a:p>
            <a:r>
              <a:rPr lang="en-US" dirty="0"/>
              <a:t>Arithmetic Exception occurs</a:t>
            </a:r>
          </a:p>
          <a:p>
            <a:endParaRPr lang="en-US" dirty="0"/>
          </a:p>
          <a:p>
            <a:r>
              <a:rPr lang="en-US" dirty="0"/>
              <a:t>rest of the code</a:t>
            </a:r>
          </a:p>
        </p:txBody>
      </p:sp>
    </p:spTree>
    <p:extLst>
      <p:ext uri="{BB962C8B-B14F-4D97-AF65-F5344CB8AC3E}">
        <p14:creationId xmlns:p14="http://schemas.microsoft.com/office/powerpoint/2010/main" val="1119961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186BF-A1B8-6090-0964-9FE9DF02A328}"/>
              </a:ext>
            </a:extLst>
          </p:cNvPr>
          <p:cNvSpPr>
            <a:spLocks noGrp="1"/>
          </p:cNvSpPr>
          <p:nvPr>
            <p:ph type="title"/>
          </p:nvPr>
        </p:nvSpPr>
        <p:spPr>
          <a:xfrm>
            <a:off x="0" y="-147485"/>
            <a:ext cx="10058400" cy="1609344"/>
          </a:xfrm>
        </p:spPr>
        <p:txBody>
          <a:bodyPr/>
          <a:lstStyle/>
          <a:p>
            <a:r>
              <a:rPr lang="en-US" dirty="0"/>
              <a:t>Example-2</a:t>
            </a:r>
          </a:p>
        </p:txBody>
      </p:sp>
      <p:sp>
        <p:nvSpPr>
          <p:cNvPr id="4" name="Date Placeholder 3">
            <a:extLst>
              <a:ext uri="{FF2B5EF4-FFF2-40B4-BE49-F238E27FC236}">
                <a16:creationId xmlns:a16="http://schemas.microsoft.com/office/drawing/2014/main" id="{395FC820-F082-2EDD-9669-0C9E05CE3F2C}"/>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D261BE80-2252-D9E8-BFD1-E392F44A410D}"/>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BC990295-717C-0257-B0C4-17052FE08F5E}"/>
              </a:ext>
            </a:extLst>
          </p:cNvPr>
          <p:cNvSpPr>
            <a:spLocks noGrp="1"/>
          </p:cNvSpPr>
          <p:nvPr>
            <p:ph type="sldNum" sz="quarter" idx="12"/>
          </p:nvPr>
        </p:nvSpPr>
        <p:spPr/>
        <p:txBody>
          <a:bodyPr/>
          <a:lstStyle/>
          <a:p>
            <a:fld id="{860C8249-ED93-7640-8EF8-EF1CF6F3BBCA}" type="slidenum">
              <a:rPr lang="en-US" smtClean="0"/>
              <a:t>28</a:t>
            </a:fld>
            <a:endParaRPr lang="en-US"/>
          </a:p>
        </p:txBody>
      </p:sp>
      <p:pic>
        <p:nvPicPr>
          <p:cNvPr id="7" name="Picture 6">
            <a:extLst>
              <a:ext uri="{FF2B5EF4-FFF2-40B4-BE49-F238E27FC236}">
                <a16:creationId xmlns:a16="http://schemas.microsoft.com/office/drawing/2014/main" id="{C847B2EA-5CD8-24DD-AA9E-801836347AFE}"/>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B2653503-C073-418D-0976-1F322207820A}"/>
              </a:ext>
            </a:extLst>
          </p:cNvPr>
          <p:cNvSpPr/>
          <p:nvPr/>
        </p:nvSpPr>
        <p:spPr>
          <a:xfrm>
            <a:off x="664864" y="1314374"/>
            <a:ext cx="6750920" cy="4524315"/>
          </a:xfrm>
          <a:prstGeom prst="rect">
            <a:avLst/>
          </a:prstGeom>
        </p:spPr>
        <p:txBody>
          <a:bodyPr wrap="square">
            <a:spAutoFit/>
          </a:bodyPr>
          <a:lstStyle/>
          <a:p>
            <a:r>
              <a:rPr lang="en-IN" dirty="0">
                <a:latin typeface="LMSans10"/>
              </a:rPr>
              <a:t>public class MultipleCatchBlock2 </a:t>
            </a:r>
            <a:r>
              <a:rPr lang="en-IN" dirty="0">
                <a:latin typeface="CMSY10"/>
              </a:rPr>
              <a:t>{</a:t>
            </a:r>
            <a:br>
              <a:rPr lang="en-IN" dirty="0">
                <a:latin typeface="CMSY10"/>
              </a:rPr>
            </a:br>
            <a:r>
              <a:rPr lang="en-IN" dirty="0">
                <a:latin typeface="LMSans10"/>
              </a:rPr>
              <a:t>public static void main(String [] </a:t>
            </a:r>
            <a:r>
              <a:rPr lang="en-IN" dirty="0" err="1">
                <a:latin typeface="LMSans10"/>
              </a:rPr>
              <a:t>args</a:t>
            </a:r>
            <a:r>
              <a:rPr lang="en-IN" dirty="0">
                <a:latin typeface="LMSans10"/>
              </a:rPr>
              <a:t>) </a:t>
            </a:r>
            <a:r>
              <a:rPr lang="en-IN" dirty="0">
                <a:latin typeface="CMSY10"/>
              </a:rPr>
              <a:t>{ </a:t>
            </a:r>
          </a:p>
          <a:p>
            <a:r>
              <a:rPr lang="en-IN" dirty="0">
                <a:latin typeface="LMSans10"/>
              </a:rPr>
              <a:t>try</a:t>
            </a:r>
            <a:r>
              <a:rPr lang="en-IN" dirty="0">
                <a:latin typeface="CMSY10"/>
              </a:rPr>
              <a:t>{ </a:t>
            </a:r>
            <a:endParaRPr lang="en-IN" dirty="0"/>
          </a:p>
          <a:p>
            <a:r>
              <a:rPr lang="en-IN" dirty="0">
                <a:latin typeface="LMSans10"/>
              </a:rPr>
              <a:t>int a[]=new int [5];</a:t>
            </a:r>
            <a:br>
              <a:rPr lang="en-IN" dirty="0">
                <a:latin typeface="LMSans10"/>
              </a:rPr>
            </a:br>
            <a:r>
              <a:rPr lang="en-IN" dirty="0">
                <a:latin typeface="LMSans10"/>
              </a:rPr>
              <a:t>System . out . p r </a:t>
            </a:r>
            <a:r>
              <a:rPr lang="en-IN" dirty="0" err="1">
                <a:latin typeface="LMSans10"/>
              </a:rPr>
              <a:t>i</a:t>
            </a:r>
            <a:r>
              <a:rPr lang="en-IN" dirty="0">
                <a:latin typeface="LMSans10"/>
              </a:rPr>
              <a:t> n t l n ( a [ 10 ] ) ;</a:t>
            </a:r>
            <a:br>
              <a:rPr lang="en-IN" dirty="0">
                <a:latin typeface="LMSans10"/>
              </a:rPr>
            </a:br>
            <a:r>
              <a:rPr lang="en-IN" dirty="0">
                <a:latin typeface="CMSY10"/>
              </a:rPr>
              <a:t>}</a:t>
            </a:r>
            <a:br>
              <a:rPr lang="en-IN" dirty="0">
                <a:latin typeface="CMSY10"/>
              </a:rPr>
            </a:br>
            <a:r>
              <a:rPr lang="en-IN" dirty="0">
                <a:latin typeface="LMSans10"/>
              </a:rPr>
              <a:t>catch(</a:t>
            </a:r>
            <a:r>
              <a:rPr lang="en-IN" dirty="0" err="1">
                <a:latin typeface="LMSans10"/>
              </a:rPr>
              <a:t>ArithmeticException</a:t>
            </a:r>
            <a:r>
              <a:rPr lang="en-IN" dirty="0">
                <a:latin typeface="LMSans10"/>
              </a:rPr>
              <a:t> e) </a:t>
            </a:r>
            <a:r>
              <a:rPr lang="en-IN" dirty="0">
                <a:latin typeface="CMSY10"/>
              </a:rPr>
              <a:t>{</a:t>
            </a:r>
          </a:p>
          <a:p>
            <a:r>
              <a:rPr lang="en-IN" dirty="0" err="1">
                <a:latin typeface="LMSans10"/>
              </a:rPr>
              <a:t>System.out.println</a:t>
            </a:r>
            <a:r>
              <a:rPr lang="en-IN" dirty="0">
                <a:latin typeface="LMSans10"/>
              </a:rPr>
              <a:t>(”Arithmetic Exception occurs”); </a:t>
            </a:r>
            <a:r>
              <a:rPr lang="en-IN" dirty="0">
                <a:latin typeface="CMSY10"/>
              </a:rPr>
              <a:t>}</a:t>
            </a:r>
            <a:br>
              <a:rPr lang="en-IN" dirty="0">
                <a:latin typeface="CMSY10"/>
              </a:rPr>
            </a:br>
            <a:r>
              <a:rPr lang="en-IN" dirty="0">
                <a:latin typeface="LMSans10"/>
              </a:rPr>
              <a:t>catch(</a:t>
            </a:r>
            <a:r>
              <a:rPr lang="en-IN" dirty="0" err="1">
                <a:latin typeface="LMSans10"/>
              </a:rPr>
              <a:t>ArrayIndexOutOfBoundsException</a:t>
            </a:r>
            <a:r>
              <a:rPr lang="en-IN" dirty="0">
                <a:latin typeface="LMSans10"/>
              </a:rPr>
              <a:t> e) </a:t>
            </a:r>
            <a:r>
              <a:rPr lang="en-IN" dirty="0">
                <a:latin typeface="CMSY10"/>
              </a:rPr>
              <a:t>{</a:t>
            </a:r>
          </a:p>
          <a:p>
            <a:r>
              <a:rPr lang="en-IN" dirty="0" err="1">
                <a:latin typeface="LMSans10"/>
              </a:rPr>
              <a:t>System.out</a:t>
            </a:r>
            <a:r>
              <a:rPr lang="en-IN" dirty="0">
                <a:latin typeface="LMSans10"/>
              </a:rPr>
              <a:t>. </a:t>
            </a:r>
            <a:r>
              <a:rPr lang="en-IN" dirty="0" err="1">
                <a:latin typeface="LMSans10"/>
              </a:rPr>
              <a:t>println</a:t>
            </a:r>
            <a:r>
              <a:rPr lang="en-IN" dirty="0">
                <a:latin typeface="LMSans10"/>
              </a:rPr>
              <a:t>(”</a:t>
            </a:r>
            <a:r>
              <a:rPr lang="en-IN" dirty="0" err="1">
                <a:latin typeface="LMSans10"/>
              </a:rPr>
              <a:t>ArrayIndexOutOfBounds</a:t>
            </a:r>
            <a:r>
              <a:rPr lang="en-IN" dirty="0">
                <a:latin typeface="LMSans10"/>
              </a:rPr>
              <a:t>”);</a:t>
            </a:r>
            <a:br>
              <a:rPr lang="en-IN" dirty="0">
                <a:latin typeface="LMSans10"/>
              </a:rPr>
            </a:br>
            <a:r>
              <a:rPr lang="en-IN" dirty="0">
                <a:latin typeface="CMSY10"/>
              </a:rPr>
              <a:t>}</a:t>
            </a:r>
            <a:br>
              <a:rPr lang="en-IN" dirty="0">
                <a:latin typeface="CMSY10"/>
              </a:rPr>
            </a:br>
            <a:r>
              <a:rPr lang="en-IN" dirty="0">
                <a:latin typeface="LMSans10"/>
              </a:rPr>
              <a:t>catch(Exception e)</a:t>
            </a:r>
            <a:br>
              <a:rPr lang="en-IN" dirty="0">
                <a:latin typeface="LMSans10"/>
              </a:rPr>
            </a:br>
            <a:r>
              <a:rPr lang="en-IN" dirty="0">
                <a:latin typeface="CMSY10"/>
              </a:rPr>
              <a:t>{</a:t>
            </a:r>
            <a:r>
              <a:rPr lang="en-IN" dirty="0" err="1">
                <a:latin typeface="LMSans10"/>
              </a:rPr>
              <a:t>System.out.println</a:t>
            </a:r>
            <a:r>
              <a:rPr lang="en-IN" dirty="0">
                <a:latin typeface="LMSans10"/>
              </a:rPr>
              <a:t>(”Parent Exception occurs”);</a:t>
            </a:r>
            <a:br>
              <a:rPr lang="en-IN" dirty="0">
                <a:latin typeface="LMSans10"/>
              </a:rPr>
            </a:br>
            <a:r>
              <a:rPr lang="en-IN" dirty="0">
                <a:latin typeface="CMSY10"/>
              </a:rPr>
              <a:t>}</a:t>
            </a:r>
            <a:br>
              <a:rPr lang="en-IN" dirty="0">
                <a:latin typeface="CMSY10"/>
              </a:rPr>
            </a:br>
            <a:r>
              <a:rPr lang="en-IN" dirty="0" err="1">
                <a:latin typeface="LMSans10"/>
              </a:rPr>
              <a:t>System.out.println</a:t>
            </a:r>
            <a:r>
              <a:rPr lang="en-IN" dirty="0">
                <a:latin typeface="LMSans10"/>
              </a:rPr>
              <a:t>(”rest of the code”); </a:t>
            </a:r>
            <a:endParaRPr lang="en-IN" dirty="0"/>
          </a:p>
          <a:p>
            <a:r>
              <a:rPr lang="en-IN" dirty="0">
                <a:latin typeface="CMSY10"/>
              </a:rPr>
              <a:t>}} </a:t>
            </a:r>
            <a:endParaRPr lang="en-IN" dirty="0">
              <a:effectLst/>
            </a:endParaRPr>
          </a:p>
        </p:txBody>
      </p:sp>
      <p:sp>
        <p:nvSpPr>
          <p:cNvPr id="10" name="TextBox 9">
            <a:extLst>
              <a:ext uri="{FF2B5EF4-FFF2-40B4-BE49-F238E27FC236}">
                <a16:creationId xmlns:a16="http://schemas.microsoft.com/office/drawing/2014/main" id="{85630048-72DC-9C6D-D7F0-29B6DDBFB355}"/>
              </a:ext>
            </a:extLst>
          </p:cNvPr>
          <p:cNvSpPr txBox="1"/>
          <p:nvPr/>
        </p:nvSpPr>
        <p:spPr>
          <a:xfrm>
            <a:off x="6514071" y="880279"/>
            <a:ext cx="2800382" cy="1754326"/>
          </a:xfrm>
          <a:prstGeom prst="rect">
            <a:avLst/>
          </a:prstGeom>
          <a:noFill/>
        </p:spPr>
        <p:txBody>
          <a:bodyPr wrap="none" rtlCol="0">
            <a:spAutoFit/>
          </a:bodyPr>
          <a:lstStyle/>
          <a:p>
            <a:r>
              <a:rPr lang="en-US" dirty="0"/>
              <a:t>Output: </a:t>
            </a:r>
          </a:p>
          <a:p>
            <a:endParaRPr lang="en-US" dirty="0"/>
          </a:p>
          <a:p>
            <a:r>
              <a:rPr lang="en-US" dirty="0" err="1"/>
              <a:t>ArrayIndexOutOfBounds</a:t>
            </a:r>
            <a:endParaRPr lang="en-US" dirty="0"/>
          </a:p>
          <a:p>
            <a:endParaRPr lang="en-US" dirty="0"/>
          </a:p>
          <a:p>
            <a:r>
              <a:rPr lang="en-US" dirty="0"/>
              <a:t>rest of the code</a:t>
            </a:r>
          </a:p>
          <a:p>
            <a:endParaRPr lang="en-US" dirty="0"/>
          </a:p>
        </p:txBody>
      </p:sp>
      <p:sp>
        <p:nvSpPr>
          <p:cNvPr id="11" name="TextBox 10">
            <a:extLst>
              <a:ext uri="{FF2B5EF4-FFF2-40B4-BE49-F238E27FC236}">
                <a16:creationId xmlns:a16="http://schemas.microsoft.com/office/drawing/2014/main" id="{A9371110-6191-B811-2B60-111D16C8469C}"/>
              </a:ext>
            </a:extLst>
          </p:cNvPr>
          <p:cNvSpPr txBox="1"/>
          <p:nvPr/>
        </p:nvSpPr>
        <p:spPr>
          <a:xfrm>
            <a:off x="8080648" y="3429000"/>
            <a:ext cx="2921954" cy="2308324"/>
          </a:xfrm>
          <a:prstGeom prst="rect">
            <a:avLst/>
          </a:prstGeom>
          <a:noFill/>
        </p:spPr>
        <p:txBody>
          <a:bodyPr wrap="none" rtlCol="0">
            <a:spAutoFit/>
          </a:bodyPr>
          <a:lstStyle/>
          <a:p>
            <a:r>
              <a:rPr lang="en-US" dirty="0"/>
              <a:t>Output:</a:t>
            </a:r>
          </a:p>
          <a:p>
            <a:endParaRPr lang="en-US" dirty="0"/>
          </a:p>
          <a:p>
            <a:r>
              <a:rPr lang="en-US" dirty="0"/>
              <a:t>If array size is decreased, </a:t>
            </a:r>
          </a:p>
          <a:p>
            <a:r>
              <a:rPr lang="en-US" dirty="0"/>
              <a:t>then </a:t>
            </a:r>
          </a:p>
          <a:p>
            <a:endParaRPr lang="en-US" dirty="0"/>
          </a:p>
          <a:p>
            <a:r>
              <a:rPr lang="en-US" dirty="0"/>
              <a:t>O </a:t>
            </a:r>
          </a:p>
          <a:p>
            <a:endParaRPr lang="en-US" dirty="0"/>
          </a:p>
          <a:p>
            <a:r>
              <a:rPr lang="en-US" dirty="0"/>
              <a:t>Rest of the code</a:t>
            </a:r>
          </a:p>
        </p:txBody>
      </p:sp>
    </p:spTree>
    <p:extLst>
      <p:ext uri="{BB962C8B-B14F-4D97-AF65-F5344CB8AC3E}">
        <p14:creationId xmlns:p14="http://schemas.microsoft.com/office/powerpoint/2010/main" val="829863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12F19-12D1-3E3D-C9A0-F690F9A92CC1}"/>
              </a:ext>
            </a:extLst>
          </p:cNvPr>
          <p:cNvSpPr>
            <a:spLocks noGrp="1"/>
          </p:cNvSpPr>
          <p:nvPr>
            <p:ph type="title"/>
          </p:nvPr>
        </p:nvSpPr>
        <p:spPr>
          <a:xfrm>
            <a:off x="0" y="-147485"/>
            <a:ext cx="10058400" cy="1609344"/>
          </a:xfrm>
        </p:spPr>
        <p:txBody>
          <a:bodyPr/>
          <a:lstStyle/>
          <a:p>
            <a:r>
              <a:rPr lang="en-US" dirty="0"/>
              <a:t>Example-3</a:t>
            </a:r>
          </a:p>
        </p:txBody>
      </p:sp>
      <p:sp>
        <p:nvSpPr>
          <p:cNvPr id="4" name="Date Placeholder 3">
            <a:extLst>
              <a:ext uri="{FF2B5EF4-FFF2-40B4-BE49-F238E27FC236}">
                <a16:creationId xmlns:a16="http://schemas.microsoft.com/office/drawing/2014/main" id="{30F4AFEB-55F8-B397-E332-C9C537546E58}"/>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7BC2968B-C18E-EBC9-3598-BD86C0C57DA0}"/>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C2244A69-7C96-E895-0F78-05C5D18B9173}"/>
              </a:ext>
            </a:extLst>
          </p:cNvPr>
          <p:cNvSpPr>
            <a:spLocks noGrp="1"/>
          </p:cNvSpPr>
          <p:nvPr>
            <p:ph type="sldNum" sz="quarter" idx="12"/>
          </p:nvPr>
        </p:nvSpPr>
        <p:spPr/>
        <p:txBody>
          <a:bodyPr/>
          <a:lstStyle/>
          <a:p>
            <a:fld id="{860C8249-ED93-7640-8EF8-EF1CF6F3BBCA}" type="slidenum">
              <a:rPr lang="en-US" smtClean="0"/>
              <a:t>29</a:t>
            </a:fld>
            <a:endParaRPr lang="en-US"/>
          </a:p>
        </p:txBody>
      </p:sp>
      <p:pic>
        <p:nvPicPr>
          <p:cNvPr id="7" name="Picture 6">
            <a:extLst>
              <a:ext uri="{FF2B5EF4-FFF2-40B4-BE49-F238E27FC236}">
                <a16:creationId xmlns:a16="http://schemas.microsoft.com/office/drawing/2014/main" id="{F31024CD-B47E-1674-9292-B0D81E5F6432}"/>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F596B170-54EE-7E6E-7128-FAD0EE644AF4}"/>
              </a:ext>
            </a:extLst>
          </p:cNvPr>
          <p:cNvSpPr/>
          <p:nvPr/>
        </p:nvSpPr>
        <p:spPr>
          <a:xfrm>
            <a:off x="1088136" y="1364741"/>
            <a:ext cx="6096000" cy="4247317"/>
          </a:xfrm>
          <a:prstGeom prst="rect">
            <a:avLst/>
          </a:prstGeom>
        </p:spPr>
        <p:txBody>
          <a:bodyPr>
            <a:spAutoFit/>
          </a:bodyPr>
          <a:lstStyle/>
          <a:p>
            <a:r>
              <a:rPr lang="en-IN" dirty="0">
                <a:latin typeface="LMSans10"/>
              </a:rPr>
              <a:t>public class MultipleCatchBlock3 </a:t>
            </a:r>
            <a:r>
              <a:rPr lang="en-IN" dirty="0">
                <a:latin typeface="CMSY10"/>
              </a:rPr>
              <a:t>{</a:t>
            </a:r>
            <a:br>
              <a:rPr lang="en-IN" dirty="0">
                <a:latin typeface="CMSY10"/>
              </a:rPr>
            </a:br>
            <a:r>
              <a:rPr lang="en-IN" dirty="0">
                <a:latin typeface="LMSans10"/>
              </a:rPr>
              <a:t>public static void main(String [] </a:t>
            </a:r>
            <a:r>
              <a:rPr lang="en-IN" dirty="0" err="1">
                <a:latin typeface="LMSans10"/>
              </a:rPr>
              <a:t>args</a:t>
            </a:r>
            <a:r>
              <a:rPr lang="en-IN" dirty="0">
                <a:latin typeface="LMSans10"/>
              </a:rPr>
              <a:t>) </a:t>
            </a:r>
            <a:r>
              <a:rPr lang="en-IN" dirty="0">
                <a:latin typeface="CMSY10"/>
              </a:rPr>
              <a:t>{ </a:t>
            </a:r>
          </a:p>
          <a:p>
            <a:r>
              <a:rPr lang="en-IN" dirty="0">
                <a:latin typeface="LMSans10"/>
              </a:rPr>
              <a:t>try</a:t>
            </a:r>
            <a:r>
              <a:rPr lang="en-IN" dirty="0">
                <a:latin typeface="CMSY10"/>
              </a:rPr>
              <a:t>{ </a:t>
            </a:r>
            <a:endParaRPr lang="en-IN" dirty="0"/>
          </a:p>
          <a:p>
            <a:r>
              <a:rPr lang="en-IN" dirty="0">
                <a:latin typeface="LMSans10"/>
              </a:rPr>
              <a:t>int a[]=new int [5];</a:t>
            </a:r>
            <a:br>
              <a:rPr lang="en-IN" dirty="0">
                <a:latin typeface="LMSans10"/>
              </a:rPr>
            </a:br>
            <a:r>
              <a:rPr lang="en-IN" dirty="0">
                <a:latin typeface="LMSans10"/>
              </a:rPr>
              <a:t>a[5]=30/0;</a:t>
            </a:r>
            <a:br>
              <a:rPr lang="en-IN" dirty="0">
                <a:latin typeface="LMSans10"/>
              </a:rPr>
            </a:br>
            <a:r>
              <a:rPr lang="en-IN" dirty="0">
                <a:latin typeface="LMSans10"/>
              </a:rPr>
              <a:t>System . out . p r </a:t>
            </a:r>
            <a:r>
              <a:rPr lang="en-IN" dirty="0" err="1">
                <a:latin typeface="LMSans10"/>
              </a:rPr>
              <a:t>i</a:t>
            </a:r>
            <a:r>
              <a:rPr lang="en-IN" dirty="0">
                <a:latin typeface="LMSans10"/>
              </a:rPr>
              <a:t> n t l n ( a [ 1 0 ] ) ;</a:t>
            </a:r>
            <a:br>
              <a:rPr lang="en-IN" dirty="0">
                <a:latin typeface="LMSans10"/>
              </a:rPr>
            </a:br>
            <a:r>
              <a:rPr lang="en-IN" dirty="0">
                <a:latin typeface="CMSY10"/>
              </a:rPr>
              <a:t>}</a:t>
            </a:r>
            <a:br>
              <a:rPr lang="en-IN" dirty="0">
                <a:latin typeface="CMSY10"/>
              </a:rPr>
            </a:br>
            <a:r>
              <a:rPr lang="en-IN" dirty="0">
                <a:latin typeface="LMSans10"/>
              </a:rPr>
              <a:t>catch(</a:t>
            </a:r>
            <a:r>
              <a:rPr lang="en-IN" dirty="0" err="1">
                <a:latin typeface="LMSans10"/>
              </a:rPr>
              <a:t>ArithmeticException</a:t>
            </a:r>
            <a:r>
              <a:rPr lang="en-IN" dirty="0">
                <a:latin typeface="LMSans10"/>
              </a:rPr>
              <a:t> e) </a:t>
            </a:r>
            <a:r>
              <a:rPr lang="en-IN" dirty="0">
                <a:latin typeface="CMSY10"/>
              </a:rPr>
              <a:t>{</a:t>
            </a:r>
          </a:p>
          <a:p>
            <a:r>
              <a:rPr lang="en-IN" dirty="0" err="1">
                <a:latin typeface="LMSans10"/>
              </a:rPr>
              <a:t>System.out.println</a:t>
            </a:r>
            <a:r>
              <a:rPr lang="en-IN" dirty="0">
                <a:latin typeface="LMSans10"/>
              </a:rPr>
              <a:t>(”Arithmetic Exception occurs”); </a:t>
            </a:r>
            <a:r>
              <a:rPr lang="en-IN" dirty="0">
                <a:latin typeface="CMSY10"/>
              </a:rPr>
              <a:t>}</a:t>
            </a:r>
            <a:br>
              <a:rPr lang="en-IN" dirty="0">
                <a:latin typeface="CMSY10"/>
              </a:rPr>
            </a:br>
            <a:r>
              <a:rPr lang="en-IN" dirty="0">
                <a:latin typeface="LMSans10"/>
              </a:rPr>
              <a:t>catch(</a:t>
            </a:r>
            <a:r>
              <a:rPr lang="en-IN" dirty="0" err="1">
                <a:latin typeface="LMSans10"/>
              </a:rPr>
              <a:t>ArrayIndexOutOfBoundsException</a:t>
            </a:r>
            <a:r>
              <a:rPr lang="en-IN" dirty="0">
                <a:latin typeface="LMSans10"/>
              </a:rPr>
              <a:t> e) </a:t>
            </a:r>
            <a:r>
              <a:rPr lang="en-IN" dirty="0">
                <a:latin typeface="CMSY10"/>
              </a:rPr>
              <a:t>{</a:t>
            </a:r>
          </a:p>
          <a:p>
            <a:r>
              <a:rPr lang="en-IN" dirty="0" err="1">
                <a:latin typeface="LMSans10"/>
              </a:rPr>
              <a:t>System.out</a:t>
            </a:r>
            <a:r>
              <a:rPr lang="en-IN" dirty="0">
                <a:latin typeface="LMSans10"/>
              </a:rPr>
              <a:t>. </a:t>
            </a:r>
            <a:r>
              <a:rPr lang="en-IN" dirty="0" err="1">
                <a:latin typeface="LMSans10"/>
              </a:rPr>
              <a:t>println</a:t>
            </a:r>
            <a:r>
              <a:rPr lang="en-IN" dirty="0">
                <a:latin typeface="LMSans10"/>
              </a:rPr>
              <a:t>(”</a:t>
            </a:r>
            <a:r>
              <a:rPr lang="en-IN" dirty="0" err="1">
                <a:latin typeface="LMSans10"/>
              </a:rPr>
              <a:t>ArrayIndexOutOfBounds</a:t>
            </a:r>
            <a:r>
              <a:rPr lang="en-IN" dirty="0">
                <a:latin typeface="LMSans10"/>
              </a:rPr>
              <a:t>”);</a:t>
            </a:r>
            <a:r>
              <a:rPr lang="en-IN" dirty="0">
                <a:latin typeface="CMSY10"/>
              </a:rPr>
              <a:t>} </a:t>
            </a:r>
            <a:r>
              <a:rPr lang="en-IN" dirty="0">
                <a:latin typeface="LMSans10"/>
              </a:rPr>
              <a:t>catch(Exception e)</a:t>
            </a:r>
            <a:br>
              <a:rPr lang="en-IN" dirty="0">
                <a:latin typeface="LMSans10"/>
              </a:rPr>
            </a:br>
            <a:r>
              <a:rPr lang="en-IN" dirty="0">
                <a:latin typeface="CMSY10"/>
              </a:rPr>
              <a:t>{</a:t>
            </a:r>
            <a:r>
              <a:rPr lang="en-IN" dirty="0" err="1">
                <a:latin typeface="LMSans10"/>
              </a:rPr>
              <a:t>System.out.println</a:t>
            </a:r>
            <a:r>
              <a:rPr lang="en-IN" dirty="0">
                <a:latin typeface="LMSans10"/>
              </a:rPr>
              <a:t>(”Parent Exception occurs”); </a:t>
            </a:r>
            <a:r>
              <a:rPr lang="en-IN" dirty="0">
                <a:latin typeface="CMSY10"/>
              </a:rPr>
              <a:t>} </a:t>
            </a:r>
            <a:r>
              <a:rPr lang="en-IN" dirty="0" err="1">
                <a:latin typeface="LMSans10"/>
              </a:rPr>
              <a:t>System.out.println</a:t>
            </a:r>
            <a:r>
              <a:rPr lang="en-IN" dirty="0">
                <a:latin typeface="LMSans10"/>
              </a:rPr>
              <a:t>(”rest of the code”);</a:t>
            </a:r>
            <a:br>
              <a:rPr lang="en-IN" dirty="0">
                <a:latin typeface="LMSans10"/>
              </a:rPr>
            </a:br>
            <a:r>
              <a:rPr lang="en-IN" dirty="0">
                <a:latin typeface="CMSY10"/>
              </a:rPr>
              <a:t>}} </a:t>
            </a:r>
            <a:endParaRPr lang="en-IN" dirty="0">
              <a:effectLst/>
            </a:endParaRPr>
          </a:p>
        </p:txBody>
      </p:sp>
      <p:sp>
        <p:nvSpPr>
          <p:cNvPr id="9" name="Rectangle 8">
            <a:extLst>
              <a:ext uri="{FF2B5EF4-FFF2-40B4-BE49-F238E27FC236}">
                <a16:creationId xmlns:a16="http://schemas.microsoft.com/office/drawing/2014/main" id="{AAAFCFE2-F28C-C941-6A45-D0E2809DB485}"/>
              </a:ext>
            </a:extLst>
          </p:cNvPr>
          <p:cNvSpPr/>
          <p:nvPr/>
        </p:nvSpPr>
        <p:spPr>
          <a:xfrm>
            <a:off x="4645572" y="220091"/>
            <a:ext cx="6096000" cy="923330"/>
          </a:xfrm>
          <a:prstGeom prst="rect">
            <a:avLst/>
          </a:prstGeom>
        </p:spPr>
        <p:txBody>
          <a:bodyPr>
            <a:spAutoFit/>
          </a:bodyPr>
          <a:lstStyle/>
          <a:p>
            <a:r>
              <a:rPr lang="en-IN" dirty="0">
                <a:solidFill>
                  <a:srgbClr val="333333"/>
                </a:solidFill>
                <a:latin typeface="inter-regular"/>
              </a:rPr>
              <a:t>In this example, try block contains two exceptions. But at a time only one exception occurs and its corresponding catch block is executed.</a:t>
            </a:r>
            <a:endParaRPr lang="en-US" dirty="0"/>
          </a:p>
        </p:txBody>
      </p:sp>
      <p:sp>
        <p:nvSpPr>
          <p:cNvPr id="10" name="TextBox 9">
            <a:extLst>
              <a:ext uri="{FF2B5EF4-FFF2-40B4-BE49-F238E27FC236}">
                <a16:creationId xmlns:a16="http://schemas.microsoft.com/office/drawing/2014/main" id="{AF465E85-C4DD-DDB2-5777-6A278BD2E68C}"/>
              </a:ext>
            </a:extLst>
          </p:cNvPr>
          <p:cNvSpPr txBox="1"/>
          <p:nvPr/>
        </p:nvSpPr>
        <p:spPr>
          <a:xfrm>
            <a:off x="8272272" y="2826211"/>
            <a:ext cx="3198120" cy="1200329"/>
          </a:xfrm>
          <a:prstGeom prst="rect">
            <a:avLst/>
          </a:prstGeom>
          <a:noFill/>
        </p:spPr>
        <p:txBody>
          <a:bodyPr wrap="none" rtlCol="0">
            <a:spAutoFit/>
          </a:bodyPr>
          <a:lstStyle/>
          <a:p>
            <a:r>
              <a:rPr lang="en-US" dirty="0"/>
              <a:t>Output:</a:t>
            </a:r>
          </a:p>
          <a:p>
            <a:endParaRPr lang="en-US" dirty="0"/>
          </a:p>
          <a:p>
            <a:r>
              <a:rPr lang="en-US" dirty="0"/>
              <a:t>Arithmetic Exception occurs</a:t>
            </a:r>
          </a:p>
          <a:p>
            <a:r>
              <a:rPr lang="en-US" dirty="0"/>
              <a:t>rest of the code</a:t>
            </a:r>
          </a:p>
        </p:txBody>
      </p:sp>
    </p:spTree>
    <p:extLst>
      <p:ext uri="{BB962C8B-B14F-4D97-AF65-F5344CB8AC3E}">
        <p14:creationId xmlns:p14="http://schemas.microsoft.com/office/powerpoint/2010/main" val="50614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191F-3FB2-A703-21C1-7BED21808CFD}"/>
              </a:ext>
            </a:extLst>
          </p:cNvPr>
          <p:cNvSpPr>
            <a:spLocks noGrp="1"/>
          </p:cNvSpPr>
          <p:nvPr>
            <p:ph type="title"/>
          </p:nvPr>
        </p:nvSpPr>
        <p:spPr/>
        <p:txBody>
          <a:bodyPr/>
          <a:lstStyle/>
          <a:p>
            <a:r>
              <a:rPr lang="en-US" dirty="0"/>
              <a:t>Exception Handling</a:t>
            </a:r>
          </a:p>
        </p:txBody>
      </p:sp>
      <p:sp>
        <p:nvSpPr>
          <p:cNvPr id="3" name="Content Placeholder 2">
            <a:extLst>
              <a:ext uri="{FF2B5EF4-FFF2-40B4-BE49-F238E27FC236}">
                <a16:creationId xmlns:a16="http://schemas.microsoft.com/office/drawing/2014/main" id="{5E65A0FE-ED86-F50D-D290-4977654D628F}"/>
              </a:ext>
            </a:extLst>
          </p:cNvPr>
          <p:cNvSpPr>
            <a:spLocks noGrp="1"/>
          </p:cNvSpPr>
          <p:nvPr>
            <p:ph idx="1"/>
          </p:nvPr>
        </p:nvSpPr>
        <p:spPr/>
        <p:txBody>
          <a:bodyPr/>
          <a:lstStyle/>
          <a:p>
            <a:r>
              <a:rPr lang="en-IN" dirty="0"/>
              <a:t>The Exception Handling in Java is one of the powerful mechanism to handle the runtime errors so that the normal flow of the application can be maintained. </a:t>
            </a:r>
          </a:p>
          <a:p>
            <a:r>
              <a:rPr lang="en-IN" b="1" dirty="0"/>
              <a:t>What is Exception in Java? </a:t>
            </a:r>
            <a:r>
              <a:rPr lang="en-IN" dirty="0"/>
              <a:t>In Java, an exception is an event that disrupts the normal flow of the program. It is an object which is thrown at runtime. </a:t>
            </a:r>
          </a:p>
          <a:p>
            <a:r>
              <a:rPr lang="en-IN" b="1" dirty="0"/>
              <a:t>What is Exception Handling? </a:t>
            </a:r>
            <a:r>
              <a:rPr lang="en-IN" dirty="0"/>
              <a:t>Exception Handling is a mechanism to handle runtime errors such as </a:t>
            </a:r>
            <a:r>
              <a:rPr lang="en-IN" dirty="0" err="1"/>
              <a:t>ClassNotFoundException</a:t>
            </a:r>
            <a:r>
              <a:rPr lang="en-IN" dirty="0"/>
              <a:t>, </a:t>
            </a:r>
            <a:r>
              <a:rPr lang="en-IN" dirty="0" err="1"/>
              <a:t>IOException</a:t>
            </a:r>
            <a:r>
              <a:rPr lang="en-IN" dirty="0"/>
              <a:t>, </a:t>
            </a:r>
            <a:r>
              <a:rPr lang="en-IN" dirty="0" err="1"/>
              <a:t>SQLException</a:t>
            </a:r>
            <a:r>
              <a:rPr lang="en-IN" dirty="0"/>
              <a:t>, </a:t>
            </a:r>
            <a:r>
              <a:rPr lang="en-IN" dirty="0" err="1"/>
              <a:t>RemoteException</a:t>
            </a:r>
            <a:r>
              <a:rPr lang="en-IN" dirty="0"/>
              <a:t>, etc. </a:t>
            </a:r>
          </a:p>
          <a:p>
            <a:pPr marL="0" indent="0">
              <a:buNone/>
            </a:pPr>
            <a:r>
              <a:rPr lang="en-IN" b="1" dirty="0"/>
              <a:t>Advantage of Exception Handling </a:t>
            </a:r>
            <a:endParaRPr lang="en-IN" dirty="0"/>
          </a:p>
          <a:p>
            <a:r>
              <a:rPr lang="en-IN" dirty="0"/>
              <a:t>The core advantage of exception handling is to maintain the normal flow of the application.</a:t>
            </a:r>
            <a:br>
              <a:rPr lang="en-IN" dirty="0"/>
            </a:br>
            <a:r>
              <a:rPr lang="en-IN" dirty="0"/>
              <a:t>An exception normally disrupts the normal flow of the application; that is why we need to handle exceptions. </a:t>
            </a:r>
          </a:p>
          <a:p>
            <a:endParaRPr lang="en-US" dirty="0"/>
          </a:p>
        </p:txBody>
      </p:sp>
      <p:sp>
        <p:nvSpPr>
          <p:cNvPr id="4" name="Date Placeholder 3">
            <a:extLst>
              <a:ext uri="{FF2B5EF4-FFF2-40B4-BE49-F238E27FC236}">
                <a16:creationId xmlns:a16="http://schemas.microsoft.com/office/drawing/2014/main" id="{2438AC03-9343-D637-0CF4-06942DA5B6F9}"/>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E7AC80E4-2447-38A6-FBB9-7FA9D93A6B64}"/>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E58753CD-61CB-FB26-A50A-05712E70443E}"/>
              </a:ext>
            </a:extLst>
          </p:cNvPr>
          <p:cNvSpPr>
            <a:spLocks noGrp="1"/>
          </p:cNvSpPr>
          <p:nvPr>
            <p:ph type="sldNum" sz="quarter" idx="12"/>
          </p:nvPr>
        </p:nvSpPr>
        <p:spPr/>
        <p:txBody>
          <a:bodyPr/>
          <a:lstStyle/>
          <a:p>
            <a:fld id="{860C8249-ED93-7640-8EF8-EF1CF6F3BBCA}" type="slidenum">
              <a:rPr lang="en-US" smtClean="0"/>
              <a:t>3</a:t>
            </a:fld>
            <a:endParaRPr lang="en-US"/>
          </a:p>
        </p:txBody>
      </p:sp>
      <p:pic>
        <p:nvPicPr>
          <p:cNvPr id="9" name="Picture 8">
            <a:extLst>
              <a:ext uri="{FF2B5EF4-FFF2-40B4-BE49-F238E27FC236}">
                <a16:creationId xmlns:a16="http://schemas.microsoft.com/office/drawing/2014/main" id="{BC442E09-D47B-CB9E-952B-D085D4348435}"/>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4132553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070C0-0A87-3AFC-F33B-9FCEAA3C4544}"/>
              </a:ext>
            </a:extLst>
          </p:cNvPr>
          <p:cNvSpPr>
            <a:spLocks noGrp="1"/>
          </p:cNvSpPr>
          <p:nvPr>
            <p:ph type="title"/>
          </p:nvPr>
        </p:nvSpPr>
        <p:spPr>
          <a:xfrm>
            <a:off x="0" y="-147485"/>
            <a:ext cx="10058400" cy="1609344"/>
          </a:xfrm>
        </p:spPr>
        <p:txBody>
          <a:bodyPr/>
          <a:lstStyle/>
          <a:p>
            <a:r>
              <a:rPr lang="en-US" dirty="0"/>
              <a:t>Example-4</a:t>
            </a:r>
          </a:p>
        </p:txBody>
      </p:sp>
      <p:sp>
        <p:nvSpPr>
          <p:cNvPr id="4" name="Date Placeholder 3">
            <a:extLst>
              <a:ext uri="{FF2B5EF4-FFF2-40B4-BE49-F238E27FC236}">
                <a16:creationId xmlns:a16="http://schemas.microsoft.com/office/drawing/2014/main" id="{49DC3F6D-3A10-02C0-8C9E-FC4C1129DC57}"/>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00FFABBC-F55F-83DA-B70D-D0D1A8C89C8F}"/>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D7B82DB8-28B0-29D7-136C-FBFA8611BBF3}"/>
              </a:ext>
            </a:extLst>
          </p:cNvPr>
          <p:cNvSpPr>
            <a:spLocks noGrp="1"/>
          </p:cNvSpPr>
          <p:nvPr>
            <p:ph type="sldNum" sz="quarter" idx="12"/>
          </p:nvPr>
        </p:nvSpPr>
        <p:spPr/>
        <p:txBody>
          <a:bodyPr/>
          <a:lstStyle/>
          <a:p>
            <a:fld id="{860C8249-ED93-7640-8EF8-EF1CF6F3BBCA}" type="slidenum">
              <a:rPr lang="en-US" smtClean="0"/>
              <a:t>30</a:t>
            </a:fld>
            <a:endParaRPr lang="en-US"/>
          </a:p>
        </p:txBody>
      </p:sp>
      <p:pic>
        <p:nvPicPr>
          <p:cNvPr id="7" name="Picture 6">
            <a:extLst>
              <a:ext uri="{FF2B5EF4-FFF2-40B4-BE49-F238E27FC236}">
                <a16:creationId xmlns:a16="http://schemas.microsoft.com/office/drawing/2014/main" id="{8458071A-406C-CA50-2408-50AD22DF2A9F}"/>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4D47392C-D7C0-D589-F26E-A985BA5BCDC0}"/>
              </a:ext>
            </a:extLst>
          </p:cNvPr>
          <p:cNvSpPr/>
          <p:nvPr/>
        </p:nvSpPr>
        <p:spPr>
          <a:xfrm>
            <a:off x="659912" y="1782643"/>
            <a:ext cx="6470754" cy="3970318"/>
          </a:xfrm>
          <a:prstGeom prst="rect">
            <a:avLst/>
          </a:prstGeom>
        </p:spPr>
        <p:txBody>
          <a:bodyPr wrap="square">
            <a:spAutoFit/>
          </a:bodyPr>
          <a:lstStyle/>
          <a:p>
            <a:r>
              <a:rPr lang="en-IN" dirty="0">
                <a:latin typeface="LMSans10"/>
              </a:rPr>
              <a:t>public class MultipleCatchBlock3 </a:t>
            </a:r>
            <a:r>
              <a:rPr lang="en-IN" dirty="0">
                <a:latin typeface="CMSY10"/>
              </a:rPr>
              <a:t>{</a:t>
            </a:r>
            <a:br>
              <a:rPr lang="en-IN" dirty="0">
                <a:latin typeface="CMSY10"/>
              </a:rPr>
            </a:br>
            <a:r>
              <a:rPr lang="en-IN" dirty="0">
                <a:latin typeface="LMSans10"/>
              </a:rPr>
              <a:t>public static void main(String [] </a:t>
            </a:r>
            <a:r>
              <a:rPr lang="en-IN" dirty="0" err="1">
                <a:latin typeface="LMSans10"/>
              </a:rPr>
              <a:t>args</a:t>
            </a:r>
            <a:r>
              <a:rPr lang="en-IN" dirty="0">
                <a:latin typeface="LMSans10"/>
              </a:rPr>
              <a:t>) </a:t>
            </a:r>
            <a:r>
              <a:rPr lang="en-IN" dirty="0">
                <a:latin typeface="CMSY10"/>
              </a:rPr>
              <a:t>{ </a:t>
            </a:r>
          </a:p>
          <a:p>
            <a:r>
              <a:rPr lang="en-IN" dirty="0">
                <a:latin typeface="LMSans10"/>
              </a:rPr>
              <a:t>try</a:t>
            </a:r>
            <a:r>
              <a:rPr lang="en-IN" dirty="0">
                <a:latin typeface="CMSY10"/>
              </a:rPr>
              <a:t>{</a:t>
            </a:r>
            <a:br>
              <a:rPr lang="en-IN" dirty="0">
                <a:latin typeface="CMSY10"/>
              </a:rPr>
            </a:br>
            <a:r>
              <a:rPr lang="en-IN" dirty="0">
                <a:latin typeface="LMSans10"/>
              </a:rPr>
              <a:t>String s = null ; </a:t>
            </a:r>
            <a:endParaRPr lang="en-IN" dirty="0"/>
          </a:p>
          <a:p>
            <a:r>
              <a:rPr lang="en-IN" dirty="0">
                <a:latin typeface="LMSans10"/>
              </a:rPr>
              <a:t>System . out . p r </a:t>
            </a:r>
            <a:r>
              <a:rPr lang="en-IN" dirty="0" err="1">
                <a:latin typeface="LMSans10"/>
              </a:rPr>
              <a:t>i</a:t>
            </a:r>
            <a:r>
              <a:rPr lang="en-IN" dirty="0">
                <a:latin typeface="LMSans10"/>
              </a:rPr>
              <a:t> n t l n ( s . l e n g t h ( ) ) ; </a:t>
            </a:r>
            <a:endParaRPr lang="en-IN" dirty="0"/>
          </a:p>
          <a:p>
            <a:r>
              <a:rPr lang="en-IN" dirty="0">
                <a:latin typeface="CMSY10"/>
              </a:rPr>
              <a:t>} </a:t>
            </a:r>
            <a:endParaRPr lang="en-IN" dirty="0"/>
          </a:p>
          <a:p>
            <a:r>
              <a:rPr lang="en-IN" dirty="0">
                <a:latin typeface="LMSans10"/>
              </a:rPr>
              <a:t>catch(</a:t>
            </a:r>
            <a:r>
              <a:rPr lang="en-IN" dirty="0" err="1">
                <a:latin typeface="LMSans10"/>
              </a:rPr>
              <a:t>ArithmeticException</a:t>
            </a:r>
            <a:r>
              <a:rPr lang="en-IN" dirty="0">
                <a:latin typeface="LMSans10"/>
              </a:rPr>
              <a:t> e) </a:t>
            </a:r>
            <a:r>
              <a:rPr lang="en-IN" dirty="0">
                <a:latin typeface="CMSY10"/>
              </a:rPr>
              <a:t>{</a:t>
            </a:r>
          </a:p>
          <a:p>
            <a:r>
              <a:rPr lang="en-IN" dirty="0" err="1">
                <a:latin typeface="LMSans10"/>
              </a:rPr>
              <a:t>System.out.println</a:t>
            </a:r>
            <a:r>
              <a:rPr lang="en-IN" dirty="0">
                <a:latin typeface="LMSans10"/>
              </a:rPr>
              <a:t>(”Arithmetic Exception occurs”); </a:t>
            </a:r>
            <a:r>
              <a:rPr lang="en-IN" dirty="0">
                <a:latin typeface="CMSY10"/>
              </a:rPr>
              <a:t>}</a:t>
            </a:r>
            <a:br>
              <a:rPr lang="en-IN" dirty="0">
                <a:latin typeface="CMSY10"/>
              </a:rPr>
            </a:br>
            <a:r>
              <a:rPr lang="en-IN" dirty="0">
                <a:latin typeface="LMSans10"/>
              </a:rPr>
              <a:t>catch(</a:t>
            </a:r>
            <a:r>
              <a:rPr lang="en-IN" dirty="0" err="1">
                <a:latin typeface="LMSans10"/>
              </a:rPr>
              <a:t>ArrayIndexOutOfBoundsException</a:t>
            </a:r>
            <a:r>
              <a:rPr lang="en-IN" dirty="0">
                <a:latin typeface="LMSans10"/>
              </a:rPr>
              <a:t> e) </a:t>
            </a:r>
            <a:r>
              <a:rPr lang="en-IN" dirty="0">
                <a:latin typeface="CMSY10"/>
              </a:rPr>
              <a:t>{</a:t>
            </a:r>
          </a:p>
          <a:p>
            <a:r>
              <a:rPr lang="en-IN" dirty="0" err="1">
                <a:latin typeface="LMSans10"/>
              </a:rPr>
              <a:t>System.out</a:t>
            </a:r>
            <a:r>
              <a:rPr lang="en-IN" dirty="0">
                <a:latin typeface="LMSans10"/>
              </a:rPr>
              <a:t>. </a:t>
            </a:r>
            <a:r>
              <a:rPr lang="en-IN" dirty="0" err="1">
                <a:latin typeface="LMSans10"/>
              </a:rPr>
              <a:t>println</a:t>
            </a:r>
            <a:r>
              <a:rPr lang="en-IN" dirty="0">
                <a:latin typeface="LMSans10"/>
              </a:rPr>
              <a:t>(”</a:t>
            </a:r>
            <a:r>
              <a:rPr lang="en-IN" dirty="0" err="1">
                <a:latin typeface="LMSans10"/>
              </a:rPr>
              <a:t>ArrayIndexOutOfBounds</a:t>
            </a:r>
            <a:r>
              <a:rPr lang="en-IN" dirty="0">
                <a:latin typeface="LMSans10"/>
              </a:rPr>
              <a:t>”);</a:t>
            </a:r>
            <a:r>
              <a:rPr lang="en-IN" dirty="0">
                <a:latin typeface="CMSY10"/>
              </a:rPr>
              <a:t>} </a:t>
            </a:r>
          </a:p>
          <a:p>
            <a:r>
              <a:rPr lang="en-IN" dirty="0">
                <a:latin typeface="LMSans10"/>
              </a:rPr>
              <a:t>catch(Exception e)</a:t>
            </a:r>
            <a:br>
              <a:rPr lang="en-IN" dirty="0">
                <a:latin typeface="LMSans10"/>
              </a:rPr>
            </a:br>
            <a:r>
              <a:rPr lang="en-IN" dirty="0">
                <a:latin typeface="CMSY10"/>
              </a:rPr>
              <a:t>{</a:t>
            </a:r>
            <a:r>
              <a:rPr lang="en-IN" dirty="0" err="1">
                <a:latin typeface="LMSans10"/>
              </a:rPr>
              <a:t>System.out.println</a:t>
            </a:r>
            <a:r>
              <a:rPr lang="en-IN" dirty="0">
                <a:latin typeface="LMSans10"/>
              </a:rPr>
              <a:t>(”Parent Exception occurs”); </a:t>
            </a:r>
            <a:r>
              <a:rPr lang="en-IN" dirty="0">
                <a:latin typeface="CMSY10"/>
              </a:rPr>
              <a:t>} </a:t>
            </a:r>
            <a:r>
              <a:rPr lang="en-IN" dirty="0" err="1">
                <a:latin typeface="LMSans10"/>
              </a:rPr>
              <a:t>System.out.println</a:t>
            </a:r>
            <a:r>
              <a:rPr lang="en-IN" dirty="0">
                <a:latin typeface="LMSans10"/>
              </a:rPr>
              <a:t>(”rest of the code”);</a:t>
            </a:r>
            <a:br>
              <a:rPr lang="en-IN" dirty="0">
                <a:latin typeface="LMSans10"/>
              </a:rPr>
            </a:br>
            <a:r>
              <a:rPr lang="en-IN" dirty="0">
                <a:latin typeface="CMSY10"/>
              </a:rPr>
              <a:t>}} </a:t>
            </a:r>
            <a:endParaRPr lang="en-IN" dirty="0">
              <a:effectLst/>
            </a:endParaRPr>
          </a:p>
        </p:txBody>
      </p:sp>
      <p:sp>
        <p:nvSpPr>
          <p:cNvPr id="9" name="Rectangle 8">
            <a:extLst>
              <a:ext uri="{FF2B5EF4-FFF2-40B4-BE49-F238E27FC236}">
                <a16:creationId xmlns:a16="http://schemas.microsoft.com/office/drawing/2014/main" id="{F68EEAED-788D-2A85-4144-052780A8CCD3}"/>
              </a:ext>
            </a:extLst>
          </p:cNvPr>
          <p:cNvSpPr/>
          <p:nvPr/>
        </p:nvSpPr>
        <p:spPr>
          <a:xfrm>
            <a:off x="4635062" y="441391"/>
            <a:ext cx="6096000" cy="1200329"/>
          </a:xfrm>
          <a:prstGeom prst="rect">
            <a:avLst/>
          </a:prstGeom>
        </p:spPr>
        <p:txBody>
          <a:bodyPr>
            <a:spAutoFit/>
          </a:bodyPr>
          <a:lstStyle/>
          <a:p>
            <a:r>
              <a:rPr lang="en-IN" dirty="0">
                <a:solidFill>
                  <a:srgbClr val="333333"/>
                </a:solidFill>
                <a:latin typeface="inter-regular"/>
              </a:rPr>
              <a:t>In this example, we generate </a:t>
            </a:r>
            <a:r>
              <a:rPr lang="en-IN" dirty="0" err="1">
                <a:solidFill>
                  <a:srgbClr val="333333"/>
                </a:solidFill>
                <a:latin typeface="inter-regular"/>
              </a:rPr>
              <a:t>NullPointerException</a:t>
            </a:r>
            <a:r>
              <a:rPr lang="en-IN" dirty="0">
                <a:solidFill>
                  <a:srgbClr val="333333"/>
                </a:solidFill>
                <a:latin typeface="inter-regular"/>
              </a:rPr>
              <a:t>, but didn't provide the corresponding exception type. In such case, the catch block containing the parent exception class </a:t>
            </a:r>
            <a:r>
              <a:rPr lang="en-IN" b="1" dirty="0">
                <a:solidFill>
                  <a:srgbClr val="333333"/>
                </a:solidFill>
                <a:latin typeface="inter-bold"/>
              </a:rPr>
              <a:t>Exception</a:t>
            </a:r>
            <a:r>
              <a:rPr lang="en-IN" dirty="0">
                <a:solidFill>
                  <a:srgbClr val="333333"/>
                </a:solidFill>
                <a:latin typeface="inter-regular"/>
              </a:rPr>
              <a:t> will invoked.</a:t>
            </a:r>
            <a:endParaRPr lang="en-US" dirty="0"/>
          </a:p>
        </p:txBody>
      </p:sp>
      <p:sp>
        <p:nvSpPr>
          <p:cNvPr id="11" name="TextBox 10">
            <a:extLst>
              <a:ext uri="{FF2B5EF4-FFF2-40B4-BE49-F238E27FC236}">
                <a16:creationId xmlns:a16="http://schemas.microsoft.com/office/drawing/2014/main" id="{CC17C702-4161-009A-21CD-2E87DEF44D9D}"/>
              </a:ext>
            </a:extLst>
          </p:cNvPr>
          <p:cNvSpPr txBox="1"/>
          <p:nvPr/>
        </p:nvSpPr>
        <p:spPr>
          <a:xfrm>
            <a:off x="8507392" y="3437681"/>
            <a:ext cx="2746201" cy="1200329"/>
          </a:xfrm>
          <a:prstGeom prst="rect">
            <a:avLst/>
          </a:prstGeom>
          <a:noFill/>
        </p:spPr>
        <p:txBody>
          <a:bodyPr wrap="none" rtlCol="0">
            <a:spAutoFit/>
          </a:bodyPr>
          <a:lstStyle/>
          <a:p>
            <a:r>
              <a:rPr lang="en-US" dirty="0"/>
              <a:t>Output: </a:t>
            </a:r>
          </a:p>
          <a:p>
            <a:endParaRPr lang="en-US" dirty="0"/>
          </a:p>
          <a:p>
            <a:r>
              <a:rPr lang="en-US" dirty="0"/>
              <a:t>Parent Exception occurs</a:t>
            </a:r>
          </a:p>
          <a:p>
            <a:r>
              <a:rPr lang="en-US" dirty="0"/>
              <a:t>rest of the code</a:t>
            </a:r>
          </a:p>
        </p:txBody>
      </p:sp>
    </p:spTree>
    <p:extLst>
      <p:ext uri="{BB962C8B-B14F-4D97-AF65-F5344CB8AC3E}">
        <p14:creationId xmlns:p14="http://schemas.microsoft.com/office/powerpoint/2010/main" val="29407880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1C31B-2C70-BB24-3717-610727D00FF3}"/>
              </a:ext>
            </a:extLst>
          </p:cNvPr>
          <p:cNvSpPr>
            <a:spLocks noGrp="1"/>
          </p:cNvSpPr>
          <p:nvPr>
            <p:ph type="title"/>
          </p:nvPr>
        </p:nvSpPr>
        <p:spPr>
          <a:xfrm>
            <a:off x="-31531" y="-213337"/>
            <a:ext cx="10058400" cy="1609344"/>
          </a:xfrm>
        </p:spPr>
        <p:txBody>
          <a:bodyPr/>
          <a:lstStyle/>
          <a:p>
            <a:r>
              <a:rPr lang="en-IN" dirty="0"/>
              <a:t>Nested try block </a:t>
            </a:r>
            <a:endParaRPr lang="en-US" dirty="0"/>
          </a:p>
        </p:txBody>
      </p:sp>
      <p:sp>
        <p:nvSpPr>
          <p:cNvPr id="3" name="Content Placeholder 2">
            <a:extLst>
              <a:ext uri="{FF2B5EF4-FFF2-40B4-BE49-F238E27FC236}">
                <a16:creationId xmlns:a16="http://schemas.microsoft.com/office/drawing/2014/main" id="{5E8B6ED7-D995-C9BF-440B-CA6FD359EE33}"/>
              </a:ext>
            </a:extLst>
          </p:cNvPr>
          <p:cNvSpPr>
            <a:spLocks noGrp="1"/>
          </p:cNvSpPr>
          <p:nvPr>
            <p:ph idx="1"/>
          </p:nvPr>
        </p:nvSpPr>
        <p:spPr>
          <a:xfrm>
            <a:off x="231228" y="1014385"/>
            <a:ext cx="10058400" cy="1140236"/>
          </a:xfrm>
        </p:spPr>
        <p:txBody>
          <a:bodyPr>
            <a:normAutofit fontScale="85000" lnSpcReduction="10000"/>
          </a:bodyPr>
          <a:lstStyle/>
          <a:p>
            <a:pPr marL="0" indent="0">
              <a:buNone/>
            </a:pPr>
            <a:r>
              <a:rPr lang="en-IN" dirty="0"/>
              <a:t>In Java, using a try block inside another try block is permitted. It is called as nested try block. </a:t>
            </a:r>
          </a:p>
          <a:p>
            <a:pPr marL="0" indent="0">
              <a:buNone/>
            </a:pPr>
            <a:r>
              <a:rPr lang="en-IN" b="1" dirty="0"/>
              <a:t>Why use nested try block </a:t>
            </a:r>
            <a:r>
              <a:rPr lang="en-IN" dirty="0"/>
              <a:t>Sometimes a situation may arise where a part of a block may cause one error and the entire block itself may cause another error. In such cases, exception handlers have to be nested. </a:t>
            </a:r>
          </a:p>
          <a:p>
            <a:pPr marL="0" indent="0">
              <a:buNone/>
            </a:pPr>
            <a:endParaRPr lang="en-US" dirty="0"/>
          </a:p>
        </p:txBody>
      </p:sp>
      <p:sp>
        <p:nvSpPr>
          <p:cNvPr id="4" name="Date Placeholder 3">
            <a:extLst>
              <a:ext uri="{FF2B5EF4-FFF2-40B4-BE49-F238E27FC236}">
                <a16:creationId xmlns:a16="http://schemas.microsoft.com/office/drawing/2014/main" id="{01E37E80-DD3D-596B-815E-B1DEA344B45A}"/>
              </a:ext>
            </a:extLst>
          </p:cNvPr>
          <p:cNvSpPr>
            <a:spLocks noGrp="1"/>
          </p:cNvSpPr>
          <p:nvPr>
            <p:ph type="dt" sz="half" idx="10"/>
          </p:nvPr>
        </p:nvSpPr>
        <p:spPr/>
        <p:txBody>
          <a:bodyPr/>
          <a:lstStyle/>
          <a:p>
            <a:fld id="{9BB12291-440E-AD4F-9E95-BBCDAA04E0AF}" type="datetime1">
              <a:rPr lang="en-IN" smtClean="0"/>
              <a:t>11/08/22</a:t>
            </a:fld>
            <a:endParaRPr lang="en-US" dirty="0"/>
          </a:p>
        </p:txBody>
      </p:sp>
      <p:sp>
        <p:nvSpPr>
          <p:cNvPr id="5" name="Footer Placeholder 4">
            <a:extLst>
              <a:ext uri="{FF2B5EF4-FFF2-40B4-BE49-F238E27FC236}">
                <a16:creationId xmlns:a16="http://schemas.microsoft.com/office/drawing/2014/main" id="{34E75795-7842-AFFD-3ACD-B1C3EDA3875B}"/>
              </a:ext>
            </a:extLst>
          </p:cNvPr>
          <p:cNvSpPr>
            <a:spLocks noGrp="1"/>
          </p:cNvSpPr>
          <p:nvPr>
            <p:ph type="ftr" sz="quarter" idx="11"/>
          </p:nvPr>
        </p:nvSpPr>
        <p:spPr/>
        <p:txBody>
          <a:bodyPr/>
          <a:lstStyle/>
          <a:p>
            <a:r>
              <a:rPr lang="en-US" dirty="0"/>
              <a:t>Object Oriented Programming (OOP), SCOPE, VIT-AP University, India</a:t>
            </a:r>
          </a:p>
        </p:txBody>
      </p:sp>
      <p:sp>
        <p:nvSpPr>
          <p:cNvPr id="6" name="Slide Number Placeholder 5">
            <a:extLst>
              <a:ext uri="{FF2B5EF4-FFF2-40B4-BE49-F238E27FC236}">
                <a16:creationId xmlns:a16="http://schemas.microsoft.com/office/drawing/2014/main" id="{504C2494-63CB-183F-4B01-C201F2340F66}"/>
              </a:ext>
            </a:extLst>
          </p:cNvPr>
          <p:cNvSpPr>
            <a:spLocks noGrp="1"/>
          </p:cNvSpPr>
          <p:nvPr>
            <p:ph type="sldNum" sz="quarter" idx="12"/>
          </p:nvPr>
        </p:nvSpPr>
        <p:spPr/>
        <p:txBody>
          <a:bodyPr/>
          <a:lstStyle/>
          <a:p>
            <a:fld id="{860C8249-ED93-7640-8EF8-EF1CF6F3BBCA}" type="slidenum">
              <a:rPr lang="en-US" smtClean="0"/>
              <a:t>31</a:t>
            </a:fld>
            <a:endParaRPr lang="en-US"/>
          </a:p>
        </p:txBody>
      </p:sp>
      <p:pic>
        <p:nvPicPr>
          <p:cNvPr id="7" name="Picture 6">
            <a:extLst>
              <a:ext uri="{FF2B5EF4-FFF2-40B4-BE49-F238E27FC236}">
                <a16:creationId xmlns:a16="http://schemas.microsoft.com/office/drawing/2014/main" id="{AD95A015-8ECB-123A-D8DF-19F8CCA0A8B0}"/>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8CA37E9D-45AE-735E-02DE-FDFF03D01902}"/>
              </a:ext>
            </a:extLst>
          </p:cNvPr>
          <p:cNvSpPr/>
          <p:nvPr/>
        </p:nvSpPr>
        <p:spPr>
          <a:xfrm>
            <a:off x="231228" y="2951736"/>
            <a:ext cx="4456386" cy="3139321"/>
          </a:xfrm>
          <a:prstGeom prst="rect">
            <a:avLst/>
          </a:prstGeom>
        </p:spPr>
        <p:txBody>
          <a:bodyPr wrap="square">
            <a:spAutoFit/>
          </a:bodyPr>
          <a:lstStyle/>
          <a:p>
            <a:r>
              <a:rPr lang="en-IN" dirty="0"/>
              <a:t>//parent outer//main try block </a:t>
            </a:r>
          </a:p>
          <a:p>
            <a:r>
              <a:rPr lang="en-IN" dirty="0"/>
              <a:t>try </a:t>
            </a:r>
          </a:p>
          <a:p>
            <a:r>
              <a:rPr lang="en-IN" dirty="0"/>
              <a:t>{ </a:t>
            </a:r>
          </a:p>
          <a:p>
            <a:r>
              <a:rPr lang="en-IN" dirty="0"/>
              <a:t>statement 1;</a:t>
            </a:r>
            <a:br>
              <a:rPr lang="en-IN" dirty="0"/>
            </a:br>
            <a:r>
              <a:rPr lang="en-IN" dirty="0"/>
              <a:t>statement 2;</a:t>
            </a:r>
            <a:br>
              <a:rPr lang="en-IN" dirty="0"/>
            </a:br>
            <a:r>
              <a:rPr lang="en-IN" dirty="0"/>
              <a:t>//try catch block within another try block </a:t>
            </a:r>
          </a:p>
          <a:p>
            <a:r>
              <a:rPr lang="en-IN" dirty="0"/>
              <a:t>try  //inner try block-1</a:t>
            </a:r>
          </a:p>
          <a:p>
            <a:r>
              <a:rPr lang="en-IN" dirty="0"/>
              <a:t>{ </a:t>
            </a:r>
          </a:p>
          <a:p>
            <a:r>
              <a:rPr lang="en-IN" dirty="0"/>
              <a:t>statement 3; </a:t>
            </a:r>
          </a:p>
          <a:p>
            <a:r>
              <a:rPr lang="en-IN" dirty="0"/>
              <a:t>statement 4; </a:t>
            </a:r>
          </a:p>
        </p:txBody>
      </p:sp>
      <p:sp>
        <p:nvSpPr>
          <p:cNvPr id="9" name="Rectangle 8">
            <a:extLst>
              <a:ext uri="{FF2B5EF4-FFF2-40B4-BE49-F238E27FC236}">
                <a16:creationId xmlns:a16="http://schemas.microsoft.com/office/drawing/2014/main" id="{CC8B2008-4CBD-856B-8972-F0602FD89E70}"/>
              </a:ext>
            </a:extLst>
          </p:cNvPr>
          <p:cNvSpPr/>
          <p:nvPr/>
        </p:nvSpPr>
        <p:spPr>
          <a:xfrm>
            <a:off x="3997294" y="2342390"/>
            <a:ext cx="4197411" cy="2308324"/>
          </a:xfrm>
          <a:prstGeom prst="rect">
            <a:avLst/>
          </a:prstGeom>
        </p:spPr>
        <p:txBody>
          <a:bodyPr wrap="square">
            <a:spAutoFit/>
          </a:bodyPr>
          <a:lstStyle/>
          <a:p>
            <a:r>
              <a:rPr lang="en-IN" dirty="0">
                <a:latin typeface="LMSans10"/>
              </a:rPr>
              <a:t>//try catch block within nested try block </a:t>
            </a:r>
          </a:p>
          <a:p>
            <a:r>
              <a:rPr lang="en-IN" dirty="0">
                <a:latin typeface="LMSans10"/>
              </a:rPr>
              <a:t>try  //inner try block-2</a:t>
            </a:r>
            <a:endParaRPr lang="en-IN" dirty="0"/>
          </a:p>
          <a:p>
            <a:r>
              <a:rPr lang="en-IN" dirty="0">
                <a:latin typeface="CMSY10"/>
              </a:rPr>
              <a:t>{ </a:t>
            </a:r>
            <a:endParaRPr lang="en-IN" dirty="0"/>
          </a:p>
          <a:p>
            <a:r>
              <a:rPr lang="en-IN" dirty="0">
                <a:latin typeface="LMSans10"/>
              </a:rPr>
              <a:t>statement 5; </a:t>
            </a:r>
          </a:p>
          <a:p>
            <a:r>
              <a:rPr lang="en-IN" dirty="0">
                <a:latin typeface="LMSans10"/>
              </a:rPr>
              <a:t>statement 6;</a:t>
            </a:r>
            <a:br>
              <a:rPr lang="en-IN" dirty="0">
                <a:latin typeface="LMSans10"/>
              </a:rPr>
            </a:br>
            <a:r>
              <a:rPr lang="en-IN" dirty="0">
                <a:latin typeface="CMSY10"/>
              </a:rPr>
              <a:t>}</a:t>
            </a:r>
            <a:br>
              <a:rPr lang="en-IN" dirty="0">
                <a:latin typeface="CMSY10"/>
              </a:rPr>
            </a:br>
            <a:r>
              <a:rPr lang="en-IN" dirty="0">
                <a:latin typeface="LMSans10"/>
              </a:rPr>
              <a:t>catch(Exception e2) </a:t>
            </a:r>
            <a:endParaRPr lang="en-IN" dirty="0"/>
          </a:p>
          <a:p>
            <a:r>
              <a:rPr lang="en-IN" dirty="0">
                <a:latin typeface="CMSY10"/>
              </a:rPr>
              <a:t>{ </a:t>
            </a:r>
            <a:endParaRPr lang="en-IN" dirty="0"/>
          </a:p>
        </p:txBody>
      </p:sp>
      <p:sp>
        <p:nvSpPr>
          <p:cNvPr id="10" name="Rectangle 9">
            <a:extLst>
              <a:ext uri="{FF2B5EF4-FFF2-40B4-BE49-F238E27FC236}">
                <a16:creationId xmlns:a16="http://schemas.microsoft.com/office/drawing/2014/main" id="{B51544BD-C8DE-780C-9530-5A57789EE418}"/>
              </a:ext>
            </a:extLst>
          </p:cNvPr>
          <p:cNvSpPr/>
          <p:nvPr/>
        </p:nvSpPr>
        <p:spPr>
          <a:xfrm>
            <a:off x="6978869" y="3498588"/>
            <a:ext cx="6096000" cy="3139321"/>
          </a:xfrm>
          <a:prstGeom prst="rect">
            <a:avLst/>
          </a:prstGeom>
        </p:spPr>
        <p:txBody>
          <a:bodyPr>
            <a:spAutoFit/>
          </a:bodyPr>
          <a:lstStyle/>
          <a:p>
            <a:r>
              <a:rPr lang="en-IN" dirty="0">
                <a:latin typeface="LMSans10"/>
              </a:rPr>
              <a:t>//exception message </a:t>
            </a:r>
            <a:endParaRPr lang="en-IN" dirty="0"/>
          </a:p>
          <a:p>
            <a:r>
              <a:rPr lang="en-IN" dirty="0">
                <a:latin typeface="CMSY10"/>
              </a:rPr>
              <a:t>}} </a:t>
            </a:r>
            <a:endParaRPr lang="en-IN" dirty="0"/>
          </a:p>
          <a:p>
            <a:r>
              <a:rPr lang="en-IN" dirty="0">
                <a:latin typeface="LMSans10"/>
              </a:rPr>
              <a:t>catch(Exception e1) </a:t>
            </a:r>
            <a:endParaRPr lang="en-IN" dirty="0"/>
          </a:p>
          <a:p>
            <a:r>
              <a:rPr lang="en-IN" dirty="0">
                <a:latin typeface="CMSY10"/>
              </a:rPr>
              <a:t>{ </a:t>
            </a:r>
            <a:endParaRPr lang="en-IN" dirty="0"/>
          </a:p>
          <a:p>
            <a:r>
              <a:rPr lang="en-IN" dirty="0">
                <a:latin typeface="LMSans10"/>
              </a:rPr>
              <a:t>//exception message </a:t>
            </a:r>
            <a:endParaRPr lang="en-IN" dirty="0"/>
          </a:p>
          <a:p>
            <a:r>
              <a:rPr lang="en-IN" dirty="0">
                <a:latin typeface="CMSY10"/>
              </a:rPr>
              <a:t>}} </a:t>
            </a:r>
            <a:endParaRPr lang="en-IN" dirty="0"/>
          </a:p>
          <a:p>
            <a:r>
              <a:rPr lang="en-IN" dirty="0">
                <a:latin typeface="LMSans10"/>
              </a:rPr>
              <a:t>//catch block of parent (outer) try block </a:t>
            </a:r>
          </a:p>
          <a:p>
            <a:r>
              <a:rPr lang="en-IN" dirty="0">
                <a:latin typeface="LMSans10"/>
              </a:rPr>
              <a:t>catch(Exception e3)</a:t>
            </a:r>
            <a:br>
              <a:rPr lang="en-IN" dirty="0">
                <a:latin typeface="LMSans10"/>
              </a:rPr>
            </a:br>
            <a:r>
              <a:rPr lang="en-IN" dirty="0">
                <a:latin typeface="CMSY10"/>
              </a:rPr>
              <a:t>{</a:t>
            </a:r>
            <a:br>
              <a:rPr lang="en-IN" dirty="0">
                <a:latin typeface="CMSY10"/>
              </a:rPr>
            </a:br>
            <a:r>
              <a:rPr lang="en-IN" dirty="0">
                <a:latin typeface="LMSans10"/>
              </a:rPr>
              <a:t>//exception message </a:t>
            </a:r>
            <a:endParaRPr lang="en-IN" dirty="0"/>
          </a:p>
          <a:p>
            <a:r>
              <a:rPr lang="en-IN" dirty="0">
                <a:latin typeface="CMSY10"/>
              </a:rPr>
              <a:t>} </a:t>
            </a:r>
            <a:endParaRPr lang="en-IN" dirty="0"/>
          </a:p>
        </p:txBody>
      </p:sp>
    </p:spTree>
    <p:extLst>
      <p:ext uri="{BB962C8B-B14F-4D97-AF65-F5344CB8AC3E}">
        <p14:creationId xmlns:p14="http://schemas.microsoft.com/office/powerpoint/2010/main" val="12609178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AF9464-5F2D-6092-8A3C-75D6A8FF96D5}"/>
              </a:ext>
            </a:extLst>
          </p:cNvPr>
          <p:cNvSpPr>
            <a:spLocks noGrp="1"/>
          </p:cNvSpPr>
          <p:nvPr>
            <p:ph idx="1"/>
          </p:nvPr>
        </p:nvSpPr>
        <p:spPr/>
        <p:txBody>
          <a:bodyPr/>
          <a:lstStyle/>
          <a:p>
            <a:r>
              <a:rPr lang="en-IN" dirty="0"/>
              <a:t>When any try block does not have a catch block for a particular exception, then the catch block of the outer (parent) try block are checked for that exception, and if it matches, the catch block of outer try block is executed. </a:t>
            </a:r>
          </a:p>
          <a:p>
            <a:r>
              <a:rPr lang="en-IN" dirty="0"/>
              <a:t>If none of the catch block specified in the code is unable to handle the exception, then the Java runtime system will handle the exception. Then it displays the system generated message for that exception. </a:t>
            </a:r>
          </a:p>
          <a:p>
            <a:endParaRPr lang="en-US" dirty="0"/>
          </a:p>
        </p:txBody>
      </p:sp>
      <p:sp>
        <p:nvSpPr>
          <p:cNvPr id="4" name="Date Placeholder 3">
            <a:extLst>
              <a:ext uri="{FF2B5EF4-FFF2-40B4-BE49-F238E27FC236}">
                <a16:creationId xmlns:a16="http://schemas.microsoft.com/office/drawing/2014/main" id="{EFDCF8EB-62DA-C8D2-0DFB-9FAADB68F4F0}"/>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BF5A73F2-47D0-1CCA-AE2D-56D71C32F6D8}"/>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BC624577-CB7E-4314-C60C-B7DD77BC45E4}"/>
              </a:ext>
            </a:extLst>
          </p:cNvPr>
          <p:cNvSpPr>
            <a:spLocks noGrp="1"/>
          </p:cNvSpPr>
          <p:nvPr>
            <p:ph type="sldNum" sz="quarter" idx="12"/>
          </p:nvPr>
        </p:nvSpPr>
        <p:spPr/>
        <p:txBody>
          <a:bodyPr/>
          <a:lstStyle/>
          <a:p>
            <a:fld id="{860C8249-ED93-7640-8EF8-EF1CF6F3BBCA}" type="slidenum">
              <a:rPr lang="en-US" smtClean="0"/>
              <a:t>32</a:t>
            </a:fld>
            <a:endParaRPr lang="en-US"/>
          </a:p>
        </p:txBody>
      </p:sp>
      <p:pic>
        <p:nvPicPr>
          <p:cNvPr id="7" name="Picture 6">
            <a:extLst>
              <a:ext uri="{FF2B5EF4-FFF2-40B4-BE49-F238E27FC236}">
                <a16:creationId xmlns:a16="http://schemas.microsoft.com/office/drawing/2014/main" id="{A7D1D0DF-D10D-82E0-5556-51B85C9C69F2}"/>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3762889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BE18E-8093-E23B-032C-D44BEE6FDDAE}"/>
              </a:ext>
            </a:extLst>
          </p:cNvPr>
          <p:cNvSpPr>
            <a:spLocks noGrp="1"/>
          </p:cNvSpPr>
          <p:nvPr>
            <p:ph type="title"/>
          </p:nvPr>
        </p:nvSpPr>
        <p:spPr>
          <a:xfrm>
            <a:off x="0" y="-147485"/>
            <a:ext cx="10058400" cy="1609344"/>
          </a:xfrm>
        </p:spPr>
        <p:txBody>
          <a:bodyPr/>
          <a:lstStyle/>
          <a:p>
            <a:r>
              <a:rPr lang="en-US" dirty="0"/>
              <a:t>Example-1</a:t>
            </a:r>
          </a:p>
        </p:txBody>
      </p:sp>
      <p:sp>
        <p:nvSpPr>
          <p:cNvPr id="4" name="Date Placeholder 3">
            <a:extLst>
              <a:ext uri="{FF2B5EF4-FFF2-40B4-BE49-F238E27FC236}">
                <a16:creationId xmlns:a16="http://schemas.microsoft.com/office/drawing/2014/main" id="{17BC27F8-5CC7-7772-43BE-CB67DF4781B5}"/>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2D70FB14-4943-5055-8DF7-B5C45AF15EF1}"/>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C3D95FA8-BBE8-BB8D-573F-A3D4A77C9A7E}"/>
              </a:ext>
            </a:extLst>
          </p:cNvPr>
          <p:cNvSpPr>
            <a:spLocks noGrp="1"/>
          </p:cNvSpPr>
          <p:nvPr>
            <p:ph type="sldNum" sz="quarter" idx="12"/>
          </p:nvPr>
        </p:nvSpPr>
        <p:spPr/>
        <p:txBody>
          <a:bodyPr/>
          <a:lstStyle/>
          <a:p>
            <a:fld id="{860C8249-ED93-7640-8EF8-EF1CF6F3BBCA}" type="slidenum">
              <a:rPr lang="en-US" smtClean="0"/>
              <a:t>33</a:t>
            </a:fld>
            <a:endParaRPr lang="en-US"/>
          </a:p>
        </p:txBody>
      </p:sp>
      <p:pic>
        <p:nvPicPr>
          <p:cNvPr id="7" name="Picture 6">
            <a:extLst>
              <a:ext uri="{FF2B5EF4-FFF2-40B4-BE49-F238E27FC236}">
                <a16:creationId xmlns:a16="http://schemas.microsoft.com/office/drawing/2014/main" id="{EA492F6F-75ED-B537-A7A0-979116792DA1}"/>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6D4B8368-5C2D-730F-01A8-527D684A3BC5}"/>
              </a:ext>
            </a:extLst>
          </p:cNvPr>
          <p:cNvSpPr/>
          <p:nvPr/>
        </p:nvSpPr>
        <p:spPr>
          <a:xfrm>
            <a:off x="160940" y="1026431"/>
            <a:ext cx="3259593" cy="5078313"/>
          </a:xfrm>
          <a:prstGeom prst="rect">
            <a:avLst/>
          </a:prstGeom>
        </p:spPr>
        <p:txBody>
          <a:bodyPr wrap="square">
            <a:spAutoFit/>
          </a:bodyPr>
          <a:lstStyle/>
          <a:p>
            <a:r>
              <a:rPr lang="en-IN" dirty="0">
                <a:latin typeface="LMSans10"/>
              </a:rPr>
              <a:t>public class </a:t>
            </a:r>
            <a:r>
              <a:rPr lang="en-IN" dirty="0" err="1">
                <a:latin typeface="LMSans10"/>
              </a:rPr>
              <a:t>NestedTryBlock</a:t>
            </a:r>
            <a:r>
              <a:rPr lang="en-IN" dirty="0">
                <a:latin typeface="CMSY10"/>
              </a:rPr>
              <a:t>{</a:t>
            </a:r>
            <a:br>
              <a:rPr lang="en-IN" dirty="0">
                <a:latin typeface="CMSY10"/>
              </a:rPr>
            </a:br>
            <a:r>
              <a:rPr lang="en-IN" dirty="0">
                <a:latin typeface="LMSans10"/>
              </a:rPr>
              <a:t>public static void main(String </a:t>
            </a:r>
            <a:r>
              <a:rPr lang="en-IN" dirty="0" err="1">
                <a:latin typeface="LMSans10"/>
              </a:rPr>
              <a:t>args</a:t>
            </a:r>
            <a:r>
              <a:rPr lang="en-IN" dirty="0">
                <a:latin typeface="LMSans10"/>
              </a:rPr>
              <a:t> [])</a:t>
            </a:r>
            <a:r>
              <a:rPr lang="en-IN" dirty="0">
                <a:latin typeface="CMSY10"/>
              </a:rPr>
              <a:t>{ </a:t>
            </a:r>
            <a:endParaRPr lang="en-IN" dirty="0"/>
          </a:p>
          <a:p>
            <a:r>
              <a:rPr lang="en-IN" dirty="0">
                <a:latin typeface="LMSans10"/>
              </a:rPr>
              <a:t>//main outer //parent outer try block </a:t>
            </a:r>
          </a:p>
          <a:p>
            <a:r>
              <a:rPr lang="en-IN" dirty="0">
                <a:latin typeface="LMSans10"/>
              </a:rPr>
              <a:t>Try</a:t>
            </a:r>
          </a:p>
          <a:p>
            <a:r>
              <a:rPr lang="en-IN" dirty="0">
                <a:latin typeface="CMSY10"/>
              </a:rPr>
              <a:t>{ </a:t>
            </a:r>
            <a:endParaRPr lang="en-IN" dirty="0"/>
          </a:p>
          <a:p>
            <a:r>
              <a:rPr lang="en-IN" dirty="0">
                <a:latin typeface="LMSans10"/>
              </a:rPr>
              <a:t>//inner try block 1 </a:t>
            </a:r>
          </a:p>
          <a:p>
            <a:r>
              <a:rPr lang="en-IN" dirty="0">
                <a:latin typeface="LMSans10"/>
              </a:rPr>
              <a:t>Try</a:t>
            </a:r>
          </a:p>
          <a:p>
            <a:r>
              <a:rPr lang="en-IN" dirty="0">
                <a:latin typeface="CMSY10"/>
              </a:rPr>
              <a:t>{ </a:t>
            </a:r>
            <a:endParaRPr lang="en-IN" dirty="0"/>
          </a:p>
          <a:p>
            <a:r>
              <a:rPr lang="en-IN" dirty="0" err="1">
                <a:latin typeface="LMSans10"/>
              </a:rPr>
              <a:t>System.out.println</a:t>
            </a:r>
            <a:r>
              <a:rPr lang="en-IN" dirty="0">
                <a:latin typeface="LMSans10"/>
              </a:rPr>
              <a:t>(”going to divide by 0”); </a:t>
            </a:r>
          </a:p>
          <a:p>
            <a:r>
              <a:rPr lang="en-IN" dirty="0">
                <a:latin typeface="LMSans10"/>
              </a:rPr>
              <a:t>int b =39/0; </a:t>
            </a:r>
            <a:endParaRPr lang="en-IN" dirty="0"/>
          </a:p>
          <a:p>
            <a:r>
              <a:rPr lang="en-IN" dirty="0">
                <a:latin typeface="CMSY10"/>
              </a:rPr>
              <a:t>} </a:t>
            </a:r>
            <a:endParaRPr lang="en-IN" dirty="0"/>
          </a:p>
          <a:p>
            <a:r>
              <a:rPr lang="en-IN" dirty="0">
                <a:latin typeface="LMSans10"/>
              </a:rPr>
              <a:t>//catch block of inner try block 1 </a:t>
            </a:r>
          </a:p>
          <a:p>
            <a:r>
              <a:rPr lang="en-IN" dirty="0">
                <a:latin typeface="LMSans10"/>
              </a:rPr>
              <a:t>catch(</a:t>
            </a:r>
            <a:r>
              <a:rPr lang="en-IN" dirty="0" err="1">
                <a:latin typeface="LMSans10"/>
              </a:rPr>
              <a:t>ArithmeticException</a:t>
            </a:r>
            <a:r>
              <a:rPr lang="en-IN" dirty="0">
                <a:latin typeface="LMSans10"/>
              </a:rPr>
              <a:t> e)</a:t>
            </a:r>
            <a:br>
              <a:rPr lang="en-IN" dirty="0">
                <a:latin typeface="LMSans10"/>
              </a:rPr>
            </a:br>
            <a:r>
              <a:rPr lang="en-IN" dirty="0">
                <a:latin typeface="CMSY10"/>
              </a:rPr>
              <a:t>{ </a:t>
            </a:r>
            <a:endParaRPr lang="en-IN" dirty="0"/>
          </a:p>
          <a:p>
            <a:r>
              <a:rPr lang="en-IN" dirty="0">
                <a:latin typeface="LMSans10"/>
              </a:rPr>
              <a:t>System . out . p r </a:t>
            </a:r>
            <a:r>
              <a:rPr lang="en-IN" dirty="0" err="1">
                <a:latin typeface="LMSans10"/>
              </a:rPr>
              <a:t>i</a:t>
            </a:r>
            <a:r>
              <a:rPr lang="en-IN" dirty="0">
                <a:latin typeface="LMSans10"/>
              </a:rPr>
              <a:t> n t l n ( e ) ; </a:t>
            </a:r>
            <a:endParaRPr lang="en-IN" dirty="0">
              <a:effectLst/>
            </a:endParaRPr>
          </a:p>
        </p:txBody>
      </p:sp>
      <p:sp>
        <p:nvSpPr>
          <p:cNvPr id="9" name="Rectangle 8">
            <a:extLst>
              <a:ext uri="{FF2B5EF4-FFF2-40B4-BE49-F238E27FC236}">
                <a16:creationId xmlns:a16="http://schemas.microsoft.com/office/drawing/2014/main" id="{8DCA77A9-6EA6-DC44-4FFD-041AD720B241}"/>
              </a:ext>
            </a:extLst>
          </p:cNvPr>
          <p:cNvSpPr/>
          <p:nvPr/>
        </p:nvSpPr>
        <p:spPr>
          <a:xfrm>
            <a:off x="3505200" y="220091"/>
            <a:ext cx="6096000" cy="3416320"/>
          </a:xfrm>
          <a:prstGeom prst="rect">
            <a:avLst/>
          </a:prstGeom>
        </p:spPr>
        <p:txBody>
          <a:bodyPr>
            <a:spAutoFit/>
          </a:bodyPr>
          <a:lstStyle/>
          <a:p>
            <a:r>
              <a:rPr lang="en-IN" dirty="0">
                <a:latin typeface="LMSans10"/>
              </a:rPr>
              <a:t>/inner try block 2 </a:t>
            </a:r>
          </a:p>
          <a:p>
            <a:r>
              <a:rPr lang="en-IN" dirty="0">
                <a:latin typeface="LMSans10"/>
              </a:rPr>
              <a:t>try</a:t>
            </a:r>
            <a:r>
              <a:rPr lang="en-IN" dirty="0">
                <a:latin typeface="CMSY10"/>
              </a:rPr>
              <a:t>{ </a:t>
            </a:r>
            <a:endParaRPr lang="en-IN" dirty="0"/>
          </a:p>
          <a:p>
            <a:r>
              <a:rPr lang="en-IN" dirty="0">
                <a:latin typeface="LMSans10"/>
              </a:rPr>
              <a:t>int a[]=new int [5]; </a:t>
            </a:r>
            <a:endParaRPr lang="en-IN" dirty="0"/>
          </a:p>
          <a:p>
            <a:r>
              <a:rPr lang="en-IN" dirty="0">
                <a:latin typeface="LMSans10"/>
              </a:rPr>
              <a:t>//assigning the value out of array bounds </a:t>
            </a:r>
          </a:p>
          <a:p>
            <a:r>
              <a:rPr lang="en-IN" dirty="0">
                <a:latin typeface="LMSans10"/>
              </a:rPr>
              <a:t>a[5]=4;</a:t>
            </a:r>
            <a:br>
              <a:rPr lang="en-IN" dirty="0">
                <a:latin typeface="LMSans10"/>
              </a:rPr>
            </a:br>
            <a:r>
              <a:rPr lang="en-IN" dirty="0">
                <a:latin typeface="CMSY10"/>
              </a:rPr>
              <a:t>} </a:t>
            </a:r>
            <a:endParaRPr lang="en-IN" dirty="0"/>
          </a:p>
          <a:p>
            <a:r>
              <a:rPr lang="en-IN" dirty="0">
                <a:latin typeface="LMSans10"/>
              </a:rPr>
              <a:t>//catch block of inner try block 2 catch(</a:t>
            </a:r>
            <a:r>
              <a:rPr lang="en-IN" dirty="0" err="1">
                <a:latin typeface="LMSans10"/>
              </a:rPr>
              <a:t>ArrayIndexOutOfBoundsException</a:t>
            </a:r>
            <a:r>
              <a:rPr lang="en-IN" dirty="0">
                <a:latin typeface="LMSans10"/>
              </a:rPr>
              <a:t> e) </a:t>
            </a:r>
            <a:r>
              <a:rPr lang="en-IN" dirty="0">
                <a:latin typeface="CMSY10"/>
              </a:rPr>
              <a:t>{ </a:t>
            </a:r>
            <a:endParaRPr lang="en-IN" dirty="0"/>
          </a:p>
          <a:p>
            <a:r>
              <a:rPr lang="en-IN" dirty="0">
                <a:latin typeface="LMSans10"/>
              </a:rPr>
              <a:t>System . out . p r </a:t>
            </a:r>
            <a:r>
              <a:rPr lang="en-IN" dirty="0" err="1">
                <a:latin typeface="LMSans10"/>
              </a:rPr>
              <a:t>i</a:t>
            </a:r>
            <a:r>
              <a:rPr lang="en-IN" dirty="0">
                <a:latin typeface="LMSans10"/>
              </a:rPr>
              <a:t> n t l n ( e ) ; </a:t>
            </a:r>
            <a:endParaRPr lang="en-IN" dirty="0"/>
          </a:p>
          <a:p>
            <a:r>
              <a:rPr lang="en-IN" dirty="0">
                <a:latin typeface="CMSY10"/>
              </a:rPr>
              <a:t>} </a:t>
            </a:r>
            <a:endParaRPr lang="en-IN" dirty="0"/>
          </a:p>
          <a:p>
            <a:r>
              <a:rPr lang="en-IN" dirty="0">
                <a:latin typeface="LMSans10"/>
              </a:rPr>
              <a:t>System . out . </a:t>
            </a:r>
            <a:r>
              <a:rPr lang="en-IN" dirty="0" err="1">
                <a:latin typeface="LMSans10"/>
              </a:rPr>
              <a:t>println</a:t>
            </a:r>
            <a:r>
              <a:rPr lang="en-IN" dirty="0">
                <a:latin typeface="LMSans10"/>
              </a:rPr>
              <a:t> (” other statement ”); </a:t>
            </a:r>
            <a:endParaRPr lang="en-IN" dirty="0"/>
          </a:p>
          <a:p>
            <a:r>
              <a:rPr lang="en-IN" dirty="0">
                <a:latin typeface="CMSY10"/>
              </a:rPr>
              <a:t>} }</a:t>
            </a:r>
            <a:endParaRPr lang="en-IN" dirty="0">
              <a:effectLst/>
            </a:endParaRPr>
          </a:p>
        </p:txBody>
      </p:sp>
      <p:sp>
        <p:nvSpPr>
          <p:cNvPr id="11" name="Rectangle 10">
            <a:extLst>
              <a:ext uri="{FF2B5EF4-FFF2-40B4-BE49-F238E27FC236}">
                <a16:creationId xmlns:a16="http://schemas.microsoft.com/office/drawing/2014/main" id="{3907FE02-6EFC-775F-3315-4067E9D2BDBD}"/>
              </a:ext>
            </a:extLst>
          </p:cNvPr>
          <p:cNvSpPr/>
          <p:nvPr/>
        </p:nvSpPr>
        <p:spPr>
          <a:xfrm>
            <a:off x="3505200" y="3648429"/>
            <a:ext cx="6096000" cy="2031325"/>
          </a:xfrm>
          <a:prstGeom prst="rect">
            <a:avLst/>
          </a:prstGeom>
        </p:spPr>
        <p:txBody>
          <a:bodyPr>
            <a:spAutoFit/>
          </a:bodyPr>
          <a:lstStyle/>
          <a:p>
            <a:r>
              <a:rPr lang="en-IN" dirty="0">
                <a:latin typeface="LMSans10"/>
              </a:rPr>
              <a:t>//catch block of main outer//parent outer try block </a:t>
            </a:r>
          </a:p>
          <a:p>
            <a:r>
              <a:rPr lang="en-IN" dirty="0">
                <a:latin typeface="LMSans10"/>
              </a:rPr>
              <a:t>catch(Exception e)</a:t>
            </a:r>
            <a:br>
              <a:rPr lang="en-IN" dirty="0">
                <a:latin typeface="LMSans10"/>
              </a:rPr>
            </a:br>
            <a:r>
              <a:rPr lang="en-IN" dirty="0">
                <a:latin typeface="CMSY10"/>
              </a:rPr>
              <a:t>{ </a:t>
            </a:r>
            <a:endParaRPr lang="en-IN" dirty="0"/>
          </a:p>
          <a:p>
            <a:r>
              <a:rPr lang="en-IN" dirty="0" err="1">
                <a:latin typeface="LMSans10"/>
              </a:rPr>
              <a:t>System.out.println</a:t>
            </a:r>
            <a:r>
              <a:rPr lang="en-IN" dirty="0">
                <a:latin typeface="LMSans10"/>
              </a:rPr>
              <a:t>(”handled the exception (outer c”); </a:t>
            </a:r>
            <a:endParaRPr lang="en-IN" dirty="0"/>
          </a:p>
          <a:p>
            <a:r>
              <a:rPr lang="en-IN" dirty="0">
                <a:latin typeface="CMSY10"/>
              </a:rPr>
              <a:t>} </a:t>
            </a:r>
            <a:endParaRPr lang="en-IN" dirty="0"/>
          </a:p>
          <a:p>
            <a:r>
              <a:rPr lang="en-IN" dirty="0" err="1">
                <a:latin typeface="LMSans10"/>
              </a:rPr>
              <a:t>System.out.println</a:t>
            </a:r>
            <a:r>
              <a:rPr lang="en-IN" dirty="0">
                <a:latin typeface="LMSans10"/>
              </a:rPr>
              <a:t>(”normal flow..”); </a:t>
            </a:r>
            <a:endParaRPr lang="en-IN" dirty="0"/>
          </a:p>
          <a:p>
            <a:r>
              <a:rPr lang="en-IN" dirty="0">
                <a:latin typeface="CMSY10"/>
              </a:rPr>
              <a:t>} } </a:t>
            </a:r>
            <a:endParaRPr lang="en-IN" dirty="0"/>
          </a:p>
        </p:txBody>
      </p:sp>
      <p:sp>
        <p:nvSpPr>
          <p:cNvPr id="12" name="TextBox 11">
            <a:extLst>
              <a:ext uri="{FF2B5EF4-FFF2-40B4-BE49-F238E27FC236}">
                <a16:creationId xmlns:a16="http://schemas.microsoft.com/office/drawing/2014/main" id="{FBC6E974-E20E-DCBA-E637-9FF5D348B7B5}"/>
              </a:ext>
            </a:extLst>
          </p:cNvPr>
          <p:cNvSpPr txBox="1"/>
          <p:nvPr/>
        </p:nvSpPr>
        <p:spPr>
          <a:xfrm>
            <a:off x="8119984" y="536773"/>
            <a:ext cx="3876831" cy="2308324"/>
          </a:xfrm>
          <a:prstGeom prst="rect">
            <a:avLst/>
          </a:prstGeom>
          <a:noFill/>
        </p:spPr>
        <p:txBody>
          <a:bodyPr wrap="none" rtlCol="0">
            <a:spAutoFit/>
          </a:bodyPr>
          <a:lstStyle/>
          <a:p>
            <a:r>
              <a:rPr lang="en-US" dirty="0"/>
              <a:t>Output: </a:t>
            </a:r>
          </a:p>
          <a:p>
            <a:endParaRPr lang="en-US" dirty="0"/>
          </a:p>
          <a:p>
            <a:r>
              <a:rPr lang="en-US" dirty="0"/>
              <a:t>going to divide by zero</a:t>
            </a:r>
          </a:p>
          <a:p>
            <a:r>
              <a:rPr lang="en-US" dirty="0"/>
              <a:t>Arithmetic Exception </a:t>
            </a:r>
          </a:p>
          <a:p>
            <a:r>
              <a:rPr lang="en-US" dirty="0" err="1"/>
              <a:t>ArrayIndexOutOfBoundsException</a:t>
            </a:r>
            <a:endParaRPr lang="en-US" dirty="0"/>
          </a:p>
          <a:p>
            <a:r>
              <a:rPr lang="en-US" dirty="0"/>
              <a:t>other statement</a:t>
            </a:r>
          </a:p>
          <a:p>
            <a:endParaRPr lang="en-US" dirty="0"/>
          </a:p>
          <a:p>
            <a:r>
              <a:rPr lang="en-US" dirty="0"/>
              <a:t>normal flow</a:t>
            </a:r>
          </a:p>
        </p:txBody>
      </p:sp>
    </p:spTree>
    <p:extLst>
      <p:ext uri="{BB962C8B-B14F-4D97-AF65-F5344CB8AC3E}">
        <p14:creationId xmlns:p14="http://schemas.microsoft.com/office/powerpoint/2010/main" val="10694214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FCBB6-0ECA-2737-2DB6-A5F3221EBECF}"/>
              </a:ext>
            </a:extLst>
          </p:cNvPr>
          <p:cNvSpPr>
            <a:spLocks noGrp="1"/>
          </p:cNvSpPr>
          <p:nvPr>
            <p:ph type="title"/>
          </p:nvPr>
        </p:nvSpPr>
        <p:spPr>
          <a:xfrm>
            <a:off x="0" y="-294970"/>
            <a:ext cx="10058400" cy="1609344"/>
          </a:xfrm>
        </p:spPr>
        <p:txBody>
          <a:bodyPr/>
          <a:lstStyle/>
          <a:p>
            <a:r>
              <a:rPr lang="en-US" dirty="0"/>
              <a:t>Example-2</a:t>
            </a:r>
          </a:p>
        </p:txBody>
      </p:sp>
      <p:sp>
        <p:nvSpPr>
          <p:cNvPr id="4" name="Date Placeholder 3">
            <a:extLst>
              <a:ext uri="{FF2B5EF4-FFF2-40B4-BE49-F238E27FC236}">
                <a16:creationId xmlns:a16="http://schemas.microsoft.com/office/drawing/2014/main" id="{2374CA34-D294-5717-0326-A651F9D48823}"/>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DD648D36-99E8-C734-82F4-A553559965C4}"/>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FB5C1D6C-9016-29FD-E842-5C2ABE175809}"/>
              </a:ext>
            </a:extLst>
          </p:cNvPr>
          <p:cNvSpPr>
            <a:spLocks noGrp="1"/>
          </p:cNvSpPr>
          <p:nvPr>
            <p:ph type="sldNum" sz="quarter" idx="12"/>
          </p:nvPr>
        </p:nvSpPr>
        <p:spPr/>
        <p:txBody>
          <a:bodyPr/>
          <a:lstStyle/>
          <a:p>
            <a:fld id="{860C8249-ED93-7640-8EF8-EF1CF6F3BBCA}" type="slidenum">
              <a:rPr lang="en-US" smtClean="0"/>
              <a:t>34</a:t>
            </a:fld>
            <a:endParaRPr lang="en-US"/>
          </a:p>
        </p:txBody>
      </p:sp>
      <p:pic>
        <p:nvPicPr>
          <p:cNvPr id="7" name="Picture 6">
            <a:extLst>
              <a:ext uri="{FF2B5EF4-FFF2-40B4-BE49-F238E27FC236}">
                <a16:creationId xmlns:a16="http://schemas.microsoft.com/office/drawing/2014/main" id="{B5D344B8-27D5-522D-3878-C1B78067E445}"/>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CEDE3039-46D5-E67A-C79C-69FE73F07B55}"/>
              </a:ext>
            </a:extLst>
          </p:cNvPr>
          <p:cNvSpPr/>
          <p:nvPr/>
        </p:nvSpPr>
        <p:spPr>
          <a:xfrm>
            <a:off x="220717" y="1067334"/>
            <a:ext cx="4918842" cy="5078313"/>
          </a:xfrm>
          <a:prstGeom prst="rect">
            <a:avLst/>
          </a:prstGeom>
        </p:spPr>
        <p:txBody>
          <a:bodyPr wrap="square">
            <a:spAutoFit/>
          </a:bodyPr>
          <a:lstStyle/>
          <a:p>
            <a:r>
              <a:rPr lang="en-IN" dirty="0">
                <a:latin typeface="LMSans10"/>
              </a:rPr>
              <a:t>public class NestedTryBlock2 </a:t>
            </a:r>
            <a:r>
              <a:rPr lang="en-IN" dirty="0">
                <a:latin typeface="CMSY10"/>
              </a:rPr>
              <a:t>{ </a:t>
            </a:r>
          </a:p>
          <a:p>
            <a:r>
              <a:rPr lang="en-IN" dirty="0">
                <a:latin typeface="LMSans10"/>
              </a:rPr>
              <a:t>public static void main(String </a:t>
            </a:r>
            <a:r>
              <a:rPr lang="en-IN" dirty="0" err="1">
                <a:latin typeface="LMSans10"/>
              </a:rPr>
              <a:t>args</a:t>
            </a:r>
            <a:r>
              <a:rPr lang="en-IN" dirty="0">
                <a:latin typeface="LMSans10"/>
              </a:rPr>
              <a:t> []) </a:t>
            </a:r>
            <a:endParaRPr lang="en-IN" dirty="0"/>
          </a:p>
          <a:p>
            <a:r>
              <a:rPr lang="en-IN" dirty="0">
                <a:latin typeface="CMSY10"/>
              </a:rPr>
              <a:t>{ </a:t>
            </a:r>
            <a:endParaRPr lang="en-IN" dirty="0"/>
          </a:p>
          <a:p>
            <a:r>
              <a:rPr lang="en-IN" dirty="0">
                <a:latin typeface="LMSans10"/>
              </a:rPr>
              <a:t>// outer (main) try block </a:t>
            </a:r>
          </a:p>
          <a:p>
            <a:r>
              <a:rPr lang="en-IN" dirty="0">
                <a:latin typeface="LMSans10"/>
              </a:rPr>
              <a:t>try </a:t>
            </a:r>
            <a:r>
              <a:rPr lang="en-IN" dirty="0">
                <a:latin typeface="CMSY10"/>
              </a:rPr>
              <a:t>{ </a:t>
            </a:r>
            <a:endParaRPr lang="en-IN" dirty="0"/>
          </a:p>
          <a:p>
            <a:r>
              <a:rPr lang="en-IN" dirty="0">
                <a:latin typeface="LMSans10"/>
              </a:rPr>
              <a:t>//inner try block 1 </a:t>
            </a:r>
          </a:p>
          <a:p>
            <a:r>
              <a:rPr lang="en-IN" dirty="0">
                <a:latin typeface="LMSans10"/>
              </a:rPr>
              <a:t>try </a:t>
            </a:r>
            <a:r>
              <a:rPr lang="en-IN" dirty="0">
                <a:latin typeface="CMSY10"/>
              </a:rPr>
              <a:t>{ </a:t>
            </a:r>
            <a:endParaRPr lang="en-IN" dirty="0"/>
          </a:p>
          <a:p>
            <a:r>
              <a:rPr lang="en-IN" dirty="0">
                <a:latin typeface="LMSans10"/>
              </a:rPr>
              <a:t>// inner try block 2</a:t>
            </a:r>
            <a:br>
              <a:rPr lang="en-IN" dirty="0">
                <a:latin typeface="LMSans10"/>
              </a:rPr>
            </a:br>
            <a:r>
              <a:rPr lang="en-IN" dirty="0">
                <a:latin typeface="LMSans10"/>
              </a:rPr>
              <a:t>try </a:t>
            </a:r>
            <a:r>
              <a:rPr lang="en-IN" dirty="0">
                <a:latin typeface="CMSY10"/>
              </a:rPr>
              <a:t>{ </a:t>
            </a:r>
          </a:p>
          <a:p>
            <a:r>
              <a:rPr lang="en-IN" dirty="0">
                <a:latin typeface="LMSans10"/>
              </a:rPr>
              <a:t>int </a:t>
            </a:r>
            <a:r>
              <a:rPr lang="en-IN" dirty="0" err="1">
                <a:latin typeface="LMSans10"/>
              </a:rPr>
              <a:t>arr</a:t>
            </a:r>
            <a:r>
              <a:rPr lang="en-IN" dirty="0">
                <a:latin typeface="LMSans10"/>
              </a:rPr>
              <a:t>[]=</a:t>
            </a:r>
            <a:r>
              <a:rPr lang="en-IN" dirty="0">
                <a:latin typeface="CMSY10"/>
              </a:rPr>
              <a:t>{</a:t>
            </a:r>
            <a:r>
              <a:rPr lang="en-IN" dirty="0">
                <a:latin typeface="LMSans10"/>
              </a:rPr>
              <a:t>1,2,3,4</a:t>
            </a:r>
            <a:r>
              <a:rPr lang="en-IN" dirty="0">
                <a:latin typeface="CMSY10"/>
              </a:rPr>
              <a:t>}</a:t>
            </a:r>
            <a:r>
              <a:rPr lang="en-IN" dirty="0">
                <a:latin typeface="LMSans10"/>
              </a:rPr>
              <a:t>; </a:t>
            </a:r>
            <a:endParaRPr lang="en-IN" dirty="0"/>
          </a:p>
          <a:p>
            <a:r>
              <a:rPr lang="en-IN" dirty="0">
                <a:latin typeface="LMSans10"/>
              </a:rPr>
              <a:t>//printing the array element out of its bounds </a:t>
            </a:r>
          </a:p>
          <a:p>
            <a:r>
              <a:rPr lang="en-IN" dirty="0">
                <a:latin typeface="LMSans10"/>
              </a:rPr>
              <a:t>System . out . </a:t>
            </a:r>
            <a:r>
              <a:rPr lang="en-IN" dirty="0" err="1">
                <a:latin typeface="LMSans10"/>
              </a:rPr>
              <a:t>println</a:t>
            </a:r>
            <a:r>
              <a:rPr lang="en-IN" dirty="0">
                <a:latin typeface="LMSans10"/>
              </a:rPr>
              <a:t> ( </a:t>
            </a:r>
            <a:r>
              <a:rPr lang="en-IN" dirty="0" err="1">
                <a:latin typeface="LMSans10"/>
              </a:rPr>
              <a:t>arr</a:t>
            </a:r>
            <a:r>
              <a:rPr lang="en-IN" dirty="0">
                <a:latin typeface="LMSans10"/>
              </a:rPr>
              <a:t> [10]);</a:t>
            </a:r>
            <a:r>
              <a:rPr lang="en-IN" dirty="0">
                <a:latin typeface="CMSY10"/>
              </a:rPr>
              <a:t>} </a:t>
            </a:r>
            <a:endParaRPr lang="en-IN" dirty="0"/>
          </a:p>
          <a:p>
            <a:r>
              <a:rPr lang="en-IN" dirty="0">
                <a:latin typeface="LMSans10"/>
              </a:rPr>
              <a:t>// to handles </a:t>
            </a:r>
            <a:r>
              <a:rPr lang="en-IN" dirty="0" err="1">
                <a:latin typeface="LMSans10"/>
              </a:rPr>
              <a:t>ArithmeticException</a:t>
            </a:r>
            <a:br>
              <a:rPr lang="en-IN" dirty="0">
                <a:latin typeface="LMSans10"/>
              </a:rPr>
            </a:br>
            <a:r>
              <a:rPr lang="en-IN" dirty="0">
                <a:latin typeface="LMSans10"/>
              </a:rPr>
              <a:t>catch (</a:t>
            </a:r>
            <a:r>
              <a:rPr lang="en-IN" dirty="0" err="1">
                <a:latin typeface="LMSans10"/>
              </a:rPr>
              <a:t>ArithmeticException</a:t>
            </a:r>
            <a:r>
              <a:rPr lang="en-IN" dirty="0">
                <a:latin typeface="LMSans10"/>
              </a:rPr>
              <a:t> e) </a:t>
            </a:r>
          </a:p>
          <a:p>
            <a:r>
              <a:rPr lang="en-IN" dirty="0">
                <a:latin typeface="CMSY10"/>
              </a:rPr>
              <a:t>{ </a:t>
            </a:r>
          </a:p>
          <a:p>
            <a:r>
              <a:rPr lang="en-IN" dirty="0" err="1">
                <a:latin typeface="LMSans10"/>
              </a:rPr>
              <a:t>System.out.println</a:t>
            </a:r>
            <a:r>
              <a:rPr lang="en-IN" dirty="0">
                <a:latin typeface="LMSans10"/>
              </a:rPr>
              <a:t>(”Arithmetic exception”); </a:t>
            </a:r>
            <a:r>
              <a:rPr lang="en-IN" dirty="0" err="1">
                <a:latin typeface="LMSans10"/>
              </a:rPr>
              <a:t>System.out.println</a:t>
            </a:r>
            <a:r>
              <a:rPr lang="en-IN" dirty="0">
                <a:latin typeface="LMSans10"/>
              </a:rPr>
              <a:t>(” inner try block 2”); </a:t>
            </a:r>
            <a:endParaRPr lang="en-IN" dirty="0"/>
          </a:p>
          <a:p>
            <a:r>
              <a:rPr lang="en-IN" dirty="0">
                <a:latin typeface="CMSY10"/>
              </a:rPr>
              <a:t>}} </a:t>
            </a:r>
            <a:endParaRPr lang="en-IN" dirty="0">
              <a:effectLst/>
            </a:endParaRPr>
          </a:p>
        </p:txBody>
      </p:sp>
      <p:sp>
        <p:nvSpPr>
          <p:cNvPr id="9" name="Rectangle 8">
            <a:extLst>
              <a:ext uri="{FF2B5EF4-FFF2-40B4-BE49-F238E27FC236}">
                <a16:creationId xmlns:a16="http://schemas.microsoft.com/office/drawing/2014/main" id="{ADCEA935-6E4D-6120-17BA-B6CF565332EE}"/>
              </a:ext>
            </a:extLst>
          </p:cNvPr>
          <p:cNvSpPr/>
          <p:nvPr/>
        </p:nvSpPr>
        <p:spPr>
          <a:xfrm>
            <a:off x="4781626" y="224954"/>
            <a:ext cx="6096000" cy="4247317"/>
          </a:xfrm>
          <a:prstGeom prst="rect">
            <a:avLst/>
          </a:prstGeom>
        </p:spPr>
        <p:txBody>
          <a:bodyPr>
            <a:spAutoFit/>
          </a:bodyPr>
          <a:lstStyle/>
          <a:p>
            <a:r>
              <a:rPr lang="en-IN" dirty="0">
                <a:latin typeface="LMSans10"/>
              </a:rPr>
              <a:t>// to handle </a:t>
            </a:r>
            <a:r>
              <a:rPr lang="en-IN" dirty="0" err="1">
                <a:latin typeface="LMSans10"/>
              </a:rPr>
              <a:t>ArithmeticException</a:t>
            </a:r>
            <a:r>
              <a:rPr lang="en-IN" dirty="0">
                <a:latin typeface="LMSans10"/>
              </a:rPr>
              <a:t> </a:t>
            </a:r>
          </a:p>
          <a:p>
            <a:r>
              <a:rPr lang="en-IN" dirty="0">
                <a:latin typeface="LMSans10"/>
              </a:rPr>
              <a:t>catch (</a:t>
            </a:r>
            <a:r>
              <a:rPr lang="en-IN" dirty="0" err="1">
                <a:latin typeface="LMSans10"/>
              </a:rPr>
              <a:t>ArithmeticException</a:t>
            </a:r>
            <a:r>
              <a:rPr lang="en-IN" dirty="0">
                <a:latin typeface="LMSans10"/>
              </a:rPr>
              <a:t> e) </a:t>
            </a:r>
            <a:r>
              <a:rPr lang="en-IN" dirty="0">
                <a:latin typeface="CMSY10"/>
              </a:rPr>
              <a:t>{ </a:t>
            </a:r>
            <a:endParaRPr lang="en-IN" dirty="0"/>
          </a:p>
          <a:p>
            <a:r>
              <a:rPr lang="en-IN" dirty="0" err="1">
                <a:latin typeface="LMSans10"/>
              </a:rPr>
              <a:t>System.out.println</a:t>
            </a:r>
            <a:r>
              <a:rPr lang="en-IN" dirty="0">
                <a:latin typeface="LMSans10"/>
              </a:rPr>
              <a:t>(”Arithmetic exception”); </a:t>
            </a:r>
            <a:endParaRPr lang="en-IN" dirty="0"/>
          </a:p>
          <a:p>
            <a:r>
              <a:rPr lang="en-IN" dirty="0" err="1">
                <a:latin typeface="LMSans10"/>
              </a:rPr>
              <a:t>System.out.println</a:t>
            </a:r>
            <a:r>
              <a:rPr lang="en-IN" dirty="0">
                <a:latin typeface="LMSans10"/>
              </a:rPr>
              <a:t>(”inner try block 1”); </a:t>
            </a:r>
            <a:endParaRPr lang="en-IN" dirty="0"/>
          </a:p>
          <a:p>
            <a:r>
              <a:rPr lang="en-IN" dirty="0">
                <a:latin typeface="CMSY10"/>
              </a:rPr>
              <a:t>}} </a:t>
            </a:r>
            <a:endParaRPr lang="en-IN" dirty="0"/>
          </a:p>
          <a:p>
            <a:r>
              <a:rPr lang="en-IN" dirty="0">
                <a:latin typeface="LMSans10"/>
              </a:rPr>
              <a:t>// to handle </a:t>
            </a:r>
            <a:r>
              <a:rPr lang="en-IN" dirty="0" err="1">
                <a:latin typeface="LMSans10"/>
              </a:rPr>
              <a:t>ArrayIndexOutOfBoundsException</a:t>
            </a:r>
            <a:r>
              <a:rPr lang="en-IN" dirty="0">
                <a:latin typeface="LMSans10"/>
              </a:rPr>
              <a:t> </a:t>
            </a:r>
          </a:p>
          <a:p>
            <a:r>
              <a:rPr lang="en-IN" dirty="0">
                <a:latin typeface="LMSans10"/>
              </a:rPr>
              <a:t>catch (</a:t>
            </a:r>
            <a:r>
              <a:rPr lang="en-IN" dirty="0" err="1">
                <a:latin typeface="LMSans10"/>
              </a:rPr>
              <a:t>ArrayIndexOutOfBoundsException</a:t>
            </a:r>
            <a:r>
              <a:rPr lang="en-IN" dirty="0">
                <a:latin typeface="LMSans10"/>
              </a:rPr>
              <a:t> e4) </a:t>
            </a:r>
          </a:p>
          <a:p>
            <a:r>
              <a:rPr lang="en-IN" dirty="0">
                <a:latin typeface="CMSY10"/>
              </a:rPr>
              <a:t>{ </a:t>
            </a:r>
            <a:endParaRPr lang="en-IN" dirty="0"/>
          </a:p>
          <a:p>
            <a:r>
              <a:rPr lang="en-IN" dirty="0">
                <a:latin typeface="LMSans10"/>
              </a:rPr>
              <a:t>System . out . p r </a:t>
            </a:r>
            <a:r>
              <a:rPr lang="en-IN" dirty="0" err="1">
                <a:latin typeface="LMSans10"/>
              </a:rPr>
              <a:t>i</a:t>
            </a:r>
            <a:r>
              <a:rPr lang="en-IN" dirty="0">
                <a:latin typeface="LMSans10"/>
              </a:rPr>
              <a:t> n t ( e4 ) ;</a:t>
            </a:r>
            <a:br>
              <a:rPr lang="en-IN" dirty="0">
                <a:latin typeface="LMSans10"/>
              </a:rPr>
            </a:br>
            <a:r>
              <a:rPr lang="en-IN" dirty="0">
                <a:latin typeface="LMSans10"/>
              </a:rPr>
              <a:t>System . out . </a:t>
            </a:r>
            <a:r>
              <a:rPr lang="en-IN" dirty="0" err="1">
                <a:latin typeface="LMSans10"/>
              </a:rPr>
              <a:t>println</a:t>
            </a:r>
            <a:r>
              <a:rPr lang="en-IN" dirty="0">
                <a:latin typeface="LMSans10"/>
              </a:rPr>
              <a:t> (” outer (main) try block”);</a:t>
            </a:r>
            <a:endParaRPr lang="en-IN" dirty="0"/>
          </a:p>
          <a:p>
            <a:r>
              <a:rPr lang="en-IN" dirty="0">
                <a:latin typeface="CMSY10"/>
              </a:rPr>
              <a:t>}</a:t>
            </a:r>
            <a:br>
              <a:rPr lang="en-IN" dirty="0">
                <a:latin typeface="CMSY10"/>
              </a:rPr>
            </a:br>
            <a:r>
              <a:rPr lang="en-IN" dirty="0">
                <a:latin typeface="LMSans10"/>
              </a:rPr>
              <a:t>catch (Exception e5) </a:t>
            </a:r>
            <a:r>
              <a:rPr lang="en-IN" dirty="0">
                <a:latin typeface="CMSY10"/>
              </a:rPr>
              <a:t>{</a:t>
            </a:r>
            <a:br>
              <a:rPr lang="en-IN" dirty="0">
                <a:latin typeface="CMSY10"/>
              </a:rPr>
            </a:br>
            <a:r>
              <a:rPr lang="en-IN" dirty="0">
                <a:latin typeface="LMSans10"/>
              </a:rPr>
              <a:t>System . out . print (” Exception ”); </a:t>
            </a:r>
          </a:p>
          <a:p>
            <a:r>
              <a:rPr lang="en-IN" dirty="0">
                <a:latin typeface="LMSans10"/>
              </a:rPr>
              <a:t>System . out . </a:t>
            </a:r>
            <a:r>
              <a:rPr lang="en-IN" dirty="0" err="1">
                <a:latin typeface="LMSans10"/>
              </a:rPr>
              <a:t>println</a:t>
            </a:r>
            <a:r>
              <a:rPr lang="en-IN" dirty="0">
                <a:latin typeface="LMSans10"/>
              </a:rPr>
              <a:t> (” handled in main try−block ”); </a:t>
            </a:r>
            <a:endParaRPr lang="en-IN" dirty="0"/>
          </a:p>
          <a:p>
            <a:r>
              <a:rPr lang="en-IN" dirty="0">
                <a:latin typeface="CMSY10"/>
              </a:rPr>
              <a:t>}}} </a:t>
            </a:r>
            <a:endParaRPr lang="en-IN" dirty="0"/>
          </a:p>
        </p:txBody>
      </p:sp>
      <p:sp>
        <p:nvSpPr>
          <p:cNvPr id="11" name="TextBox 10">
            <a:extLst>
              <a:ext uri="{FF2B5EF4-FFF2-40B4-BE49-F238E27FC236}">
                <a16:creationId xmlns:a16="http://schemas.microsoft.com/office/drawing/2014/main" id="{F845BBBA-71B0-AE28-B003-C0A20A8811B0}"/>
              </a:ext>
            </a:extLst>
          </p:cNvPr>
          <p:cNvSpPr txBox="1"/>
          <p:nvPr/>
        </p:nvSpPr>
        <p:spPr>
          <a:xfrm>
            <a:off x="7964424" y="4623017"/>
            <a:ext cx="3876831" cy="1200329"/>
          </a:xfrm>
          <a:prstGeom prst="rect">
            <a:avLst/>
          </a:prstGeom>
          <a:noFill/>
        </p:spPr>
        <p:txBody>
          <a:bodyPr wrap="none" rtlCol="0">
            <a:spAutoFit/>
          </a:bodyPr>
          <a:lstStyle/>
          <a:p>
            <a:r>
              <a:rPr lang="en-US" dirty="0"/>
              <a:t>Output: </a:t>
            </a:r>
          </a:p>
          <a:p>
            <a:endParaRPr lang="en-US" dirty="0"/>
          </a:p>
          <a:p>
            <a:r>
              <a:rPr lang="en-US" dirty="0" err="1"/>
              <a:t>ArrayIndexOutOfBoundsException</a:t>
            </a:r>
            <a:endParaRPr lang="en-US" dirty="0"/>
          </a:p>
          <a:p>
            <a:r>
              <a:rPr lang="en-US" dirty="0"/>
              <a:t>Outer (main) try block</a:t>
            </a:r>
          </a:p>
        </p:txBody>
      </p:sp>
    </p:spTree>
    <p:extLst>
      <p:ext uri="{BB962C8B-B14F-4D97-AF65-F5344CB8AC3E}">
        <p14:creationId xmlns:p14="http://schemas.microsoft.com/office/powerpoint/2010/main" val="10708391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7A5EE-DF02-4FE4-9E65-3B4CA370F21F}"/>
              </a:ext>
            </a:extLst>
          </p:cNvPr>
          <p:cNvSpPr>
            <a:spLocks noGrp="1"/>
          </p:cNvSpPr>
          <p:nvPr>
            <p:ph type="title"/>
          </p:nvPr>
        </p:nvSpPr>
        <p:spPr/>
        <p:txBody>
          <a:bodyPr/>
          <a:lstStyle/>
          <a:p>
            <a:r>
              <a:rPr lang="en-US" dirty="0"/>
              <a:t>Java finally block</a:t>
            </a:r>
          </a:p>
        </p:txBody>
      </p:sp>
      <p:sp>
        <p:nvSpPr>
          <p:cNvPr id="3" name="Content Placeholder 2">
            <a:extLst>
              <a:ext uri="{FF2B5EF4-FFF2-40B4-BE49-F238E27FC236}">
                <a16:creationId xmlns:a16="http://schemas.microsoft.com/office/drawing/2014/main" id="{6478A2ED-D402-C331-965A-79F65456D321}"/>
              </a:ext>
            </a:extLst>
          </p:cNvPr>
          <p:cNvSpPr>
            <a:spLocks noGrp="1"/>
          </p:cNvSpPr>
          <p:nvPr>
            <p:ph idx="1"/>
          </p:nvPr>
        </p:nvSpPr>
        <p:spPr/>
        <p:txBody>
          <a:bodyPr/>
          <a:lstStyle/>
          <a:p>
            <a:r>
              <a:rPr lang="en-IN" dirty="0"/>
              <a:t>Java finally block is a block used to execute important code such as closing the connection, etc. </a:t>
            </a:r>
          </a:p>
          <a:p>
            <a:r>
              <a:rPr lang="en-IN" dirty="0"/>
              <a:t>Java finally block is always executed whether an exception is handled or not. Therefore, it contains all the necessary statements that need to be printed regardless of the exception occurs or not. </a:t>
            </a:r>
          </a:p>
          <a:p>
            <a:r>
              <a:rPr lang="en-IN" dirty="0"/>
              <a:t>The finally block follows the try-catch block. </a:t>
            </a:r>
          </a:p>
          <a:p>
            <a:r>
              <a:rPr lang="en-IN" b="1" dirty="0"/>
              <a:t>Why use Java finally block? </a:t>
            </a:r>
            <a:r>
              <a:rPr lang="en-IN" dirty="0"/>
              <a:t>finally block in Java can be used to put ”</a:t>
            </a:r>
            <a:r>
              <a:rPr lang="en-IN" dirty="0" err="1"/>
              <a:t>cleanup</a:t>
            </a:r>
            <a:r>
              <a:rPr lang="en-IN" dirty="0"/>
              <a:t>” code such as closing a file, closing connection, etc. </a:t>
            </a:r>
          </a:p>
          <a:p>
            <a:r>
              <a:rPr lang="en-IN" dirty="0"/>
              <a:t>The important statements to be printed can be placed in the finally block. </a:t>
            </a:r>
          </a:p>
          <a:p>
            <a:endParaRPr lang="en-US" dirty="0"/>
          </a:p>
        </p:txBody>
      </p:sp>
      <p:sp>
        <p:nvSpPr>
          <p:cNvPr id="4" name="Date Placeholder 3">
            <a:extLst>
              <a:ext uri="{FF2B5EF4-FFF2-40B4-BE49-F238E27FC236}">
                <a16:creationId xmlns:a16="http://schemas.microsoft.com/office/drawing/2014/main" id="{9D2D0B97-1FBB-F8F4-3364-AE4AE32695C3}"/>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41F62063-D796-D56A-005E-B5CE694E3F7E}"/>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7C71BA13-938C-1971-5E2B-FFADABE481E3}"/>
              </a:ext>
            </a:extLst>
          </p:cNvPr>
          <p:cNvSpPr>
            <a:spLocks noGrp="1"/>
          </p:cNvSpPr>
          <p:nvPr>
            <p:ph type="sldNum" sz="quarter" idx="12"/>
          </p:nvPr>
        </p:nvSpPr>
        <p:spPr/>
        <p:txBody>
          <a:bodyPr/>
          <a:lstStyle/>
          <a:p>
            <a:fld id="{860C8249-ED93-7640-8EF8-EF1CF6F3BBCA}" type="slidenum">
              <a:rPr lang="en-US" smtClean="0"/>
              <a:t>35</a:t>
            </a:fld>
            <a:endParaRPr lang="en-US"/>
          </a:p>
        </p:txBody>
      </p:sp>
      <p:pic>
        <p:nvPicPr>
          <p:cNvPr id="7" name="Picture 6">
            <a:extLst>
              <a:ext uri="{FF2B5EF4-FFF2-40B4-BE49-F238E27FC236}">
                <a16:creationId xmlns:a16="http://schemas.microsoft.com/office/drawing/2014/main" id="{22A395F3-3653-5979-44F6-BB58120D2362}"/>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2117002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54C073A9-3472-AF6B-1037-353F5189BE2F}"/>
              </a:ext>
            </a:extLst>
          </p:cNvPr>
          <p:cNvPicPr>
            <a:picLocks noGrp="1" noChangeAspect="1"/>
          </p:cNvPicPr>
          <p:nvPr>
            <p:ph idx="1"/>
          </p:nvPr>
        </p:nvPicPr>
        <p:blipFill>
          <a:blip r:embed="rId2"/>
          <a:stretch>
            <a:fillRect/>
          </a:stretch>
        </p:blipFill>
        <p:spPr>
          <a:xfrm>
            <a:off x="3017668" y="449754"/>
            <a:ext cx="5874083" cy="5490657"/>
          </a:xfrm>
        </p:spPr>
      </p:pic>
      <p:sp>
        <p:nvSpPr>
          <p:cNvPr id="4" name="Date Placeholder 3">
            <a:extLst>
              <a:ext uri="{FF2B5EF4-FFF2-40B4-BE49-F238E27FC236}">
                <a16:creationId xmlns:a16="http://schemas.microsoft.com/office/drawing/2014/main" id="{E0BA6765-A059-97D0-FB61-1541B4E135BD}"/>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6DDEC5B2-077F-7426-1218-6DCC6EFBE2D0}"/>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5737C89E-DB99-798E-43A6-4B01E647CC0B}"/>
              </a:ext>
            </a:extLst>
          </p:cNvPr>
          <p:cNvSpPr>
            <a:spLocks noGrp="1"/>
          </p:cNvSpPr>
          <p:nvPr>
            <p:ph type="sldNum" sz="quarter" idx="12"/>
          </p:nvPr>
        </p:nvSpPr>
        <p:spPr/>
        <p:txBody>
          <a:bodyPr/>
          <a:lstStyle/>
          <a:p>
            <a:fld id="{860C8249-ED93-7640-8EF8-EF1CF6F3BBCA}" type="slidenum">
              <a:rPr lang="en-US" smtClean="0"/>
              <a:t>36</a:t>
            </a:fld>
            <a:endParaRPr lang="en-US"/>
          </a:p>
        </p:txBody>
      </p:sp>
      <p:pic>
        <p:nvPicPr>
          <p:cNvPr id="7" name="Picture 6">
            <a:extLst>
              <a:ext uri="{FF2B5EF4-FFF2-40B4-BE49-F238E27FC236}">
                <a16:creationId xmlns:a16="http://schemas.microsoft.com/office/drawing/2014/main" id="{163E43C9-D047-9D9B-9476-A71740900464}"/>
              </a:ext>
            </a:extLst>
          </p:cNvPr>
          <p:cNvPicPr>
            <a:picLocks noChangeAspect="1"/>
          </p:cNvPicPr>
          <p:nvPr/>
        </p:nvPicPr>
        <p:blipFill>
          <a:blip r:embed="rId3"/>
          <a:stretch>
            <a:fillRect/>
          </a:stretch>
        </p:blipFill>
        <p:spPr>
          <a:xfrm>
            <a:off x="10877626" y="0"/>
            <a:ext cx="1314374" cy="1314374"/>
          </a:xfrm>
          <a:prstGeom prst="rect">
            <a:avLst/>
          </a:prstGeom>
        </p:spPr>
      </p:pic>
    </p:spTree>
    <p:extLst>
      <p:ext uri="{BB962C8B-B14F-4D97-AF65-F5344CB8AC3E}">
        <p14:creationId xmlns:p14="http://schemas.microsoft.com/office/powerpoint/2010/main" val="3305742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3140B-79EE-4DF5-0B59-0433DE750132}"/>
              </a:ext>
            </a:extLst>
          </p:cNvPr>
          <p:cNvSpPr>
            <a:spLocks noGrp="1"/>
          </p:cNvSpPr>
          <p:nvPr>
            <p:ph type="title"/>
          </p:nvPr>
        </p:nvSpPr>
        <p:spPr/>
        <p:txBody>
          <a:bodyPr/>
          <a:lstStyle/>
          <a:p>
            <a:r>
              <a:rPr lang="en-US" dirty="0"/>
              <a:t>Example-1</a:t>
            </a:r>
          </a:p>
        </p:txBody>
      </p:sp>
      <p:sp>
        <p:nvSpPr>
          <p:cNvPr id="4" name="Date Placeholder 3">
            <a:extLst>
              <a:ext uri="{FF2B5EF4-FFF2-40B4-BE49-F238E27FC236}">
                <a16:creationId xmlns:a16="http://schemas.microsoft.com/office/drawing/2014/main" id="{028EB1BA-4CF6-76E9-C748-CF0D0614940C}"/>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23EF2E89-4477-755F-BB7D-AD97B2B30766}"/>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2EE523B2-00EF-3486-BBA4-4E78B2F7859C}"/>
              </a:ext>
            </a:extLst>
          </p:cNvPr>
          <p:cNvSpPr>
            <a:spLocks noGrp="1"/>
          </p:cNvSpPr>
          <p:nvPr>
            <p:ph type="sldNum" sz="quarter" idx="12"/>
          </p:nvPr>
        </p:nvSpPr>
        <p:spPr/>
        <p:txBody>
          <a:bodyPr/>
          <a:lstStyle/>
          <a:p>
            <a:fld id="{860C8249-ED93-7640-8EF8-EF1CF6F3BBCA}" type="slidenum">
              <a:rPr lang="en-US" smtClean="0"/>
              <a:t>37</a:t>
            </a:fld>
            <a:endParaRPr lang="en-US"/>
          </a:p>
        </p:txBody>
      </p:sp>
      <p:pic>
        <p:nvPicPr>
          <p:cNvPr id="7" name="Picture 6">
            <a:extLst>
              <a:ext uri="{FF2B5EF4-FFF2-40B4-BE49-F238E27FC236}">
                <a16:creationId xmlns:a16="http://schemas.microsoft.com/office/drawing/2014/main" id="{2CFB5B4F-8EB6-0716-9568-5C34EFBDD9BE}"/>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DE62E87D-F5C2-B419-B2C4-FEE513F1D622}"/>
              </a:ext>
            </a:extLst>
          </p:cNvPr>
          <p:cNvSpPr/>
          <p:nvPr/>
        </p:nvSpPr>
        <p:spPr>
          <a:xfrm>
            <a:off x="2785241" y="2178702"/>
            <a:ext cx="6096000" cy="3970318"/>
          </a:xfrm>
          <a:prstGeom prst="rect">
            <a:avLst/>
          </a:prstGeom>
        </p:spPr>
        <p:txBody>
          <a:bodyPr>
            <a:spAutoFit/>
          </a:bodyPr>
          <a:lstStyle/>
          <a:p>
            <a:r>
              <a:rPr lang="en-IN" dirty="0">
                <a:latin typeface="LMSans10"/>
              </a:rPr>
              <a:t>class </a:t>
            </a:r>
            <a:r>
              <a:rPr lang="en-IN" dirty="0" err="1">
                <a:latin typeface="LMSans10"/>
              </a:rPr>
              <a:t>TestFinallyBlock</a:t>
            </a:r>
            <a:r>
              <a:rPr lang="en-IN" dirty="0">
                <a:latin typeface="LMSans10"/>
              </a:rPr>
              <a:t> </a:t>
            </a:r>
            <a:r>
              <a:rPr lang="en-IN" dirty="0">
                <a:latin typeface="CMSY10"/>
              </a:rPr>
              <a:t>{</a:t>
            </a:r>
            <a:br>
              <a:rPr lang="en-IN" dirty="0">
                <a:latin typeface="CMSY10"/>
              </a:rPr>
            </a:br>
            <a:r>
              <a:rPr lang="en-IN" dirty="0">
                <a:latin typeface="LMSans10"/>
              </a:rPr>
              <a:t>public static void main(String </a:t>
            </a:r>
            <a:r>
              <a:rPr lang="en-IN" dirty="0" err="1">
                <a:latin typeface="LMSans10"/>
              </a:rPr>
              <a:t>args</a:t>
            </a:r>
            <a:r>
              <a:rPr lang="en-IN" dirty="0">
                <a:latin typeface="LMSans10"/>
              </a:rPr>
              <a:t> [])</a:t>
            </a:r>
            <a:r>
              <a:rPr lang="en-IN" dirty="0">
                <a:latin typeface="CMSY10"/>
              </a:rPr>
              <a:t>{ </a:t>
            </a:r>
          </a:p>
          <a:p>
            <a:r>
              <a:rPr lang="en-IN" dirty="0">
                <a:latin typeface="LMSans10"/>
              </a:rPr>
              <a:t>try</a:t>
            </a:r>
            <a:r>
              <a:rPr lang="en-IN" dirty="0">
                <a:latin typeface="CMSY10"/>
              </a:rPr>
              <a:t>{ </a:t>
            </a:r>
            <a:endParaRPr lang="en-IN" dirty="0"/>
          </a:p>
          <a:p>
            <a:r>
              <a:rPr lang="en-IN" dirty="0">
                <a:latin typeface="LMSans10"/>
              </a:rPr>
              <a:t>//below code do not throw any exception </a:t>
            </a:r>
          </a:p>
          <a:p>
            <a:r>
              <a:rPr lang="en-IN" dirty="0" err="1">
                <a:latin typeface="LMSans10"/>
              </a:rPr>
              <a:t>i</a:t>
            </a:r>
            <a:r>
              <a:rPr lang="en-IN" dirty="0">
                <a:latin typeface="LMSans10"/>
              </a:rPr>
              <a:t> n t data =25/5;</a:t>
            </a:r>
            <a:br>
              <a:rPr lang="en-IN" dirty="0">
                <a:latin typeface="LMSans10"/>
              </a:rPr>
            </a:br>
            <a:r>
              <a:rPr lang="en-IN" dirty="0" err="1">
                <a:latin typeface="LMSans10"/>
              </a:rPr>
              <a:t>System.out</a:t>
            </a:r>
            <a:r>
              <a:rPr lang="en-IN" dirty="0">
                <a:latin typeface="LMSans10"/>
              </a:rPr>
              <a:t>. </a:t>
            </a:r>
            <a:r>
              <a:rPr lang="en-IN" dirty="0" err="1">
                <a:latin typeface="LMSans10"/>
              </a:rPr>
              <a:t>println</a:t>
            </a:r>
            <a:r>
              <a:rPr lang="en-IN" dirty="0">
                <a:latin typeface="LMSans10"/>
              </a:rPr>
              <a:t>(data);</a:t>
            </a:r>
            <a:r>
              <a:rPr lang="en-IN" dirty="0">
                <a:latin typeface="CMSY10"/>
              </a:rPr>
              <a:t>} </a:t>
            </a:r>
            <a:endParaRPr lang="en-IN" dirty="0"/>
          </a:p>
          <a:p>
            <a:r>
              <a:rPr lang="en-IN" dirty="0">
                <a:latin typeface="LMSans10"/>
              </a:rPr>
              <a:t>//catch won’t be executed </a:t>
            </a:r>
          </a:p>
          <a:p>
            <a:r>
              <a:rPr lang="en-IN" dirty="0">
                <a:latin typeface="LMSans10"/>
              </a:rPr>
              <a:t>catch(</a:t>
            </a:r>
            <a:r>
              <a:rPr lang="en-IN" dirty="0" err="1">
                <a:latin typeface="LMSans10"/>
              </a:rPr>
              <a:t>NullPointerException</a:t>
            </a:r>
            <a:r>
              <a:rPr lang="en-IN" dirty="0">
                <a:latin typeface="LMSans10"/>
              </a:rPr>
              <a:t> e)</a:t>
            </a:r>
            <a:r>
              <a:rPr lang="en-IN" dirty="0">
                <a:latin typeface="CMSY10"/>
              </a:rPr>
              <a:t>{</a:t>
            </a:r>
            <a:br>
              <a:rPr lang="en-IN" dirty="0">
                <a:latin typeface="CMSY10"/>
              </a:rPr>
            </a:br>
            <a:r>
              <a:rPr lang="en-IN" dirty="0" err="1">
                <a:latin typeface="LMSans10"/>
              </a:rPr>
              <a:t>System.out</a:t>
            </a:r>
            <a:r>
              <a:rPr lang="en-IN" dirty="0">
                <a:latin typeface="LMSans10"/>
              </a:rPr>
              <a:t>. </a:t>
            </a:r>
            <a:r>
              <a:rPr lang="en-IN" dirty="0" err="1">
                <a:latin typeface="LMSans10"/>
              </a:rPr>
              <a:t>println</a:t>
            </a:r>
            <a:r>
              <a:rPr lang="en-IN" dirty="0">
                <a:latin typeface="LMSans10"/>
              </a:rPr>
              <a:t>(e);</a:t>
            </a:r>
            <a:r>
              <a:rPr lang="en-IN" dirty="0">
                <a:latin typeface="CMSY10"/>
              </a:rPr>
              <a:t>}</a:t>
            </a:r>
            <a:br>
              <a:rPr lang="en-IN" dirty="0">
                <a:latin typeface="CMSY10"/>
              </a:rPr>
            </a:br>
            <a:r>
              <a:rPr lang="en-IN" dirty="0">
                <a:latin typeface="LMSans10"/>
              </a:rPr>
              <a:t>//executed regardless of exception occurred or not </a:t>
            </a:r>
          </a:p>
          <a:p>
            <a:r>
              <a:rPr lang="en-IN" dirty="0">
                <a:latin typeface="LMSans10"/>
              </a:rPr>
              <a:t>finally </a:t>
            </a:r>
            <a:r>
              <a:rPr lang="en-IN" dirty="0">
                <a:latin typeface="CMSY10"/>
              </a:rPr>
              <a:t>{ </a:t>
            </a:r>
            <a:endParaRPr lang="en-IN" dirty="0"/>
          </a:p>
          <a:p>
            <a:r>
              <a:rPr lang="en-IN" dirty="0" err="1">
                <a:latin typeface="LMSans10"/>
              </a:rPr>
              <a:t>System.out.println</a:t>
            </a:r>
            <a:r>
              <a:rPr lang="en-IN" dirty="0">
                <a:latin typeface="LMSans10"/>
              </a:rPr>
              <a:t>(”finally block is always executed”) </a:t>
            </a:r>
            <a:r>
              <a:rPr lang="en-IN" dirty="0" err="1">
                <a:latin typeface="LMSans10"/>
              </a:rPr>
              <a:t>System.out.println</a:t>
            </a:r>
            <a:r>
              <a:rPr lang="en-IN" dirty="0">
                <a:latin typeface="LMSans10"/>
              </a:rPr>
              <a:t>(”rest of the code...”); </a:t>
            </a:r>
          </a:p>
          <a:p>
            <a:r>
              <a:rPr lang="en-IN" dirty="0">
                <a:latin typeface="CMSY10"/>
              </a:rPr>
              <a:t>}} </a:t>
            </a:r>
            <a:endParaRPr lang="en-IN" dirty="0"/>
          </a:p>
        </p:txBody>
      </p:sp>
      <p:sp>
        <p:nvSpPr>
          <p:cNvPr id="3" name="TextBox 2">
            <a:extLst>
              <a:ext uri="{FF2B5EF4-FFF2-40B4-BE49-F238E27FC236}">
                <a16:creationId xmlns:a16="http://schemas.microsoft.com/office/drawing/2014/main" id="{D276A3DC-CDF7-7FB5-4608-A45BAA03FAC4}"/>
              </a:ext>
            </a:extLst>
          </p:cNvPr>
          <p:cNvSpPr txBox="1"/>
          <p:nvPr/>
        </p:nvSpPr>
        <p:spPr>
          <a:xfrm>
            <a:off x="8177049" y="2706052"/>
            <a:ext cx="3586046" cy="1477328"/>
          </a:xfrm>
          <a:prstGeom prst="rect">
            <a:avLst/>
          </a:prstGeom>
          <a:noFill/>
        </p:spPr>
        <p:txBody>
          <a:bodyPr wrap="none" rtlCol="0">
            <a:spAutoFit/>
          </a:bodyPr>
          <a:lstStyle/>
          <a:p>
            <a:r>
              <a:rPr lang="en-US" dirty="0"/>
              <a:t>Output: </a:t>
            </a:r>
          </a:p>
          <a:p>
            <a:endParaRPr lang="en-US" dirty="0"/>
          </a:p>
          <a:p>
            <a:r>
              <a:rPr lang="en-US" dirty="0"/>
              <a:t>5</a:t>
            </a:r>
          </a:p>
          <a:p>
            <a:r>
              <a:rPr lang="en-US" dirty="0"/>
              <a:t>finally block is always executed</a:t>
            </a:r>
          </a:p>
          <a:p>
            <a:r>
              <a:rPr lang="en-US" dirty="0"/>
              <a:t>rest of the code...</a:t>
            </a:r>
          </a:p>
        </p:txBody>
      </p:sp>
    </p:spTree>
    <p:extLst>
      <p:ext uri="{BB962C8B-B14F-4D97-AF65-F5344CB8AC3E}">
        <p14:creationId xmlns:p14="http://schemas.microsoft.com/office/powerpoint/2010/main" val="27971998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61EF1-B257-DA1F-D5EF-6DC4047C779B}"/>
              </a:ext>
            </a:extLst>
          </p:cNvPr>
          <p:cNvSpPr>
            <a:spLocks noGrp="1"/>
          </p:cNvSpPr>
          <p:nvPr>
            <p:ph type="title"/>
          </p:nvPr>
        </p:nvSpPr>
        <p:spPr>
          <a:xfrm>
            <a:off x="252759" y="56351"/>
            <a:ext cx="10058400" cy="1609344"/>
          </a:xfrm>
        </p:spPr>
        <p:txBody>
          <a:bodyPr/>
          <a:lstStyle/>
          <a:p>
            <a:r>
              <a:rPr lang="en-US" dirty="0"/>
              <a:t>Example-2</a:t>
            </a:r>
          </a:p>
        </p:txBody>
      </p:sp>
      <p:sp>
        <p:nvSpPr>
          <p:cNvPr id="4" name="Date Placeholder 3">
            <a:extLst>
              <a:ext uri="{FF2B5EF4-FFF2-40B4-BE49-F238E27FC236}">
                <a16:creationId xmlns:a16="http://schemas.microsoft.com/office/drawing/2014/main" id="{4C7F4F83-9A5B-9AA0-5FBA-BE19083FFF26}"/>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E9DEDFBA-F221-83FA-DEFD-A1A9303E5C36}"/>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CBE7802D-8ACF-D8D9-33AB-5E8ABB634ADF}"/>
              </a:ext>
            </a:extLst>
          </p:cNvPr>
          <p:cNvSpPr>
            <a:spLocks noGrp="1"/>
          </p:cNvSpPr>
          <p:nvPr>
            <p:ph type="sldNum" sz="quarter" idx="12"/>
          </p:nvPr>
        </p:nvSpPr>
        <p:spPr/>
        <p:txBody>
          <a:bodyPr/>
          <a:lstStyle/>
          <a:p>
            <a:fld id="{860C8249-ED93-7640-8EF8-EF1CF6F3BBCA}" type="slidenum">
              <a:rPr lang="en-US" smtClean="0"/>
              <a:t>38</a:t>
            </a:fld>
            <a:endParaRPr lang="en-US"/>
          </a:p>
        </p:txBody>
      </p:sp>
      <p:pic>
        <p:nvPicPr>
          <p:cNvPr id="7" name="Picture 6">
            <a:extLst>
              <a:ext uri="{FF2B5EF4-FFF2-40B4-BE49-F238E27FC236}">
                <a16:creationId xmlns:a16="http://schemas.microsoft.com/office/drawing/2014/main" id="{1652110D-CFD7-3DE6-9097-7E25E0E2CC97}"/>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E3C1867C-6394-E6EC-6E99-5EE15CC62F70}"/>
              </a:ext>
            </a:extLst>
          </p:cNvPr>
          <p:cNvSpPr/>
          <p:nvPr/>
        </p:nvSpPr>
        <p:spPr>
          <a:xfrm>
            <a:off x="2953919" y="1194471"/>
            <a:ext cx="6096000" cy="5078313"/>
          </a:xfrm>
          <a:prstGeom prst="rect">
            <a:avLst/>
          </a:prstGeom>
        </p:spPr>
        <p:txBody>
          <a:bodyPr>
            <a:spAutoFit/>
          </a:bodyPr>
          <a:lstStyle/>
          <a:p>
            <a:r>
              <a:rPr lang="en-IN" dirty="0">
                <a:latin typeface="LMSans10"/>
              </a:rPr>
              <a:t>public class TestFinallyBlock1</a:t>
            </a:r>
            <a:r>
              <a:rPr lang="en-IN" dirty="0">
                <a:latin typeface="CMSY10"/>
              </a:rPr>
              <a:t>{</a:t>
            </a:r>
            <a:br>
              <a:rPr lang="en-IN" dirty="0">
                <a:latin typeface="CMSY10"/>
              </a:rPr>
            </a:br>
            <a:r>
              <a:rPr lang="en-IN" dirty="0">
                <a:latin typeface="LMSans10"/>
              </a:rPr>
              <a:t>public static void main(String </a:t>
            </a:r>
            <a:r>
              <a:rPr lang="en-IN" dirty="0" err="1">
                <a:latin typeface="LMSans10"/>
              </a:rPr>
              <a:t>args</a:t>
            </a:r>
            <a:r>
              <a:rPr lang="en-IN" dirty="0">
                <a:latin typeface="LMSans10"/>
              </a:rPr>
              <a:t> [])</a:t>
            </a:r>
            <a:r>
              <a:rPr lang="en-IN" dirty="0">
                <a:latin typeface="CMSY10"/>
              </a:rPr>
              <a:t>{</a:t>
            </a:r>
            <a:br>
              <a:rPr lang="en-IN" dirty="0">
                <a:latin typeface="CMSY10"/>
              </a:rPr>
            </a:br>
            <a:r>
              <a:rPr lang="en-IN" dirty="0">
                <a:latin typeface="LMSans10"/>
              </a:rPr>
              <a:t>try </a:t>
            </a:r>
            <a:r>
              <a:rPr lang="en-IN" dirty="0">
                <a:latin typeface="CMSY10"/>
              </a:rPr>
              <a:t>{</a:t>
            </a:r>
            <a:br>
              <a:rPr lang="en-IN" dirty="0">
                <a:latin typeface="CMSY10"/>
              </a:rPr>
            </a:br>
            <a:r>
              <a:rPr lang="en-IN" dirty="0" err="1">
                <a:latin typeface="LMSans10"/>
              </a:rPr>
              <a:t>System.out.println</a:t>
            </a:r>
            <a:r>
              <a:rPr lang="en-IN" dirty="0">
                <a:latin typeface="LMSans10"/>
              </a:rPr>
              <a:t>(”Inside the try block”); </a:t>
            </a:r>
            <a:endParaRPr lang="en-IN" dirty="0"/>
          </a:p>
          <a:p>
            <a:r>
              <a:rPr lang="en-IN" dirty="0">
                <a:latin typeface="LMSans10"/>
              </a:rPr>
              <a:t>//below code throws divide by zero exception </a:t>
            </a:r>
          </a:p>
          <a:p>
            <a:r>
              <a:rPr lang="en-IN" dirty="0" err="1">
                <a:latin typeface="LMSans10"/>
              </a:rPr>
              <a:t>i</a:t>
            </a:r>
            <a:r>
              <a:rPr lang="en-IN" dirty="0">
                <a:latin typeface="LMSans10"/>
              </a:rPr>
              <a:t> n t data =25/0;</a:t>
            </a:r>
            <a:br>
              <a:rPr lang="en-IN" dirty="0">
                <a:latin typeface="LMSans10"/>
              </a:rPr>
            </a:br>
            <a:r>
              <a:rPr lang="en-IN" dirty="0" err="1">
                <a:latin typeface="LMSans10"/>
              </a:rPr>
              <a:t>System.out.println</a:t>
            </a:r>
            <a:r>
              <a:rPr lang="en-IN" dirty="0">
                <a:latin typeface="LMSans10"/>
              </a:rPr>
              <a:t>(data); </a:t>
            </a:r>
            <a:r>
              <a:rPr lang="en-IN" dirty="0">
                <a:latin typeface="CMSY10"/>
              </a:rPr>
              <a:t>} </a:t>
            </a:r>
            <a:endParaRPr lang="en-IN" dirty="0"/>
          </a:p>
          <a:p>
            <a:r>
              <a:rPr lang="en-IN" dirty="0">
                <a:latin typeface="LMSans10"/>
              </a:rPr>
              <a:t>//cannot handle Arithmetic type exception</a:t>
            </a:r>
            <a:br>
              <a:rPr lang="en-IN" dirty="0">
                <a:latin typeface="LMSans10"/>
              </a:rPr>
            </a:br>
            <a:r>
              <a:rPr lang="en-IN" dirty="0">
                <a:latin typeface="LMSans10"/>
              </a:rPr>
              <a:t>//can only accept Null Pointer type exception catch(</a:t>
            </a:r>
            <a:r>
              <a:rPr lang="en-IN" dirty="0" err="1">
                <a:latin typeface="LMSans10"/>
              </a:rPr>
              <a:t>NullPointerException</a:t>
            </a:r>
            <a:r>
              <a:rPr lang="en-IN" dirty="0">
                <a:latin typeface="LMSans10"/>
              </a:rPr>
              <a:t> e)</a:t>
            </a:r>
          </a:p>
          <a:p>
            <a:r>
              <a:rPr lang="en-IN" dirty="0">
                <a:latin typeface="CMSY10"/>
              </a:rPr>
              <a:t>{</a:t>
            </a:r>
            <a:br>
              <a:rPr lang="en-IN" dirty="0">
                <a:latin typeface="CMSY10"/>
              </a:rPr>
            </a:br>
            <a:r>
              <a:rPr lang="en-IN" dirty="0" err="1">
                <a:latin typeface="LMSans10"/>
              </a:rPr>
              <a:t>System.out</a:t>
            </a:r>
            <a:r>
              <a:rPr lang="en-IN" dirty="0">
                <a:latin typeface="LMSans10"/>
              </a:rPr>
              <a:t>. </a:t>
            </a:r>
            <a:r>
              <a:rPr lang="en-IN" dirty="0" err="1">
                <a:latin typeface="LMSans10"/>
              </a:rPr>
              <a:t>println</a:t>
            </a:r>
            <a:r>
              <a:rPr lang="en-IN" dirty="0">
                <a:latin typeface="LMSans10"/>
              </a:rPr>
              <a:t>(e);</a:t>
            </a:r>
          </a:p>
          <a:p>
            <a:r>
              <a:rPr lang="en-IN" dirty="0">
                <a:latin typeface="CMSY10"/>
              </a:rPr>
              <a:t>}</a:t>
            </a:r>
            <a:br>
              <a:rPr lang="en-IN" dirty="0">
                <a:latin typeface="CMSY10"/>
              </a:rPr>
            </a:br>
            <a:r>
              <a:rPr lang="en-IN" dirty="0">
                <a:latin typeface="LMSans10"/>
              </a:rPr>
              <a:t>//executes regardless of exception </a:t>
            </a:r>
            <a:r>
              <a:rPr lang="en-IN" dirty="0" err="1">
                <a:latin typeface="LMSans10"/>
              </a:rPr>
              <a:t>occured</a:t>
            </a:r>
            <a:r>
              <a:rPr lang="en-IN" dirty="0">
                <a:latin typeface="LMSans10"/>
              </a:rPr>
              <a:t> or not </a:t>
            </a:r>
            <a:endParaRPr lang="en-IN" dirty="0"/>
          </a:p>
          <a:p>
            <a:r>
              <a:rPr lang="en-IN" dirty="0">
                <a:latin typeface="LMSans10"/>
              </a:rPr>
              <a:t>finally </a:t>
            </a:r>
            <a:r>
              <a:rPr lang="en-IN" dirty="0">
                <a:latin typeface="CMSY10"/>
              </a:rPr>
              <a:t>{</a:t>
            </a:r>
            <a:br>
              <a:rPr lang="en-IN" dirty="0">
                <a:latin typeface="CMSY10"/>
              </a:rPr>
            </a:br>
            <a:r>
              <a:rPr lang="en-IN" dirty="0" err="1">
                <a:latin typeface="LMSans10"/>
              </a:rPr>
              <a:t>System.out.println</a:t>
            </a:r>
            <a:r>
              <a:rPr lang="en-IN" dirty="0">
                <a:latin typeface="LMSans10"/>
              </a:rPr>
              <a:t>(”finally block is always executed”) </a:t>
            </a:r>
            <a:endParaRPr lang="en-IN" dirty="0"/>
          </a:p>
          <a:p>
            <a:r>
              <a:rPr lang="en-IN" dirty="0" err="1">
                <a:latin typeface="LMSans10"/>
              </a:rPr>
              <a:t>System.out.println</a:t>
            </a:r>
            <a:r>
              <a:rPr lang="en-IN" dirty="0">
                <a:latin typeface="LMSans10"/>
              </a:rPr>
              <a:t>(”rest of the code...”); </a:t>
            </a:r>
            <a:endParaRPr lang="en-IN" dirty="0"/>
          </a:p>
          <a:p>
            <a:r>
              <a:rPr lang="en-IN" dirty="0">
                <a:latin typeface="CMSY10"/>
              </a:rPr>
              <a:t>}} </a:t>
            </a:r>
            <a:endParaRPr lang="en-IN" dirty="0"/>
          </a:p>
        </p:txBody>
      </p:sp>
      <p:sp>
        <p:nvSpPr>
          <p:cNvPr id="3" name="TextBox 2">
            <a:extLst>
              <a:ext uri="{FF2B5EF4-FFF2-40B4-BE49-F238E27FC236}">
                <a16:creationId xmlns:a16="http://schemas.microsoft.com/office/drawing/2014/main" id="{30C44EFD-E38E-2FDF-9C18-28DBA4466940}"/>
              </a:ext>
            </a:extLst>
          </p:cNvPr>
          <p:cNvSpPr txBox="1"/>
          <p:nvPr/>
        </p:nvSpPr>
        <p:spPr>
          <a:xfrm>
            <a:off x="8546670" y="1649653"/>
            <a:ext cx="3528979" cy="2308324"/>
          </a:xfrm>
          <a:prstGeom prst="rect">
            <a:avLst/>
          </a:prstGeom>
          <a:noFill/>
        </p:spPr>
        <p:txBody>
          <a:bodyPr wrap="none" rtlCol="0">
            <a:spAutoFit/>
          </a:bodyPr>
          <a:lstStyle/>
          <a:p>
            <a:r>
              <a:rPr lang="en-US" dirty="0"/>
              <a:t>Output: </a:t>
            </a:r>
          </a:p>
          <a:p>
            <a:endParaRPr lang="en-US" dirty="0"/>
          </a:p>
          <a:p>
            <a:r>
              <a:rPr lang="en-US" dirty="0"/>
              <a:t>finally block is always executed</a:t>
            </a:r>
          </a:p>
          <a:p>
            <a:r>
              <a:rPr lang="en-US" dirty="0"/>
              <a:t>rest of the code</a:t>
            </a:r>
          </a:p>
          <a:p>
            <a:endParaRPr lang="en-US" dirty="0"/>
          </a:p>
          <a:p>
            <a:r>
              <a:rPr lang="en-US" dirty="0"/>
              <a:t>Java.lang.arithmetic exception</a:t>
            </a:r>
          </a:p>
          <a:p>
            <a:endParaRPr lang="en-US" dirty="0"/>
          </a:p>
          <a:p>
            <a:endParaRPr lang="en-US" dirty="0"/>
          </a:p>
        </p:txBody>
      </p:sp>
    </p:spTree>
    <p:extLst>
      <p:ext uri="{BB962C8B-B14F-4D97-AF65-F5344CB8AC3E}">
        <p14:creationId xmlns:p14="http://schemas.microsoft.com/office/powerpoint/2010/main" val="28440011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417C-2CA8-F688-DA91-0EA3C7BFA773}"/>
              </a:ext>
            </a:extLst>
          </p:cNvPr>
          <p:cNvSpPr>
            <a:spLocks noGrp="1"/>
          </p:cNvSpPr>
          <p:nvPr>
            <p:ph type="title"/>
          </p:nvPr>
        </p:nvSpPr>
        <p:spPr>
          <a:xfrm>
            <a:off x="819226" y="220091"/>
            <a:ext cx="10058400" cy="1609344"/>
          </a:xfrm>
        </p:spPr>
        <p:txBody>
          <a:bodyPr/>
          <a:lstStyle/>
          <a:p>
            <a:r>
              <a:rPr lang="en-US" dirty="0"/>
              <a:t>Example-3</a:t>
            </a:r>
          </a:p>
        </p:txBody>
      </p:sp>
      <p:sp>
        <p:nvSpPr>
          <p:cNvPr id="4" name="Date Placeholder 3">
            <a:extLst>
              <a:ext uri="{FF2B5EF4-FFF2-40B4-BE49-F238E27FC236}">
                <a16:creationId xmlns:a16="http://schemas.microsoft.com/office/drawing/2014/main" id="{23DE7B27-2F69-8E25-C554-C2CDC465662B}"/>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4C041949-DA1E-4D9C-38D2-970C2A073286}"/>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92F98CF1-D7C5-8553-37F4-0655256B1D7C}"/>
              </a:ext>
            </a:extLst>
          </p:cNvPr>
          <p:cNvSpPr>
            <a:spLocks noGrp="1"/>
          </p:cNvSpPr>
          <p:nvPr>
            <p:ph type="sldNum" sz="quarter" idx="12"/>
          </p:nvPr>
        </p:nvSpPr>
        <p:spPr/>
        <p:txBody>
          <a:bodyPr/>
          <a:lstStyle/>
          <a:p>
            <a:fld id="{860C8249-ED93-7640-8EF8-EF1CF6F3BBCA}" type="slidenum">
              <a:rPr lang="en-US" smtClean="0"/>
              <a:t>39</a:t>
            </a:fld>
            <a:endParaRPr lang="en-US"/>
          </a:p>
        </p:txBody>
      </p:sp>
      <p:pic>
        <p:nvPicPr>
          <p:cNvPr id="7" name="Picture 6">
            <a:extLst>
              <a:ext uri="{FF2B5EF4-FFF2-40B4-BE49-F238E27FC236}">
                <a16:creationId xmlns:a16="http://schemas.microsoft.com/office/drawing/2014/main" id="{DD7A1555-6348-2368-866A-4C424741D123}"/>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D9F7D0AA-113F-F947-6FF5-D55D4474F404}"/>
              </a:ext>
            </a:extLst>
          </p:cNvPr>
          <p:cNvSpPr/>
          <p:nvPr/>
        </p:nvSpPr>
        <p:spPr>
          <a:xfrm>
            <a:off x="3142592" y="1572054"/>
            <a:ext cx="6096000" cy="4801314"/>
          </a:xfrm>
          <a:prstGeom prst="rect">
            <a:avLst/>
          </a:prstGeom>
        </p:spPr>
        <p:txBody>
          <a:bodyPr>
            <a:spAutoFit/>
          </a:bodyPr>
          <a:lstStyle/>
          <a:p>
            <a:r>
              <a:rPr lang="en-IN" dirty="0">
                <a:latin typeface="LMSans10"/>
              </a:rPr>
              <a:t>public class TestFinallyBlock2</a:t>
            </a:r>
            <a:r>
              <a:rPr lang="en-IN" dirty="0">
                <a:latin typeface="CMSY10"/>
              </a:rPr>
              <a:t>{</a:t>
            </a:r>
            <a:br>
              <a:rPr lang="en-IN" dirty="0">
                <a:latin typeface="CMSY10"/>
              </a:rPr>
            </a:br>
            <a:r>
              <a:rPr lang="en-IN" dirty="0">
                <a:latin typeface="LMSans10"/>
              </a:rPr>
              <a:t>public static void main(String </a:t>
            </a:r>
            <a:r>
              <a:rPr lang="en-IN" dirty="0" err="1">
                <a:latin typeface="LMSans10"/>
              </a:rPr>
              <a:t>args</a:t>
            </a:r>
            <a:r>
              <a:rPr lang="en-IN" dirty="0">
                <a:latin typeface="LMSans10"/>
              </a:rPr>
              <a:t> [])</a:t>
            </a:r>
            <a:r>
              <a:rPr lang="en-IN" dirty="0">
                <a:latin typeface="CMSY10"/>
              </a:rPr>
              <a:t>{ </a:t>
            </a:r>
          </a:p>
          <a:p>
            <a:r>
              <a:rPr lang="en-IN" dirty="0">
                <a:latin typeface="LMSans10"/>
              </a:rPr>
              <a:t>try </a:t>
            </a:r>
            <a:r>
              <a:rPr lang="en-IN" dirty="0">
                <a:latin typeface="CMSY10"/>
              </a:rPr>
              <a:t>{ </a:t>
            </a:r>
            <a:endParaRPr lang="en-IN" dirty="0"/>
          </a:p>
          <a:p>
            <a:r>
              <a:rPr lang="en-IN" dirty="0" err="1">
                <a:latin typeface="LMSans10"/>
              </a:rPr>
              <a:t>System.out.println</a:t>
            </a:r>
            <a:r>
              <a:rPr lang="en-IN" dirty="0">
                <a:latin typeface="LMSans10"/>
              </a:rPr>
              <a:t>(”Inside try block”); </a:t>
            </a:r>
          </a:p>
          <a:p>
            <a:r>
              <a:rPr lang="en-IN" dirty="0">
                <a:latin typeface="LMSans10"/>
              </a:rPr>
              <a:t>//below code throws divide by zero exception </a:t>
            </a:r>
            <a:endParaRPr lang="en-IN" dirty="0"/>
          </a:p>
          <a:p>
            <a:r>
              <a:rPr lang="en-IN" dirty="0" err="1">
                <a:latin typeface="LMSans10"/>
              </a:rPr>
              <a:t>i</a:t>
            </a:r>
            <a:r>
              <a:rPr lang="en-IN" dirty="0">
                <a:latin typeface="LMSans10"/>
              </a:rPr>
              <a:t> n t data =25/0; </a:t>
            </a:r>
          </a:p>
          <a:p>
            <a:r>
              <a:rPr lang="en-IN" dirty="0" err="1">
                <a:latin typeface="LMSans10"/>
              </a:rPr>
              <a:t>System.out.println</a:t>
            </a:r>
            <a:r>
              <a:rPr lang="en-IN" dirty="0">
                <a:latin typeface="LMSans10"/>
              </a:rPr>
              <a:t>(data); </a:t>
            </a:r>
            <a:r>
              <a:rPr lang="en-IN" dirty="0">
                <a:latin typeface="CMSY10"/>
              </a:rPr>
              <a:t>} </a:t>
            </a:r>
            <a:endParaRPr lang="en-IN" dirty="0"/>
          </a:p>
          <a:p>
            <a:r>
              <a:rPr lang="en-IN" dirty="0">
                <a:latin typeface="LMSans10"/>
              </a:rPr>
              <a:t>//handles the Arithmetic Exception / Divide by zero catch(</a:t>
            </a:r>
            <a:r>
              <a:rPr lang="en-IN" dirty="0" err="1">
                <a:latin typeface="LMSans10"/>
              </a:rPr>
              <a:t>ArithmeticException</a:t>
            </a:r>
            <a:r>
              <a:rPr lang="en-IN" dirty="0">
                <a:latin typeface="LMSans10"/>
              </a:rPr>
              <a:t> e)</a:t>
            </a:r>
            <a:r>
              <a:rPr lang="en-IN" dirty="0">
                <a:latin typeface="CMSY10"/>
              </a:rPr>
              <a:t>{</a:t>
            </a:r>
            <a:br>
              <a:rPr lang="en-IN" dirty="0">
                <a:latin typeface="CMSY10"/>
              </a:rPr>
            </a:br>
            <a:r>
              <a:rPr lang="en-IN" dirty="0">
                <a:latin typeface="LMSans10"/>
              </a:rPr>
              <a:t>System . out . </a:t>
            </a:r>
            <a:r>
              <a:rPr lang="en-IN" dirty="0" err="1">
                <a:latin typeface="LMSans10"/>
              </a:rPr>
              <a:t>println</a:t>
            </a:r>
            <a:r>
              <a:rPr lang="en-IN" dirty="0">
                <a:latin typeface="LMSans10"/>
              </a:rPr>
              <a:t> (” Exception handled ”);</a:t>
            </a:r>
            <a:br>
              <a:rPr lang="en-IN" dirty="0">
                <a:latin typeface="LMSans10"/>
              </a:rPr>
            </a:br>
            <a:r>
              <a:rPr lang="en-IN" dirty="0">
                <a:latin typeface="LMSans10"/>
              </a:rPr>
              <a:t>System . out . p r </a:t>
            </a:r>
            <a:r>
              <a:rPr lang="en-IN" dirty="0" err="1">
                <a:latin typeface="LMSans10"/>
              </a:rPr>
              <a:t>i</a:t>
            </a:r>
            <a:r>
              <a:rPr lang="en-IN" dirty="0">
                <a:latin typeface="LMSans10"/>
              </a:rPr>
              <a:t> n t l n ( e ) ; </a:t>
            </a:r>
            <a:endParaRPr lang="en-IN" dirty="0"/>
          </a:p>
          <a:p>
            <a:r>
              <a:rPr lang="en-IN" dirty="0">
                <a:latin typeface="CMSY10"/>
              </a:rPr>
              <a:t>} </a:t>
            </a:r>
            <a:endParaRPr lang="en-IN" dirty="0"/>
          </a:p>
          <a:p>
            <a:r>
              <a:rPr lang="en-IN" dirty="0">
                <a:latin typeface="LMSans10"/>
              </a:rPr>
              <a:t>//executes regardless of exception </a:t>
            </a:r>
            <a:r>
              <a:rPr lang="en-IN" dirty="0" err="1">
                <a:latin typeface="LMSans10"/>
              </a:rPr>
              <a:t>occured</a:t>
            </a:r>
            <a:r>
              <a:rPr lang="en-IN" dirty="0">
                <a:latin typeface="LMSans10"/>
              </a:rPr>
              <a:t> or not </a:t>
            </a:r>
          </a:p>
          <a:p>
            <a:r>
              <a:rPr lang="en-IN" dirty="0">
                <a:latin typeface="LMSans10"/>
              </a:rPr>
              <a:t>finally </a:t>
            </a:r>
            <a:r>
              <a:rPr lang="en-IN" dirty="0">
                <a:latin typeface="CMSY10"/>
              </a:rPr>
              <a:t>{ </a:t>
            </a:r>
            <a:endParaRPr lang="en-IN" dirty="0"/>
          </a:p>
          <a:p>
            <a:r>
              <a:rPr lang="en-IN" dirty="0" err="1">
                <a:latin typeface="LMSans10"/>
              </a:rPr>
              <a:t>System.out.println</a:t>
            </a:r>
            <a:r>
              <a:rPr lang="en-IN" dirty="0">
                <a:latin typeface="LMSans10"/>
              </a:rPr>
              <a:t>(”finally block is always executed”) </a:t>
            </a:r>
            <a:r>
              <a:rPr lang="en-IN" dirty="0" err="1">
                <a:latin typeface="LMSans10"/>
              </a:rPr>
              <a:t>System.out.println</a:t>
            </a:r>
            <a:r>
              <a:rPr lang="en-IN" dirty="0">
                <a:latin typeface="LMSans10"/>
              </a:rPr>
              <a:t>(”rest of the code...”); </a:t>
            </a:r>
            <a:endParaRPr lang="en-IN" dirty="0"/>
          </a:p>
          <a:p>
            <a:r>
              <a:rPr lang="en-IN" dirty="0">
                <a:latin typeface="CMSY10"/>
              </a:rPr>
              <a:t>}} </a:t>
            </a:r>
            <a:endParaRPr lang="en-IN" dirty="0"/>
          </a:p>
        </p:txBody>
      </p:sp>
      <p:sp>
        <p:nvSpPr>
          <p:cNvPr id="3" name="TextBox 2">
            <a:extLst>
              <a:ext uri="{FF2B5EF4-FFF2-40B4-BE49-F238E27FC236}">
                <a16:creationId xmlns:a16="http://schemas.microsoft.com/office/drawing/2014/main" id="{DD521AD3-D038-1402-F599-A56BEBA2E1CD}"/>
              </a:ext>
            </a:extLst>
          </p:cNvPr>
          <p:cNvSpPr txBox="1"/>
          <p:nvPr/>
        </p:nvSpPr>
        <p:spPr>
          <a:xfrm>
            <a:off x="8365162" y="1656956"/>
            <a:ext cx="3586046" cy="1477328"/>
          </a:xfrm>
          <a:prstGeom prst="rect">
            <a:avLst/>
          </a:prstGeom>
          <a:noFill/>
        </p:spPr>
        <p:txBody>
          <a:bodyPr wrap="none" rtlCol="0">
            <a:spAutoFit/>
          </a:bodyPr>
          <a:lstStyle/>
          <a:p>
            <a:r>
              <a:rPr lang="en-US" dirty="0"/>
              <a:t>Output: </a:t>
            </a:r>
          </a:p>
          <a:p>
            <a:endParaRPr lang="en-US" dirty="0"/>
          </a:p>
          <a:p>
            <a:r>
              <a:rPr lang="en-US" dirty="0"/>
              <a:t>Exception handled</a:t>
            </a:r>
          </a:p>
          <a:p>
            <a:r>
              <a:rPr lang="en-US" dirty="0"/>
              <a:t>Finally block is always executed</a:t>
            </a:r>
          </a:p>
          <a:p>
            <a:r>
              <a:rPr lang="en-US" dirty="0"/>
              <a:t>Rest of the code...</a:t>
            </a:r>
          </a:p>
        </p:txBody>
      </p:sp>
    </p:spTree>
    <p:extLst>
      <p:ext uri="{BB962C8B-B14F-4D97-AF65-F5344CB8AC3E}">
        <p14:creationId xmlns:p14="http://schemas.microsoft.com/office/powerpoint/2010/main" val="1988339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818B21D-58B2-A5D3-3092-4E8B5544C326}"/>
              </a:ext>
            </a:extLst>
          </p:cNvPr>
          <p:cNvPicPr>
            <a:picLocks noGrp="1" noChangeAspect="1"/>
          </p:cNvPicPr>
          <p:nvPr>
            <p:ph idx="1"/>
          </p:nvPr>
        </p:nvPicPr>
        <p:blipFill>
          <a:blip r:embed="rId2"/>
          <a:stretch>
            <a:fillRect/>
          </a:stretch>
        </p:blipFill>
        <p:spPr>
          <a:xfrm>
            <a:off x="3583261" y="296698"/>
            <a:ext cx="4800600" cy="3327400"/>
          </a:xfrm>
        </p:spPr>
      </p:pic>
      <p:sp>
        <p:nvSpPr>
          <p:cNvPr id="4" name="Date Placeholder 3">
            <a:extLst>
              <a:ext uri="{FF2B5EF4-FFF2-40B4-BE49-F238E27FC236}">
                <a16:creationId xmlns:a16="http://schemas.microsoft.com/office/drawing/2014/main" id="{DEFEA450-0F54-3C67-0D95-9C79AB177642}"/>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26E2BA2F-72FB-4C68-746F-DA88C9996EBC}"/>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921F9231-9175-E51B-98C3-F76780829414}"/>
              </a:ext>
            </a:extLst>
          </p:cNvPr>
          <p:cNvSpPr>
            <a:spLocks noGrp="1"/>
          </p:cNvSpPr>
          <p:nvPr>
            <p:ph type="sldNum" sz="quarter" idx="12"/>
          </p:nvPr>
        </p:nvSpPr>
        <p:spPr/>
        <p:txBody>
          <a:bodyPr/>
          <a:lstStyle/>
          <a:p>
            <a:fld id="{860C8249-ED93-7640-8EF8-EF1CF6F3BBCA}" type="slidenum">
              <a:rPr lang="en-US" smtClean="0"/>
              <a:t>4</a:t>
            </a:fld>
            <a:endParaRPr lang="en-US"/>
          </a:p>
        </p:txBody>
      </p:sp>
      <p:pic>
        <p:nvPicPr>
          <p:cNvPr id="7" name="Picture 6">
            <a:extLst>
              <a:ext uri="{FF2B5EF4-FFF2-40B4-BE49-F238E27FC236}">
                <a16:creationId xmlns:a16="http://schemas.microsoft.com/office/drawing/2014/main" id="{F5FF8F85-0BC9-2D03-58BF-9C975D6364E5}"/>
              </a:ext>
            </a:extLst>
          </p:cNvPr>
          <p:cNvPicPr>
            <a:picLocks noChangeAspect="1"/>
          </p:cNvPicPr>
          <p:nvPr/>
        </p:nvPicPr>
        <p:blipFill>
          <a:blip r:embed="rId3"/>
          <a:stretch>
            <a:fillRect/>
          </a:stretch>
        </p:blipFill>
        <p:spPr>
          <a:xfrm>
            <a:off x="10877626" y="0"/>
            <a:ext cx="1314374" cy="1314374"/>
          </a:xfrm>
          <a:prstGeom prst="rect">
            <a:avLst/>
          </a:prstGeom>
        </p:spPr>
      </p:pic>
      <p:sp>
        <p:nvSpPr>
          <p:cNvPr id="10" name="Rectangle 9">
            <a:extLst>
              <a:ext uri="{FF2B5EF4-FFF2-40B4-BE49-F238E27FC236}">
                <a16:creationId xmlns:a16="http://schemas.microsoft.com/office/drawing/2014/main" id="{2A166238-D86B-C0E5-3FA3-8E9793B19EAD}"/>
              </a:ext>
            </a:extLst>
          </p:cNvPr>
          <p:cNvSpPr/>
          <p:nvPr/>
        </p:nvSpPr>
        <p:spPr>
          <a:xfrm>
            <a:off x="1203959" y="3991754"/>
            <a:ext cx="9852923" cy="1323439"/>
          </a:xfrm>
          <a:prstGeom prst="rect">
            <a:avLst/>
          </a:prstGeom>
        </p:spPr>
        <p:txBody>
          <a:bodyPr wrap="square">
            <a:spAutoFit/>
          </a:bodyPr>
          <a:lstStyle/>
          <a:p>
            <a:pPr algn="just"/>
            <a:r>
              <a:rPr lang="en-IN" sz="2000" dirty="0"/>
              <a:t>Suppose there are 10 statements in a Java program and an exception occurs at statement 5; the rest of the code will not be executed, i.e., statements 6 to 10 will not be executed. However, when we perform exception handling, the rest of the statements will be executed. That is why we use exception handling in Java. </a:t>
            </a:r>
          </a:p>
        </p:txBody>
      </p:sp>
    </p:spTree>
    <p:extLst>
      <p:ext uri="{BB962C8B-B14F-4D97-AF65-F5344CB8AC3E}">
        <p14:creationId xmlns:p14="http://schemas.microsoft.com/office/powerpoint/2010/main" val="9836382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D3611-E7B0-1E15-FE59-4DEB103D77A7}"/>
              </a:ext>
            </a:extLst>
          </p:cNvPr>
          <p:cNvSpPr>
            <a:spLocks noGrp="1"/>
          </p:cNvSpPr>
          <p:nvPr>
            <p:ph type="title"/>
          </p:nvPr>
        </p:nvSpPr>
        <p:spPr/>
        <p:txBody>
          <a:bodyPr/>
          <a:lstStyle/>
          <a:p>
            <a:r>
              <a:rPr lang="en-US" dirty="0"/>
              <a:t>Throw Keyword</a:t>
            </a:r>
          </a:p>
        </p:txBody>
      </p:sp>
      <p:sp>
        <p:nvSpPr>
          <p:cNvPr id="3" name="Content Placeholder 2">
            <a:extLst>
              <a:ext uri="{FF2B5EF4-FFF2-40B4-BE49-F238E27FC236}">
                <a16:creationId xmlns:a16="http://schemas.microsoft.com/office/drawing/2014/main" id="{F75E47B0-5EE7-C461-C91A-8B7FC427E18D}"/>
              </a:ext>
            </a:extLst>
          </p:cNvPr>
          <p:cNvSpPr>
            <a:spLocks noGrp="1"/>
          </p:cNvSpPr>
          <p:nvPr>
            <p:ph idx="1"/>
          </p:nvPr>
        </p:nvSpPr>
        <p:spPr/>
        <p:txBody>
          <a:bodyPr/>
          <a:lstStyle/>
          <a:p>
            <a:r>
              <a:rPr lang="en-IN" dirty="0"/>
              <a:t>The Java throw keyword is used to throw an exception explicitly. </a:t>
            </a:r>
          </a:p>
          <a:p>
            <a:r>
              <a:rPr lang="en-IN" dirty="0"/>
              <a:t>We specify the exception object which is to be thrown. The Exception has some message with it that provides the error description. </a:t>
            </a:r>
          </a:p>
          <a:p>
            <a:r>
              <a:rPr lang="en-IN" dirty="0"/>
              <a:t>We can throw either checked or unchecked exceptions in Java by throw keyword. It is mainly used to throw a custom exception. </a:t>
            </a:r>
          </a:p>
          <a:p>
            <a:r>
              <a:rPr lang="en-IN" dirty="0"/>
              <a:t>We can also define our own set of conditions and throw an exception explicitly using throw keyword. </a:t>
            </a:r>
          </a:p>
          <a:p>
            <a:r>
              <a:rPr lang="en-IN" dirty="0"/>
              <a:t>For example, we can throw </a:t>
            </a:r>
            <a:r>
              <a:rPr lang="en-IN" dirty="0" err="1"/>
              <a:t>ArithmeticException</a:t>
            </a:r>
            <a:r>
              <a:rPr lang="en-IN" dirty="0"/>
              <a:t> if we divide a number by another number. </a:t>
            </a:r>
          </a:p>
          <a:p>
            <a:r>
              <a:rPr lang="en-IN" dirty="0"/>
              <a:t>Here, we just need to set the condition and throw exception using throw keyword. </a:t>
            </a:r>
          </a:p>
        </p:txBody>
      </p:sp>
      <p:sp>
        <p:nvSpPr>
          <p:cNvPr id="4" name="Date Placeholder 3">
            <a:extLst>
              <a:ext uri="{FF2B5EF4-FFF2-40B4-BE49-F238E27FC236}">
                <a16:creationId xmlns:a16="http://schemas.microsoft.com/office/drawing/2014/main" id="{26BEDE98-42DE-035E-2477-A68186A68CB3}"/>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D2A00259-73D5-9C76-A0AD-BB418B7D59B5}"/>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ED4464A9-8FAB-6280-045E-F6B0412B1320}"/>
              </a:ext>
            </a:extLst>
          </p:cNvPr>
          <p:cNvSpPr>
            <a:spLocks noGrp="1"/>
          </p:cNvSpPr>
          <p:nvPr>
            <p:ph type="sldNum" sz="quarter" idx="12"/>
          </p:nvPr>
        </p:nvSpPr>
        <p:spPr/>
        <p:txBody>
          <a:bodyPr/>
          <a:lstStyle/>
          <a:p>
            <a:fld id="{860C8249-ED93-7640-8EF8-EF1CF6F3BBCA}" type="slidenum">
              <a:rPr lang="en-US" smtClean="0"/>
              <a:t>40</a:t>
            </a:fld>
            <a:endParaRPr lang="en-US"/>
          </a:p>
        </p:txBody>
      </p:sp>
      <p:pic>
        <p:nvPicPr>
          <p:cNvPr id="7" name="Picture 6">
            <a:extLst>
              <a:ext uri="{FF2B5EF4-FFF2-40B4-BE49-F238E27FC236}">
                <a16:creationId xmlns:a16="http://schemas.microsoft.com/office/drawing/2014/main" id="{6560012D-FB2C-4A1D-9E0F-5FA986F3854B}"/>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7535834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355523-9073-CECA-BED3-242E341B8953}"/>
              </a:ext>
            </a:extLst>
          </p:cNvPr>
          <p:cNvSpPr>
            <a:spLocks noGrp="1"/>
          </p:cNvSpPr>
          <p:nvPr>
            <p:ph idx="1"/>
          </p:nvPr>
        </p:nvSpPr>
        <p:spPr/>
        <p:txBody>
          <a:bodyPr/>
          <a:lstStyle/>
          <a:p>
            <a:pPr marL="0" indent="0">
              <a:buNone/>
            </a:pPr>
            <a:r>
              <a:rPr lang="en-IN" dirty="0"/>
              <a:t>throw instance; </a:t>
            </a:r>
          </a:p>
          <a:p>
            <a:pPr marL="0" indent="0">
              <a:buNone/>
            </a:pPr>
            <a:endParaRPr lang="en-IN" dirty="0"/>
          </a:p>
          <a:p>
            <a:pPr marL="0" indent="0">
              <a:buNone/>
            </a:pPr>
            <a:r>
              <a:rPr lang="en-IN" b="1" dirty="0"/>
              <a:t>Example </a:t>
            </a:r>
            <a:endParaRPr lang="en-IN" dirty="0"/>
          </a:p>
          <a:p>
            <a:pPr marL="0" indent="0">
              <a:buNone/>
            </a:pPr>
            <a:r>
              <a:rPr lang="en-IN" dirty="0"/>
              <a:t>throw new </a:t>
            </a:r>
            <a:r>
              <a:rPr lang="en-IN" dirty="0" err="1"/>
              <a:t>IOException</a:t>
            </a:r>
            <a:r>
              <a:rPr lang="en-IN" dirty="0"/>
              <a:t>(”sorry device error ”); </a:t>
            </a:r>
          </a:p>
          <a:p>
            <a:pPr marL="0" indent="0">
              <a:buNone/>
            </a:pPr>
            <a:r>
              <a:rPr lang="en-IN" dirty="0"/>
              <a:t>Where the Instance must be of type Throwable or subclass of Throwable. For example, Exception is the sub class of Throwable and the user-defined exceptions usually extend the Exception class. </a:t>
            </a:r>
          </a:p>
          <a:p>
            <a:endParaRPr lang="en-US" dirty="0"/>
          </a:p>
        </p:txBody>
      </p:sp>
      <p:sp>
        <p:nvSpPr>
          <p:cNvPr id="4" name="Date Placeholder 3">
            <a:extLst>
              <a:ext uri="{FF2B5EF4-FFF2-40B4-BE49-F238E27FC236}">
                <a16:creationId xmlns:a16="http://schemas.microsoft.com/office/drawing/2014/main" id="{54479D52-14F6-62DD-6F49-F604A97E932A}"/>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EEC28FE9-781A-62E3-3908-B6B6D9D248CA}"/>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C6D6DB0B-3725-582E-933C-BCCB45B394CA}"/>
              </a:ext>
            </a:extLst>
          </p:cNvPr>
          <p:cNvSpPr>
            <a:spLocks noGrp="1"/>
          </p:cNvSpPr>
          <p:nvPr>
            <p:ph type="sldNum" sz="quarter" idx="12"/>
          </p:nvPr>
        </p:nvSpPr>
        <p:spPr/>
        <p:txBody>
          <a:bodyPr/>
          <a:lstStyle/>
          <a:p>
            <a:fld id="{860C8249-ED93-7640-8EF8-EF1CF6F3BBCA}" type="slidenum">
              <a:rPr lang="en-US" smtClean="0"/>
              <a:t>41</a:t>
            </a:fld>
            <a:endParaRPr lang="en-US"/>
          </a:p>
        </p:txBody>
      </p:sp>
      <p:pic>
        <p:nvPicPr>
          <p:cNvPr id="7" name="Picture 6">
            <a:extLst>
              <a:ext uri="{FF2B5EF4-FFF2-40B4-BE49-F238E27FC236}">
                <a16:creationId xmlns:a16="http://schemas.microsoft.com/office/drawing/2014/main" id="{D6645F79-28D8-26CD-F1F8-55BCD96D583B}"/>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27476663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59B83-D56B-5C8B-07BE-9C1B32CB9767}"/>
              </a:ext>
            </a:extLst>
          </p:cNvPr>
          <p:cNvSpPr>
            <a:spLocks noGrp="1"/>
          </p:cNvSpPr>
          <p:nvPr>
            <p:ph type="title"/>
          </p:nvPr>
        </p:nvSpPr>
        <p:spPr/>
        <p:txBody>
          <a:bodyPr/>
          <a:lstStyle/>
          <a:p>
            <a:r>
              <a:rPr lang="en-IN" dirty="0"/>
              <a:t>Example 1 </a:t>
            </a:r>
            <a:endParaRPr lang="en-US" dirty="0"/>
          </a:p>
        </p:txBody>
      </p:sp>
      <p:sp>
        <p:nvSpPr>
          <p:cNvPr id="3" name="Content Placeholder 2">
            <a:extLst>
              <a:ext uri="{FF2B5EF4-FFF2-40B4-BE49-F238E27FC236}">
                <a16:creationId xmlns:a16="http://schemas.microsoft.com/office/drawing/2014/main" id="{E9D4BDEB-1168-D939-11C9-381EAA130C09}"/>
              </a:ext>
            </a:extLst>
          </p:cNvPr>
          <p:cNvSpPr>
            <a:spLocks noGrp="1"/>
          </p:cNvSpPr>
          <p:nvPr>
            <p:ph idx="1"/>
          </p:nvPr>
        </p:nvSpPr>
        <p:spPr>
          <a:xfrm>
            <a:off x="1069848" y="2121408"/>
            <a:ext cx="6894576" cy="4050792"/>
          </a:xfrm>
        </p:spPr>
        <p:txBody>
          <a:bodyPr>
            <a:normAutofit fontScale="77500" lnSpcReduction="20000"/>
          </a:bodyPr>
          <a:lstStyle/>
          <a:p>
            <a:pPr marL="0" indent="0">
              <a:buNone/>
            </a:pPr>
            <a:r>
              <a:rPr lang="en-IN" dirty="0"/>
              <a:t>public class TestThrow1 {</a:t>
            </a:r>
            <a:br>
              <a:rPr lang="en-IN" dirty="0"/>
            </a:br>
            <a:r>
              <a:rPr lang="en-IN" dirty="0">
                <a:solidFill>
                  <a:srgbClr val="FF0000"/>
                </a:solidFill>
              </a:rPr>
              <a:t>//function to check if person is eligible to vote or not </a:t>
            </a:r>
          </a:p>
          <a:p>
            <a:pPr marL="0" indent="0">
              <a:buNone/>
            </a:pPr>
            <a:r>
              <a:rPr lang="en-IN" dirty="0"/>
              <a:t>public static void validate(int age) { </a:t>
            </a:r>
          </a:p>
          <a:p>
            <a:pPr marL="0" indent="0">
              <a:buNone/>
            </a:pPr>
            <a:r>
              <a:rPr lang="en-IN" dirty="0"/>
              <a:t>if(age&lt;18) { </a:t>
            </a:r>
          </a:p>
          <a:p>
            <a:pPr marL="0" indent="0">
              <a:buNone/>
            </a:pPr>
            <a:r>
              <a:rPr lang="en-IN" dirty="0">
                <a:solidFill>
                  <a:srgbClr val="FF0000"/>
                </a:solidFill>
              </a:rPr>
              <a:t>//throw Arithmetic exception if not eligible to vote </a:t>
            </a:r>
          </a:p>
          <a:p>
            <a:pPr marL="0" indent="0">
              <a:buNone/>
            </a:pPr>
            <a:r>
              <a:rPr lang="en-IN" dirty="0"/>
              <a:t>throw new </a:t>
            </a:r>
            <a:r>
              <a:rPr lang="en-IN" dirty="0" err="1"/>
              <a:t>ArithmeticException</a:t>
            </a:r>
            <a:r>
              <a:rPr lang="en-IN" dirty="0"/>
              <a:t>(”Person is not eligible for vote”);</a:t>
            </a:r>
          </a:p>
          <a:p>
            <a:pPr marL="0" indent="0">
              <a:buNone/>
            </a:pPr>
            <a:r>
              <a:rPr lang="en-IN" dirty="0"/>
              <a:t>else {</a:t>
            </a:r>
          </a:p>
          <a:p>
            <a:pPr marL="0" indent="0">
              <a:buNone/>
            </a:pPr>
            <a:r>
              <a:rPr lang="en-IN" dirty="0" err="1"/>
              <a:t>System.out.println</a:t>
            </a:r>
            <a:r>
              <a:rPr lang="en-IN" dirty="0"/>
              <a:t>(”Person is eligible to vote!”);</a:t>
            </a:r>
          </a:p>
          <a:p>
            <a:pPr marL="0" indent="0">
              <a:buNone/>
            </a:pPr>
            <a:r>
              <a:rPr lang="en-IN" dirty="0"/>
              <a:t>}}</a:t>
            </a:r>
            <a:br>
              <a:rPr lang="en-IN" dirty="0"/>
            </a:br>
            <a:r>
              <a:rPr lang="en-IN" dirty="0">
                <a:solidFill>
                  <a:srgbClr val="FF0000"/>
                </a:solidFill>
              </a:rPr>
              <a:t>// main method </a:t>
            </a:r>
          </a:p>
          <a:p>
            <a:pPr marL="0" indent="0">
              <a:buNone/>
            </a:pPr>
            <a:r>
              <a:rPr lang="en-IN" dirty="0"/>
              <a:t>public static void main(String </a:t>
            </a:r>
            <a:r>
              <a:rPr lang="en-IN" dirty="0" err="1"/>
              <a:t>args</a:t>
            </a:r>
            <a:r>
              <a:rPr lang="en-IN" dirty="0"/>
              <a:t> []){         </a:t>
            </a:r>
            <a:r>
              <a:rPr lang="en-IN" dirty="0">
                <a:solidFill>
                  <a:srgbClr val="FF0000"/>
                </a:solidFill>
              </a:rPr>
              <a:t>//calling the function </a:t>
            </a:r>
          </a:p>
          <a:p>
            <a:pPr marL="0" indent="0">
              <a:buNone/>
            </a:pPr>
            <a:r>
              <a:rPr lang="en-IN" dirty="0"/>
              <a:t>validate (13);</a:t>
            </a:r>
            <a:br>
              <a:rPr lang="en-IN" dirty="0"/>
            </a:br>
            <a:r>
              <a:rPr lang="en-IN" dirty="0" err="1"/>
              <a:t>System.out.println</a:t>
            </a:r>
            <a:r>
              <a:rPr lang="en-IN" dirty="0"/>
              <a:t>(”rest of the code...”); </a:t>
            </a:r>
          </a:p>
          <a:p>
            <a:pPr marL="0" indent="0">
              <a:buNone/>
            </a:pPr>
            <a:r>
              <a:rPr lang="en-IN" dirty="0"/>
              <a:t>}} </a:t>
            </a:r>
          </a:p>
          <a:p>
            <a:endParaRPr lang="en-US" dirty="0"/>
          </a:p>
        </p:txBody>
      </p:sp>
      <p:sp>
        <p:nvSpPr>
          <p:cNvPr id="4" name="Date Placeholder 3">
            <a:extLst>
              <a:ext uri="{FF2B5EF4-FFF2-40B4-BE49-F238E27FC236}">
                <a16:creationId xmlns:a16="http://schemas.microsoft.com/office/drawing/2014/main" id="{56F7D2DC-7B01-F3CF-25CB-FC6666DF6BEF}"/>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2E045540-0468-6407-E84F-55AD9F860B65}"/>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ABEE2C1B-7B64-F72D-1DEE-51D712FE31C7}"/>
              </a:ext>
            </a:extLst>
          </p:cNvPr>
          <p:cNvSpPr>
            <a:spLocks noGrp="1"/>
          </p:cNvSpPr>
          <p:nvPr>
            <p:ph type="sldNum" sz="quarter" idx="12"/>
          </p:nvPr>
        </p:nvSpPr>
        <p:spPr/>
        <p:txBody>
          <a:bodyPr/>
          <a:lstStyle/>
          <a:p>
            <a:fld id="{860C8249-ED93-7640-8EF8-EF1CF6F3BBCA}" type="slidenum">
              <a:rPr lang="en-US" smtClean="0"/>
              <a:t>42</a:t>
            </a:fld>
            <a:endParaRPr lang="en-US"/>
          </a:p>
        </p:txBody>
      </p:sp>
      <p:pic>
        <p:nvPicPr>
          <p:cNvPr id="7" name="Picture 6">
            <a:extLst>
              <a:ext uri="{FF2B5EF4-FFF2-40B4-BE49-F238E27FC236}">
                <a16:creationId xmlns:a16="http://schemas.microsoft.com/office/drawing/2014/main" id="{D3FC9D0B-E699-5B19-8D2E-6D2E9F1FA911}"/>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TextBox 7">
            <a:extLst>
              <a:ext uri="{FF2B5EF4-FFF2-40B4-BE49-F238E27FC236}">
                <a16:creationId xmlns:a16="http://schemas.microsoft.com/office/drawing/2014/main" id="{DDCD535E-B617-1BDE-3EEA-BB5F856F30B3}"/>
              </a:ext>
            </a:extLst>
          </p:cNvPr>
          <p:cNvSpPr txBox="1"/>
          <p:nvPr/>
        </p:nvSpPr>
        <p:spPr>
          <a:xfrm>
            <a:off x="8628993" y="2711669"/>
            <a:ext cx="3397661" cy="1477328"/>
          </a:xfrm>
          <a:prstGeom prst="rect">
            <a:avLst/>
          </a:prstGeom>
          <a:noFill/>
        </p:spPr>
        <p:txBody>
          <a:bodyPr wrap="none" rtlCol="0">
            <a:spAutoFit/>
          </a:bodyPr>
          <a:lstStyle/>
          <a:p>
            <a:r>
              <a:rPr lang="en-US" dirty="0"/>
              <a:t>Output: </a:t>
            </a:r>
          </a:p>
          <a:p>
            <a:endParaRPr lang="en-US" dirty="0"/>
          </a:p>
          <a:p>
            <a:r>
              <a:rPr lang="en-US" dirty="0" err="1"/>
              <a:t>Java.lang</a:t>
            </a:r>
            <a:r>
              <a:rPr lang="en-US" dirty="0"/>
              <a:t> arithmetic exception</a:t>
            </a:r>
          </a:p>
          <a:p>
            <a:endParaRPr lang="en-US" dirty="0"/>
          </a:p>
          <a:p>
            <a:r>
              <a:rPr lang="en-US" dirty="0"/>
              <a:t>Person is not eligible for vote</a:t>
            </a:r>
          </a:p>
        </p:txBody>
      </p:sp>
    </p:spTree>
    <p:extLst>
      <p:ext uri="{BB962C8B-B14F-4D97-AF65-F5344CB8AC3E}">
        <p14:creationId xmlns:p14="http://schemas.microsoft.com/office/powerpoint/2010/main" val="27216395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78B7A-A1E5-82D8-CA7A-75DECBD415F5}"/>
              </a:ext>
            </a:extLst>
          </p:cNvPr>
          <p:cNvSpPr>
            <a:spLocks noGrp="1"/>
          </p:cNvSpPr>
          <p:nvPr>
            <p:ph type="title"/>
          </p:nvPr>
        </p:nvSpPr>
        <p:spPr/>
        <p:txBody>
          <a:bodyPr/>
          <a:lstStyle/>
          <a:p>
            <a:r>
              <a:rPr lang="en-IN" dirty="0"/>
              <a:t>Example 2</a:t>
            </a:r>
            <a:endParaRPr lang="en-US" dirty="0"/>
          </a:p>
        </p:txBody>
      </p:sp>
      <p:sp>
        <p:nvSpPr>
          <p:cNvPr id="3" name="Content Placeholder 2">
            <a:extLst>
              <a:ext uri="{FF2B5EF4-FFF2-40B4-BE49-F238E27FC236}">
                <a16:creationId xmlns:a16="http://schemas.microsoft.com/office/drawing/2014/main" id="{D34D340B-D574-0ED3-98FB-B260FAE69DE0}"/>
              </a:ext>
            </a:extLst>
          </p:cNvPr>
          <p:cNvSpPr>
            <a:spLocks noGrp="1"/>
          </p:cNvSpPr>
          <p:nvPr>
            <p:ph idx="1"/>
          </p:nvPr>
        </p:nvSpPr>
        <p:spPr/>
        <p:txBody>
          <a:bodyPr>
            <a:normAutofit fontScale="92500" lnSpcReduction="20000"/>
          </a:bodyPr>
          <a:lstStyle/>
          <a:p>
            <a:pPr marL="0" indent="0">
              <a:buNone/>
            </a:pPr>
            <a:r>
              <a:rPr lang="en-IN" dirty="0"/>
              <a:t>import java . io .∗;</a:t>
            </a:r>
            <a:br>
              <a:rPr lang="en-IN" dirty="0"/>
            </a:br>
            <a:r>
              <a:rPr lang="en-IN" dirty="0"/>
              <a:t>public class TestThrow2 {</a:t>
            </a:r>
            <a:br>
              <a:rPr lang="en-IN" dirty="0"/>
            </a:br>
            <a:r>
              <a:rPr lang="en-IN" dirty="0"/>
              <a:t>public static void method() throws </a:t>
            </a:r>
            <a:r>
              <a:rPr lang="en-IN" dirty="0" err="1"/>
              <a:t>FileNotFoundExcepti</a:t>
            </a:r>
            <a:r>
              <a:rPr lang="en-IN" dirty="0"/>
              <a:t> </a:t>
            </a:r>
          </a:p>
          <a:p>
            <a:pPr marL="0" indent="0">
              <a:buNone/>
            </a:pPr>
            <a:r>
              <a:rPr lang="en-IN" dirty="0" err="1"/>
              <a:t>FileReader</a:t>
            </a:r>
            <a:r>
              <a:rPr lang="en-IN" dirty="0"/>
              <a:t> file = new </a:t>
            </a:r>
            <a:r>
              <a:rPr lang="en-IN" dirty="0" err="1"/>
              <a:t>FileReader</a:t>
            </a:r>
            <a:r>
              <a:rPr lang="en-IN" dirty="0"/>
              <a:t>(”C:\\Users\\DELL E744”); </a:t>
            </a:r>
          </a:p>
          <a:p>
            <a:pPr marL="0" indent="0">
              <a:buNone/>
            </a:pPr>
            <a:r>
              <a:rPr lang="en-IN" dirty="0" err="1"/>
              <a:t>BufferedReader</a:t>
            </a:r>
            <a:r>
              <a:rPr lang="en-IN" dirty="0"/>
              <a:t> </a:t>
            </a:r>
            <a:r>
              <a:rPr lang="en-IN" dirty="0" err="1"/>
              <a:t>fileInput</a:t>
            </a:r>
            <a:r>
              <a:rPr lang="en-IN" dirty="0"/>
              <a:t> = new </a:t>
            </a:r>
            <a:r>
              <a:rPr lang="en-IN" dirty="0" err="1"/>
              <a:t>BufferedReader</a:t>
            </a:r>
            <a:r>
              <a:rPr lang="en-IN" dirty="0"/>
              <a:t>( file ); </a:t>
            </a:r>
          </a:p>
          <a:p>
            <a:pPr marL="0" indent="0">
              <a:buNone/>
            </a:pPr>
            <a:r>
              <a:rPr lang="en-IN" dirty="0"/>
              <a:t>throw new </a:t>
            </a:r>
            <a:r>
              <a:rPr lang="en-IN" dirty="0" err="1"/>
              <a:t>FileNotFoundException</a:t>
            </a:r>
            <a:r>
              <a:rPr lang="en-IN" dirty="0"/>
              <a:t> (); </a:t>
            </a:r>
          </a:p>
          <a:p>
            <a:pPr marL="0" indent="0">
              <a:buNone/>
            </a:pPr>
            <a:r>
              <a:rPr lang="en-IN" dirty="0"/>
              <a:t>}</a:t>
            </a:r>
            <a:br>
              <a:rPr lang="en-IN" dirty="0"/>
            </a:br>
            <a:r>
              <a:rPr lang="en-IN" dirty="0"/>
              <a:t>public static void main(String </a:t>
            </a:r>
            <a:r>
              <a:rPr lang="en-IN" dirty="0" err="1"/>
              <a:t>args</a:t>
            </a:r>
            <a:r>
              <a:rPr lang="en-IN" dirty="0"/>
              <a:t> []){ try </a:t>
            </a:r>
          </a:p>
          <a:p>
            <a:pPr marL="0" indent="0">
              <a:buNone/>
            </a:pPr>
            <a:r>
              <a:rPr lang="en-IN" dirty="0"/>
              <a:t>{ method(); }</a:t>
            </a:r>
            <a:br>
              <a:rPr lang="en-IN" dirty="0"/>
            </a:br>
            <a:r>
              <a:rPr lang="en-IN" dirty="0"/>
              <a:t>catch (</a:t>
            </a:r>
            <a:r>
              <a:rPr lang="en-IN" dirty="0" err="1"/>
              <a:t>FileNotFoundException</a:t>
            </a:r>
            <a:r>
              <a:rPr lang="en-IN" dirty="0"/>
              <a:t> e) { </a:t>
            </a:r>
          </a:p>
          <a:p>
            <a:pPr marL="0" indent="0">
              <a:buNone/>
            </a:pPr>
            <a:r>
              <a:rPr lang="en-IN" dirty="0"/>
              <a:t>e. </a:t>
            </a:r>
            <a:r>
              <a:rPr lang="en-IN" dirty="0" err="1"/>
              <a:t>printStackTrace</a:t>
            </a:r>
            <a:r>
              <a:rPr lang="en-IN" dirty="0"/>
              <a:t> (); } </a:t>
            </a:r>
          </a:p>
          <a:p>
            <a:pPr marL="0" indent="0">
              <a:buNone/>
            </a:pPr>
            <a:r>
              <a:rPr lang="en-IN" dirty="0" err="1"/>
              <a:t>System.out.println</a:t>
            </a:r>
            <a:r>
              <a:rPr lang="en-IN" dirty="0"/>
              <a:t>(”rest of the code...”); </a:t>
            </a:r>
          </a:p>
          <a:p>
            <a:pPr marL="0" indent="0">
              <a:buNone/>
            </a:pPr>
            <a:r>
              <a:rPr lang="en-IN" dirty="0"/>
              <a:t>}} </a:t>
            </a:r>
          </a:p>
          <a:p>
            <a:endParaRPr lang="en-US" dirty="0"/>
          </a:p>
        </p:txBody>
      </p:sp>
      <p:sp>
        <p:nvSpPr>
          <p:cNvPr id="4" name="Date Placeholder 3">
            <a:extLst>
              <a:ext uri="{FF2B5EF4-FFF2-40B4-BE49-F238E27FC236}">
                <a16:creationId xmlns:a16="http://schemas.microsoft.com/office/drawing/2014/main" id="{07C4597A-C2D7-A663-68CB-FB33205DED17}"/>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17BECFB9-FB42-A8CE-97D1-F94070E2134E}"/>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E144AAC1-F384-B5E9-963D-ACDCA3DA6807}"/>
              </a:ext>
            </a:extLst>
          </p:cNvPr>
          <p:cNvSpPr>
            <a:spLocks noGrp="1"/>
          </p:cNvSpPr>
          <p:nvPr>
            <p:ph type="sldNum" sz="quarter" idx="12"/>
          </p:nvPr>
        </p:nvSpPr>
        <p:spPr/>
        <p:txBody>
          <a:bodyPr/>
          <a:lstStyle/>
          <a:p>
            <a:fld id="{860C8249-ED93-7640-8EF8-EF1CF6F3BBCA}" type="slidenum">
              <a:rPr lang="en-US" smtClean="0"/>
              <a:t>43</a:t>
            </a:fld>
            <a:endParaRPr lang="en-US"/>
          </a:p>
        </p:txBody>
      </p:sp>
      <p:pic>
        <p:nvPicPr>
          <p:cNvPr id="7" name="Picture 6">
            <a:extLst>
              <a:ext uri="{FF2B5EF4-FFF2-40B4-BE49-F238E27FC236}">
                <a16:creationId xmlns:a16="http://schemas.microsoft.com/office/drawing/2014/main" id="{53EFD1D0-17E7-10CA-9D11-8743FC25FFC4}"/>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21179541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D8A49F-F2EB-7339-5D33-4B50C7228321}"/>
              </a:ext>
            </a:extLst>
          </p:cNvPr>
          <p:cNvSpPr>
            <a:spLocks noGrp="1"/>
          </p:cNvSpPr>
          <p:nvPr>
            <p:ph idx="1"/>
          </p:nvPr>
        </p:nvSpPr>
        <p:spPr>
          <a:xfrm>
            <a:off x="4857776" y="901367"/>
            <a:ext cx="5389810" cy="5224272"/>
          </a:xfrm>
        </p:spPr>
        <p:txBody>
          <a:bodyPr>
            <a:normAutofit fontScale="70000" lnSpcReduction="20000"/>
          </a:bodyPr>
          <a:lstStyle/>
          <a:p>
            <a:pPr marL="0" indent="0">
              <a:buNone/>
            </a:pPr>
            <a:r>
              <a:rPr lang="en-IN" strike="sngStrike" dirty="0"/>
              <a:t>// class represents user−defined exception </a:t>
            </a:r>
          </a:p>
          <a:p>
            <a:pPr marL="0" indent="0">
              <a:buNone/>
            </a:pPr>
            <a:r>
              <a:rPr lang="en-IN" strike="sngStrike" dirty="0"/>
              <a:t>class </a:t>
            </a:r>
            <a:r>
              <a:rPr lang="en-IN" strike="sngStrike" dirty="0" err="1"/>
              <a:t>UserDefinedException</a:t>
            </a:r>
            <a:r>
              <a:rPr lang="en-IN" strike="sngStrike" dirty="0"/>
              <a:t> extends Exception </a:t>
            </a:r>
          </a:p>
          <a:p>
            <a:pPr marL="0" indent="0">
              <a:buNone/>
            </a:pPr>
            <a:r>
              <a:rPr lang="en-IN" strike="sngStrike" dirty="0"/>
              <a:t>{ </a:t>
            </a:r>
          </a:p>
          <a:p>
            <a:pPr marL="0" indent="0">
              <a:buNone/>
            </a:pPr>
            <a:r>
              <a:rPr lang="en-IN" strike="sngStrike" dirty="0"/>
              <a:t>public </a:t>
            </a:r>
            <a:r>
              <a:rPr lang="en-IN" strike="sngStrike" dirty="0" err="1"/>
              <a:t>UserDefinedException</a:t>
            </a:r>
            <a:r>
              <a:rPr lang="en-IN" strike="sngStrike" dirty="0"/>
              <a:t>(String str) { </a:t>
            </a:r>
          </a:p>
          <a:p>
            <a:pPr marL="0" indent="0">
              <a:buNone/>
            </a:pPr>
            <a:r>
              <a:rPr lang="en-IN" strike="sngStrike" dirty="0"/>
              <a:t>// Calling constructor of parent Exception </a:t>
            </a:r>
          </a:p>
          <a:p>
            <a:pPr marL="0" indent="0">
              <a:buNone/>
            </a:pPr>
            <a:r>
              <a:rPr lang="en-IN" strike="sngStrike" dirty="0"/>
              <a:t>super(str); </a:t>
            </a:r>
          </a:p>
          <a:p>
            <a:pPr marL="0" indent="0">
              <a:buNone/>
            </a:pPr>
            <a:r>
              <a:rPr lang="en-IN" strike="sngStrike" dirty="0"/>
              <a:t>}}</a:t>
            </a:r>
            <a:br>
              <a:rPr lang="en-IN" strike="sngStrike" dirty="0"/>
            </a:br>
            <a:r>
              <a:rPr lang="en-IN" strike="sngStrike" dirty="0"/>
              <a:t>// Class that uses above </a:t>
            </a:r>
            <a:r>
              <a:rPr lang="en-IN" strike="sngStrike" dirty="0" err="1"/>
              <a:t>MyException</a:t>
            </a:r>
            <a:r>
              <a:rPr lang="en-IN" strike="sngStrike" dirty="0"/>
              <a:t> </a:t>
            </a:r>
          </a:p>
          <a:p>
            <a:pPr marL="0" indent="0">
              <a:buNone/>
            </a:pPr>
            <a:r>
              <a:rPr lang="en-IN" strike="sngStrike" dirty="0"/>
              <a:t>public class TestThrow3</a:t>
            </a:r>
            <a:br>
              <a:rPr lang="en-IN" strike="sngStrike" dirty="0"/>
            </a:br>
            <a:r>
              <a:rPr lang="en-IN" strike="sngStrike" dirty="0"/>
              <a:t>{ </a:t>
            </a:r>
          </a:p>
          <a:p>
            <a:pPr marL="0" indent="0">
              <a:buNone/>
            </a:pPr>
            <a:r>
              <a:rPr lang="en-IN" strike="sngStrike" dirty="0"/>
              <a:t>public static void main(String </a:t>
            </a:r>
            <a:r>
              <a:rPr lang="en-IN" strike="sngStrike" dirty="0" err="1"/>
              <a:t>args</a:t>
            </a:r>
            <a:r>
              <a:rPr lang="en-IN" strike="sngStrike" dirty="0"/>
              <a:t>[]) { </a:t>
            </a:r>
          </a:p>
          <a:p>
            <a:pPr marL="0" indent="0">
              <a:buNone/>
            </a:pPr>
            <a:r>
              <a:rPr lang="en-IN" strike="sngStrike" dirty="0"/>
              <a:t>try </a:t>
            </a:r>
          </a:p>
          <a:p>
            <a:pPr marL="0" indent="0">
              <a:buNone/>
            </a:pPr>
            <a:r>
              <a:rPr lang="en-IN" strike="sngStrike" dirty="0"/>
              <a:t>{ </a:t>
            </a:r>
          </a:p>
          <a:p>
            <a:pPr marL="0" indent="0">
              <a:buNone/>
            </a:pPr>
            <a:r>
              <a:rPr lang="en-IN" strike="sngStrike" dirty="0"/>
              <a:t>// throw an object of user defined exception </a:t>
            </a:r>
          </a:p>
          <a:p>
            <a:pPr marL="0" indent="0">
              <a:buNone/>
            </a:pPr>
            <a:r>
              <a:rPr lang="en-IN" strike="sngStrike" dirty="0"/>
              <a:t>throw new </a:t>
            </a:r>
            <a:r>
              <a:rPr lang="en-IN" strike="sngStrike" dirty="0" err="1"/>
              <a:t>UserDefinedException</a:t>
            </a:r>
            <a:r>
              <a:rPr lang="en-IN" strike="sngStrike" dirty="0"/>
              <a:t>(”This is user−defined “);</a:t>
            </a:r>
          </a:p>
          <a:p>
            <a:pPr marL="0" indent="0">
              <a:buNone/>
            </a:pPr>
            <a:r>
              <a:rPr lang="en-IN" strike="sngStrike" dirty="0"/>
              <a:t>}</a:t>
            </a:r>
            <a:br>
              <a:rPr lang="en-IN" strike="sngStrike" dirty="0"/>
            </a:br>
            <a:r>
              <a:rPr lang="en-IN" strike="sngStrike" dirty="0"/>
              <a:t>catch (</a:t>
            </a:r>
            <a:r>
              <a:rPr lang="en-IN" strike="sngStrike" dirty="0" err="1"/>
              <a:t>UserDefinedException</a:t>
            </a:r>
            <a:r>
              <a:rPr lang="en-IN" strike="sngStrike" dirty="0"/>
              <a:t> </a:t>
            </a:r>
            <a:r>
              <a:rPr lang="en-IN" strike="sngStrike" dirty="0" err="1"/>
              <a:t>ude</a:t>
            </a:r>
            <a:r>
              <a:rPr lang="en-IN" strike="sngStrike" dirty="0"/>
              <a:t>) { </a:t>
            </a:r>
          </a:p>
          <a:p>
            <a:pPr marL="0" indent="0">
              <a:buNone/>
            </a:pPr>
            <a:r>
              <a:rPr lang="en-IN" strike="sngStrike" dirty="0" err="1"/>
              <a:t>System.out.println</a:t>
            </a:r>
            <a:r>
              <a:rPr lang="en-IN" strike="sngStrike" dirty="0"/>
              <a:t>(”Caught the exception”); </a:t>
            </a:r>
          </a:p>
          <a:p>
            <a:pPr marL="0" indent="0">
              <a:buNone/>
            </a:pPr>
            <a:r>
              <a:rPr lang="en-IN" strike="sngStrike" dirty="0"/>
              <a:t>System . out . p r </a:t>
            </a:r>
            <a:r>
              <a:rPr lang="en-IN" strike="sngStrike" dirty="0" err="1"/>
              <a:t>i</a:t>
            </a:r>
            <a:r>
              <a:rPr lang="en-IN" strike="sngStrike" dirty="0"/>
              <a:t> n t l n ( </a:t>
            </a:r>
            <a:r>
              <a:rPr lang="en-IN" strike="sngStrike" dirty="0" err="1"/>
              <a:t>ude</a:t>
            </a:r>
            <a:r>
              <a:rPr lang="en-IN" strike="sngStrike" dirty="0"/>
              <a:t> . </a:t>
            </a:r>
            <a:r>
              <a:rPr lang="en-IN" strike="sngStrike" dirty="0" err="1"/>
              <a:t>getMessage</a:t>
            </a:r>
            <a:r>
              <a:rPr lang="en-IN" strike="sngStrike" dirty="0"/>
              <a:t> ( ) ) ;  }}</a:t>
            </a:r>
          </a:p>
          <a:p>
            <a:endParaRPr lang="en-US" dirty="0"/>
          </a:p>
        </p:txBody>
      </p:sp>
      <p:sp>
        <p:nvSpPr>
          <p:cNvPr id="4" name="Date Placeholder 3">
            <a:extLst>
              <a:ext uri="{FF2B5EF4-FFF2-40B4-BE49-F238E27FC236}">
                <a16:creationId xmlns:a16="http://schemas.microsoft.com/office/drawing/2014/main" id="{85EE77FC-7893-370C-C89E-5CD6DEF3A4B2}"/>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DD27C7B6-6882-C1F5-5593-A17D32E23307}"/>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C8ADBBA0-67E8-D186-9B71-4755972A6A8A}"/>
              </a:ext>
            </a:extLst>
          </p:cNvPr>
          <p:cNvSpPr>
            <a:spLocks noGrp="1"/>
          </p:cNvSpPr>
          <p:nvPr>
            <p:ph type="sldNum" sz="quarter" idx="12"/>
          </p:nvPr>
        </p:nvSpPr>
        <p:spPr/>
        <p:txBody>
          <a:bodyPr/>
          <a:lstStyle/>
          <a:p>
            <a:fld id="{860C8249-ED93-7640-8EF8-EF1CF6F3BBCA}" type="slidenum">
              <a:rPr lang="en-US" smtClean="0"/>
              <a:t>44</a:t>
            </a:fld>
            <a:endParaRPr lang="en-US"/>
          </a:p>
        </p:txBody>
      </p:sp>
      <p:pic>
        <p:nvPicPr>
          <p:cNvPr id="7" name="Picture 6">
            <a:extLst>
              <a:ext uri="{FF2B5EF4-FFF2-40B4-BE49-F238E27FC236}">
                <a16:creationId xmlns:a16="http://schemas.microsoft.com/office/drawing/2014/main" id="{AF78A04B-78BF-DF12-A94D-676EE02FDE95}"/>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Title 1">
            <a:extLst>
              <a:ext uri="{FF2B5EF4-FFF2-40B4-BE49-F238E27FC236}">
                <a16:creationId xmlns:a16="http://schemas.microsoft.com/office/drawing/2014/main" id="{C078E036-B75F-2084-7E37-AA46E5E44EF7}"/>
              </a:ext>
            </a:extLst>
          </p:cNvPr>
          <p:cNvSpPr>
            <a:spLocks noGrp="1"/>
          </p:cNvSpPr>
          <p:nvPr>
            <p:ph type="title"/>
          </p:nvPr>
        </p:nvSpPr>
        <p:spPr>
          <a:xfrm>
            <a:off x="1069848" y="484632"/>
            <a:ext cx="3470621" cy="1609344"/>
          </a:xfrm>
        </p:spPr>
        <p:txBody>
          <a:bodyPr/>
          <a:lstStyle/>
          <a:p>
            <a:r>
              <a:rPr lang="en-IN" strike="sngStrike" dirty="0"/>
              <a:t>Example 3</a:t>
            </a:r>
            <a:endParaRPr lang="en-US" strike="sngStrike" dirty="0"/>
          </a:p>
        </p:txBody>
      </p:sp>
      <p:sp>
        <p:nvSpPr>
          <p:cNvPr id="9" name="TextBox 8">
            <a:extLst>
              <a:ext uri="{FF2B5EF4-FFF2-40B4-BE49-F238E27FC236}">
                <a16:creationId xmlns:a16="http://schemas.microsoft.com/office/drawing/2014/main" id="{CECC0DB7-EF16-0E5A-A474-94D50F5449C1}"/>
              </a:ext>
            </a:extLst>
          </p:cNvPr>
          <p:cNvSpPr txBox="1"/>
          <p:nvPr/>
        </p:nvSpPr>
        <p:spPr>
          <a:xfrm>
            <a:off x="1030014" y="3457903"/>
            <a:ext cx="2185214" cy="923330"/>
          </a:xfrm>
          <a:prstGeom prst="rect">
            <a:avLst/>
          </a:prstGeom>
          <a:noFill/>
        </p:spPr>
        <p:txBody>
          <a:bodyPr wrap="none" rtlCol="0">
            <a:spAutoFit/>
          </a:bodyPr>
          <a:lstStyle/>
          <a:p>
            <a:r>
              <a:rPr lang="en-US" dirty="0"/>
              <a:t>Look into this code</a:t>
            </a:r>
          </a:p>
          <a:p>
            <a:endParaRPr lang="en-US" dirty="0"/>
          </a:p>
          <a:p>
            <a:endParaRPr lang="en-US" dirty="0"/>
          </a:p>
        </p:txBody>
      </p:sp>
    </p:spTree>
    <p:extLst>
      <p:ext uri="{BB962C8B-B14F-4D97-AF65-F5344CB8AC3E}">
        <p14:creationId xmlns:p14="http://schemas.microsoft.com/office/powerpoint/2010/main" val="41382510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E9CE7-BC36-0098-856E-01DF8AC9F781}"/>
              </a:ext>
            </a:extLst>
          </p:cNvPr>
          <p:cNvSpPr>
            <a:spLocks noGrp="1"/>
          </p:cNvSpPr>
          <p:nvPr>
            <p:ph type="title"/>
          </p:nvPr>
        </p:nvSpPr>
        <p:spPr/>
        <p:txBody>
          <a:bodyPr/>
          <a:lstStyle/>
          <a:p>
            <a:r>
              <a:rPr lang="en-US" dirty="0"/>
              <a:t>Exception Propagation</a:t>
            </a:r>
          </a:p>
        </p:txBody>
      </p:sp>
      <p:sp>
        <p:nvSpPr>
          <p:cNvPr id="3" name="Content Placeholder 2">
            <a:extLst>
              <a:ext uri="{FF2B5EF4-FFF2-40B4-BE49-F238E27FC236}">
                <a16:creationId xmlns:a16="http://schemas.microsoft.com/office/drawing/2014/main" id="{364CB709-1AF0-B46A-76EA-4100902BE878}"/>
              </a:ext>
            </a:extLst>
          </p:cNvPr>
          <p:cNvSpPr>
            <a:spLocks noGrp="1"/>
          </p:cNvSpPr>
          <p:nvPr>
            <p:ph idx="1"/>
          </p:nvPr>
        </p:nvSpPr>
        <p:spPr/>
        <p:txBody>
          <a:bodyPr>
            <a:normAutofit fontScale="70000" lnSpcReduction="20000"/>
          </a:bodyPr>
          <a:lstStyle/>
          <a:p>
            <a:pPr marL="0" indent="0" algn="just">
              <a:buNone/>
            </a:pPr>
            <a:r>
              <a:rPr lang="en-IN" dirty="0"/>
              <a:t>An exception is first thrown from the top of the stack and if it is not caught, it drops down the call stack to the previous method. If not caught there, the exception again drops down to the previous method, and so on until they are caught or until they reach the very bottom of the call stack. This is called exception propagation. </a:t>
            </a:r>
          </a:p>
          <a:p>
            <a:pPr marL="0" indent="0">
              <a:buNone/>
            </a:pPr>
            <a:endParaRPr lang="en-IN" dirty="0"/>
          </a:p>
          <a:p>
            <a:pPr marL="0" indent="0">
              <a:buNone/>
            </a:pPr>
            <a:r>
              <a:rPr lang="en-IN" dirty="0"/>
              <a:t>class TestExceptionPropagation1{ </a:t>
            </a:r>
          </a:p>
          <a:p>
            <a:pPr marL="0" indent="0">
              <a:buNone/>
            </a:pPr>
            <a:r>
              <a:rPr lang="en-IN" dirty="0"/>
              <a:t>void m(){ </a:t>
            </a:r>
          </a:p>
          <a:p>
            <a:pPr marL="0" indent="0">
              <a:buNone/>
            </a:pPr>
            <a:r>
              <a:rPr lang="en-IN" dirty="0"/>
              <a:t>int data =50/0; </a:t>
            </a:r>
          </a:p>
          <a:p>
            <a:pPr marL="0" indent="0">
              <a:buNone/>
            </a:pPr>
            <a:r>
              <a:rPr lang="en-IN" dirty="0"/>
              <a:t>}</a:t>
            </a:r>
            <a:br>
              <a:rPr lang="en-IN" dirty="0"/>
            </a:br>
            <a:r>
              <a:rPr lang="en-IN" dirty="0"/>
              <a:t>void n(){ </a:t>
            </a:r>
          </a:p>
          <a:p>
            <a:pPr marL="0" indent="0">
              <a:buNone/>
            </a:pPr>
            <a:r>
              <a:rPr lang="en-IN" dirty="0"/>
              <a:t>m(); </a:t>
            </a:r>
          </a:p>
          <a:p>
            <a:pPr marL="0" indent="0">
              <a:buNone/>
            </a:pPr>
            <a:r>
              <a:rPr lang="en-IN" dirty="0"/>
              <a:t>}</a:t>
            </a:r>
            <a:br>
              <a:rPr lang="en-IN" dirty="0"/>
            </a:br>
            <a:r>
              <a:rPr lang="en-IN" dirty="0"/>
              <a:t>void p(){ </a:t>
            </a:r>
          </a:p>
          <a:p>
            <a:pPr marL="0" indent="0">
              <a:buNone/>
            </a:pPr>
            <a:r>
              <a:rPr lang="en-IN" dirty="0"/>
              <a:t>try{ </a:t>
            </a:r>
          </a:p>
          <a:p>
            <a:pPr marL="0" indent="0">
              <a:buNone/>
            </a:pPr>
            <a:r>
              <a:rPr lang="en-IN" dirty="0"/>
              <a:t>n(); </a:t>
            </a:r>
          </a:p>
          <a:p>
            <a:pPr marL="0" indent="0">
              <a:buNone/>
            </a:pPr>
            <a:r>
              <a:rPr lang="en-IN" dirty="0"/>
              <a:t>} </a:t>
            </a:r>
          </a:p>
          <a:p>
            <a:endParaRPr lang="en-US" dirty="0"/>
          </a:p>
        </p:txBody>
      </p:sp>
      <p:sp>
        <p:nvSpPr>
          <p:cNvPr id="4" name="Date Placeholder 3">
            <a:extLst>
              <a:ext uri="{FF2B5EF4-FFF2-40B4-BE49-F238E27FC236}">
                <a16:creationId xmlns:a16="http://schemas.microsoft.com/office/drawing/2014/main" id="{56211CDA-5E6D-7727-38E6-BA6D9260EE7B}"/>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C06A6D76-1659-A77F-26D8-019B18839BD9}"/>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8F1AF06D-9B3F-1E51-529D-E93D54F67D6F}"/>
              </a:ext>
            </a:extLst>
          </p:cNvPr>
          <p:cNvSpPr>
            <a:spLocks noGrp="1"/>
          </p:cNvSpPr>
          <p:nvPr>
            <p:ph type="sldNum" sz="quarter" idx="12"/>
          </p:nvPr>
        </p:nvSpPr>
        <p:spPr/>
        <p:txBody>
          <a:bodyPr/>
          <a:lstStyle/>
          <a:p>
            <a:fld id="{860C8249-ED93-7640-8EF8-EF1CF6F3BBCA}" type="slidenum">
              <a:rPr lang="en-US" smtClean="0"/>
              <a:t>45</a:t>
            </a:fld>
            <a:endParaRPr lang="en-US"/>
          </a:p>
        </p:txBody>
      </p:sp>
      <p:pic>
        <p:nvPicPr>
          <p:cNvPr id="7" name="Picture 6">
            <a:extLst>
              <a:ext uri="{FF2B5EF4-FFF2-40B4-BE49-F238E27FC236}">
                <a16:creationId xmlns:a16="http://schemas.microsoft.com/office/drawing/2014/main" id="{A8F1D125-6937-08C1-7DB3-F1F8587110E1}"/>
              </a:ext>
            </a:extLst>
          </p:cNvPr>
          <p:cNvPicPr>
            <a:picLocks noChangeAspect="1"/>
          </p:cNvPicPr>
          <p:nvPr/>
        </p:nvPicPr>
        <p:blipFill>
          <a:blip r:embed="rId2"/>
          <a:stretch>
            <a:fillRect/>
          </a:stretch>
        </p:blipFill>
        <p:spPr>
          <a:xfrm>
            <a:off x="10877626" y="0"/>
            <a:ext cx="1314374" cy="1314374"/>
          </a:xfrm>
          <a:prstGeom prst="rect">
            <a:avLst/>
          </a:prstGeom>
        </p:spPr>
      </p:pic>
      <p:sp>
        <p:nvSpPr>
          <p:cNvPr id="9" name="Rectangle 8">
            <a:extLst>
              <a:ext uri="{FF2B5EF4-FFF2-40B4-BE49-F238E27FC236}">
                <a16:creationId xmlns:a16="http://schemas.microsoft.com/office/drawing/2014/main" id="{3555839A-7FC5-A2D7-D81F-A7DB98EEF6CC}"/>
              </a:ext>
            </a:extLst>
          </p:cNvPr>
          <p:cNvSpPr/>
          <p:nvPr/>
        </p:nvSpPr>
        <p:spPr>
          <a:xfrm>
            <a:off x="5141976" y="3738856"/>
            <a:ext cx="6734714" cy="2308324"/>
          </a:xfrm>
          <a:prstGeom prst="rect">
            <a:avLst/>
          </a:prstGeom>
        </p:spPr>
        <p:txBody>
          <a:bodyPr wrap="square">
            <a:spAutoFit/>
          </a:bodyPr>
          <a:lstStyle/>
          <a:p>
            <a:r>
              <a:rPr lang="en-IN" dirty="0">
                <a:latin typeface="LMSans10"/>
              </a:rPr>
              <a:t>Catch (Exception e)</a:t>
            </a:r>
            <a:r>
              <a:rPr lang="en-IN" dirty="0">
                <a:latin typeface="CMSY10"/>
              </a:rPr>
              <a:t>{</a:t>
            </a:r>
          </a:p>
          <a:p>
            <a:r>
              <a:rPr lang="en-IN" dirty="0" err="1">
                <a:latin typeface="LMSans10"/>
              </a:rPr>
              <a:t>System.out.println</a:t>
            </a:r>
            <a:r>
              <a:rPr lang="en-IN" dirty="0">
                <a:latin typeface="LMSans10"/>
              </a:rPr>
              <a:t>(”exception handled”); </a:t>
            </a:r>
          </a:p>
          <a:p>
            <a:r>
              <a:rPr lang="en-IN" dirty="0">
                <a:latin typeface="CMSY10"/>
              </a:rPr>
              <a:t>}} </a:t>
            </a:r>
            <a:endParaRPr lang="en-IN" dirty="0"/>
          </a:p>
          <a:p>
            <a:r>
              <a:rPr lang="en-IN" dirty="0">
                <a:latin typeface="LMSans10"/>
              </a:rPr>
              <a:t>public static void main(String </a:t>
            </a:r>
            <a:r>
              <a:rPr lang="en-IN" dirty="0" err="1">
                <a:latin typeface="LMSans10"/>
              </a:rPr>
              <a:t>args</a:t>
            </a:r>
            <a:r>
              <a:rPr lang="en-IN" dirty="0">
                <a:latin typeface="LMSans10"/>
              </a:rPr>
              <a:t> [])</a:t>
            </a:r>
            <a:r>
              <a:rPr lang="en-IN" dirty="0">
                <a:latin typeface="CMSY10"/>
              </a:rPr>
              <a:t>{ </a:t>
            </a:r>
          </a:p>
          <a:p>
            <a:r>
              <a:rPr lang="en-IN" dirty="0">
                <a:latin typeface="LMSans10"/>
              </a:rPr>
              <a:t>TestExceptionPropagation1 </a:t>
            </a:r>
            <a:r>
              <a:rPr lang="en-IN" dirty="0" err="1">
                <a:latin typeface="LMSans10"/>
              </a:rPr>
              <a:t>obj</a:t>
            </a:r>
            <a:r>
              <a:rPr lang="en-IN" dirty="0">
                <a:latin typeface="LMSans10"/>
              </a:rPr>
              <a:t>=new </a:t>
            </a:r>
            <a:r>
              <a:rPr lang="en-IN" dirty="0" err="1">
                <a:latin typeface="LMSans10"/>
              </a:rPr>
              <a:t>TestExceptionPropagation</a:t>
            </a:r>
            <a:r>
              <a:rPr lang="en-IN" dirty="0">
                <a:latin typeface="LMSans10"/>
              </a:rPr>
              <a:t>(); </a:t>
            </a:r>
          </a:p>
          <a:p>
            <a:r>
              <a:rPr lang="en-IN" dirty="0" err="1">
                <a:latin typeface="LMSans10"/>
              </a:rPr>
              <a:t>obj</a:t>
            </a:r>
            <a:r>
              <a:rPr lang="en-IN" dirty="0">
                <a:latin typeface="LMSans10"/>
              </a:rPr>
              <a:t> .p();</a:t>
            </a:r>
            <a:br>
              <a:rPr lang="en-IN" dirty="0">
                <a:latin typeface="LMSans10"/>
              </a:rPr>
            </a:br>
            <a:r>
              <a:rPr lang="en-IN" dirty="0" err="1">
                <a:latin typeface="LMSans10"/>
              </a:rPr>
              <a:t>System.out.println</a:t>
            </a:r>
            <a:r>
              <a:rPr lang="en-IN" dirty="0">
                <a:latin typeface="LMSans10"/>
              </a:rPr>
              <a:t>(”normal flow...”); </a:t>
            </a:r>
            <a:endParaRPr lang="en-IN" dirty="0"/>
          </a:p>
          <a:p>
            <a:r>
              <a:rPr lang="en-IN" dirty="0">
                <a:latin typeface="CMSY10"/>
              </a:rPr>
              <a:t>}} </a:t>
            </a:r>
            <a:endParaRPr lang="en-IN" dirty="0"/>
          </a:p>
        </p:txBody>
      </p:sp>
      <p:sp>
        <p:nvSpPr>
          <p:cNvPr id="10" name="TextBox 9">
            <a:extLst>
              <a:ext uri="{FF2B5EF4-FFF2-40B4-BE49-F238E27FC236}">
                <a16:creationId xmlns:a16="http://schemas.microsoft.com/office/drawing/2014/main" id="{3847638C-6E25-CE58-EDC8-4A7D541AEF9B}"/>
              </a:ext>
            </a:extLst>
          </p:cNvPr>
          <p:cNvSpPr txBox="1"/>
          <p:nvPr/>
        </p:nvSpPr>
        <p:spPr>
          <a:xfrm>
            <a:off x="7819697" y="283779"/>
            <a:ext cx="2176558" cy="1200329"/>
          </a:xfrm>
          <a:prstGeom prst="rect">
            <a:avLst/>
          </a:prstGeom>
          <a:noFill/>
        </p:spPr>
        <p:txBody>
          <a:bodyPr wrap="none" rtlCol="0">
            <a:spAutoFit/>
          </a:bodyPr>
          <a:lstStyle/>
          <a:p>
            <a:r>
              <a:rPr lang="en-US" dirty="0"/>
              <a:t>Output: </a:t>
            </a:r>
          </a:p>
          <a:p>
            <a:endParaRPr lang="en-US" dirty="0"/>
          </a:p>
          <a:p>
            <a:r>
              <a:rPr lang="en-US" dirty="0"/>
              <a:t>exception handled</a:t>
            </a:r>
          </a:p>
          <a:p>
            <a:r>
              <a:rPr lang="en-US" dirty="0"/>
              <a:t>normal flow...</a:t>
            </a:r>
          </a:p>
        </p:txBody>
      </p:sp>
    </p:spTree>
    <p:extLst>
      <p:ext uri="{BB962C8B-B14F-4D97-AF65-F5344CB8AC3E}">
        <p14:creationId xmlns:p14="http://schemas.microsoft.com/office/powerpoint/2010/main" val="27837116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DA1C92E0-415C-5EA0-65EA-B3B6A3A693F2}"/>
              </a:ext>
            </a:extLst>
          </p:cNvPr>
          <p:cNvPicPr>
            <a:picLocks noGrp="1" noChangeAspect="1"/>
          </p:cNvPicPr>
          <p:nvPr>
            <p:ph idx="1"/>
          </p:nvPr>
        </p:nvPicPr>
        <p:blipFill>
          <a:blip r:embed="rId2"/>
          <a:stretch>
            <a:fillRect/>
          </a:stretch>
        </p:blipFill>
        <p:spPr>
          <a:xfrm>
            <a:off x="2250352" y="804331"/>
            <a:ext cx="6892225" cy="4692579"/>
          </a:xfrm>
        </p:spPr>
      </p:pic>
      <p:sp>
        <p:nvSpPr>
          <p:cNvPr id="4" name="Date Placeholder 3">
            <a:extLst>
              <a:ext uri="{FF2B5EF4-FFF2-40B4-BE49-F238E27FC236}">
                <a16:creationId xmlns:a16="http://schemas.microsoft.com/office/drawing/2014/main" id="{A26ED358-5D62-0DEF-3837-4A3FC484C513}"/>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D30D5A4D-4CB9-6E63-D8A1-C4D2C383805C}"/>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EC35B0E5-5FE1-6F44-60D4-A2FA85A0DE9B}"/>
              </a:ext>
            </a:extLst>
          </p:cNvPr>
          <p:cNvSpPr>
            <a:spLocks noGrp="1"/>
          </p:cNvSpPr>
          <p:nvPr>
            <p:ph type="sldNum" sz="quarter" idx="12"/>
          </p:nvPr>
        </p:nvSpPr>
        <p:spPr/>
        <p:txBody>
          <a:bodyPr/>
          <a:lstStyle/>
          <a:p>
            <a:fld id="{860C8249-ED93-7640-8EF8-EF1CF6F3BBCA}" type="slidenum">
              <a:rPr lang="en-US" smtClean="0"/>
              <a:t>46</a:t>
            </a:fld>
            <a:endParaRPr lang="en-US"/>
          </a:p>
        </p:txBody>
      </p:sp>
      <p:pic>
        <p:nvPicPr>
          <p:cNvPr id="7" name="Picture 6">
            <a:extLst>
              <a:ext uri="{FF2B5EF4-FFF2-40B4-BE49-F238E27FC236}">
                <a16:creationId xmlns:a16="http://schemas.microsoft.com/office/drawing/2014/main" id="{42C732C7-27B0-FACA-66FB-922C891C0419}"/>
              </a:ext>
            </a:extLst>
          </p:cNvPr>
          <p:cNvPicPr>
            <a:picLocks noChangeAspect="1"/>
          </p:cNvPicPr>
          <p:nvPr/>
        </p:nvPicPr>
        <p:blipFill>
          <a:blip r:embed="rId3"/>
          <a:stretch>
            <a:fillRect/>
          </a:stretch>
        </p:blipFill>
        <p:spPr>
          <a:xfrm>
            <a:off x="10877626" y="0"/>
            <a:ext cx="1314374" cy="1314374"/>
          </a:xfrm>
          <a:prstGeom prst="rect">
            <a:avLst/>
          </a:prstGeom>
        </p:spPr>
      </p:pic>
    </p:spTree>
    <p:extLst>
      <p:ext uri="{BB962C8B-B14F-4D97-AF65-F5344CB8AC3E}">
        <p14:creationId xmlns:p14="http://schemas.microsoft.com/office/powerpoint/2010/main" val="11065925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C57D7-A73C-60A8-50AD-DF93CB7D9D3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8297CF3-1BA1-3A65-9D3B-262BBB2F7BC7}"/>
              </a:ext>
            </a:extLst>
          </p:cNvPr>
          <p:cNvSpPr>
            <a:spLocks noGrp="1"/>
          </p:cNvSpPr>
          <p:nvPr>
            <p:ph idx="1"/>
          </p:nvPr>
        </p:nvSpPr>
        <p:spPr>
          <a:xfrm>
            <a:off x="1069848" y="2121408"/>
            <a:ext cx="5362483" cy="4050792"/>
          </a:xfrm>
        </p:spPr>
        <p:txBody>
          <a:bodyPr>
            <a:normAutofit fontScale="55000" lnSpcReduction="20000"/>
          </a:bodyPr>
          <a:lstStyle/>
          <a:p>
            <a:pPr marL="0" indent="0">
              <a:buNone/>
            </a:pPr>
            <a:r>
              <a:rPr lang="en-IN" dirty="0"/>
              <a:t>class TestExceptionPropagation2{ </a:t>
            </a:r>
          </a:p>
          <a:p>
            <a:pPr marL="0" indent="0">
              <a:buNone/>
            </a:pPr>
            <a:r>
              <a:rPr lang="en-IN" dirty="0"/>
              <a:t>void m(){ </a:t>
            </a:r>
          </a:p>
          <a:p>
            <a:pPr marL="0" indent="0">
              <a:buNone/>
            </a:pPr>
            <a:r>
              <a:rPr lang="en-IN" dirty="0"/>
              <a:t>throw new java . io . </a:t>
            </a:r>
            <a:r>
              <a:rPr lang="en-IN" dirty="0" err="1"/>
              <a:t>IOException</a:t>
            </a:r>
            <a:r>
              <a:rPr lang="en-IN" dirty="0"/>
              <a:t> (” device error ”);</a:t>
            </a:r>
          </a:p>
          <a:p>
            <a:pPr marL="0" indent="0">
              <a:buNone/>
            </a:pPr>
            <a:r>
              <a:rPr lang="en-IN" dirty="0"/>
              <a:t>}</a:t>
            </a:r>
            <a:br>
              <a:rPr lang="en-IN" dirty="0"/>
            </a:br>
            <a:r>
              <a:rPr lang="en-IN" dirty="0"/>
              <a:t>void n(){ </a:t>
            </a:r>
          </a:p>
          <a:p>
            <a:pPr marL="0" indent="0">
              <a:buNone/>
            </a:pPr>
            <a:r>
              <a:rPr lang="en-IN" dirty="0"/>
              <a:t>m(); } </a:t>
            </a:r>
          </a:p>
          <a:p>
            <a:pPr marL="0" indent="0">
              <a:buNone/>
            </a:pPr>
            <a:r>
              <a:rPr lang="en-IN" dirty="0"/>
              <a:t>void p(){ </a:t>
            </a:r>
          </a:p>
          <a:p>
            <a:pPr marL="0" indent="0">
              <a:buNone/>
            </a:pPr>
            <a:r>
              <a:rPr lang="en-IN" dirty="0"/>
              <a:t>try{ n();} </a:t>
            </a:r>
          </a:p>
          <a:p>
            <a:pPr marL="0" indent="0">
              <a:buNone/>
            </a:pPr>
            <a:r>
              <a:rPr lang="en-IN" dirty="0"/>
              <a:t>catch(Exception e){</a:t>
            </a:r>
          </a:p>
          <a:p>
            <a:pPr marL="0" indent="0">
              <a:buNone/>
            </a:pPr>
            <a:r>
              <a:rPr lang="en-IN" dirty="0" err="1"/>
              <a:t>System.out.println</a:t>
            </a:r>
            <a:r>
              <a:rPr lang="en-IN" dirty="0"/>
              <a:t>(”exception handled”);</a:t>
            </a:r>
          </a:p>
          <a:p>
            <a:pPr marL="0" indent="0">
              <a:buNone/>
            </a:pPr>
            <a:r>
              <a:rPr lang="en-IN" dirty="0"/>
              <a:t>public static void main(String </a:t>
            </a:r>
            <a:r>
              <a:rPr lang="en-IN" dirty="0" err="1"/>
              <a:t>args</a:t>
            </a:r>
            <a:r>
              <a:rPr lang="en-IN" dirty="0"/>
              <a:t> []){ </a:t>
            </a:r>
          </a:p>
          <a:p>
            <a:pPr marL="0" indent="0">
              <a:buNone/>
            </a:pPr>
            <a:r>
              <a:rPr lang="en-IN" dirty="0"/>
              <a:t>TestExceptionPropagation2 </a:t>
            </a:r>
            <a:r>
              <a:rPr lang="en-IN" dirty="0" err="1"/>
              <a:t>obj</a:t>
            </a:r>
            <a:r>
              <a:rPr lang="en-IN" dirty="0"/>
              <a:t>=new TestExceptionPropagation2 (); </a:t>
            </a:r>
          </a:p>
          <a:p>
            <a:pPr marL="0" indent="0">
              <a:buNone/>
            </a:pPr>
            <a:r>
              <a:rPr lang="en-IN" dirty="0" err="1"/>
              <a:t>obj</a:t>
            </a:r>
            <a:r>
              <a:rPr lang="en-IN" dirty="0"/>
              <a:t> .p(); </a:t>
            </a:r>
          </a:p>
          <a:p>
            <a:pPr marL="0" indent="0">
              <a:buNone/>
            </a:pPr>
            <a:r>
              <a:rPr lang="en-IN" dirty="0" err="1"/>
              <a:t>System.out.println</a:t>
            </a:r>
            <a:r>
              <a:rPr lang="en-IN" dirty="0"/>
              <a:t>(”normal flow”); </a:t>
            </a:r>
          </a:p>
          <a:p>
            <a:pPr marL="0" indent="0">
              <a:buNone/>
            </a:pPr>
            <a:r>
              <a:rPr lang="en-IN" dirty="0"/>
              <a:t>}} </a:t>
            </a:r>
          </a:p>
          <a:p>
            <a:endParaRPr lang="en-US" dirty="0"/>
          </a:p>
        </p:txBody>
      </p:sp>
      <p:sp>
        <p:nvSpPr>
          <p:cNvPr id="4" name="Date Placeholder 3">
            <a:extLst>
              <a:ext uri="{FF2B5EF4-FFF2-40B4-BE49-F238E27FC236}">
                <a16:creationId xmlns:a16="http://schemas.microsoft.com/office/drawing/2014/main" id="{FC7FE964-0B15-A83C-7E41-2DB8FD02DEAF}"/>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33BC5AFE-9405-C3CD-7DE9-DACD10C60328}"/>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87786130-D6E5-0698-8381-3788FB7994C4}"/>
              </a:ext>
            </a:extLst>
          </p:cNvPr>
          <p:cNvSpPr>
            <a:spLocks noGrp="1"/>
          </p:cNvSpPr>
          <p:nvPr>
            <p:ph type="sldNum" sz="quarter" idx="12"/>
          </p:nvPr>
        </p:nvSpPr>
        <p:spPr/>
        <p:txBody>
          <a:bodyPr/>
          <a:lstStyle/>
          <a:p>
            <a:fld id="{860C8249-ED93-7640-8EF8-EF1CF6F3BBCA}" type="slidenum">
              <a:rPr lang="en-US" smtClean="0"/>
              <a:t>47</a:t>
            </a:fld>
            <a:endParaRPr lang="en-US"/>
          </a:p>
        </p:txBody>
      </p:sp>
      <p:pic>
        <p:nvPicPr>
          <p:cNvPr id="7" name="Picture 6">
            <a:extLst>
              <a:ext uri="{FF2B5EF4-FFF2-40B4-BE49-F238E27FC236}">
                <a16:creationId xmlns:a16="http://schemas.microsoft.com/office/drawing/2014/main" id="{65F19D36-F257-6A02-0510-8FB3E9700055}"/>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8145013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C1763-47B7-2595-0983-3C310C818098}"/>
              </a:ext>
            </a:extLst>
          </p:cNvPr>
          <p:cNvSpPr>
            <a:spLocks noGrp="1"/>
          </p:cNvSpPr>
          <p:nvPr>
            <p:ph type="title"/>
          </p:nvPr>
        </p:nvSpPr>
        <p:spPr/>
        <p:txBody>
          <a:bodyPr/>
          <a:lstStyle/>
          <a:p>
            <a:r>
              <a:rPr lang="en-US" dirty="0"/>
              <a:t>Java Throws Keyword</a:t>
            </a:r>
          </a:p>
        </p:txBody>
      </p:sp>
      <p:sp>
        <p:nvSpPr>
          <p:cNvPr id="3" name="Content Placeholder 2">
            <a:extLst>
              <a:ext uri="{FF2B5EF4-FFF2-40B4-BE49-F238E27FC236}">
                <a16:creationId xmlns:a16="http://schemas.microsoft.com/office/drawing/2014/main" id="{01A26BE2-8A1A-C710-4650-BAA091FF6C98}"/>
              </a:ext>
            </a:extLst>
          </p:cNvPr>
          <p:cNvSpPr>
            <a:spLocks noGrp="1"/>
          </p:cNvSpPr>
          <p:nvPr>
            <p:ph idx="1"/>
          </p:nvPr>
        </p:nvSpPr>
        <p:spPr/>
        <p:txBody>
          <a:bodyPr>
            <a:normAutofit lnSpcReduction="10000"/>
          </a:bodyPr>
          <a:lstStyle/>
          <a:p>
            <a:r>
              <a:rPr lang="en-IN" dirty="0"/>
              <a:t>The Java throws keyword is used to declare an exception. </a:t>
            </a:r>
          </a:p>
          <a:p>
            <a:r>
              <a:rPr lang="en-IN" dirty="0"/>
              <a:t>It gives an information to the programmer that there may occur an exception. </a:t>
            </a:r>
          </a:p>
          <a:p>
            <a:r>
              <a:rPr lang="en-IN" dirty="0"/>
              <a:t>So, it is better for the programmer to provide the exception handling code so that the normal flow of the program can be maintained. </a:t>
            </a:r>
          </a:p>
          <a:p>
            <a:r>
              <a:rPr lang="en-IN" dirty="0"/>
              <a:t>Exception Handling is mainly used to handle the checked exceptions. </a:t>
            </a:r>
          </a:p>
          <a:p>
            <a:r>
              <a:rPr lang="en-IN" dirty="0"/>
              <a:t>If there occurs any unchecked exception such as </a:t>
            </a:r>
            <a:r>
              <a:rPr lang="en-IN" dirty="0" err="1"/>
              <a:t>NullPointerException</a:t>
            </a:r>
            <a:r>
              <a:rPr lang="en-IN" dirty="0"/>
              <a:t>, it is programmers’ fault that he is not checking the code before it being used. </a:t>
            </a:r>
          </a:p>
          <a:p>
            <a:endParaRPr lang="en-US" dirty="0"/>
          </a:p>
          <a:p>
            <a:pPr marL="0" indent="0">
              <a:buNone/>
            </a:pPr>
            <a:r>
              <a:rPr lang="en-IN" dirty="0"/>
              <a:t>return type method name() throws exception class name{ </a:t>
            </a:r>
          </a:p>
          <a:p>
            <a:pPr marL="0" indent="0">
              <a:buNone/>
            </a:pPr>
            <a:r>
              <a:rPr lang="en-IN" dirty="0"/>
              <a:t>//method code</a:t>
            </a:r>
            <a:br>
              <a:rPr lang="en-IN" dirty="0"/>
            </a:br>
            <a:r>
              <a:rPr lang="en-IN" dirty="0"/>
              <a:t>} </a:t>
            </a:r>
          </a:p>
          <a:p>
            <a:endParaRPr lang="en-US" dirty="0"/>
          </a:p>
        </p:txBody>
      </p:sp>
      <p:sp>
        <p:nvSpPr>
          <p:cNvPr id="4" name="Date Placeholder 3">
            <a:extLst>
              <a:ext uri="{FF2B5EF4-FFF2-40B4-BE49-F238E27FC236}">
                <a16:creationId xmlns:a16="http://schemas.microsoft.com/office/drawing/2014/main" id="{B22A7B2E-6F22-46C8-D6F4-C086402F5C38}"/>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2C14DDBA-882E-C45B-9EA0-347A06F03D20}"/>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9368277F-BEBC-C43B-4BA5-671BAD7065B8}"/>
              </a:ext>
            </a:extLst>
          </p:cNvPr>
          <p:cNvSpPr>
            <a:spLocks noGrp="1"/>
          </p:cNvSpPr>
          <p:nvPr>
            <p:ph type="sldNum" sz="quarter" idx="12"/>
          </p:nvPr>
        </p:nvSpPr>
        <p:spPr/>
        <p:txBody>
          <a:bodyPr/>
          <a:lstStyle/>
          <a:p>
            <a:fld id="{860C8249-ED93-7640-8EF8-EF1CF6F3BBCA}" type="slidenum">
              <a:rPr lang="en-US" smtClean="0"/>
              <a:t>48</a:t>
            </a:fld>
            <a:endParaRPr lang="en-US"/>
          </a:p>
        </p:txBody>
      </p:sp>
      <p:pic>
        <p:nvPicPr>
          <p:cNvPr id="7" name="Picture 6">
            <a:extLst>
              <a:ext uri="{FF2B5EF4-FFF2-40B4-BE49-F238E27FC236}">
                <a16:creationId xmlns:a16="http://schemas.microsoft.com/office/drawing/2014/main" id="{9BD32E03-0447-F725-5ED9-14AE9B64E4D4}"/>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29421075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08184C-78EF-BD14-38E8-039592CD5CF6}"/>
              </a:ext>
            </a:extLst>
          </p:cNvPr>
          <p:cNvSpPr>
            <a:spLocks noGrp="1"/>
          </p:cNvSpPr>
          <p:nvPr>
            <p:ph idx="1"/>
          </p:nvPr>
        </p:nvSpPr>
        <p:spPr/>
        <p:txBody>
          <a:bodyPr/>
          <a:lstStyle/>
          <a:p>
            <a:pPr marL="0" indent="0">
              <a:buNone/>
            </a:pPr>
            <a:r>
              <a:rPr lang="en-IN" b="1" dirty="0"/>
              <a:t>Which exception should be declared? </a:t>
            </a:r>
            <a:endParaRPr lang="en-IN" dirty="0"/>
          </a:p>
          <a:p>
            <a:pPr marL="0" indent="0">
              <a:buNone/>
            </a:pPr>
            <a:r>
              <a:rPr lang="en-IN" dirty="0"/>
              <a:t>Checked exception only, because:</a:t>
            </a:r>
            <a:br>
              <a:rPr lang="en-IN" dirty="0"/>
            </a:br>
            <a:r>
              <a:rPr lang="en-IN" dirty="0"/>
              <a:t>unchecked exception: under our control so we can correct our code. </a:t>
            </a:r>
          </a:p>
          <a:p>
            <a:pPr marL="0" indent="0">
              <a:buNone/>
            </a:pPr>
            <a:r>
              <a:rPr lang="en-IN" dirty="0"/>
              <a:t>error: beyond our control. For example, we are unable to do anything if there occurs </a:t>
            </a:r>
            <a:r>
              <a:rPr lang="en-IN" dirty="0" err="1"/>
              <a:t>VirtualMachineError</a:t>
            </a:r>
            <a:r>
              <a:rPr lang="en-IN" dirty="0"/>
              <a:t> or </a:t>
            </a:r>
            <a:r>
              <a:rPr lang="en-IN" dirty="0" err="1"/>
              <a:t>StackOverflowError</a:t>
            </a:r>
            <a:r>
              <a:rPr lang="en-IN" dirty="0"/>
              <a:t>.</a:t>
            </a:r>
          </a:p>
          <a:p>
            <a:pPr marL="0" indent="0">
              <a:buNone/>
            </a:pPr>
            <a:endParaRPr lang="en-IN" dirty="0"/>
          </a:p>
          <a:p>
            <a:pPr marL="0" indent="0">
              <a:buNone/>
            </a:pPr>
            <a:br>
              <a:rPr lang="en-IN" dirty="0"/>
            </a:br>
            <a:r>
              <a:rPr lang="en-IN" b="1" dirty="0"/>
              <a:t>Advantage of Java throws keyword</a:t>
            </a:r>
            <a:br>
              <a:rPr lang="en-IN" b="1" dirty="0"/>
            </a:br>
            <a:r>
              <a:rPr lang="en-IN" dirty="0"/>
              <a:t>Now Checked Exception can be propagated (forwarded in call stack).</a:t>
            </a:r>
            <a:br>
              <a:rPr lang="en-IN" dirty="0"/>
            </a:br>
            <a:r>
              <a:rPr lang="en-IN" dirty="0"/>
              <a:t>It provides information to the caller of the method about the exception. </a:t>
            </a:r>
          </a:p>
          <a:p>
            <a:endParaRPr lang="en-US" dirty="0"/>
          </a:p>
        </p:txBody>
      </p:sp>
      <p:sp>
        <p:nvSpPr>
          <p:cNvPr id="4" name="Date Placeholder 3">
            <a:extLst>
              <a:ext uri="{FF2B5EF4-FFF2-40B4-BE49-F238E27FC236}">
                <a16:creationId xmlns:a16="http://schemas.microsoft.com/office/drawing/2014/main" id="{89C80B78-C47E-8D44-F7B3-2F3EF423A363}"/>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4A6A820A-96F3-A549-7033-E8C32CB351A9}"/>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07BD22BC-C927-68A3-562F-7C7631003AC6}"/>
              </a:ext>
            </a:extLst>
          </p:cNvPr>
          <p:cNvSpPr>
            <a:spLocks noGrp="1"/>
          </p:cNvSpPr>
          <p:nvPr>
            <p:ph type="sldNum" sz="quarter" idx="12"/>
          </p:nvPr>
        </p:nvSpPr>
        <p:spPr/>
        <p:txBody>
          <a:bodyPr/>
          <a:lstStyle/>
          <a:p>
            <a:fld id="{860C8249-ED93-7640-8EF8-EF1CF6F3BBCA}" type="slidenum">
              <a:rPr lang="en-US" smtClean="0"/>
              <a:t>49</a:t>
            </a:fld>
            <a:endParaRPr lang="en-US"/>
          </a:p>
        </p:txBody>
      </p:sp>
      <p:pic>
        <p:nvPicPr>
          <p:cNvPr id="7" name="Picture 6">
            <a:extLst>
              <a:ext uri="{FF2B5EF4-FFF2-40B4-BE49-F238E27FC236}">
                <a16:creationId xmlns:a16="http://schemas.microsoft.com/office/drawing/2014/main" id="{EB4C7AD7-FD20-39B4-12F3-840EDEE5E294}"/>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38987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54C46-0528-C7EB-D21A-E62602F69EBD}"/>
              </a:ext>
            </a:extLst>
          </p:cNvPr>
          <p:cNvSpPr>
            <a:spLocks noGrp="1"/>
          </p:cNvSpPr>
          <p:nvPr>
            <p:ph type="title"/>
          </p:nvPr>
        </p:nvSpPr>
        <p:spPr>
          <a:xfrm>
            <a:off x="0" y="-294970"/>
            <a:ext cx="10058400" cy="1609344"/>
          </a:xfrm>
        </p:spPr>
        <p:txBody>
          <a:bodyPr/>
          <a:lstStyle/>
          <a:p>
            <a:r>
              <a:rPr lang="en-US" dirty="0"/>
              <a:t>Hierarchy of Java Exception Class</a:t>
            </a:r>
          </a:p>
        </p:txBody>
      </p:sp>
      <p:pic>
        <p:nvPicPr>
          <p:cNvPr id="9" name="Content Placeholder 8">
            <a:extLst>
              <a:ext uri="{FF2B5EF4-FFF2-40B4-BE49-F238E27FC236}">
                <a16:creationId xmlns:a16="http://schemas.microsoft.com/office/drawing/2014/main" id="{4FBCB1FD-30BD-6769-B3E6-94280110B98C}"/>
              </a:ext>
            </a:extLst>
          </p:cNvPr>
          <p:cNvPicPr>
            <a:picLocks noGrp="1" noChangeAspect="1"/>
          </p:cNvPicPr>
          <p:nvPr>
            <p:ph idx="1"/>
          </p:nvPr>
        </p:nvPicPr>
        <p:blipFill>
          <a:blip r:embed="rId2"/>
          <a:stretch>
            <a:fillRect/>
          </a:stretch>
        </p:blipFill>
        <p:spPr>
          <a:xfrm>
            <a:off x="3331780" y="996292"/>
            <a:ext cx="4807792" cy="5010225"/>
          </a:xfrm>
        </p:spPr>
      </p:pic>
      <p:sp>
        <p:nvSpPr>
          <p:cNvPr id="4" name="Date Placeholder 3">
            <a:extLst>
              <a:ext uri="{FF2B5EF4-FFF2-40B4-BE49-F238E27FC236}">
                <a16:creationId xmlns:a16="http://schemas.microsoft.com/office/drawing/2014/main" id="{922F6167-994B-C959-289A-95D918072E64}"/>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8AF8F80A-8EA7-F2E1-A73A-0C214161A189}"/>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A0BB0A4C-3622-B369-1E2D-00DDC01C0560}"/>
              </a:ext>
            </a:extLst>
          </p:cNvPr>
          <p:cNvSpPr>
            <a:spLocks noGrp="1"/>
          </p:cNvSpPr>
          <p:nvPr>
            <p:ph type="sldNum" sz="quarter" idx="12"/>
          </p:nvPr>
        </p:nvSpPr>
        <p:spPr/>
        <p:txBody>
          <a:bodyPr/>
          <a:lstStyle/>
          <a:p>
            <a:fld id="{860C8249-ED93-7640-8EF8-EF1CF6F3BBCA}" type="slidenum">
              <a:rPr lang="en-US" smtClean="0"/>
              <a:t>5</a:t>
            </a:fld>
            <a:endParaRPr lang="en-US"/>
          </a:p>
        </p:txBody>
      </p:sp>
      <p:pic>
        <p:nvPicPr>
          <p:cNvPr id="7" name="Picture 6">
            <a:extLst>
              <a:ext uri="{FF2B5EF4-FFF2-40B4-BE49-F238E27FC236}">
                <a16:creationId xmlns:a16="http://schemas.microsoft.com/office/drawing/2014/main" id="{72E544B9-90F1-C64A-BC50-892126CF8BBD}"/>
              </a:ext>
            </a:extLst>
          </p:cNvPr>
          <p:cNvPicPr>
            <a:picLocks noChangeAspect="1"/>
          </p:cNvPicPr>
          <p:nvPr/>
        </p:nvPicPr>
        <p:blipFill>
          <a:blip r:embed="rId3"/>
          <a:stretch>
            <a:fillRect/>
          </a:stretch>
        </p:blipFill>
        <p:spPr>
          <a:xfrm>
            <a:off x="10877626" y="0"/>
            <a:ext cx="1314374" cy="1314374"/>
          </a:xfrm>
          <a:prstGeom prst="rect">
            <a:avLst/>
          </a:prstGeom>
        </p:spPr>
      </p:pic>
      <p:sp>
        <p:nvSpPr>
          <p:cNvPr id="10" name="Rectangle 9">
            <a:extLst>
              <a:ext uri="{FF2B5EF4-FFF2-40B4-BE49-F238E27FC236}">
                <a16:creationId xmlns:a16="http://schemas.microsoft.com/office/drawing/2014/main" id="{1A4ADD69-C13D-ED2B-BA9C-51ED56F760E5}"/>
              </a:ext>
            </a:extLst>
          </p:cNvPr>
          <p:cNvSpPr/>
          <p:nvPr/>
        </p:nvSpPr>
        <p:spPr>
          <a:xfrm>
            <a:off x="210207" y="1118976"/>
            <a:ext cx="3121573" cy="2031325"/>
          </a:xfrm>
          <a:prstGeom prst="rect">
            <a:avLst/>
          </a:prstGeom>
        </p:spPr>
        <p:txBody>
          <a:bodyPr wrap="square">
            <a:spAutoFit/>
          </a:bodyPr>
          <a:lstStyle/>
          <a:p>
            <a:r>
              <a:rPr lang="en-IN" dirty="0">
                <a:solidFill>
                  <a:srgbClr val="333333"/>
                </a:solidFill>
                <a:latin typeface="inter-regular"/>
              </a:rPr>
              <a:t>The </a:t>
            </a:r>
            <a:r>
              <a:rPr lang="en-IN" dirty="0" err="1">
                <a:solidFill>
                  <a:srgbClr val="333333"/>
                </a:solidFill>
                <a:latin typeface="inter-regular"/>
              </a:rPr>
              <a:t>java.lang.Throwable</a:t>
            </a:r>
            <a:r>
              <a:rPr lang="en-IN" dirty="0">
                <a:solidFill>
                  <a:srgbClr val="333333"/>
                </a:solidFill>
                <a:latin typeface="inter-regular"/>
              </a:rPr>
              <a:t> class is the root class of Java Exception hierarchy inherited by two subclasses: Exception and Error. The hierarchy of Java Exception classes is given below:</a:t>
            </a:r>
            <a:endParaRPr lang="en-US" dirty="0"/>
          </a:p>
        </p:txBody>
      </p:sp>
    </p:spTree>
    <p:extLst>
      <p:ext uri="{BB962C8B-B14F-4D97-AF65-F5344CB8AC3E}">
        <p14:creationId xmlns:p14="http://schemas.microsoft.com/office/powerpoint/2010/main" val="12595729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40A25-FE33-9F49-D6F2-3B77C479DA09}"/>
              </a:ext>
            </a:extLst>
          </p:cNvPr>
          <p:cNvSpPr>
            <a:spLocks noGrp="1"/>
          </p:cNvSpPr>
          <p:nvPr>
            <p:ph type="title"/>
          </p:nvPr>
        </p:nvSpPr>
        <p:spPr/>
        <p:txBody>
          <a:bodyPr/>
          <a:lstStyle/>
          <a:p>
            <a:r>
              <a:rPr lang="en-US" dirty="0"/>
              <a:t>Example-1</a:t>
            </a:r>
          </a:p>
        </p:txBody>
      </p:sp>
      <p:sp>
        <p:nvSpPr>
          <p:cNvPr id="3" name="Content Placeholder 2">
            <a:extLst>
              <a:ext uri="{FF2B5EF4-FFF2-40B4-BE49-F238E27FC236}">
                <a16:creationId xmlns:a16="http://schemas.microsoft.com/office/drawing/2014/main" id="{5F4628E0-C98C-2F8E-43BB-ECF1D4438F12}"/>
              </a:ext>
            </a:extLst>
          </p:cNvPr>
          <p:cNvSpPr>
            <a:spLocks noGrp="1"/>
          </p:cNvSpPr>
          <p:nvPr>
            <p:ph idx="1"/>
          </p:nvPr>
        </p:nvSpPr>
        <p:spPr>
          <a:xfrm>
            <a:off x="1069848" y="2121408"/>
            <a:ext cx="5131255" cy="4050792"/>
          </a:xfrm>
        </p:spPr>
        <p:txBody>
          <a:bodyPr>
            <a:normAutofit fontScale="70000" lnSpcReduction="20000"/>
          </a:bodyPr>
          <a:lstStyle/>
          <a:p>
            <a:pPr marL="0" indent="0">
              <a:buNone/>
            </a:pPr>
            <a:r>
              <a:rPr lang="en-IN" dirty="0"/>
              <a:t>import java . io . </a:t>
            </a:r>
            <a:r>
              <a:rPr lang="en-IN" dirty="0" err="1"/>
              <a:t>IOException</a:t>
            </a:r>
            <a:r>
              <a:rPr lang="en-IN" dirty="0"/>
              <a:t> ; </a:t>
            </a:r>
          </a:p>
          <a:p>
            <a:pPr marL="0" indent="0">
              <a:buNone/>
            </a:pPr>
            <a:r>
              <a:rPr lang="en-IN" dirty="0"/>
              <a:t>class Testthrows1{</a:t>
            </a:r>
            <a:br>
              <a:rPr lang="en-IN" dirty="0"/>
            </a:br>
            <a:r>
              <a:rPr lang="en-IN" dirty="0"/>
              <a:t>void m() throws </a:t>
            </a:r>
            <a:r>
              <a:rPr lang="en-IN" dirty="0" err="1"/>
              <a:t>IOException</a:t>
            </a:r>
            <a:r>
              <a:rPr lang="en-IN" dirty="0"/>
              <a:t>{ </a:t>
            </a:r>
          </a:p>
          <a:p>
            <a:pPr marL="0" indent="0">
              <a:buNone/>
            </a:pPr>
            <a:r>
              <a:rPr lang="en-IN" dirty="0"/>
              <a:t>throw new </a:t>
            </a:r>
            <a:r>
              <a:rPr lang="en-IN" dirty="0" err="1"/>
              <a:t>IOException</a:t>
            </a:r>
            <a:r>
              <a:rPr lang="en-IN" dirty="0"/>
              <a:t>(”device error”);//checked </a:t>
            </a:r>
            <a:r>
              <a:rPr lang="en-IN" dirty="0" err="1"/>
              <a:t>excep</a:t>
            </a:r>
            <a:r>
              <a:rPr lang="en-IN" dirty="0"/>
              <a:t> </a:t>
            </a:r>
          </a:p>
          <a:p>
            <a:pPr marL="0" indent="0">
              <a:buNone/>
            </a:pPr>
            <a:r>
              <a:rPr lang="en-IN" dirty="0"/>
              <a:t>void n() throws </a:t>
            </a:r>
            <a:r>
              <a:rPr lang="en-IN" dirty="0" err="1"/>
              <a:t>IOException</a:t>
            </a:r>
            <a:r>
              <a:rPr lang="en-IN" dirty="0"/>
              <a:t>{ </a:t>
            </a:r>
          </a:p>
          <a:p>
            <a:pPr marL="0" indent="0">
              <a:buNone/>
            </a:pPr>
            <a:r>
              <a:rPr lang="en-IN" dirty="0"/>
              <a:t>m(); } </a:t>
            </a:r>
          </a:p>
          <a:p>
            <a:pPr marL="0" indent="0">
              <a:buNone/>
            </a:pPr>
            <a:r>
              <a:rPr lang="en-IN" dirty="0"/>
              <a:t>void p(){ </a:t>
            </a:r>
          </a:p>
          <a:p>
            <a:pPr marL="0" indent="0">
              <a:buNone/>
            </a:pPr>
            <a:r>
              <a:rPr lang="en-IN" dirty="0"/>
              <a:t>try{ </a:t>
            </a:r>
          </a:p>
          <a:p>
            <a:pPr marL="0" indent="0">
              <a:buNone/>
            </a:pPr>
            <a:r>
              <a:rPr lang="en-IN" dirty="0"/>
              <a:t>n();</a:t>
            </a:r>
            <a:br>
              <a:rPr lang="en-IN" dirty="0"/>
            </a:br>
            <a:r>
              <a:rPr lang="en-IN" dirty="0"/>
              <a:t>}catch(Exception e){</a:t>
            </a:r>
          </a:p>
          <a:p>
            <a:pPr marL="0" indent="0">
              <a:buNone/>
            </a:pPr>
            <a:r>
              <a:rPr lang="en-IN" dirty="0" err="1"/>
              <a:t>System.out.println</a:t>
            </a:r>
            <a:r>
              <a:rPr lang="en-IN" dirty="0"/>
              <a:t>(”exception handled”);</a:t>
            </a:r>
          </a:p>
          <a:p>
            <a:pPr marL="0" indent="0">
              <a:buNone/>
            </a:pPr>
            <a:r>
              <a:rPr lang="en-IN" dirty="0"/>
              <a:t>public static void main(String </a:t>
            </a:r>
            <a:r>
              <a:rPr lang="en-IN" dirty="0" err="1"/>
              <a:t>args</a:t>
            </a:r>
            <a:r>
              <a:rPr lang="en-IN" dirty="0"/>
              <a:t> []){ </a:t>
            </a:r>
          </a:p>
          <a:p>
            <a:pPr marL="0" indent="0">
              <a:buNone/>
            </a:pPr>
            <a:r>
              <a:rPr lang="en-IN" dirty="0"/>
              <a:t>Testthrows1 </a:t>
            </a:r>
            <a:r>
              <a:rPr lang="en-IN" dirty="0" err="1"/>
              <a:t>obj</a:t>
            </a:r>
            <a:r>
              <a:rPr lang="en-IN" dirty="0"/>
              <a:t>=new Testthrows1 (); </a:t>
            </a:r>
          </a:p>
          <a:p>
            <a:pPr marL="0" indent="0">
              <a:buNone/>
            </a:pPr>
            <a:r>
              <a:rPr lang="en-IN" dirty="0" err="1"/>
              <a:t>obj</a:t>
            </a:r>
            <a:r>
              <a:rPr lang="en-IN" dirty="0"/>
              <a:t> .p();</a:t>
            </a:r>
            <a:br>
              <a:rPr lang="en-IN" dirty="0"/>
            </a:br>
            <a:r>
              <a:rPr lang="en-IN" dirty="0" err="1"/>
              <a:t>System.out.println</a:t>
            </a:r>
            <a:r>
              <a:rPr lang="en-IN" dirty="0"/>
              <a:t>(”normal flow...”);}} </a:t>
            </a:r>
          </a:p>
          <a:p>
            <a:endParaRPr lang="en-US" dirty="0"/>
          </a:p>
        </p:txBody>
      </p:sp>
      <p:sp>
        <p:nvSpPr>
          <p:cNvPr id="4" name="Date Placeholder 3">
            <a:extLst>
              <a:ext uri="{FF2B5EF4-FFF2-40B4-BE49-F238E27FC236}">
                <a16:creationId xmlns:a16="http://schemas.microsoft.com/office/drawing/2014/main" id="{34317693-E6A0-716D-5558-F9D18E8ABBDD}"/>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A26DCF6D-91E6-2C18-BF24-A49A8C19DFA8}"/>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86669FEE-DBAC-B89B-CA44-913BADF4A25B}"/>
              </a:ext>
            </a:extLst>
          </p:cNvPr>
          <p:cNvSpPr>
            <a:spLocks noGrp="1"/>
          </p:cNvSpPr>
          <p:nvPr>
            <p:ph type="sldNum" sz="quarter" idx="12"/>
          </p:nvPr>
        </p:nvSpPr>
        <p:spPr/>
        <p:txBody>
          <a:bodyPr/>
          <a:lstStyle/>
          <a:p>
            <a:fld id="{860C8249-ED93-7640-8EF8-EF1CF6F3BBCA}" type="slidenum">
              <a:rPr lang="en-US" smtClean="0"/>
              <a:t>50</a:t>
            </a:fld>
            <a:endParaRPr lang="en-US"/>
          </a:p>
        </p:txBody>
      </p:sp>
      <p:sp>
        <p:nvSpPr>
          <p:cNvPr id="7" name="Rectangle 6">
            <a:extLst>
              <a:ext uri="{FF2B5EF4-FFF2-40B4-BE49-F238E27FC236}">
                <a16:creationId xmlns:a16="http://schemas.microsoft.com/office/drawing/2014/main" id="{0C9D9CE5-2593-580E-6A89-AFB8885BD7DC}"/>
              </a:ext>
            </a:extLst>
          </p:cNvPr>
          <p:cNvSpPr/>
          <p:nvPr/>
        </p:nvSpPr>
        <p:spPr>
          <a:xfrm>
            <a:off x="4687614" y="685800"/>
            <a:ext cx="6096000" cy="2031325"/>
          </a:xfrm>
          <a:prstGeom prst="rect">
            <a:avLst/>
          </a:prstGeom>
        </p:spPr>
        <p:txBody>
          <a:bodyPr>
            <a:spAutoFit/>
          </a:bodyPr>
          <a:lstStyle/>
          <a:p>
            <a:r>
              <a:rPr lang="en-IN" dirty="0">
                <a:latin typeface="LMSans10"/>
              </a:rPr>
              <a:t>Rule: If we are calling a method that declares an exception, we must either caught or declare the exception.</a:t>
            </a:r>
            <a:br>
              <a:rPr lang="en-IN" dirty="0">
                <a:latin typeface="LMSans10"/>
              </a:rPr>
            </a:br>
            <a:r>
              <a:rPr lang="en-IN" dirty="0">
                <a:latin typeface="LMSans10"/>
              </a:rPr>
              <a:t>There are two cases:</a:t>
            </a:r>
            <a:br>
              <a:rPr lang="en-IN" dirty="0">
                <a:latin typeface="LMSans10"/>
              </a:rPr>
            </a:br>
            <a:r>
              <a:rPr lang="en-IN" dirty="0">
                <a:latin typeface="LMSans10"/>
              </a:rPr>
              <a:t>Case 1: We have caught the exception i.e. we have handled the exception using try/catch block. </a:t>
            </a:r>
            <a:endParaRPr lang="en-IN" dirty="0"/>
          </a:p>
          <a:p>
            <a:r>
              <a:rPr lang="en-IN" dirty="0">
                <a:latin typeface="LMSans10"/>
              </a:rPr>
              <a:t>Case 2: We have declared the exception i.e. specified throws keyword with the method. </a:t>
            </a:r>
            <a:endParaRPr lang="en-IN" dirty="0">
              <a:effectLst/>
            </a:endParaRPr>
          </a:p>
        </p:txBody>
      </p:sp>
      <p:pic>
        <p:nvPicPr>
          <p:cNvPr id="8" name="Picture 7">
            <a:extLst>
              <a:ext uri="{FF2B5EF4-FFF2-40B4-BE49-F238E27FC236}">
                <a16:creationId xmlns:a16="http://schemas.microsoft.com/office/drawing/2014/main" id="{979E7F6E-CFCC-4192-C531-0BC83C40E2B4}"/>
              </a:ext>
            </a:extLst>
          </p:cNvPr>
          <p:cNvPicPr>
            <a:picLocks noChangeAspect="1"/>
          </p:cNvPicPr>
          <p:nvPr/>
        </p:nvPicPr>
        <p:blipFill>
          <a:blip r:embed="rId2"/>
          <a:stretch>
            <a:fillRect/>
          </a:stretch>
        </p:blipFill>
        <p:spPr>
          <a:xfrm>
            <a:off x="10877626" y="0"/>
            <a:ext cx="1314374" cy="1314374"/>
          </a:xfrm>
          <a:prstGeom prst="rect">
            <a:avLst/>
          </a:prstGeom>
        </p:spPr>
      </p:pic>
      <p:sp>
        <p:nvSpPr>
          <p:cNvPr id="9" name="TextBox 8">
            <a:extLst>
              <a:ext uri="{FF2B5EF4-FFF2-40B4-BE49-F238E27FC236}">
                <a16:creationId xmlns:a16="http://schemas.microsoft.com/office/drawing/2014/main" id="{673F2EB1-941D-E1E1-8D6B-2D8D5718A459}"/>
              </a:ext>
            </a:extLst>
          </p:cNvPr>
          <p:cNvSpPr txBox="1"/>
          <p:nvPr/>
        </p:nvSpPr>
        <p:spPr>
          <a:xfrm>
            <a:off x="7630510" y="3710152"/>
            <a:ext cx="2176558" cy="1200329"/>
          </a:xfrm>
          <a:prstGeom prst="rect">
            <a:avLst/>
          </a:prstGeom>
          <a:noFill/>
        </p:spPr>
        <p:txBody>
          <a:bodyPr wrap="none" rtlCol="0">
            <a:spAutoFit/>
          </a:bodyPr>
          <a:lstStyle/>
          <a:p>
            <a:r>
              <a:rPr lang="en-US" dirty="0"/>
              <a:t>Output: </a:t>
            </a:r>
          </a:p>
          <a:p>
            <a:endParaRPr lang="en-US" dirty="0"/>
          </a:p>
          <a:p>
            <a:r>
              <a:rPr lang="en-US" dirty="0"/>
              <a:t>exception handled</a:t>
            </a:r>
          </a:p>
          <a:p>
            <a:r>
              <a:rPr lang="en-US" dirty="0"/>
              <a:t>normal flow...</a:t>
            </a:r>
          </a:p>
        </p:txBody>
      </p:sp>
    </p:spTree>
    <p:extLst>
      <p:ext uri="{BB962C8B-B14F-4D97-AF65-F5344CB8AC3E}">
        <p14:creationId xmlns:p14="http://schemas.microsoft.com/office/powerpoint/2010/main" val="34639440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A66DF-08E5-E664-8921-0876BC7BE74D}"/>
              </a:ext>
            </a:extLst>
          </p:cNvPr>
          <p:cNvSpPr>
            <a:spLocks noGrp="1"/>
          </p:cNvSpPr>
          <p:nvPr>
            <p:ph type="title"/>
          </p:nvPr>
        </p:nvSpPr>
        <p:spPr/>
        <p:txBody>
          <a:bodyPr/>
          <a:lstStyle/>
          <a:p>
            <a:r>
              <a:rPr lang="en-US" dirty="0"/>
              <a:t>Example-2</a:t>
            </a:r>
          </a:p>
        </p:txBody>
      </p:sp>
      <p:sp>
        <p:nvSpPr>
          <p:cNvPr id="3" name="Content Placeholder 2">
            <a:extLst>
              <a:ext uri="{FF2B5EF4-FFF2-40B4-BE49-F238E27FC236}">
                <a16:creationId xmlns:a16="http://schemas.microsoft.com/office/drawing/2014/main" id="{648F5BBA-9515-7D14-AFC2-73DC74D6C992}"/>
              </a:ext>
            </a:extLst>
          </p:cNvPr>
          <p:cNvSpPr>
            <a:spLocks noGrp="1"/>
          </p:cNvSpPr>
          <p:nvPr>
            <p:ph idx="1"/>
          </p:nvPr>
        </p:nvSpPr>
        <p:spPr>
          <a:xfrm>
            <a:off x="1069848" y="2121408"/>
            <a:ext cx="5404524" cy="4050792"/>
          </a:xfrm>
        </p:spPr>
        <p:txBody>
          <a:bodyPr>
            <a:normAutofit fontScale="62500" lnSpcReduction="20000"/>
          </a:bodyPr>
          <a:lstStyle/>
          <a:p>
            <a:pPr marL="0" indent="0">
              <a:buNone/>
            </a:pPr>
            <a:r>
              <a:rPr lang="en-IN" dirty="0"/>
              <a:t>import java . io .∗; </a:t>
            </a:r>
          </a:p>
          <a:p>
            <a:pPr marL="0" indent="0">
              <a:buNone/>
            </a:pPr>
            <a:r>
              <a:rPr lang="en-IN" dirty="0"/>
              <a:t>class M{ </a:t>
            </a:r>
          </a:p>
          <a:p>
            <a:pPr marL="0" indent="0">
              <a:buNone/>
            </a:pPr>
            <a:r>
              <a:rPr lang="en-IN" dirty="0"/>
              <a:t>void method()throws </a:t>
            </a:r>
            <a:r>
              <a:rPr lang="en-IN" dirty="0" err="1"/>
              <a:t>IOException</a:t>
            </a:r>
            <a:r>
              <a:rPr lang="en-IN" dirty="0"/>
              <a:t>{ </a:t>
            </a:r>
          </a:p>
          <a:p>
            <a:pPr marL="0" indent="0">
              <a:buNone/>
            </a:pPr>
            <a:r>
              <a:rPr lang="en-IN" dirty="0"/>
              <a:t>throw new </a:t>
            </a:r>
            <a:r>
              <a:rPr lang="en-IN" dirty="0" err="1"/>
              <a:t>IOException</a:t>
            </a:r>
            <a:r>
              <a:rPr lang="en-IN" dirty="0"/>
              <a:t> (” device error”);</a:t>
            </a:r>
          </a:p>
          <a:p>
            <a:pPr marL="0" indent="0">
              <a:buNone/>
            </a:pPr>
            <a:r>
              <a:rPr lang="en-IN" dirty="0"/>
              <a:t>public class Testthrows2;</a:t>
            </a:r>
          </a:p>
          <a:p>
            <a:pPr marL="0" indent="0">
              <a:buNone/>
            </a:pPr>
            <a:r>
              <a:rPr lang="en-IN" dirty="0"/>
              <a:t>{ </a:t>
            </a:r>
          </a:p>
          <a:p>
            <a:pPr marL="0" indent="0">
              <a:buNone/>
            </a:pPr>
            <a:r>
              <a:rPr lang="en-IN" dirty="0"/>
              <a:t>public static void main(String </a:t>
            </a:r>
            <a:r>
              <a:rPr lang="en-IN" dirty="0" err="1"/>
              <a:t>args</a:t>
            </a:r>
            <a:r>
              <a:rPr lang="en-IN" dirty="0"/>
              <a:t> []){ </a:t>
            </a:r>
          </a:p>
          <a:p>
            <a:pPr marL="0" indent="0">
              <a:buNone/>
            </a:pPr>
            <a:r>
              <a:rPr lang="en-IN" dirty="0"/>
              <a:t>try{</a:t>
            </a:r>
            <a:br>
              <a:rPr lang="en-IN" dirty="0"/>
            </a:br>
            <a:r>
              <a:rPr lang="en-IN" dirty="0"/>
              <a:t>M m=new M(); </a:t>
            </a:r>
          </a:p>
          <a:p>
            <a:pPr marL="0" indent="0">
              <a:buNone/>
            </a:pPr>
            <a:r>
              <a:rPr lang="en-IN" dirty="0"/>
              <a:t>m. method ( ) ; </a:t>
            </a:r>
          </a:p>
          <a:p>
            <a:pPr marL="0" indent="0">
              <a:buNone/>
            </a:pPr>
            <a:r>
              <a:rPr lang="en-IN" dirty="0"/>
              <a:t>}}}</a:t>
            </a:r>
          </a:p>
          <a:p>
            <a:pPr marL="0" indent="0">
              <a:buNone/>
            </a:pPr>
            <a:r>
              <a:rPr lang="en-IN" dirty="0"/>
              <a:t>catch(Exception e){</a:t>
            </a:r>
            <a:br>
              <a:rPr lang="en-IN" dirty="0"/>
            </a:br>
            <a:r>
              <a:rPr lang="en-IN" dirty="0"/>
              <a:t>System . out . </a:t>
            </a:r>
            <a:r>
              <a:rPr lang="en-IN" dirty="0" err="1"/>
              <a:t>println</a:t>
            </a:r>
            <a:r>
              <a:rPr lang="en-IN" dirty="0"/>
              <a:t> (” exception handled ”);} </a:t>
            </a:r>
          </a:p>
          <a:p>
            <a:pPr marL="0" indent="0">
              <a:buNone/>
            </a:pPr>
            <a:r>
              <a:rPr lang="en-IN" dirty="0" err="1"/>
              <a:t>System.out.println</a:t>
            </a:r>
            <a:r>
              <a:rPr lang="en-IN" dirty="0"/>
              <a:t>(”normal flow...”); </a:t>
            </a:r>
          </a:p>
          <a:p>
            <a:pPr marL="0" indent="0">
              <a:buNone/>
            </a:pPr>
            <a:r>
              <a:rPr lang="en-IN" dirty="0"/>
              <a:t>}} </a:t>
            </a:r>
          </a:p>
          <a:p>
            <a:endParaRPr lang="en-US" dirty="0"/>
          </a:p>
        </p:txBody>
      </p:sp>
      <p:sp>
        <p:nvSpPr>
          <p:cNvPr id="4" name="Date Placeholder 3">
            <a:extLst>
              <a:ext uri="{FF2B5EF4-FFF2-40B4-BE49-F238E27FC236}">
                <a16:creationId xmlns:a16="http://schemas.microsoft.com/office/drawing/2014/main" id="{36E899FD-9BD5-3DDF-8964-71E9CF39BC00}"/>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6B884DCB-4146-319F-94F4-92440BDAC6A0}"/>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09D17CCF-E25E-2270-B6CA-3E16FB9F174E}"/>
              </a:ext>
            </a:extLst>
          </p:cNvPr>
          <p:cNvSpPr>
            <a:spLocks noGrp="1"/>
          </p:cNvSpPr>
          <p:nvPr>
            <p:ph type="sldNum" sz="quarter" idx="12"/>
          </p:nvPr>
        </p:nvSpPr>
        <p:spPr/>
        <p:txBody>
          <a:bodyPr/>
          <a:lstStyle/>
          <a:p>
            <a:fld id="{860C8249-ED93-7640-8EF8-EF1CF6F3BBCA}" type="slidenum">
              <a:rPr lang="en-US" smtClean="0"/>
              <a:t>51</a:t>
            </a:fld>
            <a:endParaRPr lang="en-US"/>
          </a:p>
        </p:txBody>
      </p:sp>
      <p:pic>
        <p:nvPicPr>
          <p:cNvPr id="7" name="Picture 6">
            <a:extLst>
              <a:ext uri="{FF2B5EF4-FFF2-40B4-BE49-F238E27FC236}">
                <a16:creationId xmlns:a16="http://schemas.microsoft.com/office/drawing/2014/main" id="{A2C84B5F-FD1E-3CE5-1900-B183AFC7640F}"/>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TextBox 7">
            <a:extLst>
              <a:ext uri="{FF2B5EF4-FFF2-40B4-BE49-F238E27FC236}">
                <a16:creationId xmlns:a16="http://schemas.microsoft.com/office/drawing/2014/main" id="{FE425E44-7716-0FE8-9E46-AA6977936FF3}"/>
              </a:ext>
            </a:extLst>
          </p:cNvPr>
          <p:cNvSpPr txBox="1"/>
          <p:nvPr/>
        </p:nvSpPr>
        <p:spPr>
          <a:xfrm>
            <a:off x="7609490" y="3310759"/>
            <a:ext cx="2176558" cy="1477328"/>
          </a:xfrm>
          <a:prstGeom prst="rect">
            <a:avLst/>
          </a:prstGeom>
          <a:noFill/>
        </p:spPr>
        <p:txBody>
          <a:bodyPr wrap="none" rtlCol="0">
            <a:spAutoFit/>
          </a:bodyPr>
          <a:lstStyle/>
          <a:p>
            <a:r>
              <a:rPr lang="en-US" dirty="0"/>
              <a:t>Output:</a:t>
            </a:r>
          </a:p>
          <a:p>
            <a:endParaRPr lang="en-US" dirty="0"/>
          </a:p>
          <a:p>
            <a:r>
              <a:rPr lang="en-US" dirty="0"/>
              <a:t>exception handled</a:t>
            </a:r>
          </a:p>
          <a:p>
            <a:r>
              <a:rPr lang="en-US" dirty="0"/>
              <a:t>normal flow</a:t>
            </a:r>
          </a:p>
          <a:p>
            <a:endParaRPr lang="en-US" dirty="0"/>
          </a:p>
        </p:txBody>
      </p:sp>
    </p:spTree>
    <p:extLst>
      <p:ext uri="{BB962C8B-B14F-4D97-AF65-F5344CB8AC3E}">
        <p14:creationId xmlns:p14="http://schemas.microsoft.com/office/powerpoint/2010/main" val="40799278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A66DF-08E5-E664-8921-0876BC7BE74D}"/>
              </a:ext>
            </a:extLst>
          </p:cNvPr>
          <p:cNvSpPr>
            <a:spLocks noGrp="1"/>
          </p:cNvSpPr>
          <p:nvPr>
            <p:ph type="title"/>
          </p:nvPr>
        </p:nvSpPr>
        <p:spPr/>
        <p:txBody>
          <a:bodyPr/>
          <a:lstStyle/>
          <a:p>
            <a:r>
              <a:rPr lang="en-US" dirty="0"/>
              <a:t>Example-3</a:t>
            </a:r>
          </a:p>
        </p:txBody>
      </p:sp>
      <p:sp>
        <p:nvSpPr>
          <p:cNvPr id="3" name="Content Placeholder 2">
            <a:extLst>
              <a:ext uri="{FF2B5EF4-FFF2-40B4-BE49-F238E27FC236}">
                <a16:creationId xmlns:a16="http://schemas.microsoft.com/office/drawing/2014/main" id="{648F5BBA-9515-7D14-AFC2-73DC74D6C992}"/>
              </a:ext>
            </a:extLst>
          </p:cNvPr>
          <p:cNvSpPr>
            <a:spLocks noGrp="1"/>
          </p:cNvSpPr>
          <p:nvPr>
            <p:ph idx="1"/>
          </p:nvPr>
        </p:nvSpPr>
        <p:spPr>
          <a:xfrm>
            <a:off x="1069847" y="2121408"/>
            <a:ext cx="6760359" cy="4050792"/>
          </a:xfrm>
        </p:spPr>
        <p:txBody>
          <a:bodyPr>
            <a:normAutofit/>
          </a:bodyPr>
          <a:lstStyle/>
          <a:p>
            <a:pPr marL="0" indent="0">
              <a:buNone/>
            </a:pPr>
            <a:r>
              <a:rPr lang="en-IN" dirty="0"/>
              <a:t>import java . io .∗; </a:t>
            </a:r>
          </a:p>
          <a:p>
            <a:pPr marL="0" indent="0">
              <a:buNone/>
            </a:pPr>
            <a:r>
              <a:rPr lang="en-IN" dirty="0"/>
              <a:t>class M{ </a:t>
            </a:r>
          </a:p>
          <a:p>
            <a:pPr marL="0" indent="0">
              <a:buNone/>
            </a:pPr>
            <a:r>
              <a:rPr lang="en-IN" dirty="0"/>
              <a:t>void method()throws </a:t>
            </a:r>
            <a:r>
              <a:rPr lang="en-IN" dirty="0" err="1"/>
              <a:t>IOException</a:t>
            </a:r>
            <a:r>
              <a:rPr lang="en-IN" dirty="0"/>
              <a:t>{</a:t>
            </a:r>
            <a:br>
              <a:rPr lang="en-IN" dirty="0"/>
            </a:br>
            <a:r>
              <a:rPr lang="en-IN" dirty="0"/>
              <a:t>throw new </a:t>
            </a:r>
            <a:r>
              <a:rPr lang="en-IN" dirty="0" err="1"/>
              <a:t>IOException</a:t>
            </a:r>
            <a:r>
              <a:rPr lang="en-IN" dirty="0"/>
              <a:t> (” device error ”); }} </a:t>
            </a:r>
          </a:p>
          <a:p>
            <a:pPr marL="0" indent="0">
              <a:buNone/>
            </a:pPr>
            <a:r>
              <a:rPr lang="en-IN" dirty="0"/>
              <a:t>class Testthrows4{</a:t>
            </a:r>
            <a:br>
              <a:rPr lang="en-IN" dirty="0"/>
            </a:br>
            <a:r>
              <a:rPr lang="en-IN" dirty="0"/>
              <a:t>public static void main(String </a:t>
            </a:r>
            <a:r>
              <a:rPr lang="en-IN" dirty="0" err="1"/>
              <a:t>args</a:t>
            </a:r>
            <a:r>
              <a:rPr lang="en-IN" dirty="0"/>
              <a:t>[])throws </a:t>
            </a:r>
            <a:r>
              <a:rPr lang="en-IN" dirty="0" err="1"/>
              <a:t>IOException</a:t>
            </a:r>
            <a:r>
              <a:rPr lang="en-IN" dirty="0"/>
              <a:t> </a:t>
            </a:r>
          </a:p>
          <a:p>
            <a:pPr marL="0" indent="0">
              <a:buNone/>
            </a:pPr>
            <a:r>
              <a:rPr lang="en-IN" dirty="0"/>
              <a:t>M m=new M(); </a:t>
            </a:r>
          </a:p>
          <a:p>
            <a:pPr marL="0" indent="0">
              <a:buNone/>
            </a:pPr>
            <a:r>
              <a:rPr lang="en-IN" dirty="0"/>
              <a:t>m. method ( ) ; </a:t>
            </a:r>
          </a:p>
          <a:p>
            <a:pPr marL="0" indent="0">
              <a:buNone/>
            </a:pPr>
            <a:r>
              <a:rPr lang="en-IN" dirty="0" err="1"/>
              <a:t>System.out.println</a:t>
            </a:r>
            <a:r>
              <a:rPr lang="en-IN" dirty="0"/>
              <a:t>(”normal flow...”); </a:t>
            </a:r>
          </a:p>
          <a:p>
            <a:pPr marL="0" indent="0">
              <a:buNone/>
            </a:pPr>
            <a:r>
              <a:rPr lang="en-IN" dirty="0"/>
              <a:t>}} </a:t>
            </a:r>
          </a:p>
        </p:txBody>
      </p:sp>
      <p:sp>
        <p:nvSpPr>
          <p:cNvPr id="4" name="Date Placeholder 3">
            <a:extLst>
              <a:ext uri="{FF2B5EF4-FFF2-40B4-BE49-F238E27FC236}">
                <a16:creationId xmlns:a16="http://schemas.microsoft.com/office/drawing/2014/main" id="{36E899FD-9BD5-3DDF-8964-71E9CF39BC00}"/>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6B884DCB-4146-319F-94F4-92440BDAC6A0}"/>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09D17CCF-E25E-2270-B6CA-3E16FB9F174E}"/>
              </a:ext>
            </a:extLst>
          </p:cNvPr>
          <p:cNvSpPr>
            <a:spLocks noGrp="1"/>
          </p:cNvSpPr>
          <p:nvPr>
            <p:ph type="sldNum" sz="quarter" idx="12"/>
          </p:nvPr>
        </p:nvSpPr>
        <p:spPr/>
        <p:txBody>
          <a:bodyPr/>
          <a:lstStyle/>
          <a:p>
            <a:fld id="{860C8249-ED93-7640-8EF8-EF1CF6F3BBCA}" type="slidenum">
              <a:rPr lang="en-US" smtClean="0"/>
              <a:t>52</a:t>
            </a:fld>
            <a:endParaRPr lang="en-US"/>
          </a:p>
        </p:txBody>
      </p:sp>
      <p:pic>
        <p:nvPicPr>
          <p:cNvPr id="7" name="Picture 6">
            <a:extLst>
              <a:ext uri="{FF2B5EF4-FFF2-40B4-BE49-F238E27FC236}">
                <a16:creationId xmlns:a16="http://schemas.microsoft.com/office/drawing/2014/main" id="{A2C84B5F-FD1E-3CE5-1900-B183AFC7640F}"/>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TextBox 7">
            <a:extLst>
              <a:ext uri="{FF2B5EF4-FFF2-40B4-BE49-F238E27FC236}">
                <a16:creationId xmlns:a16="http://schemas.microsoft.com/office/drawing/2014/main" id="{61888948-65E5-1863-8C61-77B3F32C2CCE}"/>
              </a:ext>
            </a:extLst>
          </p:cNvPr>
          <p:cNvSpPr txBox="1"/>
          <p:nvPr/>
        </p:nvSpPr>
        <p:spPr>
          <a:xfrm>
            <a:off x="9017876" y="3331779"/>
            <a:ext cx="1839606" cy="1200329"/>
          </a:xfrm>
          <a:prstGeom prst="rect">
            <a:avLst/>
          </a:prstGeom>
          <a:noFill/>
        </p:spPr>
        <p:txBody>
          <a:bodyPr wrap="none" rtlCol="0">
            <a:spAutoFit/>
          </a:bodyPr>
          <a:lstStyle/>
          <a:p>
            <a:r>
              <a:rPr lang="en-US" dirty="0"/>
              <a:t>Output: </a:t>
            </a:r>
          </a:p>
          <a:p>
            <a:endParaRPr lang="en-US" dirty="0"/>
          </a:p>
          <a:p>
            <a:r>
              <a:rPr lang="en-US" dirty="0"/>
              <a:t>Error will occur</a:t>
            </a:r>
          </a:p>
          <a:p>
            <a:endParaRPr lang="en-US" dirty="0"/>
          </a:p>
        </p:txBody>
      </p:sp>
    </p:spTree>
    <p:extLst>
      <p:ext uri="{BB962C8B-B14F-4D97-AF65-F5344CB8AC3E}">
        <p14:creationId xmlns:p14="http://schemas.microsoft.com/office/powerpoint/2010/main" val="19691145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F67B6-6840-8949-B267-2FD958F2B7F6}"/>
              </a:ext>
            </a:extLst>
          </p:cNvPr>
          <p:cNvSpPr>
            <a:spLocks noGrp="1"/>
          </p:cNvSpPr>
          <p:nvPr>
            <p:ph type="ctrTitle"/>
          </p:nvPr>
        </p:nvSpPr>
        <p:spPr>
          <a:xfrm>
            <a:off x="456910" y="372536"/>
            <a:ext cx="11077903" cy="2387600"/>
          </a:xfrm>
        </p:spPr>
        <p:txBody>
          <a:bodyPr>
            <a:normAutofit/>
          </a:bodyPr>
          <a:lstStyle/>
          <a:p>
            <a:pPr algn="ctr"/>
            <a:r>
              <a:rPr lang="en-US" sz="4400" b="1" dirty="0"/>
              <a:t>Object Oriented Programming (OOP)</a:t>
            </a:r>
            <a:r>
              <a:rPr lang="en-IN" sz="4400" dirty="0">
                <a:effectLst/>
              </a:rPr>
              <a:t> </a:t>
            </a:r>
            <a:br>
              <a:rPr lang="en-IN" dirty="0">
                <a:effectLst/>
              </a:rPr>
            </a:br>
            <a:br>
              <a:rPr lang="en-IN" dirty="0">
                <a:effectLst/>
              </a:rPr>
            </a:br>
            <a:r>
              <a:rPr lang="en-US" sz="4000" dirty="0"/>
              <a:t>Course Code:</a:t>
            </a:r>
            <a:r>
              <a:rPr lang="en-IN" sz="4000" dirty="0"/>
              <a:t> </a:t>
            </a:r>
            <a:r>
              <a:rPr lang="en-US" sz="4000" dirty="0"/>
              <a:t>CSE2005/SWE2005</a:t>
            </a:r>
            <a:r>
              <a:rPr lang="en-IN" sz="4000" dirty="0">
                <a:effectLst/>
              </a:rPr>
              <a:t> </a:t>
            </a:r>
            <a:endParaRPr lang="en-US" sz="4000" dirty="0"/>
          </a:p>
        </p:txBody>
      </p:sp>
      <p:sp>
        <p:nvSpPr>
          <p:cNvPr id="3" name="Subtitle 2">
            <a:extLst>
              <a:ext uri="{FF2B5EF4-FFF2-40B4-BE49-F238E27FC236}">
                <a16:creationId xmlns:a16="http://schemas.microsoft.com/office/drawing/2014/main" id="{7E354A7E-8496-3D49-82EA-FCF2A224641C}"/>
              </a:ext>
            </a:extLst>
          </p:cNvPr>
          <p:cNvSpPr>
            <a:spLocks noGrp="1"/>
          </p:cNvSpPr>
          <p:nvPr>
            <p:ph type="subTitle" idx="1"/>
          </p:nvPr>
        </p:nvSpPr>
        <p:spPr>
          <a:xfrm>
            <a:off x="1524000" y="3194754"/>
            <a:ext cx="9144000" cy="1655762"/>
          </a:xfrm>
        </p:spPr>
        <p:txBody>
          <a:bodyPr>
            <a:normAutofit/>
          </a:bodyPr>
          <a:lstStyle/>
          <a:p>
            <a:pPr algn="ctr"/>
            <a:r>
              <a:rPr lang="en-US" dirty="0"/>
              <a:t>MODULE – 4 </a:t>
            </a:r>
          </a:p>
          <a:p>
            <a:pPr algn="ctr"/>
            <a:r>
              <a:rPr lang="en-US" dirty="0"/>
              <a:t>(</a:t>
            </a:r>
            <a:r>
              <a:rPr lang="en-US" b="1" dirty="0"/>
              <a:t>The Collection Framework and Generic Programming</a:t>
            </a:r>
            <a:r>
              <a:rPr lang="en-IN" dirty="0">
                <a:effectLst/>
              </a:rPr>
              <a:t>)</a:t>
            </a:r>
          </a:p>
        </p:txBody>
      </p:sp>
      <p:sp>
        <p:nvSpPr>
          <p:cNvPr id="6" name="Rectangle 5">
            <a:extLst>
              <a:ext uri="{FF2B5EF4-FFF2-40B4-BE49-F238E27FC236}">
                <a16:creationId xmlns:a16="http://schemas.microsoft.com/office/drawing/2014/main" id="{5BBF35C6-7842-9242-B04B-C966D4A85DEA}"/>
              </a:ext>
            </a:extLst>
          </p:cNvPr>
          <p:cNvSpPr/>
          <p:nvPr/>
        </p:nvSpPr>
        <p:spPr>
          <a:xfrm>
            <a:off x="6558455" y="5185923"/>
            <a:ext cx="6096000" cy="1200329"/>
          </a:xfrm>
          <a:prstGeom prst="rect">
            <a:avLst/>
          </a:prstGeom>
        </p:spPr>
        <p:txBody>
          <a:bodyPr>
            <a:spAutoFit/>
          </a:bodyPr>
          <a:lstStyle/>
          <a:p>
            <a:r>
              <a:rPr lang="en-IN" dirty="0"/>
              <a:t>By: </a:t>
            </a:r>
          </a:p>
          <a:p>
            <a:r>
              <a:rPr lang="en-IN" dirty="0"/>
              <a:t>Dr. Nagendra Panini Challa</a:t>
            </a:r>
          </a:p>
          <a:p>
            <a:r>
              <a:rPr lang="en-IN" dirty="0"/>
              <a:t>Assistant Professor, Senior Grade 2</a:t>
            </a:r>
          </a:p>
          <a:p>
            <a:r>
              <a:rPr lang="en-IN" dirty="0"/>
              <a:t>SCOPE, VIT-AP University, India</a:t>
            </a:r>
            <a:endParaRPr lang="en-US" dirty="0"/>
          </a:p>
        </p:txBody>
      </p:sp>
      <p:pic>
        <p:nvPicPr>
          <p:cNvPr id="8" name="Picture 7">
            <a:extLst>
              <a:ext uri="{FF2B5EF4-FFF2-40B4-BE49-F238E27FC236}">
                <a16:creationId xmlns:a16="http://schemas.microsoft.com/office/drawing/2014/main" id="{B9A9722F-4A94-D04A-B2AC-0CB0B28F0431}"/>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23833087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F73DD-49E9-3842-9AC6-F30B9A93F47B}"/>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8C59D9E-0121-C345-A8E3-AC41EAD235A2}"/>
              </a:ext>
            </a:extLst>
          </p:cNvPr>
          <p:cNvSpPr>
            <a:spLocks noGrp="1"/>
          </p:cNvSpPr>
          <p:nvPr>
            <p:ph idx="1"/>
          </p:nvPr>
        </p:nvSpPr>
        <p:spPr>
          <a:xfrm>
            <a:off x="1180627" y="2093976"/>
            <a:ext cx="4366733" cy="3850674"/>
          </a:xfrm>
        </p:spPr>
        <p:txBody>
          <a:bodyPr>
            <a:normAutofit fontScale="92500" lnSpcReduction="10000"/>
          </a:bodyPr>
          <a:lstStyle/>
          <a:p>
            <a:r>
              <a:rPr lang="en-US" dirty="0"/>
              <a:t>Collection -Overview</a:t>
            </a:r>
          </a:p>
          <a:p>
            <a:r>
              <a:rPr lang="en-US" dirty="0"/>
              <a:t>Collection Interface</a:t>
            </a:r>
          </a:p>
          <a:p>
            <a:r>
              <a:rPr lang="en-US" dirty="0"/>
              <a:t>List, Set, Map</a:t>
            </a:r>
          </a:p>
          <a:p>
            <a:r>
              <a:rPr lang="en-US" dirty="0"/>
              <a:t>Collection Classes</a:t>
            </a:r>
          </a:p>
          <a:p>
            <a:r>
              <a:rPr lang="en-US" dirty="0"/>
              <a:t>Array List</a:t>
            </a:r>
          </a:p>
          <a:p>
            <a:r>
              <a:rPr lang="en-US" dirty="0"/>
              <a:t>Linked List</a:t>
            </a:r>
          </a:p>
          <a:p>
            <a:r>
              <a:rPr lang="en-US" dirty="0"/>
              <a:t>HashSet</a:t>
            </a:r>
          </a:p>
          <a:p>
            <a:r>
              <a:rPr lang="en-US" dirty="0"/>
              <a:t>HashMap - Using an Iterator</a:t>
            </a:r>
          </a:p>
          <a:p>
            <a:r>
              <a:rPr lang="en-US" dirty="0"/>
              <a:t>For each</a:t>
            </a:r>
          </a:p>
          <a:p>
            <a:r>
              <a:rPr lang="en-US" dirty="0"/>
              <a:t>Comparators</a:t>
            </a:r>
          </a:p>
          <a:p>
            <a:endParaRPr lang="en-US" dirty="0"/>
          </a:p>
        </p:txBody>
      </p:sp>
      <p:sp>
        <p:nvSpPr>
          <p:cNvPr id="4" name="Content Placeholder 2">
            <a:extLst>
              <a:ext uri="{FF2B5EF4-FFF2-40B4-BE49-F238E27FC236}">
                <a16:creationId xmlns:a16="http://schemas.microsoft.com/office/drawing/2014/main" id="{547555F6-DC54-AF42-8892-135600A84403}"/>
              </a:ext>
            </a:extLst>
          </p:cNvPr>
          <p:cNvSpPr txBox="1">
            <a:spLocks/>
          </p:cNvSpPr>
          <p:nvPr/>
        </p:nvSpPr>
        <p:spPr>
          <a:xfrm>
            <a:off x="6441684" y="2587117"/>
            <a:ext cx="4796292" cy="2405297"/>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Wrapper Classes</a:t>
            </a:r>
          </a:p>
          <a:p>
            <a:r>
              <a:rPr lang="en-US" dirty="0"/>
              <a:t>Motivation for Generic Programming </a:t>
            </a:r>
          </a:p>
          <a:p>
            <a:r>
              <a:rPr lang="en-US" dirty="0"/>
              <a:t>Generic Classes and Methods</a:t>
            </a:r>
          </a:p>
          <a:p>
            <a:r>
              <a:rPr lang="en-US" dirty="0"/>
              <a:t>Bounded Types</a:t>
            </a:r>
          </a:p>
          <a:p>
            <a:r>
              <a:rPr lang="en-US" dirty="0"/>
              <a:t>Wildcard Arguments</a:t>
            </a:r>
          </a:p>
          <a:p>
            <a:r>
              <a:rPr lang="en-US" dirty="0"/>
              <a:t>Generic Constructors and Interfaces</a:t>
            </a:r>
          </a:p>
        </p:txBody>
      </p:sp>
      <p:pic>
        <p:nvPicPr>
          <p:cNvPr id="5" name="Picture 4">
            <a:extLst>
              <a:ext uri="{FF2B5EF4-FFF2-40B4-BE49-F238E27FC236}">
                <a16:creationId xmlns:a16="http://schemas.microsoft.com/office/drawing/2014/main" id="{C6A8AA32-088D-924C-9F7E-D077B415DE77}"/>
              </a:ext>
            </a:extLst>
          </p:cNvPr>
          <p:cNvPicPr>
            <a:picLocks noChangeAspect="1"/>
          </p:cNvPicPr>
          <p:nvPr/>
        </p:nvPicPr>
        <p:blipFill>
          <a:blip r:embed="rId2"/>
          <a:stretch>
            <a:fillRect/>
          </a:stretch>
        </p:blipFill>
        <p:spPr>
          <a:xfrm>
            <a:off x="10877626" y="0"/>
            <a:ext cx="1314374" cy="1314374"/>
          </a:xfrm>
          <a:prstGeom prst="rect">
            <a:avLst/>
          </a:prstGeom>
        </p:spPr>
      </p:pic>
      <p:sp>
        <p:nvSpPr>
          <p:cNvPr id="6" name="Date Placeholder 5">
            <a:extLst>
              <a:ext uri="{FF2B5EF4-FFF2-40B4-BE49-F238E27FC236}">
                <a16:creationId xmlns:a16="http://schemas.microsoft.com/office/drawing/2014/main" id="{EE0894DC-870D-EF4D-8DC8-14E1FC8B23D7}"/>
              </a:ext>
            </a:extLst>
          </p:cNvPr>
          <p:cNvSpPr>
            <a:spLocks noGrp="1"/>
          </p:cNvSpPr>
          <p:nvPr>
            <p:ph type="dt" sz="half" idx="10"/>
          </p:nvPr>
        </p:nvSpPr>
        <p:spPr/>
        <p:txBody>
          <a:bodyPr/>
          <a:lstStyle/>
          <a:p>
            <a:fld id="{011931C4-8E2B-E94F-BDFE-F6429A74F2FC}" type="datetime1">
              <a:rPr lang="en-IN" smtClean="0"/>
              <a:t>11/08/22</a:t>
            </a:fld>
            <a:endParaRPr lang="en-US"/>
          </a:p>
        </p:txBody>
      </p:sp>
      <p:sp>
        <p:nvSpPr>
          <p:cNvPr id="7" name="Footer Placeholder 6">
            <a:extLst>
              <a:ext uri="{FF2B5EF4-FFF2-40B4-BE49-F238E27FC236}">
                <a16:creationId xmlns:a16="http://schemas.microsoft.com/office/drawing/2014/main" id="{8541B65E-CA43-BF43-BD53-88F6071E4E86}"/>
              </a:ext>
            </a:extLst>
          </p:cNvPr>
          <p:cNvSpPr>
            <a:spLocks noGrp="1"/>
          </p:cNvSpPr>
          <p:nvPr>
            <p:ph type="ftr" sz="quarter" idx="11"/>
          </p:nvPr>
        </p:nvSpPr>
        <p:spPr/>
        <p:txBody>
          <a:bodyPr/>
          <a:lstStyle/>
          <a:p>
            <a:r>
              <a:rPr lang="en-US"/>
              <a:t>Object Oriented Programming (OOP), SCOPE, VIT-AP University, India</a:t>
            </a:r>
          </a:p>
        </p:txBody>
      </p:sp>
      <p:sp>
        <p:nvSpPr>
          <p:cNvPr id="8" name="Slide Number Placeholder 7">
            <a:extLst>
              <a:ext uri="{FF2B5EF4-FFF2-40B4-BE49-F238E27FC236}">
                <a16:creationId xmlns:a16="http://schemas.microsoft.com/office/drawing/2014/main" id="{482D71EC-109F-524B-B4E8-6B28BFB15188}"/>
              </a:ext>
            </a:extLst>
          </p:cNvPr>
          <p:cNvSpPr>
            <a:spLocks noGrp="1"/>
          </p:cNvSpPr>
          <p:nvPr>
            <p:ph type="sldNum" sz="quarter" idx="12"/>
          </p:nvPr>
        </p:nvSpPr>
        <p:spPr/>
        <p:txBody>
          <a:bodyPr/>
          <a:lstStyle/>
          <a:p>
            <a:fld id="{860C8249-ED93-7640-8EF8-EF1CF6F3BBCA}" type="slidenum">
              <a:rPr lang="en-US" smtClean="0"/>
              <a:t>54</a:t>
            </a:fld>
            <a:endParaRPr lang="en-US"/>
          </a:p>
        </p:txBody>
      </p:sp>
    </p:spTree>
    <p:extLst>
      <p:ext uri="{BB962C8B-B14F-4D97-AF65-F5344CB8AC3E}">
        <p14:creationId xmlns:p14="http://schemas.microsoft.com/office/powerpoint/2010/main" val="7244454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DE813-6EC3-7164-1E69-E5FC5D92B85E}"/>
              </a:ext>
            </a:extLst>
          </p:cNvPr>
          <p:cNvSpPr>
            <a:spLocks noGrp="1"/>
          </p:cNvSpPr>
          <p:nvPr>
            <p:ph type="title"/>
          </p:nvPr>
        </p:nvSpPr>
        <p:spPr/>
        <p:txBody>
          <a:bodyPr/>
          <a:lstStyle/>
          <a:p>
            <a:r>
              <a:rPr lang="en-US" dirty="0"/>
              <a:t>Collections - Overview</a:t>
            </a:r>
          </a:p>
        </p:txBody>
      </p:sp>
      <p:sp>
        <p:nvSpPr>
          <p:cNvPr id="3" name="Content Placeholder 2">
            <a:extLst>
              <a:ext uri="{FF2B5EF4-FFF2-40B4-BE49-F238E27FC236}">
                <a16:creationId xmlns:a16="http://schemas.microsoft.com/office/drawing/2014/main" id="{297E3D86-B6B1-CA50-3703-8040772ACD84}"/>
              </a:ext>
            </a:extLst>
          </p:cNvPr>
          <p:cNvSpPr>
            <a:spLocks noGrp="1"/>
          </p:cNvSpPr>
          <p:nvPr>
            <p:ph idx="1"/>
          </p:nvPr>
        </p:nvSpPr>
        <p:spPr/>
        <p:txBody>
          <a:bodyPr/>
          <a:lstStyle/>
          <a:p>
            <a:pPr fontAlgn="base"/>
            <a:r>
              <a:rPr lang="en-IN" dirty="0"/>
              <a:t>Any group of individual objects which are represented as a single unit is known as the collection of the objects. </a:t>
            </a:r>
          </a:p>
          <a:p>
            <a:pPr fontAlgn="base"/>
            <a:endParaRPr lang="en-IN" dirty="0"/>
          </a:p>
          <a:p>
            <a:pPr fontAlgn="base"/>
            <a:r>
              <a:rPr lang="en-IN" dirty="0"/>
              <a:t>In Java, a separate framework named the </a:t>
            </a:r>
            <a:r>
              <a:rPr lang="en-IN" i="1" dirty="0"/>
              <a:t>“Collection Framework” </a:t>
            </a:r>
            <a:r>
              <a:rPr lang="en-IN" dirty="0"/>
              <a:t>has been defined in JDK 1.2 which holds all the collection classes and interface in it. </a:t>
            </a:r>
          </a:p>
          <a:p>
            <a:pPr fontAlgn="base"/>
            <a:endParaRPr lang="en-IN" dirty="0"/>
          </a:p>
          <a:p>
            <a:pPr fontAlgn="base"/>
            <a:r>
              <a:rPr lang="en-IN" dirty="0"/>
              <a:t>The Collection interface (</a:t>
            </a:r>
            <a:r>
              <a:rPr lang="en-IN" b="1" dirty="0" err="1"/>
              <a:t>java.util.Collection</a:t>
            </a:r>
            <a:r>
              <a:rPr lang="en-IN" dirty="0"/>
              <a:t>) and Map interface (</a:t>
            </a:r>
            <a:r>
              <a:rPr lang="en-IN" b="1" dirty="0" err="1"/>
              <a:t>java.util.Map</a:t>
            </a:r>
            <a:r>
              <a:rPr lang="en-IN" dirty="0"/>
              <a:t>) are the two main “root” interfaces of Java collection classes.</a:t>
            </a:r>
          </a:p>
          <a:p>
            <a:endParaRPr lang="en-US" dirty="0"/>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4E7D652E-AB97-C3D9-4857-1B9F19F4A84B}"/>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A959FC70-7D22-A205-1DCA-D2558F450CB2}"/>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4329C08C-77F0-AAE8-ECA2-F6C5FDBBB473}"/>
              </a:ext>
            </a:extLst>
          </p:cNvPr>
          <p:cNvSpPr>
            <a:spLocks noGrp="1"/>
          </p:cNvSpPr>
          <p:nvPr>
            <p:ph type="sldNum" sz="quarter" idx="12"/>
          </p:nvPr>
        </p:nvSpPr>
        <p:spPr/>
        <p:txBody>
          <a:bodyPr/>
          <a:lstStyle/>
          <a:p>
            <a:fld id="{860C8249-ED93-7640-8EF8-EF1CF6F3BBCA}" type="slidenum">
              <a:rPr lang="en-US" smtClean="0"/>
              <a:t>55</a:t>
            </a:fld>
            <a:endParaRPr lang="en-US"/>
          </a:p>
        </p:txBody>
      </p:sp>
      <p:pic>
        <p:nvPicPr>
          <p:cNvPr id="7" name="Picture 6">
            <a:extLst>
              <a:ext uri="{FF2B5EF4-FFF2-40B4-BE49-F238E27FC236}">
                <a16:creationId xmlns:a16="http://schemas.microsoft.com/office/drawing/2014/main" id="{438D6E16-9EB7-88DC-B96A-AEE98F36FB9A}"/>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4335750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DF462-03F7-45ED-1222-F3D6B286DC69}"/>
              </a:ext>
            </a:extLst>
          </p:cNvPr>
          <p:cNvSpPr>
            <a:spLocks noGrp="1"/>
          </p:cNvSpPr>
          <p:nvPr>
            <p:ph type="title"/>
          </p:nvPr>
        </p:nvSpPr>
        <p:spPr/>
        <p:txBody>
          <a:bodyPr/>
          <a:lstStyle/>
          <a:p>
            <a:r>
              <a:rPr lang="en-US" dirty="0"/>
              <a:t>Framework</a:t>
            </a:r>
          </a:p>
        </p:txBody>
      </p:sp>
      <p:sp>
        <p:nvSpPr>
          <p:cNvPr id="3" name="Content Placeholder 2">
            <a:extLst>
              <a:ext uri="{FF2B5EF4-FFF2-40B4-BE49-F238E27FC236}">
                <a16:creationId xmlns:a16="http://schemas.microsoft.com/office/drawing/2014/main" id="{21FE765A-BAE9-D98F-5207-FA2004E76AE7}"/>
              </a:ext>
            </a:extLst>
          </p:cNvPr>
          <p:cNvSpPr>
            <a:spLocks noGrp="1"/>
          </p:cNvSpPr>
          <p:nvPr>
            <p:ph idx="1"/>
          </p:nvPr>
        </p:nvSpPr>
        <p:spPr/>
        <p:txBody>
          <a:bodyPr/>
          <a:lstStyle/>
          <a:p>
            <a:r>
              <a:rPr lang="en-IN" dirty="0"/>
              <a:t>A framework is a set of classes and interfaces which provide a ready-made architecture. </a:t>
            </a:r>
          </a:p>
          <a:p>
            <a:endParaRPr lang="en-IN" dirty="0"/>
          </a:p>
          <a:p>
            <a:r>
              <a:rPr lang="en-IN" dirty="0"/>
              <a:t>In order to implement a new feature or a class, there is no need to define a framework. </a:t>
            </a:r>
          </a:p>
          <a:p>
            <a:endParaRPr lang="en-IN" dirty="0"/>
          </a:p>
          <a:p>
            <a:r>
              <a:rPr lang="en-IN" dirty="0"/>
              <a:t>However, an optimal object-oriented design always includes a framework with a collection of classes such that all the classes perform the same kind of task. </a:t>
            </a:r>
            <a:endParaRPr lang="en-US" dirty="0"/>
          </a:p>
        </p:txBody>
      </p:sp>
      <p:sp>
        <p:nvSpPr>
          <p:cNvPr id="4" name="Date Placeholder 3">
            <a:extLst>
              <a:ext uri="{FF2B5EF4-FFF2-40B4-BE49-F238E27FC236}">
                <a16:creationId xmlns:a16="http://schemas.microsoft.com/office/drawing/2014/main" id="{FD983FDA-C0AC-65F4-6B03-C400144060AE}"/>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154B5C7F-3FAF-9FEE-88D9-4C4BCD215529}"/>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A9E70A45-BF83-78A0-5F49-1738DF53EAAC}"/>
              </a:ext>
            </a:extLst>
          </p:cNvPr>
          <p:cNvSpPr>
            <a:spLocks noGrp="1"/>
          </p:cNvSpPr>
          <p:nvPr>
            <p:ph type="sldNum" sz="quarter" idx="12"/>
          </p:nvPr>
        </p:nvSpPr>
        <p:spPr/>
        <p:txBody>
          <a:bodyPr/>
          <a:lstStyle/>
          <a:p>
            <a:fld id="{860C8249-ED93-7640-8EF8-EF1CF6F3BBCA}" type="slidenum">
              <a:rPr lang="en-US" smtClean="0"/>
              <a:t>56</a:t>
            </a:fld>
            <a:endParaRPr lang="en-US"/>
          </a:p>
        </p:txBody>
      </p:sp>
      <p:pic>
        <p:nvPicPr>
          <p:cNvPr id="7" name="Picture 6">
            <a:extLst>
              <a:ext uri="{FF2B5EF4-FFF2-40B4-BE49-F238E27FC236}">
                <a16:creationId xmlns:a16="http://schemas.microsoft.com/office/drawing/2014/main" id="{7DDE124F-E799-F401-1EDF-EA2C3612B0AA}"/>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8375613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D68805-60E2-F7B5-525C-4C882DC2BE6F}"/>
              </a:ext>
            </a:extLst>
          </p:cNvPr>
          <p:cNvSpPr>
            <a:spLocks noGrp="1"/>
          </p:cNvSpPr>
          <p:nvPr>
            <p:ph idx="1"/>
          </p:nvPr>
        </p:nvSpPr>
        <p:spPr/>
        <p:txBody>
          <a:bodyPr/>
          <a:lstStyle/>
          <a:p>
            <a:pPr marL="0" indent="0" fontAlgn="base">
              <a:buNone/>
            </a:pPr>
            <a:r>
              <a:rPr lang="en-IN" dirty="0"/>
              <a:t>Need for a Separate Collection Framework</a:t>
            </a:r>
          </a:p>
          <a:p>
            <a:pPr fontAlgn="base"/>
            <a:r>
              <a:rPr lang="en-IN" dirty="0"/>
              <a:t>Before the Collection Framework(or before JDK 1.2) was introduced, the standard methods for grouping Java objects (or collections) were Arrays or Vectors, or </a:t>
            </a:r>
            <a:r>
              <a:rPr lang="en-IN" dirty="0" err="1"/>
              <a:t>Hashtables</a:t>
            </a:r>
            <a:r>
              <a:rPr lang="en-IN" dirty="0"/>
              <a:t>.</a:t>
            </a:r>
          </a:p>
          <a:p>
            <a:pPr fontAlgn="base"/>
            <a:r>
              <a:rPr lang="en-IN" dirty="0"/>
              <a:t>All of these collections had no common interface. </a:t>
            </a:r>
          </a:p>
          <a:p>
            <a:pPr fontAlgn="base"/>
            <a:r>
              <a:rPr lang="en-IN" dirty="0"/>
              <a:t>Therefore, though the main aim of all the collections is the same, the implementation of all these collections was defined independently and had no correlation among them. </a:t>
            </a:r>
          </a:p>
          <a:p>
            <a:pPr fontAlgn="base"/>
            <a:r>
              <a:rPr lang="en-IN" dirty="0"/>
              <a:t>And also, it is very difficult for the users to remember all the different </a:t>
            </a:r>
            <a:r>
              <a:rPr lang="en-IN" dirty="0">
                <a:hlinkClick r:id="rId2">
                  <a:extLst>
                    <a:ext uri="{A12FA001-AC4F-418D-AE19-62706E023703}">
                      <ahyp:hlinkClr xmlns:ahyp="http://schemas.microsoft.com/office/drawing/2018/hyperlinkcolor" val="tx"/>
                    </a:ext>
                  </a:extLst>
                </a:hlinkClick>
              </a:rPr>
              <a:t>methods</a:t>
            </a:r>
            <a:r>
              <a:rPr lang="en-IN" dirty="0"/>
              <a:t>, syntax, and </a:t>
            </a:r>
            <a:r>
              <a:rPr lang="en-IN" dirty="0">
                <a:hlinkClick r:id="rId3">
                  <a:extLst>
                    <a:ext uri="{A12FA001-AC4F-418D-AE19-62706E023703}">
                      <ahyp:hlinkClr xmlns:ahyp="http://schemas.microsoft.com/office/drawing/2018/hyperlinkcolor" val="tx"/>
                    </a:ext>
                  </a:extLst>
                </a:hlinkClick>
              </a:rPr>
              <a:t>constructors</a:t>
            </a:r>
            <a:r>
              <a:rPr lang="en-IN" dirty="0"/>
              <a:t> present in every collection class. </a:t>
            </a:r>
          </a:p>
          <a:p>
            <a:endParaRPr lang="en-US" dirty="0"/>
          </a:p>
        </p:txBody>
      </p:sp>
      <p:sp>
        <p:nvSpPr>
          <p:cNvPr id="4" name="Date Placeholder 3">
            <a:extLst>
              <a:ext uri="{FF2B5EF4-FFF2-40B4-BE49-F238E27FC236}">
                <a16:creationId xmlns:a16="http://schemas.microsoft.com/office/drawing/2014/main" id="{EA10C71A-1518-F41F-F04D-2F7C7D05A2AA}"/>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797716F3-A6FA-3E65-C87B-A8625601C222}"/>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63C06211-C401-F18F-5BE2-9DB6CE2AC584}"/>
              </a:ext>
            </a:extLst>
          </p:cNvPr>
          <p:cNvSpPr>
            <a:spLocks noGrp="1"/>
          </p:cNvSpPr>
          <p:nvPr>
            <p:ph type="sldNum" sz="quarter" idx="12"/>
          </p:nvPr>
        </p:nvSpPr>
        <p:spPr/>
        <p:txBody>
          <a:bodyPr/>
          <a:lstStyle/>
          <a:p>
            <a:fld id="{860C8249-ED93-7640-8EF8-EF1CF6F3BBCA}" type="slidenum">
              <a:rPr lang="en-US" smtClean="0"/>
              <a:t>57</a:t>
            </a:fld>
            <a:endParaRPr lang="en-US"/>
          </a:p>
        </p:txBody>
      </p:sp>
      <p:pic>
        <p:nvPicPr>
          <p:cNvPr id="7" name="Picture 6">
            <a:extLst>
              <a:ext uri="{FF2B5EF4-FFF2-40B4-BE49-F238E27FC236}">
                <a16:creationId xmlns:a16="http://schemas.microsoft.com/office/drawing/2014/main" id="{08234943-4F1D-BA77-D6FE-A9AA816D88D9}"/>
              </a:ext>
            </a:extLst>
          </p:cNvPr>
          <p:cNvPicPr>
            <a:picLocks noChangeAspect="1"/>
          </p:cNvPicPr>
          <p:nvPr/>
        </p:nvPicPr>
        <p:blipFill>
          <a:blip r:embed="rId4"/>
          <a:stretch>
            <a:fillRect/>
          </a:stretch>
        </p:blipFill>
        <p:spPr>
          <a:xfrm>
            <a:off x="10877626" y="0"/>
            <a:ext cx="1314374" cy="1314374"/>
          </a:xfrm>
          <a:prstGeom prst="rect">
            <a:avLst/>
          </a:prstGeom>
        </p:spPr>
      </p:pic>
    </p:spTree>
    <p:extLst>
      <p:ext uri="{BB962C8B-B14F-4D97-AF65-F5344CB8AC3E}">
        <p14:creationId xmlns:p14="http://schemas.microsoft.com/office/powerpoint/2010/main" val="26552069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27135-B6E0-AED1-C53B-8F8A7A9A9A41}"/>
              </a:ext>
            </a:extLst>
          </p:cNvPr>
          <p:cNvSpPr>
            <a:spLocks noGrp="1"/>
          </p:cNvSpPr>
          <p:nvPr>
            <p:ph type="title"/>
          </p:nvPr>
        </p:nvSpPr>
        <p:spPr>
          <a:xfrm>
            <a:off x="0" y="-219455"/>
            <a:ext cx="10058400" cy="1609344"/>
          </a:xfrm>
        </p:spPr>
        <p:txBody>
          <a:bodyPr/>
          <a:lstStyle/>
          <a:p>
            <a:r>
              <a:rPr lang="en-US" dirty="0"/>
              <a:t>Example</a:t>
            </a:r>
          </a:p>
        </p:txBody>
      </p:sp>
      <p:sp>
        <p:nvSpPr>
          <p:cNvPr id="4" name="Date Placeholder 3">
            <a:extLst>
              <a:ext uri="{FF2B5EF4-FFF2-40B4-BE49-F238E27FC236}">
                <a16:creationId xmlns:a16="http://schemas.microsoft.com/office/drawing/2014/main" id="{8C679536-CBC2-7F79-41F4-2491BAE496B9}"/>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248A9719-2312-EA6B-9831-C1B2979D0F57}"/>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8901256A-609A-3580-B1CA-E847984BC496}"/>
              </a:ext>
            </a:extLst>
          </p:cNvPr>
          <p:cNvSpPr>
            <a:spLocks noGrp="1"/>
          </p:cNvSpPr>
          <p:nvPr>
            <p:ph type="sldNum" sz="quarter" idx="12"/>
          </p:nvPr>
        </p:nvSpPr>
        <p:spPr/>
        <p:txBody>
          <a:bodyPr/>
          <a:lstStyle/>
          <a:p>
            <a:fld id="{860C8249-ED93-7640-8EF8-EF1CF6F3BBCA}" type="slidenum">
              <a:rPr lang="en-US" smtClean="0"/>
              <a:t>58</a:t>
            </a:fld>
            <a:endParaRPr lang="en-US"/>
          </a:p>
        </p:txBody>
      </p:sp>
      <p:sp>
        <p:nvSpPr>
          <p:cNvPr id="8" name="Rectangle 7">
            <a:extLst>
              <a:ext uri="{FF2B5EF4-FFF2-40B4-BE49-F238E27FC236}">
                <a16:creationId xmlns:a16="http://schemas.microsoft.com/office/drawing/2014/main" id="{739D9CE6-D3A5-85E0-E1EB-42120408FCA5}"/>
              </a:ext>
            </a:extLst>
          </p:cNvPr>
          <p:cNvSpPr/>
          <p:nvPr/>
        </p:nvSpPr>
        <p:spPr>
          <a:xfrm>
            <a:off x="147146" y="1236858"/>
            <a:ext cx="5265682" cy="3600986"/>
          </a:xfrm>
          <a:prstGeom prst="rect">
            <a:avLst/>
          </a:prstGeom>
        </p:spPr>
        <p:txBody>
          <a:bodyPr wrap="square">
            <a:spAutoFit/>
          </a:bodyPr>
          <a:lstStyle/>
          <a:p>
            <a:pPr fontAlgn="base"/>
            <a:r>
              <a:rPr lang="en-IN" sz="1200" dirty="0">
                <a:solidFill>
                  <a:srgbClr val="FF0000"/>
                </a:solidFill>
                <a:latin typeface="Consolas" panose="020B0609020204030204" pitchFamily="49" charset="0"/>
              </a:rPr>
              <a:t>// Java program to demonstrate</a:t>
            </a:r>
          </a:p>
          <a:p>
            <a:pPr fontAlgn="base"/>
            <a:r>
              <a:rPr lang="en-IN" sz="1200" dirty="0">
                <a:solidFill>
                  <a:srgbClr val="FF0000"/>
                </a:solidFill>
                <a:latin typeface="Consolas" panose="020B0609020204030204" pitchFamily="49" charset="0"/>
              </a:rPr>
              <a:t>// why collection framework was needed</a:t>
            </a:r>
          </a:p>
          <a:p>
            <a:pPr fontAlgn="base"/>
            <a:r>
              <a:rPr lang="en-IN" sz="1200" dirty="0">
                <a:latin typeface="Consolas" panose="020B0609020204030204" pitchFamily="49" charset="0"/>
              </a:rPr>
              <a:t>import </a:t>
            </a:r>
            <a:r>
              <a:rPr lang="en-IN" sz="1200" dirty="0" err="1">
                <a:latin typeface="Consolas" panose="020B0609020204030204" pitchFamily="49" charset="0"/>
              </a:rPr>
              <a:t>java.io</a:t>
            </a:r>
            <a:r>
              <a:rPr lang="en-IN" sz="1200" dirty="0">
                <a:latin typeface="Consolas" panose="020B0609020204030204" pitchFamily="49" charset="0"/>
              </a:rPr>
              <a:t>.*;</a:t>
            </a:r>
          </a:p>
          <a:p>
            <a:pPr fontAlgn="base"/>
            <a:r>
              <a:rPr lang="en-IN" sz="1200" dirty="0">
                <a:latin typeface="Consolas" panose="020B0609020204030204" pitchFamily="49" charset="0"/>
              </a:rPr>
              <a:t>import </a:t>
            </a:r>
            <a:r>
              <a:rPr lang="en-IN" sz="1200" dirty="0" err="1">
                <a:latin typeface="Consolas" panose="020B0609020204030204" pitchFamily="49" charset="0"/>
              </a:rPr>
              <a:t>java.util</a:t>
            </a:r>
            <a:r>
              <a:rPr lang="en-IN" sz="1200" dirty="0">
                <a:latin typeface="Consolas" panose="020B0609020204030204" pitchFamily="49" charset="0"/>
              </a:rPr>
              <a:t>.*;</a:t>
            </a:r>
          </a:p>
          <a:p>
            <a:pPr fontAlgn="base"/>
            <a:r>
              <a:rPr lang="en-IN" sz="1200" dirty="0">
                <a:latin typeface="Consolas" panose="020B0609020204030204" pitchFamily="49" charset="0"/>
              </a:rPr>
              <a:t>  </a:t>
            </a:r>
          </a:p>
          <a:p>
            <a:pPr fontAlgn="base"/>
            <a:r>
              <a:rPr lang="en-IN" sz="1200" dirty="0">
                <a:latin typeface="Consolas" panose="020B0609020204030204" pitchFamily="49" charset="0"/>
              </a:rPr>
              <a:t>class </a:t>
            </a:r>
            <a:r>
              <a:rPr lang="en-IN" sz="1200" dirty="0" err="1">
                <a:latin typeface="Consolas" panose="020B0609020204030204" pitchFamily="49" charset="0"/>
              </a:rPr>
              <a:t>CollectionDemo</a:t>
            </a:r>
            <a:r>
              <a:rPr lang="en-IN" sz="1200" dirty="0">
                <a:latin typeface="Consolas" panose="020B0609020204030204" pitchFamily="49" charset="0"/>
              </a:rPr>
              <a:t> {</a:t>
            </a:r>
          </a:p>
          <a:p>
            <a:pPr fontAlgn="base"/>
            <a:r>
              <a:rPr lang="en-IN" sz="1200" dirty="0">
                <a:latin typeface="Consolas" panose="020B0609020204030204" pitchFamily="49" charset="0"/>
              </a:rPr>
              <a:t>  </a:t>
            </a:r>
          </a:p>
          <a:p>
            <a:pPr fontAlgn="base"/>
            <a:r>
              <a:rPr lang="en-IN" sz="1200" dirty="0">
                <a:latin typeface="Consolas" panose="020B0609020204030204" pitchFamily="49" charset="0"/>
              </a:rPr>
              <a:t>    public static void main(String[] </a:t>
            </a:r>
            <a:r>
              <a:rPr lang="en-IN" sz="1200" dirty="0" err="1">
                <a:latin typeface="Consolas" panose="020B0609020204030204" pitchFamily="49" charset="0"/>
              </a:rPr>
              <a:t>args</a:t>
            </a:r>
            <a:r>
              <a:rPr lang="en-IN" sz="1200" dirty="0">
                <a:latin typeface="Consolas" panose="020B0609020204030204" pitchFamily="49" charset="0"/>
              </a:rPr>
              <a:t>)</a:t>
            </a:r>
          </a:p>
          <a:p>
            <a:pPr fontAlgn="base"/>
            <a:r>
              <a:rPr lang="en-IN" sz="1200" dirty="0">
                <a:latin typeface="Consolas" panose="020B0609020204030204" pitchFamily="49" charset="0"/>
              </a:rPr>
              <a:t>    {</a:t>
            </a:r>
          </a:p>
          <a:p>
            <a:pPr fontAlgn="base"/>
            <a:r>
              <a:rPr lang="en-IN" sz="1200" dirty="0">
                <a:latin typeface="Consolas" panose="020B0609020204030204" pitchFamily="49" charset="0"/>
              </a:rPr>
              <a:t>        </a:t>
            </a:r>
            <a:r>
              <a:rPr lang="en-IN" sz="1200" dirty="0">
                <a:solidFill>
                  <a:srgbClr val="FF0000"/>
                </a:solidFill>
                <a:latin typeface="Consolas" panose="020B0609020204030204" pitchFamily="49" charset="0"/>
              </a:rPr>
              <a:t>// Creating instances of the array,</a:t>
            </a:r>
          </a:p>
          <a:p>
            <a:pPr fontAlgn="base"/>
            <a:r>
              <a:rPr lang="en-IN" sz="1200" dirty="0">
                <a:solidFill>
                  <a:srgbClr val="FF0000"/>
                </a:solidFill>
                <a:latin typeface="Consolas" panose="020B0609020204030204" pitchFamily="49" charset="0"/>
              </a:rPr>
              <a:t>        // vector and </a:t>
            </a:r>
            <a:r>
              <a:rPr lang="en-IN" sz="1200" dirty="0" err="1">
                <a:solidFill>
                  <a:srgbClr val="FF0000"/>
                </a:solidFill>
                <a:latin typeface="Consolas" panose="020B0609020204030204" pitchFamily="49" charset="0"/>
              </a:rPr>
              <a:t>hashtable</a:t>
            </a:r>
            <a:endParaRPr lang="en-IN" sz="1200" dirty="0">
              <a:solidFill>
                <a:srgbClr val="FF0000"/>
              </a:solidFill>
              <a:latin typeface="Consolas" panose="020B0609020204030204" pitchFamily="49" charset="0"/>
            </a:endParaRPr>
          </a:p>
          <a:p>
            <a:pPr fontAlgn="base"/>
            <a:r>
              <a:rPr lang="en-IN" sz="1200" dirty="0">
                <a:latin typeface="Consolas" panose="020B0609020204030204" pitchFamily="49" charset="0"/>
              </a:rPr>
              <a:t>        int </a:t>
            </a:r>
            <a:r>
              <a:rPr lang="en-IN" sz="1200" dirty="0" err="1">
                <a:latin typeface="Consolas" panose="020B0609020204030204" pitchFamily="49" charset="0"/>
              </a:rPr>
              <a:t>arr</a:t>
            </a:r>
            <a:r>
              <a:rPr lang="en-IN" sz="1200" dirty="0">
                <a:latin typeface="Consolas" panose="020B0609020204030204" pitchFamily="49" charset="0"/>
              </a:rPr>
              <a:t>[] = new int[] { 1, 2, 3, 4 };</a:t>
            </a:r>
          </a:p>
          <a:p>
            <a:pPr fontAlgn="base"/>
            <a:r>
              <a:rPr lang="en-IN" sz="1200" dirty="0">
                <a:latin typeface="Consolas" panose="020B0609020204030204" pitchFamily="49" charset="0"/>
              </a:rPr>
              <a:t>        Vector&lt;Integer&gt; v = new Vector();</a:t>
            </a:r>
          </a:p>
          <a:p>
            <a:pPr fontAlgn="base"/>
            <a:r>
              <a:rPr lang="en-IN" sz="1200" dirty="0">
                <a:latin typeface="Consolas" panose="020B0609020204030204" pitchFamily="49" charset="0"/>
              </a:rPr>
              <a:t>        </a:t>
            </a:r>
            <a:r>
              <a:rPr lang="en-IN" sz="1200" dirty="0" err="1">
                <a:latin typeface="Consolas" panose="020B0609020204030204" pitchFamily="49" charset="0"/>
              </a:rPr>
              <a:t>Hashtable</a:t>
            </a:r>
            <a:r>
              <a:rPr lang="en-IN" sz="1200" dirty="0">
                <a:latin typeface="Consolas" panose="020B0609020204030204" pitchFamily="49" charset="0"/>
              </a:rPr>
              <a:t>&lt;Integer, String&gt; h = new </a:t>
            </a:r>
            <a:r>
              <a:rPr lang="en-IN" sz="1200" dirty="0" err="1">
                <a:latin typeface="Consolas" panose="020B0609020204030204" pitchFamily="49" charset="0"/>
              </a:rPr>
              <a:t>Hashtable</a:t>
            </a:r>
            <a:r>
              <a:rPr lang="en-IN" sz="1200" dirty="0">
                <a:latin typeface="Consolas" panose="020B0609020204030204" pitchFamily="49" charset="0"/>
              </a:rPr>
              <a:t>();</a:t>
            </a:r>
          </a:p>
          <a:p>
            <a:pPr fontAlgn="base"/>
            <a:r>
              <a:rPr lang="en-IN" sz="1200" dirty="0">
                <a:latin typeface="Consolas" panose="020B0609020204030204" pitchFamily="49" charset="0"/>
              </a:rPr>
              <a:t>  </a:t>
            </a:r>
          </a:p>
          <a:p>
            <a:pPr fontAlgn="base"/>
            <a:r>
              <a:rPr lang="en-IN" sz="1200" dirty="0">
                <a:latin typeface="Consolas" panose="020B0609020204030204" pitchFamily="49" charset="0"/>
              </a:rPr>
              <a:t>        </a:t>
            </a:r>
            <a:r>
              <a:rPr lang="en-IN" sz="1200" dirty="0">
                <a:solidFill>
                  <a:srgbClr val="FF0000"/>
                </a:solidFill>
                <a:latin typeface="Consolas" panose="020B0609020204030204" pitchFamily="49" charset="0"/>
              </a:rPr>
              <a:t>// Adding the elements into the</a:t>
            </a:r>
          </a:p>
          <a:p>
            <a:pPr fontAlgn="base"/>
            <a:r>
              <a:rPr lang="en-IN" sz="1200" dirty="0">
                <a:solidFill>
                  <a:srgbClr val="FF0000"/>
                </a:solidFill>
                <a:latin typeface="Consolas" panose="020B0609020204030204" pitchFamily="49" charset="0"/>
              </a:rPr>
              <a:t>        // vector</a:t>
            </a:r>
          </a:p>
          <a:p>
            <a:pPr fontAlgn="base"/>
            <a:r>
              <a:rPr lang="en-IN" sz="1200" dirty="0">
                <a:latin typeface="Consolas" panose="020B0609020204030204" pitchFamily="49" charset="0"/>
              </a:rPr>
              <a:t>        </a:t>
            </a:r>
            <a:r>
              <a:rPr lang="en-IN" sz="1200" dirty="0" err="1">
                <a:latin typeface="Consolas" panose="020B0609020204030204" pitchFamily="49" charset="0"/>
              </a:rPr>
              <a:t>v.addElement</a:t>
            </a:r>
            <a:r>
              <a:rPr lang="en-IN" sz="1200" dirty="0">
                <a:latin typeface="Consolas" panose="020B0609020204030204" pitchFamily="49" charset="0"/>
              </a:rPr>
              <a:t>(1);</a:t>
            </a:r>
          </a:p>
          <a:p>
            <a:pPr fontAlgn="base"/>
            <a:r>
              <a:rPr lang="en-IN" sz="1200" dirty="0">
                <a:latin typeface="Consolas" panose="020B0609020204030204" pitchFamily="49" charset="0"/>
              </a:rPr>
              <a:t>        </a:t>
            </a:r>
            <a:r>
              <a:rPr lang="en-IN" sz="1200" dirty="0" err="1">
                <a:latin typeface="Consolas" panose="020B0609020204030204" pitchFamily="49" charset="0"/>
              </a:rPr>
              <a:t>v.addElement</a:t>
            </a:r>
            <a:r>
              <a:rPr lang="en-IN" sz="1200" dirty="0">
                <a:latin typeface="Consolas" panose="020B0609020204030204" pitchFamily="49" charset="0"/>
              </a:rPr>
              <a:t>(2);</a:t>
            </a:r>
            <a:endParaRPr lang="en-IN" sz="1200" b="0" i="0" u="none" strike="noStrike" dirty="0">
              <a:effectLst/>
              <a:latin typeface="Consolas" panose="020B0609020204030204" pitchFamily="49" charset="0"/>
            </a:endParaRPr>
          </a:p>
        </p:txBody>
      </p:sp>
      <p:sp>
        <p:nvSpPr>
          <p:cNvPr id="9" name="Rectangle 8">
            <a:extLst>
              <a:ext uri="{FF2B5EF4-FFF2-40B4-BE49-F238E27FC236}">
                <a16:creationId xmlns:a16="http://schemas.microsoft.com/office/drawing/2014/main" id="{34A4F78D-72BA-77B0-0417-00811CFB1408}"/>
              </a:ext>
            </a:extLst>
          </p:cNvPr>
          <p:cNvSpPr/>
          <p:nvPr/>
        </p:nvSpPr>
        <p:spPr>
          <a:xfrm>
            <a:off x="5696607" y="1117571"/>
            <a:ext cx="6096000" cy="3785652"/>
          </a:xfrm>
          <a:prstGeom prst="rect">
            <a:avLst/>
          </a:prstGeom>
        </p:spPr>
        <p:txBody>
          <a:bodyPr>
            <a:spAutoFit/>
          </a:bodyPr>
          <a:lstStyle/>
          <a:p>
            <a:pPr fontAlgn="base"/>
            <a:r>
              <a:rPr lang="en-IN" sz="1200" dirty="0">
                <a:solidFill>
                  <a:srgbClr val="FF0000"/>
                </a:solidFill>
                <a:latin typeface="Consolas" panose="020B0609020204030204" pitchFamily="49" charset="0"/>
              </a:rPr>
              <a:t>// Adding the element into the</a:t>
            </a:r>
          </a:p>
          <a:p>
            <a:pPr fontAlgn="base"/>
            <a:r>
              <a:rPr lang="en-IN" sz="1200" dirty="0">
                <a:latin typeface="Consolas" panose="020B0609020204030204" pitchFamily="49" charset="0"/>
              </a:rPr>
              <a:t>        </a:t>
            </a:r>
            <a:r>
              <a:rPr lang="en-IN" sz="1200" dirty="0">
                <a:solidFill>
                  <a:srgbClr val="FF0000"/>
                </a:solidFill>
                <a:latin typeface="Consolas" panose="020B0609020204030204" pitchFamily="49" charset="0"/>
              </a:rPr>
              <a:t>// </a:t>
            </a:r>
            <a:r>
              <a:rPr lang="en-IN" sz="1200" dirty="0" err="1">
                <a:solidFill>
                  <a:srgbClr val="FF0000"/>
                </a:solidFill>
                <a:latin typeface="Consolas" panose="020B0609020204030204" pitchFamily="49" charset="0"/>
              </a:rPr>
              <a:t>hashtable</a:t>
            </a:r>
            <a:endParaRPr lang="en-IN" sz="1200" dirty="0">
              <a:solidFill>
                <a:srgbClr val="FF0000"/>
              </a:solidFill>
              <a:latin typeface="Consolas" panose="020B0609020204030204" pitchFamily="49" charset="0"/>
            </a:endParaRPr>
          </a:p>
          <a:p>
            <a:pPr fontAlgn="base"/>
            <a:r>
              <a:rPr lang="en-IN" sz="1200" dirty="0">
                <a:latin typeface="Consolas" panose="020B0609020204030204" pitchFamily="49" charset="0"/>
              </a:rPr>
              <a:t>        </a:t>
            </a:r>
            <a:r>
              <a:rPr lang="en-IN" sz="1200" dirty="0" err="1">
                <a:latin typeface="Consolas" panose="020B0609020204030204" pitchFamily="49" charset="0"/>
              </a:rPr>
              <a:t>h.put</a:t>
            </a:r>
            <a:r>
              <a:rPr lang="en-IN" sz="1200" dirty="0">
                <a:latin typeface="Consolas" panose="020B0609020204030204" pitchFamily="49" charset="0"/>
              </a:rPr>
              <a:t>(1, "geeks");</a:t>
            </a:r>
          </a:p>
          <a:p>
            <a:pPr fontAlgn="base"/>
            <a:r>
              <a:rPr lang="en-IN" sz="1200" dirty="0">
                <a:latin typeface="Consolas" panose="020B0609020204030204" pitchFamily="49" charset="0"/>
              </a:rPr>
              <a:t>        </a:t>
            </a:r>
            <a:r>
              <a:rPr lang="en-IN" sz="1200" dirty="0" err="1">
                <a:latin typeface="Consolas" panose="020B0609020204030204" pitchFamily="49" charset="0"/>
              </a:rPr>
              <a:t>h.put</a:t>
            </a:r>
            <a:r>
              <a:rPr lang="en-IN" sz="1200" dirty="0">
                <a:latin typeface="Consolas" panose="020B0609020204030204" pitchFamily="49" charset="0"/>
              </a:rPr>
              <a:t>(2, "4geeks");</a:t>
            </a:r>
          </a:p>
          <a:p>
            <a:pPr fontAlgn="base"/>
            <a:r>
              <a:rPr lang="en-IN" sz="1200" dirty="0">
                <a:latin typeface="Consolas" panose="020B0609020204030204" pitchFamily="49" charset="0"/>
              </a:rPr>
              <a:t>  </a:t>
            </a:r>
          </a:p>
          <a:p>
            <a:pPr fontAlgn="base"/>
            <a:r>
              <a:rPr lang="en-IN" sz="1200" dirty="0">
                <a:latin typeface="Consolas" panose="020B0609020204030204" pitchFamily="49" charset="0"/>
              </a:rPr>
              <a:t>        </a:t>
            </a:r>
            <a:r>
              <a:rPr lang="en-IN" sz="1200" dirty="0">
                <a:solidFill>
                  <a:srgbClr val="FF0000"/>
                </a:solidFill>
                <a:latin typeface="Consolas" panose="020B0609020204030204" pitchFamily="49" charset="0"/>
              </a:rPr>
              <a:t>// Array instance creation requires [],</a:t>
            </a:r>
          </a:p>
          <a:p>
            <a:pPr fontAlgn="base"/>
            <a:r>
              <a:rPr lang="en-IN" sz="1200" dirty="0">
                <a:solidFill>
                  <a:srgbClr val="FF0000"/>
                </a:solidFill>
                <a:latin typeface="Consolas" panose="020B0609020204030204" pitchFamily="49" charset="0"/>
              </a:rPr>
              <a:t>        // while Vector and </a:t>
            </a:r>
            <a:r>
              <a:rPr lang="en-IN" sz="1200" dirty="0" err="1">
                <a:solidFill>
                  <a:srgbClr val="FF0000"/>
                </a:solidFill>
                <a:latin typeface="Consolas" panose="020B0609020204030204" pitchFamily="49" charset="0"/>
              </a:rPr>
              <a:t>hastable</a:t>
            </a:r>
            <a:r>
              <a:rPr lang="en-IN" sz="1200" dirty="0">
                <a:solidFill>
                  <a:srgbClr val="FF0000"/>
                </a:solidFill>
                <a:latin typeface="Consolas" panose="020B0609020204030204" pitchFamily="49" charset="0"/>
              </a:rPr>
              <a:t> require ()</a:t>
            </a:r>
          </a:p>
          <a:p>
            <a:pPr fontAlgn="base"/>
            <a:r>
              <a:rPr lang="en-IN" sz="1200" dirty="0">
                <a:solidFill>
                  <a:srgbClr val="FF0000"/>
                </a:solidFill>
                <a:latin typeface="Consolas" panose="020B0609020204030204" pitchFamily="49" charset="0"/>
              </a:rPr>
              <a:t>        // Vector element insertion requires </a:t>
            </a:r>
            <a:r>
              <a:rPr lang="en-IN" sz="1200" dirty="0" err="1">
                <a:solidFill>
                  <a:srgbClr val="FF0000"/>
                </a:solidFill>
                <a:latin typeface="Consolas" panose="020B0609020204030204" pitchFamily="49" charset="0"/>
              </a:rPr>
              <a:t>addElement</a:t>
            </a:r>
            <a:r>
              <a:rPr lang="en-IN" sz="1200" dirty="0">
                <a:solidFill>
                  <a:srgbClr val="FF0000"/>
                </a:solidFill>
                <a:latin typeface="Consolas" panose="020B0609020204030204" pitchFamily="49" charset="0"/>
              </a:rPr>
              <a:t>(),</a:t>
            </a:r>
          </a:p>
          <a:p>
            <a:pPr fontAlgn="base"/>
            <a:r>
              <a:rPr lang="en-IN" sz="1200" dirty="0">
                <a:solidFill>
                  <a:srgbClr val="FF0000"/>
                </a:solidFill>
                <a:latin typeface="Consolas" panose="020B0609020204030204" pitchFamily="49" charset="0"/>
              </a:rPr>
              <a:t>        // but </a:t>
            </a:r>
            <a:r>
              <a:rPr lang="en-IN" sz="1200" dirty="0" err="1">
                <a:solidFill>
                  <a:srgbClr val="FF0000"/>
                </a:solidFill>
                <a:latin typeface="Consolas" panose="020B0609020204030204" pitchFamily="49" charset="0"/>
              </a:rPr>
              <a:t>hashtable</a:t>
            </a:r>
            <a:r>
              <a:rPr lang="en-IN" sz="1200" dirty="0">
                <a:solidFill>
                  <a:srgbClr val="FF0000"/>
                </a:solidFill>
                <a:latin typeface="Consolas" panose="020B0609020204030204" pitchFamily="49" charset="0"/>
              </a:rPr>
              <a:t> element insertion requires put()</a:t>
            </a:r>
            <a:endParaRPr lang="en-IN" sz="1200" dirty="0">
              <a:latin typeface="Consolas" panose="020B0609020204030204" pitchFamily="49" charset="0"/>
            </a:endParaRPr>
          </a:p>
          <a:p>
            <a:pPr fontAlgn="base"/>
            <a:r>
              <a:rPr lang="en-IN" sz="1200" dirty="0">
                <a:latin typeface="Consolas" panose="020B0609020204030204" pitchFamily="49" charset="0"/>
              </a:rPr>
              <a:t>        </a:t>
            </a:r>
            <a:r>
              <a:rPr lang="en-IN" sz="1200" dirty="0">
                <a:solidFill>
                  <a:srgbClr val="FF0000"/>
                </a:solidFill>
                <a:latin typeface="Consolas" panose="020B0609020204030204" pitchFamily="49" charset="0"/>
              </a:rPr>
              <a:t>// Accessing the first element of the</a:t>
            </a:r>
          </a:p>
          <a:p>
            <a:pPr fontAlgn="base"/>
            <a:r>
              <a:rPr lang="en-IN" sz="1200" dirty="0">
                <a:solidFill>
                  <a:srgbClr val="FF0000"/>
                </a:solidFill>
                <a:latin typeface="Consolas" panose="020B0609020204030204" pitchFamily="49" charset="0"/>
              </a:rPr>
              <a:t>        // array, vector and </a:t>
            </a:r>
            <a:r>
              <a:rPr lang="en-IN" sz="1200" dirty="0" err="1">
                <a:solidFill>
                  <a:srgbClr val="FF0000"/>
                </a:solidFill>
                <a:latin typeface="Consolas" panose="020B0609020204030204" pitchFamily="49" charset="0"/>
              </a:rPr>
              <a:t>hashtable</a:t>
            </a:r>
            <a:endParaRPr lang="en-IN" sz="1200" dirty="0">
              <a:solidFill>
                <a:srgbClr val="FF0000"/>
              </a:solidFill>
              <a:latin typeface="Consolas" panose="020B0609020204030204" pitchFamily="49" charset="0"/>
            </a:endParaRPr>
          </a:p>
          <a:p>
            <a:pPr fontAlgn="base"/>
            <a:r>
              <a:rPr lang="en-IN" sz="1200" dirty="0">
                <a:latin typeface="Consolas" panose="020B0609020204030204" pitchFamily="49" charset="0"/>
              </a:rPr>
              <a:t>        </a:t>
            </a:r>
            <a:r>
              <a:rPr lang="en-IN" sz="1200" dirty="0" err="1">
                <a:latin typeface="Consolas" panose="020B0609020204030204" pitchFamily="49" charset="0"/>
              </a:rPr>
              <a:t>System.out.println</a:t>
            </a:r>
            <a:r>
              <a:rPr lang="en-IN" sz="1200" dirty="0">
                <a:latin typeface="Consolas" panose="020B0609020204030204" pitchFamily="49" charset="0"/>
              </a:rPr>
              <a:t>(</a:t>
            </a:r>
            <a:r>
              <a:rPr lang="en-IN" sz="1200" dirty="0" err="1">
                <a:latin typeface="Consolas" panose="020B0609020204030204" pitchFamily="49" charset="0"/>
              </a:rPr>
              <a:t>arr</a:t>
            </a:r>
            <a:r>
              <a:rPr lang="en-IN" sz="1200" dirty="0">
                <a:latin typeface="Consolas" panose="020B0609020204030204" pitchFamily="49" charset="0"/>
              </a:rPr>
              <a:t>[0]);</a:t>
            </a:r>
          </a:p>
          <a:p>
            <a:pPr fontAlgn="base"/>
            <a:r>
              <a:rPr lang="en-IN" sz="1200" dirty="0">
                <a:latin typeface="Consolas" panose="020B0609020204030204" pitchFamily="49" charset="0"/>
              </a:rPr>
              <a:t>        </a:t>
            </a:r>
            <a:r>
              <a:rPr lang="en-IN" sz="1200" dirty="0" err="1">
                <a:latin typeface="Consolas" panose="020B0609020204030204" pitchFamily="49" charset="0"/>
              </a:rPr>
              <a:t>System.out.println</a:t>
            </a:r>
            <a:r>
              <a:rPr lang="en-IN" sz="1200" dirty="0">
                <a:latin typeface="Consolas" panose="020B0609020204030204" pitchFamily="49" charset="0"/>
              </a:rPr>
              <a:t>(</a:t>
            </a:r>
            <a:r>
              <a:rPr lang="en-IN" sz="1200" dirty="0" err="1">
                <a:latin typeface="Consolas" panose="020B0609020204030204" pitchFamily="49" charset="0"/>
              </a:rPr>
              <a:t>v.elementAt</a:t>
            </a:r>
            <a:r>
              <a:rPr lang="en-IN" sz="1200" dirty="0">
                <a:latin typeface="Consolas" panose="020B0609020204030204" pitchFamily="49" charset="0"/>
              </a:rPr>
              <a:t>(0));</a:t>
            </a:r>
          </a:p>
          <a:p>
            <a:pPr fontAlgn="base"/>
            <a:r>
              <a:rPr lang="en-IN" sz="1200" dirty="0">
                <a:latin typeface="Consolas" panose="020B0609020204030204" pitchFamily="49" charset="0"/>
              </a:rPr>
              <a:t>        </a:t>
            </a:r>
            <a:r>
              <a:rPr lang="en-IN" sz="1200" dirty="0" err="1">
                <a:latin typeface="Consolas" panose="020B0609020204030204" pitchFamily="49" charset="0"/>
              </a:rPr>
              <a:t>System.out.println</a:t>
            </a:r>
            <a:r>
              <a:rPr lang="en-IN" sz="1200" dirty="0">
                <a:latin typeface="Consolas" panose="020B0609020204030204" pitchFamily="49" charset="0"/>
              </a:rPr>
              <a:t>(</a:t>
            </a:r>
            <a:r>
              <a:rPr lang="en-IN" sz="1200" dirty="0" err="1">
                <a:latin typeface="Consolas" panose="020B0609020204030204" pitchFamily="49" charset="0"/>
              </a:rPr>
              <a:t>h.get</a:t>
            </a:r>
            <a:r>
              <a:rPr lang="en-IN" sz="1200" dirty="0">
                <a:latin typeface="Consolas" panose="020B0609020204030204" pitchFamily="49" charset="0"/>
              </a:rPr>
              <a:t>(1));</a:t>
            </a:r>
          </a:p>
          <a:p>
            <a:pPr fontAlgn="base"/>
            <a:r>
              <a:rPr lang="en-IN" sz="1200" dirty="0">
                <a:latin typeface="Consolas" panose="020B0609020204030204" pitchFamily="49" charset="0"/>
              </a:rPr>
              <a:t>  </a:t>
            </a:r>
          </a:p>
          <a:p>
            <a:pPr fontAlgn="base"/>
            <a:r>
              <a:rPr lang="en-IN" sz="1200" dirty="0">
                <a:latin typeface="Consolas" panose="020B0609020204030204" pitchFamily="49" charset="0"/>
              </a:rPr>
              <a:t>        </a:t>
            </a:r>
            <a:r>
              <a:rPr lang="en-IN" sz="1200" dirty="0">
                <a:solidFill>
                  <a:srgbClr val="FF0000"/>
                </a:solidFill>
                <a:latin typeface="Consolas" panose="020B0609020204030204" pitchFamily="49" charset="0"/>
              </a:rPr>
              <a:t>// Array elements are accessed using [],</a:t>
            </a:r>
          </a:p>
          <a:p>
            <a:pPr fontAlgn="base"/>
            <a:r>
              <a:rPr lang="en-IN" sz="1200" dirty="0">
                <a:solidFill>
                  <a:srgbClr val="FF0000"/>
                </a:solidFill>
                <a:latin typeface="Consolas" panose="020B0609020204030204" pitchFamily="49" charset="0"/>
              </a:rPr>
              <a:t>        // vector elements using </a:t>
            </a:r>
            <a:r>
              <a:rPr lang="en-IN" sz="1200" dirty="0" err="1">
                <a:solidFill>
                  <a:srgbClr val="FF0000"/>
                </a:solidFill>
                <a:latin typeface="Consolas" panose="020B0609020204030204" pitchFamily="49" charset="0"/>
              </a:rPr>
              <a:t>elementAt</a:t>
            </a:r>
            <a:r>
              <a:rPr lang="en-IN" sz="1200" dirty="0">
                <a:solidFill>
                  <a:srgbClr val="FF0000"/>
                </a:solidFill>
                <a:latin typeface="Consolas" panose="020B0609020204030204" pitchFamily="49" charset="0"/>
              </a:rPr>
              <a:t>()</a:t>
            </a:r>
          </a:p>
          <a:p>
            <a:pPr fontAlgn="base"/>
            <a:r>
              <a:rPr lang="en-IN" sz="1200" dirty="0">
                <a:solidFill>
                  <a:srgbClr val="FF0000"/>
                </a:solidFill>
                <a:latin typeface="Consolas" panose="020B0609020204030204" pitchFamily="49" charset="0"/>
              </a:rPr>
              <a:t>        // and </a:t>
            </a:r>
            <a:r>
              <a:rPr lang="en-IN" sz="1200" dirty="0" err="1">
                <a:solidFill>
                  <a:srgbClr val="FF0000"/>
                </a:solidFill>
                <a:latin typeface="Consolas" panose="020B0609020204030204" pitchFamily="49" charset="0"/>
              </a:rPr>
              <a:t>hashtable</a:t>
            </a:r>
            <a:r>
              <a:rPr lang="en-IN" sz="1200" dirty="0">
                <a:solidFill>
                  <a:srgbClr val="FF0000"/>
                </a:solidFill>
                <a:latin typeface="Consolas" panose="020B0609020204030204" pitchFamily="49" charset="0"/>
              </a:rPr>
              <a:t> elements using get()</a:t>
            </a:r>
          </a:p>
          <a:p>
            <a:pPr fontAlgn="base"/>
            <a:r>
              <a:rPr lang="en-IN" sz="1200" dirty="0">
                <a:latin typeface="Consolas" panose="020B0609020204030204" pitchFamily="49" charset="0"/>
              </a:rPr>
              <a:t>    }</a:t>
            </a:r>
          </a:p>
          <a:p>
            <a:pPr fontAlgn="base"/>
            <a:r>
              <a:rPr lang="en-IN" sz="1200" dirty="0">
                <a:latin typeface="Consolas" panose="020B0609020204030204" pitchFamily="49" charset="0"/>
              </a:rPr>
              <a:t>}</a:t>
            </a:r>
            <a:endParaRPr lang="en-IN" sz="1200" b="0" i="0" u="none" strike="noStrike" dirty="0">
              <a:effectLst/>
              <a:latin typeface="Consolas" panose="020B0609020204030204" pitchFamily="49" charset="0"/>
            </a:endParaRPr>
          </a:p>
        </p:txBody>
      </p:sp>
      <p:sp>
        <p:nvSpPr>
          <p:cNvPr id="10" name="Rectangle 9">
            <a:extLst>
              <a:ext uri="{FF2B5EF4-FFF2-40B4-BE49-F238E27FC236}">
                <a16:creationId xmlns:a16="http://schemas.microsoft.com/office/drawing/2014/main" id="{826CF6F5-5846-4C30-EAA1-2E6F32DB7A26}"/>
              </a:ext>
            </a:extLst>
          </p:cNvPr>
          <p:cNvSpPr/>
          <p:nvPr/>
        </p:nvSpPr>
        <p:spPr>
          <a:xfrm>
            <a:off x="4145295" y="4548496"/>
            <a:ext cx="978153" cy="1477328"/>
          </a:xfrm>
          <a:prstGeom prst="rect">
            <a:avLst/>
          </a:prstGeom>
        </p:spPr>
        <p:txBody>
          <a:bodyPr wrap="none">
            <a:spAutoFit/>
          </a:bodyPr>
          <a:lstStyle/>
          <a:p>
            <a:r>
              <a:rPr lang="en-IN" dirty="0"/>
              <a:t>Output:</a:t>
            </a:r>
          </a:p>
          <a:p>
            <a:r>
              <a:rPr lang="en-IN" dirty="0"/>
              <a:t> </a:t>
            </a:r>
          </a:p>
          <a:p>
            <a:r>
              <a:rPr lang="en-IN" dirty="0"/>
              <a:t>1 </a:t>
            </a:r>
          </a:p>
          <a:p>
            <a:r>
              <a:rPr lang="en-IN" dirty="0"/>
              <a:t>1 </a:t>
            </a:r>
          </a:p>
          <a:p>
            <a:r>
              <a:rPr lang="en-IN" dirty="0"/>
              <a:t>geeks</a:t>
            </a:r>
            <a:endParaRPr lang="en-US" dirty="0"/>
          </a:p>
        </p:txBody>
      </p:sp>
      <p:pic>
        <p:nvPicPr>
          <p:cNvPr id="11" name="Picture 10">
            <a:extLst>
              <a:ext uri="{FF2B5EF4-FFF2-40B4-BE49-F238E27FC236}">
                <a16:creationId xmlns:a16="http://schemas.microsoft.com/office/drawing/2014/main" id="{77506AF4-EAEF-FF1C-35A9-7FA06B968337}"/>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41702768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4B4DE7-ADE3-F475-C956-21C5462F9B3C}"/>
              </a:ext>
            </a:extLst>
          </p:cNvPr>
          <p:cNvSpPr>
            <a:spLocks noGrp="1"/>
          </p:cNvSpPr>
          <p:nvPr>
            <p:ph idx="1"/>
          </p:nvPr>
        </p:nvSpPr>
        <p:spPr/>
        <p:txBody>
          <a:bodyPr/>
          <a:lstStyle/>
          <a:p>
            <a:pPr marL="0" indent="0" algn="just">
              <a:buNone/>
            </a:pPr>
            <a:r>
              <a:rPr lang="en-IN" dirty="0"/>
              <a:t>As we can observe, none of these collections(Array, Vector, or </a:t>
            </a:r>
            <a:r>
              <a:rPr lang="en-IN" dirty="0" err="1"/>
              <a:t>Hashtable</a:t>
            </a:r>
            <a:r>
              <a:rPr lang="en-IN" dirty="0"/>
              <a:t>) implements a standard member access interface, it was very difficult for programmers to write algorithms that can work for all kinds of Collections. </a:t>
            </a:r>
          </a:p>
          <a:p>
            <a:pPr marL="0" indent="0" algn="just">
              <a:buNone/>
            </a:pPr>
            <a:r>
              <a:rPr lang="en-IN" dirty="0"/>
              <a:t>Another drawback is that most of the ‘Vector’ methods are final, meaning we cannot extend the ’Vector’ class to implement a similar kind of Collection. </a:t>
            </a:r>
          </a:p>
          <a:p>
            <a:pPr marL="0" indent="0" algn="just">
              <a:buNone/>
            </a:pPr>
            <a:r>
              <a:rPr lang="en-IN" dirty="0"/>
              <a:t>Therefore, Java developers decided to come up with a common interface to deal with the above-mentioned problems and introduced the Collection Framework in JDK 1.2 post which both, legacy Vectors and </a:t>
            </a:r>
            <a:r>
              <a:rPr lang="en-IN" dirty="0" err="1"/>
              <a:t>Hashtables</a:t>
            </a:r>
            <a:r>
              <a:rPr lang="en-IN" dirty="0"/>
              <a:t> were modified to conform to the Collection Framework. </a:t>
            </a:r>
            <a:endParaRPr lang="en-US" dirty="0"/>
          </a:p>
        </p:txBody>
      </p:sp>
      <p:sp>
        <p:nvSpPr>
          <p:cNvPr id="4" name="Date Placeholder 3">
            <a:extLst>
              <a:ext uri="{FF2B5EF4-FFF2-40B4-BE49-F238E27FC236}">
                <a16:creationId xmlns:a16="http://schemas.microsoft.com/office/drawing/2014/main" id="{DAB46EEF-655F-9BD4-54E4-AF8C1A4C1658}"/>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6AA21CD4-E7AD-73E3-C13B-54E96F93B599}"/>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3BEB12B8-7878-17E9-8C90-1991452ED541}"/>
              </a:ext>
            </a:extLst>
          </p:cNvPr>
          <p:cNvSpPr>
            <a:spLocks noGrp="1"/>
          </p:cNvSpPr>
          <p:nvPr>
            <p:ph type="sldNum" sz="quarter" idx="12"/>
          </p:nvPr>
        </p:nvSpPr>
        <p:spPr/>
        <p:txBody>
          <a:bodyPr/>
          <a:lstStyle/>
          <a:p>
            <a:fld id="{860C8249-ED93-7640-8EF8-EF1CF6F3BBCA}" type="slidenum">
              <a:rPr lang="en-US" smtClean="0"/>
              <a:t>59</a:t>
            </a:fld>
            <a:endParaRPr lang="en-US"/>
          </a:p>
        </p:txBody>
      </p:sp>
      <p:pic>
        <p:nvPicPr>
          <p:cNvPr id="8" name="Picture 7">
            <a:extLst>
              <a:ext uri="{FF2B5EF4-FFF2-40B4-BE49-F238E27FC236}">
                <a16:creationId xmlns:a16="http://schemas.microsoft.com/office/drawing/2014/main" id="{9E4115E3-AF74-B362-1057-0279105A89B3}"/>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55744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CA8DC-E726-32E8-998C-E2FD6A9C7630}"/>
              </a:ext>
            </a:extLst>
          </p:cNvPr>
          <p:cNvSpPr>
            <a:spLocks noGrp="1"/>
          </p:cNvSpPr>
          <p:nvPr>
            <p:ph type="title"/>
          </p:nvPr>
        </p:nvSpPr>
        <p:spPr>
          <a:xfrm>
            <a:off x="1572768" y="75854"/>
            <a:ext cx="10058400" cy="1609344"/>
          </a:xfrm>
        </p:spPr>
        <p:txBody>
          <a:bodyPr/>
          <a:lstStyle/>
          <a:p>
            <a:r>
              <a:rPr lang="en-US" dirty="0"/>
              <a:t>Types of Java Exceptions</a:t>
            </a:r>
          </a:p>
        </p:txBody>
      </p:sp>
      <p:sp>
        <p:nvSpPr>
          <p:cNvPr id="3" name="Content Placeholder 2">
            <a:extLst>
              <a:ext uri="{FF2B5EF4-FFF2-40B4-BE49-F238E27FC236}">
                <a16:creationId xmlns:a16="http://schemas.microsoft.com/office/drawing/2014/main" id="{157957F3-3F94-6BC6-2343-D9A4BB399B37}"/>
              </a:ext>
            </a:extLst>
          </p:cNvPr>
          <p:cNvSpPr>
            <a:spLocks noGrp="1"/>
          </p:cNvSpPr>
          <p:nvPr>
            <p:ph idx="1"/>
          </p:nvPr>
        </p:nvSpPr>
        <p:spPr>
          <a:xfrm>
            <a:off x="1572768" y="1480344"/>
            <a:ext cx="10058400" cy="4050792"/>
          </a:xfrm>
        </p:spPr>
        <p:txBody>
          <a:bodyPr/>
          <a:lstStyle/>
          <a:p>
            <a:pPr marL="0" indent="0">
              <a:buNone/>
            </a:pPr>
            <a:br>
              <a:rPr lang="en-IN" dirty="0"/>
            </a:br>
            <a:endParaRPr lang="en-IN" dirty="0"/>
          </a:p>
          <a:p>
            <a:r>
              <a:rPr lang="en-IN" dirty="0"/>
              <a:t>There are mainly two types of exceptions: checked and unchecked. An error is considered as the unchecked exception. </a:t>
            </a:r>
          </a:p>
          <a:p>
            <a:pPr marL="0" indent="0">
              <a:buNone/>
            </a:pPr>
            <a:r>
              <a:rPr lang="en-IN" dirty="0"/>
              <a:t>However, according to Oracle, there are three types of exceptions namely: </a:t>
            </a:r>
          </a:p>
          <a:p>
            <a:r>
              <a:rPr lang="en-IN" dirty="0"/>
              <a:t>Checked Exception </a:t>
            </a:r>
          </a:p>
          <a:p>
            <a:r>
              <a:rPr lang="en-IN" dirty="0"/>
              <a:t>Unchecked Exception </a:t>
            </a:r>
          </a:p>
          <a:p>
            <a:r>
              <a:rPr lang="en-IN" dirty="0"/>
              <a:t>Error </a:t>
            </a:r>
          </a:p>
          <a:p>
            <a:endParaRPr lang="en-US" dirty="0"/>
          </a:p>
        </p:txBody>
      </p:sp>
      <p:sp>
        <p:nvSpPr>
          <p:cNvPr id="4" name="Date Placeholder 3">
            <a:extLst>
              <a:ext uri="{FF2B5EF4-FFF2-40B4-BE49-F238E27FC236}">
                <a16:creationId xmlns:a16="http://schemas.microsoft.com/office/drawing/2014/main" id="{C978A445-C792-E37E-C947-8BA2F13A4B0B}"/>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B911BD6F-28D7-0889-AF1E-12AEBB89AFDA}"/>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A1DC3E0D-5E52-950A-0073-796DD5B370DB}"/>
              </a:ext>
            </a:extLst>
          </p:cNvPr>
          <p:cNvSpPr>
            <a:spLocks noGrp="1"/>
          </p:cNvSpPr>
          <p:nvPr>
            <p:ph type="sldNum" sz="quarter" idx="12"/>
          </p:nvPr>
        </p:nvSpPr>
        <p:spPr/>
        <p:txBody>
          <a:bodyPr/>
          <a:lstStyle/>
          <a:p>
            <a:fld id="{860C8249-ED93-7640-8EF8-EF1CF6F3BBCA}" type="slidenum">
              <a:rPr lang="en-US" smtClean="0"/>
              <a:t>6</a:t>
            </a:fld>
            <a:endParaRPr lang="en-US"/>
          </a:p>
        </p:txBody>
      </p:sp>
      <p:pic>
        <p:nvPicPr>
          <p:cNvPr id="7" name="Picture 6">
            <a:extLst>
              <a:ext uri="{FF2B5EF4-FFF2-40B4-BE49-F238E27FC236}">
                <a16:creationId xmlns:a16="http://schemas.microsoft.com/office/drawing/2014/main" id="{C57915AC-056A-E884-2044-036212634EBC}"/>
              </a:ext>
            </a:extLst>
          </p:cNvPr>
          <p:cNvPicPr>
            <a:picLocks noChangeAspect="1"/>
          </p:cNvPicPr>
          <p:nvPr/>
        </p:nvPicPr>
        <p:blipFill>
          <a:blip r:embed="rId2"/>
          <a:stretch>
            <a:fillRect/>
          </a:stretch>
        </p:blipFill>
        <p:spPr>
          <a:xfrm>
            <a:off x="10877626" y="0"/>
            <a:ext cx="1314374" cy="1314374"/>
          </a:xfrm>
          <a:prstGeom prst="rect">
            <a:avLst/>
          </a:prstGeom>
        </p:spPr>
      </p:pic>
      <p:pic>
        <p:nvPicPr>
          <p:cNvPr id="8" name="Content Placeholder 8">
            <a:extLst>
              <a:ext uri="{FF2B5EF4-FFF2-40B4-BE49-F238E27FC236}">
                <a16:creationId xmlns:a16="http://schemas.microsoft.com/office/drawing/2014/main" id="{9A5A3A7C-3515-6BA1-ADC4-51EBAD182DF1}"/>
              </a:ext>
            </a:extLst>
          </p:cNvPr>
          <p:cNvPicPr>
            <a:picLocks noChangeAspect="1"/>
          </p:cNvPicPr>
          <p:nvPr/>
        </p:nvPicPr>
        <p:blipFill>
          <a:blip r:embed="rId3"/>
          <a:stretch>
            <a:fillRect/>
          </a:stretch>
        </p:blipFill>
        <p:spPr>
          <a:xfrm>
            <a:off x="6493778" y="3505740"/>
            <a:ext cx="3213599" cy="2767044"/>
          </a:xfrm>
          <a:prstGeom prst="rect">
            <a:avLst/>
          </a:prstGeom>
        </p:spPr>
      </p:pic>
    </p:spTree>
    <p:extLst>
      <p:ext uri="{BB962C8B-B14F-4D97-AF65-F5344CB8AC3E}">
        <p14:creationId xmlns:p14="http://schemas.microsoft.com/office/powerpoint/2010/main" val="36163010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B094F-34C4-EF42-6174-FB8C36B08487}"/>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B2009EBF-4706-F3D7-3DC4-C99B23EC3AD4}"/>
              </a:ext>
            </a:extLst>
          </p:cNvPr>
          <p:cNvSpPr>
            <a:spLocks noGrp="1"/>
          </p:cNvSpPr>
          <p:nvPr>
            <p:ph idx="1"/>
          </p:nvPr>
        </p:nvSpPr>
        <p:spPr/>
        <p:txBody>
          <a:bodyPr>
            <a:normAutofit fontScale="92500" lnSpcReduction="10000"/>
          </a:bodyPr>
          <a:lstStyle/>
          <a:p>
            <a:pPr marL="0" indent="0">
              <a:buNone/>
            </a:pPr>
            <a:r>
              <a:rPr lang="en-IN" b="1" dirty="0"/>
              <a:t>Consistent API:</a:t>
            </a:r>
            <a:r>
              <a:rPr lang="en-IN" dirty="0"/>
              <a:t> The API has a basic set of interfaces like </a:t>
            </a:r>
            <a:r>
              <a:rPr lang="en-IN" i="1" dirty="0"/>
              <a:t>Collection</a:t>
            </a:r>
            <a:r>
              <a:rPr lang="en-IN" dirty="0"/>
              <a:t>, </a:t>
            </a:r>
            <a:r>
              <a:rPr lang="en-IN" i="1" dirty="0"/>
              <a:t>Set</a:t>
            </a:r>
            <a:r>
              <a:rPr lang="en-IN" dirty="0"/>
              <a:t>, </a:t>
            </a:r>
            <a:r>
              <a:rPr lang="en-IN" i="1" dirty="0"/>
              <a:t>List</a:t>
            </a:r>
            <a:r>
              <a:rPr lang="en-IN" dirty="0"/>
              <a:t>, or </a:t>
            </a:r>
            <a:r>
              <a:rPr lang="en-IN" i="1" dirty="0"/>
              <a:t>Map</a:t>
            </a:r>
            <a:r>
              <a:rPr lang="en-IN" dirty="0"/>
              <a:t>, all the classes (</a:t>
            </a:r>
            <a:r>
              <a:rPr lang="en-IN" dirty="0" err="1"/>
              <a:t>arraylist</a:t>
            </a:r>
            <a:r>
              <a:rPr lang="en-IN" dirty="0"/>
              <a:t>, </a:t>
            </a:r>
            <a:r>
              <a:rPr lang="en-IN" dirty="0" err="1"/>
              <a:t>linkedlist</a:t>
            </a:r>
            <a:r>
              <a:rPr lang="en-IN" dirty="0"/>
              <a:t>, Vector, etc) that implement these interfaces have </a:t>
            </a:r>
            <a:r>
              <a:rPr lang="en-IN" i="1" dirty="0"/>
              <a:t>some</a:t>
            </a:r>
            <a:r>
              <a:rPr lang="en-IN" dirty="0"/>
              <a:t> common set of methods.</a:t>
            </a:r>
          </a:p>
          <a:p>
            <a:pPr marL="0" indent="0">
              <a:buNone/>
            </a:pPr>
            <a:endParaRPr lang="en-IN" dirty="0"/>
          </a:p>
          <a:p>
            <a:pPr marL="0" indent="0">
              <a:buNone/>
            </a:pPr>
            <a:r>
              <a:rPr lang="en-IN" b="1" dirty="0"/>
              <a:t>Reduces programming effort:</a:t>
            </a:r>
            <a:r>
              <a:rPr lang="en-IN" dirty="0"/>
              <a:t> A programmer doesn’t have to worry about the design of the Collection but rather he can focus on its best use in his program. Therefore, the basic concept of Object-oriented programming (i.e.) abstraction has been successfully implemented.</a:t>
            </a:r>
          </a:p>
          <a:p>
            <a:pPr marL="0" indent="0">
              <a:buNone/>
            </a:pPr>
            <a:endParaRPr lang="en-IN" dirty="0"/>
          </a:p>
          <a:p>
            <a:pPr marL="0" indent="0" fontAlgn="base">
              <a:buNone/>
            </a:pPr>
            <a:r>
              <a:rPr lang="en-IN" b="1" dirty="0"/>
              <a:t>Increases program speed and quality:</a:t>
            </a:r>
            <a:r>
              <a:rPr lang="en-IN" dirty="0"/>
              <a:t> Increases performance by providing high-performance implementations of useful data structures and algorithms because in this case, the programmer need not think of the best implementation of a specific data structure. He can simply use the best implementation to drastically boost the performance of his algorithm/program.</a:t>
            </a:r>
          </a:p>
        </p:txBody>
      </p:sp>
      <p:sp>
        <p:nvSpPr>
          <p:cNvPr id="4" name="Date Placeholder 3">
            <a:extLst>
              <a:ext uri="{FF2B5EF4-FFF2-40B4-BE49-F238E27FC236}">
                <a16:creationId xmlns:a16="http://schemas.microsoft.com/office/drawing/2014/main" id="{DBEA4AAD-CB4B-6356-BE47-F1DC4C6A95BD}"/>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80D8EAEE-97BB-F81A-1FAE-2CA750D87E3D}"/>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59470F4D-31BF-B472-1C69-E34B545B4DBB}"/>
              </a:ext>
            </a:extLst>
          </p:cNvPr>
          <p:cNvSpPr>
            <a:spLocks noGrp="1"/>
          </p:cNvSpPr>
          <p:nvPr>
            <p:ph type="sldNum" sz="quarter" idx="12"/>
          </p:nvPr>
        </p:nvSpPr>
        <p:spPr/>
        <p:txBody>
          <a:bodyPr/>
          <a:lstStyle/>
          <a:p>
            <a:fld id="{860C8249-ED93-7640-8EF8-EF1CF6F3BBCA}" type="slidenum">
              <a:rPr lang="en-US" smtClean="0"/>
              <a:t>60</a:t>
            </a:fld>
            <a:endParaRPr lang="en-US"/>
          </a:p>
        </p:txBody>
      </p:sp>
      <p:pic>
        <p:nvPicPr>
          <p:cNvPr id="7" name="Picture 6">
            <a:extLst>
              <a:ext uri="{FF2B5EF4-FFF2-40B4-BE49-F238E27FC236}">
                <a16:creationId xmlns:a16="http://schemas.microsoft.com/office/drawing/2014/main" id="{80DED522-15A6-F55A-2CAB-29E8E8CE5FC7}"/>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34130921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A98B6C4-BED5-A670-F5EF-BAE1D85785CB}"/>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D7860CA5-6E32-F35F-4D13-42870AE5DF40}"/>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53A49700-7373-D6FC-70D6-AF621865E91D}"/>
              </a:ext>
            </a:extLst>
          </p:cNvPr>
          <p:cNvSpPr>
            <a:spLocks noGrp="1"/>
          </p:cNvSpPr>
          <p:nvPr>
            <p:ph type="sldNum" sz="quarter" idx="12"/>
          </p:nvPr>
        </p:nvSpPr>
        <p:spPr/>
        <p:txBody>
          <a:bodyPr/>
          <a:lstStyle/>
          <a:p>
            <a:fld id="{860C8249-ED93-7640-8EF8-EF1CF6F3BBCA}" type="slidenum">
              <a:rPr lang="en-US" smtClean="0"/>
              <a:t>61</a:t>
            </a:fld>
            <a:endParaRPr lang="en-US"/>
          </a:p>
        </p:txBody>
      </p:sp>
      <p:pic>
        <p:nvPicPr>
          <p:cNvPr id="7" name="Content Placeholder 1">
            <a:extLst>
              <a:ext uri="{FF2B5EF4-FFF2-40B4-BE49-F238E27FC236}">
                <a16:creationId xmlns:a16="http://schemas.microsoft.com/office/drawing/2014/main" id="{9494C993-278C-8EEF-1A02-02783A5AA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6822" y="175772"/>
            <a:ext cx="7281096" cy="6096000"/>
          </a:xfrm>
          <a:prstGeom prst="rect">
            <a:avLst/>
          </a:prstGeom>
        </p:spPr>
      </p:pic>
      <p:sp>
        <p:nvSpPr>
          <p:cNvPr id="8" name="Rectangle 7">
            <a:extLst>
              <a:ext uri="{FF2B5EF4-FFF2-40B4-BE49-F238E27FC236}">
                <a16:creationId xmlns:a16="http://schemas.microsoft.com/office/drawing/2014/main" id="{A60CD1B5-5CC1-C54B-6E9E-D80E421AC1D2}"/>
              </a:ext>
            </a:extLst>
          </p:cNvPr>
          <p:cNvSpPr/>
          <p:nvPr/>
        </p:nvSpPr>
        <p:spPr>
          <a:xfrm>
            <a:off x="420414" y="362462"/>
            <a:ext cx="6096000" cy="5909310"/>
          </a:xfrm>
          <a:prstGeom prst="rect">
            <a:avLst/>
          </a:prstGeom>
        </p:spPr>
        <p:txBody>
          <a:bodyPr>
            <a:spAutoFit/>
          </a:bodyPr>
          <a:lstStyle/>
          <a:p>
            <a:r>
              <a:rPr lang="en-IN" dirty="0">
                <a:latin typeface="urw-din"/>
              </a:rPr>
              <a:t>The utility package, (</a:t>
            </a:r>
            <a:r>
              <a:rPr lang="en-IN" dirty="0" err="1">
                <a:latin typeface="urw-din"/>
              </a:rPr>
              <a:t>java.util</a:t>
            </a:r>
            <a:r>
              <a:rPr lang="en-IN" dirty="0">
                <a:latin typeface="urw-din"/>
              </a:rPr>
              <a:t>) contains all the classes and interfaces that are required by the collection framework. </a:t>
            </a:r>
          </a:p>
          <a:p>
            <a:r>
              <a:rPr lang="en-IN" dirty="0">
                <a:latin typeface="urw-din"/>
              </a:rPr>
              <a:t>The collection framework contains an interface named an </a:t>
            </a:r>
            <a:r>
              <a:rPr lang="en-IN" dirty="0" err="1">
                <a:latin typeface="urw-din"/>
              </a:rPr>
              <a:t>iterable</a:t>
            </a:r>
            <a:r>
              <a:rPr lang="en-IN" dirty="0">
                <a:latin typeface="urw-din"/>
              </a:rPr>
              <a:t> interface which provides the iterator to iterate through all the collections. </a:t>
            </a:r>
          </a:p>
          <a:p>
            <a:endParaRPr lang="en-IN" dirty="0">
              <a:latin typeface="urw-din"/>
            </a:endParaRPr>
          </a:p>
          <a:p>
            <a:endParaRPr lang="en-IN" dirty="0">
              <a:latin typeface="urw-din"/>
            </a:endParaRPr>
          </a:p>
          <a:p>
            <a:endParaRPr lang="en-IN" dirty="0">
              <a:latin typeface="urw-din"/>
            </a:endParaRPr>
          </a:p>
          <a:p>
            <a:r>
              <a:rPr lang="en-IN" dirty="0">
                <a:latin typeface="urw-din"/>
              </a:rPr>
              <a:t>This interface is extended by the main collection interface which acts as a root for the collection framework. </a:t>
            </a:r>
          </a:p>
          <a:p>
            <a:endParaRPr lang="en-IN" dirty="0">
              <a:latin typeface="urw-din"/>
            </a:endParaRPr>
          </a:p>
          <a:p>
            <a:endParaRPr lang="en-IN" dirty="0">
              <a:latin typeface="urw-din"/>
            </a:endParaRPr>
          </a:p>
          <a:p>
            <a:r>
              <a:rPr lang="en-IN" dirty="0">
                <a:latin typeface="urw-din"/>
              </a:rPr>
              <a:t>All the collections extend this collection interface thereby extending the properties of the iterator and the methods of this interface.</a:t>
            </a:r>
          </a:p>
          <a:p>
            <a:endParaRPr lang="en-IN" dirty="0">
              <a:latin typeface="urw-din"/>
            </a:endParaRPr>
          </a:p>
          <a:p>
            <a:endParaRPr lang="en-IN" dirty="0">
              <a:latin typeface="urw-din"/>
            </a:endParaRPr>
          </a:p>
          <a:p>
            <a:endParaRPr lang="en-IN" dirty="0">
              <a:latin typeface="urw-din"/>
            </a:endParaRPr>
          </a:p>
          <a:p>
            <a:endParaRPr lang="en-IN" dirty="0">
              <a:latin typeface="urw-din"/>
            </a:endParaRPr>
          </a:p>
          <a:p>
            <a:r>
              <a:rPr lang="en-IN" dirty="0">
                <a:latin typeface="urw-din"/>
              </a:rPr>
              <a:t>The following figure illustrates the hierarchy of the collection framework. </a:t>
            </a:r>
            <a:endParaRPr lang="en-US" dirty="0"/>
          </a:p>
        </p:txBody>
      </p:sp>
    </p:spTree>
    <p:extLst>
      <p:ext uri="{BB962C8B-B14F-4D97-AF65-F5344CB8AC3E}">
        <p14:creationId xmlns:p14="http://schemas.microsoft.com/office/powerpoint/2010/main" val="21529850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AABA91-ED13-5555-F814-8CC7D7A7F19C}"/>
              </a:ext>
            </a:extLst>
          </p:cNvPr>
          <p:cNvSpPr>
            <a:spLocks noGrp="1"/>
          </p:cNvSpPr>
          <p:nvPr>
            <p:ph idx="1"/>
          </p:nvPr>
        </p:nvSpPr>
        <p:spPr/>
        <p:txBody>
          <a:bodyPr>
            <a:normAutofit/>
          </a:bodyPr>
          <a:lstStyle/>
          <a:p>
            <a:r>
              <a:rPr lang="en-IN" dirty="0"/>
              <a:t>The </a:t>
            </a:r>
            <a:r>
              <a:rPr lang="en-IN" b="1" dirty="0"/>
              <a:t>Collection in Java</a:t>
            </a:r>
            <a:r>
              <a:rPr lang="en-IN" dirty="0"/>
              <a:t> is a framework that provides an architecture to store and manipulate the group of objects.</a:t>
            </a:r>
          </a:p>
          <a:p>
            <a:r>
              <a:rPr lang="en-IN" dirty="0"/>
              <a:t>Java Collections can achieve all the operations that you perform on a data such as searching, sorting, insertion, manipulation, and deletion. </a:t>
            </a:r>
          </a:p>
          <a:p>
            <a:r>
              <a:rPr lang="en-IN" dirty="0"/>
              <a:t>A Collection represents a single unit of objects, i.e., a group. </a:t>
            </a:r>
          </a:p>
          <a:p>
            <a:r>
              <a:rPr lang="en-IN" dirty="0"/>
              <a:t>The </a:t>
            </a:r>
            <a:r>
              <a:rPr lang="en-IN" dirty="0" err="1"/>
              <a:t>java.util</a:t>
            </a:r>
            <a:r>
              <a:rPr lang="en-IN" dirty="0"/>
              <a:t> package contains all the classes and interfaces for the Collection framework.</a:t>
            </a:r>
          </a:p>
          <a:p>
            <a:r>
              <a:rPr lang="en-IN" dirty="0"/>
              <a:t>Java Collection framework provides  </a:t>
            </a:r>
            <a:r>
              <a:rPr lang="en-US" dirty="0"/>
              <a:t>framework provides many interfaces (Set, List, Queue, Deque) </a:t>
            </a:r>
          </a:p>
          <a:p>
            <a:r>
              <a:rPr lang="en-IN" dirty="0"/>
              <a:t>classes (</a:t>
            </a:r>
            <a:r>
              <a:rPr lang="en-IN" dirty="0" err="1"/>
              <a:t>ArrayList</a:t>
            </a:r>
            <a:r>
              <a:rPr lang="en-IN" dirty="0"/>
              <a:t>, Vector, LinkedList, </a:t>
            </a:r>
            <a:r>
              <a:rPr lang="en-IN" dirty="0" err="1"/>
              <a:t>PriorityQueue</a:t>
            </a:r>
            <a:r>
              <a:rPr lang="en-IN" dirty="0"/>
              <a:t>, HashSet, </a:t>
            </a:r>
            <a:r>
              <a:rPr lang="en-IN" dirty="0" err="1"/>
              <a:t>LinkedHashSet</a:t>
            </a:r>
            <a:r>
              <a:rPr lang="en-IN" dirty="0"/>
              <a:t>, </a:t>
            </a:r>
            <a:r>
              <a:rPr lang="en-IN" dirty="0" err="1"/>
              <a:t>TreeSet</a:t>
            </a:r>
            <a:r>
              <a:rPr lang="en-IN" dirty="0"/>
              <a:t>).</a:t>
            </a:r>
          </a:p>
          <a:p>
            <a:pPr marL="0" indent="0">
              <a:buNone/>
            </a:pPr>
            <a:endParaRPr lang="en-IN" dirty="0"/>
          </a:p>
          <a:p>
            <a:pPr marL="0" indent="0">
              <a:buNone/>
            </a:pPr>
            <a:endParaRPr lang="en-IN" dirty="0"/>
          </a:p>
          <a:p>
            <a:endParaRPr lang="en-US" dirty="0"/>
          </a:p>
        </p:txBody>
      </p:sp>
      <p:sp>
        <p:nvSpPr>
          <p:cNvPr id="4" name="Date Placeholder 3">
            <a:extLst>
              <a:ext uri="{FF2B5EF4-FFF2-40B4-BE49-F238E27FC236}">
                <a16:creationId xmlns:a16="http://schemas.microsoft.com/office/drawing/2014/main" id="{777D1FE3-E72E-553B-E01A-26533B279FA7}"/>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A2F1ECAA-A180-092C-C90C-438D5C7B9137}"/>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A6C20D59-E33C-77A4-0EF4-B814B0B323B5}"/>
              </a:ext>
            </a:extLst>
          </p:cNvPr>
          <p:cNvSpPr>
            <a:spLocks noGrp="1"/>
          </p:cNvSpPr>
          <p:nvPr>
            <p:ph type="sldNum" sz="quarter" idx="12"/>
          </p:nvPr>
        </p:nvSpPr>
        <p:spPr/>
        <p:txBody>
          <a:bodyPr/>
          <a:lstStyle/>
          <a:p>
            <a:fld id="{860C8249-ED93-7640-8EF8-EF1CF6F3BBCA}" type="slidenum">
              <a:rPr lang="en-US" smtClean="0"/>
              <a:t>62</a:t>
            </a:fld>
            <a:endParaRPr lang="en-US"/>
          </a:p>
        </p:txBody>
      </p:sp>
      <p:pic>
        <p:nvPicPr>
          <p:cNvPr id="7" name="Picture 6">
            <a:extLst>
              <a:ext uri="{FF2B5EF4-FFF2-40B4-BE49-F238E27FC236}">
                <a16:creationId xmlns:a16="http://schemas.microsoft.com/office/drawing/2014/main" id="{6031E89E-D5D8-96BF-DCA8-710E3BA016E7}"/>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41818289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82AB10-BE6E-5AFF-86A6-E46D3A508233}"/>
              </a:ext>
            </a:extLst>
          </p:cNvPr>
          <p:cNvSpPr>
            <a:spLocks noGrp="1"/>
          </p:cNvSpPr>
          <p:nvPr>
            <p:ph idx="1"/>
          </p:nvPr>
        </p:nvSpPr>
        <p:spPr/>
        <p:txBody>
          <a:bodyPr/>
          <a:lstStyle/>
          <a:p>
            <a:pPr indent="-285750">
              <a:buFont typeface="Arial" panose="020B0604020202020204" pitchFamily="34" charset="0"/>
              <a:buChar char="•"/>
            </a:pPr>
            <a:r>
              <a:rPr lang="en-US" dirty="0"/>
              <a:t>It provides readymade architecture.</a:t>
            </a:r>
          </a:p>
          <a:p>
            <a:pPr indent="-285750">
              <a:buFont typeface="Arial" panose="020B0604020202020204" pitchFamily="34" charset="0"/>
              <a:buChar char="•"/>
            </a:pPr>
            <a:r>
              <a:rPr lang="en-US" dirty="0"/>
              <a:t>It represents a set of classes and interfaces.</a:t>
            </a:r>
          </a:p>
          <a:p>
            <a:pPr indent="-285750">
              <a:buFont typeface="Arial" panose="020B0604020202020204" pitchFamily="34" charset="0"/>
              <a:buChar char="•"/>
            </a:pPr>
            <a:r>
              <a:rPr lang="en-US" dirty="0"/>
              <a:t>It is optional.</a:t>
            </a:r>
          </a:p>
          <a:p>
            <a:pPr marL="285750" indent="-285750">
              <a:buFont typeface="Arial" panose="020B0604020202020204" pitchFamily="34" charset="0"/>
              <a:buChar char="•"/>
            </a:pPr>
            <a:endParaRPr lang="en-US" dirty="0"/>
          </a:p>
          <a:p>
            <a:pPr marL="0" indent="0">
              <a:buNone/>
            </a:pPr>
            <a:r>
              <a:rPr lang="en-US" b="1" dirty="0"/>
              <a:t>What is Collection framework</a:t>
            </a:r>
          </a:p>
          <a:p>
            <a:r>
              <a:rPr lang="en-US" dirty="0"/>
              <a:t>The Collection framework represents a unified architecture for storing and manipulating a group of objects. It has:</a:t>
            </a:r>
          </a:p>
          <a:p>
            <a:pPr>
              <a:buFont typeface="+mj-lt"/>
              <a:buAutoNum type="arabicPeriod"/>
            </a:pPr>
            <a:r>
              <a:rPr lang="en-US" dirty="0"/>
              <a:t>Interfaces and its implementations, i.e., classes</a:t>
            </a:r>
          </a:p>
          <a:p>
            <a:pPr>
              <a:buFont typeface="+mj-lt"/>
              <a:buAutoNum type="arabicPeriod"/>
            </a:pPr>
            <a:r>
              <a:rPr lang="en-US" dirty="0"/>
              <a:t>Algorithm</a:t>
            </a:r>
          </a:p>
          <a:p>
            <a:endParaRPr lang="en-US" dirty="0"/>
          </a:p>
        </p:txBody>
      </p:sp>
      <p:sp>
        <p:nvSpPr>
          <p:cNvPr id="4" name="Date Placeholder 3">
            <a:extLst>
              <a:ext uri="{FF2B5EF4-FFF2-40B4-BE49-F238E27FC236}">
                <a16:creationId xmlns:a16="http://schemas.microsoft.com/office/drawing/2014/main" id="{7A7EACA9-3BF5-B594-1CC9-0CD8FB9236E7}"/>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AE23A28B-EC1E-AA41-7603-F86ABF8C76B6}"/>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DF88B0D5-3585-4E4E-A7A6-74D54B1D23BA}"/>
              </a:ext>
            </a:extLst>
          </p:cNvPr>
          <p:cNvSpPr>
            <a:spLocks noGrp="1"/>
          </p:cNvSpPr>
          <p:nvPr>
            <p:ph type="sldNum" sz="quarter" idx="12"/>
          </p:nvPr>
        </p:nvSpPr>
        <p:spPr/>
        <p:txBody>
          <a:bodyPr/>
          <a:lstStyle/>
          <a:p>
            <a:fld id="{860C8249-ED93-7640-8EF8-EF1CF6F3BBCA}" type="slidenum">
              <a:rPr lang="en-US" smtClean="0"/>
              <a:t>63</a:t>
            </a:fld>
            <a:endParaRPr lang="en-US"/>
          </a:p>
        </p:txBody>
      </p:sp>
      <p:pic>
        <p:nvPicPr>
          <p:cNvPr id="7" name="Picture 6">
            <a:extLst>
              <a:ext uri="{FF2B5EF4-FFF2-40B4-BE49-F238E27FC236}">
                <a16:creationId xmlns:a16="http://schemas.microsoft.com/office/drawing/2014/main" id="{31484970-775B-4D57-3591-2634BD60A5E5}"/>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25796581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C821D-D147-DE52-7E7E-101DE5A5E179}"/>
              </a:ext>
            </a:extLst>
          </p:cNvPr>
          <p:cNvSpPr>
            <a:spLocks noGrp="1"/>
          </p:cNvSpPr>
          <p:nvPr>
            <p:ph type="title"/>
          </p:nvPr>
        </p:nvSpPr>
        <p:spPr/>
        <p:txBody>
          <a:bodyPr/>
          <a:lstStyle/>
          <a:p>
            <a:r>
              <a:rPr lang="en-US" dirty="0"/>
              <a:t>Collection interface</a:t>
            </a:r>
          </a:p>
        </p:txBody>
      </p:sp>
      <p:sp>
        <p:nvSpPr>
          <p:cNvPr id="3" name="Content Placeholder 2">
            <a:extLst>
              <a:ext uri="{FF2B5EF4-FFF2-40B4-BE49-F238E27FC236}">
                <a16:creationId xmlns:a16="http://schemas.microsoft.com/office/drawing/2014/main" id="{4885BA48-0C0D-2730-52AA-9F553123DC0A}"/>
              </a:ext>
            </a:extLst>
          </p:cNvPr>
          <p:cNvSpPr>
            <a:spLocks noGrp="1"/>
          </p:cNvSpPr>
          <p:nvPr>
            <p:ph idx="1"/>
          </p:nvPr>
        </p:nvSpPr>
        <p:spPr/>
        <p:txBody>
          <a:bodyPr/>
          <a:lstStyle/>
          <a:p>
            <a:r>
              <a:rPr lang="en-US" dirty="0">
                <a:latin typeface="inter-regular"/>
              </a:rPr>
              <a:t>The Collection interface is the interface which is implemented by all the classes in the collection framework.</a:t>
            </a:r>
            <a:r>
              <a:rPr lang="en-US" sz="1600" dirty="0">
                <a:latin typeface="inter-regular"/>
              </a:rPr>
              <a:t> </a:t>
            </a:r>
          </a:p>
          <a:p>
            <a:r>
              <a:rPr lang="en-US" dirty="0">
                <a:latin typeface="inter-regular"/>
              </a:rPr>
              <a:t>Some of the methods of Collection interface are Boolean add ( Object obj), Boolean </a:t>
            </a:r>
            <a:r>
              <a:rPr lang="en-US" dirty="0" err="1">
                <a:latin typeface="inter-regular"/>
              </a:rPr>
              <a:t>addAll</a:t>
            </a:r>
            <a:r>
              <a:rPr lang="en-US" dirty="0">
                <a:latin typeface="inter-regular"/>
              </a:rPr>
              <a:t> ( Collection c), void clear(), etc. which are implemented by all the subclasses of Collection interface.</a:t>
            </a:r>
          </a:p>
          <a:p>
            <a:r>
              <a:rPr lang="en-US" altLang="en-US" dirty="0"/>
              <a:t> Some types of collections allow duplicate elements, and others do not. Some are ordered and others are unordered</a:t>
            </a:r>
            <a:endParaRPr lang="en-IN" dirty="0">
              <a:latin typeface="inter-regular"/>
            </a:endParaRPr>
          </a:p>
          <a:p>
            <a:pPr marL="0" indent="0">
              <a:buNone/>
            </a:pPr>
            <a:endParaRPr lang="en-US" dirty="0"/>
          </a:p>
        </p:txBody>
      </p:sp>
      <p:sp>
        <p:nvSpPr>
          <p:cNvPr id="4" name="Date Placeholder 3">
            <a:extLst>
              <a:ext uri="{FF2B5EF4-FFF2-40B4-BE49-F238E27FC236}">
                <a16:creationId xmlns:a16="http://schemas.microsoft.com/office/drawing/2014/main" id="{3A89615A-3F6C-DD94-A06F-2E5D2E09D07E}"/>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A3722CA6-7661-039E-C2AA-81D5C66D6F1E}"/>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9453E3F7-F04B-78EE-857B-162416B219D1}"/>
              </a:ext>
            </a:extLst>
          </p:cNvPr>
          <p:cNvSpPr>
            <a:spLocks noGrp="1"/>
          </p:cNvSpPr>
          <p:nvPr>
            <p:ph type="sldNum" sz="quarter" idx="12"/>
          </p:nvPr>
        </p:nvSpPr>
        <p:spPr/>
        <p:txBody>
          <a:bodyPr/>
          <a:lstStyle/>
          <a:p>
            <a:fld id="{860C8249-ED93-7640-8EF8-EF1CF6F3BBCA}" type="slidenum">
              <a:rPr lang="en-US" smtClean="0"/>
              <a:t>64</a:t>
            </a:fld>
            <a:endParaRPr lang="en-US"/>
          </a:p>
        </p:txBody>
      </p:sp>
      <p:pic>
        <p:nvPicPr>
          <p:cNvPr id="7" name="Picture 2" descr="Collection-Interface-in-Java-with-Examples">
            <a:extLst>
              <a:ext uri="{FF2B5EF4-FFF2-40B4-BE49-F238E27FC236}">
                <a16:creationId xmlns:a16="http://schemas.microsoft.com/office/drawing/2014/main" id="{356F7B22-7C68-3988-E249-8898D46814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16" t="8119" r="7084" b="16786"/>
          <a:stretch/>
        </p:blipFill>
        <p:spPr bwMode="auto">
          <a:xfrm>
            <a:off x="4141131" y="4501876"/>
            <a:ext cx="4740109" cy="167032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8E326FF8-7BE5-3DF9-823C-405456404607}"/>
              </a:ext>
            </a:extLst>
          </p:cNvPr>
          <p:cNvPicPr>
            <a:picLocks noChangeAspect="1"/>
          </p:cNvPicPr>
          <p:nvPr/>
        </p:nvPicPr>
        <p:blipFill>
          <a:blip r:embed="rId3"/>
          <a:stretch>
            <a:fillRect/>
          </a:stretch>
        </p:blipFill>
        <p:spPr>
          <a:xfrm>
            <a:off x="10877626" y="0"/>
            <a:ext cx="1314374" cy="1314374"/>
          </a:xfrm>
          <a:prstGeom prst="rect">
            <a:avLst/>
          </a:prstGeom>
        </p:spPr>
      </p:pic>
    </p:spTree>
    <p:extLst>
      <p:ext uri="{BB962C8B-B14F-4D97-AF65-F5344CB8AC3E}">
        <p14:creationId xmlns:p14="http://schemas.microsoft.com/office/powerpoint/2010/main" val="22984243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F0165B-AEDC-F8D6-6028-90B4665AFCC0}"/>
              </a:ext>
            </a:extLst>
          </p:cNvPr>
          <p:cNvSpPr>
            <a:spLocks noGrp="1"/>
          </p:cNvSpPr>
          <p:nvPr>
            <p:ph idx="1"/>
          </p:nvPr>
        </p:nvSpPr>
        <p:spPr/>
        <p:txBody>
          <a:bodyPr/>
          <a:lstStyle/>
          <a:p>
            <a:r>
              <a:rPr lang="en-IN" dirty="0"/>
              <a:t>The Collection interface is the root interface of the Java collections framework.</a:t>
            </a:r>
          </a:p>
          <a:p>
            <a:endParaRPr lang="en-IN" dirty="0"/>
          </a:p>
          <a:p>
            <a:r>
              <a:rPr lang="en-IN" dirty="0"/>
              <a:t>There is no direct implementation of this interface. However, it is implemented through its </a:t>
            </a:r>
            <a:r>
              <a:rPr lang="en-IN" dirty="0" err="1"/>
              <a:t>subinterfaces</a:t>
            </a:r>
            <a:r>
              <a:rPr lang="en-IN" dirty="0"/>
              <a:t> like List, Set, and Queue.</a:t>
            </a:r>
          </a:p>
          <a:p>
            <a:endParaRPr lang="en-IN" dirty="0"/>
          </a:p>
          <a:p>
            <a:r>
              <a:rPr lang="en-IN" dirty="0"/>
              <a:t>For example, the </a:t>
            </a:r>
            <a:r>
              <a:rPr lang="en-IN" dirty="0" err="1"/>
              <a:t>ArrayList</a:t>
            </a:r>
            <a:r>
              <a:rPr lang="en-IN" dirty="0"/>
              <a:t> class implements the List interface which is a </a:t>
            </a:r>
            <a:r>
              <a:rPr lang="en-IN" dirty="0" err="1"/>
              <a:t>subinterface</a:t>
            </a:r>
            <a:r>
              <a:rPr lang="en-IN" dirty="0"/>
              <a:t> of the Collection Interface.</a:t>
            </a:r>
          </a:p>
          <a:p>
            <a:endParaRPr lang="en-US" dirty="0"/>
          </a:p>
        </p:txBody>
      </p:sp>
      <p:sp>
        <p:nvSpPr>
          <p:cNvPr id="4" name="Date Placeholder 3">
            <a:extLst>
              <a:ext uri="{FF2B5EF4-FFF2-40B4-BE49-F238E27FC236}">
                <a16:creationId xmlns:a16="http://schemas.microsoft.com/office/drawing/2014/main" id="{22FE09F0-CD3F-E972-73C7-DA42CCABE390}"/>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24FA0A51-8224-55C1-E7F8-A9C30CA8D78C}"/>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CD9AA16F-E17F-1138-A8AE-330AB4CD8823}"/>
              </a:ext>
            </a:extLst>
          </p:cNvPr>
          <p:cNvSpPr>
            <a:spLocks noGrp="1"/>
          </p:cNvSpPr>
          <p:nvPr>
            <p:ph type="sldNum" sz="quarter" idx="12"/>
          </p:nvPr>
        </p:nvSpPr>
        <p:spPr/>
        <p:txBody>
          <a:bodyPr/>
          <a:lstStyle/>
          <a:p>
            <a:fld id="{860C8249-ED93-7640-8EF8-EF1CF6F3BBCA}" type="slidenum">
              <a:rPr lang="en-US" smtClean="0"/>
              <a:t>65</a:t>
            </a:fld>
            <a:endParaRPr lang="en-US"/>
          </a:p>
        </p:txBody>
      </p:sp>
      <p:pic>
        <p:nvPicPr>
          <p:cNvPr id="7" name="Picture 6">
            <a:extLst>
              <a:ext uri="{FF2B5EF4-FFF2-40B4-BE49-F238E27FC236}">
                <a16:creationId xmlns:a16="http://schemas.microsoft.com/office/drawing/2014/main" id="{823BD8F8-FD75-4D87-9412-6F3E3AE6451D}"/>
              </a:ext>
            </a:extLst>
          </p:cNvPr>
          <p:cNvPicPr>
            <a:picLocks noChangeAspect="1"/>
          </p:cNvPicPr>
          <p:nvPr/>
        </p:nvPicPr>
        <p:blipFill>
          <a:blip r:embed="rId2"/>
          <a:stretch>
            <a:fillRect/>
          </a:stretch>
        </p:blipFill>
        <p:spPr>
          <a:xfrm>
            <a:off x="10877626" y="0"/>
            <a:ext cx="1314374" cy="1314374"/>
          </a:xfrm>
          <a:prstGeom prst="rect">
            <a:avLst/>
          </a:prstGeom>
        </p:spPr>
      </p:pic>
      <p:pic>
        <p:nvPicPr>
          <p:cNvPr id="9" name="Picture 8">
            <a:extLst>
              <a:ext uri="{FF2B5EF4-FFF2-40B4-BE49-F238E27FC236}">
                <a16:creationId xmlns:a16="http://schemas.microsoft.com/office/drawing/2014/main" id="{90AE8F79-2719-BDBE-E021-71868F8D1969}"/>
              </a:ext>
            </a:extLst>
          </p:cNvPr>
          <p:cNvPicPr>
            <a:picLocks noChangeAspect="1"/>
          </p:cNvPicPr>
          <p:nvPr/>
        </p:nvPicPr>
        <p:blipFill>
          <a:blip r:embed="rId3"/>
          <a:stretch>
            <a:fillRect/>
          </a:stretch>
        </p:blipFill>
        <p:spPr>
          <a:xfrm>
            <a:off x="6691847" y="4681225"/>
            <a:ext cx="3140481" cy="1774121"/>
          </a:xfrm>
          <a:prstGeom prst="rect">
            <a:avLst/>
          </a:prstGeom>
        </p:spPr>
      </p:pic>
    </p:spTree>
    <p:extLst>
      <p:ext uri="{BB962C8B-B14F-4D97-AF65-F5344CB8AC3E}">
        <p14:creationId xmlns:p14="http://schemas.microsoft.com/office/powerpoint/2010/main" val="39343963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3C640B-9D75-2740-B1C8-CB7320D446B7}"/>
              </a:ext>
            </a:extLst>
          </p:cNvPr>
          <p:cNvSpPr>
            <a:spLocks noGrp="1"/>
          </p:cNvSpPr>
          <p:nvPr>
            <p:ph idx="1"/>
          </p:nvPr>
        </p:nvSpPr>
        <p:spPr/>
        <p:txBody>
          <a:bodyPr/>
          <a:lstStyle/>
          <a:p>
            <a:pPr marL="0" indent="0">
              <a:buNone/>
            </a:pPr>
            <a:r>
              <a:rPr lang="en-IN" dirty="0"/>
              <a:t>The Collection interface includes </a:t>
            </a:r>
            <a:r>
              <a:rPr lang="en-IN" dirty="0" err="1"/>
              <a:t>subinterfaces</a:t>
            </a:r>
            <a:r>
              <a:rPr lang="en-IN" dirty="0"/>
              <a:t> that are implemented by various classes in Java.</a:t>
            </a:r>
          </a:p>
          <a:p>
            <a:pPr marL="457200" indent="-457200">
              <a:buAutoNum type="arabicParenR"/>
            </a:pPr>
            <a:r>
              <a:rPr lang="en-IN" dirty="0"/>
              <a:t>The List interface is an ordered collection that allows us to add and remove elements like an array. </a:t>
            </a:r>
          </a:p>
          <a:p>
            <a:pPr marL="457200" indent="-457200">
              <a:buAutoNum type="arabicParenR"/>
            </a:pPr>
            <a:endParaRPr lang="en-IN" dirty="0"/>
          </a:p>
          <a:p>
            <a:pPr marL="457200" indent="-457200">
              <a:buAutoNum type="arabicParenR"/>
            </a:pPr>
            <a:r>
              <a:rPr lang="en-IN" dirty="0"/>
              <a:t>The Set interface allows us to store elements in different sets similar to the set in mathematics. It cannot have duplicate elements.</a:t>
            </a:r>
          </a:p>
          <a:p>
            <a:pPr marL="457200" indent="-457200">
              <a:buAutoNum type="arabicParenR"/>
            </a:pPr>
            <a:endParaRPr lang="en-IN" dirty="0"/>
          </a:p>
          <a:p>
            <a:pPr marL="457200" indent="-457200">
              <a:buAutoNum type="arabicParenR"/>
            </a:pPr>
            <a:r>
              <a:rPr lang="en-IN" dirty="0"/>
              <a:t>The Queue interface is used when we want to store and access elements in </a:t>
            </a:r>
            <a:r>
              <a:rPr lang="en-IN" b="1" dirty="0"/>
              <a:t>First In, First Out(FIFO)</a:t>
            </a:r>
            <a:r>
              <a:rPr lang="en-IN" dirty="0"/>
              <a:t> manner. </a:t>
            </a:r>
            <a:endParaRPr lang="en-US" dirty="0"/>
          </a:p>
        </p:txBody>
      </p:sp>
      <p:sp>
        <p:nvSpPr>
          <p:cNvPr id="4" name="Date Placeholder 3">
            <a:extLst>
              <a:ext uri="{FF2B5EF4-FFF2-40B4-BE49-F238E27FC236}">
                <a16:creationId xmlns:a16="http://schemas.microsoft.com/office/drawing/2014/main" id="{0C1ADBD1-F778-BB3B-D6E8-C5EE35183120}"/>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F64577FB-D7FA-19DC-0C33-1105681E8E05}"/>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30A4C828-3584-7501-58BE-387ABF2B67B0}"/>
              </a:ext>
            </a:extLst>
          </p:cNvPr>
          <p:cNvSpPr>
            <a:spLocks noGrp="1"/>
          </p:cNvSpPr>
          <p:nvPr>
            <p:ph type="sldNum" sz="quarter" idx="12"/>
          </p:nvPr>
        </p:nvSpPr>
        <p:spPr/>
        <p:txBody>
          <a:bodyPr/>
          <a:lstStyle/>
          <a:p>
            <a:fld id="{860C8249-ED93-7640-8EF8-EF1CF6F3BBCA}" type="slidenum">
              <a:rPr lang="en-US" smtClean="0"/>
              <a:t>66</a:t>
            </a:fld>
            <a:endParaRPr lang="en-US"/>
          </a:p>
        </p:txBody>
      </p:sp>
      <p:pic>
        <p:nvPicPr>
          <p:cNvPr id="7" name="Picture 6">
            <a:extLst>
              <a:ext uri="{FF2B5EF4-FFF2-40B4-BE49-F238E27FC236}">
                <a16:creationId xmlns:a16="http://schemas.microsoft.com/office/drawing/2014/main" id="{7F2C27E8-D0FB-550D-0484-96460B7224D0}"/>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21855065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233E9-77D0-5994-91D3-98651EAE03D1}"/>
              </a:ext>
            </a:extLst>
          </p:cNvPr>
          <p:cNvSpPr>
            <a:spLocks noGrp="1"/>
          </p:cNvSpPr>
          <p:nvPr>
            <p:ph type="title"/>
          </p:nvPr>
        </p:nvSpPr>
        <p:spPr/>
        <p:txBody>
          <a:bodyPr>
            <a:normAutofit/>
          </a:bodyPr>
          <a:lstStyle/>
          <a:p>
            <a:r>
              <a:rPr lang="en-IN" b="1" dirty="0"/>
              <a:t>Methods of Collection</a:t>
            </a:r>
            <a:endParaRPr lang="en-US" dirty="0"/>
          </a:p>
        </p:txBody>
      </p:sp>
      <p:sp>
        <p:nvSpPr>
          <p:cNvPr id="3" name="Content Placeholder 2">
            <a:extLst>
              <a:ext uri="{FF2B5EF4-FFF2-40B4-BE49-F238E27FC236}">
                <a16:creationId xmlns:a16="http://schemas.microsoft.com/office/drawing/2014/main" id="{7526C0D1-131C-0BF3-A9C0-F2444C35932A}"/>
              </a:ext>
            </a:extLst>
          </p:cNvPr>
          <p:cNvSpPr>
            <a:spLocks noGrp="1"/>
          </p:cNvSpPr>
          <p:nvPr>
            <p:ph idx="1"/>
          </p:nvPr>
        </p:nvSpPr>
        <p:spPr/>
        <p:txBody>
          <a:bodyPr>
            <a:normAutofit/>
          </a:bodyPr>
          <a:lstStyle/>
          <a:p>
            <a:pPr marL="0" indent="0">
              <a:buNone/>
            </a:pPr>
            <a:r>
              <a:rPr lang="en-IN" dirty="0"/>
              <a:t>The Collection interface includes various methods that can be used to perform different operations on objects. These methods are available in all its </a:t>
            </a:r>
            <a:r>
              <a:rPr lang="en-IN" dirty="0" err="1"/>
              <a:t>subinterfaces</a:t>
            </a:r>
            <a:r>
              <a:rPr lang="en-IN" dirty="0"/>
              <a:t>.</a:t>
            </a:r>
          </a:p>
          <a:p>
            <a:r>
              <a:rPr lang="en-IN" dirty="0"/>
              <a:t>add() - inserts the specified element to the collection</a:t>
            </a:r>
          </a:p>
          <a:p>
            <a:r>
              <a:rPr lang="en-IN" dirty="0"/>
              <a:t>size() - returns the size of the collection</a:t>
            </a:r>
          </a:p>
          <a:p>
            <a:r>
              <a:rPr lang="en-IN" dirty="0"/>
              <a:t>remove() - removes the specified element from the collection</a:t>
            </a:r>
          </a:p>
          <a:p>
            <a:r>
              <a:rPr lang="en-IN" dirty="0"/>
              <a:t>iterator() - returns an iterator to access elements of the collection</a:t>
            </a:r>
          </a:p>
          <a:p>
            <a:r>
              <a:rPr lang="en-IN" dirty="0" err="1"/>
              <a:t>addAll</a:t>
            </a:r>
            <a:r>
              <a:rPr lang="en-IN" dirty="0"/>
              <a:t>() - adds all the elements of a specified collection to the collection</a:t>
            </a:r>
          </a:p>
          <a:p>
            <a:r>
              <a:rPr lang="en-IN" dirty="0" err="1"/>
              <a:t>removeAll</a:t>
            </a:r>
            <a:r>
              <a:rPr lang="en-IN" dirty="0"/>
              <a:t>() - removes all the elements of the specified collection from the collection</a:t>
            </a:r>
          </a:p>
          <a:p>
            <a:r>
              <a:rPr lang="en-IN" dirty="0"/>
              <a:t>clear() - removes all the elements of the collection</a:t>
            </a:r>
          </a:p>
          <a:p>
            <a:endParaRPr lang="en-US" dirty="0"/>
          </a:p>
        </p:txBody>
      </p:sp>
      <p:sp>
        <p:nvSpPr>
          <p:cNvPr id="4" name="Date Placeholder 3">
            <a:extLst>
              <a:ext uri="{FF2B5EF4-FFF2-40B4-BE49-F238E27FC236}">
                <a16:creationId xmlns:a16="http://schemas.microsoft.com/office/drawing/2014/main" id="{31024199-14AF-671F-E500-73B568805F40}"/>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E43FD966-E262-0B8B-DDB2-2F6E643EBAAC}"/>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4817EDBE-4092-7FD0-1300-5CD8F17F534D}"/>
              </a:ext>
            </a:extLst>
          </p:cNvPr>
          <p:cNvSpPr>
            <a:spLocks noGrp="1"/>
          </p:cNvSpPr>
          <p:nvPr>
            <p:ph type="sldNum" sz="quarter" idx="12"/>
          </p:nvPr>
        </p:nvSpPr>
        <p:spPr/>
        <p:txBody>
          <a:bodyPr/>
          <a:lstStyle/>
          <a:p>
            <a:fld id="{860C8249-ED93-7640-8EF8-EF1CF6F3BBCA}" type="slidenum">
              <a:rPr lang="en-US" smtClean="0"/>
              <a:t>67</a:t>
            </a:fld>
            <a:endParaRPr lang="en-US"/>
          </a:p>
        </p:txBody>
      </p:sp>
      <p:pic>
        <p:nvPicPr>
          <p:cNvPr id="7" name="Picture 6">
            <a:extLst>
              <a:ext uri="{FF2B5EF4-FFF2-40B4-BE49-F238E27FC236}">
                <a16:creationId xmlns:a16="http://schemas.microsoft.com/office/drawing/2014/main" id="{E266215F-A2DF-4EB6-2C84-8948DFE749D9}"/>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34997369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7E1ED-60BB-30F9-27E1-B865260033A0}"/>
              </a:ext>
            </a:extLst>
          </p:cNvPr>
          <p:cNvSpPr>
            <a:spLocks noGrp="1"/>
          </p:cNvSpPr>
          <p:nvPr>
            <p:ph type="title"/>
          </p:nvPr>
        </p:nvSpPr>
        <p:spPr/>
        <p:txBody>
          <a:bodyPr/>
          <a:lstStyle/>
          <a:p>
            <a:r>
              <a:rPr lang="en-US" dirty="0"/>
              <a:t>List Interface</a:t>
            </a:r>
          </a:p>
        </p:txBody>
      </p:sp>
      <p:sp>
        <p:nvSpPr>
          <p:cNvPr id="3" name="Content Placeholder 2">
            <a:extLst>
              <a:ext uri="{FF2B5EF4-FFF2-40B4-BE49-F238E27FC236}">
                <a16:creationId xmlns:a16="http://schemas.microsoft.com/office/drawing/2014/main" id="{A38DED64-926A-3327-FADF-51E2F0B3D3AC}"/>
              </a:ext>
            </a:extLst>
          </p:cNvPr>
          <p:cNvSpPr>
            <a:spLocks noGrp="1"/>
          </p:cNvSpPr>
          <p:nvPr>
            <p:ph idx="1"/>
          </p:nvPr>
        </p:nvSpPr>
        <p:spPr/>
        <p:txBody>
          <a:bodyPr>
            <a:normAutofit/>
          </a:bodyPr>
          <a:lstStyle/>
          <a:p>
            <a:r>
              <a:rPr lang="en-IN" dirty="0"/>
              <a:t>In Java, the List interface is an ordered collection that allows us to store and access elements sequentially. It extends the Collection interface.</a:t>
            </a:r>
          </a:p>
          <a:p>
            <a:pPr marL="0" indent="0">
              <a:buNone/>
            </a:pPr>
            <a:endParaRPr lang="en-IN" dirty="0"/>
          </a:p>
          <a:p>
            <a:pPr marL="0" indent="0">
              <a:buNone/>
            </a:pPr>
            <a:r>
              <a:rPr lang="en-IN" dirty="0"/>
              <a:t>Since List is an interface, we cannot create objects from it.</a:t>
            </a:r>
          </a:p>
          <a:p>
            <a:pPr marL="0" indent="0">
              <a:buNone/>
            </a:pPr>
            <a:r>
              <a:rPr lang="en-IN" dirty="0"/>
              <a:t>In order to use functionalities of the List interface, we can use these classes:</a:t>
            </a:r>
          </a:p>
          <a:p>
            <a:r>
              <a:rPr lang="en-IN" dirty="0" err="1"/>
              <a:t>ArrayList</a:t>
            </a:r>
            <a:endParaRPr lang="en-IN" dirty="0"/>
          </a:p>
          <a:p>
            <a:r>
              <a:rPr lang="en-IN" dirty="0"/>
              <a:t>LinkedList</a:t>
            </a:r>
          </a:p>
          <a:p>
            <a:r>
              <a:rPr lang="en-IN" dirty="0"/>
              <a:t>Vector</a:t>
            </a:r>
          </a:p>
          <a:p>
            <a:r>
              <a:rPr lang="en-IN" dirty="0"/>
              <a:t>Stack</a:t>
            </a:r>
          </a:p>
          <a:p>
            <a:endParaRPr lang="en-US" dirty="0"/>
          </a:p>
        </p:txBody>
      </p:sp>
      <p:sp>
        <p:nvSpPr>
          <p:cNvPr id="4" name="Date Placeholder 3">
            <a:extLst>
              <a:ext uri="{FF2B5EF4-FFF2-40B4-BE49-F238E27FC236}">
                <a16:creationId xmlns:a16="http://schemas.microsoft.com/office/drawing/2014/main" id="{A3E418B6-6F55-93A3-CD76-174DB567D909}"/>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A07EB57A-5FE7-B9C2-33ED-31CD62537087}"/>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88D18B35-8ED4-B67C-980E-A625F6E62966}"/>
              </a:ext>
            </a:extLst>
          </p:cNvPr>
          <p:cNvSpPr>
            <a:spLocks noGrp="1"/>
          </p:cNvSpPr>
          <p:nvPr>
            <p:ph type="sldNum" sz="quarter" idx="12"/>
          </p:nvPr>
        </p:nvSpPr>
        <p:spPr/>
        <p:txBody>
          <a:bodyPr/>
          <a:lstStyle/>
          <a:p>
            <a:fld id="{860C8249-ED93-7640-8EF8-EF1CF6F3BBCA}" type="slidenum">
              <a:rPr lang="en-US" smtClean="0"/>
              <a:t>68</a:t>
            </a:fld>
            <a:endParaRPr lang="en-US"/>
          </a:p>
        </p:txBody>
      </p:sp>
      <p:pic>
        <p:nvPicPr>
          <p:cNvPr id="7" name="Picture 6">
            <a:extLst>
              <a:ext uri="{FF2B5EF4-FFF2-40B4-BE49-F238E27FC236}">
                <a16:creationId xmlns:a16="http://schemas.microsoft.com/office/drawing/2014/main" id="{B62F1AFA-E2D1-B513-DAD9-8401E658C7FE}"/>
              </a:ext>
            </a:extLst>
          </p:cNvPr>
          <p:cNvPicPr>
            <a:picLocks noChangeAspect="1"/>
          </p:cNvPicPr>
          <p:nvPr/>
        </p:nvPicPr>
        <p:blipFill>
          <a:blip r:embed="rId2"/>
          <a:stretch>
            <a:fillRect/>
          </a:stretch>
        </p:blipFill>
        <p:spPr>
          <a:xfrm>
            <a:off x="10877626" y="0"/>
            <a:ext cx="1314374" cy="1314374"/>
          </a:xfrm>
          <a:prstGeom prst="rect">
            <a:avLst/>
          </a:prstGeom>
        </p:spPr>
      </p:pic>
      <p:pic>
        <p:nvPicPr>
          <p:cNvPr id="9" name="Picture 8">
            <a:extLst>
              <a:ext uri="{FF2B5EF4-FFF2-40B4-BE49-F238E27FC236}">
                <a16:creationId xmlns:a16="http://schemas.microsoft.com/office/drawing/2014/main" id="{5AB15A2B-D2D1-87E7-C543-6FABBB67F92D}"/>
              </a:ext>
            </a:extLst>
          </p:cNvPr>
          <p:cNvPicPr>
            <a:picLocks noChangeAspect="1"/>
          </p:cNvPicPr>
          <p:nvPr/>
        </p:nvPicPr>
        <p:blipFill>
          <a:blip r:embed="rId3"/>
          <a:stretch>
            <a:fillRect/>
          </a:stretch>
        </p:blipFill>
        <p:spPr>
          <a:xfrm>
            <a:off x="4603531" y="4220561"/>
            <a:ext cx="4482224" cy="1253503"/>
          </a:xfrm>
          <a:prstGeom prst="rect">
            <a:avLst/>
          </a:prstGeom>
        </p:spPr>
      </p:pic>
      <p:sp>
        <p:nvSpPr>
          <p:cNvPr id="10" name="Rectangle 9">
            <a:extLst>
              <a:ext uri="{FF2B5EF4-FFF2-40B4-BE49-F238E27FC236}">
                <a16:creationId xmlns:a16="http://schemas.microsoft.com/office/drawing/2014/main" id="{6D63ADE4-EDE1-3408-CCA0-1AFC53ECCD6A}"/>
              </a:ext>
            </a:extLst>
          </p:cNvPr>
          <p:cNvSpPr/>
          <p:nvPr/>
        </p:nvSpPr>
        <p:spPr>
          <a:xfrm>
            <a:off x="3505200" y="5574648"/>
            <a:ext cx="6096000" cy="646331"/>
          </a:xfrm>
          <a:prstGeom prst="rect">
            <a:avLst/>
          </a:prstGeom>
        </p:spPr>
        <p:txBody>
          <a:bodyPr>
            <a:spAutoFit/>
          </a:bodyPr>
          <a:lstStyle/>
          <a:p>
            <a:r>
              <a:rPr lang="en-IN" dirty="0">
                <a:latin typeface="euclid_circular_a"/>
              </a:rPr>
              <a:t>These classes are defined in the Collections framework and implement the </a:t>
            </a:r>
            <a:r>
              <a:rPr lang="en-IN" dirty="0" err="1"/>
              <a:t>List</a:t>
            </a:r>
            <a:r>
              <a:rPr lang="en-IN" dirty="0" err="1">
                <a:latin typeface="euclid_circular_a"/>
              </a:rPr>
              <a:t>interface</a:t>
            </a:r>
            <a:r>
              <a:rPr lang="en-IN" dirty="0">
                <a:latin typeface="euclid_circular_a"/>
              </a:rPr>
              <a:t>.</a:t>
            </a:r>
            <a:endParaRPr lang="en-US" dirty="0"/>
          </a:p>
        </p:txBody>
      </p:sp>
    </p:spTree>
    <p:extLst>
      <p:ext uri="{BB962C8B-B14F-4D97-AF65-F5344CB8AC3E}">
        <p14:creationId xmlns:p14="http://schemas.microsoft.com/office/powerpoint/2010/main" val="13298733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30A6A-A0AB-8B24-AAB1-84BF098A49DF}"/>
              </a:ext>
            </a:extLst>
          </p:cNvPr>
          <p:cNvSpPr>
            <a:spLocks noGrp="1"/>
          </p:cNvSpPr>
          <p:nvPr>
            <p:ph type="title"/>
          </p:nvPr>
        </p:nvSpPr>
        <p:spPr/>
        <p:txBody>
          <a:bodyPr/>
          <a:lstStyle/>
          <a:p>
            <a:r>
              <a:rPr lang="en-IN" b="1" dirty="0"/>
              <a:t>How to use List?</a:t>
            </a:r>
            <a:endParaRPr lang="en-US" dirty="0"/>
          </a:p>
        </p:txBody>
      </p:sp>
      <p:sp>
        <p:nvSpPr>
          <p:cNvPr id="3" name="Content Placeholder 2">
            <a:extLst>
              <a:ext uri="{FF2B5EF4-FFF2-40B4-BE49-F238E27FC236}">
                <a16:creationId xmlns:a16="http://schemas.microsoft.com/office/drawing/2014/main" id="{5F7D940D-CAAD-DCA2-6F2F-5231D8274109}"/>
              </a:ext>
            </a:extLst>
          </p:cNvPr>
          <p:cNvSpPr>
            <a:spLocks noGrp="1"/>
          </p:cNvSpPr>
          <p:nvPr>
            <p:ph idx="1"/>
          </p:nvPr>
        </p:nvSpPr>
        <p:spPr/>
        <p:txBody>
          <a:bodyPr>
            <a:normAutofit lnSpcReduction="10000"/>
          </a:bodyPr>
          <a:lstStyle/>
          <a:p>
            <a:r>
              <a:rPr lang="en-IN" dirty="0"/>
              <a:t>In Java, we must import </a:t>
            </a:r>
            <a:r>
              <a:rPr lang="en-IN" dirty="0" err="1"/>
              <a:t>java.util.List</a:t>
            </a:r>
            <a:r>
              <a:rPr lang="en-IN" dirty="0"/>
              <a:t> package in order to use List.</a:t>
            </a:r>
          </a:p>
          <a:p>
            <a:endParaRPr lang="en-IN" dirty="0"/>
          </a:p>
          <a:p>
            <a:pPr marL="0" indent="0">
              <a:buNone/>
            </a:pPr>
            <a:r>
              <a:rPr lang="en-IN" dirty="0"/>
              <a:t>// </a:t>
            </a:r>
            <a:r>
              <a:rPr lang="en-IN" dirty="0" err="1"/>
              <a:t>ArrayList</a:t>
            </a:r>
            <a:r>
              <a:rPr lang="en-IN" dirty="0"/>
              <a:t> implementation of List </a:t>
            </a:r>
          </a:p>
          <a:p>
            <a:pPr marL="0" indent="0">
              <a:buNone/>
            </a:pPr>
            <a:r>
              <a:rPr lang="en-IN" dirty="0"/>
              <a:t>List&lt;String&gt; list1 = new </a:t>
            </a:r>
            <a:r>
              <a:rPr lang="en-IN" dirty="0" err="1"/>
              <a:t>ArrayList</a:t>
            </a:r>
            <a:r>
              <a:rPr lang="en-IN" dirty="0"/>
              <a:t>&lt;&gt;(); </a:t>
            </a:r>
          </a:p>
          <a:p>
            <a:pPr marL="0" indent="0">
              <a:buNone/>
            </a:pPr>
            <a:endParaRPr lang="en-IN" dirty="0"/>
          </a:p>
          <a:p>
            <a:pPr marL="0" indent="0">
              <a:buNone/>
            </a:pPr>
            <a:r>
              <a:rPr lang="en-IN" dirty="0"/>
              <a:t>// LinkedList implementation of List </a:t>
            </a:r>
          </a:p>
          <a:p>
            <a:pPr marL="0" indent="0">
              <a:buNone/>
            </a:pPr>
            <a:r>
              <a:rPr lang="en-IN" dirty="0"/>
              <a:t>List&lt;String&gt; list2 = new LinkedList&lt;&gt;(); </a:t>
            </a:r>
          </a:p>
          <a:p>
            <a:pPr marL="0" indent="0">
              <a:buNone/>
            </a:pPr>
            <a:endParaRPr lang="en-IN" dirty="0"/>
          </a:p>
          <a:p>
            <a:r>
              <a:rPr lang="en-IN" dirty="0"/>
              <a:t>Here, we have created objects list1 and list2 of classes </a:t>
            </a:r>
            <a:r>
              <a:rPr lang="en-IN" dirty="0" err="1"/>
              <a:t>ArrayList</a:t>
            </a:r>
            <a:r>
              <a:rPr lang="en-IN" dirty="0"/>
              <a:t> and LinkedList. These objects can use the functionalities of the List interface.</a:t>
            </a:r>
            <a:br>
              <a:rPr lang="en-IN" dirty="0"/>
            </a:br>
            <a:endParaRPr lang="en-US" dirty="0"/>
          </a:p>
        </p:txBody>
      </p:sp>
      <p:sp>
        <p:nvSpPr>
          <p:cNvPr id="4" name="Date Placeholder 3">
            <a:extLst>
              <a:ext uri="{FF2B5EF4-FFF2-40B4-BE49-F238E27FC236}">
                <a16:creationId xmlns:a16="http://schemas.microsoft.com/office/drawing/2014/main" id="{1BDA93CC-B563-2587-A887-76D96F93CEBF}"/>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BB5210FD-B070-005E-BDAE-6831806314B2}"/>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84F9F8ED-3EC7-380D-276C-57E2A37017DA}"/>
              </a:ext>
            </a:extLst>
          </p:cNvPr>
          <p:cNvSpPr>
            <a:spLocks noGrp="1"/>
          </p:cNvSpPr>
          <p:nvPr>
            <p:ph type="sldNum" sz="quarter" idx="12"/>
          </p:nvPr>
        </p:nvSpPr>
        <p:spPr/>
        <p:txBody>
          <a:bodyPr/>
          <a:lstStyle/>
          <a:p>
            <a:fld id="{860C8249-ED93-7640-8EF8-EF1CF6F3BBCA}" type="slidenum">
              <a:rPr lang="en-US" smtClean="0"/>
              <a:t>69</a:t>
            </a:fld>
            <a:endParaRPr lang="en-US"/>
          </a:p>
        </p:txBody>
      </p:sp>
      <p:pic>
        <p:nvPicPr>
          <p:cNvPr id="7" name="Picture 6">
            <a:extLst>
              <a:ext uri="{FF2B5EF4-FFF2-40B4-BE49-F238E27FC236}">
                <a16:creationId xmlns:a16="http://schemas.microsoft.com/office/drawing/2014/main" id="{14DB9C1C-0F5B-C5FA-4119-F75654CE6940}"/>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808400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EAF4D-BFFD-F4AF-F026-F7CCE755DED5}"/>
              </a:ext>
            </a:extLst>
          </p:cNvPr>
          <p:cNvSpPr>
            <a:spLocks noGrp="1"/>
          </p:cNvSpPr>
          <p:nvPr>
            <p:ph type="title"/>
          </p:nvPr>
        </p:nvSpPr>
        <p:spPr/>
        <p:txBody>
          <a:bodyPr>
            <a:normAutofit/>
          </a:bodyPr>
          <a:lstStyle/>
          <a:p>
            <a:r>
              <a:rPr lang="en-IN" dirty="0"/>
              <a:t>Difference between Checked and Unchecked Exceptions </a:t>
            </a:r>
            <a:endParaRPr lang="en-US" dirty="0"/>
          </a:p>
        </p:txBody>
      </p:sp>
      <p:sp>
        <p:nvSpPr>
          <p:cNvPr id="4" name="Date Placeholder 3">
            <a:extLst>
              <a:ext uri="{FF2B5EF4-FFF2-40B4-BE49-F238E27FC236}">
                <a16:creationId xmlns:a16="http://schemas.microsoft.com/office/drawing/2014/main" id="{702669F7-7A4E-560E-253F-9BE6F964B467}"/>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F26A2BB2-0D9A-3072-0676-C023BDD8B7EE}"/>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2B9D4814-4F9E-4A54-C508-D9ACAD8FA96A}"/>
              </a:ext>
            </a:extLst>
          </p:cNvPr>
          <p:cNvSpPr>
            <a:spLocks noGrp="1"/>
          </p:cNvSpPr>
          <p:nvPr>
            <p:ph type="sldNum" sz="quarter" idx="12"/>
          </p:nvPr>
        </p:nvSpPr>
        <p:spPr/>
        <p:txBody>
          <a:bodyPr/>
          <a:lstStyle/>
          <a:p>
            <a:fld id="{860C8249-ED93-7640-8EF8-EF1CF6F3BBCA}" type="slidenum">
              <a:rPr lang="en-US" smtClean="0"/>
              <a:t>7</a:t>
            </a:fld>
            <a:endParaRPr lang="en-US"/>
          </a:p>
        </p:txBody>
      </p:sp>
      <p:pic>
        <p:nvPicPr>
          <p:cNvPr id="7" name="Picture 6">
            <a:extLst>
              <a:ext uri="{FF2B5EF4-FFF2-40B4-BE49-F238E27FC236}">
                <a16:creationId xmlns:a16="http://schemas.microsoft.com/office/drawing/2014/main" id="{BF9D4E70-34BA-3385-6A61-83D651D57530}"/>
              </a:ext>
            </a:extLst>
          </p:cNvPr>
          <p:cNvPicPr>
            <a:picLocks noChangeAspect="1"/>
          </p:cNvPicPr>
          <p:nvPr/>
        </p:nvPicPr>
        <p:blipFill>
          <a:blip r:embed="rId2"/>
          <a:stretch>
            <a:fillRect/>
          </a:stretch>
        </p:blipFill>
        <p:spPr>
          <a:xfrm>
            <a:off x="10877626" y="0"/>
            <a:ext cx="1314374" cy="1314374"/>
          </a:xfrm>
          <a:prstGeom prst="rect">
            <a:avLst/>
          </a:prstGeom>
        </p:spPr>
      </p:pic>
      <p:sp>
        <p:nvSpPr>
          <p:cNvPr id="11" name="Content Placeholder 10">
            <a:extLst>
              <a:ext uri="{FF2B5EF4-FFF2-40B4-BE49-F238E27FC236}">
                <a16:creationId xmlns:a16="http://schemas.microsoft.com/office/drawing/2014/main" id="{2459DF3C-0FD2-E27C-01AD-C68F1BD27612}"/>
              </a:ext>
            </a:extLst>
          </p:cNvPr>
          <p:cNvSpPr>
            <a:spLocks noGrp="1"/>
          </p:cNvSpPr>
          <p:nvPr>
            <p:ph idx="1"/>
          </p:nvPr>
        </p:nvSpPr>
        <p:spPr/>
        <p:txBody>
          <a:bodyPr>
            <a:normAutofit lnSpcReduction="10000"/>
          </a:bodyPr>
          <a:lstStyle/>
          <a:p>
            <a:pPr marL="0" indent="0">
              <a:buNone/>
            </a:pPr>
            <a:r>
              <a:rPr lang="en-IN" b="1" dirty="0"/>
              <a:t>Checked Exception </a:t>
            </a:r>
            <a:endParaRPr lang="en-IN" dirty="0"/>
          </a:p>
          <a:p>
            <a:r>
              <a:rPr lang="en-IN" dirty="0"/>
              <a:t>The classes that directly inherit the Throwable class except </a:t>
            </a:r>
            <a:r>
              <a:rPr lang="en-IN" dirty="0" err="1"/>
              <a:t>RuntimeExcep</a:t>
            </a:r>
            <a:r>
              <a:rPr lang="en-IN" dirty="0"/>
              <a:t>- </a:t>
            </a:r>
            <a:r>
              <a:rPr lang="en-IN" dirty="0" err="1"/>
              <a:t>tion</a:t>
            </a:r>
            <a:r>
              <a:rPr lang="en-IN" dirty="0"/>
              <a:t> and Error are known as checked exceptions. For example, </a:t>
            </a:r>
            <a:r>
              <a:rPr lang="en-IN" dirty="0" err="1"/>
              <a:t>IOException</a:t>
            </a:r>
            <a:r>
              <a:rPr lang="en-IN" dirty="0"/>
              <a:t>, </a:t>
            </a:r>
            <a:r>
              <a:rPr lang="en-IN" dirty="0" err="1"/>
              <a:t>SQLException</a:t>
            </a:r>
            <a:r>
              <a:rPr lang="en-IN" dirty="0"/>
              <a:t>, etc. Checked exceptions are checked at compile-time. </a:t>
            </a:r>
          </a:p>
          <a:p>
            <a:pPr marL="0" indent="0">
              <a:buNone/>
            </a:pPr>
            <a:r>
              <a:rPr lang="en-IN" b="1" dirty="0"/>
              <a:t>Unchecked Exception </a:t>
            </a:r>
            <a:endParaRPr lang="en-IN" dirty="0"/>
          </a:p>
          <a:p>
            <a:r>
              <a:rPr lang="en-IN" dirty="0"/>
              <a:t>The classes that inherit the </a:t>
            </a:r>
            <a:r>
              <a:rPr lang="en-IN" dirty="0" err="1"/>
              <a:t>RuntimeException</a:t>
            </a:r>
            <a:r>
              <a:rPr lang="en-IN" dirty="0"/>
              <a:t> are known as unchecked exceptions. For example, </a:t>
            </a:r>
            <a:r>
              <a:rPr lang="en-IN" dirty="0" err="1"/>
              <a:t>ArithmeticException</a:t>
            </a:r>
            <a:r>
              <a:rPr lang="en-IN" dirty="0"/>
              <a:t>, </a:t>
            </a:r>
            <a:r>
              <a:rPr lang="en-IN" dirty="0" err="1"/>
              <a:t>NullPointerException</a:t>
            </a:r>
            <a:r>
              <a:rPr lang="en-IN" dirty="0"/>
              <a:t>, </a:t>
            </a:r>
            <a:r>
              <a:rPr lang="en-IN" dirty="0" err="1"/>
              <a:t>Ar</a:t>
            </a:r>
            <a:r>
              <a:rPr lang="en-IN" dirty="0"/>
              <a:t>- </a:t>
            </a:r>
            <a:r>
              <a:rPr lang="en-IN" dirty="0" err="1"/>
              <a:t>rayIndexOutOfBoundsException</a:t>
            </a:r>
            <a:r>
              <a:rPr lang="en-IN" dirty="0"/>
              <a:t>, etc. Unchecked exceptions are not checked at compile-time, but they are checked at runtime. </a:t>
            </a:r>
          </a:p>
          <a:p>
            <a:pPr marL="0" indent="0">
              <a:buNone/>
            </a:pPr>
            <a:r>
              <a:rPr lang="en-IN" b="1" dirty="0"/>
              <a:t>Error </a:t>
            </a:r>
            <a:endParaRPr lang="en-IN" dirty="0"/>
          </a:p>
          <a:p>
            <a:r>
              <a:rPr lang="en-IN" dirty="0"/>
              <a:t>Error is irrecoverable. Some example of errors are </a:t>
            </a:r>
            <a:r>
              <a:rPr lang="en-IN" dirty="0" err="1"/>
              <a:t>OutOfMemoryError</a:t>
            </a:r>
            <a:r>
              <a:rPr lang="en-IN" dirty="0"/>
              <a:t>, </a:t>
            </a:r>
            <a:r>
              <a:rPr lang="en-IN" dirty="0" err="1"/>
              <a:t>Vir</a:t>
            </a:r>
            <a:r>
              <a:rPr lang="en-IN" dirty="0"/>
              <a:t>- </a:t>
            </a:r>
            <a:r>
              <a:rPr lang="en-IN" dirty="0" err="1"/>
              <a:t>tualMachineError</a:t>
            </a:r>
            <a:r>
              <a:rPr lang="en-IN" dirty="0"/>
              <a:t>, </a:t>
            </a:r>
            <a:r>
              <a:rPr lang="en-IN" dirty="0" err="1"/>
              <a:t>AssertionError</a:t>
            </a:r>
            <a:r>
              <a:rPr lang="en-IN" dirty="0"/>
              <a:t> etc. </a:t>
            </a:r>
          </a:p>
          <a:p>
            <a:endParaRPr lang="en-US" dirty="0"/>
          </a:p>
        </p:txBody>
      </p:sp>
    </p:spTree>
    <p:extLst>
      <p:ext uri="{BB962C8B-B14F-4D97-AF65-F5344CB8AC3E}">
        <p14:creationId xmlns:p14="http://schemas.microsoft.com/office/powerpoint/2010/main" val="27996045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1C82-E0CC-0D86-17F8-FCB6BB192584}"/>
              </a:ext>
            </a:extLst>
          </p:cNvPr>
          <p:cNvSpPr>
            <a:spLocks noGrp="1"/>
          </p:cNvSpPr>
          <p:nvPr>
            <p:ph type="title"/>
          </p:nvPr>
        </p:nvSpPr>
        <p:spPr/>
        <p:txBody>
          <a:bodyPr/>
          <a:lstStyle/>
          <a:p>
            <a:r>
              <a:rPr lang="en-US" dirty="0"/>
              <a:t>Methods in List</a:t>
            </a:r>
          </a:p>
        </p:txBody>
      </p:sp>
      <p:sp>
        <p:nvSpPr>
          <p:cNvPr id="3" name="Content Placeholder 2">
            <a:extLst>
              <a:ext uri="{FF2B5EF4-FFF2-40B4-BE49-F238E27FC236}">
                <a16:creationId xmlns:a16="http://schemas.microsoft.com/office/drawing/2014/main" id="{5BC1ACA4-B3C8-14A5-94CA-A2A2E05E8383}"/>
              </a:ext>
            </a:extLst>
          </p:cNvPr>
          <p:cNvSpPr>
            <a:spLocks noGrp="1"/>
          </p:cNvSpPr>
          <p:nvPr>
            <p:ph idx="1"/>
          </p:nvPr>
        </p:nvSpPr>
        <p:spPr>
          <a:xfrm>
            <a:off x="901683" y="1941790"/>
            <a:ext cx="3128134" cy="4050792"/>
          </a:xfrm>
        </p:spPr>
        <p:txBody>
          <a:bodyPr/>
          <a:lstStyle/>
          <a:p>
            <a:r>
              <a:rPr lang="en-IN" dirty="0"/>
              <a:t>The List interface includes all the methods of the Collection interface. Its because Collection is a super interface of List.</a:t>
            </a:r>
          </a:p>
          <a:p>
            <a:r>
              <a:rPr lang="en-IN" dirty="0"/>
              <a:t>Some of the commonly used methods of the Collection interface that's also available in the List interface are:</a:t>
            </a:r>
          </a:p>
          <a:p>
            <a:endParaRPr lang="en-US" dirty="0"/>
          </a:p>
        </p:txBody>
      </p:sp>
      <p:sp>
        <p:nvSpPr>
          <p:cNvPr id="4" name="Date Placeholder 3">
            <a:extLst>
              <a:ext uri="{FF2B5EF4-FFF2-40B4-BE49-F238E27FC236}">
                <a16:creationId xmlns:a16="http://schemas.microsoft.com/office/drawing/2014/main" id="{C318A398-FDD8-ABF9-18DB-9BF12DCCB2BF}"/>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D5065C3F-2484-E670-D763-584843B3191B}"/>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5C89DE37-4327-D321-E959-BEF64299FC75}"/>
              </a:ext>
            </a:extLst>
          </p:cNvPr>
          <p:cNvSpPr>
            <a:spLocks noGrp="1"/>
          </p:cNvSpPr>
          <p:nvPr>
            <p:ph type="sldNum" sz="quarter" idx="12"/>
          </p:nvPr>
        </p:nvSpPr>
        <p:spPr/>
        <p:txBody>
          <a:bodyPr/>
          <a:lstStyle/>
          <a:p>
            <a:fld id="{860C8249-ED93-7640-8EF8-EF1CF6F3BBCA}" type="slidenum">
              <a:rPr lang="en-US" smtClean="0"/>
              <a:t>70</a:t>
            </a:fld>
            <a:endParaRPr lang="en-US"/>
          </a:p>
        </p:txBody>
      </p:sp>
      <p:pic>
        <p:nvPicPr>
          <p:cNvPr id="7" name="Picture 6">
            <a:extLst>
              <a:ext uri="{FF2B5EF4-FFF2-40B4-BE49-F238E27FC236}">
                <a16:creationId xmlns:a16="http://schemas.microsoft.com/office/drawing/2014/main" id="{8E7E2AA6-C845-43D8-3077-47A7BB03D3E6}"/>
              </a:ext>
            </a:extLst>
          </p:cNvPr>
          <p:cNvPicPr>
            <a:picLocks noChangeAspect="1"/>
          </p:cNvPicPr>
          <p:nvPr/>
        </p:nvPicPr>
        <p:blipFill>
          <a:blip r:embed="rId2"/>
          <a:stretch>
            <a:fillRect/>
          </a:stretch>
        </p:blipFill>
        <p:spPr>
          <a:xfrm>
            <a:off x="10877626" y="0"/>
            <a:ext cx="1314374" cy="1314374"/>
          </a:xfrm>
          <a:prstGeom prst="rect">
            <a:avLst/>
          </a:prstGeom>
        </p:spPr>
      </p:pic>
      <p:pic>
        <p:nvPicPr>
          <p:cNvPr id="9" name="Picture 8">
            <a:extLst>
              <a:ext uri="{FF2B5EF4-FFF2-40B4-BE49-F238E27FC236}">
                <a16:creationId xmlns:a16="http://schemas.microsoft.com/office/drawing/2014/main" id="{6A359AEB-BE21-24AC-C31B-93EC35BD657C}"/>
              </a:ext>
            </a:extLst>
          </p:cNvPr>
          <p:cNvPicPr>
            <a:picLocks noChangeAspect="1"/>
          </p:cNvPicPr>
          <p:nvPr/>
        </p:nvPicPr>
        <p:blipFill>
          <a:blip r:embed="rId3"/>
          <a:stretch>
            <a:fillRect/>
          </a:stretch>
        </p:blipFill>
        <p:spPr>
          <a:xfrm>
            <a:off x="4307710" y="1661589"/>
            <a:ext cx="6893690" cy="4611195"/>
          </a:xfrm>
          <a:prstGeom prst="rect">
            <a:avLst/>
          </a:prstGeom>
        </p:spPr>
      </p:pic>
    </p:spTree>
    <p:extLst>
      <p:ext uri="{BB962C8B-B14F-4D97-AF65-F5344CB8AC3E}">
        <p14:creationId xmlns:p14="http://schemas.microsoft.com/office/powerpoint/2010/main" val="32091822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BCE66-A52A-4F77-49F1-ACC4C0EF6B4B}"/>
              </a:ext>
            </a:extLst>
          </p:cNvPr>
          <p:cNvSpPr>
            <a:spLocks noGrp="1"/>
          </p:cNvSpPr>
          <p:nvPr>
            <p:ph type="title"/>
          </p:nvPr>
        </p:nvSpPr>
        <p:spPr/>
        <p:txBody>
          <a:bodyPr>
            <a:normAutofit/>
          </a:bodyPr>
          <a:lstStyle/>
          <a:p>
            <a:r>
              <a:rPr lang="en-IN" b="1" dirty="0"/>
              <a:t>Implementation of the List Interface</a:t>
            </a:r>
            <a:endParaRPr lang="en-US" dirty="0"/>
          </a:p>
        </p:txBody>
      </p:sp>
      <p:sp>
        <p:nvSpPr>
          <p:cNvPr id="3" name="Content Placeholder 2">
            <a:extLst>
              <a:ext uri="{FF2B5EF4-FFF2-40B4-BE49-F238E27FC236}">
                <a16:creationId xmlns:a16="http://schemas.microsoft.com/office/drawing/2014/main" id="{852F3AC2-B977-37E2-C8C8-1478421567C8}"/>
              </a:ext>
            </a:extLst>
          </p:cNvPr>
          <p:cNvSpPr>
            <a:spLocks noGrp="1"/>
          </p:cNvSpPr>
          <p:nvPr>
            <p:ph idx="1"/>
          </p:nvPr>
        </p:nvSpPr>
        <p:spPr>
          <a:xfrm>
            <a:off x="1069848" y="2121408"/>
            <a:ext cx="4921049" cy="4050792"/>
          </a:xfrm>
        </p:spPr>
        <p:txBody>
          <a:bodyPr/>
          <a:lstStyle/>
          <a:p>
            <a:pPr marL="0" indent="0">
              <a:buNone/>
            </a:pPr>
            <a:r>
              <a:rPr lang="en-IN" b="1" dirty="0"/>
              <a:t>1. Implementing the </a:t>
            </a:r>
            <a:r>
              <a:rPr lang="en-IN" b="1" dirty="0" err="1"/>
              <a:t>ArrayList</a:t>
            </a:r>
            <a:r>
              <a:rPr lang="en-IN" b="1" dirty="0"/>
              <a:t> Class </a:t>
            </a:r>
            <a:endParaRPr lang="en-IN" dirty="0"/>
          </a:p>
        </p:txBody>
      </p:sp>
      <p:sp>
        <p:nvSpPr>
          <p:cNvPr id="4" name="Date Placeholder 3">
            <a:extLst>
              <a:ext uri="{FF2B5EF4-FFF2-40B4-BE49-F238E27FC236}">
                <a16:creationId xmlns:a16="http://schemas.microsoft.com/office/drawing/2014/main" id="{B8556441-7AF9-0E0A-6599-556E34A6B5A7}"/>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A746935C-BF3A-DC98-72BF-392F6FC7A604}"/>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467A88C5-DBFD-B4AE-7213-9FE449ACA439}"/>
              </a:ext>
            </a:extLst>
          </p:cNvPr>
          <p:cNvSpPr>
            <a:spLocks noGrp="1"/>
          </p:cNvSpPr>
          <p:nvPr>
            <p:ph type="sldNum" sz="quarter" idx="12"/>
          </p:nvPr>
        </p:nvSpPr>
        <p:spPr/>
        <p:txBody>
          <a:bodyPr/>
          <a:lstStyle/>
          <a:p>
            <a:fld id="{860C8249-ED93-7640-8EF8-EF1CF6F3BBCA}" type="slidenum">
              <a:rPr lang="en-US" smtClean="0"/>
              <a:t>71</a:t>
            </a:fld>
            <a:endParaRPr lang="en-US"/>
          </a:p>
        </p:txBody>
      </p:sp>
      <p:pic>
        <p:nvPicPr>
          <p:cNvPr id="7" name="Picture 6">
            <a:extLst>
              <a:ext uri="{FF2B5EF4-FFF2-40B4-BE49-F238E27FC236}">
                <a16:creationId xmlns:a16="http://schemas.microsoft.com/office/drawing/2014/main" id="{E6BD723A-9C47-A858-E055-E186132182D5}"/>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90313FA2-E0FF-BEC2-2FB4-D82EF0D1A93F}"/>
              </a:ext>
            </a:extLst>
          </p:cNvPr>
          <p:cNvSpPr/>
          <p:nvPr/>
        </p:nvSpPr>
        <p:spPr>
          <a:xfrm>
            <a:off x="6285186" y="1414958"/>
            <a:ext cx="4836966" cy="4708981"/>
          </a:xfrm>
          <a:prstGeom prst="rect">
            <a:avLst/>
          </a:prstGeom>
        </p:spPr>
        <p:txBody>
          <a:bodyPr wrap="square">
            <a:spAutoFit/>
          </a:bodyPr>
          <a:lstStyle/>
          <a:p>
            <a:r>
              <a:rPr lang="en-US" sz="1200" dirty="0"/>
              <a:t>import </a:t>
            </a:r>
            <a:r>
              <a:rPr lang="en-US" sz="1200" dirty="0" err="1"/>
              <a:t>java.util.List</a:t>
            </a:r>
            <a:r>
              <a:rPr lang="en-US" sz="1200" dirty="0"/>
              <a:t>;</a:t>
            </a:r>
          </a:p>
          <a:p>
            <a:r>
              <a:rPr lang="en-US" sz="1200" dirty="0"/>
              <a:t>import </a:t>
            </a:r>
            <a:r>
              <a:rPr lang="en-US" sz="1200" dirty="0" err="1"/>
              <a:t>java.util.ArrayList</a:t>
            </a:r>
            <a:r>
              <a:rPr lang="en-US" sz="1200" dirty="0"/>
              <a:t>;</a:t>
            </a:r>
          </a:p>
          <a:p>
            <a:endParaRPr lang="en-US" sz="1200" dirty="0"/>
          </a:p>
          <a:p>
            <a:r>
              <a:rPr lang="en-US" sz="1200" dirty="0"/>
              <a:t>class Main {</a:t>
            </a:r>
          </a:p>
          <a:p>
            <a:endParaRPr lang="en-US" sz="1200" dirty="0"/>
          </a:p>
          <a:p>
            <a:r>
              <a:rPr lang="en-US" sz="1200" dirty="0"/>
              <a:t>    public static void main(String[] </a:t>
            </a:r>
            <a:r>
              <a:rPr lang="en-US" sz="1200" dirty="0" err="1"/>
              <a:t>args</a:t>
            </a:r>
            <a:r>
              <a:rPr lang="en-US" sz="1200" dirty="0"/>
              <a:t>) {</a:t>
            </a:r>
          </a:p>
          <a:p>
            <a:r>
              <a:rPr lang="en-US" sz="1200" dirty="0"/>
              <a:t>        // Creating list using the </a:t>
            </a:r>
            <a:r>
              <a:rPr lang="en-US" sz="1200" dirty="0" err="1"/>
              <a:t>ArrayList</a:t>
            </a:r>
            <a:r>
              <a:rPr lang="en-US" sz="1200" dirty="0"/>
              <a:t> class</a:t>
            </a:r>
          </a:p>
          <a:p>
            <a:r>
              <a:rPr lang="en-US" sz="1200" dirty="0"/>
              <a:t>        List&lt;Integer&gt; numbers = new </a:t>
            </a:r>
            <a:r>
              <a:rPr lang="en-US" sz="1200" dirty="0" err="1"/>
              <a:t>ArrayList</a:t>
            </a:r>
            <a:r>
              <a:rPr lang="en-US" sz="1200" dirty="0"/>
              <a:t>&lt;&gt;();</a:t>
            </a:r>
          </a:p>
          <a:p>
            <a:endParaRPr lang="en-US" sz="1200" dirty="0"/>
          </a:p>
          <a:p>
            <a:r>
              <a:rPr lang="en-US" sz="1200" dirty="0"/>
              <a:t>        // Add elements to the list</a:t>
            </a:r>
          </a:p>
          <a:p>
            <a:r>
              <a:rPr lang="en-US" sz="1200" dirty="0"/>
              <a:t>        </a:t>
            </a:r>
            <a:r>
              <a:rPr lang="en-US" sz="1200" dirty="0" err="1"/>
              <a:t>numbers.add</a:t>
            </a:r>
            <a:r>
              <a:rPr lang="en-US" sz="1200" dirty="0"/>
              <a:t>(1);</a:t>
            </a:r>
          </a:p>
          <a:p>
            <a:r>
              <a:rPr lang="en-US" sz="1200" dirty="0"/>
              <a:t>        </a:t>
            </a:r>
            <a:r>
              <a:rPr lang="en-US" sz="1200" dirty="0" err="1"/>
              <a:t>numbers.add</a:t>
            </a:r>
            <a:r>
              <a:rPr lang="en-US" sz="1200" dirty="0"/>
              <a:t>(2);</a:t>
            </a:r>
          </a:p>
          <a:p>
            <a:r>
              <a:rPr lang="en-US" sz="1200" dirty="0"/>
              <a:t>        </a:t>
            </a:r>
            <a:r>
              <a:rPr lang="en-US" sz="1200" dirty="0" err="1"/>
              <a:t>numbers.add</a:t>
            </a:r>
            <a:r>
              <a:rPr lang="en-US" sz="1200" dirty="0"/>
              <a:t>(3);</a:t>
            </a:r>
          </a:p>
          <a:p>
            <a:r>
              <a:rPr lang="en-US" sz="1200" dirty="0"/>
              <a:t>        </a:t>
            </a:r>
            <a:r>
              <a:rPr lang="en-US" sz="1200" dirty="0" err="1"/>
              <a:t>System.out.println</a:t>
            </a:r>
            <a:r>
              <a:rPr lang="en-US" sz="1200" dirty="0"/>
              <a:t>("List: " + numbers);</a:t>
            </a:r>
          </a:p>
          <a:p>
            <a:endParaRPr lang="en-US" sz="1200" dirty="0"/>
          </a:p>
          <a:p>
            <a:r>
              <a:rPr lang="en-US" sz="1200" dirty="0"/>
              <a:t>        // Access element from the list</a:t>
            </a:r>
          </a:p>
          <a:p>
            <a:r>
              <a:rPr lang="en-US" sz="1200" dirty="0"/>
              <a:t>        int number = </a:t>
            </a:r>
            <a:r>
              <a:rPr lang="en-US" sz="1200" dirty="0" err="1"/>
              <a:t>numbers.get</a:t>
            </a:r>
            <a:r>
              <a:rPr lang="en-US" sz="1200" dirty="0"/>
              <a:t>(2);</a:t>
            </a:r>
          </a:p>
          <a:p>
            <a:r>
              <a:rPr lang="en-US" sz="1200" dirty="0"/>
              <a:t>        </a:t>
            </a:r>
            <a:r>
              <a:rPr lang="en-US" sz="1200" dirty="0" err="1"/>
              <a:t>System.out.println</a:t>
            </a:r>
            <a:r>
              <a:rPr lang="en-US" sz="1200" dirty="0"/>
              <a:t>("Accessed Element: " + number);</a:t>
            </a:r>
          </a:p>
          <a:p>
            <a:endParaRPr lang="en-US" sz="1200" dirty="0"/>
          </a:p>
          <a:p>
            <a:r>
              <a:rPr lang="en-US" sz="1200" dirty="0"/>
              <a:t>        // Remove element from the list</a:t>
            </a:r>
          </a:p>
          <a:p>
            <a:r>
              <a:rPr lang="en-US" sz="1200" dirty="0"/>
              <a:t>        int </a:t>
            </a:r>
            <a:r>
              <a:rPr lang="en-US" sz="1200" dirty="0" err="1"/>
              <a:t>removedNumber</a:t>
            </a:r>
            <a:r>
              <a:rPr lang="en-US" sz="1200" dirty="0"/>
              <a:t> = </a:t>
            </a:r>
            <a:r>
              <a:rPr lang="en-US" sz="1200" dirty="0" err="1"/>
              <a:t>numbers.remove</a:t>
            </a:r>
            <a:r>
              <a:rPr lang="en-US" sz="1200" dirty="0"/>
              <a:t>(1);</a:t>
            </a:r>
          </a:p>
          <a:p>
            <a:r>
              <a:rPr lang="en-US" sz="1200" dirty="0"/>
              <a:t>        </a:t>
            </a:r>
            <a:r>
              <a:rPr lang="en-US" sz="1200" dirty="0" err="1"/>
              <a:t>System.out.println</a:t>
            </a:r>
            <a:r>
              <a:rPr lang="en-US" sz="1200" dirty="0"/>
              <a:t>("Removed Element: " + </a:t>
            </a:r>
            <a:r>
              <a:rPr lang="en-US" sz="1200" dirty="0" err="1"/>
              <a:t>removedNumber</a:t>
            </a:r>
            <a:r>
              <a:rPr lang="en-US" sz="1200" dirty="0"/>
              <a:t>);</a:t>
            </a:r>
          </a:p>
          <a:p>
            <a:r>
              <a:rPr lang="en-US" sz="1200" dirty="0"/>
              <a:t>    }</a:t>
            </a:r>
          </a:p>
          <a:p>
            <a:r>
              <a:rPr lang="en-US" sz="1200" dirty="0"/>
              <a:t>}</a:t>
            </a:r>
          </a:p>
          <a:p>
            <a:endParaRPr lang="en-US" sz="1200" dirty="0"/>
          </a:p>
        </p:txBody>
      </p:sp>
      <p:sp>
        <p:nvSpPr>
          <p:cNvPr id="9" name="Rectangle 8">
            <a:extLst>
              <a:ext uri="{FF2B5EF4-FFF2-40B4-BE49-F238E27FC236}">
                <a16:creationId xmlns:a16="http://schemas.microsoft.com/office/drawing/2014/main" id="{4A634B68-A8BF-A79F-BD84-CCF9FE912826}"/>
              </a:ext>
            </a:extLst>
          </p:cNvPr>
          <p:cNvSpPr/>
          <p:nvPr/>
        </p:nvSpPr>
        <p:spPr>
          <a:xfrm>
            <a:off x="1815909" y="3429000"/>
            <a:ext cx="2436051" cy="1477328"/>
          </a:xfrm>
          <a:prstGeom prst="rect">
            <a:avLst/>
          </a:prstGeom>
        </p:spPr>
        <p:txBody>
          <a:bodyPr wrap="none">
            <a:spAutoFit/>
          </a:bodyPr>
          <a:lstStyle/>
          <a:p>
            <a:r>
              <a:rPr lang="en-IN" dirty="0"/>
              <a:t>Output: </a:t>
            </a:r>
          </a:p>
          <a:p>
            <a:endParaRPr lang="en-IN" dirty="0"/>
          </a:p>
          <a:p>
            <a:r>
              <a:rPr lang="en-IN" dirty="0"/>
              <a:t>List: [1, 2, 3] </a:t>
            </a:r>
          </a:p>
          <a:p>
            <a:r>
              <a:rPr lang="en-IN" dirty="0"/>
              <a:t>Accessed Element: 3 </a:t>
            </a:r>
          </a:p>
          <a:p>
            <a:r>
              <a:rPr lang="en-IN" dirty="0"/>
              <a:t>Removed Element: 2</a:t>
            </a:r>
            <a:endParaRPr lang="en-US" dirty="0"/>
          </a:p>
        </p:txBody>
      </p:sp>
    </p:spTree>
    <p:extLst>
      <p:ext uri="{BB962C8B-B14F-4D97-AF65-F5344CB8AC3E}">
        <p14:creationId xmlns:p14="http://schemas.microsoft.com/office/powerpoint/2010/main" val="19111015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31FDD5-22E5-EB73-333A-5D9916FE2E56}"/>
              </a:ext>
            </a:extLst>
          </p:cNvPr>
          <p:cNvSpPr>
            <a:spLocks noGrp="1"/>
          </p:cNvSpPr>
          <p:nvPr>
            <p:ph idx="1"/>
          </p:nvPr>
        </p:nvSpPr>
        <p:spPr>
          <a:xfrm>
            <a:off x="1069848" y="2121408"/>
            <a:ext cx="5173297" cy="4050792"/>
          </a:xfrm>
        </p:spPr>
        <p:txBody>
          <a:bodyPr/>
          <a:lstStyle/>
          <a:p>
            <a:pPr marL="0" indent="0">
              <a:buNone/>
            </a:pPr>
            <a:r>
              <a:rPr lang="en-IN" b="1" dirty="0"/>
              <a:t>2. Implementing the LinkedList Class</a:t>
            </a:r>
            <a:br>
              <a:rPr lang="en-IN" dirty="0"/>
            </a:br>
            <a:endParaRPr lang="en-US" dirty="0"/>
          </a:p>
        </p:txBody>
      </p:sp>
      <p:sp>
        <p:nvSpPr>
          <p:cNvPr id="4" name="Date Placeholder 3">
            <a:extLst>
              <a:ext uri="{FF2B5EF4-FFF2-40B4-BE49-F238E27FC236}">
                <a16:creationId xmlns:a16="http://schemas.microsoft.com/office/drawing/2014/main" id="{7FA6C665-8AC9-BC82-737F-A7F824513262}"/>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2177159F-4B23-49EA-5113-6491B8331C56}"/>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EA5B0F75-FC31-22B5-B083-7508D784E76F}"/>
              </a:ext>
            </a:extLst>
          </p:cNvPr>
          <p:cNvSpPr>
            <a:spLocks noGrp="1"/>
          </p:cNvSpPr>
          <p:nvPr>
            <p:ph type="sldNum" sz="quarter" idx="12"/>
          </p:nvPr>
        </p:nvSpPr>
        <p:spPr/>
        <p:txBody>
          <a:bodyPr/>
          <a:lstStyle/>
          <a:p>
            <a:fld id="{860C8249-ED93-7640-8EF8-EF1CF6F3BBCA}" type="slidenum">
              <a:rPr lang="en-US" smtClean="0"/>
              <a:t>72</a:t>
            </a:fld>
            <a:endParaRPr lang="en-US"/>
          </a:p>
        </p:txBody>
      </p:sp>
      <p:pic>
        <p:nvPicPr>
          <p:cNvPr id="7" name="Picture 6">
            <a:extLst>
              <a:ext uri="{FF2B5EF4-FFF2-40B4-BE49-F238E27FC236}">
                <a16:creationId xmlns:a16="http://schemas.microsoft.com/office/drawing/2014/main" id="{220A2D35-D02F-FFF5-3EF0-AAA3D717D80C}"/>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F201AC35-D13B-84B3-9BEC-05AD8AD437FA}"/>
              </a:ext>
            </a:extLst>
          </p:cNvPr>
          <p:cNvSpPr/>
          <p:nvPr/>
        </p:nvSpPr>
        <p:spPr>
          <a:xfrm>
            <a:off x="6243145" y="705177"/>
            <a:ext cx="4994831" cy="5447645"/>
          </a:xfrm>
          <a:prstGeom prst="rect">
            <a:avLst/>
          </a:prstGeom>
        </p:spPr>
        <p:txBody>
          <a:bodyPr wrap="square">
            <a:spAutoFit/>
          </a:bodyPr>
          <a:lstStyle/>
          <a:p>
            <a:r>
              <a:rPr lang="en-US" sz="1200" dirty="0"/>
              <a:t>import </a:t>
            </a:r>
            <a:r>
              <a:rPr lang="en-US" sz="1200" dirty="0" err="1"/>
              <a:t>java.util.List</a:t>
            </a:r>
            <a:r>
              <a:rPr lang="en-US" sz="1200" dirty="0"/>
              <a:t>;</a:t>
            </a:r>
          </a:p>
          <a:p>
            <a:r>
              <a:rPr lang="en-US" sz="1200" dirty="0"/>
              <a:t>import </a:t>
            </a:r>
            <a:r>
              <a:rPr lang="en-US" sz="1200" dirty="0" err="1"/>
              <a:t>java.util.LinkedList</a:t>
            </a:r>
            <a:r>
              <a:rPr lang="en-US" sz="1200" dirty="0"/>
              <a:t>;</a:t>
            </a:r>
          </a:p>
          <a:p>
            <a:endParaRPr lang="en-US" sz="1200" dirty="0"/>
          </a:p>
          <a:p>
            <a:r>
              <a:rPr lang="en-US" sz="1200" dirty="0"/>
              <a:t>class Main {</a:t>
            </a:r>
          </a:p>
          <a:p>
            <a:endParaRPr lang="en-US" sz="1200" dirty="0"/>
          </a:p>
          <a:p>
            <a:r>
              <a:rPr lang="en-US" sz="1200" dirty="0"/>
              <a:t>    public static void main(String[] </a:t>
            </a:r>
            <a:r>
              <a:rPr lang="en-US" sz="1200" dirty="0" err="1"/>
              <a:t>args</a:t>
            </a:r>
            <a:r>
              <a:rPr lang="en-US" sz="1200" dirty="0"/>
              <a:t>) {</a:t>
            </a:r>
          </a:p>
          <a:p>
            <a:r>
              <a:rPr lang="en-US" sz="1200" dirty="0"/>
              <a:t>        // Creating list using the LinkedList class</a:t>
            </a:r>
          </a:p>
          <a:p>
            <a:r>
              <a:rPr lang="en-US" sz="1200" dirty="0"/>
              <a:t>        List&lt;Integer&gt; numbers = new LinkedList&lt;&gt;();</a:t>
            </a:r>
          </a:p>
          <a:p>
            <a:endParaRPr lang="en-US" sz="1200" dirty="0"/>
          </a:p>
          <a:p>
            <a:r>
              <a:rPr lang="en-US" sz="1200" dirty="0"/>
              <a:t>        // Add elements to the list</a:t>
            </a:r>
          </a:p>
          <a:p>
            <a:r>
              <a:rPr lang="en-US" sz="1200" dirty="0"/>
              <a:t>        </a:t>
            </a:r>
            <a:r>
              <a:rPr lang="en-US" sz="1200" dirty="0" err="1"/>
              <a:t>numbers.add</a:t>
            </a:r>
            <a:r>
              <a:rPr lang="en-US" sz="1200" dirty="0"/>
              <a:t>(1);</a:t>
            </a:r>
          </a:p>
          <a:p>
            <a:r>
              <a:rPr lang="en-US" sz="1200" dirty="0"/>
              <a:t>        </a:t>
            </a:r>
            <a:r>
              <a:rPr lang="en-US" sz="1200" dirty="0" err="1"/>
              <a:t>numbers.add</a:t>
            </a:r>
            <a:r>
              <a:rPr lang="en-US" sz="1200" dirty="0"/>
              <a:t>(2);</a:t>
            </a:r>
          </a:p>
          <a:p>
            <a:r>
              <a:rPr lang="en-US" sz="1200" dirty="0"/>
              <a:t>        </a:t>
            </a:r>
            <a:r>
              <a:rPr lang="en-US" sz="1200" dirty="0" err="1"/>
              <a:t>numbers.add</a:t>
            </a:r>
            <a:r>
              <a:rPr lang="en-US" sz="1200" dirty="0"/>
              <a:t>(3);</a:t>
            </a:r>
          </a:p>
          <a:p>
            <a:r>
              <a:rPr lang="en-US" sz="1200" dirty="0"/>
              <a:t>        </a:t>
            </a:r>
            <a:r>
              <a:rPr lang="en-US" sz="1200" dirty="0" err="1"/>
              <a:t>System.out.println</a:t>
            </a:r>
            <a:r>
              <a:rPr lang="en-US" sz="1200" dirty="0"/>
              <a:t>("List: " + numbers);</a:t>
            </a:r>
          </a:p>
          <a:p>
            <a:endParaRPr lang="en-US" sz="1200" dirty="0"/>
          </a:p>
          <a:p>
            <a:r>
              <a:rPr lang="en-US" sz="1200" dirty="0"/>
              <a:t>        // Access element from the list</a:t>
            </a:r>
          </a:p>
          <a:p>
            <a:r>
              <a:rPr lang="en-US" sz="1200" dirty="0"/>
              <a:t>        int number = </a:t>
            </a:r>
            <a:r>
              <a:rPr lang="en-US" sz="1200" dirty="0" err="1"/>
              <a:t>numbers.get</a:t>
            </a:r>
            <a:r>
              <a:rPr lang="en-US" sz="1200" dirty="0"/>
              <a:t>(2);</a:t>
            </a:r>
          </a:p>
          <a:p>
            <a:r>
              <a:rPr lang="en-US" sz="1200" dirty="0"/>
              <a:t>        </a:t>
            </a:r>
            <a:r>
              <a:rPr lang="en-US" sz="1200" dirty="0" err="1"/>
              <a:t>System.out.println</a:t>
            </a:r>
            <a:r>
              <a:rPr lang="en-US" sz="1200" dirty="0"/>
              <a:t>("Accessed Element: " + number);</a:t>
            </a:r>
          </a:p>
          <a:p>
            <a:endParaRPr lang="en-US" sz="1200" dirty="0"/>
          </a:p>
          <a:p>
            <a:r>
              <a:rPr lang="en-US" sz="1200" dirty="0"/>
              <a:t>        // Using the </a:t>
            </a:r>
            <a:r>
              <a:rPr lang="en-US" sz="1200" dirty="0" err="1"/>
              <a:t>indexOf</a:t>
            </a:r>
            <a:r>
              <a:rPr lang="en-US" sz="1200" dirty="0"/>
              <a:t>() method</a:t>
            </a:r>
          </a:p>
          <a:p>
            <a:r>
              <a:rPr lang="en-US" sz="1200" dirty="0"/>
              <a:t>        int index = </a:t>
            </a:r>
            <a:r>
              <a:rPr lang="en-US" sz="1200" dirty="0" err="1"/>
              <a:t>numbers.indexOf</a:t>
            </a:r>
            <a:r>
              <a:rPr lang="en-US" sz="1200" dirty="0"/>
              <a:t>(2);</a:t>
            </a:r>
          </a:p>
          <a:p>
            <a:r>
              <a:rPr lang="en-US" sz="1200" dirty="0"/>
              <a:t>        </a:t>
            </a:r>
            <a:r>
              <a:rPr lang="en-US" sz="1200" dirty="0" err="1"/>
              <a:t>System.out.println</a:t>
            </a:r>
            <a:r>
              <a:rPr lang="en-US" sz="1200" dirty="0"/>
              <a:t>("Position of 3 is " + index);</a:t>
            </a:r>
          </a:p>
          <a:p>
            <a:endParaRPr lang="en-US" sz="1200" dirty="0"/>
          </a:p>
          <a:p>
            <a:r>
              <a:rPr lang="en-US" sz="1200" dirty="0"/>
              <a:t>        // Remove element from the list</a:t>
            </a:r>
          </a:p>
          <a:p>
            <a:r>
              <a:rPr lang="en-US" sz="1200" dirty="0"/>
              <a:t>        int </a:t>
            </a:r>
            <a:r>
              <a:rPr lang="en-US" sz="1200" dirty="0" err="1"/>
              <a:t>removedNumber</a:t>
            </a:r>
            <a:r>
              <a:rPr lang="en-US" sz="1200" dirty="0"/>
              <a:t> = </a:t>
            </a:r>
            <a:r>
              <a:rPr lang="en-US" sz="1200" dirty="0" err="1"/>
              <a:t>numbers.remove</a:t>
            </a:r>
            <a:r>
              <a:rPr lang="en-US" sz="1200" dirty="0"/>
              <a:t>(1);</a:t>
            </a:r>
          </a:p>
          <a:p>
            <a:r>
              <a:rPr lang="en-US" sz="1200" dirty="0"/>
              <a:t>        </a:t>
            </a:r>
            <a:r>
              <a:rPr lang="en-US" sz="1200" dirty="0" err="1"/>
              <a:t>System.out.println</a:t>
            </a:r>
            <a:r>
              <a:rPr lang="en-US" sz="1200" dirty="0"/>
              <a:t>("Removed Element: " + </a:t>
            </a:r>
            <a:r>
              <a:rPr lang="en-US" sz="1200" dirty="0" err="1"/>
              <a:t>removedNumber</a:t>
            </a:r>
            <a:r>
              <a:rPr lang="en-US" sz="1200" dirty="0"/>
              <a:t>);</a:t>
            </a:r>
          </a:p>
          <a:p>
            <a:r>
              <a:rPr lang="en-US" sz="1200" dirty="0"/>
              <a:t>    }</a:t>
            </a:r>
          </a:p>
          <a:p>
            <a:r>
              <a:rPr lang="en-US" sz="1200" dirty="0"/>
              <a:t>}</a:t>
            </a:r>
          </a:p>
          <a:p>
            <a:endParaRPr lang="en-US" sz="1200" dirty="0"/>
          </a:p>
        </p:txBody>
      </p:sp>
      <p:sp>
        <p:nvSpPr>
          <p:cNvPr id="9" name="Rectangle 8">
            <a:extLst>
              <a:ext uri="{FF2B5EF4-FFF2-40B4-BE49-F238E27FC236}">
                <a16:creationId xmlns:a16="http://schemas.microsoft.com/office/drawing/2014/main" id="{3F402C15-D25A-299A-5198-4A001FC1D8BE}"/>
              </a:ext>
            </a:extLst>
          </p:cNvPr>
          <p:cNvSpPr/>
          <p:nvPr/>
        </p:nvSpPr>
        <p:spPr>
          <a:xfrm>
            <a:off x="2501462" y="3231960"/>
            <a:ext cx="3331779" cy="1754326"/>
          </a:xfrm>
          <a:prstGeom prst="rect">
            <a:avLst/>
          </a:prstGeom>
        </p:spPr>
        <p:txBody>
          <a:bodyPr wrap="square">
            <a:spAutoFit/>
          </a:bodyPr>
          <a:lstStyle/>
          <a:p>
            <a:r>
              <a:rPr lang="en-IN" dirty="0"/>
              <a:t>Output: </a:t>
            </a:r>
          </a:p>
          <a:p>
            <a:endParaRPr lang="en-IN" dirty="0"/>
          </a:p>
          <a:p>
            <a:r>
              <a:rPr lang="en-IN" dirty="0"/>
              <a:t>List: [1, 2, 3] </a:t>
            </a:r>
          </a:p>
          <a:p>
            <a:r>
              <a:rPr lang="en-IN" dirty="0"/>
              <a:t>Accessed Element: 3 </a:t>
            </a:r>
          </a:p>
          <a:p>
            <a:r>
              <a:rPr lang="en-IN" dirty="0"/>
              <a:t>Position of 3 is 1 </a:t>
            </a:r>
          </a:p>
          <a:p>
            <a:r>
              <a:rPr lang="en-IN" dirty="0"/>
              <a:t>Removed Element: 2</a:t>
            </a:r>
            <a:endParaRPr lang="en-US" dirty="0"/>
          </a:p>
        </p:txBody>
      </p:sp>
      <p:sp>
        <p:nvSpPr>
          <p:cNvPr id="10" name="Rectangle 9">
            <a:extLst>
              <a:ext uri="{FF2B5EF4-FFF2-40B4-BE49-F238E27FC236}">
                <a16:creationId xmlns:a16="http://schemas.microsoft.com/office/drawing/2014/main" id="{4811DF9C-08CC-7C17-6EB2-BAE379E6C83E}"/>
              </a:ext>
            </a:extLst>
          </p:cNvPr>
          <p:cNvSpPr/>
          <p:nvPr/>
        </p:nvSpPr>
        <p:spPr>
          <a:xfrm>
            <a:off x="448803" y="5106248"/>
            <a:ext cx="6096000" cy="1015663"/>
          </a:xfrm>
          <a:prstGeom prst="rect">
            <a:avLst/>
          </a:prstGeom>
        </p:spPr>
        <p:txBody>
          <a:bodyPr>
            <a:spAutoFit/>
          </a:bodyPr>
          <a:lstStyle/>
          <a:p>
            <a:r>
              <a:rPr lang="en-IN" sz="1200" dirty="0">
                <a:latin typeface="arial" panose="020B0604020202020204" pitchFamily="34" charset="0"/>
              </a:rPr>
              <a:t>LinkedList </a:t>
            </a:r>
            <a:r>
              <a:rPr lang="en-IN" sz="1200" dirty="0" err="1">
                <a:latin typeface="arial" panose="020B0604020202020204" pitchFamily="34" charset="0"/>
              </a:rPr>
              <a:t>indexOf</a:t>
            </a:r>
            <a:r>
              <a:rPr lang="en-IN" sz="1200" dirty="0">
                <a:latin typeface="arial" panose="020B0604020202020204" pitchFamily="34" charset="0"/>
              </a:rPr>
              <a:t>() method in Java</a:t>
            </a:r>
          </a:p>
          <a:p>
            <a:r>
              <a:rPr lang="en-IN" sz="1200" dirty="0">
                <a:latin typeface="arial" panose="020B0604020202020204" pitchFamily="34" charset="0"/>
              </a:rPr>
              <a:t>LinkedList. </a:t>
            </a:r>
            <a:r>
              <a:rPr lang="en-IN" sz="1200" dirty="0" err="1">
                <a:latin typeface="arial" panose="020B0604020202020204" pitchFamily="34" charset="0"/>
              </a:rPr>
              <a:t>indexOf</a:t>
            </a:r>
            <a:r>
              <a:rPr lang="en-IN" sz="1200" dirty="0">
                <a:latin typeface="arial" panose="020B0604020202020204" pitchFamily="34" charset="0"/>
              </a:rPr>
              <a:t>(Object element) method is </a:t>
            </a:r>
            <a:r>
              <a:rPr lang="en-IN" sz="1200" b="1" dirty="0">
                <a:latin typeface="arial" panose="020B0604020202020204" pitchFamily="34" charset="0"/>
              </a:rPr>
              <a:t>used to check and find the occurrence of a particular element in the list</a:t>
            </a:r>
            <a:r>
              <a:rPr lang="en-IN" sz="1200" dirty="0">
                <a:latin typeface="arial" panose="020B0604020202020204" pitchFamily="34" charset="0"/>
              </a:rPr>
              <a:t>. If the element is present then the index of the first occurrence of the element is returned otherwise -1 is returned if the list does not contain the element.</a:t>
            </a:r>
            <a:endParaRPr lang="en-US" sz="1200" dirty="0"/>
          </a:p>
        </p:txBody>
      </p:sp>
    </p:spTree>
    <p:extLst>
      <p:ext uri="{BB962C8B-B14F-4D97-AF65-F5344CB8AC3E}">
        <p14:creationId xmlns:p14="http://schemas.microsoft.com/office/powerpoint/2010/main" val="25433012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68E263-8A85-B55F-2F32-94A20B84DB61}"/>
              </a:ext>
            </a:extLst>
          </p:cNvPr>
          <p:cNvSpPr>
            <a:spLocks noGrp="1"/>
          </p:cNvSpPr>
          <p:nvPr>
            <p:ph idx="1"/>
          </p:nvPr>
        </p:nvSpPr>
        <p:spPr/>
        <p:txBody>
          <a:bodyPr/>
          <a:lstStyle/>
          <a:p>
            <a:pPr marL="0" indent="0">
              <a:buNone/>
            </a:pPr>
            <a:r>
              <a:rPr lang="en-IN" b="1" dirty="0"/>
              <a:t>Java List vs. Set</a:t>
            </a:r>
          </a:p>
          <a:p>
            <a:r>
              <a:rPr lang="en-IN" dirty="0"/>
              <a:t>Both the List interface and the Set interface inherits the Collection interface. However, there exists some difference between them.</a:t>
            </a:r>
          </a:p>
          <a:p>
            <a:r>
              <a:rPr lang="en-IN" dirty="0"/>
              <a:t>Lists can include duplicate elements. However, sets cannot have duplicate elements.</a:t>
            </a:r>
          </a:p>
          <a:p>
            <a:r>
              <a:rPr lang="en-IN" dirty="0"/>
              <a:t>Elements in lists are stored in some order. However, elements in sets are stored in groups like sets in mathematics.</a:t>
            </a:r>
          </a:p>
          <a:p>
            <a:endParaRPr lang="en-US" dirty="0"/>
          </a:p>
        </p:txBody>
      </p:sp>
      <p:sp>
        <p:nvSpPr>
          <p:cNvPr id="4" name="Date Placeholder 3">
            <a:extLst>
              <a:ext uri="{FF2B5EF4-FFF2-40B4-BE49-F238E27FC236}">
                <a16:creationId xmlns:a16="http://schemas.microsoft.com/office/drawing/2014/main" id="{919D02C4-D5DA-B3A1-4681-B4DE785F65E6}"/>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92273C50-B36D-1E9E-55EC-D690943EF544}"/>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7C4CDFCD-7E4D-D546-4E69-5E490259F076}"/>
              </a:ext>
            </a:extLst>
          </p:cNvPr>
          <p:cNvSpPr>
            <a:spLocks noGrp="1"/>
          </p:cNvSpPr>
          <p:nvPr>
            <p:ph type="sldNum" sz="quarter" idx="12"/>
          </p:nvPr>
        </p:nvSpPr>
        <p:spPr/>
        <p:txBody>
          <a:bodyPr/>
          <a:lstStyle/>
          <a:p>
            <a:fld id="{860C8249-ED93-7640-8EF8-EF1CF6F3BBCA}" type="slidenum">
              <a:rPr lang="en-US" smtClean="0"/>
              <a:t>73</a:t>
            </a:fld>
            <a:endParaRPr lang="en-US"/>
          </a:p>
        </p:txBody>
      </p:sp>
      <p:pic>
        <p:nvPicPr>
          <p:cNvPr id="7" name="Picture 6">
            <a:extLst>
              <a:ext uri="{FF2B5EF4-FFF2-40B4-BE49-F238E27FC236}">
                <a16:creationId xmlns:a16="http://schemas.microsoft.com/office/drawing/2014/main" id="{350E08C5-3D50-5990-84C3-624ED31ADE6C}"/>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34470482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B9895-B7DD-0BF4-8B92-9E421925BA3F}"/>
              </a:ext>
            </a:extLst>
          </p:cNvPr>
          <p:cNvSpPr>
            <a:spLocks noGrp="1"/>
          </p:cNvSpPr>
          <p:nvPr>
            <p:ph type="title"/>
          </p:nvPr>
        </p:nvSpPr>
        <p:spPr/>
        <p:txBody>
          <a:bodyPr/>
          <a:lstStyle/>
          <a:p>
            <a:r>
              <a:rPr lang="en-US" dirty="0"/>
              <a:t>Java </a:t>
            </a:r>
            <a:r>
              <a:rPr lang="en-US" dirty="0" err="1"/>
              <a:t>ArrayList</a:t>
            </a:r>
            <a:endParaRPr lang="en-US" dirty="0"/>
          </a:p>
        </p:txBody>
      </p:sp>
      <p:sp>
        <p:nvSpPr>
          <p:cNvPr id="3" name="Content Placeholder 2">
            <a:extLst>
              <a:ext uri="{FF2B5EF4-FFF2-40B4-BE49-F238E27FC236}">
                <a16:creationId xmlns:a16="http://schemas.microsoft.com/office/drawing/2014/main" id="{D447D146-B86A-B3BA-5408-253DEB1A9877}"/>
              </a:ext>
            </a:extLst>
          </p:cNvPr>
          <p:cNvSpPr>
            <a:spLocks noGrp="1"/>
          </p:cNvSpPr>
          <p:nvPr>
            <p:ph idx="1"/>
          </p:nvPr>
        </p:nvSpPr>
        <p:spPr>
          <a:xfrm>
            <a:off x="935638" y="2051669"/>
            <a:ext cx="10058400" cy="4050792"/>
          </a:xfrm>
        </p:spPr>
        <p:txBody>
          <a:bodyPr/>
          <a:lstStyle/>
          <a:p>
            <a:r>
              <a:rPr lang="en-IN" dirty="0"/>
              <a:t>In Java, we use the </a:t>
            </a:r>
            <a:r>
              <a:rPr lang="en-IN" dirty="0" err="1"/>
              <a:t>ArrayList</a:t>
            </a:r>
            <a:r>
              <a:rPr lang="en-IN" dirty="0"/>
              <a:t> class to implement the functionality of </a:t>
            </a:r>
            <a:r>
              <a:rPr lang="en-IN" b="1" dirty="0"/>
              <a:t>resizable-arrays</a:t>
            </a:r>
            <a:r>
              <a:rPr lang="en-IN" dirty="0"/>
              <a:t>.</a:t>
            </a:r>
          </a:p>
          <a:p>
            <a:r>
              <a:rPr lang="en-IN" dirty="0"/>
              <a:t>It implements the List interface of the collections framework.</a:t>
            </a:r>
          </a:p>
          <a:p>
            <a:endParaRPr lang="en-US" dirty="0"/>
          </a:p>
        </p:txBody>
      </p:sp>
      <p:sp>
        <p:nvSpPr>
          <p:cNvPr id="4" name="Date Placeholder 3">
            <a:extLst>
              <a:ext uri="{FF2B5EF4-FFF2-40B4-BE49-F238E27FC236}">
                <a16:creationId xmlns:a16="http://schemas.microsoft.com/office/drawing/2014/main" id="{3264418B-BFF1-62BB-ED11-B1EDD85A42E8}"/>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12A1EE67-4E07-5D8F-2E3F-96E3810BD42B}"/>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4C033261-F2D0-798C-D951-560855C52B78}"/>
              </a:ext>
            </a:extLst>
          </p:cNvPr>
          <p:cNvSpPr>
            <a:spLocks noGrp="1"/>
          </p:cNvSpPr>
          <p:nvPr>
            <p:ph type="sldNum" sz="quarter" idx="12"/>
          </p:nvPr>
        </p:nvSpPr>
        <p:spPr/>
        <p:txBody>
          <a:bodyPr/>
          <a:lstStyle/>
          <a:p>
            <a:fld id="{860C8249-ED93-7640-8EF8-EF1CF6F3BBCA}" type="slidenum">
              <a:rPr lang="en-US" smtClean="0"/>
              <a:t>74</a:t>
            </a:fld>
            <a:endParaRPr lang="en-US"/>
          </a:p>
        </p:txBody>
      </p:sp>
      <p:pic>
        <p:nvPicPr>
          <p:cNvPr id="7" name="Picture 6">
            <a:extLst>
              <a:ext uri="{FF2B5EF4-FFF2-40B4-BE49-F238E27FC236}">
                <a16:creationId xmlns:a16="http://schemas.microsoft.com/office/drawing/2014/main" id="{ABEFB20E-CD26-D6BC-985F-99831DB437A9}"/>
              </a:ext>
            </a:extLst>
          </p:cNvPr>
          <p:cNvPicPr>
            <a:picLocks noChangeAspect="1"/>
          </p:cNvPicPr>
          <p:nvPr/>
        </p:nvPicPr>
        <p:blipFill>
          <a:blip r:embed="rId2"/>
          <a:stretch>
            <a:fillRect/>
          </a:stretch>
        </p:blipFill>
        <p:spPr>
          <a:xfrm>
            <a:off x="10877626" y="0"/>
            <a:ext cx="1314374" cy="1314374"/>
          </a:xfrm>
          <a:prstGeom prst="rect">
            <a:avLst/>
          </a:prstGeom>
        </p:spPr>
      </p:pic>
      <p:pic>
        <p:nvPicPr>
          <p:cNvPr id="9" name="Picture 8">
            <a:extLst>
              <a:ext uri="{FF2B5EF4-FFF2-40B4-BE49-F238E27FC236}">
                <a16:creationId xmlns:a16="http://schemas.microsoft.com/office/drawing/2014/main" id="{DEA9067A-8451-9369-6D5D-3C930E41D0BE}"/>
              </a:ext>
            </a:extLst>
          </p:cNvPr>
          <p:cNvPicPr>
            <a:picLocks noChangeAspect="1"/>
          </p:cNvPicPr>
          <p:nvPr/>
        </p:nvPicPr>
        <p:blipFill>
          <a:blip r:embed="rId3"/>
          <a:stretch>
            <a:fillRect/>
          </a:stretch>
        </p:blipFill>
        <p:spPr>
          <a:xfrm>
            <a:off x="10037378" y="2499868"/>
            <a:ext cx="1913321" cy="3154394"/>
          </a:xfrm>
          <a:prstGeom prst="rect">
            <a:avLst/>
          </a:prstGeom>
        </p:spPr>
      </p:pic>
      <p:sp>
        <p:nvSpPr>
          <p:cNvPr id="10" name="Rectangle 9">
            <a:extLst>
              <a:ext uri="{FF2B5EF4-FFF2-40B4-BE49-F238E27FC236}">
                <a16:creationId xmlns:a16="http://schemas.microsoft.com/office/drawing/2014/main" id="{2693969C-C13B-C56C-8B9F-16715440043B}"/>
              </a:ext>
            </a:extLst>
          </p:cNvPr>
          <p:cNvSpPr/>
          <p:nvPr/>
        </p:nvSpPr>
        <p:spPr>
          <a:xfrm>
            <a:off x="1319783" y="3416808"/>
            <a:ext cx="7929319" cy="2308324"/>
          </a:xfrm>
          <a:prstGeom prst="rect">
            <a:avLst/>
          </a:prstGeom>
        </p:spPr>
        <p:txBody>
          <a:bodyPr wrap="square">
            <a:spAutoFit/>
          </a:bodyPr>
          <a:lstStyle/>
          <a:p>
            <a:r>
              <a:rPr lang="en-IN" b="1" dirty="0">
                <a:solidFill>
                  <a:srgbClr val="25265E"/>
                </a:solidFill>
                <a:latin typeface="euclid_circular_a"/>
              </a:rPr>
              <a:t>Java </a:t>
            </a:r>
            <a:r>
              <a:rPr lang="en-IN" b="1" dirty="0" err="1">
                <a:solidFill>
                  <a:srgbClr val="25265E"/>
                </a:solidFill>
                <a:latin typeface="euclid_circular_a"/>
              </a:rPr>
              <a:t>ArrayList</a:t>
            </a:r>
            <a:r>
              <a:rPr lang="en-IN" b="1" dirty="0">
                <a:solidFill>
                  <a:srgbClr val="25265E"/>
                </a:solidFill>
                <a:latin typeface="euclid_circular_a"/>
              </a:rPr>
              <a:t> Vs Array</a:t>
            </a:r>
          </a:p>
          <a:p>
            <a:endParaRPr lang="en-IN" b="1" dirty="0">
              <a:solidFill>
                <a:srgbClr val="25265E"/>
              </a:solidFill>
              <a:latin typeface="euclid_circular_a"/>
            </a:endParaRPr>
          </a:p>
          <a:p>
            <a:r>
              <a:rPr lang="en-IN" dirty="0">
                <a:latin typeface="euclid_circular_a"/>
              </a:rPr>
              <a:t>In Java, we need to declare the size of an array before we can use it. Once the size of an array is declared, it's hard to change it.</a:t>
            </a:r>
          </a:p>
          <a:p>
            <a:r>
              <a:rPr lang="en-IN" dirty="0">
                <a:latin typeface="euclid_circular_a"/>
              </a:rPr>
              <a:t>To handle this issue, we can use the </a:t>
            </a:r>
            <a:r>
              <a:rPr lang="en-IN" dirty="0" err="1">
                <a:latin typeface="euclid_circular_a"/>
              </a:rPr>
              <a:t>ArrayList</a:t>
            </a:r>
            <a:r>
              <a:rPr lang="en-IN" dirty="0">
                <a:latin typeface="euclid_circular_a"/>
              </a:rPr>
              <a:t> class. It allows us to create resizable arrays.</a:t>
            </a:r>
          </a:p>
          <a:p>
            <a:r>
              <a:rPr lang="en-IN" dirty="0">
                <a:latin typeface="euclid_circular_a"/>
              </a:rPr>
              <a:t>Unlike arrays, </a:t>
            </a:r>
            <a:r>
              <a:rPr lang="en-IN" dirty="0" err="1">
                <a:latin typeface="euclid_circular_a"/>
              </a:rPr>
              <a:t>arraylists</a:t>
            </a:r>
            <a:r>
              <a:rPr lang="en-IN" dirty="0">
                <a:latin typeface="euclid_circular_a"/>
              </a:rPr>
              <a:t> can automatically adjust their capacity when we add or remove elements from them. Hence, </a:t>
            </a:r>
            <a:r>
              <a:rPr lang="en-IN" dirty="0" err="1">
                <a:latin typeface="euclid_circular_a"/>
              </a:rPr>
              <a:t>arraylists</a:t>
            </a:r>
            <a:r>
              <a:rPr lang="en-IN" dirty="0">
                <a:latin typeface="euclid_circular_a"/>
              </a:rPr>
              <a:t> are also known as </a:t>
            </a:r>
            <a:r>
              <a:rPr lang="en-IN" b="1" dirty="0">
                <a:latin typeface="euclid_circular_a"/>
              </a:rPr>
              <a:t>dynamic arrays</a:t>
            </a:r>
            <a:r>
              <a:rPr lang="en-IN" dirty="0">
                <a:latin typeface="euclid_circular_a"/>
              </a:rPr>
              <a:t>.</a:t>
            </a:r>
            <a:endParaRPr lang="en-IN" b="0" i="0" u="none" strike="noStrike" dirty="0">
              <a:effectLst/>
              <a:latin typeface="euclid_circular_a"/>
            </a:endParaRPr>
          </a:p>
        </p:txBody>
      </p:sp>
    </p:spTree>
    <p:extLst>
      <p:ext uri="{BB962C8B-B14F-4D97-AF65-F5344CB8AC3E}">
        <p14:creationId xmlns:p14="http://schemas.microsoft.com/office/powerpoint/2010/main" val="26312101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10957-FC53-AE4E-6490-66F7ED76C9C8}"/>
              </a:ext>
            </a:extLst>
          </p:cNvPr>
          <p:cNvSpPr>
            <a:spLocks noGrp="1"/>
          </p:cNvSpPr>
          <p:nvPr>
            <p:ph type="title"/>
          </p:nvPr>
        </p:nvSpPr>
        <p:spPr/>
        <p:txBody>
          <a:bodyPr>
            <a:normAutofit/>
          </a:bodyPr>
          <a:lstStyle/>
          <a:p>
            <a:r>
              <a:rPr lang="en-IN" b="1" dirty="0"/>
              <a:t>Creating an </a:t>
            </a:r>
            <a:r>
              <a:rPr lang="en-IN" b="1" dirty="0" err="1"/>
              <a:t>ArrayList</a:t>
            </a:r>
            <a:endParaRPr lang="en-US" dirty="0"/>
          </a:p>
        </p:txBody>
      </p:sp>
      <p:sp>
        <p:nvSpPr>
          <p:cNvPr id="3" name="Content Placeholder 2">
            <a:extLst>
              <a:ext uri="{FF2B5EF4-FFF2-40B4-BE49-F238E27FC236}">
                <a16:creationId xmlns:a16="http://schemas.microsoft.com/office/drawing/2014/main" id="{86B2A292-1ECD-DAB3-EC06-FC4F717EC062}"/>
              </a:ext>
            </a:extLst>
          </p:cNvPr>
          <p:cNvSpPr>
            <a:spLocks noGrp="1"/>
          </p:cNvSpPr>
          <p:nvPr>
            <p:ph idx="1"/>
          </p:nvPr>
        </p:nvSpPr>
        <p:spPr/>
        <p:txBody>
          <a:bodyPr>
            <a:normAutofit fontScale="77500" lnSpcReduction="20000"/>
          </a:bodyPr>
          <a:lstStyle/>
          <a:p>
            <a:r>
              <a:rPr lang="en-IN" dirty="0"/>
              <a:t>Before using </a:t>
            </a:r>
            <a:r>
              <a:rPr lang="en-IN" dirty="0" err="1"/>
              <a:t>ArrayList</a:t>
            </a:r>
            <a:r>
              <a:rPr lang="en-IN" dirty="0"/>
              <a:t>, we need to import the </a:t>
            </a:r>
            <a:r>
              <a:rPr lang="en-IN" dirty="0" err="1"/>
              <a:t>java.util.ArrayList</a:t>
            </a:r>
            <a:r>
              <a:rPr lang="en-IN" dirty="0"/>
              <a:t> package first. Here is how we can create </a:t>
            </a:r>
            <a:r>
              <a:rPr lang="en-IN" dirty="0" err="1"/>
              <a:t>arraylists</a:t>
            </a:r>
            <a:r>
              <a:rPr lang="en-IN" dirty="0"/>
              <a:t> in Java:</a:t>
            </a:r>
          </a:p>
          <a:p>
            <a:pPr marL="0" indent="0">
              <a:buNone/>
            </a:pPr>
            <a:r>
              <a:rPr lang="en-IN" dirty="0"/>
              <a:t>Syntax - </a:t>
            </a:r>
            <a:r>
              <a:rPr lang="en-IN" dirty="0" err="1"/>
              <a:t>ArrayList</a:t>
            </a:r>
            <a:r>
              <a:rPr lang="en-IN" dirty="0"/>
              <a:t>&lt;Type&gt; </a:t>
            </a:r>
            <a:r>
              <a:rPr lang="en-IN" dirty="0" err="1"/>
              <a:t>arrayList</a:t>
            </a:r>
            <a:r>
              <a:rPr lang="en-IN" dirty="0"/>
              <a:t>= new </a:t>
            </a:r>
            <a:r>
              <a:rPr lang="en-IN" dirty="0" err="1"/>
              <a:t>ArrayList</a:t>
            </a:r>
            <a:r>
              <a:rPr lang="en-IN" dirty="0"/>
              <a:t>&lt;&gt;();</a:t>
            </a:r>
          </a:p>
          <a:p>
            <a:endParaRPr lang="en-IN" dirty="0"/>
          </a:p>
          <a:p>
            <a:r>
              <a:rPr lang="en-IN" dirty="0"/>
              <a:t>Here, Type indicates the type of an </a:t>
            </a:r>
            <a:r>
              <a:rPr lang="en-IN" dirty="0" err="1"/>
              <a:t>arraylist</a:t>
            </a:r>
            <a:r>
              <a:rPr lang="en-IN" dirty="0"/>
              <a:t>. For example,</a:t>
            </a:r>
          </a:p>
          <a:p>
            <a:pPr marL="0" indent="0">
              <a:buNone/>
            </a:pPr>
            <a:r>
              <a:rPr lang="en-IN" dirty="0"/>
              <a:t>// create Integer type </a:t>
            </a:r>
            <a:r>
              <a:rPr lang="en-IN" dirty="0" err="1"/>
              <a:t>arraylist</a:t>
            </a:r>
            <a:r>
              <a:rPr lang="en-IN" dirty="0"/>
              <a:t> </a:t>
            </a:r>
          </a:p>
          <a:p>
            <a:pPr marL="0" indent="0">
              <a:buNone/>
            </a:pPr>
            <a:r>
              <a:rPr lang="en-IN" dirty="0" err="1"/>
              <a:t>ArrayList</a:t>
            </a:r>
            <a:r>
              <a:rPr lang="en-IN" dirty="0"/>
              <a:t>&lt;Integer&gt; </a:t>
            </a:r>
            <a:r>
              <a:rPr lang="en-IN" dirty="0" err="1"/>
              <a:t>arrayList</a:t>
            </a:r>
            <a:r>
              <a:rPr lang="en-IN" dirty="0"/>
              <a:t> = new </a:t>
            </a:r>
            <a:r>
              <a:rPr lang="en-IN" dirty="0" err="1"/>
              <a:t>ArrayList</a:t>
            </a:r>
            <a:r>
              <a:rPr lang="en-IN" dirty="0"/>
              <a:t>&lt;&gt;(); </a:t>
            </a:r>
          </a:p>
          <a:p>
            <a:pPr marL="0" indent="0">
              <a:buNone/>
            </a:pPr>
            <a:endParaRPr lang="en-IN" dirty="0"/>
          </a:p>
          <a:p>
            <a:pPr marL="0" indent="0">
              <a:buNone/>
            </a:pPr>
            <a:r>
              <a:rPr lang="en-IN" dirty="0"/>
              <a:t>// create String type </a:t>
            </a:r>
            <a:r>
              <a:rPr lang="en-IN" dirty="0" err="1"/>
              <a:t>arraylist</a:t>
            </a:r>
            <a:r>
              <a:rPr lang="en-IN" dirty="0"/>
              <a:t> </a:t>
            </a:r>
          </a:p>
          <a:p>
            <a:pPr marL="0" indent="0">
              <a:buNone/>
            </a:pPr>
            <a:r>
              <a:rPr lang="en-IN" dirty="0" err="1"/>
              <a:t>ArrayList</a:t>
            </a:r>
            <a:r>
              <a:rPr lang="en-IN" dirty="0"/>
              <a:t>&lt;String&gt; </a:t>
            </a:r>
            <a:r>
              <a:rPr lang="en-IN" dirty="0" err="1"/>
              <a:t>arrayList</a:t>
            </a:r>
            <a:r>
              <a:rPr lang="en-IN" dirty="0"/>
              <a:t> = new </a:t>
            </a:r>
            <a:r>
              <a:rPr lang="en-IN" dirty="0" err="1"/>
              <a:t>ArrayList</a:t>
            </a:r>
            <a:r>
              <a:rPr lang="en-IN" dirty="0"/>
              <a:t>&lt;&gt;();</a:t>
            </a:r>
          </a:p>
          <a:p>
            <a:pPr marL="0" indent="0">
              <a:buNone/>
            </a:pPr>
            <a:endParaRPr lang="en-IN" dirty="0"/>
          </a:p>
          <a:p>
            <a:pPr marL="0" indent="0">
              <a:buNone/>
            </a:pPr>
            <a:r>
              <a:rPr lang="en-IN" dirty="0"/>
              <a:t>In the above program, we have used Integer not int. It is because we cannot use primitive types while creating an </a:t>
            </a:r>
            <a:r>
              <a:rPr lang="en-IN" dirty="0" err="1"/>
              <a:t>arraylist</a:t>
            </a:r>
            <a:r>
              <a:rPr lang="en-IN" dirty="0"/>
              <a:t>. Instead, we have to use the corresponding wrapper classes. Here, Integer is the corresponding wrapper class of int. </a:t>
            </a:r>
          </a:p>
          <a:p>
            <a:endParaRPr lang="en-US" dirty="0"/>
          </a:p>
        </p:txBody>
      </p:sp>
      <p:sp>
        <p:nvSpPr>
          <p:cNvPr id="4" name="Date Placeholder 3">
            <a:extLst>
              <a:ext uri="{FF2B5EF4-FFF2-40B4-BE49-F238E27FC236}">
                <a16:creationId xmlns:a16="http://schemas.microsoft.com/office/drawing/2014/main" id="{D9341FED-C207-4AFD-B1C3-831AC54A4DF5}"/>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DA0FC5AF-AB8C-F76E-1D7E-A3B3A914C513}"/>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3EF94967-75B6-DC65-EF20-521281E25179}"/>
              </a:ext>
            </a:extLst>
          </p:cNvPr>
          <p:cNvSpPr>
            <a:spLocks noGrp="1"/>
          </p:cNvSpPr>
          <p:nvPr>
            <p:ph type="sldNum" sz="quarter" idx="12"/>
          </p:nvPr>
        </p:nvSpPr>
        <p:spPr/>
        <p:txBody>
          <a:bodyPr/>
          <a:lstStyle/>
          <a:p>
            <a:fld id="{860C8249-ED93-7640-8EF8-EF1CF6F3BBCA}" type="slidenum">
              <a:rPr lang="en-US" smtClean="0"/>
              <a:t>75</a:t>
            </a:fld>
            <a:endParaRPr lang="en-US"/>
          </a:p>
        </p:txBody>
      </p:sp>
      <p:pic>
        <p:nvPicPr>
          <p:cNvPr id="7" name="Picture 6">
            <a:extLst>
              <a:ext uri="{FF2B5EF4-FFF2-40B4-BE49-F238E27FC236}">
                <a16:creationId xmlns:a16="http://schemas.microsoft.com/office/drawing/2014/main" id="{5062F172-D585-5508-CFA7-FEF381702C77}"/>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32703331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E3F83-9E76-095C-B548-EE789FD0C6E8}"/>
              </a:ext>
            </a:extLst>
          </p:cNvPr>
          <p:cNvSpPr>
            <a:spLocks noGrp="1"/>
          </p:cNvSpPr>
          <p:nvPr>
            <p:ph type="title"/>
          </p:nvPr>
        </p:nvSpPr>
        <p:spPr>
          <a:xfrm>
            <a:off x="302593" y="-147485"/>
            <a:ext cx="10058400" cy="1609344"/>
          </a:xfrm>
        </p:spPr>
        <p:txBody>
          <a:bodyPr/>
          <a:lstStyle/>
          <a:p>
            <a:r>
              <a:rPr lang="en-US" dirty="0"/>
              <a:t>Create an </a:t>
            </a:r>
            <a:r>
              <a:rPr lang="en-US" dirty="0" err="1"/>
              <a:t>arraylist</a:t>
            </a:r>
            <a:endParaRPr lang="en-US" dirty="0"/>
          </a:p>
        </p:txBody>
      </p:sp>
      <p:sp>
        <p:nvSpPr>
          <p:cNvPr id="4" name="Date Placeholder 3">
            <a:extLst>
              <a:ext uri="{FF2B5EF4-FFF2-40B4-BE49-F238E27FC236}">
                <a16:creationId xmlns:a16="http://schemas.microsoft.com/office/drawing/2014/main" id="{19CC4DCB-520F-00E4-E033-729F39045575}"/>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85E7F7A5-7512-0BB6-9A92-04832E9685F8}"/>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7685BD04-5EB3-E38E-DE0D-73D0FFDD4C16}"/>
              </a:ext>
            </a:extLst>
          </p:cNvPr>
          <p:cNvSpPr>
            <a:spLocks noGrp="1"/>
          </p:cNvSpPr>
          <p:nvPr>
            <p:ph type="sldNum" sz="quarter" idx="12"/>
          </p:nvPr>
        </p:nvSpPr>
        <p:spPr/>
        <p:txBody>
          <a:bodyPr/>
          <a:lstStyle/>
          <a:p>
            <a:fld id="{860C8249-ED93-7640-8EF8-EF1CF6F3BBCA}" type="slidenum">
              <a:rPr lang="en-US" smtClean="0"/>
              <a:t>76</a:t>
            </a:fld>
            <a:endParaRPr lang="en-US"/>
          </a:p>
        </p:txBody>
      </p:sp>
      <p:pic>
        <p:nvPicPr>
          <p:cNvPr id="7" name="Picture 6">
            <a:extLst>
              <a:ext uri="{FF2B5EF4-FFF2-40B4-BE49-F238E27FC236}">
                <a16:creationId xmlns:a16="http://schemas.microsoft.com/office/drawing/2014/main" id="{70ADD8FE-E323-2F8F-A664-2E36C05A2F2F}"/>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ED5AD188-C276-4760-71DF-6C8820EEB221}"/>
              </a:ext>
            </a:extLst>
          </p:cNvPr>
          <p:cNvSpPr/>
          <p:nvPr/>
        </p:nvSpPr>
        <p:spPr>
          <a:xfrm>
            <a:off x="3048000" y="1305342"/>
            <a:ext cx="6096000" cy="4247317"/>
          </a:xfrm>
          <a:prstGeom prst="rect">
            <a:avLst/>
          </a:prstGeom>
        </p:spPr>
        <p:txBody>
          <a:bodyPr>
            <a:spAutoFit/>
          </a:bodyPr>
          <a:lstStyle/>
          <a:p>
            <a:r>
              <a:rPr lang="en-US" dirty="0"/>
              <a:t>import </a:t>
            </a:r>
            <a:r>
              <a:rPr lang="en-US" dirty="0" err="1"/>
              <a:t>java.util.ArrayList</a:t>
            </a:r>
            <a:r>
              <a:rPr lang="en-US" dirty="0"/>
              <a:t>;</a:t>
            </a:r>
          </a:p>
          <a:p>
            <a:endParaRPr lang="en-US" dirty="0"/>
          </a:p>
          <a:p>
            <a:r>
              <a:rPr lang="en-US" dirty="0"/>
              <a:t>class Main {</a:t>
            </a:r>
          </a:p>
          <a:p>
            <a:r>
              <a:rPr lang="en-US" dirty="0"/>
              <a:t>  public static void main(String[] </a:t>
            </a:r>
            <a:r>
              <a:rPr lang="en-US" dirty="0" err="1"/>
              <a:t>args</a:t>
            </a:r>
            <a:r>
              <a:rPr lang="en-US" dirty="0"/>
              <a:t>){</a:t>
            </a:r>
          </a:p>
          <a:p>
            <a:endParaRPr lang="en-US" dirty="0"/>
          </a:p>
          <a:p>
            <a:r>
              <a:rPr lang="en-US" dirty="0"/>
              <a:t>    // create </a:t>
            </a:r>
            <a:r>
              <a:rPr lang="en-US" dirty="0" err="1"/>
              <a:t>ArrayList</a:t>
            </a:r>
            <a:endParaRPr lang="en-US" dirty="0"/>
          </a:p>
          <a:p>
            <a:r>
              <a:rPr lang="en-US" dirty="0"/>
              <a:t>    </a:t>
            </a:r>
            <a:r>
              <a:rPr lang="en-US" dirty="0" err="1"/>
              <a:t>ArrayList</a:t>
            </a:r>
            <a:r>
              <a:rPr lang="en-US" dirty="0"/>
              <a:t>&lt;String&gt; languages = new </a:t>
            </a:r>
            <a:r>
              <a:rPr lang="en-US" dirty="0" err="1"/>
              <a:t>ArrayList</a:t>
            </a:r>
            <a:r>
              <a:rPr lang="en-US" dirty="0"/>
              <a:t>&lt;&gt;();</a:t>
            </a:r>
          </a:p>
          <a:p>
            <a:endParaRPr lang="en-US" dirty="0"/>
          </a:p>
          <a:p>
            <a:r>
              <a:rPr lang="en-US" dirty="0"/>
              <a:t>    // Add elements to </a:t>
            </a:r>
            <a:r>
              <a:rPr lang="en-US" dirty="0" err="1"/>
              <a:t>ArrayList</a:t>
            </a:r>
            <a:endParaRPr lang="en-US" dirty="0"/>
          </a:p>
          <a:p>
            <a:r>
              <a:rPr lang="en-US" dirty="0"/>
              <a:t>    </a:t>
            </a:r>
            <a:r>
              <a:rPr lang="en-US" dirty="0" err="1"/>
              <a:t>languages.add</a:t>
            </a:r>
            <a:r>
              <a:rPr lang="en-US" dirty="0"/>
              <a:t>("Java");</a:t>
            </a:r>
          </a:p>
          <a:p>
            <a:r>
              <a:rPr lang="en-US" dirty="0"/>
              <a:t>    </a:t>
            </a:r>
            <a:r>
              <a:rPr lang="en-US" dirty="0" err="1"/>
              <a:t>languages.add</a:t>
            </a:r>
            <a:r>
              <a:rPr lang="en-US" dirty="0"/>
              <a:t>("Python");</a:t>
            </a:r>
          </a:p>
          <a:p>
            <a:r>
              <a:rPr lang="en-US" dirty="0"/>
              <a:t>    </a:t>
            </a:r>
            <a:r>
              <a:rPr lang="en-US" dirty="0" err="1"/>
              <a:t>languages.add</a:t>
            </a:r>
            <a:r>
              <a:rPr lang="en-US" dirty="0"/>
              <a:t>("Swift");</a:t>
            </a:r>
          </a:p>
          <a:p>
            <a:r>
              <a:rPr lang="en-US" dirty="0"/>
              <a:t>    </a:t>
            </a:r>
            <a:r>
              <a:rPr lang="en-US" dirty="0" err="1"/>
              <a:t>System.out.println</a:t>
            </a:r>
            <a:r>
              <a:rPr lang="en-US" dirty="0"/>
              <a:t>("</a:t>
            </a:r>
            <a:r>
              <a:rPr lang="en-US" dirty="0" err="1"/>
              <a:t>ArrayList</a:t>
            </a:r>
            <a:r>
              <a:rPr lang="en-US" dirty="0"/>
              <a:t>: " + languages);</a:t>
            </a:r>
          </a:p>
          <a:p>
            <a:r>
              <a:rPr lang="en-US" dirty="0"/>
              <a:t>  }</a:t>
            </a:r>
          </a:p>
          <a:p>
            <a:r>
              <a:rPr lang="en-US" dirty="0"/>
              <a:t>}</a:t>
            </a:r>
          </a:p>
        </p:txBody>
      </p:sp>
      <p:sp>
        <p:nvSpPr>
          <p:cNvPr id="9" name="Rectangle 8">
            <a:extLst>
              <a:ext uri="{FF2B5EF4-FFF2-40B4-BE49-F238E27FC236}">
                <a16:creationId xmlns:a16="http://schemas.microsoft.com/office/drawing/2014/main" id="{A03A7F77-5A51-EBD4-DA32-75E64E5CD27D}"/>
              </a:ext>
            </a:extLst>
          </p:cNvPr>
          <p:cNvSpPr/>
          <p:nvPr/>
        </p:nvSpPr>
        <p:spPr>
          <a:xfrm>
            <a:off x="302593" y="5626452"/>
            <a:ext cx="6096000" cy="646331"/>
          </a:xfrm>
          <a:prstGeom prst="rect">
            <a:avLst/>
          </a:prstGeom>
        </p:spPr>
        <p:txBody>
          <a:bodyPr>
            <a:spAutoFit/>
          </a:bodyPr>
          <a:lstStyle/>
          <a:p>
            <a:r>
              <a:rPr lang="en-IN" dirty="0"/>
              <a:t>Output: </a:t>
            </a:r>
            <a:r>
              <a:rPr lang="en-IN" dirty="0" err="1"/>
              <a:t>ArrayList</a:t>
            </a:r>
            <a:r>
              <a:rPr lang="en-IN" dirty="0"/>
              <a:t>: [Java, Python, Swift]</a:t>
            </a:r>
            <a:br>
              <a:rPr lang="en-IN" dirty="0"/>
            </a:br>
            <a:endParaRPr lang="en-US" dirty="0"/>
          </a:p>
        </p:txBody>
      </p:sp>
      <p:sp>
        <p:nvSpPr>
          <p:cNvPr id="10" name="Rectangle 9">
            <a:extLst>
              <a:ext uri="{FF2B5EF4-FFF2-40B4-BE49-F238E27FC236}">
                <a16:creationId xmlns:a16="http://schemas.microsoft.com/office/drawing/2014/main" id="{45880F92-7196-BCC8-D5C7-2509BC60542F}"/>
              </a:ext>
            </a:extLst>
          </p:cNvPr>
          <p:cNvSpPr/>
          <p:nvPr/>
        </p:nvSpPr>
        <p:spPr>
          <a:xfrm>
            <a:off x="6096000" y="5026288"/>
            <a:ext cx="6096000" cy="1200329"/>
          </a:xfrm>
          <a:prstGeom prst="rect">
            <a:avLst/>
          </a:prstGeom>
        </p:spPr>
        <p:txBody>
          <a:bodyPr>
            <a:spAutoFit/>
          </a:bodyPr>
          <a:lstStyle/>
          <a:p>
            <a:r>
              <a:rPr lang="en-IN" dirty="0">
                <a:latin typeface="euclid_circular_a"/>
              </a:rPr>
              <a:t>In the above example, we have created an </a:t>
            </a:r>
            <a:r>
              <a:rPr lang="en-IN" dirty="0" err="1">
                <a:latin typeface="euclid_circular_a"/>
              </a:rPr>
              <a:t>ArrayList</a:t>
            </a:r>
            <a:r>
              <a:rPr lang="en-IN" dirty="0">
                <a:latin typeface="euclid_circular_a"/>
              </a:rPr>
              <a:t> named </a:t>
            </a:r>
            <a:r>
              <a:rPr lang="en-IN" dirty="0">
                <a:latin typeface="droid sans mono"/>
              </a:rPr>
              <a:t>languages</a:t>
            </a:r>
            <a:r>
              <a:rPr lang="en-IN" dirty="0">
                <a:latin typeface="euclid_circular_a"/>
              </a:rPr>
              <a:t>.</a:t>
            </a:r>
          </a:p>
          <a:p>
            <a:r>
              <a:rPr lang="en-IN" dirty="0">
                <a:latin typeface="euclid_circular_a"/>
              </a:rPr>
              <a:t>Here, we have used the add() method to add elements to the </a:t>
            </a:r>
            <a:r>
              <a:rPr lang="en-IN" dirty="0" err="1">
                <a:latin typeface="euclid_circular_a"/>
              </a:rPr>
              <a:t>arraylist</a:t>
            </a:r>
            <a:r>
              <a:rPr lang="en-IN" dirty="0">
                <a:latin typeface="euclid_circular_a"/>
              </a:rPr>
              <a:t>. </a:t>
            </a:r>
            <a:endParaRPr lang="en-IN" b="0" i="0" u="none" strike="noStrike" dirty="0">
              <a:effectLst/>
              <a:latin typeface="euclid_circular_a"/>
            </a:endParaRPr>
          </a:p>
        </p:txBody>
      </p:sp>
    </p:spTree>
    <p:extLst>
      <p:ext uri="{BB962C8B-B14F-4D97-AF65-F5344CB8AC3E}">
        <p14:creationId xmlns:p14="http://schemas.microsoft.com/office/powerpoint/2010/main" val="41809086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7FB238-3589-815A-9773-588E1C1EF1CC}"/>
              </a:ext>
            </a:extLst>
          </p:cNvPr>
          <p:cNvSpPr>
            <a:spLocks noGrp="1"/>
          </p:cNvSpPr>
          <p:nvPr>
            <p:ph idx="1"/>
          </p:nvPr>
        </p:nvSpPr>
        <p:spPr/>
        <p:txBody>
          <a:bodyPr/>
          <a:lstStyle/>
          <a:p>
            <a:pPr marL="0" indent="0">
              <a:buNone/>
            </a:pPr>
            <a:r>
              <a:rPr lang="en-IN" b="1" dirty="0"/>
              <a:t>Basic Operations on </a:t>
            </a:r>
            <a:r>
              <a:rPr lang="en-IN" b="1" dirty="0" err="1"/>
              <a:t>ArrayList</a:t>
            </a:r>
            <a:endParaRPr lang="en-IN" b="1" dirty="0"/>
          </a:p>
          <a:p>
            <a:pPr marL="0" indent="0">
              <a:buNone/>
            </a:pPr>
            <a:r>
              <a:rPr lang="en-IN" dirty="0"/>
              <a:t>The </a:t>
            </a:r>
            <a:r>
              <a:rPr lang="en-IN" dirty="0" err="1"/>
              <a:t>ArrayList</a:t>
            </a:r>
            <a:r>
              <a:rPr lang="en-IN" dirty="0"/>
              <a:t> class provides various methods to perform different operations on </a:t>
            </a:r>
            <a:r>
              <a:rPr lang="en-IN" dirty="0" err="1"/>
              <a:t>arraylists</a:t>
            </a:r>
            <a:r>
              <a:rPr lang="en-IN" dirty="0"/>
              <a:t>. We will look at some commonly used </a:t>
            </a:r>
            <a:r>
              <a:rPr lang="en-IN" dirty="0" err="1"/>
              <a:t>arraylist</a:t>
            </a:r>
            <a:r>
              <a:rPr lang="en-IN" dirty="0"/>
              <a:t> operations in this tutorial:</a:t>
            </a:r>
          </a:p>
          <a:p>
            <a:r>
              <a:rPr lang="en-IN" dirty="0"/>
              <a:t>Add elements</a:t>
            </a:r>
          </a:p>
          <a:p>
            <a:r>
              <a:rPr lang="en-IN" dirty="0"/>
              <a:t>Access elements</a:t>
            </a:r>
          </a:p>
          <a:p>
            <a:r>
              <a:rPr lang="en-IN" dirty="0"/>
              <a:t>Change elements</a:t>
            </a:r>
          </a:p>
          <a:p>
            <a:r>
              <a:rPr lang="en-IN" dirty="0"/>
              <a:t>Remove elements</a:t>
            </a:r>
          </a:p>
          <a:p>
            <a:endParaRPr lang="en-US" dirty="0"/>
          </a:p>
        </p:txBody>
      </p:sp>
      <p:sp>
        <p:nvSpPr>
          <p:cNvPr id="4" name="Date Placeholder 3">
            <a:extLst>
              <a:ext uri="{FF2B5EF4-FFF2-40B4-BE49-F238E27FC236}">
                <a16:creationId xmlns:a16="http://schemas.microsoft.com/office/drawing/2014/main" id="{64D7EC22-E6FE-3D89-84C7-00A7775E8B5C}"/>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FC40E3F5-256A-3219-6202-DF7DCC559677}"/>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BDB864F2-73D2-42F1-5528-9759265C083B}"/>
              </a:ext>
            </a:extLst>
          </p:cNvPr>
          <p:cNvSpPr>
            <a:spLocks noGrp="1"/>
          </p:cNvSpPr>
          <p:nvPr>
            <p:ph type="sldNum" sz="quarter" idx="12"/>
          </p:nvPr>
        </p:nvSpPr>
        <p:spPr/>
        <p:txBody>
          <a:bodyPr/>
          <a:lstStyle/>
          <a:p>
            <a:fld id="{860C8249-ED93-7640-8EF8-EF1CF6F3BBCA}" type="slidenum">
              <a:rPr lang="en-US" smtClean="0"/>
              <a:t>77</a:t>
            </a:fld>
            <a:endParaRPr lang="en-US"/>
          </a:p>
        </p:txBody>
      </p:sp>
      <p:pic>
        <p:nvPicPr>
          <p:cNvPr id="7" name="Picture 6">
            <a:extLst>
              <a:ext uri="{FF2B5EF4-FFF2-40B4-BE49-F238E27FC236}">
                <a16:creationId xmlns:a16="http://schemas.microsoft.com/office/drawing/2014/main" id="{D92ECEE6-C9BA-27D7-810B-15C105929821}"/>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31056540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EC47E-45DB-E757-13AC-45DBE8D47111}"/>
              </a:ext>
            </a:extLst>
          </p:cNvPr>
          <p:cNvSpPr>
            <a:spLocks noGrp="1"/>
          </p:cNvSpPr>
          <p:nvPr>
            <p:ph type="title"/>
          </p:nvPr>
        </p:nvSpPr>
        <p:spPr/>
        <p:txBody>
          <a:bodyPr/>
          <a:lstStyle/>
          <a:p>
            <a:r>
              <a:rPr lang="en-US" dirty="0"/>
              <a:t>Add element</a:t>
            </a:r>
          </a:p>
        </p:txBody>
      </p:sp>
      <p:sp>
        <p:nvSpPr>
          <p:cNvPr id="4" name="Date Placeholder 3">
            <a:extLst>
              <a:ext uri="{FF2B5EF4-FFF2-40B4-BE49-F238E27FC236}">
                <a16:creationId xmlns:a16="http://schemas.microsoft.com/office/drawing/2014/main" id="{1F031D4A-D22C-8985-F2FB-1303B426BDCB}"/>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A8CC165C-C46C-BC38-EC84-754940B5DBEB}"/>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C79B8632-5B59-96CB-5F37-3D6C5C1D5A2C}"/>
              </a:ext>
            </a:extLst>
          </p:cNvPr>
          <p:cNvSpPr>
            <a:spLocks noGrp="1"/>
          </p:cNvSpPr>
          <p:nvPr>
            <p:ph type="sldNum" sz="quarter" idx="12"/>
          </p:nvPr>
        </p:nvSpPr>
        <p:spPr/>
        <p:txBody>
          <a:bodyPr/>
          <a:lstStyle/>
          <a:p>
            <a:fld id="{860C8249-ED93-7640-8EF8-EF1CF6F3BBCA}" type="slidenum">
              <a:rPr lang="en-US" smtClean="0"/>
              <a:t>78</a:t>
            </a:fld>
            <a:endParaRPr lang="en-US"/>
          </a:p>
        </p:txBody>
      </p:sp>
      <p:pic>
        <p:nvPicPr>
          <p:cNvPr id="7" name="Picture 6">
            <a:extLst>
              <a:ext uri="{FF2B5EF4-FFF2-40B4-BE49-F238E27FC236}">
                <a16:creationId xmlns:a16="http://schemas.microsoft.com/office/drawing/2014/main" id="{5FD6767C-A4E2-FF81-2447-069258A01A9A}"/>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20CD4CD6-597D-D0CC-81ED-DEFBC3B40339}"/>
              </a:ext>
            </a:extLst>
          </p:cNvPr>
          <p:cNvSpPr/>
          <p:nvPr/>
        </p:nvSpPr>
        <p:spPr>
          <a:xfrm>
            <a:off x="4916424" y="1551889"/>
            <a:ext cx="6096000" cy="3970318"/>
          </a:xfrm>
          <a:prstGeom prst="rect">
            <a:avLst/>
          </a:prstGeom>
        </p:spPr>
        <p:txBody>
          <a:bodyPr>
            <a:spAutoFit/>
          </a:bodyPr>
          <a:lstStyle/>
          <a:p>
            <a:r>
              <a:rPr lang="en-US" dirty="0"/>
              <a:t>import </a:t>
            </a:r>
            <a:r>
              <a:rPr lang="en-US" dirty="0" err="1"/>
              <a:t>java.util.ArrayList</a:t>
            </a:r>
            <a:r>
              <a:rPr lang="en-US" dirty="0"/>
              <a:t>;</a:t>
            </a:r>
          </a:p>
          <a:p>
            <a:endParaRPr lang="en-US" dirty="0"/>
          </a:p>
          <a:p>
            <a:r>
              <a:rPr lang="en-US" dirty="0"/>
              <a:t>class Main {</a:t>
            </a:r>
          </a:p>
          <a:p>
            <a:r>
              <a:rPr lang="en-US" dirty="0"/>
              <a:t>  public static void main(String[] </a:t>
            </a:r>
            <a:r>
              <a:rPr lang="en-US" dirty="0" err="1"/>
              <a:t>args</a:t>
            </a:r>
            <a:r>
              <a:rPr lang="en-US" dirty="0"/>
              <a:t>){</a:t>
            </a:r>
          </a:p>
          <a:p>
            <a:r>
              <a:rPr lang="en-US" dirty="0"/>
              <a:t>    // create </a:t>
            </a:r>
            <a:r>
              <a:rPr lang="en-US" dirty="0" err="1"/>
              <a:t>ArrayList</a:t>
            </a:r>
            <a:endParaRPr lang="en-US" dirty="0"/>
          </a:p>
          <a:p>
            <a:r>
              <a:rPr lang="en-US" dirty="0"/>
              <a:t>    </a:t>
            </a:r>
            <a:r>
              <a:rPr lang="en-US" dirty="0" err="1"/>
              <a:t>ArrayList</a:t>
            </a:r>
            <a:r>
              <a:rPr lang="en-US" dirty="0"/>
              <a:t>&lt;String&gt; languages = new </a:t>
            </a:r>
            <a:r>
              <a:rPr lang="en-US" dirty="0" err="1"/>
              <a:t>ArrayList</a:t>
            </a:r>
            <a:r>
              <a:rPr lang="en-US" dirty="0"/>
              <a:t>&lt;&gt;();</a:t>
            </a:r>
          </a:p>
          <a:p>
            <a:endParaRPr lang="en-US" dirty="0"/>
          </a:p>
          <a:p>
            <a:r>
              <a:rPr lang="en-US" dirty="0"/>
              <a:t>    // add() method without the index parameter</a:t>
            </a:r>
          </a:p>
          <a:p>
            <a:r>
              <a:rPr lang="en-US" dirty="0"/>
              <a:t>    </a:t>
            </a:r>
            <a:r>
              <a:rPr lang="en-US" dirty="0" err="1"/>
              <a:t>languages.add</a:t>
            </a:r>
            <a:r>
              <a:rPr lang="en-US" dirty="0"/>
              <a:t>("Java");</a:t>
            </a:r>
          </a:p>
          <a:p>
            <a:r>
              <a:rPr lang="en-US" dirty="0"/>
              <a:t>    </a:t>
            </a:r>
            <a:r>
              <a:rPr lang="en-US" dirty="0" err="1"/>
              <a:t>languages.add</a:t>
            </a:r>
            <a:r>
              <a:rPr lang="en-US" dirty="0"/>
              <a:t>("C");</a:t>
            </a:r>
          </a:p>
          <a:p>
            <a:r>
              <a:rPr lang="en-US" dirty="0"/>
              <a:t>    </a:t>
            </a:r>
            <a:r>
              <a:rPr lang="en-US" dirty="0" err="1"/>
              <a:t>languages.add</a:t>
            </a:r>
            <a:r>
              <a:rPr lang="en-US" dirty="0"/>
              <a:t>("Python");</a:t>
            </a:r>
          </a:p>
          <a:p>
            <a:r>
              <a:rPr lang="en-US" dirty="0"/>
              <a:t>    </a:t>
            </a:r>
            <a:r>
              <a:rPr lang="en-US" dirty="0" err="1"/>
              <a:t>System.out.println</a:t>
            </a:r>
            <a:r>
              <a:rPr lang="en-US" dirty="0"/>
              <a:t>("</a:t>
            </a:r>
            <a:r>
              <a:rPr lang="en-US" dirty="0" err="1"/>
              <a:t>ArrayList</a:t>
            </a:r>
            <a:r>
              <a:rPr lang="en-US" dirty="0"/>
              <a:t>: " + languages);</a:t>
            </a:r>
          </a:p>
          <a:p>
            <a:r>
              <a:rPr lang="en-US" dirty="0"/>
              <a:t>  }</a:t>
            </a:r>
          </a:p>
          <a:p>
            <a:r>
              <a:rPr lang="en-US" dirty="0"/>
              <a:t>}</a:t>
            </a:r>
          </a:p>
        </p:txBody>
      </p:sp>
      <p:sp>
        <p:nvSpPr>
          <p:cNvPr id="9" name="Rectangle 8">
            <a:extLst>
              <a:ext uri="{FF2B5EF4-FFF2-40B4-BE49-F238E27FC236}">
                <a16:creationId xmlns:a16="http://schemas.microsoft.com/office/drawing/2014/main" id="{79AF3D0F-2886-7B0D-4684-8A2D56F04B42}"/>
              </a:ext>
            </a:extLst>
          </p:cNvPr>
          <p:cNvSpPr/>
          <p:nvPr/>
        </p:nvSpPr>
        <p:spPr>
          <a:xfrm>
            <a:off x="302593" y="5626452"/>
            <a:ext cx="6096000" cy="646331"/>
          </a:xfrm>
          <a:prstGeom prst="rect">
            <a:avLst/>
          </a:prstGeom>
        </p:spPr>
        <p:txBody>
          <a:bodyPr>
            <a:spAutoFit/>
          </a:bodyPr>
          <a:lstStyle/>
          <a:p>
            <a:r>
              <a:rPr lang="en-IN" dirty="0"/>
              <a:t>Output: </a:t>
            </a:r>
            <a:r>
              <a:rPr lang="en-IN" dirty="0" err="1"/>
              <a:t>ArrayList</a:t>
            </a:r>
            <a:r>
              <a:rPr lang="en-IN" dirty="0"/>
              <a:t>: [Java, Python, Swift]</a:t>
            </a:r>
            <a:br>
              <a:rPr lang="en-IN" dirty="0"/>
            </a:br>
            <a:endParaRPr lang="en-US" dirty="0"/>
          </a:p>
        </p:txBody>
      </p:sp>
    </p:spTree>
    <p:extLst>
      <p:ext uri="{BB962C8B-B14F-4D97-AF65-F5344CB8AC3E}">
        <p14:creationId xmlns:p14="http://schemas.microsoft.com/office/powerpoint/2010/main" val="40561028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992B8-655D-8BC3-E7D2-23F550246F23}"/>
              </a:ext>
            </a:extLst>
          </p:cNvPr>
          <p:cNvSpPr>
            <a:spLocks noGrp="1"/>
          </p:cNvSpPr>
          <p:nvPr>
            <p:ph type="title"/>
          </p:nvPr>
        </p:nvSpPr>
        <p:spPr/>
        <p:txBody>
          <a:bodyPr/>
          <a:lstStyle/>
          <a:p>
            <a:r>
              <a:rPr lang="en-US" dirty="0"/>
              <a:t>Access Elements</a:t>
            </a:r>
          </a:p>
        </p:txBody>
      </p:sp>
      <p:sp>
        <p:nvSpPr>
          <p:cNvPr id="3" name="Content Placeholder 2">
            <a:extLst>
              <a:ext uri="{FF2B5EF4-FFF2-40B4-BE49-F238E27FC236}">
                <a16:creationId xmlns:a16="http://schemas.microsoft.com/office/drawing/2014/main" id="{E84A155E-A894-064A-FE03-F872CF2B89FA}"/>
              </a:ext>
            </a:extLst>
          </p:cNvPr>
          <p:cNvSpPr>
            <a:spLocks noGrp="1"/>
          </p:cNvSpPr>
          <p:nvPr>
            <p:ph idx="1"/>
          </p:nvPr>
        </p:nvSpPr>
        <p:spPr>
          <a:xfrm>
            <a:off x="176469" y="1739069"/>
            <a:ext cx="5341462" cy="4050792"/>
          </a:xfrm>
        </p:spPr>
        <p:txBody>
          <a:bodyPr/>
          <a:lstStyle/>
          <a:p>
            <a:r>
              <a:rPr lang="en-IN" dirty="0"/>
              <a:t>To access an element from the </a:t>
            </a:r>
            <a:r>
              <a:rPr lang="en-IN" dirty="0" err="1"/>
              <a:t>arraylist</a:t>
            </a:r>
            <a:r>
              <a:rPr lang="en-IN" dirty="0"/>
              <a:t>, </a:t>
            </a:r>
          </a:p>
          <a:p>
            <a:r>
              <a:rPr lang="en-IN" dirty="0"/>
              <a:t>we use the get() method of the </a:t>
            </a:r>
            <a:r>
              <a:rPr lang="en-IN" dirty="0" err="1"/>
              <a:t>ArrayListclass</a:t>
            </a:r>
            <a:r>
              <a:rPr lang="en-IN" dirty="0"/>
              <a:t>. </a:t>
            </a:r>
            <a:endParaRPr lang="en-US" dirty="0"/>
          </a:p>
        </p:txBody>
      </p:sp>
      <p:sp>
        <p:nvSpPr>
          <p:cNvPr id="4" name="Date Placeholder 3">
            <a:extLst>
              <a:ext uri="{FF2B5EF4-FFF2-40B4-BE49-F238E27FC236}">
                <a16:creationId xmlns:a16="http://schemas.microsoft.com/office/drawing/2014/main" id="{FF815BE2-8E1B-BE3F-36FD-DC3B02DDC8CE}"/>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575C49B7-E21A-10FE-8B79-C810FAE27A5D}"/>
              </a:ext>
            </a:extLst>
          </p:cNvPr>
          <p:cNvSpPr>
            <a:spLocks noGrp="1"/>
          </p:cNvSpPr>
          <p:nvPr>
            <p:ph type="ftr" sz="quarter" idx="11"/>
          </p:nvPr>
        </p:nvSpPr>
        <p:spPr/>
        <p:txBody>
          <a:bodyPr/>
          <a:lstStyle/>
          <a:p>
            <a:r>
              <a:rPr lang="en-US" dirty="0"/>
              <a:t>Object Oriented Programming (OOP), SCOPE, VIT-AP University, India</a:t>
            </a:r>
          </a:p>
        </p:txBody>
      </p:sp>
      <p:sp>
        <p:nvSpPr>
          <p:cNvPr id="6" name="Slide Number Placeholder 5">
            <a:extLst>
              <a:ext uri="{FF2B5EF4-FFF2-40B4-BE49-F238E27FC236}">
                <a16:creationId xmlns:a16="http://schemas.microsoft.com/office/drawing/2014/main" id="{7900F6D7-327E-4D6F-B813-E46E03ACC52C}"/>
              </a:ext>
            </a:extLst>
          </p:cNvPr>
          <p:cNvSpPr>
            <a:spLocks noGrp="1"/>
          </p:cNvSpPr>
          <p:nvPr>
            <p:ph type="sldNum" sz="quarter" idx="12"/>
          </p:nvPr>
        </p:nvSpPr>
        <p:spPr/>
        <p:txBody>
          <a:bodyPr/>
          <a:lstStyle/>
          <a:p>
            <a:fld id="{860C8249-ED93-7640-8EF8-EF1CF6F3BBCA}" type="slidenum">
              <a:rPr lang="en-US" smtClean="0"/>
              <a:t>79</a:t>
            </a:fld>
            <a:endParaRPr lang="en-US"/>
          </a:p>
        </p:txBody>
      </p:sp>
      <p:pic>
        <p:nvPicPr>
          <p:cNvPr id="7" name="Picture 6">
            <a:extLst>
              <a:ext uri="{FF2B5EF4-FFF2-40B4-BE49-F238E27FC236}">
                <a16:creationId xmlns:a16="http://schemas.microsoft.com/office/drawing/2014/main" id="{4FDB5704-0B27-9404-60F1-C7F6D508119B}"/>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4007E00A-4264-ABD1-DCF2-8E5F3E4FB96F}"/>
              </a:ext>
            </a:extLst>
          </p:cNvPr>
          <p:cNvSpPr/>
          <p:nvPr/>
        </p:nvSpPr>
        <p:spPr>
          <a:xfrm>
            <a:off x="6338319" y="691868"/>
            <a:ext cx="6096000" cy="4801314"/>
          </a:xfrm>
          <a:prstGeom prst="rect">
            <a:avLst/>
          </a:prstGeom>
        </p:spPr>
        <p:txBody>
          <a:bodyPr>
            <a:spAutoFit/>
          </a:bodyPr>
          <a:lstStyle/>
          <a:p>
            <a:r>
              <a:rPr lang="en-US" dirty="0"/>
              <a:t>import </a:t>
            </a:r>
            <a:r>
              <a:rPr lang="en-US" dirty="0" err="1"/>
              <a:t>java.util.ArrayList</a:t>
            </a:r>
            <a:r>
              <a:rPr lang="en-US" dirty="0"/>
              <a:t>;</a:t>
            </a:r>
          </a:p>
          <a:p>
            <a:endParaRPr lang="en-US" dirty="0"/>
          </a:p>
          <a:p>
            <a:r>
              <a:rPr lang="en-US" dirty="0"/>
              <a:t>class Main {</a:t>
            </a:r>
          </a:p>
          <a:p>
            <a:r>
              <a:rPr lang="en-US" dirty="0"/>
              <a:t>  public static void main(String[] </a:t>
            </a:r>
            <a:r>
              <a:rPr lang="en-US" dirty="0" err="1"/>
              <a:t>args</a:t>
            </a:r>
            <a:r>
              <a:rPr lang="en-US" dirty="0"/>
              <a:t>) {</a:t>
            </a:r>
          </a:p>
          <a:p>
            <a:r>
              <a:rPr lang="en-US" dirty="0"/>
              <a:t>    </a:t>
            </a:r>
            <a:r>
              <a:rPr lang="en-US" dirty="0" err="1"/>
              <a:t>ArrayList</a:t>
            </a:r>
            <a:r>
              <a:rPr lang="en-US" dirty="0"/>
              <a:t>&lt;String&gt; animals = new </a:t>
            </a:r>
            <a:r>
              <a:rPr lang="en-US" dirty="0" err="1"/>
              <a:t>ArrayList</a:t>
            </a:r>
            <a:r>
              <a:rPr lang="en-US" dirty="0"/>
              <a:t>&lt;&gt;();</a:t>
            </a:r>
          </a:p>
          <a:p>
            <a:endParaRPr lang="en-US" dirty="0"/>
          </a:p>
          <a:p>
            <a:r>
              <a:rPr lang="en-US" dirty="0"/>
              <a:t>    // add elements in the </a:t>
            </a:r>
            <a:r>
              <a:rPr lang="en-US" dirty="0" err="1"/>
              <a:t>arraylist</a:t>
            </a:r>
            <a:endParaRPr lang="en-US" dirty="0"/>
          </a:p>
          <a:p>
            <a:r>
              <a:rPr lang="en-US" dirty="0"/>
              <a:t>    </a:t>
            </a:r>
            <a:r>
              <a:rPr lang="en-US" dirty="0" err="1"/>
              <a:t>animals.add</a:t>
            </a:r>
            <a:r>
              <a:rPr lang="en-US" dirty="0"/>
              <a:t>("Cat");</a:t>
            </a:r>
          </a:p>
          <a:p>
            <a:r>
              <a:rPr lang="en-US" dirty="0"/>
              <a:t>    </a:t>
            </a:r>
            <a:r>
              <a:rPr lang="en-US" dirty="0" err="1"/>
              <a:t>animals.add</a:t>
            </a:r>
            <a:r>
              <a:rPr lang="en-US" dirty="0"/>
              <a:t>("Dog");</a:t>
            </a:r>
          </a:p>
          <a:p>
            <a:r>
              <a:rPr lang="en-US" dirty="0"/>
              <a:t>    </a:t>
            </a:r>
            <a:r>
              <a:rPr lang="en-US" dirty="0" err="1"/>
              <a:t>animals.add</a:t>
            </a:r>
            <a:r>
              <a:rPr lang="en-US" dirty="0"/>
              <a:t>("Cow");</a:t>
            </a:r>
          </a:p>
          <a:p>
            <a:r>
              <a:rPr lang="en-US" dirty="0"/>
              <a:t>    </a:t>
            </a:r>
            <a:r>
              <a:rPr lang="en-US" dirty="0" err="1"/>
              <a:t>System.out.println</a:t>
            </a:r>
            <a:r>
              <a:rPr lang="en-US" dirty="0"/>
              <a:t>("</a:t>
            </a:r>
            <a:r>
              <a:rPr lang="en-US" dirty="0" err="1"/>
              <a:t>ArrayList</a:t>
            </a:r>
            <a:r>
              <a:rPr lang="en-US" dirty="0"/>
              <a:t>: " + animals);</a:t>
            </a:r>
          </a:p>
          <a:p>
            <a:endParaRPr lang="en-US" dirty="0"/>
          </a:p>
          <a:p>
            <a:r>
              <a:rPr lang="en-US" dirty="0"/>
              <a:t>    // get the element from the </a:t>
            </a:r>
            <a:r>
              <a:rPr lang="en-US" dirty="0" err="1"/>
              <a:t>arraylist</a:t>
            </a:r>
            <a:endParaRPr lang="en-US" dirty="0"/>
          </a:p>
          <a:p>
            <a:r>
              <a:rPr lang="en-US" dirty="0"/>
              <a:t>    String str = </a:t>
            </a:r>
            <a:r>
              <a:rPr lang="en-US" dirty="0" err="1"/>
              <a:t>animals.get</a:t>
            </a:r>
            <a:r>
              <a:rPr lang="en-US" dirty="0"/>
              <a:t>(1);</a:t>
            </a:r>
          </a:p>
          <a:p>
            <a:r>
              <a:rPr lang="en-US" dirty="0"/>
              <a:t>    </a:t>
            </a:r>
            <a:r>
              <a:rPr lang="en-US" dirty="0" err="1"/>
              <a:t>System.out.print</a:t>
            </a:r>
            <a:r>
              <a:rPr lang="en-US" dirty="0"/>
              <a:t>("Element at index 1: " + str);</a:t>
            </a:r>
          </a:p>
          <a:p>
            <a:r>
              <a:rPr lang="en-US" dirty="0"/>
              <a:t>  }</a:t>
            </a:r>
          </a:p>
          <a:p>
            <a:r>
              <a:rPr lang="en-US" dirty="0"/>
              <a:t>}</a:t>
            </a:r>
          </a:p>
        </p:txBody>
      </p:sp>
      <p:sp>
        <p:nvSpPr>
          <p:cNvPr id="9" name="Rectangle 8">
            <a:extLst>
              <a:ext uri="{FF2B5EF4-FFF2-40B4-BE49-F238E27FC236}">
                <a16:creationId xmlns:a16="http://schemas.microsoft.com/office/drawing/2014/main" id="{FD807ED2-EDDA-4F74-F601-303A48F5F243}"/>
              </a:ext>
            </a:extLst>
          </p:cNvPr>
          <p:cNvSpPr/>
          <p:nvPr/>
        </p:nvSpPr>
        <p:spPr>
          <a:xfrm>
            <a:off x="1360350" y="4682654"/>
            <a:ext cx="2973699" cy="1200329"/>
          </a:xfrm>
          <a:prstGeom prst="rect">
            <a:avLst/>
          </a:prstGeom>
        </p:spPr>
        <p:txBody>
          <a:bodyPr wrap="none">
            <a:spAutoFit/>
          </a:bodyPr>
          <a:lstStyle/>
          <a:p>
            <a:r>
              <a:rPr lang="en-IN" dirty="0"/>
              <a:t>Output: </a:t>
            </a:r>
          </a:p>
          <a:p>
            <a:endParaRPr lang="en-IN" dirty="0"/>
          </a:p>
          <a:p>
            <a:r>
              <a:rPr lang="en-IN" dirty="0" err="1"/>
              <a:t>ArrayList</a:t>
            </a:r>
            <a:r>
              <a:rPr lang="en-IN" dirty="0"/>
              <a:t>: [Cat, Dog, Cow] </a:t>
            </a:r>
          </a:p>
          <a:p>
            <a:r>
              <a:rPr lang="en-IN" dirty="0"/>
              <a:t>Element at index 1: Dog</a:t>
            </a:r>
            <a:endParaRPr lang="en-US" dirty="0"/>
          </a:p>
        </p:txBody>
      </p:sp>
      <p:sp>
        <p:nvSpPr>
          <p:cNvPr id="10" name="Rectangle 9">
            <a:extLst>
              <a:ext uri="{FF2B5EF4-FFF2-40B4-BE49-F238E27FC236}">
                <a16:creationId xmlns:a16="http://schemas.microsoft.com/office/drawing/2014/main" id="{7AD01C7D-FF38-6362-5921-5DC872DF09DB}"/>
              </a:ext>
            </a:extLst>
          </p:cNvPr>
          <p:cNvSpPr/>
          <p:nvPr/>
        </p:nvSpPr>
        <p:spPr>
          <a:xfrm>
            <a:off x="367862" y="3033463"/>
            <a:ext cx="6096000" cy="646331"/>
          </a:xfrm>
          <a:prstGeom prst="rect">
            <a:avLst/>
          </a:prstGeom>
        </p:spPr>
        <p:txBody>
          <a:bodyPr>
            <a:spAutoFit/>
          </a:bodyPr>
          <a:lstStyle/>
          <a:p>
            <a:r>
              <a:rPr lang="en-IN" dirty="0">
                <a:latin typeface="euclid_circular_a"/>
              </a:rPr>
              <a:t>we have used the </a:t>
            </a:r>
            <a:r>
              <a:rPr lang="en-IN" dirty="0"/>
              <a:t>get()</a:t>
            </a:r>
            <a:r>
              <a:rPr lang="en-IN" dirty="0">
                <a:latin typeface="euclid_circular_a"/>
              </a:rPr>
              <a:t> method with parameter </a:t>
            </a:r>
            <a:r>
              <a:rPr lang="en-IN" dirty="0">
                <a:latin typeface="droid sans mono"/>
              </a:rPr>
              <a:t>1</a:t>
            </a:r>
            <a:r>
              <a:rPr lang="en-IN" dirty="0">
                <a:latin typeface="euclid_circular_a"/>
              </a:rPr>
              <a:t>. Here, the method returns the element at </a:t>
            </a:r>
            <a:r>
              <a:rPr lang="en-IN" b="1" dirty="0">
                <a:latin typeface="euclid_circular_a"/>
              </a:rPr>
              <a:t>index 1</a:t>
            </a:r>
            <a:r>
              <a:rPr lang="en-IN" dirty="0">
                <a:latin typeface="euclid_circular_a"/>
              </a:rPr>
              <a:t>.</a:t>
            </a:r>
            <a:endParaRPr lang="en-US" dirty="0"/>
          </a:p>
        </p:txBody>
      </p:sp>
      <p:sp>
        <p:nvSpPr>
          <p:cNvPr id="11" name="Rectangle 10">
            <a:extLst>
              <a:ext uri="{FF2B5EF4-FFF2-40B4-BE49-F238E27FC236}">
                <a16:creationId xmlns:a16="http://schemas.microsoft.com/office/drawing/2014/main" id="{82015D92-CAE5-33C7-0238-00D30836E3B4}"/>
              </a:ext>
            </a:extLst>
          </p:cNvPr>
          <p:cNvSpPr/>
          <p:nvPr/>
        </p:nvSpPr>
        <p:spPr>
          <a:xfrm>
            <a:off x="367862" y="3811497"/>
            <a:ext cx="6096000" cy="923330"/>
          </a:xfrm>
          <a:prstGeom prst="rect">
            <a:avLst/>
          </a:prstGeom>
        </p:spPr>
        <p:txBody>
          <a:bodyPr>
            <a:spAutoFit/>
          </a:bodyPr>
          <a:lstStyle/>
          <a:p>
            <a:r>
              <a:rPr lang="en-IN" u="sng" dirty="0">
                <a:latin typeface="euclid_circular_a"/>
              </a:rPr>
              <a:t>H/W:</a:t>
            </a:r>
            <a:r>
              <a:rPr lang="en-IN" dirty="0">
                <a:latin typeface="euclid_circular_a"/>
              </a:rPr>
              <a:t> </a:t>
            </a:r>
          </a:p>
          <a:p>
            <a:r>
              <a:rPr lang="en-IN" dirty="0">
                <a:latin typeface="euclid_circular_a"/>
              </a:rPr>
              <a:t>We can also access elements of the </a:t>
            </a:r>
            <a:r>
              <a:rPr lang="en-IN" dirty="0" err="1"/>
              <a:t>ArrayList</a:t>
            </a:r>
            <a:r>
              <a:rPr lang="en-IN" dirty="0">
                <a:latin typeface="euclid_circular_a"/>
              </a:rPr>
              <a:t> using the </a:t>
            </a:r>
            <a:r>
              <a:rPr lang="en-IN" dirty="0"/>
              <a:t>iterator()</a:t>
            </a:r>
            <a:r>
              <a:rPr lang="en-IN" dirty="0">
                <a:latin typeface="euclid_circular_a"/>
              </a:rPr>
              <a:t> method.</a:t>
            </a:r>
            <a:endParaRPr lang="en-US" dirty="0"/>
          </a:p>
        </p:txBody>
      </p:sp>
    </p:spTree>
    <p:extLst>
      <p:ext uri="{BB962C8B-B14F-4D97-AF65-F5344CB8AC3E}">
        <p14:creationId xmlns:p14="http://schemas.microsoft.com/office/powerpoint/2010/main" val="3770226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E3BBF-FFDA-858F-2007-AD5295554EB9}"/>
              </a:ext>
            </a:extLst>
          </p:cNvPr>
          <p:cNvSpPr>
            <a:spLocks noGrp="1"/>
          </p:cNvSpPr>
          <p:nvPr>
            <p:ph type="title"/>
          </p:nvPr>
        </p:nvSpPr>
        <p:spPr/>
        <p:txBody>
          <a:bodyPr/>
          <a:lstStyle/>
          <a:p>
            <a:r>
              <a:rPr lang="en-IN" dirty="0"/>
              <a:t>How JVM handles Exception? </a:t>
            </a:r>
            <a:endParaRPr lang="en-US" dirty="0"/>
          </a:p>
        </p:txBody>
      </p:sp>
      <p:sp>
        <p:nvSpPr>
          <p:cNvPr id="3" name="Content Placeholder 2">
            <a:extLst>
              <a:ext uri="{FF2B5EF4-FFF2-40B4-BE49-F238E27FC236}">
                <a16:creationId xmlns:a16="http://schemas.microsoft.com/office/drawing/2014/main" id="{832B0D1C-4904-DD39-50DF-A653E9571124}"/>
              </a:ext>
            </a:extLst>
          </p:cNvPr>
          <p:cNvSpPr>
            <a:spLocks noGrp="1"/>
          </p:cNvSpPr>
          <p:nvPr>
            <p:ph idx="1"/>
          </p:nvPr>
        </p:nvSpPr>
        <p:spPr/>
        <p:txBody>
          <a:bodyPr/>
          <a:lstStyle/>
          <a:p>
            <a:r>
              <a:rPr lang="en-IN" dirty="0"/>
              <a:t>Whenever inside a method, if an exception has occurred, the method creates an Object known as an Exception Object and hands it off to the run-time system(JVM). </a:t>
            </a:r>
          </a:p>
          <a:p>
            <a:endParaRPr lang="en-IN" dirty="0"/>
          </a:p>
          <a:p>
            <a:r>
              <a:rPr lang="en-IN" dirty="0"/>
              <a:t>The exception object contains the name and description of the exception and the current state of the program where the exception has occurred. </a:t>
            </a:r>
          </a:p>
          <a:p>
            <a:endParaRPr lang="en-IN" dirty="0"/>
          </a:p>
          <a:p>
            <a:r>
              <a:rPr lang="en-IN" dirty="0"/>
              <a:t>Creating the Exception Object and handling it in the run-time system is called throwing an Exception. </a:t>
            </a:r>
          </a:p>
          <a:p>
            <a:endParaRPr lang="en-IN" dirty="0"/>
          </a:p>
          <a:p>
            <a:r>
              <a:rPr lang="en-IN" dirty="0"/>
              <a:t>There might be a list of the methods that had been called to get to the method where an exception occurred. This ordered list of the methods is called Call Stack. </a:t>
            </a:r>
          </a:p>
          <a:p>
            <a:endParaRPr lang="en-US" dirty="0"/>
          </a:p>
        </p:txBody>
      </p:sp>
      <p:sp>
        <p:nvSpPr>
          <p:cNvPr id="4" name="Date Placeholder 3">
            <a:extLst>
              <a:ext uri="{FF2B5EF4-FFF2-40B4-BE49-F238E27FC236}">
                <a16:creationId xmlns:a16="http://schemas.microsoft.com/office/drawing/2014/main" id="{866B0D14-CAEC-B79A-8D3B-78D641FCD602}"/>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EDA185B0-14C1-12F9-116D-6E1F951031AB}"/>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DB0A1A40-C867-067E-546C-ADA835409ECA}"/>
              </a:ext>
            </a:extLst>
          </p:cNvPr>
          <p:cNvSpPr>
            <a:spLocks noGrp="1"/>
          </p:cNvSpPr>
          <p:nvPr>
            <p:ph type="sldNum" sz="quarter" idx="12"/>
          </p:nvPr>
        </p:nvSpPr>
        <p:spPr/>
        <p:txBody>
          <a:bodyPr/>
          <a:lstStyle/>
          <a:p>
            <a:fld id="{860C8249-ED93-7640-8EF8-EF1CF6F3BBCA}" type="slidenum">
              <a:rPr lang="en-US" smtClean="0"/>
              <a:t>8</a:t>
            </a:fld>
            <a:endParaRPr lang="en-US"/>
          </a:p>
        </p:txBody>
      </p:sp>
      <p:pic>
        <p:nvPicPr>
          <p:cNvPr id="7" name="Picture 6">
            <a:extLst>
              <a:ext uri="{FF2B5EF4-FFF2-40B4-BE49-F238E27FC236}">
                <a16:creationId xmlns:a16="http://schemas.microsoft.com/office/drawing/2014/main" id="{6C0CF62F-74F3-CCB8-4F61-EA9866E8D66D}"/>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35622690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F835-AB00-42AC-61B7-5AFA8C4D71F4}"/>
              </a:ext>
            </a:extLst>
          </p:cNvPr>
          <p:cNvSpPr>
            <a:spLocks noGrp="1"/>
          </p:cNvSpPr>
          <p:nvPr>
            <p:ph type="title"/>
          </p:nvPr>
        </p:nvSpPr>
        <p:spPr/>
        <p:txBody>
          <a:bodyPr/>
          <a:lstStyle/>
          <a:p>
            <a:r>
              <a:rPr lang="en-US" dirty="0"/>
              <a:t>Change Elements</a:t>
            </a:r>
          </a:p>
        </p:txBody>
      </p:sp>
      <p:sp>
        <p:nvSpPr>
          <p:cNvPr id="3" name="Content Placeholder 2">
            <a:extLst>
              <a:ext uri="{FF2B5EF4-FFF2-40B4-BE49-F238E27FC236}">
                <a16:creationId xmlns:a16="http://schemas.microsoft.com/office/drawing/2014/main" id="{4457A880-B04C-542D-D1E6-B26F8F18E40E}"/>
              </a:ext>
            </a:extLst>
          </p:cNvPr>
          <p:cNvSpPr>
            <a:spLocks noGrp="1"/>
          </p:cNvSpPr>
          <p:nvPr>
            <p:ph idx="1"/>
          </p:nvPr>
        </p:nvSpPr>
        <p:spPr>
          <a:xfrm>
            <a:off x="123917" y="1806098"/>
            <a:ext cx="3008166" cy="4050792"/>
          </a:xfrm>
        </p:spPr>
        <p:txBody>
          <a:bodyPr/>
          <a:lstStyle/>
          <a:p>
            <a:pPr marL="0" indent="0">
              <a:buNone/>
            </a:pPr>
            <a:r>
              <a:rPr lang="en-IN" dirty="0"/>
              <a:t>To change elements of the </a:t>
            </a:r>
            <a:r>
              <a:rPr lang="en-IN" dirty="0" err="1"/>
              <a:t>arraylist</a:t>
            </a:r>
            <a:r>
              <a:rPr lang="en-IN" dirty="0"/>
              <a:t>, we use the set() method of the </a:t>
            </a:r>
            <a:r>
              <a:rPr lang="en-IN" dirty="0" err="1"/>
              <a:t>ArrayList</a:t>
            </a:r>
            <a:r>
              <a:rPr lang="en-IN" dirty="0"/>
              <a:t> class. </a:t>
            </a:r>
            <a:endParaRPr lang="en-US" dirty="0"/>
          </a:p>
        </p:txBody>
      </p:sp>
      <p:sp>
        <p:nvSpPr>
          <p:cNvPr id="4" name="Date Placeholder 3">
            <a:extLst>
              <a:ext uri="{FF2B5EF4-FFF2-40B4-BE49-F238E27FC236}">
                <a16:creationId xmlns:a16="http://schemas.microsoft.com/office/drawing/2014/main" id="{45261FD1-CEA2-A443-2BA6-DBAB968EC138}"/>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260CABCD-6D65-933E-9BC0-8572F0355303}"/>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E48743A2-EE8B-F277-4E53-795871CB02B0}"/>
              </a:ext>
            </a:extLst>
          </p:cNvPr>
          <p:cNvSpPr>
            <a:spLocks noGrp="1"/>
          </p:cNvSpPr>
          <p:nvPr>
            <p:ph type="sldNum" sz="quarter" idx="12"/>
          </p:nvPr>
        </p:nvSpPr>
        <p:spPr/>
        <p:txBody>
          <a:bodyPr/>
          <a:lstStyle/>
          <a:p>
            <a:fld id="{860C8249-ED93-7640-8EF8-EF1CF6F3BBCA}" type="slidenum">
              <a:rPr lang="en-US" smtClean="0"/>
              <a:t>80</a:t>
            </a:fld>
            <a:endParaRPr lang="en-US"/>
          </a:p>
        </p:txBody>
      </p:sp>
      <p:pic>
        <p:nvPicPr>
          <p:cNvPr id="7" name="Picture 6">
            <a:extLst>
              <a:ext uri="{FF2B5EF4-FFF2-40B4-BE49-F238E27FC236}">
                <a16:creationId xmlns:a16="http://schemas.microsoft.com/office/drawing/2014/main" id="{22D9E920-30E6-C51A-43D6-4AFDCE7B3BBE}"/>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9E90BF31-B66D-56AD-AFB0-8F7E85E1A28C}"/>
              </a:ext>
            </a:extLst>
          </p:cNvPr>
          <p:cNvSpPr/>
          <p:nvPr/>
        </p:nvSpPr>
        <p:spPr>
          <a:xfrm>
            <a:off x="5972083" y="656675"/>
            <a:ext cx="6096000" cy="5632311"/>
          </a:xfrm>
          <a:prstGeom prst="rect">
            <a:avLst/>
          </a:prstGeom>
        </p:spPr>
        <p:txBody>
          <a:bodyPr>
            <a:spAutoFit/>
          </a:bodyPr>
          <a:lstStyle/>
          <a:p>
            <a:r>
              <a:rPr lang="en-US" dirty="0"/>
              <a:t>import </a:t>
            </a:r>
            <a:r>
              <a:rPr lang="en-US" dirty="0" err="1"/>
              <a:t>java.util.ArrayList</a:t>
            </a:r>
            <a:r>
              <a:rPr lang="en-US" dirty="0"/>
              <a:t>;</a:t>
            </a:r>
          </a:p>
          <a:p>
            <a:endParaRPr lang="en-US" dirty="0"/>
          </a:p>
          <a:p>
            <a:r>
              <a:rPr lang="en-US" dirty="0"/>
              <a:t>class Main {</a:t>
            </a:r>
          </a:p>
          <a:p>
            <a:r>
              <a:rPr lang="en-US" dirty="0"/>
              <a:t>  public static void main(String[] </a:t>
            </a:r>
            <a:r>
              <a:rPr lang="en-US" dirty="0" err="1"/>
              <a:t>args</a:t>
            </a:r>
            <a:r>
              <a:rPr lang="en-US" dirty="0"/>
              <a:t>) {</a:t>
            </a:r>
          </a:p>
          <a:p>
            <a:r>
              <a:rPr lang="en-US" dirty="0"/>
              <a:t>    </a:t>
            </a:r>
            <a:r>
              <a:rPr lang="en-US" dirty="0" err="1"/>
              <a:t>ArrayList</a:t>
            </a:r>
            <a:r>
              <a:rPr lang="en-US" dirty="0"/>
              <a:t>&lt;String&gt; languages = new </a:t>
            </a:r>
            <a:r>
              <a:rPr lang="en-US" dirty="0" err="1"/>
              <a:t>ArrayList</a:t>
            </a:r>
            <a:r>
              <a:rPr lang="en-US" dirty="0"/>
              <a:t>&lt;&gt;();</a:t>
            </a:r>
          </a:p>
          <a:p>
            <a:endParaRPr lang="en-US" dirty="0"/>
          </a:p>
          <a:p>
            <a:r>
              <a:rPr lang="en-US" dirty="0"/>
              <a:t>    // add elements in the array list</a:t>
            </a:r>
          </a:p>
          <a:p>
            <a:r>
              <a:rPr lang="en-US" dirty="0"/>
              <a:t>    </a:t>
            </a:r>
            <a:r>
              <a:rPr lang="en-US" dirty="0" err="1"/>
              <a:t>languages.add</a:t>
            </a:r>
            <a:r>
              <a:rPr lang="en-US" dirty="0"/>
              <a:t>("Java");</a:t>
            </a:r>
          </a:p>
          <a:p>
            <a:r>
              <a:rPr lang="en-US" dirty="0"/>
              <a:t>    </a:t>
            </a:r>
            <a:r>
              <a:rPr lang="en-US" dirty="0" err="1"/>
              <a:t>languages.add</a:t>
            </a:r>
            <a:r>
              <a:rPr lang="en-US" dirty="0"/>
              <a:t>("Kotlin");</a:t>
            </a:r>
          </a:p>
          <a:p>
            <a:r>
              <a:rPr lang="en-US" dirty="0"/>
              <a:t>    </a:t>
            </a:r>
            <a:r>
              <a:rPr lang="en-US" dirty="0" err="1"/>
              <a:t>languages.add</a:t>
            </a:r>
            <a:r>
              <a:rPr lang="en-US" dirty="0"/>
              <a:t>("C++");</a:t>
            </a:r>
          </a:p>
          <a:p>
            <a:r>
              <a:rPr lang="en-US" dirty="0"/>
              <a:t>    </a:t>
            </a:r>
            <a:r>
              <a:rPr lang="en-US" dirty="0" err="1"/>
              <a:t>System.out.println</a:t>
            </a:r>
            <a:r>
              <a:rPr lang="en-US" dirty="0"/>
              <a:t>("</a:t>
            </a:r>
            <a:r>
              <a:rPr lang="en-US" dirty="0" err="1"/>
              <a:t>ArrayList</a:t>
            </a:r>
            <a:r>
              <a:rPr lang="en-US" dirty="0"/>
              <a:t>: " + languages);</a:t>
            </a:r>
          </a:p>
          <a:p>
            <a:endParaRPr lang="en-US" dirty="0"/>
          </a:p>
          <a:p>
            <a:r>
              <a:rPr lang="en-US" dirty="0"/>
              <a:t>    // change the element of the array list</a:t>
            </a:r>
          </a:p>
          <a:p>
            <a:r>
              <a:rPr lang="en-US" dirty="0"/>
              <a:t>    </a:t>
            </a:r>
            <a:r>
              <a:rPr lang="en-US" dirty="0" err="1"/>
              <a:t>languages.set</a:t>
            </a:r>
            <a:r>
              <a:rPr lang="en-US" dirty="0"/>
              <a:t>(2, "JavaScript"); </a:t>
            </a:r>
          </a:p>
          <a:p>
            <a:r>
              <a:rPr lang="en-US" dirty="0"/>
              <a:t>//</a:t>
            </a:r>
            <a:r>
              <a:rPr lang="en-IN" dirty="0"/>
              <a:t>Here, the set() method changes the element at </a:t>
            </a:r>
            <a:r>
              <a:rPr lang="en-IN" b="1" dirty="0"/>
              <a:t>index //2</a:t>
            </a:r>
            <a:r>
              <a:rPr lang="en-IN" dirty="0"/>
              <a:t> to JavaScript.</a:t>
            </a:r>
            <a:endParaRPr lang="en-US" dirty="0"/>
          </a:p>
          <a:p>
            <a:r>
              <a:rPr lang="en-US" dirty="0"/>
              <a:t>    </a:t>
            </a:r>
          </a:p>
          <a:p>
            <a:r>
              <a:rPr lang="en-US" dirty="0" err="1"/>
              <a:t>System.out.println</a:t>
            </a:r>
            <a:r>
              <a:rPr lang="en-US" dirty="0"/>
              <a:t>("Modified </a:t>
            </a:r>
            <a:r>
              <a:rPr lang="en-US" dirty="0" err="1"/>
              <a:t>ArrayList</a:t>
            </a:r>
            <a:r>
              <a:rPr lang="en-US" dirty="0"/>
              <a:t>: " + languages);</a:t>
            </a:r>
          </a:p>
          <a:p>
            <a:r>
              <a:rPr lang="en-US" dirty="0"/>
              <a:t>  }</a:t>
            </a:r>
          </a:p>
          <a:p>
            <a:r>
              <a:rPr lang="en-US" dirty="0"/>
              <a:t>}</a:t>
            </a:r>
          </a:p>
        </p:txBody>
      </p:sp>
      <p:sp>
        <p:nvSpPr>
          <p:cNvPr id="9" name="Rectangle 8">
            <a:extLst>
              <a:ext uri="{FF2B5EF4-FFF2-40B4-BE49-F238E27FC236}">
                <a16:creationId xmlns:a16="http://schemas.microsoft.com/office/drawing/2014/main" id="{C361D7A9-78C9-D4A2-88CB-67094CBF35F8}"/>
              </a:ext>
            </a:extLst>
          </p:cNvPr>
          <p:cNvSpPr/>
          <p:nvPr/>
        </p:nvSpPr>
        <p:spPr>
          <a:xfrm>
            <a:off x="977462" y="3957173"/>
            <a:ext cx="4870704" cy="1200329"/>
          </a:xfrm>
          <a:prstGeom prst="rect">
            <a:avLst/>
          </a:prstGeom>
        </p:spPr>
        <p:txBody>
          <a:bodyPr wrap="square">
            <a:spAutoFit/>
          </a:bodyPr>
          <a:lstStyle/>
          <a:p>
            <a:r>
              <a:rPr lang="en-IN" dirty="0"/>
              <a:t>Output: </a:t>
            </a:r>
          </a:p>
          <a:p>
            <a:endParaRPr lang="en-IN" dirty="0"/>
          </a:p>
          <a:p>
            <a:r>
              <a:rPr lang="en-IN" dirty="0" err="1"/>
              <a:t>ArrayList</a:t>
            </a:r>
            <a:r>
              <a:rPr lang="en-IN" dirty="0"/>
              <a:t>: [Java, Kotlin, C++] </a:t>
            </a:r>
          </a:p>
          <a:p>
            <a:r>
              <a:rPr lang="en-IN" dirty="0"/>
              <a:t>Modified </a:t>
            </a:r>
            <a:r>
              <a:rPr lang="en-IN" dirty="0" err="1"/>
              <a:t>ArrayList</a:t>
            </a:r>
            <a:r>
              <a:rPr lang="en-IN" dirty="0"/>
              <a:t>: [Java, Kotlin, JavaScript]</a:t>
            </a:r>
            <a:endParaRPr lang="en-US" dirty="0"/>
          </a:p>
        </p:txBody>
      </p:sp>
      <p:sp>
        <p:nvSpPr>
          <p:cNvPr id="10" name="Rectangle 9">
            <a:extLst>
              <a:ext uri="{FF2B5EF4-FFF2-40B4-BE49-F238E27FC236}">
                <a16:creationId xmlns:a16="http://schemas.microsoft.com/office/drawing/2014/main" id="{8B4E6BFA-033A-251A-EB3D-0D99A4B1C681}"/>
              </a:ext>
            </a:extLst>
          </p:cNvPr>
          <p:cNvSpPr/>
          <p:nvPr/>
        </p:nvSpPr>
        <p:spPr>
          <a:xfrm>
            <a:off x="809296" y="5554994"/>
            <a:ext cx="6096000" cy="646331"/>
          </a:xfrm>
          <a:prstGeom prst="rect">
            <a:avLst/>
          </a:prstGeom>
        </p:spPr>
        <p:txBody>
          <a:bodyPr>
            <a:spAutoFit/>
          </a:bodyPr>
          <a:lstStyle/>
          <a:p>
            <a:r>
              <a:rPr lang="en-IN" dirty="0">
                <a:latin typeface="euclid_circular_a"/>
              </a:rPr>
              <a:t>In the above example, we have created an </a:t>
            </a:r>
            <a:r>
              <a:rPr lang="en-IN" dirty="0" err="1"/>
              <a:t>ArrayList</a:t>
            </a:r>
            <a:r>
              <a:rPr lang="en-IN" dirty="0">
                <a:latin typeface="euclid_circular_a"/>
              </a:rPr>
              <a:t> named </a:t>
            </a:r>
            <a:r>
              <a:rPr lang="en-IN" dirty="0">
                <a:latin typeface="droid sans mono"/>
              </a:rPr>
              <a:t>languages</a:t>
            </a:r>
            <a:endParaRPr lang="en-US" dirty="0"/>
          </a:p>
        </p:txBody>
      </p:sp>
    </p:spTree>
    <p:extLst>
      <p:ext uri="{BB962C8B-B14F-4D97-AF65-F5344CB8AC3E}">
        <p14:creationId xmlns:p14="http://schemas.microsoft.com/office/powerpoint/2010/main" val="39997971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1E0EA-52E5-446F-6713-5D5A25031EA6}"/>
              </a:ext>
            </a:extLst>
          </p:cNvPr>
          <p:cNvSpPr>
            <a:spLocks noGrp="1"/>
          </p:cNvSpPr>
          <p:nvPr>
            <p:ph type="title"/>
          </p:nvPr>
        </p:nvSpPr>
        <p:spPr>
          <a:xfrm>
            <a:off x="113407" y="0"/>
            <a:ext cx="10058400" cy="1609344"/>
          </a:xfrm>
        </p:spPr>
        <p:txBody>
          <a:bodyPr/>
          <a:lstStyle/>
          <a:p>
            <a:r>
              <a:rPr lang="en-IN" b="1" dirty="0"/>
              <a:t>Remove </a:t>
            </a:r>
            <a:r>
              <a:rPr lang="en-IN" b="1" dirty="0" err="1"/>
              <a:t>ArrayList</a:t>
            </a:r>
            <a:r>
              <a:rPr lang="en-IN" b="1" dirty="0"/>
              <a:t> Elements</a:t>
            </a:r>
            <a:endParaRPr lang="en-US" dirty="0"/>
          </a:p>
        </p:txBody>
      </p:sp>
      <p:sp>
        <p:nvSpPr>
          <p:cNvPr id="3" name="Content Placeholder 2">
            <a:extLst>
              <a:ext uri="{FF2B5EF4-FFF2-40B4-BE49-F238E27FC236}">
                <a16:creationId xmlns:a16="http://schemas.microsoft.com/office/drawing/2014/main" id="{6D1690DF-E6F5-EC5C-4E9F-DBC9E56FE809}"/>
              </a:ext>
            </a:extLst>
          </p:cNvPr>
          <p:cNvSpPr>
            <a:spLocks noGrp="1"/>
          </p:cNvSpPr>
          <p:nvPr>
            <p:ph idx="1"/>
          </p:nvPr>
        </p:nvSpPr>
        <p:spPr>
          <a:xfrm>
            <a:off x="232331" y="1403604"/>
            <a:ext cx="3575724" cy="4050792"/>
          </a:xfrm>
        </p:spPr>
        <p:txBody>
          <a:bodyPr/>
          <a:lstStyle/>
          <a:p>
            <a:pPr marL="0" indent="0">
              <a:buNone/>
            </a:pPr>
            <a:r>
              <a:rPr lang="en-IN" dirty="0"/>
              <a:t>To remove an element from the </a:t>
            </a:r>
            <a:r>
              <a:rPr lang="en-IN" dirty="0" err="1"/>
              <a:t>arraylist</a:t>
            </a:r>
            <a:r>
              <a:rPr lang="en-IN" dirty="0"/>
              <a:t>, we can use the remove() method of the </a:t>
            </a:r>
            <a:r>
              <a:rPr lang="en-IN" dirty="0" err="1"/>
              <a:t>ArrayList</a:t>
            </a:r>
            <a:r>
              <a:rPr lang="en-IN" dirty="0"/>
              <a:t> class.</a:t>
            </a:r>
            <a:endParaRPr lang="en-US" dirty="0"/>
          </a:p>
        </p:txBody>
      </p:sp>
      <p:sp>
        <p:nvSpPr>
          <p:cNvPr id="4" name="Date Placeholder 3">
            <a:extLst>
              <a:ext uri="{FF2B5EF4-FFF2-40B4-BE49-F238E27FC236}">
                <a16:creationId xmlns:a16="http://schemas.microsoft.com/office/drawing/2014/main" id="{E68C35E9-5E8E-83C3-9F56-C9ADF8D51705}"/>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74CFD315-B79E-9DF5-DEC7-D4E4FF0C286A}"/>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57FDB906-FEA4-8550-0C18-3BCF10C8FCB2}"/>
              </a:ext>
            </a:extLst>
          </p:cNvPr>
          <p:cNvSpPr>
            <a:spLocks noGrp="1"/>
          </p:cNvSpPr>
          <p:nvPr>
            <p:ph type="sldNum" sz="quarter" idx="12"/>
          </p:nvPr>
        </p:nvSpPr>
        <p:spPr/>
        <p:txBody>
          <a:bodyPr/>
          <a:lstStyle/>
          <a:p>
            <a:fld id="{860C8249-ED93-7640-8EF8-EF1CF6F3BBCA}" type="slidenum">
              <a:rPr lang="en-US" smtClean="0"/>
              <a:t>81</a:t>
            </a:fld>
            <a:endParaRPr lang="en-US"/>
          </a:p>
        </p:txBody>
      </p:sp>
      <p:pic>
        <p:nvPicPr>
          <p:cNvPr id="7" name="Picture 6">
            <a:extLst>
              <a:ext uri="{FF2B5EF4-FFF2-40B4-BE49-F238E27FC236}">
                <a16:creationId xmlns:a16="http://schemas.microsoft.com/office/drawing/2014/main" id="{2F0EE733-19C4-A199-E400-D858DC0C179D}"/>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B3853EF4-7A21-B524-F360-4491E895E5C2}"/>
              </a:ext>
            </a:extLst>
          </p:cNvPr>
          <p:cNvSpPr/>
          <p:nvPr/>
        </p:nvSpPr>
        <p:spPr>
          <a:xfrm>
            <a:off x="5335947" y="1194471"/>
            <a:ext cx="6096000" cy="5078313"/>
          </a:xfrm>
          <a:prstGeom prst="rect">
            <a:avLst/>
          </a:prstGeom>
        </p:spPr>
        <p:txBody>
          <a:bodyPr>
            <a:spAutoFit/>
          </a:bodyPr>
          <a:lstStyle/>
          <a:p>
            <a:r>
              <a:rPr lang="en-US" dirty="0"/>
              <a:t>import </a:t>
            </a:r>
            <a:r>
              <a:rPr lang="en-US" dirty="0" err="1"/>
              <a:t>java.util.ArrayList</a:t>
            </a:r>
            <a:r>
              <a:rPr lang="en-US" dirty="0"/>
              <a:t>;</a:t>
            </a:r>
          </a:p>
          <a:p>
            <a:endParaRPr lang="en-US" dirty="0"/>
          </a:p>
          <a:p>
            <a:r>
              <a:rPr lang="en-US" dirty="0"/>
              <a:t>class Main {</a:t>
            </a:r>
          </a:p>
          <a:p>
            <a:r>
              <a:rPr lang="en-US" dirty="0"/>
              <a:t>  public static void main(String[] </a:t>
            </a:r>
            <a:r>
              <a:rPr lang="en-US" dirty="0" err="1"/>
              <a:t>args</a:t>
            </a:r>
            <a:r>
              <a:rPr lang="en-US" dirty="0"/>
              <a:t>) {</a:t>
            </a:r>
          </a:p>
          <a:p>
            <a:r>
              <a:rPr lang="en-US" dirty="0"/>
              <a:t>    </a:t>
            </a:r>
            <a:r>
              <a:rPr lang="en-US" dirty="0" err="1"/>
              <a:t>ArrayList</a:t>
            </a:r>
            <a:r>
              <a:rPr lang="en-US" dirty="0"/>
              <a:t>&lt;String&gt; animals = new </a:t>
            </a:r>
            <a:r>
              <a:rPr lang="en-US" dirty="0" err="1"/>
              <a:t>ArrayList</a:t>
            </a:r>
            <a:r>
              <a:rPr lang="en-US" dirty="0"/>
              <a:t>&lt;&gt;();</a:t>
            </a:r>
          </a:p>
          <a:p>
            <a:endParaRPr lang="en-US" dirty="0"/>
          </a:p>
          <a:p>
            <a:r>
              <a:rPr lang="en-US" dirty="0"/>
              <a:t>    // add elements in the array list</a:t>
            </a:r>
          </a:p>
          <a:p>
            <a:r>
              <a:rPr lang="en-US" dirty="0"/>
              <a:t>    </a:t>
            </a:r>
            <a:r>
              <a:rPr lang="en-US" dirty="0" err="1"/>
              <a:t>animals.add</a:t>
            </a:r>
            <a:r>
              <a:rPr lang="en-US" dirty="0"/>
              <a:t>("Dog");</a:t>
            </a:r>
          </a:p>
          <a:p>
            <a:r>
              <a:rPr lang="en-US" dirty="0"/>
              <a:t>    </a:t>
            </a:r>
            <a:r>
              <a:rPr lang="en-US" dirty="0" err="1"/>
              <a:t>animals.add</a:t>
            </a:r>
            <a:r>
              <a:rPr lang="en-US" dirty="0"/>
              <a:t>("Cat");</a:t>
            </a:r>
          </a:p>
          <a:p>
            <a:r>
              <a:rPr lang="en-US" dirty="0"/>
              <a:t>    </a:t>
            </a:r>
            <a:r>
              <a:rPr lang="en-US" dirty="0" err="1"/>
              <a:t>animals.add</a:t>
            </a:r>
            <a:r>
              <a:rPr lang="en-US" dirty="0"/>
              <a:t>("Horse");</a:t>
            </a:r>
          </a:p>
          <a:p>
            <a:r>
              <a:rPr lang="en-US" dirty="0"/>
              <a:t>    </a:t>
            </a:r>
            <a:r>
              <a:rPr lang="en-US" dirty="0" err="1"/>
              <a:t>System.out.println</a:t>
            </a:r>
            <a:r>
              <a:rPr lang="en-US" dirty="0"/>
              <a:t>("</a:t>
            </a:r>
            <a:r>
              <a:rPr lang="en-US" dirty="0" err="1"/>
              <a:t>ArrayList</a:t>
            </a:r>
            <a:r>
              <a:rPr lang="en-US" dirty="0"/>
              <a:t>: " + animals);</a:t>
            </a:r>
          </a:p>
          <a:p>
            <a:endParaRPr lang="en-US" dirty="0"/>
          </a:p>
          <a:p>
            <a:r>
              <a:rPr lang="en-US" dirty="0"/>
              <a:t>    // remove element from index 2</a:t>
            </a:r>
          </a:p>
          <a:p>
            <a:r>
              <a:rPr lang="en-US" dirty="0"/>
              <a:t>    String str = </a:t>
            </a:r>
            <a:r>
              <a:rPr lang="en-US" dirty="0" err="1"/>
              <a:t>animals.remove</a:t>
            </a:r>
            <a:r>
              <a:rPr lang="en-US" dirty="0"/>
              <a:t>(2);</a:t>
            </a:r>
          </a:p>
          <a:p>
            <a:r>
              <a:rPr lang="en-US" dirty="0"/>
              <a:t>    </a:t>
            </a:r>
            <a:r>
              <a:rPr lang="en-US" dirty="0" err="1"/>
              <a:t>System.out.println</a:t>
            </a:r>
            <a:r>
              <a:rPr lang="en-US" dirty="0"/>
              <a:t>("Updated </a:t>
            </a:r>
            <a:r>
              <a:rPr lang="en-US" dirty="0" err="1"/>
              <a:t>ArrayList</a:t>
            </a:r>
            <a:r>
              <a:rPr lang="en-US" dirty="0"/>
              <a:t>: " + animals);</a:t>
            </a:r>
          </a:p>
          <a:p>
            <a:r>
              <a:rPr lang="en-US" dirty="0"/>
              <a:t>    </a:t>
            </a:r>
            <a:r>
              <a:rPr lang="en-US" dirty="0" err="1"/>
              <a:t>System.out.println</a:t>
            </a:r>
            <a:r>
              <a:rPr lang="en-US" dirty="0"/>
              <a:t>("Removed Element: " + str);</a:t>
            </a:r>
          </a:p>
          <a:p>
            <a:r>
              <a:rPr lang="en-US" dirty="0"/>
              <a:t>  }</a:t>
            </a:r>
          </a:p>
          <a:p>
            <a:r>
              <a:rPr lang="en-US" dirty="0"/>
              <a:t>}</a:t>
            </a:r>
          </a:p>
        </p:txBody>
      </p:sp>
      <p:sp>
        <p:nvSpPr>
          <p:cNvPr id="9" name="Rectangle 8">
            <a:extLst>
              <a:ext uri="{FF2B5EF4-FFF2-40B4-BE49-F238E27FC236}">
                <a16:creationId xmlns:a16="http://schemas.microsoft.com/office/drawing/2014/main" id="{2648F554-0371-7CBE-0731-641DD42626C6}"/>
              </a:ext>
            </a:extLst>
          </p:cNvPr>
          <p:cNvSpPr/>
          <p:nvPr/>
        </p:nvSpPr>
        <p:spPr>
          <a:xfrm>
            <a:off x="1019686" y="3208704"/>
            <a:ext cx="3468231" cy="1477328"/>
          </a:xfrm>
          <a:prstGeom prst="rect">
            <a:avLst/>
          </a:prstGeom>
        </p:spPr>
        <p:txBody>
          <a:bodyPr wrap="square">
            <a:spAutoFit/>
          </a:bodyPr>
          <a:lstStyle/>
          <a:p>
            <a:r>
              <a:rPr lang="en-IN" dirty="0"/>
              <a:t>Output: </a:t>
            </a:r>
          </a:p>
          <a:p>
            <a:endParaRPr lang="en-IN" dirty="0"/>
          </a:p>
          <a:p>
            <a:r>
              <a:rPr lang="en-IN" dirty="0" err="1"/>
              <a:t>ArrayList</a:t>
            </a:r>
            <a:r>
              <a:rPr lang="en-IN" dirty="0"/>
              <a:t>: [Dog, Cat, Horse] </a:t>
            </a:r>
          </a:p>
          <a:p>
            <a:r>
              <a:rPr lang="en-IN" dirty="0"/>
              <a:t>Updated </a:t>
            </a:r>
            <a:r>
              <a:rPr lang="en-IN" dirty="0" err="1"/>
              <a:t>ArrayList</a:t>
            </a:r>
            <a:r>
              <a:rPr lang="en-IN" dirty="0"/>
              <a:t>: [Dog, Cat] </a:t>
            </a:r>
          </a:p>
          <a:p>
            <a:r>
              <a:rPr lang="en-IN" dirty="0"/>
              <a:t>Removed Element: Horse</a:t>
            </a:r>
            <a:endParaRPr lang="en-US" dirty="0"/>
          </a:p>
        </p:txBody>
      </p:sp>
      <p:sp>
        <p:nvSpPr>
          <p:cNvPr id="10" name="Rectangle 9">
            <a:extLst>
              <a:ext uri="{FF2B5EF4-FFF2-40B4-BE49-F238E27FC236}">
                <a16:creationId xmlns:a16="http://schemas.microsoft.com/office/drawing/2014/main" id="{992179E5-A5BE-D555-5FA9-C7C254CA412D}"/>
              </a:ext>
            </a:extLst>
          </p:cNvPr>
          <p:cNvSpPr/>
          <p:nvPr/>
        </p:nvSpPr>
        <p:spPr>
          <a:xfrm>
            <a:off x="367862" y="5175294"/>
            <a:ext cx="4968085" cy="923330"/>
          </a:xfrm>
          <a:prstGeom prst="rect">
            <a:avLst/>
          </a:prstGeom>
        </p:spPr>
        <p:txBody>
          <a:bodyPr wrap="square">
            <a:spAutoFit/>
          </a:bodyPr>
          <a:lstStyle/>
          <a:p>
            <a:r>
              <a:rPr lang="en-IN" dirty="0">
                <a:latin typeface="euclid_circular_a"/>
              </a:rPr>
              <a:t>Here, the </a:t>
            </a:r>
            <a:r>
              <a:rPr lang="en-IN" dirty="0"/>
              <a:t>remove()</a:t>
            </a:r>
            <a:r>
              <a:rPr lang="en-IN" dirty="0">
                <a:latin typeface="euclid_circular_a"/>
              </a:rPr>
              <a:t> method takes the </a:t>
            </a:r>
            <a:r>
              <a:rPr lang="en-IN" b="1" dirty="0">
                <a:latin typeface="euclid_circular_a"/>
              </a:rPr>
              <a:t>index number</a:t>
            </a:r>
            <a:r>
              <a:rPr lang="en-IN" dirty="0">
                <a:latin typeface="euclid_circular_a"/>
              </a:rPr>
              <a:t> as the parameter. And, removes the element specified by the </a:t>
            </a:r>
            <a:r>
              <a:rPr lang="en-IN" b="1" dirty="0">
                <a:latin typeface="euclid_circular_a"/>
              </a:rPr>
              <a:t>index number</a:t>
            </a:r>
            <a:r>
              <a:rPr lang="en-IN" dirty="0">
                <a:latin typeface="euclid_circular_a"/>
              </a:rPr>
              <a:t>.</a:t>
            </a:r>
            <a:endParaRPr lang="en-US" dirty="0"/>
          </a:p>
        </p:txBody>
      </p:sp>
    </p:spTree>
    <p:extLst>
      <p:ext uri="{BB962C8B-B14F-4D97-AF65-F5344CB8AC3E}">
        <p14:creationId xmlns:p14="http://schemas.microsoft.com/office/powerpoint/2010/main" val="20551898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7235B-D0E2-37EF-835E-EFEB07464077}"/>
              </a:ext>
            </a:extLst>
          </p:cNvPr>
          <p:cNvSpPr>
            <a:spLocks noGrp="1"/>
          </p:cNvSpPr>
          <p:nvPr>
            <p:ph type="title"/>
          </p:nvPr>
        </p:nvSpPr>
        <p:spPr/>
        <p:txBody>
          <a:bodyPr>
            <a:normAutofit/>
          </a:bodyPr>
          <a:lstStyle/>
          <a:p>
            <a:r>
              <a:rPr lang="en-IN" b="1" dirty="0"/>
              <a:t>Methods of </a:t>
            </a:r>
            <a:r>
              <a:rPr lang="en-IN" b="1" dirty="0" err="1"/>
              <a:t>ArrayList</a:t>
            </a:r>
            <a:r>
              <a:rPr lang="en-IN" b="1" dirty="0"/>
              <a:t> Class</a:t>
            </a:r>
            <a:endParaRPr lang="en-US" dirty="0"/>
          </a:p>
        </p:txBody>
      </p:sp>
      <p:sp>
        <p:nvSpPr>
          <p:cNvPr id="3" name="Content Placeholder 2">
            <a:extLst>
              <a:ext uri="{FF2B5EF4-FFF2-40B4-BE49-F238E27FC236}">
                <a16:creationId xmlns:a16="http://schemas.microsoft.com/office/drawing/2014/main" id="{B1ACCD6A-6D64-56FA-9A95-23ABF7FCAA4A}"/>
              </a:ext>
            </a:extLst>
          </p:cNvPr>
          <p:cNvSpPr>
            <a:spLocks noGrp="1"/>
          </p:cNvSpPr>
          <p:nvPr>
            <p:ph idx="1"/>
          </p:nvPr>
        </p:nvSpPr>
        <p:spPr>
          <a:xfrm>
            <a:off x="186979" y="1743036"/>
            <a:ext cx="3544193" cy="4050792"/>
          </a:xfrm>
        </p:spPr>
        <p:txBody>
          <a:bodyPr/>
          <a:lstStyle/>
          <a:p>
            <a:r>
              <a:rPr lang="en-IN" dirty="0"/>
              <a:t>we have learned about the add(), get(), set(), and remove() method of the </a:t>
            </a:r>
            <a:r>
              <a:rPr lang="en-IN" dirty="0" err="1"/>
              <a:t>ArrayList</a:t>
            </a:r>
            <a:r>
              <a:rPr lang="en-IN" dirty="0"/>
              <a:t> class.</a:t>
            </a:r>
          </a:p>
          <a:p>
            <a:r>
              <a:rPr lang="en-IN" dirty="0"/>
              <a:t>Besides those basic methods, here are some more </a:t>
            </a:r>
            <a:r>
              <a:rPr lang="en-IN" dirty="0" err="1"/>
              <a:t>ArrayList</a:t>
            </a:r>
            <a:r>
              <a:rPr lang="en-IN" dirty="0"/>
              <a:t> methods that are commonly used.</a:t>
            </a:r>
          </a:p>
          <a:p>
            <a:endParaRPr lang="en-US" dirty="0"/>
          </a:p>
        </p:txBody>
      </p:sp>
      <p:sp>
        <p:nvSpPr>
          <p:cNvPr id="4" name="Date Placeholder 3">
            <a:extLst>
              <a:ext uri="{FF2B5EF4-FFF2-40B4-BE49-F238E27FC236}">
                <a16:creationId xmlns:a16="http://schemas.microsoft.com/office/drawing/2014/main" id="{995B2C5A-780F-5D8C-5085-6C2725DC523D}"/>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B67D6929-E5E5-6DC3-69D2-ED5EB19BA148}"/>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0A894F86-2D1B-EA46-12F7-AE1D8F53DEE9}"/>
              </a:ext>
            </a:extLst>
          </p:cNvPr>
          <p:cNvSpPr>
            <a:spLocks noGrp="1"/>
          </p:cNvSpPr>
          <p:nvPr>
            <p:ph type="sldNum" sz="quarter" idx="12"/>
          </p:nvPr>
        </p:nvSpPr>
        <p:spPr/>
        <p:txBody>
          <a:bodyPr/>
          <a:lstStyle/>
          <a:p>
            <a:fld id="{860C8249-ED93-7640-8EF8-EF1CF6F3BBCA}" type="slidenum">
              <a:rPr lang="en-US" smtClean="0"/>
              <a:t>82</a:t>
            </a:fld>
            <a:endParaRPr lang="en-US"/>
          </a:p>
        </p:txBody>
      </p:sp>
      <p:pic>
        <p:nvPicPr>
          <p:cNvPr id="7" name="Picture 6">
            <a:extLst>
              <a:ext uri="{FF2B5EF4-FFF2-40B4-BE49-F238E27FC236}">
                <a16:creationId xmlns:a16="http://schemas.microsoft.com/office/drawing/2014/main" id="{137D5125-0BE0-78EE-1CED-1EDC65F81D71}"/>
              </a:ext>
            </a:extLst>
          </p:cNvPr>
          <p:cNvPicPr>
            <a:picLocks noChangeAspect="1"/>
          </p:cNvPicPr>
          <p:nvPr/>
        </p:nvPicPr>
        <p:blipFill>
          <a:blip r:embed="rId2"/>
          <a:stretch>
            <a:fillRect/>
          </a:stretch>
        </p:blipFill>
        <p:spPr>
          <a:xfrm>
            <a:off x="10877626" y="0"/>
            <a:ext cx="1314374" cy="1314374"/>
          </a:xfrm>
          <a:prstGeom prst="rect">
            <a:avLst/>
          </a:prstGeom>
        </p:spPr>
      </p:pic>
      <p:pic>
        <p:nvPicPr>
          <p:cNvPr id="9" name="Picture 8">
            <a:extLst>
              <a:ext uri="{FF2B5EF4-FFF2-40B4-BE49-F238E27FC236}">
                <a16:creationId xmlns:a16="http://schemas.microsoft.com/office/drawing/2014/main" id="{FFC5248A-E80F-8C5F-6BFC-9D9601D9973F}"/>
              </a:ext>
            </a:extLst>
          </p:cNvPr>
          <p:cNvPicPr>
            <a:picLocks noChangeAspect="1"/>
          </p:cNvPicPr>
          <p:nvPr/>
        </p:nvPicPr>
        <p:blipFill>
          <a:blip r:embed="rId3"/>
          <a:stretch>
            <a:fillRect/>
          </a:stretch>
        </p:blipFill>
        <p:spPr>
          <a:xfrm>
            <a:off x="4491502" y="1663051"/>
            <a:ext cx="6857548" cy="4212231"/>
          </a:xfrm>
          <a:prstGeom prst="rect">
            <a:avLst/>
          </a:prstGeom>
        </p:spPr>
      </p:pic>
    </p:spTree>
    <p:extLst>
      <p:ext uri="{BB962C8B-B14F-4D97-AF65-F5344CB8AC3E}">
        <p14:creationId xmlns:p14="http://schemas.microsoft.com/office/powerpoint/2010/main" val="40323302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2C54F-A4C2-4938-994D-835B1D94809F}"/>
              </a:ext>
            </a:extLst>
          </p:cNvPr>
          <p:cNvSpPr>
            <a:spLocks noGrp="1"/>
          </p:cNvSpPr>
          <p:nvPr>
            <p:ph type="title"/>
          </p:nvPr>
        </p:nvSpPr>
        <p:spPr/>
        <p:txBody>
          <a:bodyPr/>
          <a:lstStyle/>
          <a:p>
            <a:r>
              <a:rPr lang="en-US" dirty="0"/>
              <a:t>Java LinkedList</a:t>
            </a:r>
          </a:p>
        </p:txBody>
      </p:sp>
      <p:sp>
        <p:nvSpPr>
          <p:cNvPr id="3" name="Content Placeholder 2">
            <a:extLst>
              <a:ext uri="{FF2B5EF4-FFF2-40B4-BE49-F238E27FC236}">
                <a16:creationId xmlns:a16="http://schemas.microsoft.com/office/drawing/2014/main" id="{2D61E5C0-E36F-52FF-220A-09B2C1BDCF04}"/>
              </a:ext>
            </a:extLst>
          </p:cNvPr>
          <p:cNvSpPr>
            <a:spLocks noGrp="1"/>
          </p:cNvSpPr>
          <p:nvPr>
            <p:ph idx="1"/>
          </p:nvPr>
        </p:nvSpPr>
        <p:spPr>
          <a:xfrm>
            <a:off x="607393" y="1879670"/>
            <a:ext cx="6550152" cy="4050792"/>
          </a:xfrm>
        </p:spPr>
        <p:txBody>
          <a:bodyPr/>
          <a:lstStyle/>
          <a:p>
            <a:r>
              <a:rPr lang="en-IN" dirty="0"/>
              <a:t>The LinkedList class of the Java collections framework provides the functionality of the linked list data structure (doubly </a:t>
            </a:r>
            <a:r>
              <a:rPr lang="en-IN" dirty="0" err="1"/>
              <a:t>linkedlist</a:t>
            </a:r>
            <a:r>
              <a:rPr lang="en-IN" dirty="0"/>
              <a:t>).</a:t>
            </a:r>
          </a:p>
          <a:p>
            <a:endParaRPr lang="en-IN" dirty="0"/>
          </a:p>
          <a:p>
            <a:pPr marL="0" indent="0">
              <a:buNone/>
            </a:pPr>
            <a:r>
              <a:rPr lang="en-IN" dirty="0"/>
              <a:t>Each element in a linked list is known as a </a:t>
            </a:r>
            <a:r>
              <a:rPr lang="en-IN" b="1" dirty="0"/>
              <a:t>node</a:t>
            </a:r>
            <a:r>
              <a:rPr lang="en-IN" dirty="0"/>
              <a:t>. </a:t>
            </a:r>
          </a:p>
          <a:p>
            <a:pPr marL="0" indent="0">
              <a:buNone/>
            </a:pPr>
            <a:r>
              <a:rPr lang="en-IN" dirty="0"/>
              <a:t>It consists of 3 fields:</a:t>
            </a:r>
          </a:p>
          <a:p>
            <a:r>
              <a:rPr lang="en-IN" b="1" dirty="0" err="1"/>
              <a:t>Prev</a:t>
            </a:r>
            <a:r>
              <a:rPr lang="en-IN" dirty="0"/>
              <a:t> - stores an address of the previous element in the list. It is null for the first element</a:t>
            </a:r>
          </a:p>
          <a:p>
            <a:r>
              <a:rPr lang="en-IN" b="1" dirty="0"/>
              <a:t>Next</a:t>
            </a:r>
            <a:r>
              <a:rPr lang="en-IN" dirty="0"/>
              <a:t> - stores an address of the next element in the list. It is null for the last element</a:t>
            </a:r>
          </a:p>
          <a:p>
            <a:r>
              <a:rPr lang="en-IN" b="1" dirty="0"/>
              <a:t>Data</a:t>
            </a:r>
            <a:r>
              <a:rPr lang="en-IN" dirty="0"/>
              <a:t> - stores the actual data</a:t>
            </a:r>
          </a:p>
          <a:p>
            <a:endParaRPr lang="en-US" dirty="0"/>
          </a:p>
        </p:txBody>
      </p:sp>
      <p:sp>
        <p:nvSpPr>
          <p:cNvPr id="4" name="Date Placeholder 3">
            <a:extLst>
              <a:ext uri="{FF2B5EF4-FFF2-40B4-BE49-F238E27FC236}">
                <a16:creationId xmlns:a16="http://schemas.microsoft.com/office/drawing/2014/main" id="{F45CEE98-9EFF-FC66-3E95-805BCC2FF168}"/>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C215A6A8-5B7A-2085-E975-E6AB57884838}"/>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1ACD56BA-9F09-FE53-4EF4-3FFFA343D830}"/>
              </a:ext>
            </a:extLst>
          </p:cNvPr>
          <p:cNvSpPr>
            <a:spLocks noGrp="1"/>
          </p:cNvSpPr>
          <p:nvPr>
            <p:ph type="sldNum" sz="quarter" idx="12"/>
          </p:nvPr>
        </p:nvSpPr>
        <p:spPr/>
        <p:txBody>
          <a:bodyPr/>
          <a:lstStyle/>
          <a:p>
            <a:fld id="{860C8249-ED93-7640-8EF8-EF1CF6F3BBCA}" type="slidenum">
              <a:rPr lang="en-US" smtClean="0"/>
              <a:t>83</a:t>
            </a:fld>
            <a:endParaRPr lang="en-US"/>
          </a:p>
        </p:txBody>
      </p:sp>
      <p:pic>
        <p:nvPicPr>
          <p:cNvPr id="7" name="Picture 6">
            <a:extLst>
              <a:ext uri="{FF2B5EF4-FFF2-40B4-BE49-F238E27FC236}">
                <a16:creationId xmlns:a16="http://schemas.microsoft.com/office/drawing/2014/main" id="{320351E5-E7C9-D202-CA66-87D842ED3D2D}"/>
              </a:ext>
            </a:extLst>
          </p:cNvPr>
          <p:cNvPicPr>
            <a:picLocks noChangeAspect="1"/>
          </p:cNvPicPr>
          <p:nvPr/>
        </p:nvPicPr>
        <p:blipFill>
          <a:blip r:embed="rId2"/>
          <a:stretch>
            <a:fillRect/>
          </a:stretch>
        </p:blipFill>
        <p:spPr>
          <a:xfrm>
            <a:off x="10877626" y="0"/>
            <a:ext cx="1314374" cy="1314374"/>
          </a:xfrm>
          <a:prstGeom prst="rect">
            <a:avLst/>
          </a:prstGeom>
        </p:spPr>
      </p:pic>
      <p:pic>
        <p:nvPicPr>
          <p:cNvPr id="9" name="Picture 8">
            <a:extLst>
              <a:ext uri="{FF2B5EF4-FFF2-40B4-BE49-F238E27FC236}">
                <a16:creationId xmlns:a16="http://schemas.microsoft.com/office/drawing/2014/main" id="{821E2481-FB8C-5A0D-C6C4-886C2FF37939}"/>
              </a:ext>
            </a:extLst>
          </p:cNvPr>
          <p:cNvPicPr>
            <a:picLocks noChangeAspect="1"/>
          </p:cNvPicPr>
          <p:nvPr/>
        </p:nvPicPr>
        <p:blipFill>
          <a:blip r:embed="rId3"/>
          <a:stretch>
            <a:fillRect/>
          </a:stretch>
        </p:blipFill>
        <p:spPr>
          <a:xfrm>
            <a:off x="7266152" y="2682329"/>
            <a:ext cx="4470400" cy="2222500"/>
          </a:xfrm>
          <a:prstGeom prst="rect">
            <a:avLst/>
          </a:prstGeom>
        </p:spPr>
      </p:pic>
    </p:spTree>
    <p:extLst>
      <p:ext uri="{BB962C8B-B14F-4D97-AF65-F5344CB8AC3E}">
        <p14:creationId xmlns:p14="http://schemas.microsoft.com/office/powerpoint/2010/main" val="30129733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93A03-7214-1416-480D-6A00CC75D73E}"/>
              </a:ext>
            </a:extLst>
          </p:cNvPr>
          <p:cNvSpPr>
            <a:spLocks noGrp="1"/>
          </p:cNvSpPr>
          <p:nvPr>
            <p:ph type="title"/>
          </p:nvPr>
        </p:nvSpPr>
        <p:spPr/>
        <p:txBody>
          <a:bodyPr/>
          <a:lstStyle/>
          <a:p>
            <a:r>
              <a:rPr lang="en-US" dirty="0"/>
              <a:t>Create a </a:t>
            </a:r>
            <a:r>
              <a:rPr lang="en-US" dirty="0" err="1"/>
              <a:t>Linkedlist</a:t>
            </a:r>
            <a:endParaRPr lang="en-US" dirty="0"/>
          </a:p>
        </p:txBody>
      </p:sp>
      <p:sp>
        <p:nvSpPr>
          <p:cNvPr id="3" name="Content Placeholder 2">
            <a:extLst>
              <a:ext uri="{FF2B5EF4-FFF2-40B4-BE49-F238E27FC236}">
                <a16:creationId xmlns:a16="http://schemas.microsoft.com/office/drawing/2014/main" id="{84A435E0-9316-362B-099D-88C6CB642CE2}"/>
              </a:ext>
            </a:extLst>
          </p:cNvPr>
          <p:cNvSpPr>
            <a:spLocks noGrp="1"/>
          </p:cNvSpPr>
          <p:nvPr>
            <p:ph idx="1"/>
          </p:nvPr>
        </p:nvSpPr>
        <p:spPr>
          <a:xfrm>
            <a:off x="1069848" y="2121408"/>
            <a:ext cx="7275366" cy="4050792"/>
          </a:xfrm>
        </p:spPr>
        <p:txBody>
          <a:bodyPr/>
          <a:lstStyle/>
          <a:p>
            <a:pPr marL="0" indent="0">
              <a:buNone/>
            </a:pPr>
            <a:r>
              <a:rPr lang="en-IN" dirty="0"/>
              <a:t>Here is how we can create linked lists in Java:</a:t>
            </a:r>
          </a:p>
          <a:p>
            <a:pPr marL="0" indent="0">
              <a:buNone/>
            </a:pPr>
            <a:r>
              <a:rPr lang="en-IN" dirty="0"/>
              <a:t>LinkedList&lt;Type&gt; </a:t>
            </a:r>
            <a:r>
              <a:rPr lang="en-IN" dirty="0" err="1"/>
              <a:t>linkedList</a:t>
            </a:r>
            <a:r>
              <a:rPr lang="en-IN" dirty="0"/>
              <a:t> = new LinkedList&lt;&gt;();</a:t>
            </a:r>
          </a:p>
          <a:p>
            <a:pPr marL="0" indent="0">
              <a:buNone/>
            </a:pPr>
            <a:endParaRPr lang="en-IN" dirty="0"/>
          </a:p>
          <a:p>
            <a:pPr marL="0" indent="0">
              <a:buNone/>
            </a:pPr>
            <a:r>
              <a:rPr lang="en-IN" dirty="0"/>
              <a:t>Here, Type indicates the type of a linked list. For example,</a:t>
            </a:r>
          </a:p>
          <a:p>
            <a:pPr marL="0" indent="0">
              <a:buNone/>
            </a:pPr>
            <a:r>
              <a:rPr lang="en-IN" dirty="0"/>
              <a:t>// create Integer type linked list </a:t>
            </a:r>
          </a:p>
          <a:p>
            <a:pPr marL="0" indent="0">
              <a:buNone/>
            </a:pPr>
            <a:r>
              <a:rPr lang="en-IN" dirty="0"/>
              <a:t>LinkedList&lt;Integer&gt; </a:t>
            </a:r>
            <a:r>
              <a:rPr lang="en-IN" dirty="0" err="1"/>
              <a:t>linkedList</a:t>
            </a:r>
            <a:r>
              <a:rPr lang="en-IN" dirty="0"/>
              <a:t> = new LinkedList&lt;&gt;(); </a:t>
            </a:r>
          </a:p>
          <a:p>
            <a:endParaRPr lang="en-IN" dirty="0"/>
          </a:p>
          <a:p>
            <a:pPr marL="0" indent="0">
              <a:buNone/>
            </a:pPr>
            <a:r>
              <a:rPr lang="en-IN" dirty="0"/>
              <a:t>// create String type linked list </a:t>
            </a:r>
          </a:p>
          <a:p>
            <a:pPr marL="0" indent="0">
              <a:buNone/>
            </a:pPr>
            <a:r>
              <a:rPr lang="en-IN" dirty="0"/>
              <a:t>LinkedList&lt;String&gt; </a:t>
            </a:r>
            <a:r>
              <a:rPr lang="en-IN" dirty="0" err="1"/>
              <a:t>linkedList</a:t>
            </a:r>
            <a:r>
              <a:rPr lang="en-IN" dirty="0"/>
              <a:t> = new LinkedList&lt;&gt;();</a:t>
            </a:r>
            <a:endParaRPr lang="en-US" dirty="0"/>
          </a:p>
        </p:txBody>
      </p:sp>
      <p:sp>
        <p:nvSpPr>
          <p:cNvPr id="4" name="Date Placeholder 3">
            <a:extLst>
              <a:ext uri="{FF2B5EF4-FFF2-40B4-BE49-F238E27FC236}">
                <a16:creationId xmlns:a16="http://schemas.microsoft.com/office/drawing/2014/main" id="{50B4DBF2-B75D-ED4A-EE0D-DEB6DAA3ABAB}"/>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440679EB-40A9-3A00-841C-015D3EB3AD57}"/>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DD623D8A-C94B-E44A-7A8F-1A5ADB0D4FB0}"/>
              </a:ext>
            </a:extLst>
          </p:cNvPr>
          <p:cNvSpPr>
            <a:spLocks noGrp="1"/>
          </p:cNvSpPr>
          <p:nvPr>
            <p:ph type="sldNum" sz="quarter" idx="12"/>
          </p:nvPr>
        </p:nvSpPr>
        <p:spPr/>
        <p:txBody>
          <a:bodyPr/>
          <a:lstStyle/>
          <a:p>
            <a:fld id="{860C8249-ED93-7640-8EF8-EF1CF6F3BBCA}" type="slidenum">
              <a:rPr lang="en-US" smtClean="0"/>
              <a:t>84</a:t>
            </a:fld>
            <a:endParaRPr lang="en-US"/>
          </a:p>
        </p:txBody>
      </p:sp>
      <p:pic>
        <p:nvPicPr>
          <p:cNvPr id="7" name="Picture 6">
            <a:extLst>
              <a:ext uri="{FF2B5EF4-FFF2-40B4-BE49-F238E27FC236}">
                <a16:creationId xmlns:a16="http://schemas.microsoft.com/office/drawing/2014/main" id="{B705D750-CF19-8B41-A89A-44399ABBD63A}"/>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12053531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F0DCD8C-016C-E60C-54FB-D310A4C62D6F}"/>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2B983F98-E130-9E1C-8A29-D2AFD39C9DF7}"/>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1DEFC2A3-A14A-891E-7A75-E46B9DB2D869}"/>
              </a:ext>
            </a:extLst>
          </p:cNvPr>
          <p:cNvSpPr>
            <a:spLocks noGrp="1"/>
          </p:cNvSpPr>
          <p:nvPr>
            <p:ph type="sldNum" sz="quarter" idx="12"/>
          </p:nvPr>
        </p:nvSpPr>
        <p:spPr/>
        <p:txBody>
          <a:bodyPr/>
          <a:lstStyle/>
          <a:p>
            <a:fld id="{860C8249-ED93-7640-8EF8-EF1CF6F3BBCA}" type="slidenum">
              <a:rPr lang="en-US" smtClean="0"/>
              <a:t>85</a:t>
            </a:fld>
            <a:endParaRPr lang="en-US"/>
          </a:p>
        </p:txBody>
      </p:sp>
      <p:pic>
        <p:nvPicPr>
          <p:cNvPr id="7" name="Picture 6">
            <a:extLst>
              <a:ext uri="{FF2B5EF4-FFF2-40B4-BE49-F238E27FC236}">
                <a16:creationId xmlns:a16="http://schemas.microsoft.com/office/drawing/2014/main" id="{6AF7BC9B-4507-FF6F-B15B-77FCFBB5F364}"/>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F968EEED-32A0-E5E1-38AD-9C91DF22135C}"/>
              </a:ext>
            </a:extLst>
          </p:cNvPr>
          <p:cNvSpPr/>
          <p:nvPr/>
        </p:nvSpPr>
        <p:spPr>
          <a:xfrm>
            <a:off x="4781626" y="657187"/>
            <a:ext cx="6096000" cy="4524315"/>
          </a:xfrm>
          <a:prstGeom prst="rect">
            <a:avLst/>
          </a:prstGeom>
        </p:spPr>
        <p:txBody>
          <a:bodyPr>
            <a:spAutoFit/>
          </a:bodyPr>
          <a:lstStyle/>
          <a:p>
            <a:r>
              <a:rPr lang="en-US" dirty="0"/>
              <a:t>import </a:t>
            </a:r>
            <a:r>
              <a:rPr lang="en-US" dirty="0" err="1"/>
              <a:t>java.util.LinkedList</a:t>
            </a:r>
            <a:r>
              <a:rPr lang="en-US" dirty="0"/>
              <a:t>;</a:t>
            </a:r>
          </a:p>
          <a:p>
            <a:endParaRPr lang="en-US" dirty="0"/>
          </a:p>
          <a:p>
            <a:r>
              <a:rPr lang="en-US" dirty="0"/>
              <a:t>class Main {</a:t>
            </a:r>
          </a:p>
          <a:p>
            <a:r>
              <a:rPr lang="en-US" dirty="0"/>
              <a:t>  public static void main(String[] </a:t>
            </a:r>
            <a:r>
              <a:rPr lang="en-US" dirty="0" err="1"/>
              <a:t>args</a:t>
            </a:r>
            <a:r>
              <a:rPr lang="en-US" dirty="0"/>
              <a:t>){</a:t>
            </a:r>
          </a:p>
          <a:p>
            <a:endParaRPr lang="en-US" dirty="0"/>
          </a:p>
          <a:p>
            <a:r>
              <a:rPr lang="en-US" dirty="0"/>
              <a:t>    // create </a:t>
            </a:r>
            <a:r>
              <a:rPr lang="en-US" dirty="0" err="1"/>
              <a:t>linkedlist</a:t>
            </a:r>
            <a:endParaRPr lang="en-US" dirty="0"/>
          </a:p>
          <a:p>
            <a:r>
              <a:rPr lang="en-US" dirty="0"/>
              <a:t>    LinkedList&lt;String&gt; animals = new LinkedList&lt;&gt;();</a:t>
            </a:r>
          </a:p>
          <a:p>
            <a:endParaRPr lang="en-US" dirty="0"/>
          </a:p>
          <a:p>
            <a:r>
              <a:rPr lang="en-US" dirty="0"/>
              <a:t>    // Add elements to LinkedList</a:t>
            </a:r>
          </a:p>
          <a:p>
            <a:r>
              <a:rPr lang="en-US" dirty="0"/>
              <a:t>    </a:t>
            </a:r>
            <a:r>
              <a:rPr lang="en-US" dirty="0" err="1"/>
              <a:t>animals.add</a:t>
            </a:r>
            <a:r>
              <a:rPr lang="en-US" dirty="0"/>
              <a:t>("Dog");</a:t>
            </a:r>
          </a:p>
          <a:p>
            <a:r>
              <a:rPr lang="en-US" dirty="0"/>
              <a:t>    </a:t>
            </a:r>
            <a:r>
              <a:rPr lang="en-US" dirty="0" err="1"/>
              <a:t>animals.add</a:t>
            </a:r>
            <a:r>
              <a:rPr lang="en-US" dirty="0"/>
              <a:t>("Cat");</a:t>
            </a:r>
          </a:p>
          <a:p>
            <a:r>
              <a:rPr lang="en-US" dirty="0"/>
              <a:t>    </a:t>
            </a:r>
            <a:r>
              <a:rPr lang="en-US" dirty="0" err="1"/>
              <a:t>animals.add</a:t>
            </a:r>
            <a:r>
              <a:rPr lang="en-US" dirty="0"/>
              <a:t>("Cow");</a:t>
            </a:r>
          </a:p>
          <a:p>
            <a:r>
              <a:rPr lang="en-US" dirty="0"/>
              <a:t>    </a:t>
            </a:r>
            <a:r>
              <a:rPr lang="en-US" dirty="0" err="1"/>
              <a:t>animals.add</a:t>
            </a:r>
            <a:r>
              <a:rPr lang="en-US" dirty="0"/>
              <a:t>(”Buffalo");</a:t>
            </a:r>
          </a:p>
          <a:p>
            <a:r>
              <a:rPr lang="en-US" dirty="0"/>
              <a:t>    </a:t>
            </a:r>
            <a:r>
              <a:rPr lang="en-US" dirty="0" err="1"/>
              <a:t>System.out.println</a:t>
            </a:r>
            <a:r>
              <a:rPr lang="en-US" dirty="0"/>
              <a:t>("LinkedList: " + animals);</a:t>
            </a:r>
          </a:p>
          <a:p>
            <a:r>
              <a:rPr lang="en-US" dirty="0"/>
              <a:t>  }</a:t>
            </a:r>
          </a:p>
          <a:p>
            <a:r>
              <a:rPr lang="en-US" dirty="0"/>
              <a:t>}</a:t>
            </a:r>
          </a:p>
        </p:txBody>
      </p:sp>
      <p:sp>
        <p:nvSpPr>
          <p:cNvPr id="9" name="Rectangle 8">
            <a:extLst>
              <a:ext uri="{FF2B5EF4-FFF2-40B4-BE49-F238E27FC236}">
                <a16:creationId xmlns:a16="http://schemas.microsoft.com/office/drawing/2014/main" id="{B749558C-81E6-8AC1-955B-A7998D6D2E94}"/>
              </a:ext>
            </a:extLst>
          </p:cNvPr>
          <p:cNvSpPr/>
          <p:nvPr/>
        </p:nvSpPr>
        <p:spPr>
          <a:xfrm>
            <a:off x="455649" y="3164772"/>
            <a:ext cx="3858557" cy="923330"/>
          </a:xfrm>
          <a:prstGeom prst="rect">
            <a:avLst/>
          </a:prstGeom>
        </p:spPr>
        <p:txBody>
          <a:bodyPr wrap="none">
            <a:spAutoFit/>
          </a:bodyPr>
          <a:lstStyle/>
          <a:p>
            <a:r>
              <a:rPr lang="en-IN" dirty="0"/>
              <a:t>Output: </a:t>
            </a:r>
          </a:p>
          <a:p>
            <a:endParaRPr lang="en-IN" dirty="0"/>
          </a:p>
          <a:p>
            <a:r>
              <a:rPr lang="en-IN" dirty="0"/>
              <a:t>LinkedList: [Dog, Cat, Cow, Buffalo]</a:t>
            </a:r>
            <a:endParaRPr lang="en-US" dirty="0"/>
          </a:p>
        </p:txBody>
      </p:sp>
      <p:sp>
        <p:nvSpPr>
          <p:cNvPr id="10" name="Rectangle 9">
            <a:extLst>
              <a:ext uri="{FF2B5EF4-FFF2-40B4-BE49-F238E27FC236}">
                <a16:creationId xmlns:a16="http://schemas.microsoft.com/office/drawing/2014/main" id="{A0821D51-D464-DDF8-3569-7DF244072C91}"/>
              </a:ext>
            </a:extLst>
          </p:cNvPr>
          <p:cNvSpPr/>
          <p:nvPr/>
        </p:nvSpPr>
        <p:spPr>
          <a:xfrm>
            <a:off x="2144884" y="5349348"/>
            <a:ext cx="7608716" cy="369332"/>
          </a:xfrm>
          <a:prstGeom prst="rect">
            <a:avLst/>
          </a:prstGeom>
        </p:spPr>
        <p:txBody>
          <a:bodyPr wrap="square">
            <a:spAutoFit/>
          </a:bodyPr>
          <a:lstStyle/>
          <a:p>
            <a:r>
              <a:rPr lang="en-IN" dirty="0">
                <a:latin typeface="euclid_circular_a"/>
              </a:rPr>
              <a:t>Here, we have used the </a:t>
            </a:r>
            <a:r>
              <a:rPr lang="en-IN" dirty="0"/>
              <a:t>add()</a:t>
            </a:r>
            <a:r>
              <a:rPr lang="en-IN" dirty="0">
                <a:latin typeface="euclid_circular_a"/>
              </a:rPr>
              <a:t> method to add elements to the LinkedList. </a:t>
            </a:r>
            <a:endParaRPr lang="en-US" dirty="0"/>
          </a:p>
        </p:txBody>
      </p:sp>
      <p:sp>
        <p:nvSpPr>
          <p:cNvPr id="11" name="TextBox 10">
            <a:extLst>
              <a:ext uri="{FF2B5EF4-FFF2-40B4-BE49-F238E27FC236}">
                <a16:creationId xmlns:a16="http://schemas.microsoft.com/office/drawing/2014/main" id="{F30C9BFE-1F8A-1CD9-B303-B14BAFDBE687}"/>
              </a:ext>
            </a:extLst>
          </p:cNvPr>
          <p:cNvSpPr txBox="1"/>
          <p:nvPr/>
        </p:nvSpPr>
        <p:spPr>
          <a:xfrm>
            <a:off x="304220" y="195522"/>
            <a:ext cx="3542566" cy="461665"/>
          </a:xfrm>
          <a:prstGeom prst="rect">
            <a:avLst/>
          </a:prstGeom>
          <a:noFill/>
        </p:spPr>
        <p:txBody>
          <a:bodyPr wrap="square" rtlCol="0">
            <a:spAutoFit/>
          </a:bodyPr>
          <a:lstStyle/>
          <a:p>
            <a:r>
              <a:rPr lang="en-US" sz="2400" b="1" dirty="0"/>
              <a:t>Creating a LinkedList</a:t>
            </a:r>
          </a:p>
        </p:txBody>
      </p:sp>
    </p:spTree>
    <p:extLst>
      <p:ext uri="{BB962C8B-B14F-4D97-AF65-F5344CB8AC3E}">
        <p14:creationId xmlns:p14="http://schemas.microsoft.com/office/powerpoint/2010/main" val="30432049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3CFFA-F656-36B7-B4BF-DCE996397247}"/>
              </a:ext>
            </a:extLst>
          </p:cNvPr>
          <p:cNvSpPr>
            <a:spLocks noGrp="1"/>
          </p:cNvSpPr>
          <p:nvPr>
            <p:ph type="title"/>
          </p:nvPr>
        </p:nvSpPr>
        <p:spPr/>
        <p:txBody>
          <a:bodyPr/>
          <a:lstStyle/>
          <a:p>
            <a:r>
              <a:rPr lang="en-US" dirty="0"/>
              <a:t>Working</a:t>
            </a:r>
          </a:p>
        </p:txBody>
      </p:sp>
      <p:sp>
        <p:nvSpPr>
          <p:cNvPr id="3" name="Content Placeholder 2">
            <a:extLst>
              <a:ext uri="{FF2B5EF4-FFF2-40B4-BE49-F238E27FC236}">
                <a16:creationId xmlns:a16="http://schemas.microsoft.com/office/drawing/2014/main" id="{F3ABF18D-DB6C-076B-8C15-A9FD662F4086}"/>
              </a:ext>
            </a:extLst>
          </p:cNvPr>
          <p:cNvSpPr>
            <a:spLocks noGrp="1"/>
          </p:cNvSpPr>
          <p:nvPr>
            <p:ph idx="1"/>
          </p:nvPr>
        </p:nvSpPr>
        <p:spPr/>
        <p:txBody>
          <a:bodyPr/>
          <a:lstStyle/>
          <a:p>
            <a:r>
              <a:rPr lang="en-IN" dirty="0"/>
              <a:t>Elements in linked lists are not stored in sequence. Instead, they are scattered and connected through links (</a:t>
            </a:r>
            <a:r>
              <a:rPr lang="en-IN" b="1" dirty="0" err="1"/>
              <a:t>Prev</a:t>
            </a:r>
            <a:r>
              <a:rPr lang="en-IN" dirty="0"/>
              <a:t> and </a:t>
            </a:r>
            <a:r>
              <a:rPr lang="en-IN" b="1" dirty="0"/>
              <a:t>Next</a:t>
            </a:r>
            <a:r>
              <a:rPr lang="en-IN" dirty="0"/>
              <a:t>).</a:t>
            </a:r>
            <a:endParaRPr lang="en-US" dirty="0"/>
          </a:p>
        </p:txBody>
      </p:sp>
      <p:sp>
        <p:nvSpPr>
          <p:cNvPr id="4" name="Date Placeholder 3">
            <a:extLst>
              <a:ext uri="{FF2B5EF4-FFF2-40B4-BE49-F238E27FC236}">
                <a16:creationId xmlns:a16="http://schemas.microsoft.com/office/drawing/2014/main" id="{97994A6C-F828-892E-C40F-70808FC55AAD}"/>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1464541A-FDC9-6CC0-40CD-F21CDBD0B35E}"/>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FF553488-46B4-8B76-DDC7-C00A5FEA5B8A}"/>
              </a:ext>
            </a:extLst>
          </p:cNvPr>
          <p:cNvSpPr>
            <a:spLocks noGrp="1"/>
          </p:cNvSpPr>
          <p:nvPr>
            <p:ph type="sldNum" sz="quarter" idx="12"/>
          </p:nvPr>
        </p:nvSpPr>
        <p:spPr/>
        <p:txBody>
          <a:bodyPr/>
          <a:lstStyle/>
          <a:p>
            <a:fld id="{860C8249-ED93-7640-8EF8-EF1CF6F3BBCA}" type="slidenum">
              <a:rPr lang="en-US" smtClean="0"/>
              <a:t>86</a:t>
            </a:fld>
            <a:endParaRPr lang="en-US"/>
          </a:p>
        </p:txBody>
      </p:sp>
      <p:pic>
        <p:nvPicPr>
          <p:cNvPr id="9" name="Picture 8">
            <a:extLst>
              <a:ext uri="{FF2B5EF4-FFF2-40B4-BE49-F238E27FC236}">
                <a16:creationId xmlns:a16="http://schemas.microsoft.com/office/drawing/2014/main" id="{1860DBC7-12BF-2FBE-3BB4-417842207BFC}"/>
              </a:ext>
            </a:extLst>
          </p:cNvPr>
          <p:cNvPicPr>
            <a:picLocks noChangeAspect="1"/>
          </p:cNvPicPr>
          <p:nvPr/>
        </p:nvPicPr>
        <p:blipFill>
          <a:blip r:embed="rId2"/>
          <a:stretch>
            <a:fillRect/>
          </a:stretch>
        </p:blipFill>
        <p:spPr>
          <a:xfrm>
            <a:off x="10877626" y="0"/>
            <a:ext cx="1314374" cy="1314374"/>
          </a:xfrm>
          <a:prstGeom prst="rect">
            <a:avLst/>
          </a:prstGeom>
        </p:spPr>
      </p:pic>
      <p:pic>
        <p:nvPicPr>
          <p:cNvPr id="11" name="Picture 10">
            <a:extLst>
              <a:ext uri="{FF2B5EF4-FFF2-40B4-BE49-F238E27FC236}">
                <a16:creationId xmlns:a16="http://schemas.microsoft.com/office/drawing/2014/main" id="{422D640C-9307-510D-2D76-E1410B48AC59}"/>
              </a:ext>
            </a:extLst>
          </p:cNvPr>
          <p:cNvPicPr>
            <a:picLocks noChangeAspect="1"/>
          </p:cNvPicPr>
          <p:nvPr/>
        </p:nvPicPr>
        <p:blipFill>
          <a:blip r:embed="rId3"/>
          <a:stretch>
            <a:fillRect/>
          </a:stretch>
        </p:blipFill>
        <p:spPr>
          <a:xfrm>
            <a:off x="1937407" y="2965450"/>
            <a:ext cx="8128000" cy="2755900"/>
          </a:xfrm>
          <a:prstGeom prst="rect">
            <a:avLst/>
          </a:prstGeom>
        </p:spPr>
      </p:pic>
    </p:spTree>
    <p:extLst>
      <p:ext uri="{BB962C8B-B14F-4D97-AF65-F5344CB8AC3E}">
        <p14:creationId xmlns:p14="http://schemas.microsoft.com/office/powerpoint/2010/main" val="253493867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35DAF9-84DB-BB75-D5F6-E626FE86C9A5}"/>
              </a:ext>
            </a:extLst>
          </p:cNvPr>
          <p:cNvSpPr>
            <a:spLocks noGrp="1"/>
          </p:cNvSpPr>
          <p:nvPr>
            <p:ph idx="1"/>
          </p:nvPr>
        </p:nvSpPr>
        <p:spPr>
          <a:xfrm>
            <a:off x="1090868" y="2121408"/>
            <a:ext cx="10058400" cy="4050792"/>
          </a:xfrm>
        </p:spPr>
        <p:txBody>
          <a:bodyPr/>
          <a:lstStyle/>
          <a:p>
            <a:pPr marL="0" indent="0">
              <a:buNone/>
            </a:pPr>
            <a:r>
              <a:rPr lang="en-IN" dirty="0"/>
              <a:t>Here we have 3 elements in a linked list.</a:t>
            </a:r>
          </a:p>
          <a:p>
            <a:pPr marL="0" indent="0">
              <a:buNone/>
            </a:pPr>
            <a:endParaRPr lang="en-IN" dirty="0"/>
          </a:p>
          <a:p>
            <a:r>
              <a:rPr lang="en-IN" dirty="0"/>
              <a:t>Dog - it is the first element that holds null as previous address and the address of Cat as the next address</a:t>
            </a:r>
          </a:p>
          <a:p>
            <a:endParaRPr lang="en-IN" dirty="0"/>
          </a:p>
          <a:p>
            <a:r>
              <a:rPr lang="en-IN" dirty="0"/>
              <a:t>Cat - it is the second element that holds an address of Dog as the previous address and the address of Cow as the next address</a:t>
            </a:r>
          </a:p>
          <a:p>
            <a:endParaRPr lang="en-IN" dirty="0"/>
          </a:p>
          <a:p>
            <a:r>
              <a:rPr lang="en-IN" dirty="0"/>
              <a:t>Cow - it is the last element that holds the address of Cat as the previous address and null as the next element</a:t>
            </a:r>
          </a:p>
          <a:p>
            <a:endParaRPr lang="en-US" dirty="0"/>
          </a:p>
        </p:txBody>
      </p:sp>
      <p:sp>
        <p:nvSpPr>
          <p:cNvPr id="4" name="Date Placeholder 3">
            <a:extLst>
              <a:ext uri="{FF2B5EF4-FFF2-40B4-BE49-F238E27FC236}">
                <a16:creationId xmlns:a16="http://schemas.microsoft.com/office/drawing/2014/main" id="{4EF5BC32-BCA6-050B-AEE0-840C3A3A395F}"/>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35B0A182-ACC1-CAA6-FF91-945324460E6B}"/>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6DE913E6-FBE4-BDD5-F5F8-5F8AF5FE59FC}"/>
              </a:ext>
            </a:extLst>
          </p:cNvPr>
          <p:cNvSpPr>
            <a:spLocks noGrp="1"/>
          </p:cNvSpPr>
          <p:nvPr>
            <p:ph type="sldNum" sz="quarter" idx="12"/>
          </p:nvPr>
        </p:nvSpPr>
        <p:spPr/>
        <p:txBody>
          <a:bodyPr/>
          <a:lstStyle/>
          <a:p>
            <a:fld id="{860C8249-ED93-7640-8EF8-EF1CF6F3BBCA}" type="slidenum">
              <a:rPr lang="en-US" smtClean="0"/>
              <a:t>87</a:t>
            </a:fld>
            <a:endParaRPr lang="en-US"/>
          </a:p>
        </p:txBody>
      </p:sp>
      <p:pic>
        <p:nvPicPr>
          <p:cNvPr id="7" name="Picture 6">
            <a:extLst>
              <a:ext uri="{FF2B5EF4-FFF2-40B4-BE49-F238E27FC236}">
                <a16:creationId xmlns:a16="http://schemas.microsoft.com/office/drawing/2014/main" id="{4A3B72E6-362F-CCBF-D2D3-BD7BE3BA2ECD}"/>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62145232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45A93-AC4A-3DED-1C76-C90CD407FF32}"/>
              </a:ext>
            </a:extLst>
          </p:cNvPr>
          <p:cNvSpPr>
            <a:spLocks noGrp="1"/>
          </p:cNvSpPr>
          <p:nvPr>
            <p:ph type="title"/>
          </p:nvPr>
        </p:nvSpPr>
        <p:spPr/>
        <p:txBody>
          <a:bodyPr>
            <a:normAutofit/>
          </a:bodyPr>
          <a:lstStyle/>
          <a:p>
            <a:r>
              <a:rPr lang="en-IN" b="1" dirty="0"/>
              <a:t>Methods of Java LinkedList</a:t>
            </a:r>
            <a:endParaRPr lang="en-US" dirty="0"/>
          </a:p>
        </p:txBody>
      </p:sp>
      <p:sp>
        <p:nvSpPr>
          <p:cNvPr id="3" name="Content Placeholder 2">
            <a:extLst>
              <a:ext uri="{FF2B5EF4-FFF2-40B4-BE49-F238E27FC236}">
                <a16:creationId xmlns:a16="http://schemas.microsoft.com/office/drawing/2014/main" id="{CAD954A4-2C49-BBE9-461D-3D3337E9540A}"/>
              </a:ext>
            </a:extLst>
          </p:cNvPr>
          <p:cNvSpPr>
            <a:spLocks noGrp="1"/>
          </p:cNvSpPr>
          <p:nvPr>
            <p:ph idx="1"/>
          </p:nvPr>
        </p:nvSpPr>
        <p:spPr/>
        <p:txBody>
          <a:bodyPr/>
          <a:lstStyle/>
          <a:p>
            <a:pPr marL="0" indent="0">
              <a:buNone/>
            </a:pPr>
            <a:r>
              <a:rPr lang="en-IN" dirty="0"/>
              <a:t>LinkedList provides various methods that allow us to perform different operations in linked lists. </a:t>
            </a:r>
          </a:p>
          <a:p>
            <a:pPr marL="0" indent="0">
              <a:buNone/>
            </a:pPr>
            <a:endParaRPr lang="en-IN" dirty="0"/>
          </a:p>
          <a:p>
            <a:r>
              <a:rPr lang="en-IN" dirty="0"/>
              <a:t>Add elements</a:t>
            </a:r>
          </a:p>
          <a:p>
            <a:r>
              <a:rPr lang="en-IN" dirty="0"/>
              <a:t>Access elements</a:t>
            </a:r>
          </a:p>
          <a:p>
            <a:r>
              <a:rPr lang="en-IN" dirty="0"/>
              <a:t>Change elements</a:t>
            </a:r>
          </a:p>
          <a:p>
            <a:r>
              <a:rPr lang="en-IN" dirty="0"/>
              <a:t>Remove elements</a:t>
            </a:r>
          </a:p>
          <a:p>
            <a:endParaRPr lang="en-US" dirty="0"/>
          </a:p>
        </p:txBody>
      </p:sp>
      <p:sp>
        <p:nvSpPr>
          <p:cNvPr id="4" name="Date Placeholder 3">
            <a:extLst>
              <a:ext uri="{FF2B5EF4-FFF2-40B4-BE49-F238E27FC236}">
                <a16:creationId xmlns:a16="http://schemas.microsoft.com/office/drawing/2014/main" id="{834F5C90-484F-00F4-B69C-219CD5CFF8BA}"/>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2282297C-DA37-7A19-2117-DAC288E1505C}"/>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3C0B2A53-E511-A1F2-DB3A-D0A20035004C}"/>
              </a:ext>
            </a:extLst>
          </p:cNvPr>
          <p:cNvSpPr>
            <a:spLocks noGrp="1"/>
          </p:cNvSpPr>
          <p:nvPr>
            <p:ph type="sldNum" sz="quarter" idx="12"/>
          </p:nvPr>
        </p:nvSpPr>
        <p:spPr/>
        <p:txBody>
          <a:bodyPr/>
          <a:lstStyle/>
          <a:p>
            <a:fld id="{860C8249-ED93-7640-8EF8-EF1CF6F3BBCA}" type="slidenum">
              <a:rPr lang="en-US" smtClean="0"/>
              <a:t>88</a:t>
            </a:fld>
            <a:endParaRPr lang="en-US"/>
          </a:p>
        </p:txBody>
      </p:sp>
      <p:pic>
        <p:nvPicPr>
          <p:cNvPr id="7" name="Picture 6">
            <a:extLst>
              <a:ext uri="{FF2B5EF4-FFF2-40B4-BE49-F238E27FC236}">
                <a16:creationId xmlns:a16="http://schemas.microsoft.com/office/drawing/2014/main" id="{24224462-703D-EACB-28E7-5E4BA8D026E3}"/>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25726105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3BBD4-6F7E-CED8-0177-C3DE6707F131}"/>
              </a:ext>
            </a:extLst>
          </p:cNvPr>
          <p:cNvSpPr>
            <a:spLocks noGrp="1"/>
          </p:cNvSpPr>
          <p:nvPr>
            <p:ph type="title"/>
          </p:nvPr>
        </p:nvSpPr>
        <p:spPr/>
        <p:txBody>
          <a:bodyPr/>
          <a:lstStyle/>
          <a:p>
            <a:r>
              <a:rPr lang="en-US" dirty="0"/>
              <a:t>Add Elements</a:t>
            </a:r>
          </a:p>
        </p:txBody>
      </p:sp>
      <p:sp>
        <p:nvSpPr>
          <p:cNvPr id="4" name="Date Placeholder 3">
            <a:extLst>
              <a:ext uri="{FF2B5EF4-FFF2-40B4-BE49-F238E27FC236}">
                <a16:creationId xmlns:a16="http://schemas.microsoft.com/office/drawing/2014/main" id="{EDC3DAA0-D231-2F1F-9B91-8AA834B724E1}"/>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80A64CA6-D2E3-21C8-F635-BD0BFE5635D8}"/>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D5E5A5D1-834D-CD89-F151-0FBD56C80136}"/>
              </a:ext>
            </a:extLst>
          </p:cNvPr>
          <p:cNvSpPr>
            <a:spLocks noGrp="1"/>
          </p:cNvSpPr>
          <p:nvPr>
            <p:ph type="sldNum" sz="quarter" idx="12"/>
          </p:nvPr>
        </p:nvSpPr>
        <p:spPr/>
        <p:txBody>
          <a:bodyPr/>
          <a:lstStyle/>
          <a:p>
            <a:fld id="{860C8249-ED93-7640-8EF8-EF1CF6F3BBCA}" type="slidenum">
              <a:rPr lang="en-US" smtClean="0"/>
              <a:t>89</a:t>
            </a:fld>
            <a:endParaRPr lang="en-US"/>
          </a:p>
        </p:txBody>
      </p:sp>
      <p:pic>
        <p:nvPicPr>
          <p:cNvPr id="7" name="Picture 6">
            <a:extLst>
              <a:ext uri="{FF2B5EF4-FFF2-40B4-BE49-F238E27FC236}">
                <a16:creationId xmlns:a16="http://schemas.microsoft.com/office/drawing/2014/main" id="{150D0E94-18F9-5A02-FB72-16E35A4859EF}"/>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10389590-EEA6-1AC4-109F-2EF7178E4312}"/>
              </a:ext>
            </a:extLst>
          </p:cNvPr>
          <p:cNvSpPr/>
          <p:nvPr/>
        </p:nvSpPr>
        <p:spPr>
          <a:xfrm>
            <a:off x="5677794" y="464058"/>
            <a:ext cx="6096000" cy="5909310"/>
          </a:xfrm>
          <a:prstGeom prst="rect">
            <a:avLst/>
          </a:prstGeom>
        </p:spPr>
        <p:txBody>
          <a:bodyPr>
            <a:spAutoFit/>
          </a:bodyPr>
          <a:lstStyle/>
          <a:p>
            <a:r>
              <a:rPr lang="en-US" dirty="0"/>
              <a:t>import </a:t>
            </a:r>
            <a:r>
              <a:rPr lang="en-US" dirty="0" err="1"/>
              <a:t>java.util.LinkedList</a:t>
            </a:r>
            <a:r>
              <a:rPr lang="en-US" dirty="0"/>
              <a:t>;</a:t>
            </a:r>
          </a:p>
          <a:p>
            <a:endParaRPr lang="en-US" dirty="0"/>
          </a:p>
          <a:p>
            <a:r>
              <a:rPr lang="en-US" dirty="0"/>
              <a:t>class Main {</a:t>
            </a:r>
          </a:p>
          <a:p>
            <a:r>
              <a:rPr lang="en-US" dirty="0"/>
              <a:t>  public static void main(String[] </a:t>
            </a:r>
            <a:r>
              <a:rPr lang="en-US" dirty="0" err="1"/>
              <a:t>args</a:t>
            </a:r>
            <a:r>
              <a:rPr lang="en-US" dirty="0"/>
              <a:t>){</a:t>
            </a:r>
          </a:p>
          <a:p>
            <a:r>
              <a:rPr lang="en-US" dirty="0"/>
              <a:t>    // create </a:t>
            </a:r>
            <a:r>
              <a:rPr lang="en-US" dirty="0" err="1"/>
              <a:t>linkedlist</a:t>
            </a:r>
            <a:endParaRPr lang="en-US" dirty="0"/>
          </a:p>
          <a:p>
            <a:r>
              <a:rPr lang="en-US" dirty="0"/>
              <a:t>    LinkedList&lt;String&gt; animals = new LinkedList&lt;&gt;();</a:t>
            </a:r>
          </a:p>
          <a:p>
            <a:endParaRPr lang="en-US" dirty="0"/>
          </a:p>
          <a:p>
            <a:r>
              <a:rPr lang="en-US" dirty="0"/>
              <a:t>    // add() method without the index parameter</a:t>
            </a:r>
          </a:p>
          <a:p>
            <a:r>
              <a:rPr lang="en-US" dirty="0"/>
              <a:t>    </a:t>
            </a:r>
            <a:r>
              <a:rPr lang="en-US" dirty="0" err="1"/>
              <a:t>animals.add</a:t>
            </a:r>
            <a:r>
              <a:rPr lang="en-US" dirty="0"/>
              <a:t>("Dog");</a:t>
            </a:r>
          </a:p>
          <a:p>
            <a:r>
              <a:rPr lang="en-US" dirty="0"/>
              <a:t>    </a:t>
            </a:r>
            <a:r>
              <a:rPr lang="en-US" dirty="0" err="1"/>
              <a:t>animals.add</a:t>
            </a:r>
            <a:r>
              <a:rPr lang="en-US" dirty="0"/>
              <a:t>("Cat");</a:t>
            </a:r>
          </a:p>
          <a:p>
            <a:r>
              <a:rPr lang="en-US" dirty="0"/>
              <a:t>    </a:t>
            </a:r>
            <a:r>
              <a:rPr lang="en-US" dirty="0" err="1"/>
              <a:t>animals.add</a:t>
            </a:r>
            <a:r>
              <a:rPr lang="en-US" dirty="0"/>
              <a:t>("Cow");</a:t>
            </a:r>
          </a:p>
          <a:p>
            <a:r>
              <a:rPr lang="en-US" dirty="0"/>
              <a:t>    </a:t>
            </a:r>
            <a:r>
              <a:rPr lang="en-US" dirty="0" err="1"/>
              <a:t>System.out.println</a:t>
            </a:r>
            <a:r>
              <a:rPr lang="en-US" dirty="0"/>
              <a:t>("LinkedList: " + animals);</a:t>
            </a:r>
          </a:p>
          <a:p>
            <a:endParaRPr lang="en-US" dirty="0"/>
          </a:p>
          <a:p>
            <a:r>
              <a:rPr lang="en-US" dirty="0"/>
              <a:t>    // add() method with the index parameter</a:t>
            </a:r>
          </a:p>
          <a:p>
            <a:r>
              <a:rPr lang="en-US" dirty="0"/>
              <a:t>    </a:t>
            </a:r>
            <a:r>
              <a:rPr lang="en-US" dirty="0" err="1"/>
              <a:t>animals.add</a:t>
            </a:r>
            <a:r>
              <a:rPr lang="en-US" dirty="0"/>
              <a:t>(1, "Horse"); </a:t>
            </a:r>
          </a:p>
          <a:p>
            <a:r>
              <a:rPr lang="en-US" dirty="0"/>
              <a:t>//</a:t>
            </a:r>
            <a:r>
              <a:rPr lang="en-IN" dirty="0"/>
              <a:t>Here, we have used //the </a:t>
            </a:r>
            <a:r>
              <a:rPr lang="en-IN" b="1" dirty="0"/>
              <a:t>index number</a:t>
            </a:r>
            <a:r>
              <a:rPr lang="en-IN" dirty="0"/>
              <a:t> parameter. It is an optional //parameter that specifies the position where the new //element is added.</a:t>
            </a:r>
            <a:endParaRPr lang="en-US" dirty="0"/>
          </a:p>
          <a:p>
            <a:r>
              <a:rPr lang="en-US" dirty="0"/>
              <a:t>    </a:t>
            </a:r>
            <a:r>
              <a:rPr lang="en-US" dirty="0" err="1"/>
              <a:t>System.out.println</a:t>
            </a:r>
            <a:r>
              <a:rPr lang="en-US" dirty="0"/>
              <a:t>("Updated LinkedList: " + animals);</a:t>
            </a:r>
          </a:p>
          <a:p>
            <a:r>
              <a:rPr lang="en-US" dirty="0"/>
              <a:t>  }</a:t>
            </a:r>
          </a:p>
          <a:p>
            <a:r>
              <a:rPr lang="en-US" dirty="0"/>
              <a:t>}</a:t>
            </a:r>
          </a:p>
        </p:txBody>
      </p:sp>
      <p:sp>
        <p:nvSpPr>
          <p:cNvPr id="9" name="Rectangle 8">
            <a:extLst>
              <a:ext uri="{FF2B5EF4-FFF2-40B4-BE49-F238E27FC236}">
                <a16:creationId xmlns:a16="http://schemas.microsoft.com/office/drawing/2014/main" id="{9E49D868-C975-FDF8-DDC9-D3C8FD85CAE9}"/>
              </a:ext>
            </a:extLst>
          </p:cNvPr>
          <p:cNvSpPr/>
          <p:nvPr/>
        </p:nvSpPr>
        <p:spPr>
          <a:xfrm>
            <a:off x="262759" y="4764025"/>
            <a:ext cx="6096000" cy="1200329"/>
          </a:xfrm>
          <a:prstGeom prst="rect">
            <a:avLst/>
          </a:prstGeom>
        </p:spPr>
        <p:txBody>
          <a:bodyPr>
            <a:spAutoFit/>
          </a:bodyPr>
          <a:lstStyle/>
          <a:p>
            <a:r>
              <a:rPr lang="en-IN" dirty="0"/>
              <a:t>Output: </a:t>
            </a:r>
          </a:p>
          <a:p>
            <a:endParaRPr lang="en-IN" dirty="0"/>
          </a:p>
          <a:p>
            <a:r>
              <a:rPr lang="en-IN" dirty="0"/>
              <a:t>LinkedList: [Dog, Cat, Cow] </a:t>
            </a:r>
          </a:p>
          <a:p>
            <a:r>
              <a:rPr lang="en-IN" dirty="0"/>
              <a:t>Updated LinkedList: [Dog, Horse, Cat, Cow]</a:t>
            </a:r>
            <a:endParaRPr lang="en-US" dirty="0"/>
          </a:p>
        </p:txBody>
      </p:sp>
      <p:sp>
        <p:nvSpPr>
          <p:cNvPr id="3" name="TextBox 2">
            <a:extLst>
              <a:ext uri="{FF2B5EF4-FFF2-40B4-BE49-F238E27FC236}">
                <a16:creationId xmlns:a16="http://schemas.microsoft.com/office/drawing/2014/main" id="{C0719C58-8520-8A6F-A3D5-2069A7A02EB2}"/>
              </a:ext>
            </a:extLst>
          </p:cNvPr>
          <p:cNvSpPr txBox="1"/>
          <p:nvPr/>
        </p:nvSpPr>
        <p:spPr>
          <a:xfrm>
            <a:off x="630621" y="2711669"/>
            <a:ext cx="2532616" cy="369332"/>
          </a:xfrm>
          <a:prstGeom prst="rect">
            <a:avLst/>
          </a:prstGeom>
          <a:noFill/>
        </p:spPr>
        <p:txBody>
          <a:bodyPr wrap="none" rtlCol="0">
            <a:spAutoFit/>
          </a:bodyPr>
          <a:lstStyle/>
          <a:p>
            <a:r>
              <a:rPr lang="en-US" dirty="0"/>
              <a:t>Add Rabbit at index 3</a:t>
            </a:r>
          </a:p>
        </p:txBody>
      </p:sp>
    </p:spTree>
    <p:extLst>
      <p:ext uri="{BB962C8B-B14F-4D97-AF65-F5344CB8AC3E}">
        <p14:creationId xmlns:p14="http://schemas.microsoft.com/office/powerpoint/2010/main" val="2407371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F6DB8D-8A7D-A37F-2ECF-F28228B30E29}"/>
              </a:ext>
            </a:extLst>
          </p:cNvPr>
          <p:cNvSpPr>
            <a:spLocks noGrp="1"/>
          </p:cNvSpPr>
          <p:nvPr>
            <p:ph idx="1"/>
          </p:nvPr>
        </p:nvSpPr>
        <p:spPr/>
        <p:txBody>
          <a:bodyPr>
            <a:normAutofit lnSpcReduction="10000"/>
          </a:bodyPr>
          <a:lstStyle/>
          <a:p>
            <a:r>
              <a:rPr lang="en-IN" dirty="0"/>
              <a:t>The run-time system searches the call stack to find the method that contains a block of code that can handle the occurred exception. The block of the code is called an Exception handler. </a:t>
            </a:r>
          </a:p>
          <a:p>
            <a:r>
              <a:rPr lang="en-IN" dirty="0"/>
              <a:t>The run-time system starts searching from the method in which the exception occurred, and proceeds through the call stack in the reverse order in which methods were called. </a:t>
            </a:r>
          </a:p>
          <a:p>
            <a:r>
              <a:rPr lang="en-IN" dirty="0"/>
              <a:t>If it finds an appropriate handler then it passes the occurred exception to it. An appropriate handler means the type of the exception object thrown matches the type of the exception object it can handle. </a:t>
            </a:r>
          </a:p>
          <a:p>
            <a:r>
              <a:rPr lang="en-IN" dirty="0"/>
              <a:t>If the run-time system searches all the methods on the call stack and couldn’t have found the appropriate handler then the run-time system handover the Exception Object to the default exception handler, which is part of the run-time system. This handler prints the exception information and terminates the program abnormally. </a:t>
            </a:r>
          </a:p>
          <a:p>
            <a:endParaRPr lang="en-US" dirty="0"/>
          </a:p>
        </p:txBody>
      </p:sp>
      <p:sp>
        <p:nvSpPr>
          <p:cNvPr id="4" name="Date Placeholder 3">
            <a:extLst>
              <a:ext uri="{FF2B5EF4-FFF2-40B4-BE49-F238E27FC236}">
                <a16:creationId xmlns:a16="http://schemas.microsoft.com/office/drawing/2014/main" id="{6141DBBA-20DE-BFFF-428E-52339A9E7C0E}"/>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0A96C5F3-5B49-AB39-643C-0EF6F5B03AB9}"/>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F882E2E0-6E45-F9BC-E026-73903712DF00}"/>
              </a:ext>
            </a:extLst>
          </p:cNvPr>
          <p:cNvSpPr>
            <a:spLocks noGrp="1"/>
          </p:cNvSpPr>
          <p:nvPr>
            <p:ph type="sldNum" sz="quarter" idx="12"/>
          </p:nvPr>
        </p:nvSpPr>
        <p:spPr/>
        <p:txBody>
          <a:bodyPr/>
          <a:lstStyle/>
          <a:p>
            <a:fld id="{860C8249-ED93-7640-8EF8-EF1CF6F3BBCA}" type="slidenum">
              <a:rPr lang="en-US" smtClean="0"/>
              <a:t>9</a:t>
            </a:fld>
            <a:endParaRPr lang="en-US"/>
          </a:p>
        </p:txBody>
      </p:sp>
      <p:pic>
        <p:nvPicPr>
          <p:cNvPr id="7" name="Picture 6">
            <a:extLst>
              <a:ext uri="{FF2B5EF4-FFF2-40B4-BE49-F238E27FC236}">
                <a16:creationId xmlns:a16="http://schemas.microsoft.com/office/drawing/2014/main" id="{F177B7AB-66FB-0EDB-F334-DA275EE07F63}"/>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42664774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82C32-AE11-0FFD-2283-AB817D7D52EE}"/>
              </a:ext>
            </a:extLst>
          </p:cNvPr>
          <p:cNvSpPr>
            <a:spLocks noGrp="1"/>
          </p:cNvSpPr>
          <p:nvPr>
            <p:ph type="title"/>
          </p:nvPr>
        </p:nvSpPr>
        <p:spPr>
          <a:xfrm>
            <a:off x="-47587" y="-294970"/>
            <a:ext cx="10058400" cy="1609344"/>
          </a:xfrm>
        </p:spPr>
        <p:txBody>
          <a:bodyPr/>
          <a:lstStyle/>
          <a:p>
            <a:r>
              <a:rPr lang="en-IN" b="1" dirty="0"/>
              <a:t>Access LinkedList elements</a:t>
            </a:r>
            <a:endParaRPr lang="en-US" dirty="0"/>
          </a:p>
        </p:txBody>
      </p:sp>
      <p:sp>
        <p:nvSpPr>
          <p:cNvPr id="4" name="Date Placeholder 3">
            <a:extLst>
              <a:ext uri="{FF2B5EF4-FFF2-40B4-BE49-F238E27FC236}">
                <a16:creationId xmlns:a16="http://schemas.microsoft.com/office/drawing/2014/main" id="{656D171D-65A8-06CB-15EB-4448EC8CA3C8}"/>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59970B40-8229-E18C-92E5-06D9FCF1CEC6}"/>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1507AABA-7118-D45B-4ECE-F7E6DE7CF938}"/>
              </a:ext>
            </a:extLst>
          </p:cNvPr>
          <p:cNvSpPr>
            <a:spLocks noGrp="1"/>
          </p:cNvSpPr>
          <p:nvPr>
            <p:ph type="sldNum" sz="quarter" idx="12"/>
          </p:nvPr>
        </p:nvSpPr>
        <p:spPr/>
        <p:txBody>
          <a:bodyPr/>
          <a:lstStyle/>
          <a:p>
            <a:fld id="{860C8249-ED93-7640-8EF8-EF1CF6F3BBCA}" type="slidenum">
              <a:rPr lang="en-US" smtClean="0"/>
              <a:t>90</a:t>
            </a:fld>
            <a:endParaRPr lang="en-US"/>
          </a:p>
        </p:txBody>
      </p:sp>
      <p:pic>
        <p:nvPicPr>
          <p:cNvPr id="7" name="Picture 6">
            <a:extLst>
              <a:ext uri="{FF2B5EF4-FFF2-40B4-BE49-F238E27FC236}">
                <a16:creationId xmlns:a16="http://schemas.microsoft.com/office/drawing/2014/main" id="{E2D7D423-D108-2672-ECA0-7EE1E7C896D9}"/>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AC371212-599A-9EEB-6DE6-E7921146857B}"/>
              </a:ext>
            </a:extLst>
          </p:cNvPr>
          <p:cNvSpPr/>
          <p:nvPr/>
        </p:nvSpPr>
        <p:spPr>
          <a:xfrm>
            <a:off x="5438813" y="1091912"/>
            <a:ext cx="6096000" cy="4801314"/>
          </a:xfrm>
          <a:prstGeom prst="rect">
            <a:avLst/>
          </a:prstGeom>
        </p:spPr>
        <p:txBody>
          <a:bodyPr>
            <a:spAutoFit/>
          </a:bodyPr>
          <a:lstStyle/>
          <a:p>
            <a:r>
              <a:rPr lang="en-US" dirty="0"/>
              <a:t>import </a:t>
            </a:r>
            <a:r>
              <a:rPr lang="en-US" dirty="0" err="1"/>
              <a:t>java.util.LinkedList</a:t>
            </a:r>
            <a:r>
              <a:rPr lang="en-US" dirty="0"/>
              <a:t>;</a:t>
            </a:r>
          </a:p>
          <a:p>
            <a:endParaRPr lang="en-US" dirty="0"/>
          </a:p>
          <a:p>
            <a:r>
              <a:rPr lang="en-US" dirty="0"/>
              <a:t>class Main {</a:t>
            </a:r>
          </a:p>
          <a:p>
            <a:r>
              <a:rPr lang="en-US" dirty="0"/>
              <a:t>  public static void main(String[] </a:t>
            </a:r>
            <a:r>
              <a:rPr lang="en-US" dirty="0" err="1"/>
              <a:t>args</a:t>
            </a:r>
            <a:r>
              <a:rPr lang="en-US" dirty="0"/>
              <a:t>) {</a:t>
            </a:r>
          </a:p>
          <a:p>
            <a:r>
              <a:rPr lang="en-US" dirty="0"/>
              <a:t>    LinkedList&lt;String&gt; languages = new LinkedList&lt;&gt;();</a:t>
            </a:r>
          </a:p>
          <a:p>
            <a:endParaRPr lang="en-US" dirty="0"/>
          </a:p>
          <a:p>
            <a:r>
              <a:rPr lang="en-US" dirty="0"/>
              <a:t>    // add elements in the linked list</a:t>
            </a:r>
          </a:p>
          <a:p>
            <a:r>
              <a:rPr lang="en-US" dirty="0"/>
              <a:t>    </a:t>
            </a:r>
            <a:r>
              <a:rPr lang="en-US" dirty="0" err="1"/>
              <a:t>languages.add</a:t>
            </a:r>
            <a:r>
              <a:rPr lang="en-US" dirty="0"/>
              <a:t>("Python");</a:t>
            </a:r>
          </a:p>
          <a:p>
            <a:r>
              <a:rPr lang="en-US" dirty="0"/>
              <a:t>    </a:t>
            </a:r>
            <a:r>
              <a:rPr lang="en-US" dirty="0" err="1"/>
              <a:t>languages.add</a:t>
            </a:r>
            <a:r>
              <a:rPr lang="en-US" dirty="0"/>
              <a:t>("Java");</a:t>
            </a:r>
          </a:p>
          <a:p>
            <a:r>
              <a:rPr lang="en-US" dirty="0"/>
              <a:t>    </a:t>
            </a:r>
            <a:r>
              <a:rPr lang="en-US" dirty="0" err="1"/>
              <a:t>languages.add</a:t>
            </a:r>
            <a:r>
              <a:rPr lang="en-US" dirty="0"/>
              <a:t>("JavaScript");</a:t>
            </a:r>
          </a:p>
          <a:p>
            <a:r>
              <a:rPr lang="en-US" dirty="0"/>
              <a:t>    </a:t>
            </a:r>
            <a:r>
              <a:rPr lang="en-US" dirty="0" err="1"/>
              <a:t>System.out.println</a:t>
            </a:r>
            <a:r>
              <a:rPr lang="en-US" dirty="0"/>
              <a:t>("LinkedList: " + languages);</a:t>
            </a:r>
          </a:p>
          <a:p>
            <a:endParaRPr lang="en-US" dirty="0"/>
          </a:p>
          <a:p>
            <a:r>
              <a:rPr lang="en-US" dirty="0"/>
              <a:t>    // get the element from the linked list</a:t>
            </a:r>
          </a:p>
          <a:p>
            <a:r>
              <a:rPr lang="en-US" dirty="0"/>
              <a:t>    String str = </a:t>
            </a:r>
            <a:r>
              <a:rPr lang="en-US" dirty="0" err="1"/>
              <a:t>languages.get</a:t>
            </a:r>
            <a:r>
              <a:rPr lang="en-US" dirty="0"/>
              <a:t>(1);</a:t>
            </a:r>
          </a:p>
          <a:p>
            <a:r>
              <a:rPr lang="en-US" dirty="0"/>
              <a:t>    </a:t>
            </a:r>
            <a:r>
              <a:rPr lang="en-US" dirty="0" err="1"/>
              <a:t>System.out.print</a:t>
            </a:r>
            <a:r>
              <a:rPr lang="en-US" dirty="0"/>
              <a:t>("Element at index 1: " + str);</a:t>
            </a:r>
          </a:p>
          <a:p>
            <a:r>
              <a:rPr lang="en-US" dirty="0"/>
              <a:t>  }</a:t>
            </a:r>
          </a:p>
          <a:p>
            <a:r>
              <a:rPr lang="en-US" dirty="0"/>
              <a:t>}</a:t>
            </a:r>
          </a:p>
        </p:txBody>
      </p:sp>
      <p:sp>
        <p:nvSpPr>
          <p:cNvPr id="9" name="Rectangle 8">
            <a:extLst>
              <a:ext uri="{FF2B5EF4-FFF2-40B4-BE49-F238E27FC236}">
                <a16:creationId xmlns:a16="http://schemas.microsoft.com/office/drawing/2014/main" id="{69B0F134-0908-63C8-AD9F-CAA475CA371F}"/>
              </a:ext>
            </a:extLst>
          </p:cNvPr>
          <p:cNvSpPr/>
          <p:nvPr/>
        </p:nvSpPr>
        <p:spPr>
          <a:xfrm>
            <a:off x="430924" y="4692897"/>
            <a:ext cx="4393324" cy="1200329"/>
          </a:xfrm>
          <a:prstGeom prst="rect">
            <a:avLst/>
          </a:prstGeom>
        </p:spPr>
        <p:txBody>
          <a:bodyPr wrap="square">
            <a:spAutoFit/>
          </a:bodyPr>
          <a:lstStyle/>
          <a:p>
            <a:r>
              <a:rPr lang="en-IN" dirty="0"/>
              <a:t>Output: </a:t>
            </a:r>
          </a:p>
          <a:p>
            <a:endParaRPr lang="en-IN" dirty="0"/>
          </a:p>
          <a:p>
            <a:r>
              <a:rPr lang="en-IN" dirty="0"/>
              <a:t>LinkedList: [Python, Java, JavaScript] </a:t>
            </a:r>
          </a:p>
          <a:p>
            <a:r>
              <a:rPr lang="en-IN" dirty="0"/>
              <a:t>Element at index 1: Java</a:t>
            </a:r>
            <a:endParaRPr lang="en-US" dirty="0"/>
          </a:p>
        </p:txBody>
      </p:sp>
      <p:sp>
        <p:nvSpPr>
          <p:cNvPr id="10" name="Rectangle 9">
            <a:extLst>
              <a:ext uri="{FF2B5EF4-FFF2-40B4-BE49-F238E27FC236}">
                <a16:creationId xmlns:a16="http://schemas.microsoft.com/office/drawing/2014/main" id="{78C8B2F1-D5D8-7DB8-31EF-9F7638415B70}"/>
              </a:ext>
            </a:extLst>
          </p:cNvPr>
          <p:cNvSpPr/>
          <p:nvPr/>
        </p:nvSpPr>
        <p:spPr>
          <a:xfrm>
            <a:off x="966371" y="1762253"/>
            <a:ext cx="3815255" cy="2031325"/>
          </a:xfrm>
          <a:prstGeom prst="rect">
            <a:avLst/>
          </a:prstGeom>
        </p:spPr>
        <p:txBody>
          <a:bodyPr wrap="square">
            <a:spAutoFit/>
          </a:bodyPr>
          <a:lstStyle/>
          <a:p>
            <a:r>
              <a:rPr lang="en-IN" dirty="0">
                <a:latin typeface="euclid_circular_a"/>
              </a:rPr>
              <a:t>we have used the get() method with parameter </a:t>
            </a:r>
            <a:r>
              <a:rPr lang="en-IN" b="1" dirty="0">
                <a:latin typeface="euclid_circular_a"/>
              </a:rPr>
              <a:t>1</a:t>
            </a:r>
            <a:r>
              <a:rPr lang="en-IN" dirty="0">
                <a:latin typeface="euclid_circular_a"/>
              </a:rPr>
              <a:t>. Here, the method returns the element at index </a:t>
            </a:r>
            <a:r>
              <a:rPr lang="en-IN" b="1" dirty="0">
                <a:latin typeface="euclid_circular_a"/>
              </a:rPr>
              <a:t>1</a:t>
            </a:r>
            <a:r>
              <a:rPr lang="en-IN" dirty="0">
                <a:latin typeface="euclid_circular_a"/>
              </a:rPr>
              <a:t>.</a:t>
            </a:r>
          </a:p>
          <a:p>
            <a:endParaRPr lang="en-IN" dirty="0">
              <a:latin typeface="euclid_circular_a"/>
            </a:endParaRPr>
          </a:p>
          <a:p>
            <a:r>
              <a:rPr lang="en-IN" b="1" dirty="0">
                <a:latin typeface="euclid_circular_a"/>
              </a:rPr>
              <a:t>H/W</a:t>
            </a:r>
            <a:r>
              <a:rPr lang="en-IN" dirty="0">
                <a:latin typeface="euclid_circular_a"/>
              </a:rPr>
              <a:t>: We can also access elements of the LinkedList using the iterator() and the </a:t>
            </a:r>
            <a:r>
              <a:rPr lang="en-IN" dirty="0" err="1">
                <a:latin typeface="euclid_circular_a"/>
              </a:rPr>
              <a:t>listIterator</a:t>
            </a:r>
            <a:r>
              <a:rPr lang="en-IN" dirty="0">
                <a:latin typeface="euclid_circular_a"/>
              </a:rPr>
              <a:t>() method.</a:t>
            </a:r>
            <a:endParaRPr lang="en-IN" b="0" i="0" u="none" strike="noStrike" dirty="0">
              <a:effectLst/>
              <a:latin typeface="euclid_circular_a"/>
            </a:endParaRPr>
          </a:p>
        </p:txBody>
      </p:sp>
    </p:spTree>
    <p:extLst>
      <p:ext uri="{BB962C8B-B14F-4D97-AF65-F5344CB8AC3E}">
        <p14:creationId xmlns:p14="http://schemas.microsoft.com/office/powerpoint/2010/main" val="181762065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CCF4-5099-6BB6-C53A-0011D52E0DFC}"/>
              </a:ext>
            </a:extLst>
          </p:cNvPr>
          <p:cNvSpPr>
            <a:spLocks noGrp="1"/>
          </p:cNvSpPr>
          <p:nvPr>
            <p:ph type="title"/>
          </p:nvPr>
        </p:nvSpPr>
        <p:spPr>
          <a:xfrm>
            <a:off x="0" y="0"/>
            <a:ext cx="10058400" cy="1609344"/>
          </a:xfrm>
        </p:spPr>
        <p:txBody>
          <a:bodyPr>
            <a:normAutofit/>
          </a:bodyPr>
          <a:lstStyle/>
          <a:p>
            <a:r>
              <a:rPr lang="en-IN" b="1" dirty="0"/>
              <a:t>Change Elements of a LinkedList</a:t>
            </a:r>
            <a:endParaRPr lang="en-US" dirty="0"/>
          </a:p>
        </p:txBody>
      </p:sp>
      <p:sp>
        <p:nvSpPr>
          <p:cNvPr id="4" name="Date Placeholder 3">
            <a:extLst>
              <a:ext uri="{FF2B5EF4-FFF2-40B4-BE49-F238E27FC236}">
                <a16:creationId xmlns:a16="http://schemas.microsoft.com/office/drawing/2014/main" id="{A9DA452A-7A75-32E2-4708-3D1C28A6EB51}"/>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9E6098BB-CC69-2F2F-656F-102055DB13B2}"/>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A45D2BD8-CDB4-5441-8E6C-C0CF262A0701}"/>
              </a:ext>
            </a:extLst>
          </p:cNvPr>
          <p:cNvSpPr>
            <a:spLocks noGrp="1"/>
          </p:cNvSpPr>
          <p:nvPr>
            <p:ph type="sldNum" sz="quarter" idx="12"/>
          </p:nvPr>
        </p:nvSpPr>
        <p:spPr/>
        <p:txBody>
          <a:bodyPr/>
          <a:lstStyle/>
          <a:p>
            <a:fld id="{860C8249-ED93-7640-8EF8-EF1CF6F3BBCA}" type="slidenum">
              <a:rPr lang="en-US" smtClean="0"/>
              <a:t>91</a:t>
            </a:fld>
            <a:endParaRPr lang="en-US"/>
          </a:p>
        </p:txBody>
      </p:sp>
      <p:pic>
        <p:nvPicPr>
          <p:cNvPr id="7" name="Picture 6">
            <a:extLst>
              <a:ext uri="{FF2B5EF4-FFF2-40B4-BE49-F238E27FC236}">
                <a16:creationId xmlns:a16="http://schemas.microsoft.com/office/drawing/2014/main" id="{70326DA7-12DA-2D21-4C5E-3A87DCE5675F}"/>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6229637B-57E1-5418-B605-2BB4E11970D3}"/>
              </a:ext>
            </a:extLst>
          </p:cNvPr>
          <p:cNvSpPr/>
          <p:nvPr/>
        </p:nvSpPr>
        <p:spPr>
          <a:xfrm>
            <a:off x="6123012" y="917472"/>
            <a:ext cx="6096000" cy="5632311"/>
          </a:xfrm>
          <a:prstGeom prst="rect">
            <a:avLst/>
          </a:prstGeom>
        </p:spPr>
        <p:txBody>
          <a:bodyPr>
            <a:spAutoFit/>
          </a:bodyPr>
          <a:lstStyle/>
          <a:p>
            <a:r>
              <a:rPr lang="en-US" dirty="0"/>
              <a:t>import </a:t>
            </a:r>
            <a:r>
              <a:rPr lang="en-US" dirty="0" err="1"/>
              <a:t>java.util.LinkedList</a:t>
            </a:r>
            <a:r>
              <a:rPr lang="en-US" dirty="0"/>
              <a:t>;</a:t>
            </a:r>
          </a:p>
          <a:p>
            <a:endParaRPr lang="en-US" dirty="0"/>
          </a:p>
          <a:p>
            <a:r>
              <a:rPr lang="en-US" dirty="0"/>
              <a:t>class Main {</a:t>
            </a:r>
          </a:p>
          <a:p>
            <a:r>
              <a:rPr lang="en-US" dirty="0"/>
              <a:t>  public static void main(String[] </a:t>
            </a:r>
            <a:r>
              <a:rPr lang="en-US" dirty="0" err="1"/>
              <a:t>args</a:t>
            </a:r>
            <a:r>
              <a:rPr lang="en-US" dirty="0"/>
              <a:t>) {</a:t>
            </a:r>
          </a:p>
          <a:p>
            <a:r>
              <a:rPr lang="en-US" dirty="0"/>
              <a:t>    LinkedList&lt;String&gt; languages = new LinkedList&lt;&gt;();</a:t>
            </a:r>
          </a:p>
          <a:p>
            <a:endParaRPr lang="en-US" dirty="0"/>
          </a:p>
          <a:p>
            <a:r>
              <a:rPr lang="en-US" dirty="0"/>
              <a:t>    // add elements in the linked list</a:t>
            </a:r>
          </a:p>
          <a:p>
            <a:r>
              <a:rPr lang="en-US" dirty="0"/>
              <a:t>    </a:t>
            </a:r>
            <a:r>
              <a:rPr lang="en-US" dirty="0" err="1"/>
              <a:t>languages.add</a:t>
            </a:r>
            <a:r>
              <a:rPr lang="en-US" dirty="0"/>
              <a:t>("Java");</a:t>
            </a:r>
          </a:p>
          <a:p>
            <a:r>
              <a:rPr lang="en-US" dirty="0"/>
              <a:t>    </a:t>
            </a:r>
            <a:r>
              <a:rPr lang="en-US" dirty="0" err="1"/>
              <a:t>languages.add</a:t>
            </a:r>
            <a:r>
              <a:rPr lang="en-US" dirty="0"/>
              <a:t>("Python");</a:t>
            </a:r>
          </a:p>
          <a:p>
            <a:r>
              <a:rPr lang="en-US" dirty="0"/>
              <a:t>    </a:t>
            </a:r>
            <a:r>
              <a:rPr lang="en-US" dirty="0" err="1"/>
              <a:t>languages.add</a:t>
            </a:r>
            <a:r>
              <a:rPr lang="en-US" dirty="0"/>
              <a:t>("JavaScript");</a:t>
            </a:r>
          </a:p>
          <a:p>
            <a:r>
              <a:rPr lang="en-US" dirty="0"/>
              <a:t>    </a:t>
            </a:r>
            <a:r>
              <a:rPr lang="en-US" dirty="0" err="1"/>
              <a:t>languages.add</a:t>
            </a:r>
            <a:r>
              <a:rPr lang="en-US" dirty="0"/>
              <a:t>("Java");</a:t>
            </a:r>
          </a:p>
          <a:p>
            <a:r>
              <a:rPr lang="en-US" dirty="0"/>
              <a:t>    </a:t>
            </a:r>
            <a:r>
              <a:rPr lang="en-US" dirty="0" err="1"/>
              <a:t>System.out.println</a:t>
            </a:r>
            <a:r>
              <a:rPr lang="en-US" dirty="0"/>
              <a:t>("LinkedList: " + languages);</a:t>
            </a:r>
          </a:p>
          <a:p>
            <a:endParaRPr lang="en-US" dirty="0"/>
          </a:p>
          <a:p>
            <a:r>
              <a:rPr lang="en-US" dirty="0"/>
              <a:t>    // change elements at index 3</a:t>
            </a:r>
          </a:p>
          <a:p>
            <a:r>
              <a:rPr lang="en-US" dirty="0"/>
              <a:t>    </a:t>
            </a:r>
            <a:r>
              <a:rPr lang="en-US" dirty="0" err="1"/>
              <a:t>languages.set</a:t>
            </a:r>
            <a:r>
              <a:rPr lang="en-US" dirty="0"/>
              <a:t>(3, "Kotlin"); //</a:t>
            </a:r>
            <a:r>
              <a:rPr lang="en-IN" dirty="0"/>
              <a:t>Here, the set() method //changes the element at index </a:t>
            </a:r>
            <a:r>
              <a:rPr lang="en-IN" b="1" dirty="0"/>
              <a:t>3</a:t>
            </a:r>
            <a:r>
              <a:rPr lang="en-IN" dirty="0"/>
              <a:t> to Kotlin.</a:t>
            </a:r>
            <a:endParaRPr lang="en-US" dirty="0"/>
          </a:p>
          <a:p>
            <a:r>
              <a:rPr lang="en-US" dirty="0"/>
              <a:t>    </a:t>
            </a:r>
            <a:r>
              <a:rPr lang="en-US" dirty="0" err="1"/>
              <a:t>System.out.println</a:t>
            </a:r>
            <a:r>
              <a:rPr lang="en-US" dirty="0"/>
              <a:t>("Updated LinkedList: " + languages);</a:t>
            </a:r>
          </a:p>
          <a:p>
            <a:r>
              <a:rPr lang="en-US" dirty="0"/>
              <a:t>  }</a:t>
            </a:r>
          </a:p>
          <a:p>
            <a:r>
              <a:rPr lang="en-US" dirty="0"/>
              <a:t>}</a:t>
            </a:r>
          </a:p>
        </p:txBody>
      </p:sp>
      <p:sp>
        <p:nvSpPr>
          <p:cNvPr id="9" name="Rectangle 8">
            <a:extLst>
              <a:ext uri="{FF2B5EF4-FFF2-40B4-BE49-F238E27FC236}">
                <a16:creationId xmlns:a16="http://schemas.microsoft.com/office/drawing/2014/main" id="{F8FB084E-68FB-FFD8-0883-8C22BFE93DC4}"/>
              </a:ext>
            </a:extLst>
          </p:cNvPr>
          <p:cNvSpPr/>
          <p:nvPr/>
        </p:nvSpPr>
        <p:spPr>
          <a:xfrm>
            <a:off x="103632" y="4844552"/>
            <a:ext cx="6096000" cy="1200329"/>
          </a:xfrm>
          <a:prstGeom prst="rect">
            <a:avLst/>
          </a:prstGeom>
        </p:spPr>
        <p:txBody>
          <a:bodyPr>
            <a:spAutoFit/>
          </a:bodyPr>
          <a:lstStyle/>
          <a:p>
            <a:r>
              <a:rPr lang="en-IN" dirty="0"/>
              <a:t>Output: </a:t>
            </a:r>
          </a:p>
          <a:p>
            <a:endParaRPr lang="en-IN" dirty="0"/>
          </a:p>
          <a:p>
            <a:r>
              <a:rPr lang="en-IN" dirty="0"/>
              <a:t>LinkedList: [Java, Python, JavaScript, Java] </a:t>
            </a:r>
          </a:p>
          <a:p>
            <a:r>
              <a:rPr lang="en-IN" dirty="0"/>
              <a:t>Updated LinkedList: [Java, Python, JavaScript, Kotlin]</a:t>
            </a:r>
            <a:endParaRPr lang="en-US" dirty="0"/>
          </a:p>
        </p:txBody>
      </p:sp>
    </p:spTree>
    <p:extLst>
      <p:ext uri="{BB962C8B-B14F-4D97-AF65-F5344CB8AC3E}">
        <p14:creationId xmlns:p14="http://schemas.microsoft.com/office/powerpoint/2010/main" val="1937536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F822B-4105-BB7E-437C-4D1FEE90B4DB}"/>
              </a:ext>
            </a:extLst>
          </p:cNvPr>
          <p:cNvSpPr>
            <a:spLocks noGrp="1"/>
          </p:cNvSpPr>
          <p:nvPr>
            <p:ph type="title"/>
          </p:nvPr>
        </p:nvSpPr>
        <p:spPr>
          <a:xfrm>
            <a:off x="0" y="-118872"/>
            <a:ext cx="10058400" cy="1609344"/>
          </a:xfrm>
        </p:spPr>
        <p:txBody>
          <a:bodyPr>
            <a:normAutofit/>
          </a:bodyPr>
          <a:lstStyle/>
          <a:p>
            <a:r>
              <a:rPr lang="en-IN" b="1" dirty="0"/>
              <a:t>Remove element from a LinkedList</a:t>
            </a:r>
            <a:endParaRPr lang="en-US" dirty="0"/>
          </a:p>
        </p:txBody>
      </p:sp>
      <p:sp>
        <p:nvSpPr>
          <p:cNvPr id="4" name="Date Placeholder 3">
            <a:extLst>
              <a:ext uri="{FF2B5EF4-FFF2-40B4-BE49-F238E27FC236}">
                <a16:creationId xmlns:a16="http://schemas.microsoft.com/office/drawing/2014/main" id="{B2F1094E-E0AE-2D26-A333-D4B14EC9DDF9}"/>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A6F4B9C1-3F3D-81CD-B433-A6FE258FD68C}"/>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E1EA4E2E-CC70-EA25-18F5-5EDF722C308E}"/>
              </a:ext>
            </a:extLst>
          </p:cNvPr>
          <p:cNvSpPr>
            <a:spLocks noGrp="1"/>
          </p:cNvSpPr>
          <p:nvPr>
            <p:ph type="sldNum" sz="quarter" idx="12"/>
          </p:nvPr>
        </p:nvSpPr>
        <p:spPr/>
        <p:txBody>
          <a:bodyPr/>
          <a:lstStyle/>
          <a:p>
            <a:fld id="{860C8249-ED93-7640-8EF8-EF1CF6F3BBCA}" type="slidenum">
              <a:rPr lang="en-US" smtClean="0"/>
              <a:t>92</a:t>
            </a:fld>
            <a:endParaRPr lang="en-US"/>
          </a:p>
        </p:txBody>
      </p:sp>
      <p:pic>
        <p:nvPicPr>
          <p:cNvPr id="7" name="Picture 6">
            <a:extLst>
              <a:ext uri="{FF2B5EF4-FFF2-40B4-BE49-F238E27FC236}">
                <a16:creationId xmlns:a16="http://schemas.microsoft.com/office/drawing/2014/main" id="{219E2068-F3E2-4D59-1E7B-053DD036B341}"/>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E3C1EF2A-CE1F-529F-23F7-C0BB6F7953D3}"/>
              </a:ext>
            </a:extLst>
          </p:cNvPr>
          <p:cNvSpPr/>
          <p:nvPr/>
        </p:nvSpPr>
        <p:spPr>
          <a:xfrm>
            <a:off x="6022427" y="685800"/>
            <a:ext cx="6096000" cy="5909310"/>
          </a:xfrm>
          <a:prstGeom prst="rect">
            <a:avLst/>
          </a:prstGeom>
        </p:spPr>
        <p:txBody>
          <a:bodyPr>
            <a:spAutoFit/>
          </a:bodyPr>
          <a:lstStyle/>
          <a:p>
            <a:r>
              <a:rPr lang="en-US" dirty="0"/>
              <a:t>import </a:t>
            </a:r>
            <a:r>
              <a:rPr lang="en-US" dirty="0" err="1"/>
              <a:t>java.util.LinkedList</a:t>
            </a:r>
            <a:r>
              <a:rPr lang="en-US" dirty="0"/>
              <a:t>;</a:t>
            </a:r>
          </a:p>
          <a:p>
            <a:endParaRPr lang="en-US" dirty="0"/>
          </a:p>
          <a:p>
            <a:r>
              <a:rPr lang="en-US" dirty="0"/>
              <a:t>class Main {</a:t>
            </a:r>
          </a:p>
          <a:p>
            <a:r>
              <a:rPr lang="en-US" dirty="0"/>
              <a:t>  public static void main(String[] </a:t>
            </a:r>
            <a:r>
              <a:rPr lang="en-US" dirty="0" err="1"/>
              <a:t>args</a:t>
            </a:r>
            <a:r>
              <a:rPr lang="en-US" dirty="0"/>
              <a:t>) {</a:t>
            </a:r>
          </a:p>
          <a:p>
            <a:r>
              <a:rPr lang="en-US" dirty="0"/>
              <a:t>    LinkedList&lt;String&gt; languages = new LinkedList&lt;&gt;();</a:t>
            </a:r>
          </a:p>
          <a:p>
            <a:endParaRPr lang="en-US" dirty="0"/>
          </a:p>
          <a:p>
            <a:r>
              <a:rPr lang="en-US" dirty="0"/>
              <a:t>    // add elements in LinkedList</a:t>
            </a:r>
          </a:p>
          <a:p>
            <a:r>
              <a:rPr lang="en-US" dirty="0"/>
              <a:t>    </a:t>
            </a:r>
            <a:r>
              <a:rPr lang="en-US" dirty="0" err="1"/>
              <a:t>languages.add</a:t>
            </a:r>
            <a:r>
              <a:rPr lang="en-US" dirty="0"/>
              <a:t>("Java");</a:t>
            </a:r>
          </a:p>
          <a:p>
            <a:r>
              <a:rPr lang="en-US" dirty="0"/>
              <a:t>    </a:t>
            </a:r>
            <a:r>
              <a:rPr lang="en-US" dirty="0" err="1"/>
              <a:t>languages.add</a:t>
            </a:r>
            <a:r>
              <a:rPr lang="en-US" dirty="0"/>
              <a:t>("Python");</a:t>
            </a:r>
          </a:p>
          <a:p>
            <a:r>
              <a:rPr lang="en-US" dirty="0"/>
              <a:t>    </a:t>
            </a:r>
            <a:r>
              <a:rPr lang="en-US" dirty="0" err="1"/>
              <a:t>languages.add</a:t>
            </a:r>
            <a:r>
              <a:rPr lang="en-US" dirty="0"/>
              <a:t>("JavaScript");</a:t>
            </a:r>
          </a:p>
          <a:p>
            <a:r>
              <a:rPr lang="en-US" dirty="0"/>
              <a:t>    </a:t>
            </a:r>
            <a:r>
              <a:rPr lang="en-US" dirty="0" err="1"/>
              <a:t>languages.add</a:t>
            </a:r>
            <a:r>
              <a:rPr lang="en-US" dirty="0"/>
              <a:t>("Kotlin");</a:t>
            </a:r>
          </a:p>
          <a:p>
            <a:r>
              <a:rPr lang="en-US" dirty="0"/>
              <a:t>    </a:t>
            </a:r>
            <a:r>
              <a:rPr lang="en-US" dirty="0" err="1"/>
              <a:t>System.out.println</a:t>
            </a:r>
            <a:r>
              <a:rPr lang="en-US" dirty="0"/>
              <a:t>("LinkedList: " + languages);</a:t>
            </a:r>
          </a:p>
          <a:p>
            <a:endParaRPr lang="en-US" dirty="0"/>
          </a:p>
          <a:p>
            <a:r>
              <a:rPr lang="en-US" dirty="0"/>
              <a:t>    // remove elements from index 1</a:t>
            </a:r>
          </a:p>
          <a:p>
            <a:r>
              <a:rPr lang="en-US" dirty="0"/>
              <a:t>    String str = </a:t>
            </a:r>
            <a:r>
              <a:rPr lang="en-US" dirty="0" err="1"/>
              <a:t>languages.remove</a:t>
            </a:r>
            <a:r>
              <a:rPr lang="en-US" dirty="0"/>
              <a:t>(1);</a:t>
            </a:r>
          </a:p>
          <a:p>
            <a:r>
              <a:rPr lang="en-US" dirty="0"/>
              <a:t>    </a:t>
            </a:r>
            <a:r>
              <a:rPr lang="en-US" dirty="0" err="1"/>
              <a:t>System.out.println</a:t>
            </a:r>
            <a:r>
              <a:rPr lang="en-US" dirty="0"/>
              <a:t>("Removed Element: " + str);</a:t>
            </a:r>
          </a:p>
          <a:p>
            <a:endParaRPr lang="en-US" dirty="0"/>
          </a:p>
          <a:p>
            <a:r>
              <a:rPr lang="en-US" dirty="0"/>
              <a:t>    </a:t>
            </a:r>
            <a:r>
              <a:rPr lang="en-US" dirty="0" err="1"/>
              <a:t>System.out.println</a:t>
            </a:r>
            <a:r>
              <a:rPr lang="en-US" dirty="0"/>
              <a:t>("Updated LinkedList: " + languages);</a:t>
            </a:r>
          </a:p>
          <a:p>
            <a:r>
              <a:rPr lang="en-US" dirty="0"/>
              <a:t>  }</a:t>
            </a:r>
          </a:p>
          <a:p>
            <a:r>
              <a:rPr lang="en-US" dirty="0"/>
              <a:t>}</a:t>
            </a:r>
          </a:p>
        </p:txBody>
      </p:sp>
      <p:sp>
        <p:nvSpPr>
          <p:cNvPr id="9" name="Rectangle 8">
            <a:extLst>
              <a:ext uri="{FF2B5EF4-FFF2-40B4-BE49-F238E27FC236}">
                <a16:creationId xmlns:a16="http://schemas.microsoft.com/office/drawing/2014/main" id="{5E8C6E11-4FC2-7170-E103-731F6E75372A}"/>
              </a:ext>
            </a:extLst>
          </p:cNvPr>
          <p:cNvSpPr/>
          <p:nvPr/>
        </p:nvSpPr>
        <p:spPr>
          <a:xfrm>
            <a:off x="507282" y="4093807"/>
            <a:ext cx="6096000" cy="1477328"/>
          </a:xfrm>
          <a:prstGeom prst="rect">
            <a:avLst/>
          </a:prstGeom>
        </p:spPr>
        <p:txBody>
          <a:bodyPr>
            <a:spAutoFit/>
          </a:bodyPr>
          <a:lstStyle/>
          <a:p>
            <a:r>
              <a:rPr lang="en-IN" dirty="0"/>
              <a:t>Output: </a:t>
            </a:r>
          </a:p>
          <a:p>
            <a:endParaRPr lang="en-IN" dirty="0"/>
          </a:p>
          <a:p>
            <a:r>
              <a:rPr lang="en-IN" dirty="0"/>
              <a:t>LinkedList: [Java, Python, JavaScript, Kotlin] </a:t>
            </a:r>
          </a:p>
          <a:p>
            <a:r>
              <a:rPr lang="en-IN" dirty="0"/>
              <a:t>Removed Element: Python </a:t>
            </a:r>
          </a:p>
          <a:p>
            <a:r>
              <a:rPr lang="en-IN" dirty="0"/>
              <a:t>New LinkedList: [Java, JavaScript, Kotlin]</a:t>
            </a:r>
            <a:endParaRPr lang="en-US" dirty="0"/>
          </a:p>
        </p:txBody>
      </p:sp>
      <p:sp>
        <p:nvSpPr>
          <p:cNvPr id="10" name="Rectangle 9">
            <a:extLst>
              <a:ext uri="{FF2B5EF4-FFF2-40B4-BE49-F238E27FC236}">
                <a16:creationId xmlns:a16="http://schemas.microsoft.com/office/drawing/2014/main" id="{E8608B81-5C9F-159B-79A1-B1DEF6D58FC8}"/>
              </a:ext>
            </a:extLst>
          </p:cNvPr>
          <p:cNvSpPr/>
          <p:nvPr/>
        </p:nvSpPr>
        <p:spPr>
          <a:xfrm>
            <a:off x="216855" y="2034466"/>
            <a:ext cx="4355145" cy="923330"/>
          </a:xfrm>
          <a:prstGeom prst="rect">
            <a:avLst/>
          </a:prstGeom>
        </p:spPr>
        <p:txBody>
          <a:bodyPr wrap="square">
            <a:spAutoFit/>
          </a:bodyPr>
          <a:lstStyle/>
          <a:p>
            <a:r>
              <a:rPr lang="en-IN" dirty="0">
                <a:latin typeface="euclid_circular_a"/>
              </a:rPr>
              <a:t>Here, the </a:t>
            </a:r>
            <a:r>
              <a:rPr lang="en-IN" dirty="0"/>
              <a:t>remove()</a:t>
            </a:r>
            <a:r>
              <a:rPr lang="en-IN" dirty="0">
                <a:latin typeface="euclid_circular_a"/>
              </a:rPr>
              <a:t> method takes the index number as the parameter. And, removes the element specified by the index number.</a:t>
            </a:r>
            <a:endParaRPr lang="en-US" dirty="0"/>
          </a:p>
        </p:txBody>
      </p:sp>
    </p:spTree>
    <p:extLst>
      <p:ext uri="{BB962C8B-B14F-4D97-AF65-F5344CB8AC3E}">
        <p14:creationId xmlns:p14="http://schemas.microsoft.com/office/powerpoint/2010/main" val="241125316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4F9FE-E756-7B5E-4D44-950D920717BC}"/>
              </a:ext>
            </a:extLst>
          </p:cNvPr>
          <p:cNvSpPr>
            <a:spLocks noGrp="1"/>
          </p:cNvSpPr>
          <p:nvPr>
            <p:ph type="title"/>
          </p:nvPr>
        </p:nvSpPr>
        <p:spPr/>
        <p:txBody>
          <a:bodyPr>
            <a:normAutofit/>
          </a:bodyPr>
          <a:lstStyle/>
          <a:p>
            <a:r>
              <a:rPr lang="en-IN" b="1" dirty="0"/>
              <a:t>Other Methods</a:t>
            </a:r>
            <a:endParaRPr lang="en-US" dirty="0"/>
          </a:p>
        </p:txBody>
      </p:sp>
      <p:pic>
        <p:nvPicPr>
          <p:cNvPr id="9" name="Content Placeholder 8">
            <a:extLst>
              <a:ext uri="{FF2B5EF4-FFF2-40B4-BE49-F238E27FC236}">
                <a16:creationId xmlns:a16="http://schemas.microsoft.com/office/drawing/2014/main" id="{214C353F-A61C-51AA-CEE3-CB035851AFFE}"/>
              </a:ext>
            </a:extLst>
          </p:cNvPr>
          <p:cNvPicPr>
            <a:picLocks noGrp="1" noChangeAspect="1"/>
          </p:cNvPicPr>
          <p:nvPr>
            <p:ph idx="1"/>
          </p:nvPr>
        </p:nvPicPr>
        <p:blipFill>
          <a:blip r:embed="rId2"/>
          <a:stretch>
            <a:fillRect/>
          </a:stretch>
        </p:blipFill>
        <p:spPr>
          <a:xfrm>
            <a:off x="1362075" y="2190750"/>
            <a:ext cx="9474200" cy="3911600"/>
          </a:xfrm>
        </p:spPr>
      </p:pic>
      <p:sp>
        <p:nvSpPr>
          <p:cNvPr id="4" name="Date Placeholder 3">
            <a:extLst>
              <a:ext uri="{FF2B5EF4-FFF2-40B4-BE49-F238E27FC236}">
                <a16:creationId xmlns:a16="http://schemas.microsoft.com/office/drawing/2014/main" id="{DF1758E7-824F-6C53-97DB-5478268E34E6}"/>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6BE9DB29-84B0-B925-1C0F-B591779CD7F0}"/>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C28F3AD3-D066-EABB-AB07-82D39F21E3F8}"/>
              </a:ext>
            </a:extLst>
          </p:cNvPr>
          <p:cNvSpPr>
            <a:spLocks noGrp="1"/>
          </p:cNvSpPr>
          <p:nvPr>
            <p:ph type="sldNum" sz="quarter" idx="12"/>
          </p:nvPr>
        </p:nvSpPr>
        <p:spPr/>
        <p:txBody>
          <a:bodyPr/>
          <a:lstStyle/>
          <a:p>
            <a:fld id="{860C8249-ED93-7640-8EF8-EF1CF6F3BBCA}" type="slidenum">
              <a:rPr lang="en-US" smtClean="0"/>
              <a:t>93</a:t>
            </a:fld>
            <a:endParaRPr lang="en-US"/>
          </a:p>
        </p:txBody>
      </p:sp>
      <p:pic>
        <p:nvPicPr>
          <p:cNvPr id="7" name="Picture 6">
            <a:extLst>
              <a:ext uri="{FF2B5EF4-FFF2-40B4-BE49-F238E27FC236}">
                <a16:creationId xmlns:a16="http://schemas.microsoft.com/office/drawing/2014/main" id="{3323D4CA-EEE1-132F-EE97-83269144E129}"/>
              </a:ext>
            </a:extLst>
          </p:cNvPr>
          <p:cNvPicPr>
            <a:picLocks noChangeAspect="1"/>
          </p:cNvPicPr>
          <p:nvPr/>
        </p:nvPicPr>
        <p:blipFill>
          <a:blip r:embed="rId3"/>
          <a:stretch>
            <a:fillRect/>
          </a:stretch>
        </p:blipFill>
        <p:spPr>
          <a:xfrm>
            <a:off x="10877626" y="0"/>
            <a:ext cx="1314374" cy="1314374"/>
          </a:xfrm>
          <a:prstGeom prst="rect">
            <a:avLst/>
          </a:prstGeom>
        </p:spPr>
      </p:pic>
    </p:spTree>
    <p:extLst>
      <p:ext uri="{BB962C8B-B14F-4D97-AF65-F5344CB8AC3E}">
        <p14:creationId xmlns:p14="http://schemas.microsoft.com/office/powerpoint/2010/main" val="166290727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3A14E-84E0-8E4A-0C5D-24FA97FF5F31}"/>
              </a:ext>
            </a:extLst>
          </p:cNvPr>
          <p:cNvSpPr>
            <a:spLocks noGrp="1"/>
          </p:cNvSpPr>
          <p:nvPr>
            <p:ph type="title"/>
          </p:nvPr>
        </p:nvSpPr>
        <p:spPr>
          <a:xfrm>
            <a:off x="0" y="-294970"/>
            <a:ext cx="10058400" cy="1609344"/>
          </a:xfrm>
        </p:spPr>
        <p:txBody>
          <a:bodyPr>
            <a:normAutofit/>
          </a:bodyPr>
          <a:lstStyle/>
          <a:p>
            <a:r>
              <a:rPr lang="en-IN" b="1" dirty="0"/>
              <a:t>LinkedList Vs. </a:t>
            </a:r>
            <a:r>
              <a:rPr lang="en-IN" b="1" dirty="0" err="1"/>
              <a:t>ArrayList</a:t>
            </a:r>
            <a:endParaRPr lang="en-US" dirty="0"/>
          </a:p>
        </p:txBody>
      </p:sp>
      <p:sp>
        <p:nvSpPr>
          <p:cNvPr id="4" name="Date Placeholder 3">
            <a:extLst>
              <a:ext uri="{FF2B5EF4-FFF2-40B4-BE49-F238E27FC236}">
                <a16:creationId xmlns:a16="http://schemas.microsoft.com/office/drawing/2014/main" id="{67BC38BC-3A98-7052-1A29-70EE4BA78052}"/>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90F1F025-B283-5DFC-E7E4-0106F1C8DD8A}"/>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E324134F-CBF5-F68C-3F68-677587319B27}"/>
              </a:ext>
            </a:extLst>
          </p:cNvPr>
          <p:cNvSpPr>
            <a:spLocks noGrp="1"/>
          </p:cNvSpPr>
          <p:nvPr>
            <p:ph type="sldNum" sz="quarter" idx="12"/>
          </p:nvPr>
        </p:nvSpPr>
        <p:spPr/>
        <p:txBody>
          <a:bodyPr/>
          <a:lstStyle/>
          <a:p>
            <a:fld id="{860C8249-ED93-7640-8EF8-EF1CF6F3BBCA}" type="slidenum">
              <a:rPr lang="en-US" smtClean="0"/>
              <a:t>94</a:t>
            </a:fld>
            <a:endParaRPr lang="en-US"/>
          </a:p>
        </p:txBody>
      </p:sp>
      <p:pic>
        <p:nvPicPr>
          <p:cNvPr id="7" name="Picture 6">
            <a:extLst>
              <a:ext uri="{FF2B5EF4-FFF2-40B4-BE49-F238E27FC236}">
                <a16:creationId xmlns:a16="http://schemas.microsoft.com/office/drawing/2014/main" id="{B0596047-1E6A-7E28-D1A4-64C2C1C1B7DD}"/>
              </a:ext>
            </a:extLst>
          </p:cNvPr>
          <p:cNvPicPr>
            <a:picLocks noChangeAspect="1"/>
          </p:cNvPicPr>
          <p:nvPr/>
        </p:nvPicPr>
        <p:blipFill>
          <a:blip r:embed="rId2"/>
          <a:stretch>
            <a:fillRect/>
          </a:stretch>
        </p:blipFill>
        <p:spPr>
          <a:xfrm>
            <a:off x="10877626" y="0"/>
            <a:ext cx="1314374" cy="1314374"/>
          </a:xfrm>
          <a:prstGeom prst="rect">
            <a:avLst/>
          </a:prstGeom>
        </p:spPr>
      </p:pic>
      <p:pic>
        <p:nvPicPr>
          <p:cNvPr id="9" name="Picture 8">
            <a:extLst>
              <a:ext uri="{FF2B5EF4-FFF2-40B4-BE49-F238E27FC236}">
                <a16:creationId xmlns:a16="http://schemas.microsoft.com/office/drawing/2014/main" id="{BBB43D29-7C4E-0A84-61B8-3FCFFFEEF3F0}"/>
              </a:ext>
            </a:extLst>
          </p:cNvPr>
          <p:cNvPicPr>
            <a:picLocks noChangeAspect="1"/>
          </p:cNvPicPr>
          <p:nvPr/>
        </p:nvPicPr>
        <p:blipFill>
          <a:blip r:embed="rId3"/>
          <a:stretch>
            <a:fillRect/>
          </a:stretch>
        </p:blipFill>
        <p:spPr>
          <a:xfrm>
            <a:off x="2380072" y="1314374"/>
            <a:ext cx="8011593" cy="4660900"/>
          </a:xfrm>
          <a:prstGeom prst="rect">
            <a:avLst/>
          </a:prstGeom>
        </p:spPr>
      </p:pic>
    </p:spTree>
    <p:extLst>
      <p:ext uri="{BB962C8B-B14F-4D97-AF65-F5344CB8AC3E}">
        <p14:creationId xmlns:p14="http://schemas.microsoft.com/office/powerpoint/2010/main" val="411122398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17C76-CD4B-3585-76FF-763F6882E127}"/>
              </a:ext>
            </a:extLst>
          </p:cNvPr>
          <p:cNvSpPr>
            <a:spLocks noGrp="1"/>
          </p:cNvSpPr>
          <p:nvPr>
            <p:ph type="title"/>
          </p:nvPr>
        </p:nvSpPr>
        <p:spPr/>
        <p:txBody>
          <a:bodyPr/>
          <a:lstStyle/>
          <a:p>
            <a:r>
              <a:rPr lang="en-US" dirty="0"/>
              <a:t>Java Vector</a:t>
            </a:r>
          </a:p>
        </p:txBody>
      </p:sp>
      <p:sp>
        <p:nvSpPr>
          <p:cNvPr id="3" name="Content Placeholder 2">
            <a:extLst>
              <a:ext uri="{FF2B5EF4-FFF2-40B4-BE49-F238E27FC236}">
                <a16:creationId xmlns:a16="http://schemas.microsoft.com/office/drawing/2014/main" id="{ADA14D48-00FD-B31C-52F2-02409671727E}"/>
              </a:ext>
            </a:extLst>
          </p:cNvPr>
          <p:cNvSpPr>
            <a:spLocks noGrp="1"/>
          </p:cNvSpPr>
          <p:nvPr>
            <p:ph idx="1"/>
          </p:nvPr>
        </p:nvSpPr>
        <p:spPr/>
        <p:txBody>
          <a:bodyPr>
            <a:normAutofit lnSpcReduction="10000"/>
          </a:bodyPr>
          <a:lstStyle/>
          <a:p>
            <a:r>
              <a:rPr lang="en-IN" dirty="0"/>
              <a:t>The Vector class is an implementation of the List interface that allows us to create resizable-arrays similar to the </a:t>
            </a:r>
            <a:r>
              <a:rPr lang="en-IN" dirty="0" err="1"/>
              <a:t>ArrayList</a:t>
            </a:r>
            <a:r>
              <a:rPr lang="en-IN" dirty="0"/>
              <a:t> class.</a:t>
            </a:r>
            <a:br>
              <a:rPr lang="en-IN" dirty="0"/>
            </a:br>
            <a:r>
              <a:rPr lang="en-IN" b="1" dirty="0"/>
              <a:t>Java Vectors vs </a:t>
            </a:r>
            <a:r>
              <a:rPr lang="en-IN" b="1" dirty="0" err="1"/>
              <a:t>ArrayList</a:t>
            </a:r>
            <a:r>
              <a:rPr lang="en-IN" b="1" dirty="0"/>
              <a:t> </a:t>
            </a:r>
            <a:endParaRPr lang="en-IN" dirty="0"/>
          </a:p>
          <a:p>
            <a:r>
              <a:rPr lang="en-IN" dirty="0"/>
              <a:t>In Java, both </a:t>
            </a:r>
            <a:r>
              <a:rPr lang="en-IN" dirty="0" err="1"/>
              <a:t>ArrayList</a:t>
            </a:r>
            <a:r>
              <a:rPr lang="en-IN" dirty="0"/>
              <a:t> and Vector implements the List interface and provides the same functionalities. However, there exist some differences between them. The Vector class synchronizes each individual operation. </a:t>
            </a:r>
          </a:p>
          <a:p>
            <a:r>
              <a:rPr lang="en-IN" dirty="0"/>
              <a:t>This means whenever we want to perform some operation on vectors, the Vector class automatically applies a lock to that operation.</a:t>
            </a:r>
            <a:br>
              <a:rPr lang="en-IN" dirty="0"/>
            </a:br>
            <a:r>
              <a:rPr lang="en-IN" dirty="0"/>
              <a:t>It is because when one thread is accessing a vector, and at the same time another thread tries to access it, an exception called </a:t>
            </a:r>
            <a:r>
              <a:rPr lang="en-IN" dirty="0" err="1"/>
              <a:t>ConcurrentModificationException</a:t>
            </a:r>
            <a:r>
              <a:rPr lang="en-IN" dirty="0"/>
              <a:t> is generated. ‘ </a:t>
            </a:r>
          </a:p>
          <a:p>
            <a:r>
              <a:rPr lang="en-IN" dirty="0"/>
              <a:t>Hence, this continuous use of lock for each operation makes vectors less </a:t>
            </a:r>
            <a:r>
              <a:rPr lang="en-IN" dirty="0" err="1"/>
              <a:t>efficient.However</a:t>
            </a:r>
            <a:r>
              <a:rPr lang="en-IN" dirty="0"/>
              <a:t>, in array lists, methods are not synchronized. Instead, it uses the </a:t>
            </a:r>
            <a:r>
              <a:rPr lang="en-IN" dirty="0" err="1"/>
              <a:t>Collections.synchronizedList</a:t>
            </a:r>
            <a:r>
              <a:rPr lang="en-IN" dirty="0"/>
              <a:t>() method that synchronizes the list as a whole. </a:t>
            </a:r>
          </a:p>
          <a:p>
            <a:endParaRPr lang="en-US" dirty="0"/>
          </a:p>
        </p:txBody>
      </p:sp>
      <p:sp>
        <p:nvSpPr>
          <p:cNvPr id="4" name="Date Placeholder 3">
            <a:extLst>
              <a:ext uri="{FF2B5EF4-FFF2-40B4-BE49-F238E27FC236}">
                <a16:creationId xmlns:a16="http://schemas.microsoft.com/office/drawing/2014/main" id="{69B2E7C9-9C6C-5344-E6C5-E553A6AB5C30}"/>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5DC355EB-6ACF-08C9-E78D-D9AAC9EC3B7B}"/>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607F7B99-B327-57E7-10AB-8AEBA32B4A3E}"/>
              </a:ext>
            </a:extLst>
          </p:cNvPr>
          <p:cNvSpPr>
            <a:spLocks noGrp="1"/>
          </p:cNvSpPr>
          <p:nvPr>
            <p:ph type="sldNum" sz="quarter" idx="12"/>
          </p:nvPr>
        </p:nvSpPr>
        <p:spPr/>
        <p:txBody>
          <a:bodyPr/>
          <a:lstStyle/>
          <a:p>
            <a:fld id="{860C8249-ED93-7640-8EF8-EF1CF6F3BBCA}" type="slidenum">
              <a:rPr lang="en-US" smtClean="0"/>
              <a:t>95</a:t>
            </a:fld>
            <a:endParaRPr lang="en-US"/>
          </a:p>
        </p:txBody>
      </p:sp>
      <p:pic>
        <p:nvPicPr>
          <p:cNvPr id="7" name="Picture 6">
            <a:extLst>
              <a:ext uri="{FF2B5EF4-FFF2-40B4-BE49-F238E27FC236}">
                <a16:creationId xmlns:a16="http://schemas.microsoft.com/office/drawing/2014/main" id="{AC55D21D-C0B9-A594-D216-33FE6865EA76}"/>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93025852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629FD0-A3F7-DF30-B82C-825C655A2D49}"/>
              </a:ext>
            </a:extLst>
          </p:cNvPr>
          <p:cNvSpPr>
            <a:spLocks noGrp="1"/>
          </p:cNvSpPr>
          <p:nvPr>
            <p:ph idx="1"/>
          </p:nvPr>
        </p:nvSpPr>
        <p:spPr/>
        <p:txBody>
          <a:bodyPr/>
          <a:lstStyle/>
          <a:p>
            <a:pPr marL="0" indent="0">
              <a:buNone/>
            </a:pPr>
            <a:r>
              <a:rPr lang="en-IN" dirty="0"/>
              <a:t>Creating a Vector</a:t>
            </a:r>
          </a:p>
          <a:p>
            <a:pPr marL="0" indent="0">
              <a:buNone/>
            </a:pPr>
            <a:br>
              <a:rPr lang="en-IN" dirty="0"/>
            </a:br>
            <a:r>
              <a:rPr lang="en-IN" dirty="0"/>
              <a:t>Vector&lt;Type&gt; vector = new Vector &lt;&gt;(); </a:t>
            </a:r>
          </a:p>
          <a:p>
            <a:pPr marL="0" indent="0">
              <a:buNone/>
            </a:pPr>
            <a:r>
              <a:rPr lang="en-IN" dirty="0"/>
              <a:t>Here, Type indicates the type of a linked list.</a:t>
            </a:r>
            <a:br>
              <a:rPr lang="en-IN" dirty="0"/>
            </a:br>
            <a:endParaRPr lang="en-IN" dirty="0"/>
          </a:p>
          <a:p>
            <a:pPr marL="0" indent="0">
              <a:buNone/>
            </a:pPr>
            <a:r>
              <a:rPr lang="en-IN" dirty="0"/>
              <a:t>// create Integer type linked list </a:t>
            </a:r>
          </a:p>
          <a:p>
            <a:pPr marL="0" indent="0">
              <a:buNone/>
            </a:pPr>
            <a:r>
              <a:rPr lang="en-IN" dirty="0"/>
              <a:t>Vector&lt;Integer&gt; vector= new Vector &lt;&gt;(); </a:t>
            </a:r>
          </a:p>
          <a:p>
            <a:endParaRPr lang="en-IN" dirty="0"/>
          </a:p>
          <a:p>
            <a:pPr marL="0" indent="0">
              <a:buNone/>
            </a:pPr>
            <a:r>
              <a:rPr lang="en-IN" dirty="0"/>
              <a:t>// create String type linked list </a:t>
            </a:r>
          </a:p>
          <a:p>
            <a:pPr marL="0" indent="0">
              <a:buNone/>
            </a:pPr>
            <a:r>
              <a:rPr lang="en-IN" dirty="0"/>
              <a:t>Vector&lt;String&gt; vector= new Vector &lt;&gt;(); </a:t>
            </a:r>
          </a:p>
          <a:p>
            <a:endParaRPr lang="en-US" dirty="0"/>
          </a:p>
        </p:txBody>
      </p:sp>
      <p:sp>
        <p:nvSpPr>
          <p:cNvPr id="4" name="Date Placeholder 3">
            <a:extLst>
              <a:ext uri="{FF2B5EF4-FFF2-40B4-BE49-F238E27FC236}">
                <a16:creationId xmlns:a16="http://schemas.microsoft.com/office/drawing/2014/main" id="{8AEA45D4-C93C-846E-C48E-9842A78A052A}"/>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0A035FA8-87FD-741B-462C-1F272505F5CA}"/>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26B2E526-933D-9F78-8762-01A7EE7DCFE2}"/>
              </a:ext>
            </a:extLst>
          </p:cNvPr>
          <p:cNvSpPr>
            <a:spLocks noGrp="1"/>
          </p:cNvSpPr>
          <p:nvPr>
            <p:ph type="sldNum" sz="quarter" idx="12"/>
          </p:nvPr>
        </p:nvSpPr>
        <p:spPr/>
        <p:txBody>
          <a:bodyPr/>
          <a:lstStyle/>
          <a:p>
            <a:fld id="{860C8249-ED93-7640-8EF8-EF1CF6F3BBCA}" type="slidenum">
              <a:rPr lang="en-US" smtClean="0"/>
              <a:t>96</a:t>
            </a:fld>
            <a:endParaRPr lang="en-US"/>
          </a:p>
        </p:txBody>
      </p:sp>
      <p:pic>
        <p:nvPicPr>
          <p:cNvPr id="7" name="Picture 6">
            <a:extLst>
              <a:ext uri="{FF2B5EF4-FFF2-40B4-BE49-F238E27FC236}">
                <a16:creationId xmlns:a16="http://schemas.microsoft.com/office/drawing/2014/main" id="{E3957327-392F-5295-30DF-DD798D03B107}"/>
              </a:ext>
            </a:extLst>
          </p:cNvPr>
          <p:cNvPicPr>
            <a:picLocks noChangeAspect="1"/>
          </p:cNvPicPr>
          <p:nvPr/>
        </p:nvPicPr>
        <p:blipFill>
          <a:blip r:embed="rId2"/>
          <a:stretch>
            <a:fillRect/>
          </a:stretch>
        </p:blipFill>
        <p:spPr>
          <a:xfrm>
            <a:off x="10877626" y="0"/>
            <a:ext cx="1314374" cy="1314374"/>
          </a:xfrm>
          <a:prstGeom prst="rect">
            <a:avLst/>
          </a:prstGeom>
        </p:spPr>
      </p:pic>
    </p:spTree>
    <p:extLst>
      <p:ext uri="{BB962C8B-B14F-4D97-AF65-F5344CB8AC3E}">
        <p14:creationId xmlns:p14="http://schemas.microsoft.com/office/powerpoint/2010/main" val="242715564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01797-C68A-7908-55F1-306E6A6E4D24}"/>
              </a:ext>
            </a:extLst>
          </p:cNvPr>
          <p:cNvSpPr>
            <a:spLocks noGrp="1"/>
          </p:cNvSpPr>
          <p:nvPr>
            <p:ph type="title"/>
          </p:nvPr>
        </p:nvSpPr>
        <p:spPr>
          <a:xfrm>
            <a:off x="0" y="-159652"/>
            <a:ext cx="10058400" cy="1609344"/>
          </a:xfrm>
        </p:spPr>
        <p:txBody>
          <a:bodyPr/>
          <a:lstStyle/>
          <a:p>
            <a:r>
              <a:rPr lang="en-US" dirty="0"/>
              <a:t>Add elements</a:t>
            </a:r>
          </a:p>
        </p:txBody>
      </p:sp>
      <p:sp>
        <p:nvSpPr>
          <p:cNvPr id="3" name="Content Placeholder 2">
            <a:extLst>
              <a:ext uri="{FF2B5EF4-FFF2-40B4-BE49-F238E27FC236}">
                <a16:creationId xmlns:a16="http://schemas.microsoft.com/office/drawing/2014/main" id="{BF247805-2DE6-D9E2-25E9-D6474ADBB3C4}"/>
              </a:ext>
            </a:extLst>
          </p:cNvPr>
          <p:cNvSpPr>
            <a:spLocks noGrp="1"/>
          </p:cNvSpPr>
          <p:nvPr>
            <p:ph idx="1"/>
          </p:nvPr>
        </p:nvSpPr>
        <p:spPr>
          <a:xfrm>
            <a:off x="0" y="1053294"/>
            <a:ext cx="3733380" cy="2807944"/>
          </a:xfrm>
        </p:spPr>
        <p:txBody>
          <a:bodyPr/>
          <a:lstStyle/>
          <a:p>
            <a:r>
              <a:rPr lang="en-IN" dirty="0"/>
              <a:t>add(element) - adds an element to vectors </a:t>
            </a:r>
          </a:p>
          <a:p>
            <a:r>
              <a:rPr lang="en-IN" dirty="0"/>
              <a:t>add(index, element) - adds an element to the specified position </a:t>
            </a:r>
          </a:p>
          <a:p>
            <a:r>
              <a:rPr lang="en-IN" dirty="0" err="1"/>
              <a:t>addAll</a:t>
            </a:r>
            <a:r>
              <a:rPr lang="en-IN" dirty="0"/>
              <a:t>(vector) - adds all elements of a vector to another vector </a:t>
            </a:r>
          </a:p>
          <a:p>
            <a:endParaRPr lang="en-US" dirty="0"/>
          </a:p>
        </p:txBody>
      </p:sp>
      <p:sp>
        <p:nvSpPr>
          <p:cNvPr id="4" name="Date Placeholder 3">
            <a:extLst>
              <a:ext uri="{FF2B5EF4-FFF2-40B4-BE49-F238E27FC236}">
                <a16:creationId xmlns:a16="http://schemas.microsoft.com/office/drawing/2014/main" id="{F836D8DA-BE70-589B-17DF-7D9BE8F783B2}"/>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10458DEA-3CDC-13A0-9DB5-F44296218BA4}"/>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BC58377A-7EFF-234E-57C1-25B580890A07}"/>
              </a:ext>
            </a:extLst>
          </p:cNvPr>
          <p:cNvSpPr>
            <a:spLocks noGrp="1"/>
          </p:cNvSpPr>
          <p:nvPr>
            <p:ph type="sldNum" sz="quarter" idx="12"/>
          </p:nvPr>
        </p:nvSpPr>
        <p:spPr/>
        <p:txBody>
          <a:bodyPr/>
          <a:lstStyle/>
          <a:p>
            <a:fld id="{860C8249-ED93-7640-8EF8-EF1CF6F3BBCA}" type="slidenum">
              <a:rPr lang="en-US" smtClean="0"/>
              <a:t>97</a:t>
            </a:fld>
            <a:endParaRPr lang="en-US"/>
          </a:p>
        </p:txBody>
      </p:sp>
      <p:pic>
        <p:nvPicPr>
          <p:cNvPr id="7" name="Picture 6">
            <a:extLst>
              <a:ext uri="{FF2B5EF4-FFF2-40B4-BE49-F238E27FC236}">
                <a16:creationId xmlns:a16="http://schemas.microsoft.com/office/drawing/2014/main" id="{465BD52B-B891-F0FD-8757-E8B6F4FC2C6C}"/>
              </a:ext>
            </a:extLst>
          </p:cNvPr>
          <p:cNvPicPr>
            <a:picLocks noChangeAspect="1"/>
          </p:cNvPicPr>
          <p:nvPr/>
        </p:nvPicPr>
        <p:blipFill>
          <a:blip r:embed="rId2"/>
          <a:stretch>
            <a:fillRect/>
          </a:stretch>
        </p:blipFill>
        <p:spPr>
          <a:xfrm>
            <a:off x="10877626" y="0"/>
            <a:ext cx="1314374" cy="1314374"/>
          </a:xfrm>
          <a:prstGeom prst="rect">
            <a:avLst/>
          </a:prstGeom>
        </p:spPr>
      </p:pic>
      <p:sp>
        <p:nvSpPr>
          <p:cNvPr id="9" name="Rectangle 8">
            <a:extLst>
              <a:ext uri="{FF2B5EF4-FFF2-40B4-BE49-F238E27FC236}">
                <a16:creationId xmlns:a16="http://schemas.microsoft.com/office/drawing/2014/main" id="{88C65588-C965-2E98-3FB1-C5A902ECB0F3}"/>
              </a:ext>
            </a:extLst>
          </p:cNvPr>
          <p:cNvSpPr/>
          <p:nvPr/>
        </p:nvSpPr>
        <p:spPr>
          <a:xfrm>
            <a:off x="6210247" y="1373692"/>
            <a:ext cx="5027729" cy="3693319"/>
          </a:xfrm>
          <a:prstGeom prst="rect">
            <a:avLst/>
          </a:prstGeom>
        </p:spPr>
        <p:txBody>
          <a:bodyPr wrap="square">
            <a:spAutoFit/>
          </a:bodyPr>
          <a:lstStyle/>
          <a:p>
            <a:r>
              <a:rPr lang="en-IN" dirty="0">
                <a:latin typeface="LMSans10"/>
              </a:rPr>
              <a:t>import java . util . Vector ;</a:t>
            </a:r>
            <a:br>
              <a:rPr lang="en-IN" dirty="0">
                <a:latin typeface="LMSans10"/>
              </a:rPr>
            </a:br>
            <a:r>
              <a:rPr lang="en-IN" dirty="0">
                <a:latin typeface="LMSans10"/>
              </a:rPr>
              <a:t>class vector1 </a:t>
            </a:r>
            <a:r>
              <a:rPr lang="en-IN" dirty="0">
                <a:latin typeface="CMSY10"/>
              </a:rPr>
              <a:t>{</a:t>
            </a:r>
            <a:br>
              <a:rPr lang="en-IN" dirty="0">
                <a:latin typeface="CMSY10"/>
              </a:rPr>
            </a:br>
            <a:r>
              <a:rPr lang="en-IN" dirty="0">
                <a:latin typeface="LMSans10"/>
              </a:rPr>
              <a:t>public static void main(String [] </a:t>
            </a:r>
            <a:r>
              <a:rPr lang="en-IN" dirty="0" err="1">
                <a:latin typeface="LMSans10"/>
              </a:rPr>
              <a:t>args</a:t>
            </a:r>
            <a:r>
              <a:rPr lang="en-IN" dirty="0">
                <a:latin typeface="LMSans10"/>
              </a:rPr>
              <a:t>) </a:t>
            </a:r>
            <a:r>
              <a:rPr lang="en-IN" dirty="0">
                <a:latin typeface="CMSY10"/>
              </a:rPr>
              <a:t>{ </a:t>
            </a:r>
          </a:p>
          <a:p>
            <a:r>
              <a:rPr lang="en-IN" dirty="0">
                <a:latin typeface="LMSans10"/>
              </a:rPr>
              <a:t>Vector</a:t>
            </a:r>
            <a:r>
              <a:rPr lang="en-IN" dirty="0">
                <a:latin typeface="CMMI10"/>
              </a:rPr>
              <a:t>&lt;</a:t>
            </a:r>
            <a:r>
              <a:rPr lang="en-IN" dirty="0">
                <a:latin typeface="LMSans10"/>
              </a:rPr>
              <a:t>String</a:t>
            </a:r>
            <a:r>
              <a:rPr lang="en-IN" dirty="0">
                <a:latin typeface="CMMI10"/>
              </a:rPr>
              <a:t>&gt; </a:t>
            </a:r>
            <a:r>
              <a:rPr lang="en-IN" dirty="0">
                <a:latin typeface="LMSans10"/>
              </a:rPr>
              <a:t>mammals= new Vector </a:t>
            </a:r>
            <a:r>
              <a:rPr lang="en-IN" dirty="0">
                <a:latin typeface="CMMI10"/>
              </a:rPr>
              <a:t>&lt;&gt;</a:t>
            </a:r>
            <a:r>
              <a:rPr lang="en-IN" dirty="0">
                <a:latin typeface="LMSans10"/>
              </a:rPr>
              <a:t>(); </a:t>
            </a:r>
            <a:endParaRPr lang="en-IN" dirty="0"/>
          </a:p>
          <a:p>
            <a:r>
              <a:rPr lang="en-IN" dirty="0" err="1">
                <a:latin typeface="LMSans10"/>
              </a:rPr>
              <a:t>mammals.add</a:t>
            </a:r>
            <a:r>
              <a:rPr lang="en-IN" dirty="0">
                <a:latin typeface="LMSans10"/>
              </a:rPr>
              <a:t>(”Dog”);</a:t>
            </a:r>
            <a:br>
              <a:rPr lang="en-IN" dirty="0">
                <a:latin typeface="LMSans10"/>
              </a:rPr>
            </a:br>
            <a:r>
              <a:rPr lang="en-IN" dirty="0">
                <a:latin typeface="LMSans10"/>
              </a:rPr>
              <a:t>mammals .add (” Horse ” ) ;</a:t>
            </a:r>
            <a:br>
              <a:rPr lang="en-IN" dirty="0">
                <a:latin typeface="LMSans10"/>
              </a:rPr>
            </a:br>
            <a:r>
              <a:rPr lang="en-IN" dirty="0" err="1">
                <a:latin typeface="LMSans10"/>
              </a:rPr>
              <a:t>mammals.add</a:t>
            </a:r>
            <a:r>
              <a:rPr lang="en-IN" dirty="0">
                <a:latin typeface="LMSans10"/>
              </a:rPr>
              <a:t>(2, ”Cat”); </a:t>
            </a:r>
          </a:p>
          <a:p>
            <a:r>
              <a:rPr lang="en-IN" dirty="0" err="1">
                <a:latin typeface="LMSans10"/>
              </a:rPr>
              <a:t>System.out.println</a:t>
            </a:r>
            <a:r>
              <a:rPr lang="en-IN" dirty="0">
                <a:latin typeface="LMSans10"/>
              </a:rPr>
              <a:t>(”Vector: ” + mammals); </a:t>
            </a:r>
          </a:p>
          <a:p>
            <a:r>
              <a:rPr lang="en-IN" dirty="0">
                <a:latin typeface="LMSans10"/>
              </a:rPr>
              <a:t>Vector</a:t>
            </a:r>
            <a:r>
              <a:rPr lang="en-IN" dirty="0">
                <a:latin typeface="CMMI10"/>
              </a:rPr>
              <a:t>&lt;</a:t>
            </a:r>
            <a:r>
              <a:rPr lang="en-IN" dirty="0">
                <a:latin typeface="LMSans10"/>
              </a:rPr>
              <a:t>String</a:t>
            </a:r>
            <a:r>
              <a:rPr lang="en-IN" dirty="0">
                <a:latin typeface="CMMI10"/>
              </a:rPr>
              <a:t>&gt; </a:t>
            </a:r>
            <a:r>
              <a:rPr lang="en-IN" dirty="0">
                <a:latin typeface="LMSans10"/>
              </a:rPr>
              <a:t>animals = new Vector </a:t>
            </a:r>
            <a:r>
              <a:rPr lang="en-IN" dirty="0">
                <a:latin typeface="CMMI10"/>
              </a:rPr>
              <a:t>&lt;&gt;</a:t>
            </a:r>
            <a:r>
              <a:rPr lang="en-IN" dirty="0">
                <a:latin typeface="LMSans10"/>
              </a:rPr>
              <a:t>(); </a:t>
            </a:r>
            <a:endParaRPr lang="en-IN" dirty="0"/>
          </a:p>
          <a:p>
            <a:r>
              <a:rPr lang="en-IN" dirty="0">
                <a:latin typeface="LMSans10"/>
              </a:rPr>
              <a:t>animals . add(” Crocodile ”);</a:t>
            </a:r>
            <a:br>
              <a:rPr lang="en-IN" dirty="0">
                <a:latin typeface="LMSans10"/>
              </a:rPr>
            </a:br>
            <a:r>
              <a:rPr lang="en-IN" dirty="0">
                <a:latin typeface="LMSans10"/>
              </a:rPr>
              <a:t>a n </a:t>
            </a:r>
            <a:r>
              <a:rPr lang="en-IN" dirty="0" err="1">
                <a:latin typeface="LMSans10"/>
              </a:rPr>
              <a:t>i</a:t>
            </a:r>
            <a:r>
              <a:rPr lang="en-IN" dirty="0">
                <a:latin typeface="LMSans10"/>
              </a:rPr>
              <a:t> m a l s . a d d A l l ( mammals ) ;</a:t>
            </a:r>
            <a:br>
              <a:rPr lang="en-IN" dirty="0">
                <a:latin typeface="LMSans10"/>
              </a:rPr>
            </a:br>
            <a:r>
              <a:rPr lang="en-IN" dirty="0">
                <a:latin typeface="LMSans10"/>
              </a:rPr>
              <a:t>System . out . </a:t>
            </a:r>
            <a:r>
              <a:rPr lang="en-IN" dirty="0" err="1">
                <a:latin typeface="LMSans10"/>
              </a:rPr>
              <a:t>println</a:t>
            </a:r>
            <a:r>
              <a:rPr lang="en-IN" dirty="0">
                <a:latin typeface="LMSans10"/>
              </a:rPr>
              <a:t> (”New Vector : ” + animals ); </a:t>
            </a:r>
          </a:p>
          <a:p>
            <a:r>
              <a:rPr lang="en-IN" dirty="0">
                <a:latin typeface="CMSY10"/>
              </a:rPr>
              <a:t>}} </a:t>
            </a:r>
            <a:endParaRPr lang="en-IN" dirty="0">
              <a:effectLst/>
            </a:endParaRPr>
          </a:p>
        </p:txBody>
      </p:sp>
      <p:sp>
        <p:nvSpPr>
          <p:cNvPr id="8" name="TextBox 7">
            <a:extLst>
              <a:ext uri="{FF2B5EF4-FFF2-40B4-BE49-F238E27FC236}">
                <a16:creationId xmlns:a16="http://schemas.microsoft.com/office/drawing/2014/main" id="{AE3EED33-2FC6-4A65-B259-5724DAA81AF3}"/>
              </a:ext>
            </a:extLst>
          </p:cNvPr>
          <p:cNvSpPr txBox="1"/>
          <p:nvPr/>
        </p:nvSpPr>
        <p:spPr>
          <a:xfrm>
            <a:off x="2984938" y="4792717"/>
            <a:ext cx="4297010" cy="1200329"/>
          </a:xfrm>
          <a:prstGeom prst="rect">
            <a:avLst/>
          </a:prstGeom>
          <a:noFill/>
        </p:spPr>
        <p:txBody>
          <a:bodyPr wrap="none" rtlCol="0">
            <a:spAutoFit/>
          </a:bodyPr>
          <a:lstStyle/>
          <a:p>
            <a:r>
              <a:rPr lang="en-US" dirty="0"/>
              <a:t>Output: </a:t>
            </a:r>
          </a:p>
          <a:p>
            <a:endParaRPr lang="en-US" dirty="0"/>
          </a:p>
          <a:p>
            <a:r>
              <a:rPr lang="en-US" dirty="0"/>
              <a:t>Vector: Dog, Horse, Cat</a:t>
            </a:r>
          </a:p>
          <a:p>
            <a:r>
              <a:rPr lang="en-US" dirty="0"/>
              <a:t>New Vector: Crocodile, Dog, Horse, Cat</a:t>
            </a:r>
          </a:p>
        </p:txBody>
      </p:sp>
    </p:spTree>
    <p:extLst>
      <p:ext uri="{BB962C8B-B14F-4D97-AF65-F5344CB8AC3E}">
        <p14:creationId xmlns:p14="http://schemas.microsoft.com/office/powerpoint/2010/main" val="324325075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1910B-9AB7-834E-4085-BBF24798E088}"/>
              </a:ext>
            </a:extLst>
          </p:cNvPr>
          <p:cNvSpPr>
            <a:spLocks noGrp="1"/>
          </p:cNvSpPr>
          <p:nvPr>
            <p:ph type="title"/>
          </p:nvPr>
        </p:nvSpPr>
        <p:spPr>
          <a:xfrm>
            <a:off x="0" y="-294970"/>
            <a:ext cx="10058400" cy="1609344"/>
          </a:xfrm>
        </p:spPr>
        <p:txBody>
          <a:bodyPr/>
          <a:lstStyle/>
          <a:p>
            <a:r>
              <a:rPr lang="en-IN" dirty="0"/>
              <a:t>Access Vector elements </a:t>
            </a:r>
            <a:endParaRPr lang="en-US" dirty="0"/>
          </a:p>
        </p:txBody>
      </p:sp>
      <p:sp>
        <p:nvSpPr>
          <p:cNvPr id="3" name="Content Placeholder 2">
            <a:extLst>
              <a:ext uri="{FF2B5EF4-FFF2-40B4-BE49-F238E27FC236}">
                <a16:creationId xmlns:a16="http://schemas.microsoft.com/office/drawing/2014/main" id="{6E6820D4-FEC9-8900-87B2-1328E185A773}"/>
              </a:ext>
            </a:extLst>
          </p:cNvPr>
          <p:cNvSpPr>
            <a:spLocks noGrp="1"/>
          </p:cNvSpPr>
          <p:nvPr>
            <p:ph idx="1"/>
          </p:nvPr>
        </p:nvSpPr>
        <p:spPr>
          <a:xfrm>
            <a:off x="81876" y="881187"/>
            <a:ext cx="2598262" cy="2786923"/>
          </a:xfrm>
        </p:spPr>
        <p:txBody>
          <a:bodyPr/>
          <a:lstStyle/>
          <a:p>
            <a:r>
              <a:rPr lang="en-IN" dirty="0"/>
              <a:t>get(index) - returns an element specified by the index </a:t>
            </a:r>
          </a:p>
          <a:p>
            <a:r>
              <a:rPr lang="en-IN" dirty="0"/>
              <a:t>iterator() - returns an iterator object to sequentially access vector elements </a:t>
            </a:r>
          </a:p>
          <a:p>
            <a:endParaRPr lang="en-US" dirty="0"/>
          </a:p>
        </p:txBody>
      </p:sp>
      <p:sp>
        <p:nvSpPr>
          <p:cNvPr id="4" name="Date Placeholder 3">
            <a:extLst>
              <a:ext uri="{FF2B5EF4-FFF2-40B4-BE49-F238E27FC236}">
                <a16:creationId xmlns:a16="http://schemas.microsoft.com/office/drawing/2014/main" id="{E59EC28F-7F02-4507-2831-C44B13FF8B67}"/>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244DC0E1-EBF8-4921-A41E-315C81ECA68C}"/>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9028213B-7D6F-AA98-D7F8-98BCD1B855AA}"/>
              </a:ext>
            </a:extLst>
          </p:cNvPr>
          <p:cNvSpPr>
            <a:spLocks noGrp="1"/>
          </p:cNvSpPr>
          <p:nvPr>
            <p:ph type="sldNum" sz="quarter" idx="12"/>
          </p:nvPr>
        </p:nvSpPr>
        <p:spPr/>
        <p:txBody>
          <a:bodyPr/>
          <a:lstStyle/>
          <a:p>
            <a:fld id="{860C8249-ED93-7640-8EF8-EF1CF6F3BBCA}" type="slidenum">
              <a:rPr lang="en-US" smtClean="0"/>
              <a:t>98</a:t>
            </a:fld>
            <a:endParaRPr lang="en-US"/>
          </a:p>
        </p:txBody>
      </p:sp>
      <p:pic>
        <p:nvPicPr>
          <p:cNvPr id="7" name="Picture 6">
            <a:extLst>
              <a:ext uri="{FF2B5EF4-FFF2-40B4-BE49-F238E27FC236}">
                <a16:creationId xmlns:a16="http://schemas.microsoft.com/office/drawing/2014/main" id="{D91C96CF-0710-50B0-DF25-DE16A79364FB}"/>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E4B704FA-2200-9269-768A-7E5876971F81}"/>
              </a:ext>
            </a:extLst>
          </p:cNvPr>
          <p:cNvSpPr/>
          <p:nvPr/>
        </p:nvSpPr>
        <p:spPr>
          <a:xfrm>
            <a:off x="4781626" y="934320"/>
            <a:ext cx="6096000" cy="4524315"/>
          </a:xfrm>
          <a:prstGeom prst="rect">
            <a:avLst/>
          </a:prstGeom>
        </p:spPr>
        <p:txBody>
          <a:bodyPr>
            <a:spAutoFit/>
          </a:bodyPr>
          <a:lstStyle/>
          <a:p>
            <a:r>
              <a:rPr lang="en-IN" dirty="0">
                <a:latin typeface="LMSans10"/>
              </a:rPr>
              <a:t>import java . util . Iterator ;</a:t>
            </a:r>
            <a:br>
              <a:rPr lang="en-IN" dirty="0">
                <a:latin typeface="LMSans10"/>
              </a:rPr>
            </a:br>
            <a:r>
              <a:rPr lang="en-IN" dirty="0">
                <a:latin typeface="LMSans10"/>
              </a:rPr>
              <a:t>import java . util . Vector ;</a:t>
            </a:r>
            <a:br>
              <a:rPr lang="en-IN" dirty="0">
                <a:latin typeface="LMSans10"/>
              </a:rPr>
            </a:br>
            <a:r>
              <a:rPr lang="en-IN" dirty="0">
                <a:latin typeface="LMSans10"/>
              </a:rPr>
              <a:t>class vector2 </a:t>
            </a:r>
            <a:r>
              <a:rPr lang="en-IN" dirty="0">
                <a:latin typeface="CMSY10"/>
              </a:rPr>
              <a:t>{</a:t>
            </a:r>
            <a:br>
              <a:rPr lang="en-IN" dirty="0">
                <a:latin typeface="CMSY10"/>
              </a:rPr>
            </a:br>
            <a:r>
              <a:rPr lang="en-IN" dirty="0">
                <a:latin typeface="LMSans10"/>
              </a:rPr>
              <a:t>public static void main(String [] </a:t>
            </a:r>
            <a:r>
              <a:rPr lang="en-IN" dirty="0" err="1">
                <a:latin typeface="LMSans10"/>
              </a:rPr>
              <a:t>args</a:t>
            </a:r>
            <a:r>
              <a:rPr lang="en-IN" dirty="0">
                <a:latin typeface="LMSans10"/>
              </a:rPr>
              <a:t>) </a:t>
            </a:r>
            <a:r>
              <a:rPr lang="en-IN" dirty="0">
                <a:latin typeface="CMSY10"/>
              </a:rPr>
              <a:t>{ </a:t>
            </a:r>
          </a:p>
          <a:p>
            <a:r>
              <a:rPr lang="en-IN" dirty="0">
                <a:latin typeface="LMSans10"/>
              </a:rPr>
              <a:t>Vector</a:t>
            </a:r>
            <a:r>
              <a:rPr lang="en-IN" dirty="0">
                <a:latin typeface="CMMI10"/>
              </a:rPr>
              <a:t>&lt;</a:t>
            </a:r>
            <a:r>
              <a:rPr lang="en-IN" dirty="0">
                <a:latin typeface="LMSans10"/>
              </a:rPr>
              <a:t>String</a:t>
            </a:r>
            <a:r>
              <a:rPr lang="en-IN" dirty="0">
                <a:latin typeface="CMMI10"/>
              </a:rPr>
              <a:t>&gt; </a:t>
            </a:r>
            <a:r>
              <a:rPr lang="en-IN" dirty="0">
                <a:latin typeface="LMSans10"/>
              </a:rPr>
              <a:t>animals= new Vector </a:t>
            </a:r>
            <a:r>
              <a:rPr lang="en-IN" dirty="0">
                <a:latin typeface="CMMI10"/>
              </a:rPr>
              <a:t>&lt;&gt;</a:t>
            </a:r>
            <a:r>
              <a:rPr lang="en-IN" dirty="0">
                <a:latin typeface="LMSans10"/>
              </a:rPr>
              <a:t>(); </a:t>
            </a:r>
            <a:endParaRPr lang="en-IN" dirty="0"/>
          </a:p>
          <a:p>
            <a:r>
              <a:rPr lang="en-IN" dirty="0">
                <a:latin typeface="LMSans10"/>
              </a:rPr>
              <a:t>animals .add(”Dog”); </a:t>
            </a:r>
          </a:p>
          <a:p>
            <a:r>
              <a:rPr lang="en-IN" dirty="0">
                <a:latin typeface="LMSans10"/>
              </a:rPr>
              <a:t>animals .add(”Horse ”); </a:t>
            </a:r>
          </a:p>
          <a:p>
            <a:r>
              <a:rPr lang="en-IN" dirty="0">
                <a:latin typeface="LMSans10"/>
              </a:rPr>
              <a:t>animals .add(”Cat”); </a:t>
            </a:r>
            <a:endParaRPr lang="en-IN" dirty="0"/>
          </a:p>
          <a:p>
            <a:r>
              <a:rPr lang="en-IN" dirty="0">
                <a:latin typeface="LMSans10"/>
              </a:rPr>
              <a:t>String element = animals . get (2); </a:t>
            </a:r>
          </a:p>
          <a:p>
            <a:r>
              <a:rPr lang="en-IN" dirty="0" err="1">
                <a:latin typeface="LMSans10"/>
              </a:rPr>
              <a:t>System.out.println</a:t>
            </a:r>
            <a:r>
              <a:rPr lang="en-IN" dirty="0">
                <a:latin typeface="LMSans10"/>
              </a:rPr>
              <a:t>(”Element at index 2: ” + element); Iterator</a:t>
            </a:r>
            <a:r>
              <a:rPr lang="en-IN" dirty="0">
                <a:latin typeface="CMMI10"/>
              </a:rPr>
              <a:t>&lt;</a:t>
            </a:r>
            <a:r>
              <a:rPr lang="en-IN" dirty="0">
                <a:latin typeface="LMSans10"/>
              </a:rPr>
              <a:t>String</a:t>
            </a:r>
            <a:r>
              <a:rPr lang="en-IN" dirty="0">
                <a:latin typeface="CMMI10"/>
              </a:rPr>
              <a:t>&gt; </a:t>
            </a:r>
            <a:r>
              <a:rPr lang="en-IN" dirty="0">
                <a:latin typeface="LMSans10"/>
              </a:rPr>
              <a:t>iterate = </a:t>
            </a:r>
            <a:r>
              <a:rPr lang="en-IN" dirty="0" err="1">
                <a:latin typeface="LMSans10"/>
              </a:rPr>
              <a:t>animals.iterator</a:t>
            </a:r>
            <a:r>
              <a:rPr lang="en-IN" dirty="0">
                <a:latin typeface="LMSans10"/>
              </a:rPr>
              <a:t>();</a:t>
            </a:r>
            <a:br>
              <a:rPr lang="en-IN" dirty="0">
                <a:latin typeface="LMSans10"/>
              </a:rPr>
            </a:br>
            <a:r>
              <a:rPr lang="en-IN" dirty="0">
                <a:latin typeface="LMSans10"/>
              </a:rPr>
              <a:t>System . out . print (” Vector : ”);</a:t>
            </a:r>
            <a:br>
              <a:rPr lang="en-IN" dirty="0">
                <a:latin typeface="LMSans10"/>
              </a:rPr>
            </a:br>
            <a:r>
              <a:rPr lang="en-IN" dirty="0">
                <a:latin typeface="LMSans10"/>
              </a:rPr>
              <a:t>while(</a:t>
            </a:r>
            <a:r>
              <a:rPr lang="en-IN" dirty="0" err="1">
                <a:latin typeface="LMSans10"/>
              </a:rPr>
              <a:t>iterate.hasNext</a:t>
            </a:r>
            <a:r>
              <a:rPr lang="en-IN" dirty="0">
                <a:latin typeface="LMSans10"/>
              </a:rPr>
              <a:t>()) </a:t>
            </a:r>
            <a:r>
              <a:rPr lang="en-IN" dirty="0">
                <a:latin typeface="CMSY10"/>
              </a:rPr>
              <a:t>{</a:t>
            </a:r>
            <a:br>
              <a:rPr lang="en-IN" dirty="0">
                <a:latin typeface="CMSY10"/>
              </a:rPr>
            </a:br>
            <a:r>
              <a:rPr lang="en-IN" dirty="0">
                <a:latin typeface="LMSans10"/>
              </a:rPr>
              <a:t>System . out . print ( iterate . next ());</a:t>
            </a:r>
            <a:br>
              <a:rPr lang="en-IN" dirty="0">
                <a:latin typeface="LMSans10"/>
              </a:rPr>
            </a:br>
            <a:r>
              <a:rPr lang="en-IN" dirty="0" err="1">
                <a:latin typeface="LMSans10"/>
              </a:rPr>
              <a:t>System.out.print</a:t>
            </a:r>
            <a:r>
              <a:rPr lang="en-IN" dirty="0">
                <a:latin typeface="LMSans10"/>
              </a:rPr>
              <a:t>(”, ”);</a:t>
            </a:r>
            <a:br>
              <a:rPr lang="en-IN" dirty="0">
                <a:latin typeface="LMSans10"/>
              </a:rPr>
            </a:br>
            <a:r>
              <a:rPr lang="en-IN" dirty="0">
                <a:latin typeface="CMSY10"/>
              </a:rPr>
              <a:t>}}} </a:t>
            </a:r>
            <a:endParaRPr lang="en-IN" dirty="0">
              <a:effectLst/>
            </a:endParaRPr>
          </a:p>
        </p:txBody>
      </p:sp>
      <p:sp>
        <p:nvSpPr>
          <p:cNvPr id="9" name="TextBox 8">
            <a:extLst>
              <a:ext uri="{FF2B5EF4-FFF2-40B4-BE49-F238E27FC236}">
                <a16:creationId xmlns:a16="http://schemas.microsoft.com/office/drawing/2014/main" id="{5020A626-8D90-635D-8BAE-3FFE101BE2FF}"/>
              </a:ext>
            </a:extLst>
          </p:cNvPr>
          <p:cNvSpPr txBox="1"/>
          <p:nvPr/>
        </p:nvSpPr>
        <p:spPr>
          <a:xfrm>
            <a:off x="1713767" y="4135417"/>
            <a:ext cx="1107996" cy="2031325"/>
          </a:xfrm>
          <a:prstGeom prst="rect">
            <a:avLst/>
          </a:prstGeom>
          <a:noFill/>
        </p:spPr>
        <p:txBody>
          <a:bodyPr wrap="none" rtlCol="0">
            <a:spAutoFit/>
          </a:bodyPr>
          <a:lstStyle/>
          <a:p>
            <a:r>
              <a:rPr lang="en-US" dirty="0"/>
              <a:t>Output: </a:t>
            </a:r>
          </a:p>
          <a:p>
            <a:endParaRPr lang="en-US" dirty="0"/>
          </a:p>
          <a:p>
            <a:r>
              <a:rPr lang="en-US" dirty="0"/>
              <a:t>Cat</a:t>
            </a:r>
          </a:p>
          <a:p>
            <a:r>
              <a:rPr lang="en-US" dirty="0"/>
              <a:t>Dog	</a:t>
            </a:r>
          </a:p>
          <a:p>
            <a:r>
              <a:rPr lang="en-US" dirty="0"/>
              <a:t>Horse</a:t>
            </a:r>
          </a:p>
          <a:p>
            <a:r>
              <a:rPr lang="en-US" dirty="0"/>
              <a:t>Cat</a:t>
            </a:r>
          </a:p>
          <a:p>
            <a:endParaRPr lang="en-US" dirty="0"/>
          </a:p>
        </p:txBody>
      </p:sp>
    </p:spTree>
    <p:extLst>
      <p:ext uri="{BB962C8B-B14F-4D97-AF65-F5344CB8AC3E}">
        <p14:creationId xmlns:p14="http://schemas.microsoft.com/office/powerpoint/2010/main" val="421675674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F03B0-C06D-A946-AAC7-58BF658300D0}"/>
              </a:ext>
            </a:extLst>
          </p:cNvPr>
          <p:cNvSpPr>
            <a:spLocks noGrp="1"/>
          </p:cNvSpPr>
          <p:nvPr>
            <p:ph type="title"/>
          </p:nvPr>
        </p:nvSpPr>
        <p:spPr>
          <a:xfrm>
            <a:off x="0" y="-294970"/>
            <a:ext cx="10058400" cy="1609344"/>
          </a:xfrm>
        </p:spPr>
        <p:txBody>
          <a:bodyPr/>
          <a:lstStyle/>
          <a:p>
            <a:r>
              <a:rPr lang="en-IN" dirty="0"/>
              <a:t>Remove Vector elements </a:t>
            </a:r>
            <a:endParaRPr lang="en-US" dirty="0"/>
          </a:p>
        </p:txBody>
      </p:sp>
      <p:sp>
        <p:nvSpPr>
          <p:cNvPr id="3" name="Content Placeholder 2">
            <a:extLst>
              <a:ext uri="{FF2B5EF4-FFF2-40B4-BE49-F238E27FC236}">
                <a16:creationId xmlns:a16="http://schemas.microsoft.com/office/drawing/2014/main" id="{B3EE29EF-9C0F-86D3-BC7F-827D953CE39E}"/>
              </a:ext>
            </a:extLst>
          </p:cNvPr>
          <p:cNvSpPr>
            <a:spLocks noGrp="1"/>
          </p:cNvSpPr>
          <p:nvPr>
            <p:ph idx="1"/>
          </p:nvPr>
        </p:nvSpPr>
        <p:spPr>
          <a:xfrm>
            <a:off x="0" y="870677"/>
            <a:ext cx="3418069" cy="2734371"/>
          </a:xfrm>
        </p:spPr>
        <p:txBody>
          <a:bodyPr/>
          <a:lstStyle/>
          <a:p>
            <a:r>
              <a:rPr lang="en-IN" dirty="0"/>
              <a:t>remove(index) - removes an element from specified position </a:t>
            </a:r>
          </a:p>
          <a:p>
            <a:r>
              <a:rPr lang="en-IN" dirty="0" err="1"/>
              <a:t>removeAll</a:t>
            </a:r>
            <a:r>
              <a:rPr lang="en-IN" dirty="0"/>
              <a:t>() - removes all the elements </a:t>
            </a:r>
          </a:p>
          <a:p>
            <a:r>
              <a:rPr lang="en-IN" dirty="0"/>
              <a:t>clear() - removes all elements. It is more efficient than </a:t>
            </a:r>
            <a:r>
              <a:rPr lang="en-IN" dirty="0" err="1"/>
              <a:t>removeAll</a:t>
            </a:r>
            <a:r>
              <a:rPr lang="en-IN" dirty="0"/>
              <a:t>() </a:t>
            </a:r>
          </a:p>
          <a:p>
            <a:endParaRPr lang="en-US" dirty="0"/>
          </a:p>
        </p:txBody>
      </p:sp>
      <p:sp>
        <p:nvSpPr>
          <p:cNvPr id="4" name="Date Placeholder 3">
            <a:extLst>
              <a:ext uri="{FF2B5EF4-FFF2-40B4-BE49-F238E27FC236}">
                <a16:creationId xmlns:a16="http://schemas.microsoft.com/office/drawing/2014/main" id="{830B4469-3D4B-291B-5F03-252ABEB37451}"/>
              </a:ext>
            </a:extLst>
          </p:cNvPr>
          <p:cNvSpPr>
            <a:spLocks noGrp="1"/>
          </p:cNvSpPr>
          <p:nvPr>
            <p:ph type="dt" sz="half" idx="10"/>
          </p:nvPr>
        </p:nvSpPr>
        <p:spPr/>
        <p:txBody>
          <a:bodyPr/>
          <a:lstStyle/>
          <a:p>
            <a:fld id="{9BB12291-440E-AD4F-9E95-BBCDAA04E0AF}" type="datetime1">
              <a:rPr lang="en-IN" smtClean="0"/>
              <a:t>11/08/22</a:t>
            </a:fld>
            <a:endParaRPr lang="en-US"/>
          </a:p>
        </p:txBody>
      </p:sp>
      <p:sp>
        <p:nvSpPr>
          <p:cNvPr id="5" name="Footer Placeholder 4">
            <a:extLst>
              <a:ext uri="{FF2B5EF4-FFF2-40B4-BE49-F238E27FC236}">
                <a16:creationId xmlns:a16="http://schemas.microsoft.com/office/drawing/2014/main" id="{9B6EF01E-6147-9F7B-3F43-19C142A0F25B}"/>
              </a:ext>
            </a:extLst>
          </p:cNvPr>
          <p:cNvSpPr>
            <a:spLocks noGrp="1"/>
          </p:cNvSpPr>
          <p:nvPr>
            <p:ph type="ftr" sz="quarter" idx="11"/>
          </p:nvPr>
        </p:nvSpPr>
        <p:spPr/>
        <p:txBody>
          <a:bodyPr/>
          <a:lstStyle/>
          <a:p>
            <a:r>
              <a:rPr lang="en-US"/>
              <a:t>Object Oriented Programming (OOP), SCOPE, VIT-AP University, India</a:t>
            </a:r>
          </a:p>
        </p:txBody>
      </p:sp>
      <p:sp>
        <p:nvSpPr>
          <p:cNvPr id="6" name="Slide Number Placeholder 5">
            <a:extLst>
              <a:ext uri="{FF2B5EF4-FFF2-40B4-BE49-F238E27FC236}">
                <a16:creationId xmlns:a16="http://schemas.microsoft.com/office/drawing/2014/main" id="{911995A7-ABF1-0E2A-F32A-B929A34E5087}"/>
              </a:ext>
            </a:extLst>
          </p:cNvPr>
          <p:cNvSpPr>
            <a:spLocks noGrp="1"/>
          </p:cNvSpPr>
          <p:nvPr>
            <p:ph type="sldNum" sz="quarter" idx="12"/>
          </p:nvPr>
        </p:nvSpPr>
        <p:spPr/>
        <p:txBody>
          <a:bodyPr/>
          <a:lstStyle/>
          <a:p>
            <a:fld id="{860C8249-ED93-7640-8EF8-EF1CF6F3BBCA}" type="slidenum">
              <a:rPr lang="en-US" smtClean="0"/>
              <a:t>99</a:t>
            </a:fld>
            <a:endParaRPr lang="en-US"/>
          </a:p>
        </p:txBody>
      </p:sp>
      <p:pic>
        <p:nvPicPr>
          <p:cNvPr id="7" name="Picture 6">
            <a:extLst>
              <a:ext uri="{FF2B5EF4-FFF2-40B4-BE49-F238E27FC236}">
                <a16:creationId xmlns:a16="http://schemas.microsoft.com/office/drawing/2014/main" id="{2303EDC9-5411-289D-35DC-FCCFC68AFB4F}"/>
              </a:ext>
            </a:extLst>
          </p:cNvPr>
          <p:cNvPicPr>
            <a:picLocks noChangeAspect="1"/>
          </p:cNvPicPr>
          <p:nvPr/>
        </p:nvPicPr>
        <p:blipFill>
          <a:blip r:embed="rId2"/>
          <a:stretch>
            <a:fillRect/>
          </a:stretch>
        </p:blipFill>
        <p:spPr>
          <a:xfrm>
            <a:off x="10877626" y="0"/>
            <a:ext cx="1314374" cy="1314374"/>
          </a:xfrm>
          <a:prstGeom prst="rect">
            <a:avLst/>
          </a:prstGeom>
        </p:spPr>
      </p:pic>
      <p:sp>
        <p:nvSpPr>
          <p:cNvPr id="8" name="Rectangle 7">
            <a:extLst>
              <a:ext uri="{FF2B5EF4-FFF2-40B4-BE49-F238E27FC236}">
                <a16:creationId xmlns:a16="http://schemas.microsoft.com/office/drawing/2014/main" id="{5A4EE4E5-860B-FF66-E760-5B33E8241DC1}"/>
              </a:ext>
            </a:extLst>
          </p:cNvPr>
          <p:cNvSpPr/>
          <p:nvPr/>
        </p:nvSpPr>
        <p:spPr>
          <a:xfrm>
            <a:off x="6305626" y="1184813"/>
            <a:ext cx="6096000" cy="3970318"/>
          </a:xfrm>
          <a:prstGeom prst="rect">
            <a:avLst/>
          </a:prstGeom>
        </p:spPr>
        <p:txBody>
          <a:bodyPr>
            <a:spAutoFit/>
          </a:bodyPr>
          <a:lstStyle/>
          <a:p>
            <a:r>
              <a:rPr lang="en-IN" dirty="0">
                <a:latin typeface="LMSans10"/>
              </a:rPr>
              <a:t>import java . util . Vector ;</a:t>
            </a:r>
            <a:br>
              <a:rPr lang="en-IN" dirty="0">
                <a:latin typeface="LMSans10"/>
              </a:rPr>
            </a:br>
            <a:r>
              <a:rPr lang="en-IN" dirty="0">
                <a:latin typeface="LMSans10"/>
              </a:rPr>
              <a:t>class vector3</a:t>
            </a:r>
            <a:r>
              <a:rPr lang="en-IN" dirty="0">
                <a:latin typeface="CMSY10"/>
              </a:rPr>
              <a:t>{</a:t>
            </a:r>
            <a:br>
              <a:rPr lang="en-IN" dirty="0">
                <a:latin typeface="CMSY10"/>
              </a:rPr>
            </a:br>
            <a:r>
              <a:rPr lang="en-IN" dirty="0">
                <a:latin typeface="LMSans10"/>
              </a:rPr>
              <a:t>public static void main(String [] </a:t>
            </a:r>
            <a:r>
              <a:rPr lang="en-IN" dirty="0" err="1">
                <a:latin typeface="LMSans10"/>
              </a:rPr>
              <a:t>args</a:t>
            </a:r>
            <a:r>
              <a:rPr lang="en-IN" dirty="0">
                <a:latin typeface="LMSans10"/>
              </a:rPr>
              <a:t>) </a:t>
            </a:r>
            <a:r>
              <a:rPr lang="en-IN" dirty="0">
                <a:latin typeface="CMSY10"/>
              </a:rPr>
              <a:t>{ </a:t>
            </a:r>
          </a:p>
          <a:p>
            <a:r>
              <a:rPr lang="en-IN" dirty="0">
                <a:latin typeface="LMSans10"/>
              </a:rPr>
              <a:t>Vector</a:t>
            </a:r>
            <a:r>
              <a:rPr lang="en-IN" dirty="0">
                <a:latin typeface="CMMI10"/>
              </a:rPr>
              <a:t>&lt;</a:t>
            </a:r>
            <a:r>
              <a:rPr lang="en-IN" dirty="0">
                <a:latin typeface="LMSans10"/>
              </a:rPr>
              <a:t>String</a:t>
            </a:r>
            <a:r>
              <a:rPr lang="en-IN" dirty="0">
                <a:latin typeface="CMMI10"/>
              </a:rPr>
              <a:t>&gt; </a:t>
            </a:r>
            <a:r>
              <a:rPr lang="en-IN" dirty="0">
                <a:latin typeface="LMSans10"/>
              </a:rPr>
              <a:t>animals= new Vector </a:t>
            </a:r>
            <a:r>
              <a:rPr lang="en-IN" dirty="0">
                <a:latin typeface="CMMI10"/>
              </a:rPr>
              <a:t>&lt;&gt;</a:t>
            </a:r>
            <a:r>
              <a:rPr lang="en-IN" dirty="0">
                <a:latin typeface="LMSans10"/>
              </a:rPr>
              <a:t>(); </a:t>
            </a:r>
          </a:p>
          <a:p>
            <a:r>
              <a:rPr lang="en-IN" dirty="0">
                <a:latin typeface="LMSans10"/>
              </a:rPr>
              <a:t>animals .add(”Dog”);</a:t>
            </a:r>
            <a:br>
              <a:rPr lang="en-IN" dirty="0">
                <a:latin typeface="LMSans10"/>
              </a:rPr>
            </a:br>
            <a:r>
              <a:rPr lang="en-IN" dirty="0">
                <a:latin typeface="LMSans10"/>
              </a:rPr>
              <a:t>animals .add(”Horse ”);</a:t>
            </a:r>
            <a:br>
              <a:rPr lang="en-IN" dirty="0">
                <a:latin typeface="LMSans10"/>
              </a:rPr>
            </a:br>
            <a:r>
              <a:rPr lang="en-IN" dirty="0">
                <a:latin typeface="LMSans10"/>
              </a:rPr>
              <a:t>animals .add(”Cat”); </a:t>
            </a:r>
            <a:endParaRPr lang="en-IN" dirty="0"/>
          </a:p>
          <a:p>
            <a:r>
              <a:rPr lang="en-IN" dirty="0" err="1">
                <a:latin typeface="LMSans10"/>
              </a:rPr>
              <a:t>System.out.println</a:t>
            </a:r>
            <a:r>
              <a:rPr lang="en-IN" dirty="0">
                <a:latin typeface="LMSans10"/>
              </a:rPr>
              <a:t>(”Initial Vector: ” + animals); </a:t>
            </a:r>
          </a:p>
          <a:p>
            <a:r>
              <a:rPr lang="en-IN" dirty="0">
                <a:latin typeface="LMSans10"/>
              </a:rPr>
              <a:t>String element = animals . remove (1); </a:t>
            </a:r>
            <a:r>
              <a:rPr lang="en-IN" dirty="0" err="1">
                <a:latin typeface="LMSans10"/>
              </a:rPr>
              <a:t>System.out.println</a:t>
            </a:r>
            <a:r>
              <a:rPr lang="en-IN" dirty="0">
                <a:latin typeface="LMSans10"/>
              </a:rPr>
              <a:t>(”Removed Element: ” + element); </a:t>
            </a:r>
          </a:p>
          <a:p>
            <a:r>
              <a:rPr lang="en-IN" dirty="0">
                <a:latin typeface="LMSans10"/>
              </a:rPr>
              <a:t>System . out . </a:t>
            </a:r>
            <a:r>
              <a:rPr lang="en-IN" dirty="0" err="1">
                <a:latin typeface="LMSans10"/>
              </a:rPr>
              <a:t>println</a:t>
            </a:r>
            <a:r>
              <a:rPr lang="en-IN" dirty="0">
                <a:latin typeface="LMSans10"/>
              </a:rPr>
              <a:t> (”New Vector : ” + animals ); </a:t>
            </a:r>
          </a:p>
          <a:p>
            <a:r>
              <a:rPr lang="en-IN" dirty="0">
                <a:latin typeface="LMSans10"/>
              </a:rPr>
              <a:t>animals . clear (); </a:t>
            </a:r>
            <a:endParaRPr lang="en-IN" dirty="0"/>
          </a:p>
          <a:p>
            <a:r>
              <a:rPr lang="en-IN" dirty="0" err="1">
                <a:latin typeface="LMSans10"/>
              </a:rPr>
              <a:t>System.out.println</a:t>
            </a:r>
            <a:r>
              <a:rPr lang="en-IN" dirty="0">
                <a:latin typeface="LMSans10"/>
              </a:rPr>
              <a:t>(”Vector after clear(): ” + animals) </a:t>
            </a:r>
            <a:endParaRPr lang="en-IN" dirty="0"/>
          </a:p>
          <a:p>
            <a:r>
              <a:rPr lang="en-IN" dirty="0">
                <a:latin typeface="CMSY10"/>
              </a:rPr>
              <a:t>}} </a:t>
            </a:r>
            <a:endParaRPr lang="en-IN" dirty="0"/>
          </a:p>
        </p:txBody>
      </p:sp>
      <p:sp>
        <p:nvSpPr>
          <p:cNvPr id="9" name="TextBox 8">
            <a:extLst>
              <a:ext uri="{FF2B5EF4-FFF2-40B4-BE49-F238E27FC236}">
                <a16:creationId xmlns:a16="http://schemas.microsoft.com/office/drawing/2014/main" id="{B14361E7-705F-7EE8-3755-78D1A5AE31C0}"/>
              </a:ext>
            </a:extLst>
          </p:cNvPr>
          <p:cNvSpPr txBox="1"/>
          <p:nvPr/>
        </p:nvSpPr>
        <p:spPr>
          <a:xfrm>
            <a:off x="1247375" y="4518458"/>
            <a:ext cx="3259931" cy="1754326"/>
          </a:xfrm>
          <a:prstGeom prst="rect">
            <a:avLst/>
          </a:prstGeom>
          <a:noFill/>
        </p:spPr>
        <p:txBody>
          <a:bodyPr wrap="none" rtlCol="0">
            <a:spAutoFit/>
          </a:bodyPr>
          <a:lstStyle/>
          <a:p>
            <a:r>
              <a:rPr lang="en-US" dirty="0"/>
              <a:t>Output: </a:t>
            </a:r>
          </a:p>
          <a:p>
            <a:endParaRPr lang="en-US" dirty="0"/>
          </a:p>
          <a:p>
            <a:r>
              <a:rPr lang="en-US" dirty="0"/>
              <a:t>Initial Vector: Dog, Horse, Cat</a:t>
            </a:r>
          </a:p>
          <a:p>
            <a:r>
              <a:rPr lang="en-US" dirty="0"/>
              <a:t>Removed Element: Dog, Cat</a:t>
            </a:r>
          </a:p>
          <a:p>
            <a:r>
              <a:rPr lang="en-US" dirty="0"/>
              <a:t>Vector after clear(): null </a:t>
            </a:r>
          </a:p>
          <a:p>
            <a:endParaRPr lang="en-US" dirty="0"/>
          </a:p>
        </p:txBody>
      </p:sp>
    </p:spTree>
    <p:extLst>
      <p:ext uri="{BB962C8B-B14F-4D97-AF65-F5344CB8AC3E}">
        <p14:creationId xmlns:p14="http://schemas.microsoft.com/office/powerpoint/2010/main" val="12556614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{4520BBD6-496A-0F49-878A-B46C98E25610}tf10001070</Template>
  <TotalTime>10224</TotalTime>
  <Words>16041</Words>
  <Application>Microsoft Macintosh PowerPoint</Application>
  <PresentationFormat>Widescreen</PresentationFormat>
  <Paragraphs>2104</Paragraphs>
  <Slides>135</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135</vt:i4>
      </vt:variant>
    </vt:vector>
  </HeadingPairs>
  <TitlesOfParts>
    <vt:vector size="153" baseType="lpstr">
      <vt:lpstr>Arial</vt:lpstr>
      <vt:lpstr>Arial</vt:lpstr>
      <vt:lpstr>Calibri</vt:lpstr>
      <vt:lpstr>CMMI10</vt:lpstr>
      <vt:lpstr>CMSY10</vt:lpstr>
      <vt:lpstr>Consolas</vt:lpstr>
      <vt:lpstr>droid sans mono</vt:lpstr>
      <vt:lpstr>euclid_circular_a</vt:lpstr>
      <vt:lpstr>inter-bold</vt:lpstr>
      <vt:lpstr>inter-regular</vt:lpstr>
      <vt:lpstr>LMMathItalic10</vt:lpstr>
      <vt:lpstr>LMSans10</vt:lpstr>
      <vt:lpstr>Rockwell</vt:lpstr>
      <vt:lpstr>Rockwell Condensed</vt:lpstr>
      <vt:lpstr>Rockwell Extra Bold</vt:lpstr>
      <vt:lpstr>urw-din</vt:lpstr>
      <vt:lpstr>Wingdings</vt:lpstr>
      <vt:lpstr>Wood Type</vt:lpstr>
      <vt:lpstr>Object Oriented Programming (OOP)   Course Code: CSE2005/SWE2005 </vt:lpstr>
      <vt:lpstr>Agenda</vt:lpstr>
      <vt:lpstr>Exception Handling</vt:lpstr>
      <vt:lpstr>PowerPoint Presentation</vt:lpstr>
      <vt:lpstr>Hierarchy of Java Exception Class</vt:lpstr>
      <vt:lpstr>Types of Java Exceptions</vt:lpstr>
      <vt:lpstr>Difference between Checked and Unchecked Exceptions </vt:lpstr>
      <vt:lpstr>How JVM handles Exception? </vt:lpstr>
      <vt:lpstr>PowerPoint Presentation</vt:lpstr>
      <vt:lpstr>Java Exception Keywords</vt:lpstr>
      <vt:lpstr>Java Try-Catch Block</vt:lpstr>
      <vt:lpstr>PowerPoint Presentation</vt:lpstr>
      <vt:lpstr>PowerPoint Presentation</vt:lpstr>
      <vt:lpstr>PowerPoint Presentation</vt:lpstr>
      <vt:lpstr>Example-1</vt:lpstr>
      <vt:lpstr>Example-2</vt:lpstr>
      <vt:lpstr>Example-3</vt:lpstr>
      <vt:lpstr>PowerPoint Presentation</vt:lpstr>
      <vt:lpstr>PowerPoint Presentation</vt:lpstr>
      <vt:lpstr>PowerPoint Presentation</vt:lpstr>
      <vt:lpstr>Common Scenarios of Java Exceptions</vt:lpstr>
      <vt:lpstr>PowerPoint Presentation</vt:lpstr>
      <vt:lpstr>PowerPoint Presentation</vt:lpstr>
      <vt:lpstr>PowerPoint Presentation</vt:lpstr>
      <vt:lpstr>Multi-catch block</vt:lpstr>
      <vt:lpstr>PowerPoint Presentation</vt:lpstr>
      <vt:lpstr>Example-1</vt:lpstr>
      <vt:lpstr>Example-2</vt:lpstr>
      <vt:lpstr>Example-3</vt:lpstr>
      <vt:lpstr>Example-4</vt:lpstr>
      <vt:lpstr>Nested try block </vt:lpstr>
      <vt:lpstr>PowerPoint Presentation</vt:lpstr>
      <vt:lpstr>Example-1</vt:lpstr>
      <vt:lpstr>Example-2</vt:lpstr>
      <vt:lpstr>Java finally block</vt:lpstr>
      <vt:lpstr>PowerPoint Presentation</vt:lpstr>
      <vt:lpstr>Example-1</vt:lpstr>
      <vt:lpstr>Example-2</vt:lpstr>
      <vt:lpstr>Example-3</vt:lpstr>
      <vt:lpstr>Throw Keyword</vt:lpstr>
      <vt:lpstr>PowerPoint Presentation</vt:lpstr>
      <vt:lpstr>Example 1 </vt:lpstr>
      <vt:lpstr>Example 2</vt:lpstr>
      <vt:lpstr>Example 3</vt:lpstr>
      <vt:lpstr>Exception Propagation</vt:lpstr>
      <vt:lpstr>PowerPoint Presentation</vt:lpstr>
      <vt:lpstr>Example</vt:lpstr>
      <vt:lpstr>Java Throws Keyword</vt:lpstr>
      <vt:lpstr>PowerPoint Presentation</vt:lpstr>
      <vt:lpstr>Example-1</vt:lpstr>
      <vt:lpstr>Example-2</vt:lpstr>
      <vt:lpstr>Example-3</vt:lpstr>
      <vt:lpstr>Object Oriented Programming (OOP)   Course Code: CSE2005/SWE2005 </vt:lpstr>
      <vt:lpstr>Agenda</vt:lpstr>
      <vt:lpstr>Collections - Overview</vt:lpstr>
      <vt:lpstr>Framework</vt:lpstr>
      <vt:lpstr>PowerPoint Presentation</vt:lpstr>
      <vt:lpstr>Example</vt:lpstr>
      <vt:lpstr>PowerPoint Presentation</vt:lpstr>
      <vt:lpstr>Advantages</vt:lpstr>
      <vt:lpstr>PowerPoint Presentation</vt:lpstr>
      <vt:lpstr>PowerPoint Presentation</vt:lpstr>
      <vt:lpstr>PowerPoint Presentation</vt:lpstr>
      <vt:lpstr>Collection interface</vt:lpstr>
      <vt:lpstr>PowerPoint Presentation</vt:lpstr>
      <vt:lpstr>PowerPoint Presentation</vt:lpstr>
      <vt:lpstr>Methods of Collection</vt:lpstr>
      <vt:lpstr>List Interface</vt:lpstr>
      <vt:lpstr>How to use List?</vt:lpstr>
      <vt:lpstr>Methods in List</vt:lpstr>
      <vt:lpstr>Implementation of the List Interface</vt:lpstr>
      <vt:lpstr>PowerPoint Presentation</vt:lpstr>
      <vt:lpstr>PowerPoint Presentation</vt:lpstr>
      <vt:lpstr>Java ArrayList</vt:lpstr>
      <vt:lpstr>Creating an ArrayList</vt:lpstr>
      <vt:lpstr>Create an arraylist</vt:lpstr>
      <vt:lpstr>PowerPoint Presentation</vt:lpstr>
      <vt:lpstr>Add element</vt:lpstr>
      <vt:lpstr>Access Elements</vt:lpstr>
      <vt:lpstr>Change Elements</vt:lpstr>
      <vt:lpstr>Remove ArrayList Elements</vt:lpstr>
      <vt:lpstr>Methods of ArrayList Class</vt:lpstr>
      <vt:lpstr>Java LinkedList</vt:lpstr>
      <vt:lpstr>Create a Linkedlist</vt:lpstr>
      <vt:lpstr>PowerPoint Presentation</vt:lpstr>
      <vt:lpstr>Working</vt:lpstr>
      <vt:lpstr>PowerPoint Presentation</vt:lpstr>
      <vt:lpstr>Methods of Java LinkedList</vt:lpstr>
      <vt:lpstr>Add Elements</vt:lpstr>
      <vt:lpstr>Access LinkedList elements</vt:lpstr>
      <vt:lpstr>Change Elements of a LinkedList</vt:lpstr>
      <vt:lpstr>Remove element from a LinkedList</vt:lpstr>
      <vt:lpstr>Other Methods</vt:lpstr>
      <vt:lpstr>LinkedList Vs. ArrayList</vt:lpstr>
      <vt:lpstr>Java Vector</vt:lpstr>
      <vt:lpstr>PowerPoint Presentation</vt:lpstr>
      <vt:lpstr>Add elements</vt:lpstr>
      <vt:lpstr>Access Vector elements </vt:lpstr>
      <vt:lpstr>Remove Vector elements </vt:lpstr>
      <vt:lpstr>Other Vector methods </vt:lpstr>
      <vt:lpstr>Java Hashset</vt:lpstr>
      <vt:lpstr>Why Hashset?</vt:lpstr>
      <vt:lpstr>PowerPoint Presentation</vt:lpstr>
      <vt:lpstr>Hashset Features</vt:lpstr>
      <vt:lpstr>Creating a HashSet</vt:lpstr>
      <vt:lpstr>PowerPoint Presentation</vt:lpstr>
      <vt:lpstr>PowerPoint Presentation</vt:lpstr>
      <vt:lpstr>Access HashSet Elements</vt:lpstr>
      <vt:lpstr>PowerPoint Presentation</vt:lpstr>
      <vt:lpstr>PowerPoint Presentation</vt:lpstr>
      <vt:lpstr>PowerPoint Presentation</vt:lpstr>
      <vt:lpstr>PowerPoint Presentation</vt:lpstr>
      <vt:lpstr>PowerPoint Presentation</vt:lpstr>
      <vt:lpstr>Other Methods of Hashset</vt:lpstr>
      <vt:lpstr>Java Map Interface </vt:lpstr>
      <vt:lpstr>PowerPoint Presentation</vt:lpstr>
      <vt:lpstr>PowerPoint Presentation</vt:lpstr>
      <vt:lpstr>Methods of MaP</vt:lpstr>
      <vt:lpstr>PowerPoint Presentation</vt:lpstr>
      <vt:lpstr>Add Elements</vt:lpstr>
      <vt:lpstr>Access HashMap Elements</vt:lpstr>
      <vt:lpstr>Change HashMap value</vt:lpstr>
      <vt:lpstr>Remove HashMap elements</vt:lpstr>
      <vt:lpstr>Java Wrapper classes </vt:lpstr>
      <vt:lpstr>Convert Primitive Type to Wrapper Objects</vt:lpstr>
      <vt:lpstr>PowerPoint Presentation</vt:lpstr>
      <vt:lpstr>Wrapper Objects into Primitive Types </vt:lpstr>
      <vt:lpstr>Java autoboxing </vt:lpstr>
      <vt:lpstr>Java Unboxing </vt:lpstr>
      <vt:lpstr>Java Generics</vt:lpstr>
      <vt:lpstr>Advantages</vt:lpstr>
      <vt:lpstr>PowerPoint Presentation</vt:lpstr>
      <vt:lpstr>PowerPoint Presentation</vt:lpstr>
      <vt:lpstr>Java Generic Method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Course Code: CSE2005 </dc:title>
  <dc:creator>nagendra panini</dc:creator>
  <cp:lastModifiedBy>nagendra panini</cp:lastModifiedBy>
  <cp:revision>1157</cp:revision>
  <dcterms:created xsi:type="dcterms:W3CDTF">2022-03-25T08:49:35Z</dcterms:created>
  <dcterms:modified xsi:type="dcterms:W3CDTF">2022-08-11T08:31:23Z</dcterms:modified>
</cp:coreProperties>
</file>