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86" r:id="rId4"/>
  </p:sldMasterIdLst>
  <p:notesMasterIdLst>
    <p:notesMasterId r:id="rId55"/>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7" r:id="rId25"/>
    <p:sldId id="276" r:id="rId26"/>
    <p:sldId id="278" r:id="rId27"/>
    <p:sldId id="282" r:id="rId28"/>
    <p:sldId id="279" r:id="rId29"/>
    <p:sldId id="280" r:id="rId30"/>
    <p:sldId id="281" r:id="rId31"/>
    <p:sldId id="285" r:id="rId32"/>
    <p:sldId id="284" r:id="rId33"/>
    <p:sldId id="286" r:id="rId34"/>
    <p:sldId id="287" r:id="rId35"/>
    <p:sldId id="288" r:id="rId36"/>
    <p:sldId id="283"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FE2BB9-3AF3-4C5B-9DAB-DE3D325AD6B0}" v="24" dt="2022-07-05T05:31:37.426"/>
    <p1510:client id="{449DF57C-F283-4537-B8A6-E324652A19C9}" v="7" dt="2022-07-05T08:45:17.565"/>
    <p1510:client id="{9A39BCE8-3B31-4AAA-8F6C-BEC47AB5EBB8}" v="10" dt="2022-07-04T04:54:05.318"/>
    <p1510:client id="{CCC8DEF6-31F9-4B07-894F-F19B2800DD5B}" v="7" dt="2022-07-05T14:17:31.658"/>
    <p1510:client id="{D4355E42-1CDD-41C7-8830-9BDFD16D0F97}" v="3" dt="2022-07-05T15:16:36.9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60"/>
    <p:restoredTop sz="94715"/>
  </p:normalViewPr>
  <p:slideViewPr>
    <p:cSldViewPr snapToGrid="0" snapToObjects="1">
      <p:cViewPr varScale="1">
        <p:scale>
          <a:sx n="108" d="100"/>
          <a:sy n="108" d="100"/>
        </p:scale>
        <p:origin x="232"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KANI BHANUSRI 21BCE9490" userId="S::bhanusri.21bce9490@vitapstudent.ac.in::913683dd-3633-413a-b2cc-25d2f53425ff" providerId="AD" clId="Web-{CCC8DEF6-31F9-4B07-894F-F19B2800DD5B}"/>
    <pc:docChg chg="modSld">
      <pc:chgData name="KAKANI BHANUSRI 21BCE9490" userId="S::bhanusri.21bce9490@vitapstudent.ac.in::913683dd-3633-413a-b2cc-25d2f53425ff" providerId="AD" clId="Web-{CCC8DEF6-31F9-4B07-894F-F19B2800DD5B}" dt="2022-07-05T14:17:31.658" v="6" actId="20577"/>
      <pc:docMkLst>
        <pc:docMk/>
      </pc:docMkLst>
      <pc:sldChg chg="modSp">
        <pc:chgData name="KAKANI BHANUSRI 21BCE9490" userId="S::bhanusri.21bce9490@vitapstudent.ac.in::913683dd-3633-413a-b2cc-25d2f53425ff" providerId="AD" clId="Web-{CCC8DEF6-31F9-4B07-894F-F19B2800DD5B}" dt="2022-07-05T12:46:08.041" v="0" actId="1076"/>
        <pc:sldMkLst>
          <pc:docMk/>
          <pc:sldMk cId="108804314" sldId="266"/>
        </pc:sldMkLst>
        <pc:spChg chg="mod">
          <ac:chgData name="KAKANI BHANUSRI 21BCE9490" userId="S::bhanusri.21bce9490@vitapstudent.ac.in::913683dd-3633-413a-b2cc-25d2f53425ff" providerId="AD" clId="Web-{CCC8DEF6-31F9-4B07-894F-F19B2800DD5B}" dt="2022-07-05T12:46:08.041" v="0" actId="1076"/>
          <ac:spMkLst>
            <pc:docMk/>
            <pc:sldMk cId="108804314" sldId="266"/>
            <ac:spMk id="8" creationId="{29994DCE-B437-8154-1DC7-C0E6C2E84157}"/>
          </ac:spMkLst>
        </pc:spChg>
      </pc:sldChg>
      <pc:sldChg chg="modSp">
        <pc:chgData name="KAKANI BHANUSRI 21BCE9490" userId="S::bhanusri.21bce9490@vitapstudent.ac.in::913683dd-3633-413a-b2cc-25d2f53425ff" providerId="AD" clId="Web-{CCC8DEF6-31F9-4B07-894F-F19B2800DD5B}" dt="2022-07-05T14:11:06.777" v="3" actId="20577"/>
        <pc:sldMkLst>
          <pc:docMk/>
          <pc:sldMk cId="1595681403" sldId="273"/>
        </pc:sldMkLst>
        <pc:spChg chg="mod">
          <ac:chgData name="KAKANI BHANUSRI 21BCE9490" userId="S::bhanusri.21bce9490@vitapstudent.ac.in::913683dd-3633-413a-b2cc-25d2f53425ff" providerId="AD" clId="Web-{CCC8DEF6-31F9-4B07-894F-F19B2800DD5B}" dt="2022-07-05T14:11:06.777" v="3" actId="20577"/>
          <ac:spMkLst>
            <pc:docMk/>
            <pc:sldMk cId="1595681403" sldId="273"/>
            <ac:spMk id="3" creationId="{22653F46-B175-C468-C4C9-3BBC7F7CB622}"/>
          </ac:spMkLst>
        </pc:spChg>
      </pc:sldChg>
      <pc:sldChg chg="modSp">
        <pc:chgData name="KAKANI BHANUSRI 21BCE9490" userId="S::bhanusri.21bce9490@vitapstudent.ac.in::913683dd-3633-413a-b2cc-25d2f53425ff" providerId="AD" clId="Web-{CCC8DEF6-31F9-4B07-894F-F19B2800DD5B}" dt="2022-07-05T14:17:31.658" v="6" actId="20577"/>
        <pc:sldMkLst>
          <pc:docMk/>
          <pc:sldMk cId="3373347395" sldId="274"/>
        </pc:sldMkLst>
        <pc:spChg chg="mod">
          <ac:chgData name="KAKANI BHANUSRI 21BCE9490" userId="S::bhanusri.21bce9490@vitapstudent.ac.in::913683dd-3633-413a-b2cc-25d2f53425ff" providerId="AD" clId="Web-{CCC8DEF6-31F9-4B07-894F-F19B2800DD5B}" dt="2022-07-05T14:17:31.658" v="6" actId="20577"/>
          <ac:spMkLst>
            <pc:docMk/>
            <pc:sldMk cId="3373347395" sldId="274"/>
            <ac:spMk id="3" creationId="{64604F39-1920-4767-A422-9FA1FC8C6CF1}"/>
          </ac:spMkLst>
        </pc:spChg>
      </pc:sldChg>
    </pc:docChg>
  </pc:docChgLst>
  <pc:docChgLst>
    <pc:chgData name="KAKANI BHANUSRI 21BCE9490" userId="S::bhanusri.21bce9490@vitapstudent.ac.in::913683dd-3633-413a-b2cc-25d2f53425ff" providerId="AD" clId="Web-{D4355E42-1CDD-41C7-8830-9BDFD16D0F97}"/>
    <pc:docChg chg="modSld sldOrd">
      <pc:chgData name="KAKANI BHANUSRI 21BCE9490" userId="S::bhanusri.21bce9490@vitapstudent.ac.in::913683dd-3633-413a-b2cc-25d2f53425ff" providerId="AD" clId="Web-{D4355E42-1CDD-41C7-8830-9BDFD16D0F97}" dt="2022-07-05T15:16:36.976" v="2" actId="20577"/>
      <pc:docMkLst>
        <pc:docMk/>
      </pc:docMkLst>
      <pc:sldChg chg="ord">
        <pc:chgData name="KAKANI BHANUSRI 21BCE9490" userId="S::bhanusri.21bce9490@vitapstudent.ac.in::913683dd-3633-413a-b2cc-25d2f53425ff" providerId="AD" clId="Web-{D4355E42-1CDD-41C7-8830-9BDFD16D0F97}" dt="2022-07-05T15:04:12.014" v="0"/>
        <pc:sldMkLst>
          <pc:docMk/>
          <pc:sldMk cId="934770963" sldId="276"/>
        </pc:sldMkLst>
      </pc:sldChg>
      <pc:sldChg chg="modSp">
        <pc:chgData name="KAKANI BHANUSRI 21BCE9490" userId="S::bhanusri.21bce9490@vitapstudent.ac.in::913683dd-3633-413a-b2cc-25d2f53425ff" providerId="AD" clId="Web-{D4355E42-1CDD-41C7-8830-9BDFD16D0F97}" dt="2022-07-05T15:10:44.488" v="1" actId="20577"/>
        <pc:sldMkLst>
          <pc:docMk/>
          <pc:sldMk cId="554980717" sldId="279"/>
        </pc:sldMkLst>
        <pc:spChg chg="mod">
          <ac:chgData name="KAKANI BHANUSRI 21BCE9490" userId="S::bhanusri.21bce9490@vitapstudent.ac.in::913683dd-3633-413a-b2cc-25d2f53425ff" providerId="AD" clId="Web-{D4355E42-1CDD-41C7-8830-9BDFD16D0F97}" dt="2022-07-05T15:10:44.488" v="1" actId="20577"/>
          <ac:spMkLst>
            <pc:docMk/>
            <pc:sldMk cId="554980717" sldId="279"/>
            <ac:spMk id="3" creationId="{5BA2CD4E-9BC1-B590-EB9E-C6C124625EC1}"/>
          </ac:spMkLst>
        </pc:spChg>
      </pc:sldChg>
      <pc:sldChg chg="modSp">
        <pc:chgData name="KAKANI BHANUSRI 21BCE9490" userId="S::bhanusri.21bce9490@vitapstudent.ac.in::913683dd-3633-413a-b2cc-25d2f53425ff" providerId="AD" clId="Web-{D4355E42-1CDD-41C7-8830-9BDFD16D0F97}" dt="2022-07-05T15:16:36.976" v="2" actId="20577"/>
        <pc:sldMkLst>
          <pc:docMk/>
          <pc:sldMk cId="644379184" sldId="283"/>
        </pc:sldMkLst>
        <pc:spChg chg="mod">
          <ac:chgData name="KAKANI BHANUSRI 21BCE9490" userId="S::bhanusri.21bce9490@vitapstudent.ac.in::913683dd-3633-413a-b2cc-25d2f53425ff" providerId="AD" clId="Web-{D4355E42-1CDD-41C7-8830-9BDFD16D0F97}" dt="2022-07-05T15:16:36.976" v="2" actId="20577"/>
          <ac:spMkLst>
            <pc:docMk/>
            <pc:sldMk cId="644379184" sldId="283"/>
            <ac:spMk id="3" creationId="{4B6C0996-4317-2561-A726-47FB040CA515}"/>
          </ac:spMkLst>
        </pc:spChg>
      </pc:sldChg>
    </pc:docChg>
  </pc:docChgLst>
  <pc:docChgLst>
    <pc:chgData name="MAMILLAPALLI SUMANTH 21BCE9529" userId="S::sumanth.21bce9529@vitapstudent.ac.in::50b1dce5-c138-4ef3-a19b-c7155043a48e" providerId="AD" clId="Web-{9A39BCE8-3B31-4AAA-8F6C-BEC47AB5EBB8}"/>
    <pc:docChg chg="modSld">
      <pc:chgData name="MAMILLAPALLI SUMANTH 21BCE9529" userId="S::sumanth.21bce9529@vitapstudent.ac.in::50b1dce5-c138-4ef3-a19b-c7155043a48e" providerId="AD" clId="Web-{9A39BCE8-3B31-4AAA-8F6C-BEC47AB5EBB8}" dt="2022-07-04T04:54:05.318" v="7" actId="20577"/>
      <pc:docMkLst>
        <pc:docMk/>
      </pc:docMkLst>
      <pc:sldChg chg="addSp delSp modSp">
        <pc:chgData name="MAMILLAPALLI SUMANTH 21BCE9529" userId="S::sumanth.21bce9529@vitapstudent.ac.in::50b1dce5-c138-4ef3-a19b-c7155043a48e" providerId="AD" clId="Web-{9A39BCE8-3B31-4AAA-8F6C-BEC47AB5EBB8}" dt="2022-07-04T04:50:05.788" v="4"/>
        <pc:sldMkLst>
          <pc:docMk/>
          <pc:sldMk cId="1595681403" sldId="273"/>
        </pc:sldMkLst>
        <pc:spChg chg="mod">
          <ac:chgData name="MAMILLAPALLI SUMANTH 21BCE9529" userId="S::sumanth.21bce9529@vitapstudent.ac.in::50b1dce5-c138-4ef3-a19b-c7155043a48e" providerId="AD" clId="Web-{9A39BCE8-3B31-4AAA-8F6C-BEC47AB5EBB8}" dt="2022-07-04T04:49:55.803" v="2" actId="20577"/>
          <ac:spMkLst>
            <pc:docMk/>
            <pc:sldMk cId="1595681403" sldId="273"/>
            <ac:spMk id="2" creationId="{F80D3F7E-C04A-4FB4-EBE5-4DC25A292179}"/>
          </ac:spMkLst>
        </pc:spChg>
        <pc:spChg chg="add del">
          <ac:chgData name="MAMILLAPALLI SUMANTH 21BCE9529" userId="S::sumanth.21bce9529@vitapstudent.ac.in::50b1dce5-c138-4ef3-a19b-c7155043a48e" providerId="AD" clId="Web-{9A39BCE8-3B31-4AAA-8F6C-BEC47AB5EBB8}" dt="2022-07-04T04:50:05.788" v="4"/>
          <ac:spMkLst>
            <pc:docMk/>
            <pc:sldMk cId="1595681403" sldId="273"/>
            <ac:spMk id="9" creationId="{4FE951C5-BBFF-77FE-488D-97A767E05CA6}"/>
          </ac:spMkLst>
        </pc:spChg>
      </pc:sldChg>
      <pc:sldChg chg="modSp">
        <pc:chgData name="MAMILLAPALLI SUMANTH 21BCE9529" userId="S::sumanth.21bce9529@vitapstudent.ac.in::50b1dce5-c138-4ef3-a19b-c7155043a48e" providerId="AD" clId="Web-{9A39BCE8-3B31-4AAA-8F6C-BEC47AB5EBB8}" dt="2022-07-04T04:54:05.318" v="7" actId="20577"/>
        <pc:sldMkLst>
          <pc:docMk/>
          <pc:sldMk cId="3373347395" sldId="274"/>
        </pc:sldMkLst>
        <pc:spChg chg="mod">
          <ac:chgData name="MAMILLAPALLI SUMANTH 21BCE9529" userId="S::sumanth.21bce9529@vitapstudent.ac.in::50b1dce5-c138-4ef3-a19b-c7155043a48e" providerId="AD" clId="Web-{9A39BCE8-3B31-4AAA-8F6C-BEC47AB5EBB8}" dt="2022-07-04T04:54:05.318" v="7" actId="20577"/>
          <ac:spMkLst>
            <pc:docMk/>
            <pc:sldMk cId="3373347395" sldId="274"/>
            <ac:spMk id="3" creationId="{64604F39-1920-4767-A422-9FA1FC8C6CF1}"/>
          </ac:spMkLst>
        </pc:spChg>
      </pc:sldChg>
    </pc:docChg>
  </pc:docChgLst>
  <pc:docChgLst>
    <pc:chgData name="KAKANI BHANUSRI 21BCE9490" userId="S::bhanusri.21bce9490@vitapstudent.ac.in::913683dd-3633-413a-b2cc-25d2f53425ff" providerId="AD" clId="Web-{09FE2BB9-3AF3-4C5B-9DAB-DE3D325AD6B0}"/>
    <pc:docChg chg="modSld">
      <pc:chgData name="KAKANI BHANUSRI 21BCE9490" userId="S::bhanusri.21bce9490@vitapstudent.ac.in::913683dd-3633-413a-b2cc-25d2f53425ff" providerId="AD" clId="Web-{09FE2BB9-3AF3-4C5B-9DAB-DE3D325AD6B0}" dt="2022-07-05T05:31:37.426" v="23" actId="20577"/>
      <pc:docMkLst>
        <pc:docMk/>
      </pc:docMkLst>
      <pc:sldChg chg="modSp">
        <pc:chgData name="KAKANI BHANUSRI 21BCE9490" userId="S::bhanusri.21bce9490@vitapstudent.ac.in::913683dd-3633-413a-b2cc-25d2f53425ff" providerId="AD" clId="Web-{09FE2BB9-3AF3-4C5B-9DAB-DE3D325AD6B0}" dt="2022-07-05T05:07:10.543" v="1" actId="20577"/>
        <pc:sldMkLst>
          <pc:docMk/>
          <pc:sldMk cId="1092498485" sldId="260"/>
        </pc:sldMkLst>
        <pc:spChg chg="mod">
          <ac:chgData name="KAKANI BHANUSRI 21BCE9490" userId="S::bhanusri.21bce9490@vitapstudent.ac.in::913683dd-3633-413a-b2cc-25d2f53425ff" providerId="AD" clId="Web-{09FE2BB9-3AF3-4C5B-9DAB-DE3D325AD6B0}" dt="2022-07-05T05:07:10.543" v="1" actId="20577"/>
          <ac:spMkLst>
            <pc:docMk/>
            <pc:sldMk cId="1092498485" sldId="260"/>
            <ac:spMk id="3" creationId="{74555F3E-2BB9-1129-DA15-DCAF5684C253}"/>
          </ac:spMkLst>
        </pc:spChg>
      </pc:sldChg>
      <pc:sldChg chg="modSp">
        <pc:chgData name="KAKANI BHANUSRI 21BCE9490" userId="S::bhanusri.21bce9490@vitapstudent.ac.in::913683dd-3633-413a-b2cc-25d2f53425ff" providerId="AD" clId="Web-{09FE2BB9-3AF3-4C5B-9DAB-DE3D325AD6B0}" dt="2022-07-05T05:25:41.342" v="18" actId="20577"/>
        <pc:sldMkLst>
          <pc:docMk/>
          <pc:sldMk cId="2309605498" sldId="261"/>
        </pc:sldMkLst>
        <pc:spChg chg="mod">
          <ac:chgData name="KAKANI BHANUSRI 21BCE9490" userId="S::bhanusri.21bce9490@vitapstudent.ac.in::913683dd-3633-413a-b2cc-25d2f53425ff" providerId="AD" clId="Web-{09FE2BB9-3AF3-4C5B-9DAB-DE3D325AD6B0}" dt="2022-07-05T05:25:41.342" v="18" actId="20577"/>
          <ac:spMkLst>
            <pc:docMk/>
            <pc:sldMk cId="2309605498" sldId="261"/>
            <ac:spMk id="3" creationId="{1726F1C5-CB94-2560-1AB4-E3A7D7421793}"/>
          </ac:spMkLst>
        </pc:spChg>
      </pc:sldChg>
      <pc:sldChg chg="modSp">
        <pc:chgData name="KAKANI BHANUSRI 21BCE9490" userId="S::bhanusri.21bce9490@vitapstudent.ac.in::913683dd-3633-413a-b2cc-25d2f53425ff" providerId="AD" clId="Web-{09FE2BB9-3AF3-4C5B-9DAB-DE3D325AD6B0}" dt="2022-07-05T05:22:30.214" v="6" actId="20577"/>
        <pc:sldMkLst>
          <pc:docMk/>
          <pc:sldMk cId="60671959" sldId="262"/>
        </pc:sldMkLst>
        <pc:spChg chg="mod">
          <ac:chgData name="KAKANI BHANUSRI 21BCE9490" userId="S::bhanusri.21bce9490@vitapstudent.ac.in::913683dd-3633-413a-b2cc-25d2f53425ff" providerId="AD" clId="Web-{09FE2BB9-3AF3-4C5B-9DAB-DE3D325AD6B0}" dt="2022-07-05T05:22:30.214" v="6" actId="20577"/>
          <ac:spMkLst>
            <pc:docMk/>
            <pc:sldMk cId="60671959" sldId="262"/>
            <ac:spMk id="2" creationId="{B48F318F-AD1F-7BA4-CF39-0607DCE80FB1}"/>
          </ac:spMkLst>
        </pc:spChg>
      </pc:sldChg>
      <pc:sldChg chg="addSp delSp modSp">
        <pc:chgData name="KAKANI BHANUSRI 21BCE9490" userId="S::bhanusri.21bce9490@vitapstudent.ac.in::913683dd-3633-413a-b2cc-25d2f53425ff" providerId="AD" clId="Web-{09FE2BB9-3AF3-4C5B-9DAB-DE3D325AD6B0}" dt="2022-07-05T05:29:22.189" v="21"/>
        <pc:sldMkLst>
          <pc:docMk/>
          <pc:sldMk cId="934113181" sldId="263"/>
        </pc:sldMkLst>
        <pc:spChg chg="add del mod">
          <ac:chgData name="KAKANI BHANUSRI 21BCE9490" userId="S::bhanusri.21bce9490@vitapstudent.ac.in::913683dd-3633-413a-b2cc-25d2f53425ff" providerId="AD" clId="Web-{09FE2BB9-3AF3-4C5B-9DAB-DE3D325AD6B0}" dt="2022-07-05T05:29:22.189" v="21"/>
          <ac:spMkLst>
            <pc:docMk/>
            <pc:sldMk cId="934113181" sldId="263"/>
            <ac:spMk id="8" creationId="{349C4FE9-EB9D-C57A-1C6E-8F7DF2ADC714}"/>
          </ac:spMkLst>
        </pc:spChg>
      </pc:sldChg>
      <pc:sldChg chg="modSp">
        <pc:chgData name="KAKANI BHANUSRI 21BCE9490" userId="S::bhanusri.21bce9490@vitapstudent.ac.in::913683dd-3633-413a-b2cc-25d2f53425ff" providerId="AD" clId="Web-{09FE2BB9-3AF3-4C5B-9DAB-DE3D325AD6B0}" dt="2022-07-05T05:31:37.426" v="23" actId="20577"/>
        <pc:sldMkLst>
          <pc:docMk/>
          <pc:sldMk cId="507343924" sldId="264"/>
        </pc:sldMkLst>
        <pc:spChg chg="mod">
          <ac:chgData name="KAKANI BHANUSRI 21BCE9490" userId="S::bhanusri.21bce9490@vitapstudent.ac.in::913683dd-3633-413a-b2cc-25d2f53425ff" providerId="AD" clId="Web-{09FE2BB9-3AF3-4C5B-9DAB-DE3D325AD6B0}" dt="2022-07-05T05:31:37.426" v="23" actId="20577"/>
          <ac:spMkLst>
            <pc:docMk/>
            <pc:sldMk cId="507343924" sldId="264"/>
            <ac:spMk id="3" creationId="{1FA2D820-D06F-FC1A-9D43-AB2B619C64CE}"/>
          </ac:spMkLst>
        </pc:spChg>
      </pc:sldChg>
    </pc:docChg>
  </pc:docChgLst>
  <pc:docChgLst>
    <pc:chgData name="MARRA CHERAN SRE JOSH 21BCE9537" userId="S::cheransre.21bce9537@vitapstudent.ac.in::acf32309-f461-4c16-aad1-f5e8db691acc" providerId="AD" clId="Web-{449DF57C-F283-4537-B8A6-E324652A19C9}"/>
    <pc:docChg chg="modSld">
      <pc:chgData name="MARRA CHERAN SRE JOSH 21BCE9537" userId="S::cheransre.21bce9537@vitapstudent.ac.in::acf32309-f461-4c16-aad1-f5e8db691acc" providerId="AD" clId="Web-{449DF57C-F283-4537-B8A6-E324652A19C9}" dt="2022-07-05T08:45:17.565" v="5" actId="20577"/>
      <pc:docMkLst>
        <pc:docMk/>
      </pc:docMkLst>
      <pc:sldChg chg="modSp">
        <pc:chgData name="MARRA CHERAN SRE JOSH 21BCE9537" userId="S::cheransre.21bce9537@vitapstudent.ac.in::acf32309-f461-4c16-aad1-f5e8db691acc" providerId="AD" clId="Web-{449DF57C-F283-4537-B8A6-E324652A19C9}" dt="2022-07-05T08:45:17.565" v="5" actId="20577"/>
        <pc:sldMkLst>
          <pc:docMk/>
          <pc:sldMk cId="3521627204" sldId="281"/>
        </pc:sldMkLst>
        <pc:spChg chg="mod">
          <ac:chgData name="MARRA CHERAN SRE JOSH 21BCE9537" userId="S::cheransre.21bce9537@vitapstudent.ac.in::acf32309-f461-4c16-aad1-f5e8db691acc" providerId="AD" clId="Web-{449DF57C-F283-4537-B8A6-E324652A19C9}" dt="2022-07-05T08:45:17.565" v="5" actId="20577"/>
          <ac:spMkLst>
            <pc:docMk/>
            <pc:sldMk cId="3521627204" sldId="281"/>
            <ac:spMk id="3" creationId="{634B8130-7343-2246-095C-D269CCBF44C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256E3-82D9-D547-AA14-2D4797225C39}" type="datetimeFigureOut">
              <a:rPr lang="en-US" smtClean="0"/>
              <a:t>8/11/22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83E6B1-05B3-CE4D-9AA1-137185B3300C}" type="slidenum">
              <a:rPr lang="en-US" smtClean="0"/>
              <a:t>‹#›</a:t>
            </a:fld>
            <a:endParaRPr lang="en-US"/>
          </a:p>
        </p:txBody>
      </p:sp>
    </p:spTree>
    <p:extLst>
      <p:ext uri="{BB962C8B-B14F-4D97-AF65-F5344CB8AC3E}">
        <p14:creationId xmlns:p14="http://schemas.microsoft.com/office/powerpoint/2010/main" val="347057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8A55934-1D67-404E-A1B6-D45524289CD4}" type="datetime1">
              <a:rPr lang="en-IN" smtClean="0"/>
              <a:t>11/08/22</a:t>
            </a:fld>
            <a:endParaRPr lang="en-US"/>
          </a:p>
        </p:txBody>
      </p:sp>
      <p:sp>
        <p:nvSpPr>
          <p:cNvPr id="5" name="Footer Placeholder 4"/>
          <p:cNvSpPr>
            <a:spLocks noGrp="1"/>
          </p:cNvSpPr>
          <p:nvPr>
            <p:ph type="ftr" sz="quarter" idx="11"/>
          </p:nvPr>
        </p:nvSpPr>
        <p:spPr/>
        <p:txBody>
          <a:bodyPr/>
          <a:lstStyle/>
          <a:p>
            <a:r>
              <a:rPr lang="en-US"/>
              <a:t>Object Oriented Programming (OOP), SCOPE, VIT-AP University, India</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60C8249-ED93-7640-8EF8-EF1CF6F3BBCA}" type="slidenum">
              <a:rPr lang="en-US" smtClean="0"/>
              <a:t>‹#›</a:t>
            </a:fld>
            <a:endParaRPr lang="en-US"/>
          </a:p>
        </p:txBody>
      </p:sp>
    </p:spTree>
    <p:extLst>
      <p:ext uri="{BB962C8B-B14F-4D97-AF65-F5344CB8AC3E}">
        <p14:creationId xmlns:p14="http://schemas.microsoft.com/office/powerpoint/2010/main" val="2717667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5ADABB04-F685-A845-AB42-AC0B7038DBCB}" type="datetime1">
              <a:rPr lang="en-IN" smtClean="0"/>
              <a:t>11/08/22</a:t>
            </a:fld>
            <a:endParaRPr lang="en-US"/>
          </a:p>
        </p:txBody>
      </p:sp>
      <p:sp>
        <p:nvSpPr>
          <p:cNvPr id="5" name="Footer Placeholder 4"/>
          <p:cNvSpPr>
            <a:spLocks noGrp="1"/>
          </p:cNvSpPr>
          <p:nvPr>
            <p:ph type="ftr" sz="quarter" idx="11"/>
          </p:nvPr>
        </p:nvSpPr>
        <p:spPr/>
        <p:txBody>
          <a:bodyPr/>
          <a:lstStyle/>
          <a:p>
            <a:r>
              <a:rPr lang="en-US"/>
              <a:t>Object Oriented Programming (OOP), SCOPE, VIT-AP University, India</a:t>
            </a:r>
          </a:p>
        </p:txBody>
      </p:sp>
      <p:sp>
        <p:nvSpPr>
          <p:cNvPr id="6" name="Slide Number Placeholder 5"/>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02090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0A21EFF-05D8-1240-B8E7-621D946F2F62}" type="datetime1">
              <a:rPr lang="en-IN" smtClean="0"/>
              <a:t>11/08/22</a:t>
            </a:fld>
            <a:endParaRPr lang="en-US"/>
          </a:p>
        </p:txBody>
      </p:sp>
      <p:sp>
        <p:nvSpPr>
          <p:cNvPr id="5" name="Footer Placeholder 4"/>
          <p:cNvSpPr>
            <a:spLocks noGrp="1"/>
          </p:cNvSpPr>
          <p:nvPr>
            <p:ph type="ftr" sz="quarter" idx="11"/>
          </p:nvPr>
        </p:nvSpPr>
        <p:spPr/>
        <p:txBody>
          <a:bodyPr/>
          <a:lstStyle/>
          <a:p>
            <a:r>
              <a:rPr lang="en-US"/>
              <a:t>Object Oriented Programming (OOP), SCOPE, VIT-AP University, India</a:t>
            </a:r>
          </a:p>
        </p:txBody>
      </p:sp>
      <p:sp>
        <p:nvSpPr>
          <p:cNvPr id="6" name="Slide Number Placeholder 5"/>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116046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p:cNvSpPr>
            <a:spLocks noGrp="1"/>
          </p:cNvSpPr>
          <p:nvPr>
            <p:ph type="ftr" sz="quarter" idx="11"/>
          </p:nvPr>
        </p:nvSpPr>
        <p:spPr/>
        <p:txBody>
          <a:bodyPr/>
          <a:lstStyle/>
          <a:p>
            <a:r>
              <a:rPr lang="en-US"/>
              <a:t>Object Oriented Programming (OOP), SCOPE, VIT-AP University, India</a:t>
            </a:r>
          </a:p>
        </p:txBody>
      </p:sp>
      <p:sp>
        <p:nvSpPr>
          <p:cNvPr id="6" name="Slide Number Placeholder 5"/>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701615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89143B9-0505-B746-9609-EF1270BAEF7A}" type="datetime1">
              <a:rPr lang="en-IN" smtClean="0"/>
              <a:t>11/08/22</a:t>
            </a:fld>
            <a:endParaRPr lang="en-US"/>
          </a:p>
        </p:txBody>
      </p:sp>
      <p:sp>
        <p:nvSpPr>
          <p:cNvPr id="5" name="Footer Placeholder 4"/>
          <p:cNvSpPr>
            <a:spLocks noGrp="1"/>
          </p:cNvSpPr>
          <p:nvPr>
            <p:ph type="ftr" sz="quarter" idx="11"/>
          </p:nvPr>
        </p:nvSpPr>
        <p:spPr>
          <a:xfrm>
            <a:off x="2182708" y="6272784"/>
            <a:ext cx="6327648" cy="365125"/>
          </a:xfrm>
        </p:spPr>
        <p:txBody>
          <a:bodyPr/>
          <a:lstStyle/>
          <a:p>
            <a:r>
              <a:rPr lang="en-US"/>
              <a:t>Object Oriented Programming (OOP), SCOPE, VIT-AP University, India</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60C8249-ED93-7640-8EF8-EF1CF6F3BBCA}" type="slidenum">
              <a:rPr lang="en-US" smtClean="0"/>
              <a:t>‹#›</a:t>
            </a:fld>
            <a:endParaRPr lang="en-US"/>
          </a:p>
        </p:txBody>
      </p:sp>
    </p:spTree>
    <p:extLst>
      <p:ext uri="{BB962C8B-B14F-4D97-AF65-F5344CB8AC3E}">
        <p14:creationId xmlns:p14="http://schemas.microsoft.com/office/powerpoint/2010/main" val="1549586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26C60E-A168-E54C-A186-CCA11247BA9B}" type="datetime1">
              <a:rPr lang="en-IN" smtClean="0"/>
              <a:t>11/08/22</a:t>
            </a:fld>
            <a:endParaRPr lang="en-US"/>
          </a:p>
        </p:txBody>
      </p:sp>
      <p:sp>
        <p:nvSpPr>
          <p:cNvPr id="6" name="Footer Placeholder 5"/>
          <p:cNvSpPr>
            <a:spLocks noGrp="1"/>
          </p:cNvSpPr>
          <p:nvPr>
            <p:ph type="ftr" sz="quarter" idx="11"/>
          </p:nvPr>
        </p:nvSpPr>
        <p:spPr/>
        <p:txBody>
          <a:bodyPr/>
          <a:lstStyle/>
          <a:p>
            <a:r>
              <a:rPr lang="en-US"/>
              <a:t>Object Oriented Programming (OOP), SCOPE, VIT-AP University, India</a:t>
            </a:r>
          </a:p>
        </p:txBody>
      </p:sp>
      <p:sp>
        <p:nvSpPr>
          <p:cNvPr id="7" name="Slide Number Placeholder 6"/>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439383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AA1201C-AF7B-8A45-A316-C1ECC42F89C6}" type="datetime1">
              <a:rPr lang="en-IN" smtClean="0"/>
              <a:t>11/08/22</a:t>
            </a:fld>
            <a:endParaRPr lang="en-US"/>
          </a:p>
        </p:txBody>
      </p:sp>
      <p:sp>
        <p:nvSpPr>
          <p:cNvPr id="8" name="Footer Placeholder 7"/>
          <p:cNvSpPr>
            <a:spLocks noGrp="1"/>
          </p:cNvSpPr>
          <p:nvPr>
            <p:ph type="ftr" sz="quarter" idx="11"/>
          </p:nvPr>
        </p:nvSpPr>
        <p:spPr/>
        <p:txBody>
          <a:bodyPr/>
          <a:lstStyle/>
          <a:p>
            <a:r>
              <a:rPr lang="en-US"/>
              <a:t>Object Oriented Programming (OOP), SCOPE, VIT-AP University, India</a:t>
            </a:r>
          </a:p>
        </p:txBody>
      </p:sp>
      <p:sp>
        <p:nvSpPr>
          <p:cNvPr id="9" name="Slide Number Placeholder 8"/>
          <p:cNvSpPr>
            <a:spLocks noGrp="1"/>
          </p:cNvSpPr>
          <p:nvPr>
            <p:ph type="sldNum" sz="quarter" idx="12"/>
          </p:nvPr>
        </p:nvSpPr>
        <p:spPr/>
        <p:txBody>
          <a:bodyPr/>
          <a:lstStyle/>
          <a:p>
            <a:fld id="{860C8249-ED93-7640-8EF8-EF1CF6F3BBCA}"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836663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17080D3-0582-4F4F-A16B-74E2CCE0BA4F}" type="datetime1">
              <a:rPr lang="en-IN" smtClean="0"/>
              <a:t>11/08/22</a:t>
            </a:fld>
            <a:endParaRPr lang="en-US"/>
          </a:p>
        </p:txBody>
      </p:sp>
      <p:sp>
        <p:nvSpPr>
          <p:cNvPr id="4" name="Footer Placeholder 3"/>
          <p:cNvSpPr>
            <a:spLocks noGrp="1"/>
          </p:cNvSpPr>
          <p:nvPr>
            <p:ph type="ftr" sz="quarter" idx="11"/>
          </p:nvPr>
        </p:nvSpPr>
        <p:spPr/>
        <p:txBody>
          <a:bodyPr/>
          <a:lstStyle/>
          <a:p>
            <a:r>
              <a:rPr lang="en-US"/>
              <a:t>Object Oriented Programming (OOP), SCOPE, VIT-AP University, India</a:t>
            </a:r>
          </a:p>
        </p:txBody>
      </p:sp>
      <p:sp>
        <p:nvSpPr>
          <p:cNvPr id="5" name="Slide Number Placeholder 4"/>
          <p:cNvSpPr>
            <a:spLocks noGrp="1"/>
          </p:cNvSpPr>
          <p:nvPr>
            <p:ph type="sldNum" sz="quarter" idx="12"/>
          </p:nvPr>
        </p:nvSpPr>
        <p:spPr/>
        <p:txBody>
          <a:bodyPr/>
          <a:lstStyle/>
          <a:p>
            <a:fld id="{860C8249-ED93-7640-8EF8-EF1CF6F3BBCA}"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569827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97D5CE-E5F5-C843-BD01-7087C8E2818D}" type="datetime1">
              <a:rPr lang="en-IN" smtClean="0"/>
              <a:t>11/08/22</a:t>
            </a:fld>
            <a:endParaRPr lang="en-US"/>
          </a:p>
        </p:txBody>
      </p:sp>
      <p:sp>
        <p:nvSpPr>
          <p:cNvPr id="3" name="Footer Placeholder 2"/>
          <p:cNvSpPr>
            <a:spLocks noGrp="1"/>
          </p:cNvSpPr>
          <p:nvPr>
            <p:ph type="ftr" sz="quarter" idx="11"/>
          </p:nvPr>
        </p:nvSpPr>
        <p:spPr/>
        <p:txBody>
          <a:bodyPr/>
          <a:lstStyle/>
          <a:p>
            <a:r>
              <a:rPr lang="en-US"/>
              <a:t>Object Oriented Programming (OOP), SCOPE, VIT-AP University, India</a:t>
            </a:r>
          </a:p>
        </p:txBody>
      </p:sp>
      <p:sp>
        <p:nvSpPr>
          <p:cNvPr id="4" name="Slide Number Placeholder 3"/>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579599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E72259A-CDF7-004F-836E-3B17C2D47707}" type="datetime1">
              <a:rPr lang="en-IN" smtClean="0"/>
              <a:t>11/08/22</a:t>
            </a:fld>
            <a:endParaRPr lang="en-US"/>
          </a:p>
        </p:txBody>
      </p:sp>
      <p:sp>
        <p:nvSpPr>
          <p:cNvPr id="6" name="Footer Placeholder 5"/>
          <p:cNvSpPr>
            <a:spLocks noGrp="1"/>
          </p:cNvSpPr>
          <p:nvPr>
            <p:ph type="ftr" sz="quarter" idx="11"/>
          </p:nvPr>
        </p:nvSpPr>
        <p:spPr/>
        <p:txBody>
          <a:bodyPr/>
          <a:lstStyle/>
          <a:p>
            <a:r>
              <a:rPr lang="en-US"/>
              <a:t>Object Oriented Programming (OOP), SCOPE, VIT-AP University, India</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402307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9FE88F9-7F1C-F247-A5E1-749E6B961145}" type="datetime1">
              <a:rPr lang="en-IN" smtClean="0"/>
              <a:t>11/08/22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050963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2D8665B-9FD4-7D4B-8F20-F4D1B48753FB}" type="datetime1">
              <a:rPr lang="en-IN" smtClean="0"/>
              <a:t>11/08/22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Object Oriented Programming (OOP), SCOPE, VIT-AP University, India</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60C8249-ED93-7640-8EF8-EF1CF6F3BBCA}" type="slidenum">
              <a:rPr lang="en-US" smtClean="0"/>
              <a:t>‹#›</a:t>
            </a:fld>
            <a:endParaRPr lang="en-US"/>
          </a:p>
        </p:txBody>
      </p:sp>
    </p:spTree>
    <p:extLst>
      <p:ext uri="{BB962C8B-B14F-4D97-AF65-F5344CB8AC3E}">
        <p14:creationId xmlns:p14="http://schemas.microsoft.com/office/powerpoint/2010/main" val="150944979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www.youtube.com/watch?v=Ut8YFsi2WR0"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javatpoint.com/javafx-event-handlers" TargetMode="External"/><Relationship Id="rId2" Type="http://schemas.openxmlformats.org/officeDocument/2006/relationships/hyperlink" Target="https://www.tutorialspoint.com/javafx/javafx_event_handling.htm" TargetMode="Externa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www.tutorialspoint.com/how-to-create-a-treeview-using-javafx"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geeksforgeeks.org/javafx-menubar-and-menu/"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F67B6-6840-8949-B267-2FD958F2B7F6}"/>
              </a:ext>
            </a:extLst>
          </p:cNvPr>
          <p:cNvSpPr>
            <a:spLocks noGrp="1"/>
          </p:cNvSpPr>
          <p:nvPr>
            <p:ph type="ctrTitle"/>
          </p:nvPr>
        </p:nvSpPr>
        <p:spPr>
          <a:xfrm>
            <a:off x="456910" y="372536"/>
            <a:ext cx="11077903" cy="2387600"/>
          </a:xfrm>
        </p:spPr>
        <p:txBody>
          <a:bodyPr>
            <a:normAutofit/>
          </a:bodyPr>
          <a:lstStyle/>
          <a:p>
            <a:pPr algn="ctr"/>
            <a:r>
              <a:rPr lang="en-US" sz="4400" b="1" dirty="0"/>
              <a:t>Object Oriented Programming (OOP)</a:t>
            </a:r>
            <a:r>
              <a:rPr lang="en-IN" sz="4400" dirty="0">
                <a:effectLst/>
              </a:rPr>
              <a:t> </a:t>
            </a:r>
            <a:br>
              <a:rPr lang="en-IN" dirty="0">
                <a:effectLst/>
              </a:rPr>
            </a:br>
            <a:br>
              <a:rPr lang="en-IN" dirty="0">
                <a:effectLst/>
              </a:rPr>
            </a:br>
            <a:r>
              <a:rPr lang="en-US" sz="4000" dirty="0"/>
              <a:t>Course Code:</a:t>
            </a:r>
            <a:r>
              <a:rPr lang="en-IN" sz="4000" dirty="0"/>
              <a:t> </a:t>
            </a:r>
            <a:r>
              <a:rPr lang="en-US" sz="4000" dirty="0"/>
              <a:t>CSE2005/SWE2005</a:t>
            </a:r>
            <a:r>
              <a:rPr lang="en-IN" sz="4000" dirty="0">
                <a:effectLst/>
              </a:rPr>
              <a:t> </a:t>
            </a:r>
            <a:endParaRPr lang="en-US" sz="4000" dirty="0"/>
          </a:p>
        </p:txBody>
      </p:sp>
      <p:sp>
        <p:nvSpPr>
          <p:cNvPr id="3" name="Subtitle 2">
            <a:extLst>
              <a:ext uri="{FF2B5EF4-FFF2-40B4-BE49-F238E27FC236}">
                <a16:creationId xmlns:a16="http://schemas.microsoft.com/office/drawing/2014/main" id="{7E354A7E-8496-3D49-82EA-FCF2A224641C}"/>
              </a:ext>
            </a:extLst>
          </p:cNvPr>
          <p:cNvSpPr>
            <a:spLocks noGrp="1"/>
          </p:cNvSpPr>
          <p:nvPr>
            <p:ph type="subTitle" idx="1"/>
          </p:nvPr>
        </p:nvSpPr>
        <p:spPr>
          <a:xfrm>
            <a:off x="1524000" y="3194754"/>
            <a:ext cx="9144000" cy="1655762"/>
          </a:xfrm>
        </p:spPr>
        <p:txBody>
          <a:bodyPr>
            <a:normAutofit/>
          </a:bodyPr>
          <a:lstStyle/>
          <a:p>
            <a:pPr algn="ctr"/>
            <a:r>
              <a:rPr lang="en-US" dirty="0"/>
              <a:t>MODULE – 5 </a:t>
            </a:r>
          </a:p>
          <a:p>
            <a:pPr algn="ctr"/>
            <a:r>
              <a:rPr lang="en-US" dirty="0"/>
              <a:t>(</a:t>
            </a:r>
            <a:r>
              <a:rPr lang="en-IN" b="1" dirty="0"/>
              <a:t>Concurrent Programming</a:t>
            </a:r>
            <a:r>
              <a:rPr lang="en-IN" dirty="0">
                <a:effectLst/>
              </a:rPr>
              <a:t>)</a:t>
            </a:r>
          </a:p>
        </p:txBody>
      </p:sp>
      <p:sp>
        <p:nvSpPr>
          <p:cNvPr id="6" name="Rectangle 5">
            <a:extLst>
              <a:ext uri="{FF2B5EF4-FFF2-40B4-BE49-F238E27FC236}">
                <a16:creationId xmlns:a16="http://schemas.microsoft.com/office/drawing/2014/main" id="{5BBF35C6-7842-9242-B04B-C966D4A85DEA}"/>
              </a:ext>
            </a:extLst>
          </p:cNvPr>
          <p:cNvSpPr/>
          <p:nvPr/>
        </p:nvSpPr>
        <p:spPr>
          <a:xfrm>
            <a:off x="6558455" y="5185923"/>
            <a:ext cx="6096000" cy="1200329"/>
          </a:xfrm>
          <a:prstGeom prst="rect">
            <a:avLst/>
          </a:prstGeom>
        </p:spPr>
        <p:txBody>
          <a:bodyPr>
            <a:spAutoFit/>
          </a:bodyPr>
          <a:lstStyle/>
          <a:p>
            <a:r>
              <a:rPr lang="en-IN" dirty="0"/>
              <a:t>By: </a:t>
            </a:r>
          </a:p>
          <a:p>
            <a:r>
              <a:rPr lang="en-IN" dirty="0"/>
              <a:t>Dr. Nagendra Panini Challa</a:t>
            </a:r>
          </a:p>
          <a:p>
            <a:r>
              <a:rPr lang="en-IN" dirty="0"/>
              <a:t>Assistant Professor, Senior Grade 2</a:t>
            </a:r>
          </a:p>
          <a:p>
            <a:r>
              <a:rPr lang="en-IN" dirty="0"/>
              <a:t>SCOPE, VIT-AP University, India</a:t>
            </a:r>
            <a:endParaRPr lang="en-US" dirty="0"/>
          </a:p>
        </p:txBody>
      </p:sp>
      <p:pic>
        <p:nvPicPr>
          <p:cNvPr id="8" name="Picture 7">
            <a:extLst>
              <a:ext uri="{FF2B5EF4-FFF2-40B4-BE49-F238E27FC236}">
                <a16:creationId xmlns:a16="http://schemas.microsoft.com/office/drawing/2014/main" id="{B9A9722F-4A94-D04A-B2AC-0CB0B28F0431}"/>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252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6570D-DA8A-E5BF-AA4C-C3722AEAF2B5}"/>
              </a:ext>
            </a:extLst>
          </p:cNvPr>
          <p:cNvSpPr>
            <a:spLocks noGrp="1"/>
          </p:cNvSpPr>
          <p:nvPr>
            <p:ph type="title"/>
          </p:nvPr>
        </p:nvSpPr>
        <p:spPr>
          <a:xfrm>
            <a:off x="365655" y="74728"/>
            <a:ext cx="10058400" cy="1609344"/>
          </a:xfrm>
        </p:spPr>
        <p:txBody>
          <a:bodyPr/>
          <a:lstStyle/>
          <a:p>
            <a:r>
              <a:rPr lang="en-IN" dirty="0"/>
              <a:t>Lifecycle of a Thread </a:t>
            </a:r>
            <a:endParaRPr lang="en-US" dirty="0"/>
          </a:p>
        </p:txBody>
      </p:sp>
      <p:pic>
        <p:nvPicPr>
          <p:cNvPr id="9" name="Content Placeholder 8">
            <a:extLst>
              <a:ext uri="{FF2B5EF4-FFF2-40B4-BE49-F238E27FC236}">
                <a16:creationId xmlns:a16="http://schemas.microsoft.com/office/drawing/2014/main" id="{4D48FA6D-78C3-59FF-DCCE-0A0D59FD2B19}"/>
              </a:ext>
            </a:extLst>
          </p:cNvPr>
          <p:cNvPicPr>
            <a:picLocks noGrp="1" noChangeAspect="1"/>
          </p:cNvPicPr>
          <p:nvPr>
            <p:ph idx="1"/>
          </p:nvPr>
        </p:nvPicPr>
        <p:blipFill>
          <a:blip r:embed="rId2"/>
          <a:stretch>
            <a:fillRect/>
          </a:stretch>
        </p:blipFill>
        <p:spPr>
          <a:xfrm>
            <a:off x="715702" y="1813887"/>
            <a:ext cx="10058400" cy="4358313"/>
          </a:xfrm>
        </p:spPr>
      </p:pic>
      <p:sp>
        <p:nvSpPr>
          <p:cNvPr id="4" name="Date Placeholder 3">
            <a:extLst>
              <a:ext uri="{FF2B5EF4-FFF2-40B4-BE49-F238E27FC236}">
                <a16:creationId xmlns:a16="http://schemas.microsoft.com/office/drawing/2014/main" id="{A66FC627-82E8-392B-37DC-16D8CD4E0E80}"/>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D4DA3D97-3AB6-42CD-147F-75CB5ADF4D92}"/>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4905DBFA-998E-53AB-F952-86AD876ABA2F}"/>
              </a:ext>
            </a:extLst>
          </p:cNvPr>
          <p:cNvSpPr>
            <a:spLocks noGrp="1"/>
          </p:cNvSpPr>
          <p:nvPr>
            <p:ph type="sldNum" sz="quarter" idx="12"/>
          </p:nvPr>
        </p:nvSpPr>
        <p:spPr/>
        <p:txBody>
          <a:bodyPr/>
          <a:lstStyle/>
          <a:p>
            <a:fld id="{860C8249-ED93-7640-8EF8-EF1CF6F3BBCA}" type="slidenum">
              <a:rPr lang="en-US" smtClean="0"/>
              <a:t>10</a:t>
            </a:fld>
            <a:endParaRPr lang="en-US"/>
          </a:p>
        </p:txBody>
      </p:sp>
      <p:pic>
        <p:nvPicPr>
          <p:cNvPr id="7" name="Picture 6">
            <a:extLst>
              <a:ext uri="{FF2B5EF4-FFF2-40B4-BE49-F238E27FC236}">
                <a16:creationId xmlns:a16="http://schemas.microsoft.com/office/drawing/2014/main" id="{66C2CFB5-2FF5-FEB9-37D5-E60D69F91DE2}"/>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589437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7DA1-A7B8-A575-462D-57EF532F3A2B}"/>
              </a:ext>
            </a:extLst>
          </p:cNvPr>
          <p:cNvSpPr>
            <a:spLocks noGrp="1"/>
          </p:cNvSpPr>
          <p:nvPr>
            <p:ph type="title"/>
          </p:nvPr>
        </p:nvSpPr>
        <p:spPr/>
        <p:txBody>
          <a:bodyPr/>
          <a:lstStyle/>
          <a:p>
            <a:r>
              <a:rPr lang="en-IN" dirty="0"/>
              <a:t>By extending Thread class </a:t>
            </a:r>
            <a:endParaRPr lang="en-IN" dirty="0">
              <a:effectLst/>
            </a:endParaRPr>
          </a:p>
        </p:txBody>
      </p:sp>
      <p:sp>
        <p:nvSpPr>
          <p:cNvPr id="3" name="Content Placeholder 2">
            <a:extLst>
              <a:ext uri="{FF2B5EF4-FFF2-40B4-BE49-F238E27FC236}">
                <a16:creationId xmlns:a16="http://schemas.microsoft.com/office/drawing/2014/main" id="{59553576-01F1-43A7-254A-C46D719E5E51}"/>
              </a:ext>
            </a:extLst>
          </p:cNvPr>
          <p:cNvSpPr>
            <a:spLocks noGrp="1"/>
          </p:cNvSpPr>
          <p:nvPr>
            <p:ph idx="1"/>
          </p:nvPr>
        </p:nvSpPr>
        <p:spPr/>
        <p:txBody>
          <a:bodyPr/>
          <a:lstStyle/>
          <a:p>
            <a:pPr marL="0" indent="0">
              <a:buNone/>
            </a:pPr>
            <a:r>
              <a:rPr lang="en-IN" dirty="0"/>
              <a:t>import java . io .∗;</a:t>
            </a:r>
            <a:br>
              <a:rPr lang="en-IN" dirty="0"/>
            </a:br>
            <a:r>
              <a:rPr lang="en-IN" dirty="0"/>
              <a:t>import </a:t>
            </a:r>
            <a:r>
              <a:rPr lang="en-IN" dirty="0" err="1"/>
              <a:t>java.util</a:t>
            </a:r>
            <a:r>
              <a:rPr lang="en-IN" dirty="0"/>
              <a:t>.∗;</a:t>
            </a:r>
            <a:br>
              <a:rPr lang="en-IN" dirty="0"/>
            </a:br>
            <a:r>
              <a:rPr lang="en-IN" dirty="0"/>
              <a:t>public class GFG extends Thread {</a:t>
            </a:r>
            <a:br>
              <a:rPr lang="en-IN" dirty="0"/>
            </a:br>
            <a:r>
              <a:rPr lang="en-IN" dirty="0"/>
              <a:t>// initiated run method for Thread</a:t>
            </a:r>
            <a:br>
              <a:rPr lang="en-IN" dirty="0"/>
            </a:br>
            <a:r>
              <a:rPr lang="en-IN" dirty="0"/>
              <a:t>public void run()</a:t>
            </a:r>
            <a:br>
              <a:rPr lang="en-IN" dirty="0"/>
            </a:br>
            <a:r>
              <a:rPr lang="en-IN" dirty="0"/>
              <a:t>{</a:t>
            </a:r>
            <a:br>
              <a:rPr lang="en-IN" dirty="0"/>
            </a:br>
            <a:r>
              <a:rPr lang="en-IN" dirty="0" err="1"/>
              <a:t>System.out.println</a:t>
            </a:r>
            <a:r>
              <a:rPr lang="en-IN" dirty="0"/>
              <a:t>(”Thread Started Running...”);</a:t>
            </a:r>
          </a:p>
          <a:p>
            <a:pPr marL="0" indent="0">
              <a:buNone/>
            </a:pPr>
            <a:r>
              <a:rPr lang="en-IN" dirty="0"/>
              <a:t>} </a:t>
            </a:r>
          </a:p>
          <a:p>
            <a:pPr marL="0" indent="0">
              <a:buNone/>
            </a:pPr>
            <a:r>
              <a:rPr lang="en-IN" dirty="0"/>
              <a:t>public static void main(String [] </a:t>
            </a:r>
            <a:r>
              <a:rPr lang="en-IN" dirty="0" err="1"/>
              <a:t>args</a:t>
            </a:r>
            <a:r>
              <a:rPr lang="en-IN" dirty="0"/>
              <a:t>)</a:t>
            </a:r>
            <a:br>
              <a:rPr lang="en-IN" dirty="0"/>
            </a:br>
            <a:r>
              <a:rPr lang="en-IN" dirty="0"/>
              <a:t>{ </a:t>
            </a:r>
          </a:p>
          <a:p>
            <a:pPr marL="0" indent="0">
              <a:buNone/>
            </a:pPr>
            <a:r>
              <a:rPr lang="en-IN" dirty="0"/>
              <a:t>GFG g1 = new GFG(); // invoking Thread </a:t>
            </a:r>
          </a:p>
          <a:p>
            <a:pPr marL="0" indent="0">
              <a:buNone/>
            </a:pPr>
            <a:r>
              <a:rPr lang="en-IN" dirty="0"/>
              <a:t>g1. start ();}} </a:t>
            </a:r>
          </a:p>
          <a:p>
            <a:endParaRPr lang="en-US" dirty="0"/>
          </a:p>
        </p:txBody>
      </p:sp>
      <p:sp>
        <p:nvSpPr>
          <p:cNvPr id="4" name="Date Placeholder 3">
            <a:extLst>
              <a:ext uri="{FF2B5EF4-FFF2-40B4-BE49-F238E27FC236}">
                <a16:creationId xmlns:a16="http://schemas.microsoft.com/office/drawing/2014/main" id="{FCBD87A1-6F2D-83DA-CF56-80C917DA6A53}"/>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2CC3D44E-92BA-2783-F3C7-3318F842103A}"/>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362C3911-B5B8-FD3C-29C2-6C5CAF2F2A57}"/>
              </a:ext>
            </a:extLst>
          </p:cNvPr>
          <p:cNvSpPr>
            <a:spLocks noGrp="1"/>
          </p:cNvSpPr>
          <p:nvPr>
            <p:ph type="sldNum" sz="quarter" idx="12"/>
          </p:nvPr>
        </p:nvSpPr>
        <p:spPr/>
        <p:txBody>
          <a:bodyPr/>
          <a:lstStyle/>
          <a:p>
            <a:fld id="{860C8249-ED93-7640-8EF8-EF1CF6F3BBCA}" type="slidenum">
              <a:rPr lang="en-US" smtClean="0"/>
              <a:t>11</a:t>
            </a:fld>
            <a:endParaRPr lang="en-US"/>
          </a:p>
        </p:txBody>
      </p:sp>
      <p:pic>
        <p:nvPicPr>
          <p:cNvPr id="7" name="Picture 6">
            <a:extLst>
              <a:ext uri="{FF2B5EF4-FFF2-40B4-BE49-F238E27FC236}">
                <a16:creationId xmlns:a16="http://schemas.microsoft.com/office/drawing/2014/main" id="{D0F9C52B-FECC-8FFF-7527-DE3AFB347CE3}"/>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29994DCE-B437-8154-1DC7-C0E6C2E84157}"/>
              </a:ext>
            </a:extLst>
          </p:cNvPr>
          <p:cNvSpPr txBox="1"/>
          <p:nvPr/>
        </p:nvSpPr>
        <p:spPr>
          <a:xfrm>
            <a:off x="8094405" y="2604009"/>
            <a:ext cx="2884764" cy="923330"/>
          </a:xfrm>
          <a:prstGeom prst="rect">
            <a:avLst/>
          </a:prstGeom>
          <a:noFill/>
        </p:spPr>
        <p:txBody>
          <a:bodyPr wrap="none" rtlCol="0">
            <a:spAutoFit/>
          </a:bodyPr>
          <a:lstStyle/>
          <a:p>
            <a:r>
              <a:rPr lang="en-US" dirty="0"/>
              <a:t>Output: </a:t>
            </a:r>
          </a:p>
          <a:p>
            <a:endParaRPr lang="en-US" dirty="0"/>
          </a:p>
          <a:p>
            <a:r>
              <a:rPr lang="en-US" dirty="0"/>
              <a:t>Thread Started Running...</a:t>
            </a:r>
          </a:p>
        </p:txBody>
      </p:sp>
    </p:spTree>
    <p:extLst>
      <p:ext uri="{BB962C8B-B14F-4D97-AF65-F5344CB8AC3E}">
        <p14:creationId xmlns:p14="http://schemas.microsoft.com/office/powerpoint/2010/main" val="108804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54AD2-4FE0-40D9-F18C-77551A731C07}"/>
              </a:ext>
            </a:extLst>
          </p:cNvPr>
          <p:cNvSpPr>
            <a:spLocks noGrp="1"/>
          </p:cNvSpPr>
          <p:nvPr>
            <p:ph type="title"/>
          </p:nvPr>
        </p:nvSpPr>
        <p:spPr/>
        <p:txBody>
          <a:bodyPr/>
          <a:lstStyle/>
          <a:p>
            <a:r>
              <a:rPr lang="en-IN" dirty="0"/>
              <a:t>By extending Runnable Interface </a:t>
            </a:r>
            <a:endParaRPr lang="en-US" dirty="0"/>
          </a:p>
        </p:txBody>
      </p:sp>
      <p:sp>
        <p:nvSpPr>
          <p:cNvPr id="3" name="Content Placeholder 2">
            <a:extLst>
              <a:ext uri="{FF2B5EF4-FFF2-40B4-BE49-F238E27FC236}">
                <a16:creationId xmlns:a16="http://schemas.microsoft.com/office/drawing/2014/main" id="{5FF2E0BE-B1EF-B114-B7C8-A4267A9CF98B}"/>
              </a:ext>
            </a:extLst>
          </p:cNvPr>
          <p:cNvSpPr>
            <a:spLocks noGrp="1"/>
          </p:cNvSpPr>
          <p:nvPr>
            <p:ph idx="1"/>
          </p:nvPr>
        </p:nvSpPr>
        <p:spPr/>
        <p:txBody>
          <a:bodyPr>
            <a:normAutofit lnSpcReduction="10000"/>
          </a:bodyPr>
          <a:lstStyle/>
          <a:p>
            <a:pPr marL="0" indent="0">
              <a:buNone/>
            </a:pPr>
            <a:r>
              <a:rPr lang="en-IN" dirty="0"/>
              <a:t>import java . io .∗;</a:t>
            </a:r>
            <a:br>
              <a:rPr lang="en-IN" dirty="0"/>
            </a:br>
            <a:r>
              <a:rPr lang="en-IN" dirty="0"/>
              <a:t>import </a:t>
            </a:r>
            <a:r>
              <a:rPr lang="en-IN" dirty="0" err="1"/>
              <a:t>java.util</a:t>
            </a:r>
            <a:r>
              <a:rPr lang="en-IN" dirty="0"/>
              <a:t>.∗;</a:t>
            </a:r>
            <a:br>
              <a:rPr lang="en-IN" dirty="0"/>
            </a:br>
            <a:r>
              <a:rPr lang="en-IN" dirty="0"/>
              <a:t>public class GFG1 implements Runnable {</a:t>
            </a:r>
            <a:br>
              <a:rPr lang="en-IN" dirty="0"/>
            </a:br>
            <a:r>
              <a:rPr lang="en-IN" dirty="0"/>
              <a:t>// method to start Thread</a:t>
            </a:r>
            <a:br>
              <a:rPr lang="en-IN" dirty="0"/>
            </a:br>
            <a:r>
              <a:rPr lang="en-IN" dirty="0"/>
              <a:t>public void run()</a:t>
            </a:r>
            <a:br>
              <a:rPr lang="en-IN" dirty="0"/>
            </a:br>
            <a:r>
              <a:rPr lang="en-IN" dirty="0"/>
              <a:t>{</a:t>
            </a:r>
          </a:p>
          <a:p>
            <a:pPr marL="0" indent="0">
              <a:buNone/>
            </a:pPr>
            <a:r>
              <a:rPr lang="en-IN" dirty="0" err="1"/>
              <a:t>System.out.println</a:t>
            </a:r>
            <a:r>
              <a:rPr lang="en-IN" dirty="0"/>
              <a:t>(”Thread is Running Successfully”); </a:t>
            </a:r>
          </a:p>
          <a:p>
            <a:pPr marL="0" indent="0">
              <a:buNone/>
            </a:pPr>
            <a:r>
              <a:rPr lang="en-IN" dirty="0"/>
              <a:t>public static void main(String [] </a:t>
            </a:r>
            <a:r>
              <a:rPr lang="en-IN" dirty="0" err="1"/>
              <a:t>args</a:t>
            </a:r>
            <a:r>
              <a:rPr lang="en-IN" dirty="0"/>
              <a:t>)</a:t>
            </a:r>
          </a:p>
          <a:p>
            <a:pPr marL="0" indent="0">
              <a:buNone/>
            </a:pPr>
            <a:r>
              <a:rPr lang="en-IN" dirty="0"/>
              <a:t>{ </a:t>
            </a:r>
          </a:p>
          <a:p>
            <a:pPr marL="0" indent="0">
              <a:buNone/>
            </a:pPr>
            <a:r>
              <a:rPr lang="en-IN" dirty="0"/>
              <a:t>GFG1 g1 = new GFG1();</a:t>
            </a:r>
            <a:br>
              <a:rPr lang="en-IN" dirty="0"/>
            </a:br>
            <a:r>
              <a:rPr lang="en-IN" dirty="0"/>
              <a:t>// initializing Thread Object </a:t>
            </a:r>
          </a:p>
          <a:p>
            <a:pPr marL="0" indent="0">
              <a:buNone/>
            </a:pPr>
            <a:r>
              <a:rPr lang="en-IN" dirty="0"/>
              <a:t>Thread t1= new Thread(g1);</a:t>
            </a:r>
            <a:br>
              <a:rPr lang="en-IN" dirty="0"/>
            </a:br>
            <a:r>
              <a:rPr lang="en-IN" dirty="0"/>
              <a:t>t1 . start ();}} </a:t>
            </a:r>
          </a:p>
          <a:p>
            <a:pPr marL="0" indent="0">
              <a:buNone/>
            </a:pPr>
            <a:endParaRPr lang="en-US" dirty="0"/>
          </a:p>
        </p:txBody>
      </p:sp>
      <p:sp>
        <p:nvSpPr>
          <p:cNvPr id="4" name="Date Placeholder 3">
            <a:extLst>
              <a:ext uri="{FF2B5EF4-FFF2-40B4-BE49-F238E27FC236}">
                <a16:creationId xmlns:a16="http://schemas.microsoft.com/office/drawing/2014/main" id="{515854FB-4471-78AC-1A88-67BE2D488889}"/>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31328632-71EA-861C-BD9E-4E0F10422B3B}"/>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A905629A-64D8-5AB4-1C77-52B607691FEF}"/>
              </a:ext>
            </a:extLst>
          </p:cNvPr>
          <p:cNvSpPr>
            <a:spLocks noGrp="1"/>
          </p:cNvSpPr>
          <p:nvPr>
            <p:ph type="sldNum" sz="quarter" idx="12"/>
          </p:nvPr>
        </p:nvSpPr>
        <p:spPr/>
        <p:txBody>
          <a:bodyPr/>
          <a:lstStyle/>
          <a:p>
            <a:fld id="{860C8249-ED93-7640-8EF8-EF1CF6F3BBCA}" type="slidenum">
              <a:rPr lang="en-US" smtClean="0"/>
              <a:t>12</a:t>
            </a:fld>
            <a:endParaRPr lang="en-US"/>
          </a:p>
        </p:txBody>
      </p:sp>
      <p:pic>
        <p:nvPicPr>
          <p:cNvPr id="7" name="Picture 6">
            <a:extLst>
              <a:ext uri="{FF2B5EF4-FFF2-40B4-BE49-F238E27FC236}">
                <a16:creationId xmlns:a16="http://schemas.microsoft.com/office/drawing/2014/main" id="{92F563A2-869D-3636-1BE9-7BD5E331FA29}"/>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4C50DEE2-8F3C-D5FE-787D-8D95C65EB437}"/>
              </a:ext>
            </a:extLst>
          </p:cNvPr>
          <p:cNvSpPr txBox="1"/>
          <p:nvPr/>
        </p:nvSpPr>
        <p:spPr>
          <a:xfrm>
            <a:off x="8403771" y="2757714"/>
            <a:ext cx="3458191" cy="923330"/>
          </a:xfrm>
          <a:prstGeom prst="rect">
            <a:avLst/>
          </a:prstGeom>
          <a:noFill/>
        </p:spPr>
        <p:txBody>
          <a:bodyPr wrap="none" rtlCol="0">
            <a:spAutoFit/>
          </a:bodyPr>
          <a:lstStyle/>
          <a:p>
            <a:r>
              <a:rPr lang="en-US" dirty="0"/>
              <a:t>Output: </a:t>
            </a:r>
          </a:p>
          <a:p>
            <a:endParaRPr lang="en-US" dirty="0"/>
          </a:p>
          <a:p>
            <a:r>
              <a:rPr lang="en-US" dirty="0"/>
              <a:t>Thread is Running Successfully</a:t>
            </a:r>
          </a:p>
        </p:txBody>
      </p:sp>
    </p:spTree>
    <p:extLst>
      <p:ext uri="{BB962C8B-B14F-4D97-AF65-F5344CB8AC3E}">
        <p14:creationId xmlns:p14="http://schemas.microsoft.com/office/powerpoint/2010/main" val="1778021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C40CA-FF4A-0124-9BFD-BE6E79280BCB}"/>
              </a:ext>
            </a:extLst>
          </p:cNvPr>
          <p:cNvSpPr>
            <a:spLocks noGrp="1"/>
          </p:cNvSpPr>
          <p:nvPr>
            <p:ph type="title"/>
          </p:nvPr>
        </p:nvSpPr>
        <p:spPr/>
        <p:txBody>
          <a:bodyPr>
            <a:normAutofit/>
          </a:bodyPr>
          <a:lstStyle/>
          <a:p>
            <a:r>
              <a:rPr lang="en-IN" dirty="0"/>
              <a:t>Commonly used methods of Thread class: </a:t>
            </a:r>
            <a:endParaRPr lang="en-US" dirty="0"/>
          </a:p>
        </p:txBody>
      </p:sp>
      <p:sp>
        <p:nvSpPr>
          <p:cNvPr id="3" name="Content Placeholder 2">
            <a:extLst>
              <a:ext uri="{FF2B5EF4-FFF2-40B4-BE49-F238E27FC236}">
                <a16:creationId xmlns:a16="http://schemas.microsoft.com/office/drawing/2014/main" id="{DF36C3CE-5126-9707-124C-54F936C8AF50}"/>
              </a:ext>
            </a:extLst>
          </p:cNvPr>
          <p:cNvSpPr>
            <a:spLocks noGrp="1"/>
          </p:cNvSpPr>
          <p:nvPr>
            <p:ph idx="1"/>
          </p:nvPr>
        </p:nvSpPr>
        <p:spPr/>
        <p:txBody>
          <a:bodyPr>
            <a:normAutofit/>
          </a:bodyPr>
          <a:lstStyle/>
          <a:p>
            <a:r>
              <a:rPr lang="en-IN" dirty="0"/>
              <a:t>public void run(): is used to perform action for a thread. </a:t>
            </a:r>
          </a:p>
          <a:p>
            <a:r>
              <a:rPr lang="en-IN" dirty="0"/>
              <a:t>public void start(): starts the execution of the thread. JVM calls the run() method on the thread. </a:t>
            </a:r>
          </a:p>
          <a:p>
            <a:r>
              <a:rPr lang="en-IN" dirty="0"/>
              <a:t>public void sleep(long </a:t>
            </a:r>
            <a:r>
              <a:rPr lang="en-IN" dirty="0" err="1"/>
              <a:t>miliseconds</a:t>
            </a:r>
            <a:r>
              <a:rPr lang="en-IN" dirty="0"/>
              <a:t>): Causes the currently executing thread to sleep (temporarily cease execution) for the specified number of milliseconds. </a:t>
            </a:r>
          </a:p>
          <a:p>
            <a:r>
              <a:rPr lang="en-IN" dirty="0"/>
              <a:t>public void join(): waits for a thread to die. </a:t>
            </a:r>
          </a:p>
          <a:p>
            <a:r>
              <a:rPr lang="en-IN" dirty="0"/>
              <a:t>public void join(long </a:t>
            </a:r>
            <a:r>
              <a:rPr lang="en-IN" dirty="0" err="1"/>
              <a:t>miliseconds</a:t>
            </a:r>
            <a:r>
              <a:rPr lang="en-IN" dirty="0"/>
              <a:t>): waits for a thread to die for the specified </a:t>
            </a:r>
            <a:r>
              <a:rPr lang="en-IN" dirty="0" err="1"/>
              <a:t>miliseconds</a:t>
            </a:r>
            <a:r>
              <a:rPr lang="en-IN" dirty="0"/>
              <a:t>. </a:t>
            </a:r>
          </a:p>
          <a:p>
            <a:r>
              <a:rPr lang="en-IN" dirty="0"/>
              <a:t>public int </a:t>
            </a:r>
            <a:r>
              <a:rPr lang="en-IN" dirty="0" err="1"/>
              <a:t>getPriority</a:t>
            </a:r>
            <a:r>
              <a:rPr lang="en-IN" dirty="0"/>
              <a:t>(): returns the priority of the thread. </a:t>
            </a:r>
          </a:p>
          <a:p>
            <a:r>
              <a:rPr lang="en-IN" dirty="0"/>
              <a:t>public int </a:t>
            </a:r>
            <a:r>
              <a:rPr lang="en-IN" dirty="0" err="1"/>
              <a:t>setPriority</a:t>
            </a:r>
            <a:r>
              <a:rPr lang="en-IN" dirty="0"/>
              <a:t>(int priority): changes the priority of the thread. </a:t>
            </a:r>
          </a:p>
          <a:p>
            <a:endParaRPr lang="en-US" dirty="0"/>
          </a:p>
        </p:txBody>
      </p:sp>
      <p:sp>
        <p:nvSpPr>
          <p:cNvPr id="4" name="Date Placeholder 3">
            <a:extLst>
              <a:ext uri="{FF2B5EF4-FFF2-40B4-BE49-F238E27FC236}">
                <a16:creationId xmlns:a16="http://schemas.microsoft.com/office/drawing/2014/main" id="{428E72CB-D7CC-DED0-6CED-9C268E04D704}"/>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01A35929-4260-D5C0-E4B3-B6D98A352EEA}"/>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FC525059-C261-CE6E-4FA0-F8F92BE9AD6C}"/>
              </a:ext>
            </a:extLst>
          </p:cNvPr>
          <p:cNvSpPr>
            <a:spLocks noGrp="1"/>
          </p:cNvSpPr>
          <p:nvPr>
            <p:ph type="sldNum" sz="quarter" idx="12"/>
          </p:nvPr>
        </p:nvSpPr>
        <p:spPr/>
        <p:txBody>
          <a:bodyPr/>
          <a:lstStyle/>
          <a:p>
            <a:fld id="{860C8249-ED93-7640-8EF8-EF1CF6F3BBCA}" type="slidenum">
              <a:rPr lang="en-US" smtClean="0"/>
              <a:t>13</a:t>
            </a:fld>
            <a:endParaRPr lang="en-US"/>
          </a:p>
        </p:txBody>
      </p:sp>
      <p:pic>
        <p:nvPicPr>
          <p:cNvPr id="7" name="Picture 6">
            <a:extLst>
              <a:ext uri="{FF2B5EF4-FFF2-40B4-BE49-F238E27FC236}">
                <a16:creationId xmlns:a16="http://schemas.microsoft.com/office/drawing/2014/main" id="{CC407F19-46A3-E46D-7614-4AC148C67EF1}"/>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030805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83D725-A042-FF98-A21D-C5F6C9FBB2CB}"/>
              </a:ext>
            </a:extLst>
          </p:cNvPr>
          <p:cNvSpPr>
            <a:spLocks noGrp="1"/>
          </p:cNvSpPr>
          <p:nvPr>
            <p:ph idx="1"/>
          </p:nvPr>
        </p:nvSpPr>
        <p:spPr/>
        <p:txBody>
          <a:bodyPr>
            <a:normAutofit fontScale="92500" lnSpcReduction="10000"/>
          </a:bodyPr>
          <a:lstStyle/>
          <a:p>
            <a:r>
              <a:rPr lang="en-IN" dirty="0"/>
              <a:t>public String </a:t>
            </a:r>
            <a:r>
              <a:rPr lang="en-IN" dirty="0" err="1"/>
              <a:t>getName</a:t>
            </a:r>
            <a:r>
              <a:rPr lang="en-IN" dirty="0"/>
              <a:t>(): returns the name of the thread. </a:t>
            </a:r>
          </a:p>
          <a:p>
            <a:r>
              <a:rPr lang="en-IN" dirty="0"/>
              <a:t>public void </a:t>
            </a:r>
            <a:r>
              <a:rPr lang="en-IN" dirty="0" err="1"/>
              <a:t>setName</a:t>
            </a:r>
            <a:r>
              <a:rPr lang="en-IN" dirty="0"/>
              <a:t>(String name): changes the name of the thread. </a:t>
            </a:r>
          </a:p>
          <a:p>
            <a:r>
              <a:rPr lang="en-IN" dirty="0"/>
              <a:t>public Thread </a:t>
            </a:r>
            <a:r>
              <a:rPr lang="en-IN" dirty="0" err="1"/>
              <a:t>currentThread</a:t>
            </a:r>
            <a:r>
              <a:rPr lang="en-IN" dirty="0"/>
              <a:t>(): returns the reference of currently executing thread. </a:t>
            </a:r>
          </a:p>
          <a:p>
            <a:r>
              <a:rPr lang="en-IN" dirty="0"/>
              <a:t>public int </a:t>
            </a:r>
            <a:r>
              <a:rPr lang="en-IN" dirty="0" err="1"/>
              <a:t>getId</a:t>
            </a:r>
            <a:r>
              <a:rPr lang="en-IN" dirty="0"/>
              <a:t>(): returns the id of the thread. </a:t>
            </a:r>
          </a:p>
          <a:p>
            <a:r>
              <a:rPr lang="en-IN" dirty="0"/>
              <a:t>public </a:t>
            </a:r>
            <a:r>
              <a:rPr lang="en-IN" dirty="0" err="1"/>
              <a:t>Thread.State</a:t>
            </a:r>
            <a:r>
              <a:rPr lang="en-IN" dirty="0"/>
              <a:t> </a:t>
            </a:r>
            <a:r>
              <a:rPr lang="en-IN" dirty="0" err="1"/>
              <a:t>getState</a:t>
            </a:r>
            <a:r>
              <a:rPr lang="en-IN" dirty="0"/>
              <a:t>(): returns the state of the thread. </a:t>
            </a:r>
          </a:p>
          <a:p>
            <a:r>
              <a:rPr lang="en-IN" dirty="0"/>
              <a:t>public </a:t>
            </a:r>
            <a:r>
              <a:rPr lang="en-IN" dirty="0" err="1"/>
              <a:t>boolean</a:t>
            </a:r>
            <a:r>
              <a:rPr lang="en-IN" dirty="0"/>
              <a:t> </a:t>
            </a:r>
            <a:r>
              <a:rPr lang="en-IN" dirty="0" err="1"/>
              <a:t>isAlive</a:t>
            </a:r>
            <a:r>
              <a:rPr lang="en-IN" dirty="0"/>
              <a:t>(): tests if the thread is alive. </a:t>
            </a:r>
          </a:p>
          <a:p>
            <a:r>
              <a:rPr lang="en-IN" dirty="0"/>
              <a:t>public void yield(): causes the currently executing thread object to temporarily pause and allow other threads to execute. </a:t>
            </a:r>
          </a:p>
          <a:p>
            <a:r>
              <a:rPr lang="en-IN" dirty="0"/>
              <a:t>public void suspend(): is used to suspend the thread. </a:t>
            </a:r>
          </a:p>
          <a:p>
            <a:r>
              <a:rPr lang="en-IN" dirty="0"/>
              <a:t>public void resume(): is used to resume the suspended thread(</a:t>
            </a:r>
            <a:r>
              <a:rPr lang="en-IN" dirty="0" err="1"/>
              <a:t>depricated</a:t>
            </a:r>
            <a:r>
              <a:rPr lang="en-IN" dirty="0"/>
              <a:t>). </a:t>
            </a:r>
          </a:p>
          <a:p>
            <a:r>
              <a:rPr lang="en-IN" dirty="0"/>
              <a:t>public void stop(): is used to stop the thread(</a:t>
            </a:r>
            <a:r>
              <a:rPr lang="en-IN" dirty="0" err="1"/>
              <a:t>depricated</a:t>
            </a:r>
            <a:r>
              <a:rPr lang="en-IN" dirty="0"/>
              <a:t>). </a:t>
            </a:r>
          </a:p>
          <a:p>
            <a:endParaRPr lang="en-US" dirty="0"/>
          </a:p>
        </p:txBody>
      </p:sp>
      <p:sp>
        <p:nvSpPr>
          <p:cNvPr id="4" name="Date Placeholder 3">
            <a:extLst>
              <a:ext uri="{FF2B5EF4-FFF2-40B4-BE49-F238E27FC236}">
                <a16:creationId xmlns:a16="http://schemas.microsoft.com/office/drawing/2014/main" id="{2D7D1D78-EE89-5CA4-0F80-708B0575989D}"/>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710130E4-4FFE-B0F8-2321-E29E16C66CFA}"/>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CAFE1C31-797D-AE9D-68CC-45E0E0A8E9EA}"/>
              </a:ext>
            </a:extLst>
          </p:cNvPr>
          <p:cNvSpPr>
            <a:spLocks noGrp="1"/>
          </p:cNvSpPr>
          <p:nvPr>
            <p:ph type="sldNum" sz="quarter" idx="12"/>
          </p:nvPr>
        </p:nvSpPr>
        <p:spPr/>
        <p:txBody>
          <a:bodyPr/>
          <a:lstStyle/>
          <a:p>
            <a:fld id="{860C8249-ED93-7640-8EF8-EF1CF6F3BBCA}" type="slidenum">
              <a:rPr lang="en-US" smtClean="0"/>
              <a:t>14</a:t>
            </a:fld>
            <a:endParaRPr lang="en-US"/>
          </a:p>
        </p:txBody>
      </p:sp>
      <p:pic>
        <p:nvPicPr>
          <p:cNvPr id="7" name="Picture 6">
            <a:extLst>
              <a:ext uri="{FF2B5EF4-FFF2-40B4-BE49-F238E27FC236}">
                <a16:creationId xmlns:a16="http://schemas.microsoft.com/office/drawing/2014/main" id="{6475E67B-1F74-8226-BAAB-300D41B71771}"/>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960271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7BCE9D-E7C6-AE22-E796-A47ECD3F7465}"/>
              </a:ext>
            </a:extLst>
          </p:cNvPr>
          <p:cNvSpPr>
            <a:spLocks noGrp="1"/>
          </p:cNvSpPr>
          <p:nvPr>
            <p:ph idx="1"/>
          </p:nvPr>
        </p:nvSpPr>
        <p:spPr/>
        <p:txBody>
          <a:bodyPr/>
          <a:lstStyle/>
          <a:p>
            <a:r>
              <a:rPr lang="en-IN" dirty="0"/>
              <a:t>public </a:t>
            </a:r>
            <a:r>
              <a:rPr lang="en-IN" dirty="0" err="1"/>
              <a:t>boolean</a:t>
            </a:r>
            <a:r>
              <a:rPr lang="en-IN" dirty="0"/>
              <a:t> </a:t>
            </a:r>
            <a:r>
              <a:rPr lang="en-IN" dirty="0" err="1"/>
              <a:t>isDaemon</a:t>
            </a:r>
            <a:r>
              <a:rPr lang="en-IN" dirty="0"/>
              <a:t>(): tests if the thread is a daemon thread. </a:t>
            </a:r>
          </a:p>
          <a:p>
            <a:r>
              <a:rPr lang="en-IN" dirty="0"/>
              <a:t>public void </a:t>
            </a:r>
            <a:r>
              <a:rPr lang="en-IN" dirty="0" err="1"/>
              <a:t>setDaemon</a:t>
            </a:r>
            <a:r>
              <a:rPr lang="en-IN" dirty="0"/>
              <a:t>(</a:t>
            </a:r>
            <a:r>
              <a:rPr lang="en-IN" dirty="0" err="1"/>
              <a:t>boolean</a:t>
            </a:r>
            <a:r>
              <a:rPr lang="en-IN" dirty="0"/>
              <a:t> b): marks the thread as daemon or user thread. </a:t>
            </a:r>
          </a:p>
          <a:p>
            <a:r>
              <a:rPr lang="en-IN" dirty="0"/>
              <a:t>public void interrupt(): interrupts the thread. </a:t>
            </a:r>
          </a:p>
          <a:p>
            <a:r>
              <a:rPr lang="en-IN" dirty="0"/>
              <a:t>public </a:t>
            </a:r>
            <a:r>
              <a:rPr lang="en-IN" dirty="0" err="1"/>
              <a:t>boolean</a:t>
            </a:r>
            <a:r>
              <a:rPr lang="en-IN" dirty="0"/>
              <a:t> </a:t>
            </a:r>
            <a:r>
              <a:rPr lang="en-IN" dirty="0" err="1"/>
              <a:t>isInterrupted</a:t>
            </a:r>
            <a:r>
              <a:rPr lang="en-IN" dirty="0"/>
              <a:t>(): tests if the thread has been interrupted. </a:t>
            </a:r>
          </a:p>
          <a:p>
            <a:r>
              <a:rPr lang="en-IN" dirty="0"/>
              <a:t>public static </a:t>
            </a:r>
            <a:r>
              <a:rPr lang="en-IN" dirty="0" err="1"/>
              <a:t>boolean</a:t>
            </a:r>
            <a:r>
              <a:rPr lang="en-IN" dirty="0"/>
              <a:t> interrupted(): tests if the current thread has been interrupted. </a:t>
            </a:r>
          </a:p>
          <a:p>
            <a:endParaRPr lang="en-US" dirty="0"/>
          </a:p>
        </p:txBody>
      </p:sp>
      <p:sp>
        <p:nvSpPr>
          <p:cNvPr id="4" name="Date Placeholder 3">
            <a:extLst>
              <a:ext uri="{FF2B5EF4-FFF2-40B4-BE49-F238E27FC236}">
                <a16:creationId xmlns:a16="http://schemas.microsoft.com/office/drawing/2014/main" id="{8CD80B6A-4737-65B5-D633-AF375F4A0EA3}"/>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9455D142-F5F3-1FDA-E31D-D4B15FE0F669}"/>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795580F2-B23B-4532-F032-1F62DAC052AE}"/>
              </a:ext>
            </a:extLst>
          </p:cNvPr>
          <p:cNvSpPr>
            <a:spLocks noGrp="1"/>
          </p:cNvSpPr>
          <p:nvPr>
            <p:ph type="sldNum" sz="quarter" idx="12"/>
          </p:nvPr>
        </p:nvSpPr>
        <p:spPr/>
        <p:txBody>
          <a:bodyPr/>
          <a:lstStyle/>
          <a:p>
            <a:fld id="{860C8249-ED93-7640-8EF8-EF1CF6F3BBCA}" type="slidenum">
              <a:rPr lang="en-US" smtClean="0"/>
              <a:t>15</a:t>
            </a:fld>
            <a:endParaRPr lang="en-US"/>
          </a:p>
        </p:txBody>
      </p:sp>
      <p:pic>
        <p:nvPicPr>
          <p:cNvPr id="7" name="Picture 6">
            <a:extLst>
              <a:ext uri="{FF2B5EF4-FFF2-40B4-BE49-F238E27FC236}">
                <a16:creationId xmlns:a16="http://schemas.microsoft.com/office/drawing/2014/main" id="{C7A25C2B-5E01-CC32-7B58-73E89B773BF8}"/>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526885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01F34-CD38-3686-A80B-AD496C760174}"/>
              </a:ext>
            </a:extLst>
          </p:cNvPr>
          <p:cNvSpPr>
            <a:spLocks noGrp="1"/>
          </p:cNvSpPr>
          <p:nvPr>
            <p:ph type="title"/>
          </p:nvPr>
        </p:nvSpPr>
        <p:spPr/>
        <p:txBody>
          <a:bodyPr/>
          <a:lstStyle/>
          <a:p>
            <a:r>
              <a:rPr lang="en-IN" dirty="0" err="1"/>
              <a:t>Thread.sleep</a:t>
            </a:r>
            <a:r>
              <a:rPr lang="en-IN" dirty="0"/>
              <a:t>() method in Java </a:t>
            </a:r>
            <a:endParaRPr lang="en-US" dirty="0"/>
          </a:p>
        </p:txBody>
      </p:sp>
      <p:sp>
        <p:nvSpPr>
          <p:cNvPr id="3" name="Content Placeholder 2">
            <a:extLst>
              <a:ext uri="{FF2B5EF4-FFF2-40B4-BE49-F238E27FC236}">
                <a16:creationId xmlns:a16="http://schemas.microsoft.com/office/drawing/2014/main" id="{5FC33C46-152A-4518-7923-67CBC831FB50}"/>
              </a:ext>
            </a:extLst>
          </p:cNvPr>
          <p:cNvSpPr>
            <a:spLocks noGrp="1"/>
          </p:cNvSpPr>
          <p:nvPr>
            <p:ph idx="1"/>
          </p:nvPr>
        </p:nvSpPr>
        <p:spPr/>
        <p:txBody>
          <a:bodyPr/>
          <a:lstStyle/>
          <a:p>
            <a:r>
              <a:rPr lang="en-IN" dirty="0"/>
              <a:t>Thread Class is a class that is basically a thread of execution of the programs. It is present in </a:t>
            </a:r>
            <a:r>
              <a:rPr lang="en-IN" dirty="0" err="1"/>
              <a:t>Java.lang</a:t>
            </a:r>
            <a:r>
              <a:rPr lang="en-IN" dirty="0"/>
              <a:t> package. </a:t>
            </a:r>
          </a:p>
          <a:p>
            <a:r>
              <a:rPr lang="en-IN" dirty="0"/>
              <a:t>Thread class contains the Sleep() method. </a:t>
            </a:r>
          </a:p>
          <a:p>
            <a:r>
              <a:rPr lang="en-IN" dirty="0"/>
              <a:t>There are two overloaded methods of Sleep() method present in Thread Class, one is with one argument and another one is with two arguments. </a:t>
            </a:r>
          </a:p>
          <a:p>
            <a:r>
              <a:rPr lang="en-IN" dirty="0"/>
              <a:t>The sleep() method is used to stop the execution of the current thread(whichever might be executing in the system) for a specific duration of the time and after that time duration gets over, the thread which is executing earlier starts to execute again. </a:t>
            </a:r>
          </a:p>
          <a:p>
            <a:endParaRPr lang="en-US" dirty="0"/>
          </a:p>
        </p:txBody>
      </p:sp>
      <p:sp>
        <p:nvSpPr>
          <p:cNvPr id="4" name="Date Placeholder 3">
            <a:extLst>
              <a:ext uri="{FF2B5EF4-FFF2-40B4-BE49-F238E27FC236}">
                <a16:creationId xmlns:a16="http://schemas.microsoft.com/office/drawing/2014/main" id="{D64DFCFF-9BB1-B0C0-4D62-AA561F0A1AD1}"/>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8689D410-7AAC-1EE3-5DD9-7178BF554644}"/>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47EFC9CF-5AFD-3CAB-C38C-CDDFE833E399}"/>
              </a:ext>
            </a:extLst>
          </p:cNvPr>
          <p:cNvSpPr>
            <a:spLocks noGrp="1"/>
          </p:cNvSpPr>
          <p:nvPr>
            <p:ph type="sldNum" sz="quarter" idx="12"/>
          </p:nvPr>
        </p:nvSpPr>
        <p:spPr/>
        <p:txBody>
          <a:bodyPr/>
          <a:lstStyle/>
          <a:p>
            <a:fld id="{860C8249-ED93-7640-8EF8-EF1CF6F3BBCA}" type="slidenum">
              <a:rPr lang="en-US" smtClean="0"/>
              <a:t>16</a:t>
            </a:fld>
            <a:endParaRPr lang="en-US"/>
          </a:p>
        </p:txBody>
      </p:sp>
      <p:pic>
        <p:nvPicPr>
          <p:cNvPr id="7" name="Picture 6">
            <a:extLst>
              <a:ext uri="{FF2B5EF4-FFF2-40B4-BE49-F238E27FC236}">
                <a16:creationId xmlns:a16="http://schemas.microsoft.com/office/drawing/2014/main" id="{0E386B96-C4C0-877A-B535-0E8903B1319C}"/>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634080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9CAB20-4EEA-C6D9-D7D8-6D9F08E61423}"/>
              </a:ext>
            </a:extLst>
          </p:cNvPr>
          <p:cNvSpPr>
            <a:spLocks noGrp="1"/>
          </p:cNvSpPr>
          <p:nvPr>
            <p:ph idx="1"/>
          </p:nvPr>
        </p:nvSpPr>
        <p:spPr/>
        <p:txBody>
          <a:bodyPr/>
          <a:lstStyle/>
          <a:p>
            <a:r>
              <a:rPr lang="en-IN" dirty="0"/>
              <a:t>Method Whenever </a:t>
            </a:r>
            <a:r>
              <a:rPr lang="en-IN" dirty="0" err="1"/>
              <a:t>Thread.sleep</a:t>
            </a:r>
            <a:r>
              <a:rPr lang="en-IN" dirty="0"/>
              <a:t>() functions to execute, it always pauses the current thread execution. </a:t>
            </a:r>
          </a:p>
          <a:p>
            <a:r>
              <a:rPr lang="en-IN" dirty="0"/>
              <a:t>If any other thread interrupts when the thread is sleeping, then </a:t>
            </a:r>
            <a:r>
              <a:rPr lang="en-IN" dirty="0" err="1"/>
              <a:t>InterruptedException</a:t>
            </a:r>
            <a:r>
              <a:rPr lang="en-IN" dirty="0"/>
              <a:t> will be thrown. </a:t>
            </a:r>
          </a:p>
          <a:p>
            <a:r>
              <a:rPr lang="en-IN" dirty="0"/>
              <a:t>If the system is busy, then the actual time the thread will sleep will be more as compared to that passed while calling the sleep method and if the system has less load, then the actual sleep time of the thread will be close to that passed while calling sleep() method. </a:t>
            </a:r>
          </a:p>
          <a:p>
            <a:endParaRPr lang="en-US" dirty="0"/>
          </a:p>
        </p:txBody>
      </p:sp>
      <p:sp>
        <p:nvSpPr>
          <p:cNvPr id="4" name="Date Placeholder 3">
            <a:extLst>
              <a:ext uri="{FF2B5EF4-FFF2-40B4-BE49-F238E27FC236}">
                <a16:creationId xmlns:a16="http://schemas.microsoft.com/office/drawing/2014/main" id="{BFA46042-D759-4A3E-17BA-3E13C671C095}"/>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B10E6827-C17F-EBAE-B1B7-8E92605DBB67}"/>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0CDCA56D-0CA7-01F5-73ED-5F67D96C1559}"/>
              </a:ext>
            </a:extLst>
          </p:cNvPr>
          <p:cNvSpPr>
            <a:spLocks noGrp="1"/>
          </p:cNvSpPr>
          <p:nvPr>
            <p:ph type="sldNum" sz="quarter" idx="12"/>
          </p:nvPr>
        </p:nvSpPr>
        <p:spPr/>
        <p:txBody>
          <a:bodyPr/>
          <a:lstStyle/>
          <a:p>
            <a:fld id="{860C8249-ED93-7640-8EF8-EF1CF6F3BBCA}" type="slidenum">
              <a:rPr lang="en-US" smtClean="0"/>
              <a:t>17</a:t>
            </a:fld>
            <a:endParaRPr lang="en-US"/>
          </a:p>
        </p:txBody>
      </p:sp>
      <p:pic>
        <p:nvPicPr>
          <p:cNvPr id="7" name="Picture 6">
            <a:extLst>
              <a:ext uri="{FF2B5EF4-FFF2-40B4-BE49-F238E27FC236}">
                <a16:creationId xmlns:a16="http://schemas.microsoft.com/office/drawing/2014/main" id="{FA21C945-9595-7024-3D3E-AFF09D2AA3B5}"/>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453615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3F7E-C04A-4FB4-EBE5-4DC25A292179}"/>
              </a:ext>
            </a:extLst>
          </p:cNvPr>
          <p:cNvSpPr>
            <a:spLocks noGrp="1"/>
          </p:cNvSpPr>
          <p:nvPr>
            <p:ph type="title"/>
          </p:nvPr>
        </p:nvSpPr>
        <p:spPr>
          <a:xfrm>
            <a:off x="329620" y="220835"/>
            <a:ext cx="10058400" cy="1609344"/>
          </a:xfrm>
        </p:spPr>
        <p:txBody>
          <a:bodyPr>
            <a:normAutofit/>
          </a:bodyPr>
          <a:lstStyle/>
          <a:p>
            <a:r>
              <a:rPr lang="en-IN" dirty="0"/>
              <a:t>Using </a:t>
            </a:r>
            <a:r>
              <a:rPr lang="en-IN" dirty="0" err="1"/>
              <a:t>Thread.Sleep</a:t>
            </a:r>
            <a:r>
              <a:rPr lang="en-IN" dirty="0"/>
              <a:t>() Method For Main Thread</a:t>
            </a:r>
            <a:endParaRPr lang="en-US" dirty="0"/>
          </a:p>
        </p:txBody>
      </p:sp>
      <p:sp>
        <p:nvSpPr>
          <p:cNvPr id="3" name="Content Placeholder 2">
            <a:extLst>
              <a:ext uri="{FF2B5EF4-FFF2-40B4-BE49-F238E27FC236}">
                <a16:creationId xmlns:a16="http://schemas.microsoft.com/office/drawing/2014/main" id="{22653F46-B175-C468-C4C9-3BBC7F7CB622}"/>
              </a:ext>
            </a:extLst>
          </p:cNvPr>
          <p:cNvSpPr>
            <a:spLocks noGrp="1"/>
          </p:cNvSpPr>
          <p:nvPr>
            <p:ph idx="1"/>
          </p:nvPr>
        </p:nvSpPr>
        <p:spPr/>
        <p:txBody>
          <a:bodyPr vert="horz" lIns="91440" tIns="45720" rIns="91440" bIns="45720" rtlCol="0" anchor="t">
            <a:normAutofit lnSpcReduction="10000"/>
          </a:bodyPr>
          <a:lstStyle/>
          <a:p>
            <a:pPr marL="0" indent="0">
              <a:buNone/>
            </a:pPr>
            <a:r>
              <a:rPr lang="en-IN" dirty="0"/>
              <a:t>import java . io .∗;</a:t>
            </a:r>
            <a:br>
              <a:rPr lang="en-IN" dirty="0"/>
            </a:br>
            <a:r>
              <a:rPr lang="en-IN" dirty="0"/>
              <a:t>import java . lang . Thread ;</a:t>
            </a:r>
            <a:br>
              <a:rPr lang="en-IN" dirty="0"/>
            </a:br>
            <a:r>
              <a:rPr lang="en-IN" dirty="0"/>
              <a:t>class GFG2 {</a:t>
            </a:r>
            <a:br>
              <a:rPr lang="en-IN" dirty="0"/>
            </a:br>
            <a:r>
              <a:rPr lang="en-IN" dirty="0"/>
              <a:t>public static void main(String [] </a:t>
            </a:r>
            <a:r>
              <a:rPr lang="en-IN" dirty="0" err="1"/>
              <a:t>args</a:t>
            </a:r>
            <a:r>
              <a:rPr lang="en-IN" dirty="0"/>
              <a:t>) {</a:t>
            </a:r>
          </a:p>
          <a:p>
            <a:pPr marL="0" indent="0">
              <a:buNone/>
            </a:pPr>
            <a:r>
              <a:rPr lang="en-IN" dirty="0"/>
              <a:t>try {</a:t>
            </a:r>
            <a:br>
              <a:rPr lang="en-IN" dirty="0"/>
            </a:br>
            <a:r>
              <a:rPr lang="en-IN" dirty="0"/>
              <a:t>for (int </a:t>
            </a:r>
            <a:r>
              <a:rPr lang="en-IN" dirty="0" err="1"/>
              <a:t>i</a:t>
            </a:r>
            <a:r>
              <a:rPr lang="en-IN" dirty="0"/>
              <a:t>=0; </a:t>
            </a:r>
            <a:r>
              <a:rPr lang="en-IN" dirty="0" err="1"/>
              <a:t>i</a:t>
            </a:r>
            <a:r>
              <a:rPr lang="en-IN" dirty="0"/>
              <a:t>&lt;5; </a:t>
            </a:r>
            <a:r>
              <a:rPr lang="en-IN" dirty="0" err="1"/>
              <a:t>i</a:t>
            </a:r>
            <a:r>
              <a:rPr lang="en-IN" dirty="0"/>
              <a:t>++)</a:t>
            </a:r>
          </a:p>
          <a:p>
            <a:pPr marL="0" indent="0">
              <a:buNone/>
            </a:pPr>
            <a:r>
              <a:rPr lang="en-IN" dirty="0"/>
              <a:t>{ </a:t>
            </a:r>
          </a:p>
          <a:p>
            <a:pPr marL="0" indent="0">
              <a:buNone/>
            </a:pPr>
            <a:r>
              <a:rPr lang="en-IN" dirty="0"/>
              <a:t>Thread . sleep (1000);</a:t>
            </a:r>
            <a:br>
              <a:rPr lang="en-IN" dirty="0"/>
            </a:br>
            <a:r>
              <a:rPr lang="en-IN" dirty="0"/>
              <a:t>System . out . </a:t>
            </a:r>
            <a:r>
              <a:rPr lang="en-IN" dirty="0" err="1"/>
              <a:t>println</a:t>
            </a:r>
            <a:r>
              <a:rPr lang="en-IN" dirty="0"/>
              <a:t> ( </a:t>
            </a:r>
            <a:r>
              <a:rPr lang="en-IN" dirty="0" err="1"/>
              <a:t>i</a:t>
            </a:r>
            <a:r>
              <a:rPr lang="en-IN" dirty="0"/>
              <a:t> );</a:t>
            </a:r>
          </a:p>
          <a:p>
            <a:pPr marL="0" indent="0">
              <a:buNone/>
            </a:pPr>
            <a:r>
              <a:rPr lang="en-IN" dirty="0"/>
              <a:t>}}</a:t>
            </a:r>
            <a:br>
              <a:rPr lang="en-IN" dirty="0"/>
            </a:br>
            <a:r>
              <a:rPr lang="en-IN" dirty="0"/>
              <a:t>catch (Exception e) {</a:t>
            </a:r>
            <a:br>
              <a:rPr lang="en-IN" dirty="0"/>
            </a:br>
            <a:r>
              <a:rPr lang="en-IN" dirty="0"/>
              <a:t>System . out . p r </a:t>
            </a:r>
            <a:r>
              <a:rPr lang="en-IN" dirty="0" err="1"/>
              <a:t>i</a:t>
            </a:r>
            <a:r>
              <a:rPr lang="en-IN" dirty="0"/>
              <a:t> n t l n ( e ) ;</a:t>
            </a:r>
            <a:br>
              <a:rPr lang="en-IN" dirty="0"/>
            </a:br>
            <a:r>
              <a:rPr lang="en-IN" dirty="0"/>
              <a:t>}}} </a:t>
            </a:r>
          </a:p>
          <a:p>
            <a:pPr marL="0" indent="0">
              <a:buNone/>
            </a:pPr>
            <a:endParaRPr lang="en-US" dirty="0"/>
          </a:p>
        </p:txBody>
      </p:sp>
      <p:sp>
        <p:nvSpPr>
          <p:cNvPr id="4" name="Date Placeholder 3">
            <a:extLst>
              <a:ext uri="{FF2B5EF4-FFF2-40B4-BE49-F238E27FC236}">
                <a16:creationId xmlns:a16="http://schemas.microsoft.com/office/drawing/2014/main" id="{6A8260C0-DF4A-3687-8DA1-D10E258CD241}"/>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FDEB33AE-1E37-C9B9-29EC-11523F1B711B}"/>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035892BE-2430-8967-2D48-D4242825D7C0}"/>
              </a:ext>
            </a:extLst>
          </p:cNvPr>
          <p:cNvSpPr>
            <a:spLocks noGrp="1"/>
          </p:cNvSpPr>
          <p:nvPr>
            <p:ph type="sldNum" sz="quarter" idx="12"/>
          </p:nvPr>
        </p:nvSpPr>
        <p:spPr/>
        <p:txBody>
          <a:bodyPr/>
          <a:lstStyle/>
          <a:p>
            <a:fld id="{860C8249-ED93-7640-8EF8-EF1CF6F3BBCA}" type="slidenum">
              <a:rPr lang="en-US" smtClean="0"/>
              <a:t>18</a:t>
            </a:fld>
            <a:endParaRPr lang="en-US"/>
          </a:p>
        </p:txBody>
      </p:sp>
      <p:pic>
        <p:nvPicPr>
          <p:cNvPr id="7" name="Picture 6">
            <a:extLst>
              <a:ext uri="{FF2B5EF4-FFF2-40B4-BE49-F238E27FC236}">
                <a16:creationId xmlns:a16="http://schemas.microsoft.com/office/drawing/2014/main" id="{9EE02915-86A3-F6FE-E6C8-C20DE0129530}"/>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980961A8-96C6-D5D9-5870-47DD0D049754}"/>
              </a:ext>
            </a:extLst>
          </p:cNvPr>
          <p:cNvSpPr txBox="1"/>
          <p:nvPr/>
        </p:nvSpPr>
        <p:spPr>
          <a:xfrm>
            <a:off x="8084457" y="2685143"/>
            <a:ext cx="1040670" cy="923330"/>
          </a:xfrm>
          <a:prstGeom prst="rect">
            <a:avLst/>
          </a:prstGeom>
          <a:noFill/>
        </p:spPr>
        <p:txBody>
          <a:bodyPr wrap="none" rtlCol="0">
            <a:spAutoFit/>
          </a:bodyPr>
          <a:lstStyle/>
          <a:p>
            <a:r>
              <a:rPr lang="en-US" dirty="0"/>
              <a:t>Output: </a:t>
            </a:r>
          </a:p>
          <a:p>
            <a:endParaRPr lang="en-US" dirty="0"/>
          </a:p>
          <a:p>
            <a:r>
              <a:rPr lang="en-US" dirty="0"/>
              <a:t>0 1 2 3 4</a:t>
            </a:r>
          </a:p>
        </p:txBody>
      </p:sp>
    </p:spTree>
    <p:extLst>
      <p:ext uri="{BB962C8B-B14F-4D97-AF65-F5344CB8AC3E}">
        <p14:creationId xmlns:p14="http://schemas.microsoft.com/office/powerpoint/2010/main" val="1595681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DB25-EE8D-55D1-10DF-422F562057BA}"/>
              </a:ext>
            </a:extLst>
          </p:cNvPr>
          <p:cNvSpPr>
            <a:spLocks noGrp="1"/>
          </p:cNvSpPr>
          <p:nvPr>
            <p:ph type="title"/>
          </p:nvPr>
        </p:nvSpPr>
        <p:spPr/>
        <p:txBody>
          <a:bodyPr>
            <a:normAutofit/>
          </a:bodyPr>
          <a:lstStyle/>
          <a:p>
            <a:r>
              <a:rPr lang="en-IN" dirty="0"/>
              <a:t>Using </a:t>
            </a:r>
            <a:r>
              <a:rPr lang="en-IN" dirty="0" err="1"/>
              <a:t>Thread.Sleep</a:t>
            </a:r>
            <a:r>
              <a:rPr lang="en-IN" dirty="0"/>
              <a:t>() Method For Custom </a:t>
            </a:r>
            <a:r>
              <a:rPr lang="en-IN" dirty="0" err="1"/>
              <a:t>ThreaD</a:t>
            </a:r>
            <a:r>
              <a:rPr lang="en-IN" dirty="0"/>
              <a:t> </a:t>
            </a:r>
            <a:endParaRPr lang="en-US" dirty="0"/>
          </a:p>
        </p:txBody>
      </p:sp>
      <p:sp>
        <p:nvSpPr>
          <p:cNvPr id="3" name="Content Placeholder 2">
            <a:extLst>
              <a:ext uri="{FF2B5EF4-FFF2-40B4-BE49-F238E27FC236}">
                <a16:creationId xmlns:a16="http://schemas.microsoft.com/office/drawing/2014/main" id="{64604F39-1920-4767-A422-9FA1FC8C6CF1}"/>
              </a:ext>
            </a:extLst>
          </p:cNvPr>
          <p:cNvSpPr>
            <a:spLocks noGrp="1"/>
          </p:cNvSpPr>
          <p:nvPr>
            <p:ph idx="1"/>
          </p:nvPr>
        </p:nvSpPr>
        <p:spPr>
          <a:xfrm>
            <a:off x="1069848" y="2121408"/>
            <a:ext cx="4448083" cy="4050792"/>
          </a:xfrm>
        </p:spPr>
        <p:txBody>
          <a:bodyPr vert="horz" lIns="91440" tIns="45720" rIns="91440" bIns="45720" rtlCol="0" anchor="t">
            <a:normAutofit fontScale="85000" lnSpcReduction="20000"/>
          </a:bodyPr>
          <a:lstStyle/>
          <a:p>
            <a:pPr marL="0" indent="0">
              <a:buNone/>
            </a:pPr>
            <a:r>
              <a:rPr lang="en-IN" dirty="0"/>
              <a:t>import java . io .∗;</a:t>
            </a:r>
            <a:br>
              <a:rPr lang="en-IN" dirty="0"/>
            </a:br>
            <a:r>
              <a:rPr lang="en-IN" dirty="0"/>
              <a:t>import java . lang . Thread ;</a:t>
            </a:r>
            <a:br>
              <a:rPr lang="en-IN" dirty="0"/>
            </a:br>
            <a:r>
              <a:rPr lang="en-IN" dirty="0"/>
              <a:t>class GFG3 extends Thread { </a:t>
            </a:r>
          </a:p>
          <a:p>
            <a:pPr marL="0" indent="0">
              <a:buNone/>
            </a:pPr>
            <a:r>
              <a:rPr lang="en-IN" dirty="0"/>
              <a:t>public void run()</a:t>
            </a:r>
            <a:br>
              <a:rPr lang="en-IN" dirty="0"/>
            </a:br>
            <a:r>
              <a:rPr lang="en-IN" dirty="0"/>
              <a:t>{try {</a:t>
            </a:r>
            <a:br>
              <a:rPr lang="en-IN" dirty="0"/>
            </a:br>
            <a:r>
              <a:rPr lang="en-IN" dirty="0"/>
              <a:t>for (int </a:t>
            </a:r>
            <a:r>
              <a:rPr lang="en-IN" dirty="0" err="1"/>
              <a:t>i</a:t>
            </a:r>
            <a:r>
              <a:rPr lang="en-IN" dirty="0"/>
              <a:t>=0; </a:t>
            </a:r>
            <a:r>
              <a:rPr lang="en-IN" dirty="0" err="1"/>
              <a:t>i</a:t>
            </a:r>
            <a:r>
              <a:rPr lang="en-IN" dirty="0"/>
              <a:t>&lt;5; </a:t>
            </a:r>
            <a:r>
              <a:rPr lang="en-IN" dirty="0" err="1"/>
              <a:t>i</a:t>
            </a:r>
            <a:r>
              <a:rPr lang="en-IN" dirty="0"/>
              <a:t>++){ </a:t>
            </a:r>
          </a:p>
          <a:p>
            <a:pPr marL="0" indent="0">
              <a:buNone/>
            </a:pPr>
            <a:r>
              <a:rPr lang="en-IN" dirty="0"/>
              <a:t>Thread . sleep (1000);</a:t>
            </a:r>
            <a:br>
              <a:rPr lang="en-IN" dirty="0"/>
            </a:br>
            <a:r>
              <a:rPr lang="en-IN" dirty="0"/>
              <a:t>System . out . </a:t>
            </a:r>
            <a:r>
              <a:rPr lang="en-IN" dirty="0" err="1"/>
              <a:t>println</a:t>
            </a:r>
            <a:r>
              <a:rPr lang="en-IN" dirty="0"/>
              <a:t> ( </a:t>
            </a:r>
            <a:r>
              <a:rPr lang="en-IN" dirty="0" err="1"/>
              <a:t>i</a:t>
            </a:r>
            <a:r>
              <a:rPr lang="en-IN" dirty="0"/>
              <a:t> ); }} </a:t>
            </a:r>
          </a:p>
          <a:p>
            <a:pPr marL="0" indent="0">
              <a:buNone/>
            </a:pPr>
            <a:r>
              <a:rPr lang="en-IN" dirty="0"/>
              <a:t>catch (Exception e) {</a:t>
            </a:r>
            <a:br>
              <a:rPr lang="en-IN" dirty="0"/>
            </a:br>
            <a:r>
              <a:rPr lang="en-IN" dirty="0"/>
              <a:t>System . out . p r </a:t>
            </a:r>
            <a:r>
              <a:rPr lang="en-IN" dirty="0" err="1"/>
              <a:t>i</a:t>
            </a:r>
            <a:r>
              <a:rPr lang="en-IN" dirty="0"/>
              <a:t> n t l n ( e ) ; </a:t>
            </a:r>
          </a:p>
          <a:p>
            <a:pPr marL="0" indent="0">
              <a:buNone/>
            </a:pPr>
            <a:r>
              <a:rPr lang="en-IN" dirty="0"/>
              <a:t>}} </a:t>
            </a:r>
          </a:p>
          <a:p>
            <a:pPr marL="0" indent="0">
              <a:buNone/>
            </a:pPr>
            <a:r>
              <a:rPr lang="en-IN" dirty="0"/>
              <a:t>public static void main(String [] </a:t>
            </a:r>
            <a:r>
              <a:rPr lang="en-IN" dirty="0" err="1"/>
              <a:t>args</a:t>
            </a:r>
            <a:r>
              <a:rPr lang="en-IN" dirty="0"/>
              <a:t>) {</a:t>
            </a:r>
          </a:p>
          <a:p>
            <a:pPr marL="0" indent="0">
              <a:buNone/>
            </a:pPr>
            <a:r>
              <a:rPr lang="en-IN" dirty="0"/>
              <a:t>GFG3 </a:t>
            </a:r>
            <a:r>
              <a:rPr lang="en-IN" dirty="0" err="1"/>
              <a:t>obj</a:t>
            </a:r>
            <a:r>
              <a:rPr lang="en-IN" dirty="0"/>
              <a:t> = new GFG3(); </a:t>
            </a:r>
          </a:p>
          <a:p>
            <a:pPr marL="0" indent="0">
              <a:buNone/>
            </a:pPr>
            <a:r>
              <a:rPr lang="en-IN" dirty="0" err="1"/>
              <a:t>obj</a:t>
            </a:r>
            <a:r>
              <a:rPr lang="en-IN" dirty="0"/>
              <a:t> . start (); </a:t>
            </a:r>
          </a:p>
          <a:p>
            <a:pPr marL="0" indent="0">
              <a:buNone/>
            </a:pPr>
            <a:r>
              <a:rPr lang="en-IN" dirty="0"/>
              <a:t>}} </a:t>
            </a:r>
          </a:p>
          <a:p>
            <a:pPr marL="0" indent="0">
              <a:buNone/>
            </a:pPr>
            <a:endParaRPr lang="en-US" dirty="0"/>
          </a:p>
        </p:txBody>
      </p:sp>
      <p:sp>
        <p:nvSpPr>
          <p:cNvPr id="4" name="Date Placeholder 3">
            <a:extLst>
              <a:ext uri="{FF2B5EF4-FFF2-40B4-BE49-F238E27FC236}">
                <a16:creationId xmlns:a16="http://schemas.microsoft.com/office/drawing/2014/main" id="{010D849B-6AF7-53DE-B567-E12787D9DC18}"/>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7E82E793-F8F0-1628-FD88-87D21AD7FFCF}"/>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47489953-9C4F-B8D7-0AE5-46B3A451AA03}"/>
              </a:ext>
            </a:extLst>
          </p:cNvPr>
          <p:cNvSpPr>
            <a:spLocks noGrp="1"/>
          </p:cNvSpPr>
          <p:nvPr>
            <p:ph type="sldNum" sz="quarter" idx="12"/>
          </p:nvPr>
        </p:nvSpPr>
        <p:spPr/>
        <p:txBody>
          <a:bodyPr/>
          <a:lstStyle/>
          <a:p>
            <a:fld id="{860C8249-ED93-7640-8EF8-EF1CF6F3BBCA}" type="slidenum">
              <a:rPr lang="en-US" smtClean="0"/>
              <a:t>19</a:t>
            </a:fld>
            <a:endParaRPr lang="en-US"/>
          </a:p>
        </p:txBody>
      </p:sp>
      <p:pic>
        <p:nvPicPr>
          <p:cNvPr id="7" name="Picture 6">
            <a:extLst>
              <a:ext uri="{FF2B5EF4-FFF2-40B4-BE49-F238E27FC236}">
                <a16:creationId xmlns:a16="http://schemas.microsoft.com/office/drawing/2014/main" id="{B5BA97D9-93DB-02BC-6F16-D94CF2EAB10E}"/>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9B5AB511-0C23-91CF-3424-4AD88FE36AA5}"/>
              </a:ext>
            </a:extLst>
          </p:cNvPr>
          <p:cNvSpPr txBox="1"/>
          <p:nvPr/>
        </p:nvSpPr>
        <p:spPr>
          <a:xfrm>
            <a:off x="7590971" y="2888343"/>
            <a:ext cx="1040670" cy="923330"/>
          </a:xfrm>
          <a:prstGeom prst="rect">
            <a:avLst/>
          </a:prstGeom>
          <a:noFill/>
        </p:spPr>
        <p:txBody>
          <a:bodyPr wrap="none" rtlCol="0">
            <a:spAutoFit/>
          </a:bodyPr>
          <a:lstStyle/>
          <a:p>
            <a:r>
              <a:rPr lang="en-US" dirty="0"/>
              <a:t>Output: </a:t>
            </a:r>
          </a:p>
          <a:p>
            <a:endParaRPr lang="en-US" dirty="0"/>
          </a:p>
          <a:p>
            <a:r>
              <a:rPr lang="en-US" dirty="0"/>
              <a:t>0 1 2 3 4</a:t>
            </a:r>
          </a:p>
        </p:txBody>
      </p:sp>
    </p:spTree>
    <p:extLst>
      <p:ext uri="{BB962C8B-B14F-4D97-AF65-F5344CB8AC3E}">
        <p14:creationId xmlns:p14="http://schemas.microsoft.com/office/powerpoint/2010/main" val="3373347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73DD-49E9-3842-9AC6-F30B9A93F47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8C59D9E-0121-C345-A8E3-AC41EAD235A2}"/>
              </a:ext>
            </a:extLst>
          </p:cNvPr>
          <p:cNvSpPr>
            <a:spLocks noGrp="1"/>
          </p:cNvSpPr>
          <p:nvPr>
            <p:ph idx="1"/>
          </p:nvPr>
        </p:nvSpPr>
        <p:spPr>
          <a:xfrm>
            <a:off x="1180627" y="2093976"/>
            <a:ext cx="4366733" cy="3850674"/>
          </a:xfrm>
        </p:spPr>
        <p:txBody>
          <a:bodyPr>
            <a:normAutofit/>
          </a:bodyPr>
          <a:lstStyle/>
          <a:p>
            <a:r>
              <a:rPr lang="en-IN" dirty="0"/>
              <a:t>Multi-Threaded Programming</a:t>
            </a:r>
          </a:p>
          <a:p>
            <a:r>
              <a:rPr lang="en-IN" dirty="0"/>
              <a:t>Process Vs Thread </a:t>
            </a:r>
          </a:p>
          <a:p>
            <a:r>
              <a:rPr lang="en-IN" dirty="0"/>
              <a:t>Thread Life Cycle </a:t>
            </a:r>
          </a:p>
          <a:p>
            <a:r>
              <a:rPr lang="en-IN" dirty="0"/>
              <a:t>Thread class </a:t>
            </a:r>
          </a:p>
          <a:p>
            <a:r>
              <a:rPr lang="en-IN" dirty="0"/>
              <a:t>Runnable interface</a:t>
            </a:r>
          </a:p>
          <a:p>
            <a:r>
              <a:rPr lang="en-IN" dirty="0"/>
              <a:t>Thread Creation</a:t>
            </a:r>
          </a:p>
          <a:p>
            <a:r>
              <a:rPr lang="en-IN" dirty="0"/>
              <a:t>Interrupting Threads </a:t>
            </a:r>
          </a:p>
          <a:p>
            <a:endParaRPr lang="en-US" dirty="0"/>
          </a:p>
        </p:txBody>
      </p:sp>
      <p:sp>
        <p:nvSpPr>
          <p:cNvPr id="4" name="Content Placeholder 2">
            <a:extLst>
              <a:ext uri="{FF2B5EF4-FFF2-40B4-BE49-F238E27FC236}">
                <a16:creationId xmlns:a16="http://schemas.microsoft.com/office/drawing/2014/main" id="{547555F6-DC54-AF42-8892-135600A84403}"/>
              </a:ext>
            </a:extLst>
          </p:cNvPr>
          <p:cNvSpPr txBox="1">
            <a:spLocks/>
          </p:cNvSpPr>
          <p:nvPr/>
        </p:nvSpPr>
        <p:spPr>
          <a:xfrm>
            <a:off x="6441684" y="2358728"/>
            <a:ext cx="4796292" cy="2405297"/>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IN" dirty="0"/>
              <a:t>Thread States </a:t>
            </a:r>
          </a:p>
          <a:p>
            <a:r>
              <a:rPr lang="en-IN" dirty="0"/>
              <a:t>Thread Properties </a:t>
            </a:r>
          </a:p>
          <a:p>
            <a:r>
              <a:rPr lang="en-IN" dirty="0"/>
              <a:t>Thread Control and Priorities </a:t>
            </a:r>
          </a:p>
          <a:p>
            <a:r>
              <a:rPr lang="en-IN" dirty="0"/>
              <a:t>Inter Thread Communication </a:t>
            </a:r>
          </a:p>
          <a:p>
            <a:r>
              <a:rPr lang="en-IN" dirty="0"/>
              <a:t>Thread Synchronization</a:t>
            </a:r>
          </a:p>
          <a:p>
            <a:r>
              <a:rPr lang="en-IN" dirty="0"/>
              <a:t>Synchronization.</a:t>
            </a:r>
            <a:endParaRPr lang="en-US" dirty="0"/>
          </a:p>
        </p:txBody>
      </p:sp>
      <p:pic>
        <p:nvPicPr>
          <p:cNvPr id="5" name="Picture 4">
            <a:extLst>
              <a:ext uri="{FF2B5EF4-FFF2-40B4-BE49-F238E27FC236}">
                <a16:creationId xmlns:a16="http://schemas.microsoft.com/office/drawing/2014/main" id="{C6A8AA32-088D-924C-9F7E-D077B415DE77}"/>
              </a:ext>
            </a:extLst>
          </p:cNvPr>
          <p:cNvPicPr>
            <a:picLocks noChangeAspect="1"/>
          </p:cNvPicPr>
          <p:nvPr/>
        </p:nvPicPr>
        <p:blipFill>
          <a:blip r:embed="rId2"/>
          <a:stretch>
            <a:fillRect/>
          </a:stretch>
        </p:blipFill>
        <p:spPr>
          <a:xfrm>
            <a:off x="10877626" y="0"/>
            <a:ext cx="1314374" cy="1314374"/>
          </a:xfrm>
          <a:prstGeom prst="rect">
            <a:avLst/>
          </a:prstGeom>
        </p:spPr>
      </p:pic>
      <p:sp>
        <p:nvSpPr>
          <p:cNvPr id="6" name="Date Placeholder 5">
            <a:extLst>
              <a:ext uri="{FF2B5EF4-FFF2-40B4-BE49-F238E27FC236}">
                <a16:creationId xmlns:a16="http://schemas.microsoft.com/office/drawing/2014/main" id="{EE0894DC-870D-EF4D-8DC8-14E1FC8B23D7}"/>
              </a:ext>
            </a:extLst>
          </p:cNvPr>
          <p:cNvSpPr>
            <a:spLocks noGrp="1"/>
          </p:cNvSpPr>
          <p:nvPr>
            <p:ph type="dt" sz="half" idx="10"/>
          </p:nvPr>
        </p:nvSpPr>
        <p:spPr/>
        <p:txBody>
          <a:bodyPr/>
          <a:lstStyle/>
          <a:p>
            <a:fld id="{011931C4-8E2B-E94F-BDFE-F6429A74F2FC}" type="datetime1">
              <a:rPr lang="en-IN" smtClean="0"/>
              <a:t>11/08/22</a:t>
            </a:fld>
            <a:endParaRPr lang="en-US"/>
          </a:p>
        </p:txBody>
      </p:sp>
      <p:sp>
        <p:nvSpPr>
          <p:cNvPr id="7" name="Footer Placeholder 6">
            <a:extLst>
              <a:ext uri="{FF2B5EF4-FFF2-40B4-BE49-F238E27FC236}">
                <a16:creationId xmlns:a16="http://schemas.microsoft.com/office/drawing/2014/main" id="{8541B65E-CA43-BF43-BD53-88F6071E4E86}"/>
              </a:ext>
            </a:extLst>
          </p:cNvPr>
          <p:cNvSpPr>
            <a:spLocks noGrp="1"/>
          </p:cNvSpPr>
          <p:nvPr>
            <p:ph type="ftr" sz="quarter" idx="11"/>
          </p:nvPr>
        </p:nvSpPr>
        <p:spPr/>
        <p:txBody>
          <a:bodyPr/>
          <a:lstStyle/>
          <a:p>
            <a:r>
              <a:rPr lang="en-US"/>
              <a:t>Object Oriented Programming (OOP), SCOPE, VIT-AP University, India</a:t>
            </a:r>
          </a:p>
        </p:txBody>
      </p:sp>
      <p:sp>
        <p:nvSpPr>
          <p:cNvPr id="8" name="Slide Number Placeholder 7">
            <a:extLst>
              <a:ext uri="{FF2B5EF4-FFF2-40B4-BE49-F238E27FC236}">
                <a16:creationId xmlns:a16="http://schemas.microsoft.com/office/drawing/2014/main" id="{482D71EC-109F-524B-B4E8-6B28BFB15188}"/>
              </a:ext>
            </a:extLst>
          </p:cNvPr>
          <p:cNvSpPr>
            <a:spLocks noGrp="1"/>
          </p:cNvSpPr>
          <p:nvPr>
            <p:ph type="sldNum" sz="quarter" idx="12"/>
          </p:nvPr>
        </p:nvSpPr>
        <p:spPr/>
        <p:txBody>
          <a:bodyPr/>
          <a:lstStyle/>
          <a:p>
            <a:fld id="{860C8249-ED93-7640-8EF8-EF1CF6F3BBCA}" type="slidenum">
              <a:rPr lang="en-US" smtClean="0"/>
              <a:t>2</a:t>
            </a:fld>
            <a:endParaRPr lang="en-US"/>
          </a:p>
        </p:txBody>
      </p:sp>
    </p:spTree>
    <p:extLst>
      <p:ext uri="{BB962C8B-B14F-4D97-AF65-F5344CB8AC3E}">
        <p14:creationId xmlns:p14="http://schemas.microsoft.com/office/powerpoint/2010/main" val="3600069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A37C-5549-4EE7-85B4-CD488E918E98}"/>
              </a:ext>
            </a:extLst>
          </p:cNvPr>
          <p:cNvSpPr>
            <a:spLocks noGrp="1"/>
          </p:cNvSpPr>
          <p:nvPr>
            <p:ph type="title"/>
          </p:nvPr>
        </p:nvSpPr>
        <p:spPr/>
        <p:txBody>
          <a:bodyPr>
            <a:normAutofit/>
          </a:bodyPr>
          <a:lstStyle/>
          <a:p>
            <a:r>
              <a:rPr lang="en-IN" dirty="0" err="1"/>
              <a:t>IllegalArguementException</a:t>
            </a:r>
            <a:r>
              <a:rPr lang="en-IN" dirty="0"/>
              <a:t> When Sleep Time Is Negative </a:t>
            </a:r>
            <a:endParaRPr lang="en-US" dirty="0"/>
          </a:p>
        </p:txBody>
      </p:sp>
      <p:sp>
        <p:nvSpPr>
          <p:cNvPr id="3" name="Content Placeholder 2">
            <a:extLst>
              <a:ext uri="{FF2B5EF4-FFF2-40B4-BE49-F238E27FC236}">
                <a16:creationId xmlns:a16="http://schemas.microsoft.com/office/drawing/2014/main" id="{84FCD6F3-ADE0-A6CF-10B7-0FC8C74518E4}"/>
              </a:ext>
            </a:extLst>
          </p:cNvPr>
          <p:cNvSpPr>
            <a:spLocks noGrp="1"/>
          </p:cNvSpPr>
          <p:nvPr>
            <p:ph idx="1"/>
          </p:nvPr>
        </p:nvSpPr>
        <p:spPr>
          <a:xfrm>
            <a:off x="1069848" y="2121408"/>
            <a:ext cx="5246869" cy="4050792"/>
          </a:xfrm>
        </p:spPr>
        <p:txBody>
          <a:bodyPr>
            <a:normAutofit lnSpcReduction="10000"/>
          </a:bodyPr>
          <a:lstStyle/>
          <a:p>
            <a:pPr marL="0" indent="0">
              <a:buNone/>
            </a:pPr>
            <a:r>
              <a:rPr lang="en-IN" dirty="0"/>
              <a:t>import java . io .∗;</a:t>
            </a:r>
            <a:br>
              <a:rPr lang="en-IN" dirty="0"/>
            </a:br>
            <a:r>
              <a:rPr lang="en-IN" dirty="0"/>
              <a:t>import java . lang . Thread ;</a:t>
            </a:r>
            <a:br>
              <a:rPr lang="en-IN" dirty="0"/>
            </a:br>
            <a:r>
              <a:rPr lang="en-IN" dirty="0"/>
              <a:t>class GFG5 {</a:t>
            </a:r>
            <a:br>
              <a:rPr lang="en-IN" dirty="0"/>
            </a:br>
            <a:r>
              <a:rPr lang="en-IN" dirty="0"/>
              <a:t>public static void main(String [] </a:t>
            </a:r>
            <a:r>
              <a:rPr lang="en-IN" dirty="0" err="1"/>
              <a:t>args</a:t>
            </a:r>
            <a:r>
              <a:rPr lang="en-IN" dirty="0"/>
              <a:t>) </a:t>
            </a:r>
          </a:p>
          <a:p>
            <a:pPr marL="0" indent="0">
              <a:buNone/>
            </a:pPr>
            <a:r>
              <a:rPr lang="en-IN" dirty="0"/>
              <a:t>try {</a:t>
            </a:r>
            <a:br>
              <a:rPr lang="en-IN" dirty="0"/>
            </a:br>
            <a:r>
              <a:rPr lang="en-IN" dirty="0"/>
              <a:t>for (int </a:t>
            </a:r>
            <a:r>
              <a:rPr lang="en-IN" dirty="0" err="1"/>
              <a:t>i</a:t>
            </a:r>
            <a:r>
              <a:rPr lang="en-IN" dirty="0"/>
              <a:t>=0; </a:t>
            </a:r>
            <a:r>
              <a:rPr lang="en-IN" dirty="0" err="1"/>
              <a:t>i</a:t>
            </a:r>
            <a:r>
              <a:rPr lang="en-IN" dirty="0"/>
              <a:t>&lt;5; </a:t>
            </a:r>
            <a:r>
              <a:rPr lang="en-IN" dirty="0" err="1"/>
              <a:t>i</a:t>
            </a:r>
            <a:r>
              <a:rPr lang="en-IN" dirty="0"/>
              <a:t>++){ </a:t>
            </a:r>
          </a:p>
          <a:p>
            <a:pPr marL="0" indent="0">
              <a:buNone/>
            </a:pPr>
            <a:r>
              <a:rPr lang="en-IN" dirty="0"/>
              <a:t>Thread . sleep (−100);</a:t>
            </a:r>
            <a:br>
              <a:rPr lang="en-IN" dirty="0"/>
            </a:br>
            <a:r>
              <a:rPr lang="en-IN" dirty="0"/>
              <a:t>System . out . </a:t>
            </a:r>
            <a:r>
              <a:rPr lang="en-IN" dirty="0" err="1"/>
              <a:t>println</a:t>
            </a:r>
            <a:r>
              <a:rPr lang="en-IN" dirty="0"/>
              <a:t> ( </a:t>
            </a:r>
            <a:r>
              <a:rPr lang="en-IN" dirty="0" err="1"/>
              <a:t>i</a:t>
            </a:r>
            <a:r>
              <a:rPr lang="en-IN" dirty="0"/>
              <a:t> );</a:t>
            </a:r>
            <a:br>
              <a:rPr lang="en-IN" dirty="0"/>
            </a:br>
            <a:r>
              <a:rPr lang="en-IN" dirty="0"/>
              <a:t>}}</a:t>
            </a:r>
            <a:br>
              <a:rPr lang="en-IN" dirty="0"/>
            </a:br>
            <a:r>
              <a:rPr lang="en-IN" dirty="0"/>
              <a:t>catch (Exception e) {</a:t>
            </a:r>
            <a:br>
              <a:rPr lang="en-IN" dirty="0"/>
            </a:br>
            <a:r>
              <a:rPr lang="en-IN" dirty="0"/>
              <a:t>System . out . p r </a:t>
            </a:r>
            <a:r>
              <a:rPr lang="en-IN" dirty="0" err="1"/>
              <a:t>i</a:t>
            </a:r>
            <a:r>
              <a:rPr lang="en-IN" dirty="0"/>
              <a:t> n t l n ( e ) ;</a:t>
            </a:r>
            <a:br>
              <a:rPr lang="en-IN" dirty="0"/>
            </a:br>
            <a:r>
              <a:rPr lang="en-IN" dirty="0"/>
              <a:t>}}} </a:t>
            </a:r>
          </a:p>
          <a:p>
            <a:pPr marL="0" indent="0">
              <a:buNone/>
            </a:pPr>
            <a:r>
              <a:rPr lang="en-IN" dirty="0"/>
              <a:t>{ </a:t>
            </a:r>
          </a:p>
          <a:p>
            <a:pPr marL="0" indent="0">
              <a:buNone/>
            </a:pPr>
            <a:endParaRPr lang="en-US" dirty="0"/>
          </a:p>
        </p:txBody>
      </p:sp>
      <p:sp>
        <p:nvSpPr>
          <p:cNvPr id="4" name="Date Placeholder 3">
            <a:extLst>
              <a:ext uri="{FF2B5EF4-FFF2-40B4-BE49-F238E27FC236}">
                <a16:creationId xmlns:a16="http://schemas.microsoft.com/office/drawing/2014/main" id="{D8B25986-B5D1-42FA-20C4-768C28D02B98}"/>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5122A376-0A28-DC33-7DE2-FD532DE945AD}"/>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43603A30-B91D-A658-ABF6-DD615756FCDA}"/>
              </a:ext>
            </a:extLst>
          </p:cNvPr>
          <p:cNvSpPr>
            <a:spLocks noGrp="1"/>
          </p:cNvSpPr>
          <p:nvPr>
            <p:ph type="sldNum" sz="quarter" idx="12"/>
          </p:nvPr>
        </p:nvSpPr>
        <p:spPr/>
        <p:txBody>
          <a:bodyPr/>
          <a:lstStyle/>
          <a:p>
            <a:fld id="{860C8249-ED93-7640-8EF8-EF1CF6F3BBCA}" type="slidenum">
              <a:rPr lang="en-US" smtClean="0"/>
              <a:t>20</a:t>
            </a:fld>
            <a:endParaRPr lang="en-US"/>
          </a:p>
        </p:txBody>
      </p:sp>
      <p:pic>
        <p:nvPicPr>
          <p:cNvPr id="7" name="Picture 6">
            <a:extLst>
              <a:ext uri="{FF2B5EF4-FFF2-40B4-BE49-F238E27FC236}">
                <a16:creationId xmlns:a16="http://schemas.microsoft.com/office/drawing/2014/main" id="{51A19922-E144-8D74-1BA7-A84C91A0C3AE}"/>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C0A671D0-BAFF-099F-04D2-6F2452400089}"/>
              </a:ext>
            </a:extLst>
          </p:cNvPr>
          <p:cNvSpPr txBox="1"/>
          <p:nvPr/>
        </p:nvSpPr>
        <p:spPr>
          <a:xfrm>
            <a:off x="8026400" y="3425371"/>
            <a:ext cx="1898661" cy="923330"/>
          </a:xfrm>
          <a:prstGeom prst="rect">
            <a:avLst/>
          </a:prstGeom>
          <a:noFill/>
        </p:spPr>
        <p:txBody>
          <a:bodyPr wrap="none" rtlCol="0">
            <a:spAutoFit/>
          </a:bodyPr>
          <a:lstStyle/>
          <a:p>
            <a:r>
              <a:rPr lang="en-US" dirty="0"/>
              <a:t>Output: </a:t>
            </a:r>
          </a:p>
          <a:p>
            <a:endParaRPr lang="en-US" dirty="0"/>
          </a:p>
          <a:p>
            <a:r>
              <a:rPr lang="en-US" dirty="0"/>
              <a:t>Error is </a:t>
            </a:r>
            <a:r>
              <a:rPr lang="en-US" dirty="0" err="1"/>
              <a:t>occured</a:t>
            </a:r>
            <a:endParaRPr lang="en-US" dirty="0"/>
          </a:p>
        </p:txBody>
      </p:sp>
    </p:spTree>
    <p:extLst>
      <p:ext uri="{BB962C8B-B14F-4D97-AF65-F5344CB8AC3E}">
        <p14:creationId xmlns:p14="http://schemas.microsoft.com/office/powerpoint/2010/main" val="1490270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BE00F8-BF36-4601-8A54-59888E225C24}"/>
              </a:ext>
            </a:extLst>
          </p:cNvPr>
          <p:cNvSpPr>
            <a:spLocks noGrp="1"/>
          </p:cNvSpPr>
          <p:nvPr>
            <p:ph idx="1"/>
          </p:nvPr>
        </p:nvSpPr>
        <p:spPr>
          <a:xfrm>
            <a:off x="1066800" y="1403604"/>
            <a:ext cx="10058400" cy="4050792"/>
          </a:xfrm>
        </p:spPr>
        <p:txBody>
          <a:bodyPr>
            <a:normAutofit lnSpcReduction="10000"/>
          </a:bodyPr>
          <a:lstStyle/>
          <a:p>
            <a:pPr marL="0" indent="0">
              <a:buNone/>
            </a:pPr>
            <a:r>
              <a:rPr lang="en-IN" dirty="0"/>
              <a:t>There are three overloaded join functions.</a:t>
            </a:r>
          </a:p>
          <a:p>
            <a:endParaRPr lang="en-IN" dirty="0"/>
          </a:p>
          <a:p>
            <a:r>
              <a:rPr lang="en-IN" b="1" dirty="0"/>
              <a:t>join(): </a:t>
            </a:r>
            <a:r>
              <a:rPr lang="en-IN" dirty="0"/>
              <a:t>It will put the current thread on wait until the thread on which it is called is dead. If thread is interrupted then it will throw </a:t>
            </a:r>
            <a:r>
              <a:rPr lang="en-IN" dirty="0" err="1"/>
              <a:t>InterruptedException</a:t>
            </a:r>
            <a:r>
              <a:rPr lang="en-IN" dirty="0"/>
              <a:t>.</a:t>
            </a:r>
            <a:r>
              <a:rPr lang="en-IN" b="1" dirty="0"/>
              <a:t> </a:t>
            </a:r>
            <a:endParaRPr lang="en-IN" dirty="0"/>
          </a:p>
          <a:p>
            <a:pPr marL="0" indent="0" algn="ctr">
              <a:buNone/>
            </a:pPr>
            <a:r>
              <a:rPr lang="en-IN" dirty="0"/>
              <a:t>public final void join () </a:t>
            </a:r>
          </a:p>
          <a:p>
            <a:r>
              <a:rPr lang="en-IN" b="1" dirty="0"/>
              <a:t>join(long </a:t>
            </a:r>
            <a:r>
              <a:rPr lang="en-IN" b="1" dirty="0" err="1"/>
              <a:t>millis</a:t>
            </a:r>
            <a:r>
              <a:rPr lang="en-IN" b="1" dirty="0"/>
              <a:t>):</a:t>
            </a:r>
            <a:r>
              <a:rPr lang="en-IN" dirty="0"/>
              <a:t>It will put the current thread on wait until the thread on which it is called is dead or wait for specified time (milliseconds). </a:t>
            </a:r>
          </a:p>
          <a:p>
            <a:pPr marL="0" indent="0" algn="ctr">
              <a:buNone/>
            </a:pPr>
            <a:r>
              <a:rPr lang="en-IN" dirty="0"/>
              <a:t>public final synchronized void join(long </a:t>
            </a:r>
            <a:r>
              <a:rPr lang="en-IN" dirty="0" err="1"/>
              <a:t>millis</a:t>
            </a:r>
            <a:r>
              <a:rPr lang="en-IN" dirty="0"/>
              <a:t>) </a:t>
            </a:r>
          </a:p>
          <a:p>
            <a:r>
              <a:rPr lang="en-IN" b="1" dirty="0"/>
              <a:t>join(long </a:t>
            </a:r>
            <a:r>
              <a:rPr lang="en-IN" b="1" dirty="0" err="1"/>
              <a:t>millis</a:t>
            </a:r>
            <a:r>
              <a:rPr lang="en-IN" b="1" dirty="0"/>
              <a:t>, int nanos): </a:t>
            </a:r>
            <a:r>
              <a:rPr lang="en-IN" dirty="0"/>
              <a:t>It will put the current thread on wait until the thread on which it is called is dead or wait for specified time (milliseconds + nanos). </a:t>
            </a:r>
          </a:p>
          <a:p>
            <a:pPr marL="0" indent="0" algn="ctr">
              <a:buNone/>
            </a:pPr>
            <a:r>
              <a:rPr lang="en-IN" dirty="0"/>
              <a:t>public final synchronized void join(long </a:t>
            </a:r>
            <a:r>
              <a:rPr lang="en-IN" dirty="0" err="1"/>
              <a:t>millis,int</a:t>
            </a:r>
            <a:r>
              <a:rPr lang="en-IN" dirty="0"/>
              <a:t> nanos)</a:t>
            </a:r>
          </a:p>
          <a:p>
            <a:endParaRPr lang="en-US" dirty="0"/>
          </a:p>
        </p:txBody>
      </p:sp>
      <p:sp>
        <p:nvSpPr>
          <p:cNvPr id="4" name="Date Placeholder 3">
            <a:extLst>
              <a:ext uri="{FF2B5EF4-FFF2-40B4-BE49-F238E27FC236}">
                <a16:creationId xmlns:a16="http://schemas.microsoft.com/office/drawing/2014/main" id="{02CC2E49-D288-7507-2029-E410D952E8C7}"/>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30CA0DBC-6725-4642-3238-7B7F6169C8A7}"/>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FFD6F3E3-D237-3443-70A3-A8E561BF5F8E}"/>
              </a:ext>
            </a:extLst>
          </p:cNvPr>
          <p:cNvSpPr>
            <a:spLocks noGrp="1"/>
          </p:cNvSpPr>
          <p:nvPr>
            <p:ph type="sldNum" sz="quarter" idx="12"/>
          </p:nvPr>
        </p:nvSpPr>
        <p:spPr/>
        <p:txBody>
          <a:bodyPr/>
          <a:lstStyle/>
          <a:p>
            <a:fld id="{860C8249-ED93-7640-8EF8-EF1CF6F3BBCA}" type="slidenum">
              <a:rPr lang="en-US" smtClean="0"/>
              <a:t>21</a:t>
            </a:fld>
            <a:endParaRPr lang="en-US"/>
          </a:p>
        </p:txBody>
      </p:sp>
      <p:pic>
        <p:nvPicPr>
          <p:cNvPr id="7" name="Picture 6">
            <a:extLst>
              <a:ext uri="{FF2B5EF4-FFF2-40B4-BE49-F238E27FC236}">
                <a16:creationId xmlns:a16="http://schemas.microsoft.com/office/drawing/2014/main" id="{CD174D19-95C3-F7E6-23D9-7681A81B3D12}"/>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964415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D1880-FD5C-1234-E657-05CD82247588}"/>
              </a:ext>
            </a:extLst>
          </p:cNvPr>
          <p:cNvSpPr>
            <a:spLocks noGrp="1"/>
          </p:cNvSpPr>
          <p:nvPr>
            <p:ph type="title"/>
          </p:nvPr>
        </p:nvSpPr>
        <p:spPr/>
        <p:txBody>
          <a:bodyPr/>
          <a:lstStyle/>
          <a:p>
            <a:r>
              <a:rPr lang="en-IN" dirty="0"/>
              <a:t>Joining Threads in Java </a:t>
            </a:r>
            <a:endParaRPr lang="en-US" dirty="0"/>
          </a:p>
        </p:txBody>
      </p:sp>
      <p:sp>
        <p:nvSpPr>
          <p:cNvPr id="3" name="Content Placeholder 2">
            <a:extLst>
              <a:ext uri="{FF2B5EF4-FFF2-40B4-BE49-F238E27FC236}">
                <a16:creationId xmlns:a16="http://schemas.microsoft.com/office/drawing/2014/main" id="{B9CF2087-9594-211C-B39B-3C3C6298741E}"/>
              </a:ext>
            </a:extLst>
          </p:cNvPr>
          <p:cNvSpPr>
            <a:spLocks noGrp="1"/>
          </p:cNvSpPr>
          <p:nvPr>
            <p:ph idx="1"/>
          </p:nvPr>
        </p:nvSpPr>
        <p:spPr/>
        <p:txBody>
          <a:bodyPr/>
          <a:lstStyle/>
          <a:p>
            <a:r>
              <a:rPr lang="en-IN" dirty="0" err="1"/>
              <a:t>java.lang.Thread</a:t>
            </a:r>
            <a:r>
              <a:rPr lang="en-IN" dirty="0"/>
              <a:t> class provides the join() method which allows one thread to wait until another thread completes its execution. </a:t>
            </a:r>
          </a:p>
          <a:p>
            <a:endParaRPr lang="en-IN" dirty="0"/>
          </a:p>
          <a:p>
            <a:r>
              <a:rPr lang="en-IN" dirty="0"/>
              <a:t>If t is a Thread object whose thread is currently executing, then </a:t>
            </a:r>
            <a:r>
              <a:rPr lang="en-IN" dirty="0" err="1"/>
              <a:t>t.join</a:t>
            </a:r>
            <a:r>
              <a:rPr lang="en-IN" dirty="0"/>
              <a:t>() will make sure that t is terminated before the next instruction is executed by the program. </a:t>
            </a:r>
          </a:p>
          <a:p>
            <a:endParaRPr lang="en-IN" dirty="0"/>
          </a:p>
          <a:p>
            <a:r>
              <a:rPr lang="en-IN" dirty="0"/>
              <a:t>If there are multiple threads calling the join() methods that means overloading on join allows the programmer to specify a waiting period. </a:t>
            </a:r>
          </a:p>
          <a:p>
            <a:endParaRPr lang="en-IN" dirty="0"/>
          </a:p>
          <a:p>
            <a:r>
              <a:rPr lang="en-IN" dirty="0"/>
              <a:t>However, as with sleep, join is dependent on the OS for timing, so you should not assume that join will wait exactly as long as you specify. </a:t>
            </a:r>
          </a:p>
        </p:txBody>
      </p:sp>
      <p:sp>
        <p:nvSpPr>
          <p:cNvPr id="4" name="Date Placeholder 3">
            <a:extLst>
              <a:ext uri="{FF2B5EF4-FFF2-40B4-BE49-F238E27FC236}">
                <a16:creationId xmlns:a16="http://schemas.microsoft.com/office/drawing/2014/main" id="{4A220C33-6CC1-AC27-7717-BDB81FE4EDDC}"/>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E0CB66D3-BB1A-6B07-C03F-84444503CBB7}"/>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BE785FC8-D630-4E86-2905-A838E738D473}"/>
              </a:ext>
            </a:extLst>
          </p:cNvPr>
          <p:cNvSpPr>
            <a:spLocks noGrp="1"/>
          </p:cNvSpPr>
          <p:nvPr>
            <p:ph type="sldNum" sz="quarter" idx="12"/>
          </p:nvPr>
        </p:nvSpPr>
        <p:spPr/>
        <p:txBody>
          <a:bodyPr/>
          <a:lstStyle/>
          <a:p>
            <a:fld id="{860C8249-ED93-7640-8EF8-EF1CF6F3BBCA}" type="slidenum">
              <a:rPr lang="en-US" smtClean="0"/>
              <a:t>22</a:t>
            </a:fld>
            <a:endParaRPr lang="en-US"/>
          </a:p>
        </p:txBody>
      </p:sp>
      <p:pic>
        <p:nvPicPr>
          <p:cNvPr id="7" name="Picture 6">
            <a:extLst>
              <a:ext uri="{FF2B5EF4-FFF2-40B4-BE49-F238E27FC236}">
                <a16:creationId xmlns:a16="http://schemas.microsoft.com/office/drawing/2014/main" id="{7F5D5BB9-EBC2-111A-9C4D-C62962B2E6C0}"/>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934770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550E3FB-146D-A5C8-C789-8DFEE9D00E45}"/>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D5EE95A5-D0FA-21DE-3EEE-28644F7E8BA3}"/>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F3E9DACE-7EB6-637F-9390-7216D1781F17}"/>
              </a:ext>
            </a:extLst>
          </p:cNvPr>
          <p:cNvSpPr>
            <a:spLocks noGrp="1"/>
          </p:cNvSpPr>
          <p:nvPr>
            <p:ph type="sldNum" sz="quarter" idx="12"/>
          </p:nvPr>
        </p:nvSpPr>
        <p:spPr/>
        <p:txBody>
          <a:bodyPr/>
          <a:lstStyle/>
          <a:p>
            <a:fld id="{860C8249-ED93-7640-8EF8-EF1CF6F3BBCA}" type="slidenum">
              <a:rPr lang="en-US" smtClean="0"/>
              <a:t>23</a:t>
            </a:fld>
            <a:endParaRPr lang="en-US"/>
          </a:p>
        </p:txBody>
      </p:sp>
      <p:pic>
        <p:nvPicPr>
          <p:cNvPr id="7" name="Picture 6">
            <a:extLst>
              <a:ext uri="{FF2B5EF4-FFF2-40B4-BE49-F238E27FC236}">
                <a16:creationId xmlns:a16="http://schemas.microsoft.com/office/drawing/2014/main" id="{7CC19B86-0DB9-E79A-CD33-96184A6D243B}"/>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D8095992-A78A-A3AE-6EEB-3A052F38B3AB}"/>
              </a:ext>
            </a:extLst>
          </p:cNvPr>
          <p:cNvSpPr/>
          <p:nvPr/>
        </p:nvSpPr>
        <p:spPr>
          <a:xfrm>
            <a:off x="360709" y="101620"/>
            <a:ext cx="6096000" cy="6740307"/>
          </a:xfrm>
          <a:prstGeom prst="rect">
            <a:avLst/>
          </a:prstGeom>
        </p:spPr>
        <p:txBody>
          <a:bodyPr>
            <a:spAutoFit/>
          </a:bodyPr>
          <a:lstStyle/>
          <a:p>
            <a:r>
              <a:rPr lang="en-US" dirty="0"/>
              <a:t>import </a:t>
            </a:r>
            <a:r>
              <a:rPr lang="en-US" dirty="0" err="1"/>
              <a:t>java.io</a:t>
            </a:r>
            <a:r>
              <a:rPr lang="en-US" dirty="0"/>
              <a:t>.*;</a:t>
            </a:r>
          </a:p>
          <a:p>
            <a:endParaRPr lang="en-US" dirty="0"/>
          </a:p>
          <a:p>
            <a:r>
              <a:rPr lang="en-US" dirty="0"/>
              <a:t>class </a:t>
            </a:r>
            <a:r>
              <a:rPr lang="en-US" dirty="0" err="1"/>
              <a:t>ThreadJoining</a:t>
            </a:r>
            <a:r>
              <a:rPr lang="en-US" dirty="0"/>
              <a:t> extends Thread</a:t>
            </a:r>
          </a:p>
          <a:p>
            <a:endParaRPr lang="en-US" dirty="0"/>
          </a:p>
          <a:p>
            <a:r>
              <a:rPr lang="en-US" dirty="0"/>
              <a:t>{</a:t>
            </a:r>
          </a:p>
          <a:p>
            <a:endParaRPr lang="en-US" dirty="0"/>
          </a:p>
          <a:p>
            <a:r>
              <a:rPr lang="en-US" dirty="0"/>
              <a:t>public void run()</a:t>
            </a:r>
          </a:p>
          <a:p>
            <a:endParaRPr lang="en-US" dirty="0"/>
          </a:p>
          <a:p>
            <a:r>
              <a:rPr lang="en-US" dirty="0"/>
              <a:t>{</a:t>
            </a:r>
          </a:p>
          <a:p>
            <a:endParaRPr lang="en-US" dirty="0"/>
          </a:p>
          <a:p>
            <a:r>
              <a:rPr lang="en-US" dirty="0"/>
              <a:t>for (int </a:t>
            </a:r>
            <a:r>
              <a:rPr lang="en-US" dirty="0" err="1"/>
              <a:t>i</a:t>
            </a:r>
            <a:r>
              <a:rPr lang="en-US" dirty="0"/>
              <a:t> = 0; </a:t>
            </a:r>
            <a:r>
              <a:rPr lang="en-US" dirty="0" err="1"/>
              <a:t>i</a:t>
            </a:r>
            <a:r>
              <a:rPr lang="en-US" dirty="0"/>
              <a:t> &lt; 2; </a:t>
            </a:r>
            <a:r>
              <a:rPr lang="en-US" dirty="0" err="1"/>
              <a:t>i</a:t>
            </a:r>
            <a:r>
              <a:rPr lang="en-US" dirty="0"/>
              <a:t>++){</a:t>
            </a:r>
          </a:p>
          <a:p>
            <a:endParaRPr lang="en-US" dirty="0"/>
          </a:p>
          <a:p>
            <a:r>
              <a:rPr lang="en-US" dirty="0"/>
              <a:t>try</a:t>
            </a:r>
          </a:p>
          <a:p>
            <a:endParaRPr lang="en-US" dirty="0"/>
          </a:p>
          <a:p>
            <a:r>
              <a:rPr lang="en-US" dirty="0"/>
              <a:t>{</a:t>
            </a:r>
          </a:p>
          <a:p>
            <a:endParaRPr lang="en-US" dirty="0"/>
          </a:p>
          <a:p>
            <a:r>
              <a:rPr lang="en-US" dirty="0" err="1"/>
              <a:t>Thread.sleep</a:t>
            </a:r>
            <a:r>
              <a:rPr lang="en-US" dirty="0"/>
              <a:t>(1000);</a:t>
            </a:r>
          </a:p>
          <a:p>
            <a:endParaRPr lang="en-US" dirty="0"/>
          </a:p>
          <a:p>
            <a:r>
              <a:rPr lang="en-US" dirty="0" err="1"/>
              <a:t>System.out.println</a:t>
            </a:r>
            <a:r>
              <a:rPr lang="en-US" dirty="0"/>
              <a:t>("Current Thread: "+ </a:t>
            </a:r>
            <a:r>
              <a:rPr lang="en-US" dirty="0" err="1"/>
              <a:t>Thread.currentThread</a:t>
            </a:r>
            <a:r>
              <a:rPr lang="en-US" dirty="0"/>
              <a:t>().</a:t>
            </a:r>
            <a:r>
              <a:rPr lang="en-US" dirty="0" err="1"/>
              <a:t>getName</a:t>
            </a:r>
            <a:r>
              <a:rPr lang="en-US" dirty="0"/>
              <a:t>());}</a:t>
            </a:r>
          </a:p>
          <a:p>
            <a:endParaRPr lang="en-US" dirty="0"/>
          </a:p>
          <a:p>
            <a:endParaRPr lang="en-US" dirty="0"/>
          </a:p>
          <a:p>
            <a:endParaRPr lang="en-US" dirty="0"/>
          </a:p>
          <a:p>
            <a:endParaRPr lang="en-US" dirty="0"/>
          </a:p>
        </p:txBody>
      </p:sp>
      <p:sp>
        <p:nvSpPr>
          <p:cNvPr id="2" name="Rectangle 1">
            <a:extLst>
              <a:ext uri="{FF2B5EF4-FFF2-40B4-BE49-F238E27FC236}">
                <a16:creationId xmlns:a16="http://schemas.microsoft.com/office/drawing/2014/main" id="{B2175AA7-6E2B-7E63-7C40-A4B50B876765}"/>
              </a:ext>
            </a:extLst>
          </p:cNvPr>
          <p:cNvSpPr/>
          <p:nvPr/>
        </p:nvSpPr>
        <p:spPr>
          <a:xfrm>
            <a:off x="5151797" y="-284961"/>
            <a:ext cx="6096000" cy="6740307"/>
          </a:xfrm>
          <a:prstGeom prst="rect">
            <a:avLst/>
          </a:prstGeom>
        </p:spPr>
        <p:txBody>
          <a:bodyPr>
            <a:spAutoFit/>
          </a:bodyPr>
          <a:lstStyle/>
          <a:p>
            <a:endParaRPr lang="en-US" dirty="0"/>
          </a:p>
          <a:p>
            <a:r>
              <a:rPr lang="en-US" dirty="0"/>
              <a:t>catch(Exception ex){</a:t>
            </a:r>
          </a:p>
          <a:p>
            <a:endParaRPr lang="en-US" dirty="0"/>
          </a:p>
          <a:p>
            <a:r>
              <a:rPr lang="en-US" dirty="0" err="1"/>
              <a:t>System.out.println</a:t>
            </a:r>
            <a:r>
              <a:rPr lang="en-US" dirty="0"/>
              <a:t>("Exception has" +" been caught" + ex);}</a:t>
            </a:r>
          </a:p>
          <a:p>
            <a:endParaRPr lang="en-US" dirty="0"/>
          </a:p>
          <a:p>
            <a:r>
              <a:rPr lang="en-US" dirty="0" err="1"/>
              <a:t>System.out.println</a:t>
            </a:r>
            <a:r>
              <a:rPr lang="en-US" dirty="0"/>
              <a:t>(</a:t>
            </a:r>
            <a:r>
              <a:rPr lang="en-US" dirty="0" err="1"/>
              <a:t>i</a:t>
            </a:r>
            <a:r>
              <a:rPr lang="en-US" dirty="0"/>
              <a:t>);}}}</a:t>
            </a:r>
          </a:p>
          <a:p>
            <a:r>
              <a:rPr lang="en-US" dirty="0"/>
              <a:t>class GFG6</a:t>
            </a:r>
          </a:p>
          <a:p>
            <a:endParaRPr lang="en-US" dirty="0"/>
          </a:p>
          <a:p>
            <a:r>
              <a:rPr lang="en-US" dirty="0"/>
              <a:t>{</a:t>
            </a:r>
          </a:p>
          <a:p>
            <a:endParaRPr lang="en-US" dirty="0"/>
          </a:p>
          <a:p>
            <a:r>
              <a:rPr lang="en-US" dirty="0"/>
              <a:t>public static void main (String[] </a:t>
            </a:r>
            <a:r>
              <a:rPr lang="en-US" dirty="0" err="1"/>
              <a:t>args</a:t>
            </a:r>
            <a:r>
              <a:rPr lang="en-US" dirty="0"/>
              <a:t>)</a:t>
            </a:r>
          </a:p>
          <a:p>
            <a:endParaRPr lang="en-US" dirty="0"/>
          </a:p>
          <a:p>
            <a:r>
              <a:rPr lang="en-US" dirty="0"/>
              <a:t>{</a:t>
            </a:r>
          </a:p>
          <a:p>
            <a:endParaRPr lang="en-US" dirty="0"/>
          </a:p>
          <a:p>
            <a:r>
              <a:rPr lang="en-US" dirty="0" err="1"/>
              <a:t>ThreadJoining</a:t>
            </a:r>
            <a:r>
              <a:rPr lang="en-US" dirty="0"/>
              <a:t> t1 = new </a:t>
            </a:r>
            <a:r>
              <a:rPr lang="en-US" dirty="0" err="1"/>
              <a:t>ThreadJoining</a:t>
            </a:r>
            <a:r>
              <a:rPr lang="en-US" dirty="0"/>
              <a:t>();</a:t>
            </a:r>
          </a:p>
          <a:p>
            <a:endParaRPr lang="en-US" dirty="0"/>
          </a:p>
          <a:p>
            <a:r>
              <a:rPr lang="en-US" dirty="0" err="1"/>
              <a:t>ThreadJoining</a:t>
            </a:r>
            <a:r>
              <a:rPr lang="en-US" dirty="0"/>
              <a:t> t2 = new </a:t>
            </a:r>
            <a:r>
              <a:rPr lang="en-US" dirty="0" err="1"/>
              <a:t>ThreadJoining</a:t>
            </a:r>
            <a:r>
              <a:rPr lang="en-US" dirty="0"/>
              <a:t>();</a:t>
            </a:r>
          </a:p>
          <a:p>
            <a:endParaRPr lang="en-US" dirty="0"/>
          </a:p>
          <a:p>
            <a:r>
              <a:rPr lang="en-US" dirty="0" err="1"/>
              <a:t>ThreadJoining</a:t>
            </a:r>
            <a:r>
              <a:rPr lang="en-US" dirty="0"/>
              <a:t> t3 = new </a:t>
            </a:r>
            <a:r>
              <a:rPr lang="en-US" dirty="0" err="1"/>
              <a:t>ThreadJoining</a:t>
            </a:r>
            <a:r>
              <a:rPr lang="en-US" dirty="0"/>
              <a:t>();</a:t>
            </a:r>
          </a:p>
          <a:p>
            <a:endParaRPr lang="en-US" dirty="0"/>
          </a:p>
          <a:p>
            <a:r>
              <a:rPr lang="en-US" dirty="0"/>
              <a:t>t1.start();</a:t>
            </a:r>
          </a:p>
          <a:p>
            <a:endParaRPr lang="en-US" dirty="0"/>
          </a:p>
          <a:p>
            <a:r>
              <a:rPr lang="en-US" dirty="0"/>
              <a:t>try{</a:t>
            </a:r>
          </a:p>
        </p:txBody>
      </p:sp>
    </p:spTree>
    <p:extLst>
      <p:ext uri="{BB962C8B-B14F-4D97-AF65-F5344CB8AC3E}">
        <p14:creationId xmlns:p14="http://schemas.microsoft.com/office/powerpoint/2010/main" val="770425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BF423FA-F27B-C0FC-F68C-7FB190344A7E}"/>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5F2F50B6-7BA3-5739-DAE1-BF3DD560EAE1}"/>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8BA57039-11A1-112A-28E3-8A5F6F42967A}"/>
              </a:ext>
            </a:extLst>
          </p:cNvPr>
          <p:cNvSpPr>
            <a:spLocks noGrp="1"/>
          </p:cNvSpPr>
          <p:nvPr>
            <p:ph type="sldNum" sz="quarter" idx="12"/>
          </p:nvPr>
        </p:nvSpPr>
        <p:spPr/>
        <p:txBody>
          <a:bodyPr/>
          <a:lstStyle/>
          <a:p>
            <a:fld id="{860C8249-ED93-7640-8EF8-EF1CF6F3BBCA}" type="slidenum">
              <a:rPr lang="en-US" smtClean="0"/>
              <a:t>24</a:t>
            </a:fld>
            <a:endParaRPr lang="en-US"/>
          </a:p>
        </p:txBody>
      </p:sp>
      <p:sp>
        <p:nvSpPr>
          <p:cNvPr id="7" name="Rectangle 6">
            <a:extLst>
              <a:ext uri="{FF2B5EF4-FFF2-40B4-BE49-F238E27FC236}">
                <a16:creationId xmlns:a16="http://schemas.microsoft.com/office/drawing/2014/main" id="{B8340D93-E318-D8EB-19C2-72BA409FAD2F}"/>
              </a:ext>
            </a:extLst>
          </p:cNvPr>
          <p:cNvSpPr/>
          <p:nvPr/>
        </p:nvSpPr>
        <p:spPr>
          <a:xfrm>
            <a:off x="223181" y="287782"/>
            <a:ext cx="6096000" cy="3970318"/>
          </a:xfrm>
          <a:prstGeom prst="rect">
            <a:avLst/>
          </a:prstGeom>
        </p:spPr>
        <p:txBody>
          <a:bodyPr>
            <a:spAutoFit/>
          </a:bodyPr>
          <a:lstStyle/>
          <a:p>
            <a:r>
              <a:rPr lang="en-US" dirty="0" err="1"/>
              <a:t>System.out.println</a:t>
            </a:r>
            <a:r>
              <a:rPr lang="en-US" dirty="0"/>
              <a:t>("Current Thread: "+ </a:t>
            </a:r>
            <a:r>
              <a:rPr lang="en-US" dirty="0" err="1"/>
              <a:t>Thread.currentThread</a:t>
            </a:r>
            <a:r>
              <a:rPr lang="en-US" dirty="0"/>
              <a:t>().</a:t>
            </a:r>
            <a:r>
              <a:rPr lang="en-US" dirty="0" err="1"/>
              <a:t>getName</a:t>
            </a:r>
            <a:r>
              <a:rPr lang="en-US" dirty="0"/>
              <a:t>());</a:t>
            </a:r>
          </a:p>
          <a:p>
            <a:endParaRPr lang="en-US" dirty="0"/>
          </a:p>
          <a:p>
            <a:r>
              <a:rPr lang="en-US" dirty="0"/>
              <a:t>t1.join();}</a:t>
            </a:r>
          </a:p>
          <a:p>
            <a:endParaRPr lang="en-US" dirty="0"/>
          </a:p>
          <a:p>
            <a:r>
              <a:rPr lang="en-US" dirty="0"/>
              <a:t>catch(Exception ex){</a:t>
            </a:r>
          </a:p>
          <a:p>
            <a:endParaRPr lang="en-US" dirty="0"/>
          </a:p>
          <a:p>
            <a:r>
              <a:rPr lang="en-US" dirty="0" err="1"/>
              <a:t>System.out.println</a:t>
            </a:r>
            <a:r>
              <a:rPr lang="en-US" dirty="0"/>
              <a:t>("Exception has " +"been caught" + ex);}</a:t>
            </a:r>
          </a:p>
          <a:p>
            <a:endParaRPr lang="en-US" dirty="0"/>
          </a:p>
          <a:p>
            <a:r>
              <a:rPr lang="en-US" dirty="0"/>
              <a:t>t2.start();</a:t>
            </a:r>
          </a:p>
          <a:p>
            <a:endParaRPr lang="en-US" dirty="0"/>
          </a:p>
          <a:p>
            <a:r>
              <a:rPr lang="en-US" dirty="0"/>
              <a:t>try{</a:t>
            </a:r>
          </a:p>
          <a:p>
            <a:endParaRPr lang="en-US" dirty="0"/>
          </a:p>
        </p:txBody>
      </p:sp>
      <p:sp>
        <p:nvSpPr>
          <p:cNvPr id="8" name="Rectangle 7">
            <a:extLst>
              <a:ext uri="{FF2B5EF4-FFF2-40B4-BE49-F238E27FC236}">
                <a16:creationId xmlns:a16="http://schemas.microsoft.com/office/drawing/2014/main" id="{DA81FE38-6B49-64BF-821E-1AC8F929E977}"/>
              </a:ext>
            </a:extLst>
          </p:cNvPr>
          <p:cNvSpPr/>
          <p:nvPr/>
        </p:nvSpPr>
        <p:spPr>
          <a:xfrm>
            <a:off x="5973403" y="703280"/>
            <a:ext cx="6096000" cy="3139321"/>
          </a:xfrm>
          <a:prstGeom prst="rect">
            <a:avLst/>
          </a:prstGeom>
        </p:spPr>
        <p:txBody>
          <a:bodyPr>
            <a:spAutoFit/>
          </a:bodyPr>
          <a:lstStyle/>
          <a:p>
            <a:r>
              <a:rPr lang="en-US" dirty="0" err="1"/>
              <a:t>System.out.println</a:t>
            </a:r>
            <a:r>
              <a:rPr lang="en-US" dirty="0"/>
              <a:t>("Current Thread: "+ </a:t>
            </a:r>
            <a:r>
              <a:rPr lang="en-US" dirty="0" err="1"/>
              <a:t>Thread.currentThread</a:t>
            </a:r>
            <a:r>
              <a:rPr lang="en-US" dirty="0"/>
              <a:t>().</a:t>
            </a:r>
            <a:r>
              <a:rPr lang="en-US" dirty="0" err="1"/>
              <a:t>getName</a:t>
            </a:r>
            <a:r>
              <a:rPr lang="en-US" dirty="0"/>
              <a:t>());</a:t>
            </a:r>
          </a:p>
          <a:p>
            <a:endParaRPr lang="en-US" dirty="0"/>
          </a:p>
          <a:p>
            <a:r>
              <a:rPr lang="en-US" dirty="0"/>
              <a:t>t2.join();}</a:t>
            </a:r>
          </a:p>
          <a:p>
            <a:endParaRPr lang="en-US" dirty="0"/>
          </a:p>
          <a:p>
            <a:r>
              <a:rPr lang="en-US" dirty="0"/>
              <a:t>catch(Exception ex){</a:t>
            </a:r>
          </a:p>
          <a:p>
            <a:endParaRPr lang="en-US" dirty="0"/>
          </a:p>
          <a:p>
            <a:r>
              <a:rPr lang="en-US" dirty="0" err="1"/>
              <a:t>System.out.println</a:t>
            </a:r>
            <a:r>
              <a:rPr lang="en-US" dirty="0"/>
              <a:t>("Exception has been" +" caught" + ex);}</a:t>
            </a:r>
          </a:p>
          <a:p>
            <a:endParaRPr lang="en-US" dirty="0"/>
          </a:p>
          <a:p>
            <a:r>
              <a:rPr lang="en-US" dirty="0"/>
              <a:t>t3.start();}}</a:t>
            </a:r>
          </a:p>
        </p:txBody>
      </p:sp>
      <p:sp>
        <p:nvSpPr>
          <p:cNvPr id="10" name="TextBox 9">
            <a:extLst>
              <a:ext uri="{FF2B5EF4-FFF2-40B4-BE49-F238E27FC236}">
                <a16:creationId xmlns:a16="http://schemas.microsoft.com/office/drawing/2014/main" id="{8C7D0C52-9592-9069-5251-8F8897AD3ABF}"/>
              </a:ext>
            </a:extLst>
          </p:cNvPr>
          <p:cNvSpPr txBox="1"/>
          <p:nvPr/>
        </p:nvSpPr>
        <p:spPr>
          <a:xfrm>
            <a:off x="2801114" y="3422448"/>
            <a:ext cx="2901692" cy="2862322"/>
          </a:xfrm>
          <a:prstGeom prst="rect">
            <a:avLst/>
          </a:prstGeom>
          <a:noFill/>
        </p:spPr>
        <p:txBody>
          <a:bodyPr wrap="none" rtlCol="0">
            <a:spAutoFit/>
          </a:bodyPr>
          <a:lstStyle/>
          <a:p>
            <a:r>
              <a:rPr lang="en-US" dirty="0"/>
              <a:t>Output: </a:t>
            </a:r>
          </a:p>
          <a:p>
            <a:endParaRPr lang="en-US" dirty="0"/>
          </a:p>
          <a:p>
            <a:r>
              <a:rPr lang="en-US" dirty="0"/>
              <a:t>Current Thread:  main</a:t>
            </a:r>
          </a:p>
          <a:p>
            <a:r>
              <a:rPr lang="en-US" dirty="0"/>
              <a:t>Current Thread: Thread 0</a:t>
            </a:r>
          </a:p>
          <a:p>
            <a:r>
              <a:rPr lang="en-US" dirty="0"/>
              <a:t>Current Thread: Thread 0</a:t>
            </a:r>
          </a:p>
          <a:p>
            <a:r>
              <a:rPr lang="en-US" dirty="0"/>
              <a:t>Current Thread: main</a:t>
            </a:r>
          </a:p>
          <a:p>
            <a:r>
              <a:rPr lang="en-US" dirty="0"/>
              <a:t>Current Thread: Thread 1</a:t>
            </a:r>
          </a:p>
          <a:p>
            <a:r>
              <a:rPr lang="en-US" dirty="0"/>
              <a:t>Current Thread: Thread 1</a:t>
            </a:r>
          </a:p>
          <a:p>
            <a:r>
              <a:rPr lang="en-US" dirty="0"/>
              <a:t>Current Thread:  Thread 2</a:t>
            </a:r>
          </a:p>
          <a:p>
            <a:r>
              <a:rPr lang="en-US" dirty="0"/>
              <a:t>Current Thread: Thread 2</a:t>
            </a:r>
          </a:p>
        </p:txBody>
      </p:sp>
    </p:spTree>
    <p:extLst>
      <p:ext uri="{BB962C8B-B14F-4D97-AF65-F5344CB8AC3E}">
        <p14:creationId xmlns:p14="http://schemas.microsoft.com/office/powerpoint/2010/main" val="1057296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C31A-1363-9A3F-1151-F7332F644272}"/>
              </a:ext>
            </a:extLst>
          </p:cNvPr>
          <p:cNvSpPr>
            <a:spLocks noGrp="1"/>
          </p:cNvSpPr>
          <p:nvPr>
            <p:ph type="title"/>
          </p:nvPr>
        </p:nvSpPr>
        <p:spPr/>
        <p:txBody>
          <a:bodyPr/>
          <a:lstStyle/>
          <a:p>
            <a:r>
              <a:rPr lang="en-IN" dirty="0"/>
              <a:t>Priority of a Thread </a:t>
            </a:r>
            <a:endParaRPr lang="en-US" dirty="0"/>
          </a:p>
        </p:txBody>
      </p:sp>
      <p:sp>
        <p:nvSpPr>
          <p:cNvPr id="3" name="Content Placeholder 2">
            <a:extLst>
              <a:ext uri="{FF2B5EF4-FFF2-40B4-BE49-F238E27FC236}">
                <a16:creationId xmlns:a16="http://schemas.microsoft.com/office/drawing/2014/main" id="{5BA2CD4E-9BC1-B590-EB9E-C6C124625EC1}"/>
              </a:ext>
            </a:extLst>
          </p:cNvPr>
          <p:cNvSpPr>
            <a:spLocks noGrp="1"/>
          </p:cNvSpPr>
          <p:nvPr>
            <p:ph idx="1"/>
          </p:nvPr>
        </p:nvSpPr>
        <p:spPr/>
        <p:txBody>
          <a:bodyPr vert="horz" lIns="91440" tIns="45720" rIns="91440" bIns="45720" rtlCol="0" anchor="t">
            <a:normAutofit/>
          </a:bodyPr>
          <a:lstStyle/>
          <a:p>
            <a:r>
              <a:rPr lang="en-IN" dirty="0"/>
              <a:t>Each thread has a priority. Priorities are represented by a number between 1 and 10. </a:t>
            </a:r>
          </a:p>
          <a:p>
            <a:endParaRPr lang="en-IN" dirty="0"/>
          </a:p>
          <a:p>
            <a:r>
              <a:rPr lang="en-IN" dirty="0"/>
              <a:t>In most cases, the thread scheduler schedules the threads according to their priority (known as </a:t>
            </a:r>
            <a:r>
              <a:rPr lang="en-IN" dirty="0" err="1"/>
              <a:t>preemptive</a:t>
            </a:r>
            <a:r>
              <a:rPr lang="en-IN" dirty="0"/>
              <a:t> scheduling). </a:t>
            </a:r>
          </a:p>
          <a:p>
            <a:pPr marL="0" indent="0">
              <a:buNone/>
            </a:pPr>
            <a:endParaRPr lang="en-IN" dirty="0"/>
          </a:p>
          <a:p>
            <a:r>
              <a:rPr lang="en-IN" dirty="0"/>
              <a:t>But it is not guaranteed because it depends on JVM specification that which scheduling it chooses. </a:t>
            </a:r>
          </a:p>
          <a:p>
            <a:endParaRPr lang="en-IN" dirty="0"/>
          </a:p>
          <a:p>
            <a:r>
              <a:rPr lang="en-IN" dirty="0"/>
              <a:t>Note that not only JVM a Java programmer can also assign the priorities of a thread explicitly in a Java program. </a:t>
            </a:r>
          </a:p>
          <a:p>
            <a:endParaRPr lang="en-US" dirty="0"/>
          </a:p>
        </p:txBody>
      </p:sp>
      <p:sp>
        <p:nvSpPr>
          <p:cNvPr id="4" name="Date Placeholder 3">
            <a:extLst>
              <a:ext uri="{FF2B5EF4-FFF2-40B4-BE49-F238E27FC236}">
                <a16:creationId xmlns:a16="http://schemas.microsoft.com/office/drawing/2014/main" id="{D3C81109-5D97-B6F3-B77C-737CBD5CB9CD}"/>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FF7048E3-61E9-6026-0227-D9CE001D2F4C}"/>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802B1506-6779-8EAA-7E8E-267F21BB3DE6}"/>
              </a:ext>
            </a:extLst>
          </p:cNvPr>
          <p:cNvSpPr>
            <a:spLocks noGrp="1"/>
          </p:cNvSpPr>
          <p:nvPr>
            <p:ph type="sldNum" sz="quarter" idx="12"/>
          </p:nvPr>
        </p:nvSpPr>
        <p:spPr/>
        <p:txBody>
          <a:bodyPr/>
          <a:lstStyle/>
          <a:p>
            <a:fld id="{860C8249-ED93-7640-8EF8-EF1CF6F3BBCA}" type="slidenum">
              <a:rPr lang="en-US" smtClean="0"/>
              <a:t>25</a:t>
            </a:fld>
            <a:endParaRPr lang="en-US"/>
          </a:p>
        </p:txBody>
      </p:sp>
      <p:pic>
        <p:nvPicPr>
          <p:cNvPr id="7" name="Picture 6">
            <a:extLst>
              <a:ext uri="{FF2B5EF4-FFF2-40B4-BE49-F238E27FC236}">
                <a16:creationId xmlns:a16="http://schemas.microsoft.com/office/drawing/2014/main" id="{ED19E42B-208E-C5F6-2FD8-3FC474F463AE}"/>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554980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48B9491-A79F-3FC0-F2AB-C5C96A27C0E3}"/>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5502B05D-0A6B-F408-BE1C-B5B93BB8A4CD}"/>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700A8C8B-6D92-CE7C-1823-3438EA01013A}"/>
              </a:ext>
            </a:extLst>
          </p:cNvPr>
          <p:cNvSpPr>
            <a:spLocks noGrp="1"/>
          </p:cNvSpPr>
          <p:nvPr>
            <p:ph type="sldNum" sz="quarter" idx="12"/>
          </p:nvPr>
        </p:nvSpPr>
        <p:spPr/>
        <p:txBody>
          <a:bodyPr/>
          <a:lstStyle/>
          <a:p>
            <a:fld id="{860C8249-ED93-7640-8EF8-EF1CF6F3BBCA}" type="slidenum">
              <a:rPr lang="en-US" smtClean="0"/>
              <a:t>26</a:t>
            </a:fld>
            <a:endParaRPr lang="en-US"/>
          </a:p>
        </p:txBody>
      </p:sp>
      <p:pic>
        <p:nvPicPr>
          <p:cNvPr id="7" name="Picture 6">
            <a:extLst>
              <a:ext uri="{FF2B5EF4-FFF2-40B4-BE49-F238E27FC236}">
                <a16:creationId xmlns:a16="http://schemas.microsoft.com/office/drawing/2014/main" id="{5E08D179-22A3-1E2C-AD3D-1572BAD889E1}"/>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9D44E0C9-4A2F-6AAC-B5FA-20AD9A4772B2}"/>
              </a:ext>
            </a:extLst>
          </p:cNvPr>
          <p:cNvSpPr/>
          <p:nvPr/>
        </p:nvSpPr>
        <p:spPr>
          <a:xfrm>
            <a:off x="160467" y="220091"/>
            <a:ext cx="6096000" cy="4893647"/>
          </a:xfrm>
          <a:prstGeom prst="rect">
            <a:avLst/>
          </a:prstGeom>
        </p:spPr>
        <p:txBody>
          <a:bodyPr>
            <a:spAutoFit/>
          </a:bodyPr>
          <a:lstStyle/>
          <a:p>
            <a:r>
              <a:rPr lang="en-US" sz="1200" dirty="0"/>
              <a:t>import </a:t>
            </a:r>
            <a:r>
              <a:rPr lang="en-US" sz="1200" dirty="0" err="1"/>
              <a:t>java.lang</a:t>
            </a:r>
            <a:r>
              <a:rPr lang="en-US" sz="1200" dirty="0"/>
              <a:t>.*;  </a:t>
            </a:r>
          </a:p>
          <a:p>
            <a:endParaRPr lang="en-US" sz="1200" dirty="0"/>
          </a:p>
          <a:p>
            <a:r>
              <a:rPr lang="en-US" sz="1200" dirty="0"/>
              <a:t>public class </a:t>
            </a:r>
            <a:r>
              <a:rPr lang="en-US" sz="1200" dirty="0" err="1"/>
              <a:t>ThreadPriorityExample</a:t>
            </a:r>
            <a:r>
              <a:rPr lang="en-US" sz="1200" dirty="0"/>
              <a:t> extends Thread   </a:t>
            </a:r>
          </a:p>
          <a:p>
            <a:endParaRPr lang="en-US" sz="1200" dirty="0"/>
          </a:p>
          <a:p>
            <a:r>
              <a:rPr lang="en-US" sz="1200" dirty="0"/>
              <a:t>{  public void run()  </a:t>
            </a:r>
          </a:p>
          <a:p>
            <a:endParaRPr lang="en-US" sz="1200" dirty="0"/>
          </a:p>
          <a:p>
            <a:r>
              <a:rPr lang="en-US" sz="1200" dirty="0"/>
              <a:t>{  </a:t>
            </a:r>
          </a:p>
          <a:p>
            <a:endParaRPr lang="en-US" sz="1200" dirty="0"/>
          </a:p>
          <a:p>
            <a:r>
              <a:rPr lang="en-US" sz="1200" dirty="0" err="1"/>
              <a:t>System.out.println</a:t>
            </a:r>
            <a:r>
              <a:rPr lang="en-US" sz="1200" dirty="0"/>
              <a:t>("Inside the run() method");}  </a:t>
            </a:r>
          </a:p>
          <a:p>
            <a:endParaRPr lang="en-US" sz="1200" dirty="0"/>
          </a:p>
          <a:p>
            <a:r>
              <a:rPr lang="en-US" sz="1200" dirty="0"/>
              <a:t>public static void main(String </a:t>
            </a:r>
            <a:r>
              <a:rPr lang="en-US" sz="1200" dirty="0" err="1"/>
              <a:t>argvs</a:t>
            </a:r>
            <a:r>
              <a:rPr lang="en-US" sz="1200" dirty="0"/>
              <a:t>[])  </a:t>
            </a:r>
          </a:p>
          <a:p>
            <a:endParaRPr lang="en-US" sz="1200" dirty="0"/>
          </a:p>
          <a:p>
            <a:r>
              <a:rPr lang="en-US" sz="1200" dirty="0"/>
              <a:t>{  </a:t>
            </a:r>
          </a:p>
          <a:p>
            <a:endParaRPr lang="en-US" sz="1200" dirty="0"/>
          </a:p>
          <a:p>
            <a:r>
              <a:rPr lang="en-US" sz="1200" dirty="0" err="1"/>
              <a:t>ThreadPriorityExample</a:t>
            </a:r>
            <a:r>
              <a:rPr lang="en-US" sz="1200" dirty="0"/>
              <a:t> th1 = new </a:t>
            </a:r>
            <a:r>
              <a:rPr lang="en-US" sz="1200" dirty="0" err="1"/>
              <a:t>ThreadPriorityExample</a:t>
            </a:r>
            <a:r>
              <a:rPr lang="en-US" sz="1200" dirty="0"/>
              <a:t>();  </a:t>
            </a:r>
          </a:p>
          <a:p>
            <a:endParaRPr lang="en-US" sz="1200" dirty="0"/>
          </a:p>
          <a:p>
            <a:r>
              <a:rPr lang="en-US" sz="1200" dirty="0" err="1"/>
              <a:t>ThreadPriorityExample</a:t>
            </a:r>
            <a:r>
              <a:rPr lang="en-US" sz="1200" dirty="0"/>
              <a:t> th2 = new </a:t>
            </a:r>
            <a:r>
              <a:rPr lang="en-US" sz="1200" dirty="0" err="1"/>
              <a:t>ThreadPriorityExample</a:t>
            </a:r>
            <a:r>
              <a:rPr lang="en-US" sz="1200" dirty="0"/>
              <a:t>();  </a:t>
            </a:r>
          </a:p>
          <a:p>
            <a:endParaRPr lang="en-US" sz="1200" dirty="0"/>
          </a:p>
          <a:p>
            <a:r>
              <a:rPr lang="en-US" sz="1200" dirty="0" err="1"/>
              <a:t>ThreadPriorityExample</a:t>
            </a:r>
            <a:r>
              <a:rPr lang="en-US" sz="1200" dirty="0"/>
              <a:t> th3 = new </a:t>
            </a:r>
            <a:r>
              <a:rPr lang="en-US" sz="1200" dirty="0" err="1"/>
              <a:t>ThreadPriorityExample</a:t>
            </a:r>
            <a:r>
              <a:rPr lang="en-US" sz="1200" dirty="0"/>
              <a:t>();  </a:t>
            </a:r>
          </a:p>
          <a:p>
            <a:endParaRPr lang="en-US" sz="1200" dirty="0"/>
          </a:p>
          <a:p>
            <a:r>
              <a:rPr lang="en-US" sz="1200" dirty="0" err="1"/>
              <a:t>System.out.println</a:t>
            </a:r>
            <a:r>
              <a:rPr lang="en-US" sz="1200" dirty="0"/>
              <a:t>("Priority of the thread th1 is : " + th1.getPriority());  </a:t>
            </a:r>
          </a:p>
          <a:p>
            <a:endParaRPr lang="en-US" sz="1200" dirty="0"/>
          </a:p>
          <a:p>
            <a:r>
              <a:rPr lang="en-US" sz="1200" dirty="0" err="1"/>
              <a:t>System.out.println</a:t>
            </a:r>
            <a:r>
              <a:rPr lang="en-US" sz="1200" dirty="0"/>
              <a:t>("Priority of the thread th2 is : " + th2.getPriority());  </a:t>
            </a:r>
          </a:p>
          <a:p>
            <a:endParaRPr lang="en-US" sz="1200" dirty="0"/>
          </a:p>
          <a:p>
            <a:r>
              <a:rPr lang="en-US" sz="1200" dirty="0" err="1"/>
              <a:t>System.out.println</a:t>
            </a:r>
            <a:r>
              <a:rPr lang="en-US" sz="1200" dirty="0"/>
              <a:t>("Priority of the thread th3 is : " + th3.getPriority());  </a:t>
            </a:r>
          </a:p>
          <a:p>
            <a:endParaRPr lang="en-US" sz="1200" dirty="0"/>
          </a:p>
        </p:txBody>
      </p:sp>
      <p:sp>
        <p:nvSpPr>
          <p:cNvPr id="9" name="Rectangle 8">
            <a:extLst>
              <a:ext uri="{FF2B5EF4-FFF2-40B4-BE49-F238E27FC236}">
                <a16:creationId xmlns:a16="http://schemas.microsoft.com/office/drawing/2014/main" id="{776F5115-C8F9-9F12-5B72-93F2CB933520}"/>
              </a:ext>
            </a:extLst>
          </p:cNvPr>
          <p:cNvSpPr/>
          <p:nvPr/>
        </p:nvSpPr>
        <p:spPr>
          <a:xfrm>
            <a:off x="6187718" y="220091"/>
            <a:ext cx="6096000" cy="4524315"/>
          </a:xfrm>
          <a:prstGeom prst="rect">
            <a:avLst/>
          </a:prstGeom>
        </p:spPr>
        <p:txBody>
          <a:bodyPr>
            <a:spAutoFit/>
          </a:bodyPr>
          <a:lstStyle/>
          <a:p>
            <a:r>
              <a:rPr lang="en-US" sz="1200" dirty="0"/>
              <a:t>th1.setPriority(6);  </a:t>
            </a:r>
          </a:p>
          <a:p>
            <a:endParaRPr lang="en-US" sz="1200" dirty="0"/>
          </a:p>
          <a:p>
            <a:r>
              <a:rPr lang="en-US" sz="1200" dirty="0"/>
              <a:t>th2.setPriority(3);  </a:t>
            </a:r>
          </a:p>
          <a:p>
            <a:endParaRPr lang="en-US" sz="1200" dirty="0"/>
          </a:p>
          <a:p>
            <a:r>
              <a:rPr lang="en-US" sz="1200" dirty="0"/>
              <a:t>th3.setPriority(9);  </a:t>
            </a:r>
          </a:p>
          <a:p>
            <a:endParaRPr lang="en-US" sz="1200" dirty="0"/>
          </a:p>
          <a:p>
            <a:r>
              <a:rPr lang="en-US" sz="1200" dirty="0" err="1"/>
              <a:t>System.out.println</a:t>
            </a:r>
            <a:r>
              <a:rPr lang="en-US" sz="1200" dirty="0"/>
              <a:t>("Priority of the thread th1 is : " + th1.getPriority());  </a:t>
            </a:r>
          </a:p>
          <a:p>
            <a:endParaRPr lang="en-US" sz="1200" dirty="0"/>
          </a:p>
          <a:p>
            <a:r>
              <a:rPr lang="en-US" sz="1200" dirty="0" err="1"/>
              <a:t>System.out.println</a:t>
            </a:r>
            <a:r>
              <a:rPr lang="en-US" sz="1200" dirty="0"/>
              <a:t>("Priority of the thread th2 is : " + th2.getPriority());  </a:t>
            </a:r>
          </a:p>
          <a:p>
            <a:endParaRPr lang="en-US" sz="1200" dirty="0"/>
          </a:p>
          <a:p>
            <a:r>
              <a:rPr lang="en-US" sz="1200" dirty="0" err="1"/>
              <a:t>System.out.println</a:t>
            </a:r>
            <a:r>
              <a:rPr lang="en-US" sz="1200" dirty="0"/>
              <a:t>("Priority of the thread th3 is : " + th3.getPriority());  </a:t>
            </a:r>
          </a:p>
          <a:p>
            <a:endParaRPr lang="en-US" sz="1200" dirty="0"/>
          </a:p>
          <a:p>
            <a:r>
              <a:rPr lang="en-US" sz="1200" dirty="0" err="1"/>
              <a:t>System.out.println</a:t>
            </a:r>
            <a:r>
              <a:rPr lang="en-US" sz="1200" dirty="0"/>
              <a:t>("Currently Executing The Thread : " + </a:t>
            </a:r>
            <a:r>
              <a:rPr lang="en-US" sz="1200" dirty="0" err="1"/>
              <a:t>Thread.currentThread</a:t>
            </a:r>
            <a:r>
              <a:rPr lang="en-US" sz="1200" dirty="0"/>
              <a:t>().</a:t>
            </a:r>
            <a:r>
              <a:rPr lang="en-US" sz="1200" dirty="0" err="1"/>
              <a:t>getName</a:t>
            </a:r>
            <a:r>
              <a:rPr lang="en-US" sz="1200" dirty="0"/>
              <a:t>());  </a:t>
            </a:r>
          </a:p>
          <a:p>
            <a:endParaRPr lang="en-US" sz="1200" dirty="0"/>
          </a:p>
          <a:p>
            <a:r>
              <a:rPr lang="en-US" sz="1200" dirty="0" err="1"/>
              <a:t>System.out.println</a:t>
            </a:r>
            <a:r>
              <a:rPr lang="en-US" sz="1200" dirty="0"/>
              <a:t>("Priority of the main thread is : " + </a:t>
            </a:r>
            <a:r>
              <a:rPr lang="en-US" sz="1200" dirty="0" err="1"/>
              <a:t>Thread.currentThread</a:t>
            </a:r>
            <a:r>
              <a:rPr lang="en-US" sz="1200" dirty="0"/>
              <a:t>().</a:t>
            </a:r>
            <a:r>
              <a:rPr lang="en-US" sz="1200" dirty="0" err="1"/>
              <a:t>getPriority</a:t>
            </a:r>
            <a:r>
              <a:rPr lang="en-US" sz="1200" dirty="0"/>
              <a:t>());  </a:t>
            </a:r>
          </a:p>
          <a:p>
            <a:endParaRPr lang="en-US" sz="1200" dirty="0"/>
          </a:p>
          <a:p>
            <a:r>
              <a:rPr lang="en-US" sz="1200" dirty="0" err="1"/>
              <a:t>Thread.currentThread</a:t>
            </a:r>
            <a:r>
              <a:rPr lang="en-US" sz="1200" dirty="0"/>
              <a:t>().</a:t>
            </a:r>
            <a:r>
              <a:rPr lang="en-US" sz="1200" dirty="0" err="1"/>
              <a:t>setPriority</a:t>
            </a:r>
            <a:r>
              <a:rPr lang="en-US" sz="1200" dirty="0"/>
              <a:t>(10);  </a:t>
            </a:r>
          </a:p>
          <a:p>
            <a:endParaRPr lang="en-US" sz="1200" dirty="0"/>
          </a:p>
          <a:p>
            <a:r>
              <a:rPr lang="en-US" sz="1200" dirty="0" err="1"/>
              <a:t>System.out.println</a:t>
            </a:r>
            <a:r>
              <a:rPr lang="en-US" sz="1200" dirty="0"/>
              <a:t>("Priority of the main thread is : " + </a:t>
            </a:r>
            <a:r>
              <a:rPr lang="en-US" sz="1200" dirty="0" err="1"/>
              <a:t>Thread.currentThread</a:t>
            </a:r>
            <a:r>
              <a:rPr lang="en-US" sz="1200" dirty="0"/>
              <a:t>().</a:t>
            </a:r>
            <a:r>
              <a:rPr lang="en-US" sz="1200" dirty="0" err="1"/>
              <a:t>getPriority</a:t>
            </a:r>
            <a:r>
              <a:rPr lang="en-US" sz="1200" dirty="0"/>
              <a:t>());  </a:t>
            </a:r>
          </a:p>
          <a:p>
            <a:endParaRPr lang="en-US" sz="1200" dirty="0"/>
          </a:p>
          <a:p>
            <a:r>
              <a:rPr lang="en-US" sz="1200" dirty="0"/>
              <a:t>}} </a:t>
            </a:r>
          </a:p>
        </p:txBody>
      </p:sp>
      <p:sp>
        <p:nvSpPr>
          <p:cNvPr id="2" name="TextBox 1">
            <a:extLst>
              <a:ext uri="{FF2B5EF4-FFF2-40B4-BE49-F238E27FC236}">
                <a16:creationId xmlns:a16="http://schemas.microsoft.com/office/drawing/2014/main" id="{B3B5FC08-F367-C4D8-F0BA-B2A74794E708}"/>
              </a:ext>
            </a:extLst>
          </p:cNvPr>
          <p:cNvSpPr txBox="1"/>
          <p:nvPr/>
        </p:nvSpPr>
        <p:spPr>
          <a:xfrm>
            <a:off x="6704894" y="4534215"/>
            <a:ext cx="2896306" cy="2123658"/>
          </a:xfrm>
          <a:prstGeom prst="rect">
            <a:avLst/>
          </a:prstGeom>
          <a:noFill/>
        </p:spPr>
        <p:txBody>
          <a:bodyPr wrap="none" rtlCol="0">
            <a:spAutoFit/>
          </a:bodyPr>
          <a:lstStyle/>
          <a:p>
            <a:r>
              <a:rPr lang="en-IN" sz="1200" dirty="0"/>
              <a:t>Output: </a:t>
            </a:r>
          </a:p>
          <a:p>
            <a:endParaRPr lang="en-IN" sz="1200" dirty="0"/>
          </a:p>
          <a:p>
            <a:r>
              <a:rPr lang="en-IN" sz="1200" dirty="0"/>
              <a:t>Priority of the thread th1 is : 5</a:t>
            </a:r>
            <a:br>
              <a:rPr lang="en-IN" sz="1200" dirty="0"/>
            </a:br>
            <a:r>
              <a:rPr lang="en-IN" sz="1200" dirty="0"/>
              <a:t>Priority of the thread th2 is : 5</a:t>
            </a:r>
            <a:br>
              <a:rPr lang="en-IN" sz="1200" dirty="0"/>
            </a:br>
            <a:r>
              <a:rPr lang="en-IN" sz="1200" dirty="0"/>
              <a:t>Priority of the thread th2 is : 5</a:t>
            </a:r>
            <a:br>
              <a:rPr lang="en-IN" sz="1200" dirty="0"/>
            </a:br>
            <a:r>
              <a:rPr lang="en-IN" sz="1200" dirty="0"/>
              <a:t>Priority of the thread th1 is : 6</a:t>
            </a:r>
            <a:br>
              <a:rPr lang="en-IN" sz="1200" dirty="0"/>
            </a:br>
            <a:r>
              <a:rPr lang="en-IN" sz="1200" dirty="0"/>
              <a:t>Priority of the thread th2 is : 3</a:t>
            </a:r>
            <a:br>
              <a:rPr lang="en-IN" sz="1200" dirty="0"/>
            </a:br>
            <a:r>
              <a:rPr lang="en-IN" sz="1200" dirty="0"/>
              <a:t>Priority of the thread th3 is : 9</a:t>
            </a:r>
            <a:br>
              <a:rPr lang="en-IN" sz="1200" dirty="0"/>
            </a:br>
            <a:r>
              <a:rPr lang="en-IN" sz="1200" dirty="0"/>
              <a:t>Currently Executing The Thread : main</a:t>
            </a:r>
            <a:br>
              <a:rPr lang="en-IN" sz="1200" dirty="0"/>
            </a:br>
            <a:r>
              <a:rPr lang="en-IN" sz="1200" dirty="0"/>
              <a:t>Priority of the main thread is : 5</a:t>
            </a:r>
            <a:br>
              <a:rPr lang="en-IN" sz="1200" dirty="0"/>
            </a:br>
            <a:r>
              <a:rPr lang="en-IN" sz="1200" dirty="0"/>
              <a:t>Priority of the main thread is : 10</a:t>
            </a:r>
            <a:endParaRPr lang="en-US" sz="1200" dirty="0"/>
          </a:p>
        </p:txBody>
      </p:sp>
    </p:spTree>
    <p:extLst>
      <p:ext uri="{BB962C8B-B14F-4D97-AF65-F5344CB8AC3E}">
        <p14:creationId xmlns:p14="http://schemas.microsoft.com/office/powerpoint/2010/main" val="1458082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D224-47CF-4764-A990-25102DE191EB}"/>
              </a:ext>
            </a:extLst>
          </p:cNvPr>
          <p:cNvSpPr>
            <a:spLocks noGrp="1"/>
          </p:cNvSpPr>
          <p:nvPr>
            <p:ph type="title"/>
          </p:nvPr>
        </p:nvSpPr>
        <p:spPr/>
        <p:txBody>
          <a:bodyPr/>
          <a:lstStyle/>
          <a:p>
            <a:r>
              <a:rPr lang="en-US" dirty="0"/>
              <a:t>Synchronization in java</a:t>
            </a:r>
          </a:p>
        </p:txBody>
      </p:sp>
      <p:sp>
        <p:nvSpPr>
          <p:cNvPr id="3" name="Content Placeholder 2">
            <a:extLst>
              <a:ext uri="{FF2B5EF4-FFF2-40B4-BE49-F238E27FC236}">
                <a16:creationId xmlns:a16="http://schemas.microsoft.com/office/drawing/2014/main" id="{634B8130-7343-2246-095C-D269CCBF44CF}"/>
              </a:ext>
            </a:extLst>
          </p:cNvPr>
          <p:cNvSpPr>
            <a:spLocks noGrp="1"/>
          </p:cNvSpPr>
          <p:nvPr>
            <p:ph idx="1"/>
          </p:nvPr>
        </p:nvSpPr>
        <p:spPr/>
        <p:txBody>
          <a:bodyPr vert="horz" lIns="91440" tIns="45720" rIns="91440" bIns="45720" rtlCol="0" anchor="t">
            <a:normAutofit lnSpcReduction="10000"/>
          </a:bodyPr>
          <a:lstStyle/>
          <a:p>
            <a:r>
              <a:rPr lang="en-IN" dirty="0"/>
              <a:t>Multi-threaded programs may often come to a situation where multiple threads try to access the same resources and finally produce erroneous and unforeseen results. </a:t>
            </a:r>
          </a:p>
          <a:p>
            <a:r>
              <a:rPr lang="en-IN" dirty="0"/>
              <a:t>So it needs to be made sure by some synchronization method that only one thread can access the resource at a given point in time. </a:t>
            </a:r>
          </a:p>
          <a:p>
            <a:r>
              <a:rPr lang="en-IN" dirty="0"/>
              <a:t>Java provides a way of creating threads and synchronizing their tasks using synchronized blocks. </a:t>
            </a:r>
          </a:p>
          <a:p>
            <a:r>
              <a:rPr lang="en-IN" dirty="0"/>
              <a:t>Synchronized blocks in Java are marked with the synchronized keyword. A synchronized block in Java is synchronized on some object. </a:t>
            </a:r>
          </a:p>
          <a:p>
            <a:r>
              <a:rPr lang="en-IN" dirty="0"/>
              <a:t>All synchronized blocks synchronize on the same object can only have one thread executing inside them at a time. </a:t>
            </a:r>
          </a:p>
          <a:p>
            <a:r>
              <a:rPr lang="en-IN" dirty="0"/>
              <a:t>All other threads attempting to enter the synchronized block are blocked until the thread inside the synchronized block exits the block </a:t>
            </a:r>
          </a:p>
          <a:p>
            <a:endParaRPr lang="en-US" dirty="0"/>
          </a:p>
        </p:txBody>
      </p:sp>
      <p:sp>
        <p:nvSpPr>
          <p:cNvPr id="4" name="Date Placeholder 3">
            <a:extLst>
              <a:ext uri="{FF2B5EF4-FFF2-40B4-BE49-F238E27FC236}">
                <a16:creationId xmlns:a16="http://schemas.microsoft.com/office/drawing/2014/main" id="{1C7042A7-109A-A366-686E-96F3B537931D}"/>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13A7151A-A1B5-8626-F209-4D74BD53758A}"/>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17B10595-675D-F88A-E924-777A451F58C2}"/>
              </a:ext>
            </a:extLst>
          </p:cNvPr>
          <p:cNvSpPr>
            <a:spLocks noGrp="1"/>
          </p:cNvSpPr>
          <p:nvPr>
            <p:ph type="sldNum" sz="quarter" idx="12"/>
          </p:nvPr>
        </p:nvSpPr>
        <p:spPr/>
        <p:txBody>
          <a:bodyPr/>
          <a:lstStyle/>
          <a:p>
            <a:fld id="{860C8249-ED93-7640-8EF8-EF1CF6F3BBCA}" type="slidenum">
              <a:rPr lang="en-US" smtClean="0"/>
              <a:t>27</a:t>
            </a:fld>
            <a:endParaRPr lang="en-US"/>
          </a:p>
        </p:txBody>
      </p:sp>
      <p:pic>
        <p:nvPicPr>
          <p:cNvPr id="7" name="Picture 6">
            <a:extLst>
              <a:ext uri="{FF2B5EF4-FFF2-40B4-BE49-F238E27FC236}">
                <a16:creationId xmlns:a16="http://schemas.microsoft.com/office/drawing/2014/main" id="{EDFFEABE-BCB6-383E-69B2-3583590512A3}"/>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521627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EA824-4C3D-48AD-1541-E5C7AEF54152}"/>
              </a:ext>
            </a:extLst>
          </p:cNvPr>
          <p:cNvSpPr>
            <a:spLocks noGrp="1"/>
          </p:cNvSpPr>
          <p:nvPr>
            <p:ph idx="1"/>
          </p:nvPr>
        </p:nvSpPr>
        <p:spPr/>
        <p:txBody>
          <a:bodyPr/>
          <a:lstStyle/>
          <a:p>
            <a:pPr marL="0" indent="0">
              <a:buNone/>
            </a:pPr>
            <a:r>
              <a:rPr lang="en-IN" dirty="0"/>
              <a:t>/ Only one thread can execute at a time. </a:t>
            </a:r>
          </a:p>
          <a:p>
            <a:pPr marL="0" indent="0">
              <a:buNone/>
            </a:pPr>
            <a:r>
              <a:rPr lang="en-IN" dirty="0"/>
              <a:t>// sync object is a reference to an object </a:t>
            </a:r>
          </a:p>
          <a:p>
            <a:pPr marL="0" indent="0">
              <a:buNone/>
            </a:pPr>
            <a:r>
              <a:rPr lang="en-IN" dirty="0"/>
              <a:t>// whose lock associates with the monitor. </a:t>
            </a:r>
          </a:p>
          <a:p>
            <a:pPr marL="0" indent="0">
              <a:buNone/>
            </a:pPr>
            <a:r>
              <a:rPr lang="en-IN" dirty="0"/>
              <a:t>// The code is said to be synchronized on </a:t>
            </a:r>
          </a:p>
          <a:p>
            <a:pPr marL="0" indent="0">
              <a:buNone/>
            </a:pPr>
            <a:r>
              <a:rPr lang="en-IN" dirty="0"/>
              <a:t>// the monitor object</a:t>
            </a:r>
            <a:br>
              <a:rPr lang="en-IN" dirty="0"/>
            </a:br>
            <a:r>
              <a:rPr lang="en-IN" dirty="0"/>
              <a:t>synchronized(sync object)</a:t>
            </a:r>
            <a:br>
              <a:rPr lang="en-IN" dirty="0"/>
            </a:br>
            <a:r>
              <a:rPr lang="en-IN" dirty="0"/>
              <a:t>{ </a:t>
            </a:r>
          </a:p>
          <a:p>
            <a:pPr marL="0" indent="0">
              <a:buNone/>
            </a:pPr>
            <a:r>
              <a:rPr lang="en-IN" dirty="0"/>
              <a:t>// Access shared variables and other </a:t>
            </a:r>
          </a:p>
          <a:p>
            <a:pPr marL="0" indent="0">
              <a:buNone/>
            </a:pPr>
            <a:r>
              <a:rPr lang="en-IN" dirty="0"/>
              <a:t>// shared resources </a:t>
            </a:r>
          </a:p>
          <a:p>
            <a:pPr marL="0" indent="0">
              <a:buNone/>
            </a:pPr>
            <a:r>
              <a:rPr lang="en-IN" dirty="0"/>
              <a:t>} </a:t>
            </a:r>
          </a:p>
          <a:p>
            <a:endParaRPr lang="en-US" dirty="0"/>
          </a:p>
        </p:txBody>
      </p:sp>
      <p:sp>
        <p:nvSpPr>
          <p:cNvPr id="4" name="Date Placeholder 3">
            <a:extLst>
              <a:ext uri="{FF2B5EF4-FFF2-40B4-BE49-F238E27FC236}">
                <a16:creationId xmlns:a16="http://schemas.microsoft.com/office/drawing/2014/main" id="{488A345A-E0E6-291E-7C16-5FA2AA5E3FA6}"/>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81A225DB-9327-CCAC-C7CA-A32FFDFE7264}"/>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ADB50E5A-A504-B346-61E0-27818BDCD374}"/>
              </a:ext>
            </a:extLst>
          </p:cNvPr>
          <p:cNvSpPr>
            <a:spLocks noGrp="1"/>
          </p:cNvSpPr>
          <p:nvPr>
            <p:ph type="sldNum" sz="quarter" idx="12"/>
          </p:nvPr>
        </p:nvSpPr>
        <p:spPr/>
        <p:txBody>
          <a:bodyPr/>
          <a:lstStyle/>
          <a:p>
            <a:fld id="{860C8249-ED93-7640-8EF8-EF1CF6F3BBCA}" type="slidenum">
              <a:rPr lang="en-US" smtClean="0"/>
              <a:t>28</a:t>
            </a:fld>
            <a:endParaRPr lang="en-US"/>
          </a:p>
        </p:txBody>
      </p:sp>
      <p:pic>
        <p:nvPicPr>
          <p:cNvPr id="7" name="Picture 6">
            <a:extLst>
              <a:ext uri="{FF2B5EF4-FFF2-40B4-BE49-F238E27FC236}">
                <a16:creationId xmlns:a16="http://schemas.microsoft.com/office/drawing/2014/main" id="{AECB0885-75A7-BFD7-99B1-FD3B7B0AA86D}"/>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258896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1F9ED0-BA03-E63D-C880-953B7116999B}"/>
              </a:ext>
            </a:extLst>
          </p:cNvPr>
          <p:cNvSpPr>
            <a:spLocks noGrp="1"/>
          </p:cNvSpPr>
          <p:nvPr>
            <p:ph idx="1"/>
          </p:nvPr>
        </p:nvSpPr>
        <p:spPr/>
        <p:txBody>
          <a:bodyPr/>
          <a:lstStyle/>
          <a:p>
            <a:r>
              <a:rPr lang="en-IN" dirty="0"/>
              <a:t>This synchronization is implemented in Java with a concept called monitors. Only one thread can own a monitor at a given time. </a:t>
            </a:r>
          </a:p>
          <a:p>
            <a:endParaRPr lang="en-IN" dirty="0"/>
          </a:p>
          <a:p>
            <a:r>
              <a:rPr lang="en-IN" dirty="0"/>
              <a:t>When a thread acquires a lock, it is said to have entered the monitor. </a:t>
            </a:r>
          </a:p>
          <a:p>
            <a:endParaRPr lang="en-IN" dirty="0"/>
          </a:p>
          <a:p>
            <a:r>
              <a:rPr lang="en-IN" dirty="0"/>
              <a:t>All other threads attempting to enter the locked monitor will be suspended until the first thread exits the monitor. </a:t>
            </a:r>
          </a:p>
          <a:p>
            <a:endParaRPr lang="en-US" dirty="0"/>
          </a:p>
        </p:txBody>
      </p:sp>
      <p:sp>
        <p:nvSpPr>
          <p:cNvPr id="4" name="Date Placeholder 3">
            <a:extLst>
              <a:ext uri="{FF2B5EF4-FFF2-40B4-BE49-F238E27FC236}">
                <a16:creationId xmlns:a16="http://schemas.microsoft.com/office/drawing/2014/main" id="{9BE50427-1980-0EB1-47AD-9EF6F38231E9}"/>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4F5DDDFB-3E0B-E68E-6A5A-4FDE7D0F89EB}"/>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9165FCAD-28DD-41C4-846C-939444CFE403}"/>
              </a:ext>
            </a:extLst>
          </p:cNvPr>
          <p:cNvSpPr>
            <a:spLocks noGrp="1"/>
          </p:cNvSpPr>
          <p:nvPr>
            <p:ph type="sldNum" sz="quarter" idx="12"/>
          </p:nvPr>
        </p:nvSpPr>
        <p:spPr/>
        <p:txBody>
          <a:bodyPr/>
          <a:lstStyle/>
          <a:p>
            <a:fld id="{860C8249-ED93-7640-8EF8-EF1CF6F3BBCA}" type="slidenum">
              <a:rPr lang="en-US" smtClean="0"/>
              <a:t>29</a:t>
            </a:fld>
            <a:endParaRPr lang="en-US"/>
          </a:p>
        </p:txBody>
      </p:sp>
      <p:pic>
        <p:nvPicPr>
          <p:cNvPr id="7" name="Picture 6">
            <a:extLst>
              <a:ext uri="{FF2B5EF4-FFF2-40B4-BE49-F238E27FC236}">
                <a16:creationId xmlns:a16="http://schemas.microsoft.com/office/drawing/2014/main" id="{A84370AA-AE54-7A6A-5671-9105BE300343}"/>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401512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D1B50-D5E1-54F4-612A-F663B3CD31F6}"/>
              </a:ext>
            </a:extLst>
          </p:cNvPr>
          <p:cNvSpPr>
            <a:spLocks noGrp="1"/>
          </p:cNvSpPr>
          <p:nvPr>
            <p:ph type="title"/>
          </p:nvPr>
        </p:nvSpPr>
        <p:spPr/>
        <p:txBody>
          <a:bodyPr/>
          <a:lstStyle/>
          <a:p>
            <a:r>
              <a:rPr lang="en-IN" dirty="0"/>
              <a:t>Multithreading in Java </a:t>
            </a:r>
            <a:endParaRPr lang="en-US" dirty="0"/>
          </a:p>
        </p:txBody>
      </p:sp>
      <p:sp>
        <p:nvSpPr>
          <p:cNvPr id="3" name="Content Placeholder 2">
            <a:extLst>
              <a:ext uri="{FF2B5EF4-FFF2-40B4-BE49-F238E27FC236}">
                <a16:creationId xmlns:a16="http://schemas.microsoft.com/office/drawing/2014/main" id="{525C6E58-EE3B-148C-D687-A049EBEB1BDA}"/>
              </a:ext>
            </a:extLst>
          </p:cNvPr>
          <p:cNvSpPr>
            <a:spLocks noGrp="1"/>
          </p:cNvSpPr>
          <p:nvPr>
            <p:ph idx="1"/>
          </p:nvPr>
        </p:nvSpPr>
        <p:spPr/>
        <p:txBody>
          <a:bodyPr/>
          <a:lstStyle/>
          <a:p>
            <a:r>
              <a:rPr lang="en-IN" dirty="0"/>
              <a:t>Multithreading in Java is a process of executing multiple threads simultaneously. </a:t>
            </a:r>
          </a:p>
          <a:p>
            <a:endParaRPr lang="en-IN" dirty="0"/>
          </a:p>
          <a:p>
            <a:r>
              <a:rPr lang="en-IN" dirty="0"/>
              <a:t>A thread is a lightweight sub-process, the smallest unit of processing. Multiprocessing and multithreading, both are used to achieve multitasking. </a:t>
            </a:r>
          </a:p>
          <a:p>
            <a:endParaRPr lang="en-IN" dirty="0"/>
          </a:p>
          <a:p>
            <a:r>
              <a:rPr lang="en-IN" dirty="0"/>
              <a:t>We use multithreading than multiprocessing because threads use a shared memory area. They don’t allocate separate memory area so saves memory, and context-switching between the threads takes less time than process. </a:t>
            </a:r>
          </a:p>
          <a:p>
            <a:endParaRPr lang="en-IN" dirty="0"/>
          </a:p>
          <a:p>
            <a:r>
              <a:rPr lang="en-IN" dirty="0"/>
              <a:t>Java Multithreading is mostly used in games, animation, etc. </a:t>
            </a:r>
          </a:p>
          <a:p>
            <a:endParaRPr lang="en-US" dirty="0"/>
          </a:p>
        </p:txBody>
      </p:sp>
      <p:sp>
        <p:nvSpPr>
          <p:cNvPr id="4" name="Date Placeholder 3">
            <a:extLst>
              <a:ext uri="{FF2B5EF4-FFF2-40B4-BE49-F238E27FC236}">
                <a16:creationId xmlns:a16="http://schemas.microsoft.com/office/drawing/2014/main" id="{6730B200-7027-94AD-7966-6AE0E9F14CD1}"/>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7ADE4789-C312-65CC-669D-4DB0A3763C0B}"/>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41F56A32-180E-B586-A27E-D6D01D7EF997}"/>
              </a:ext>
            </a:extLst>
          </p:cNvPr>
          <p:cNvSpPr>
            <a:spLocks noGrp="1"/>
          </p:cNvSpPr>
          <p:nvPr>
            <p:ph type="sldNum" sz="quarter" idx="12"/>
          </p:nvPr>
        </p:nvSpPr>
        <p:spPr/>
        <p:txBody>
          <a:bodyPr/>
          <a:lstStyle/>
          <a:p>
            <a:fld id="{860C8249-ED93-7640-8EF8-EF1CF6F3BBCA}" type="slidenum">
              <a:rPr lang="en-US" smtClean="0"/>
              <a:t>3</a:t>
            </a:fld>
            <a:endParaRPr lang="en-US"/>
          </a:p>
        </p:txBody>
      </p:sp>
      <p:pic>
        <p:nvPicPr>
          <p:cNvPr id="7" name="Picture 6">
            <a:extLst>
              <a:ext uri="{FF2B5EF4-FFF2-40B4-BE49-F238E27FC236}">
                <a16:creationId xmlns:a16="http://schemas.microsoft.com/office/drawing/2014/main" id="{357AED41-BD97-FC10-8231-DBBB63201B11}"/>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4723994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E3AF-48CE-4F8F-E0AA-EF2C6AF0B6F9}"/>
              </a:ext>
            </a:extLst>
          </p:cNvPr>
          <p:cNvSpPr>
            <a:spLocks noGrp="1"/>
          </p:cNvSpPr>
          <p:nvPr>
            <p:ph type="title"/>
          </p:nvPr>
        </p:nvSpPr>
        <p:spPr/>
        <p:txBody>
          <a:bodyPr/>
          <a:lstStyle/>
          <a:p>
            <a:r>
              <a:rPr lang="en-US" dirty="0"/>
              <a:t>Inter thread communication</a:t>
            </a:r>
          </a:p>
        </p:txBody>
      </p:sp>
      <p:sp>
        <p:nvSpPr>
          <p:cNvPr id="3" name="Content Placeholder 2">
            <a:extLst>
              <a:ext uri="{FF2B5EF4-FFF2-40B4-BE49-F238E27FC236}">
                <a16:creationId xmlns:a16="http://schemas.microsoft.com/office/drawing/2014/main" id="{79A2B170-5035-26FD-39EB-FE5F55B1F1FE}"/>
              </a:ext>
            </a:extLst>
          </p:cNvPr>
          <p:cNvSpPr>
            <a:spLocks noGrp="1"/>
          </p:cNvSpPr>
          <p:nvPr>
            <p:ph idx="1"/>
          </p:nvPr>
        </p:nvSpPr>
        <p:spPr/>
        <p:txBody>
          <a:bodyPr/>
          <a:lstStyle/>
          <a:p>
            <a:r>
              <a:rPr lang="en-IN" dirty="0"/>
              <a:t>Inter-thread communication in Java is a mechanism in which a thread is paused running in its critical section and another thread is allowed to enter (or lock) in the same critical section to be executed.</a:t>
            </a:r>
          </a:p>
          <a:p>
            <a:endParaRPr lang="en-IN" dirty="0"/>
          </a:p>
          <a:p>
            <a:r>
              <a:rPr lang="en-IN" i="1" dirty="0"/>
              <a:t>Inter-thread communication is also known as </a:t>
            </a:r>
            <a:r>
              <a:rPr lang="en-IN" b="1" i="1" dirty="0"/>
              <a:t>Cooperation in Java.</a:t>
            </a:r>
          </a:p>
          <a:p>
            <a:endParaRPr lang="en-IN" b="1" i="1" dirty="0"/>
          </a:p>
          <a:p>
            <a:pPr marL="0" indent="0" fontAlgn="base">
              <a:buNone/>
            </a:pPr>
            <a:r>
              <a:rPr lang="en-IN" b="1" dirty="0"/>
              <a:t>What is Polling, and what are the</a:t>
            </a:r>
            <a:r>
              <a:rPr lang="en-IN" dirty="0"/>
              <a:t> </a:t>
            </a:r>
            <a:r>
              <a:rPr lang="en-IN" b="1" dirty="0"/>
              <a:t>problems with it?</a:t>
            </a:r>
            <a:r>
              <a:rPr lang="en-IN" dirty="0"/>
              <a:t> </a:t>
            </a:r>
          </a:p>
          <a:p>
            <a:pPr fontAlgn="base"/>
            <a:r>
              <a:rPr lang="en-IN" dirty="0"/>
              <a:t>The process of testing a condition repeatedly till it becomes true is known as polling. Polling is usually implemented with the help of loops to check whether a particular condition is true or not. If it is true, a certain action is taken. This wastes many CPU cycles and makes the implementation inefficient. </a:t>
            </a:r>
          </a:p>
          <a:p>
            <a:endParaRPr lang="en-US" dirty="0"/>
          </a:p>
        </p:txBody>
      </p:sp>
      <p:sp>
        <p:nvSpPr>
          <p:cNvPr id="4" name="Date Placeholder 3">
            <a:extLst>
              <a:ext uri="{FF2B5EF4-FFF2-40B4-BE49-F238E27FC236}">
                <a16:creationId xmlns:a16="http://schemas.microsoft.com/office/drawing/2014/main" id="{CF008FC8-F9E4-BA55-8C1D-B4E32A0BFE33}"/>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4A41BB2D-D4F8-1E96-4FFF-A504BFC7EDC0}"/>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5810CBC8-CFA2-9FB8-4264-FBBA0C78F839}"/>
              </a:ext>
            </a:extLst>
          </p:cNvPr>
          <p:cNvSpPr>
            <a:spLocks noGrp="1"/>
          </p:cNvSpPr>
          <p:nvPr>
            <p:ph type="sldNum" sz="quarter" idx="12"/>
          </p:nvPr>
        </p:nvSpPr>
        <p:spPr/>
        <p:txBody>
          <a:bodyPr/>
          <a:lstStyle/>
          <a:p>
            <a:fld id="{860C8249-ED93-7640-8EF8-EF1CF6F3BBCA}" type="slidenum">
              <a:rPr lang="en-US" smtClean="0"/>
              <a:t>30</a:t>
            </a:fld>
            <a:endParaRPr lang="en-US"/>
          </a:p>
        </p:txBody>
      </p:sp>
    </p:spTree>
    <p:extLst>
      <p:ext uri="{BB962C8B-B14F-4D97-AF65-F5344CB8AC3E}">
        <p14:creationId xmlns:p14="http://schemas.microsoft.com/office/powerpoint/2010/main" val="4272217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48C0DB-2653-C63B-A7E9-2733DF4686AD}"/>
              </a:ext>
            </a:extLst>
          </p:cNvPr>
          <p:cNvSpPr>
            <a:spLocks noGrp="1"/>
          </p:cNvSpPr>
          <p:nvPr>
            <p:ph idx="1"/>
          </p:nvPr>
        </p:nvSpPr>
        <p:spPr/>
        <p:txBody>
          <a:bodyPr/>
          <a:lstStyle/>
          <a:p>
            <a:pPr marL="0" indent="0" fontAlgn="base">
              <a:buNone/>
            </a:pPr>
            <a:r>
              <a:rPr lang="en-IN" b="1" dirty="0"/>
              <a:t>How Java multi-threading tackles this problem?</a:t>
            </a:r>
            <a:r>
              <a:rPr lang="en-IN" dirty="0"/>
              <a:t> </a:t>
            </a:r>
          </a:p>
          <a:p>
            <a:pPr fontAlgn="base"/>
            <a:r>
              <a:rPr lang="en-IN" dirty="0"/>
              <a:t>To avoid polling, Java uses three methods, namely, </a:t>
            </a:r>
            <a:r>
              <a:rPr lang="en-IN" b="1" dirty="0"/>
              <a:t>wait(), notify(), and </a:t>
            </a:r>
            <a:r>
              <a:rPr lang="en-IN" b="1" dirty="0" err="1"/>
              <a:t>notifyAll</a:t>
            </a:r>
            <a:r>
              <a:rPr lang="en-IN" b="1" dirty="0"/>
              <a:t>().</a:t>
            </a:r>
            <a:r>
              <a:rPr lang="en-IN" dirty="0"/>
              <a:t> All these methods belong to object class as final so that all classes have them. They must be used within a synchronized block only. </a:t>
            </a:r>
          </a:p>
          <a:p>
            <a:pPr marL="0" indent="0" fontAlgn="base">
              <a:buNone/>
            </a:pPr>
            <a:endParaRPr lang="en-IN" b="1" dirty="0"/>
          </a:p>
          <a:p>
            <a:pPr marL="0" indent="0" fontAlgn="base">
              <a:buNone/>
            </a:pPr>
            <a:r>
              <a:rPr lang="en-IN" b="1" dirty="0"/>
              <a:t>wait(): </a:t>
            </a:r>
            <a:r>
              <a:rPr lang="en-IN" dirty="0"/>
              <a:t>It tells the calling thread to give up the lock and go to sleep until some other thread enters the same monitor and calls notify().</a:t>
            </a:r>
          </a:p>
          <a:p>
            <a:pPr marL="0" indent="0" fontAlgn="base">
              <a:buNone/>
            </a:pPr>
            <a:r>
              <a:rPr lang="en-IN" b="1" dirty="0"/>
              <a:t>notify(): </a:t>
            </a:r>
            <a:r>
              <a:rPr lang="en-IN" dirty="0"/>
              <a:t>It wakes up one single thread called wait() on the same object. It should be noted that calling notify() does not give up a lock on a resource.</a:t>
            </a:r>
          </a:p>
          <a:p>
            <a:pPr marL="0" indent="0" fontAlgn="base">
              <a:buNone/>
            </a:pPr>
            <a:r>
              <a:rPr lang="en-IN" b="1" dirty="0" err="1"/>
              <a:t>notifyAll</a:t>
            </a:r>
            <a:r>
              <a:rPr lang="en-IN" b="1" dirty="0"/>
              <a:t>(): </a:t>
            </a:r>
            <a:r>
              <a:rPr lang="en-IN" dirty="0"/>
              <a:t>It wakes up all the threads called wait() on the same object.</a:t>
            </a:r>
          </a:p>
          <a:p>
            <a:endParaRPr lang="en-US" dirty="0"/>
          </a:p>
        </p:txBody>
      </p:sp>
      <p:sp>
        <p:nvSpPr>
          <p:cNvPr id="4" name="Date Placeholder 3">
            <a:extLst>
              <a:ext uri="{FF2B5EF4-FFF2-40B4-BE49-F238E27FC236}">
                <a16:creationId xmlns:a16="http://schemas.microsoft.com/office/drawing/2014/main" id="{DBBA2173-BB71-E57C-2215-98ECCBFB616A}"/>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12D75BC1-57EC-1166-AAD3-6E1589F7603B}"/>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E7D11E10-0E81-F70E-A849-FEEB004D1759}"/>
              </a:ext>
            </a:extLst>
          </p:cNvPr>
          <p:cNvSpPr>
            <a:spLocks noGrp="1"/>
          </p:cNvSpPr>
          <p:nvPr>
            <p:ph type="sldNum" sz="quarter" idx="12"/>
          </p:nvPr>
        </p:nvSpPr>
        <p:spPr/>
        <p:txBody>
          <a:bodyPr/>
          <a:lstStyle/>
          <a:p>
            <a:fld id="{860C8249-ED93-7640-8EF8-EF1CF6F3BBCA}" type="slidenum">
              <a:rPr lang="en-US" smtClean="0"/>
              <a:t>31</a:t>
            </a:fld>
            <a:endParaRPr lang="en-US"/>
          </a:p>
        </p:txBody>
      </p:sp>
    </p:spTree>
    <p:extLst>
      <p:ext uri="{BB962C8B-B14F-4D97-AF65-F5344CB8AC3E}">
        <p14:creationId xmlns:p14="http://schemas.microsoft.com/office/powerpoint/2010/main" val="1457742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34CF71-BBC6-72FF-B5DB-D80EC9E87D81}"/>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41396235-C01B-85AB-4218-C89D4464AB15}"/>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0FF6F38B-D3BB-4DBA-7C46-8D7A69188099}"/>
              </a:ext>
            </a:extLst>
          </p:cNvPr>
          <p:cNvSpPr>
            <a:spLocks noGrp="1"/>
          </p:cNvSpPr>
          <p:nvPr>
            <p:ph type="sldNum" sz="quarter" idx="12"/>
          </p:nvPr>
        </p:nvSpPr>
        <p:spPr/>
        <p:txBody>
          <a:bodyPr/>
          <a:lstStyle/>
          <a:p>
            <a:fld id="{860C8249-ED93-7640-8EF8-EF1CF6F3BBCA}" type="slidenum">
              <a:rPr lang="en-US" smtClean="0"/>
              <a:t>32</a:t>
            </a:fld>
            <a:endParaRPr lang="en-US"/>
          </a:p>
        </p:txBody>
      </p:sp>
      <p:sp>
        <p:nvSpPr>
          <p:cNvPr id="7" name="Rectangle 6">
            <a:extLst>
              <a:ext uri="{FF2B5EF4-FFF2-40B4-BE49-F238E27FC236}">
                <a16:creationId xmlns:a16="http://schemas.microsoft.com/office/drawing/2014/main" id="{CB51A2E0-73EF-CB57-1873-32981B0A9205}"/>
              </a:ext>
            </a:extLst>
          </p:cNvPr>
          <p:cNvSpPr/>
          <p:nvPr/>
        </p:nvSpPr>
        <p:spPr>
          <a:xfrm>
            <a:off x="89647" y="0"/>
            <a:ext cx="6096000" cy="3139321"/>
          </a:xfrm>
          <a:prstGeom prst="rect">
            <a:avLst/>
          </a:prstGeom>
        </p:spPr>
        <p:txBody>
          <a:bodyPr>
            <a:spAutoFit/>
          </a:bodyPr>
          <a:lstStyle/>
          <a:p>
            <a:pPr algn="just"/>
            <a:r>
              <a:rPr lang="en-IN" b="1" dirty="0">
                <a:solidFill>
                  <a:srgbClr val="006699"/>
                </a:solidFill>
                <a:latin typeface="inter-regular"/>
              </a:rPr>
              <a:t>class</a:t>
            </a:r>
            <a:r>
              <a:rPr lang="en-IN" dirty="0">
                <a:solidFill>
                  <a:srgbClr val="000000"/>
                </a:solidFill>
                <a:latin typeface="inter-regular"/>
              </a:rPr>
              <a:t> Customer{    </a:t>
            </a:r>
          </a:p>
          <a:p>
            <a:pPr algn="just"/>
            <a:r>
              <a:rPr lang="en-IN" b="1" dirty="0">
                <a:solidFill>
                  <a:srgbClr val="006699"/>
                </a:solidFill>
                <a:latin typeface="inter-regular"/>
              </a:rPr>
              <a:t>int</a:t>
            </a:r>
            <a:r>
              <a:rPr lang="en-IN" dirty="0">
                <a:solidFill>
                  <a:srgbClr val="000000"/>
                </a:solidFill>
                <a:latin typeface="inter-regular"/>
              </a:rPr>
              <a:t> amount=</a:t>
            </a:r>
            <a:r>
              <a:rPr lang="en-IN" dirty="0">
                <a:solidFill>
                  <a:srgbClr val="C00000"/>
                </a:solidFill>
                <a:latin typeface="inter-regular"/>
              </a:rPr>
              <a:t>10000</a:t>
            </a:r>
            <a:r>
              <a:rPr lang="en-IN" dirty="0">
                <a:solidFill>
                  <a:srgbClr val="000000"/>
                </a:solidFill>
                <a:latin typeface="inter-regular"/>
              </a:rPr>
              <a:t>;    </a:t>
            </a:r>
          </a:p>
          <a:p>
            <a:pPr algn="just"/>
            <a:r>
              <a:rPr lang="en-IN" dirty="0">
                <a:solidFill>
                  <a:srgbClr val="000000"/>
                </a:solidFill>
                <a:latin typeface="inter-regular"/>
              </a:rPr>
              <a:t>    </a:t>
            </a:r>
          </a:p>
          <a:p>
            <a:pPr algn="just"/>
            <a:r>
              <a:rPr lang="en-IN" b="1" dirty="0">
                <a:solidFill>
                  <a:srgbClr val="006699"/>
                </a:solidFill>
                <a:latin typeface="inter-regular"/>
              </a:rPr>
              <a:t>synchronized</a:t>
            </a:r>
            <a:r>
              <a:rPr lang="en-IN" dirty="0">
                <a:solidFill>
                  <a:srgbClr val="000000"/>
                </a:solidFill>
                <a:latin typeface="inter-regular"/>
              </a:rPr>
              <a:t> </a:t>
            </a:r>
            <a:r>
              <a:rPr lang="en-IN" b="1" dirty="0">
                <a:solidFill>
                  <a:srgbClr val="006699"/>
                </a:solidFill>
                <a:latin typeface="inter-regular"/>
              </a:rPr>
              <a:t>void</a:t>
            </a:r>
            <a:r>
              <a:rPr lang="en-IN" dirty="0">
                <a:solidFill>
                  <a:srgbClr val="000000"/>
                </a:solidFill>
                <a:latin typeface="inter-regular"/>
              </a:rPr>
              <a:t> withdraw(</a:t>
            </a:r>
            <a:r>
              <a:rPr lang="en-IN" b="1" dirty="0">
                <a:solidFill>
                  <a:srgbClr val="006699"/>
                </a:solidFill>
                <a:latin typeface="inter-regular"/>
              </a:rPr>
              <a:t>int</a:t>
            </a:r>
            <a:r>
              <a:rPr lang="en-IN" dirty="0">
                <a:solidFill>
                  <a:srgbClr val="000000"/>
                </a:solidFill>
                <a:latin typeface="inter-regular"/>
              </a:rPr>
              <a:t> amount){    </a:t>
            </a:r>
          </a:p>
          <a:p>
            <a:pPr algn="just"/>
            <a:r>
              <a:rPr lang="en-IN" dirty="0" err="1">
                <a:solidFill>
                  <a:srgbClr val="000000"/>
                </a:solidFill>
                <a:latin typeface="inter-regular"/>
              </a:rPr>
              <a:t>System.out.println</a:t>
            </a:r>
            <a:r>
              <a:rPr lang="en-IN" dirty="0">
                <a:solidFill>
                  <a:srgbClr val="000000"/>
                </a:solidFill>
                <a:latin typeface="inter-regular"/>
              </a:rPr>
              <a:t>(</a:t>
            </a:r>
            <a:r>
              <a:rPr lang="en-IN" dirty="0">
                <a:solidFill>
                  <a:srgbClr val="0000FF"/>
                </a:solidFill>
                <a:latin typeface="inter-regular"/>
              </a:rPr>
              <a:t>"going to withdraw..."</a:t>
            </a:r>
            <a:r>
              <a:rPr lang="en-IN" dirty="0">
                <a:solidFill>
                  <a:srgbClr val="000000"/>
                </a:solidFill>
                <a:latin typeface="inter-regular"/>
              </a:rPr>
              <a:t>);    </a:t>
            </a:r>
          </a:p>
          <a:p>
            <a:pPr algn="just"/>
            <a:r>
              <a:rPr lang="en-IN" dirty="0">
                <a:solidFill>
                  <a:srgbClr val="000000"/>
                </a:solidFill>
                <a:latin typeface="inter-regular"/>
              </a:rPr>
              <a:t>    </a:t>
            </a:r>
          </a:p>
          <a:p>
            <a:pPr algn="just"/>
            <a:r>
              <a:rPr lang="en-IN" b="1" dirty="0">
                <a:solidFill>
                  <a:srgbClr val="006699"/>
                </a:solidFill>
                <a:latin typeface="inter-regular"/>
              </a:rPr>
              <a:t>if</a:t>
            </a:r>
            <a:r>
              <a:rPr lang="en-IN" dirty="0">
                <a:solidFill>
                  <a:srgbClr val="000000"/>
                </a:solidFill>
                <a:latin typeface="inter-regular"/>
              </a:rPr>
              <a:t>(</a:t>
            </a:r>
            <a:r>
              <a:rPr lang="en-IN" b="1" dirty="0" err="1">
                <a:solidFill>
                  <a:srgbClr val="006699"/>
                </a:solidFill>
                <a:latin typeface="inter-regular"/>
              </a:rPr>
              <a:t>this</a:t>
            </a:r>
            <a:r>
              <a:rPr lang="en-IN" dirty="0" err="1">
                <a:solidFill>
                  <a:srgbClr val="000000"/>
                </a:solidFill>
                <a:latin typeface="inter-regular"/>
              </a:rPr>
              <a:t>.amount</a:t>
            </a:r>
            <a:r>
              <a:rPr lang="en-IN" dirty="0">
                <a:solidFill>
                  <a:srgbClr val="000000"/>
                </a:solidFill>
                <a:latin typeface="inter-regular"/>
              </a:rPr>
              <a:t>&lt;amount){    </a:t>
            </a:r>
          </a:p>
          <a:p>
            <a:pPr algn="just"/>
            <a:r>
              <a:rPr lang="en-IN" dirty="0" err="1">
                <a:solidFill>
                  <a:srgbClr val="000000"/>
                </a:solidFill>
                <a:latin typeface="inter-regular"/>
              </a:rPr>
              <a:t>System.out.println</a:t>
            </a:r>
            <a:r>
              <a:rPr lang="en-IN" dirty="0">
                <a:solidFill>
                  <a:srgbClr val="000000"/>
                </a:solidFill>
                <a:latin typeface="inter-regular"/>
              </a:rPr>
              <a:t>(</a:t>
            </a:r>
            <a:r>
              <a:rPr lang="en-IN" dirty="0">
                <a:solidFill>
                  <a:srgbClr val="0000FF"/>
                </a:solidFill>
                <a:latin typeface="inter-regular"/>
              </a:rPr>
              <a:t>"Less balance; waiting for deposit..."</a:t>
            </a:r>
            <a:r>
              <a:rPr lang="en-IN" dirty="0">
                <a:solidFill>
                  <a:srgbClr val="000000"/>
                </a:solidFill>
                <a:latin typeface="inter-regular"/>
              </a:rPr>
              <a:t>);    </a:t>
            </a:r>
          </a:p>
          <a:p>
            <a:pPr algn="just"/>
            <a:r>
              <a:rPr lang="en-IN" b="1" dirty="0">
                <a:solidFill>
                  <a:srgbClr val="006699"/>
                </a:solidFill>
                <a:latin typeface="inter-regular"/>
              </a:rPr>
              <a:t>try</a:t>
            </a:r>
            <a:r>
              <a:rPr lang="en-IN" dirty="0">
                <a:solidFill>
                  <a:srgbClr val="000000"/>
                </a:solidFill>
                <a:latin typeface="inter-regular"/>
              </a:rPr>
              <a:t>{wait();}</a:t>
            </a:r>
            <a:r>
              <a:rPr lang="en-IN" b="1" dirty="0">
                <a:solidFill>
                  <a:srgbClr val="006699"/>
                </a:solidFill>
                <a:latin typeface="inter-regular"/>
              </a:rPr>
              <a:t>catch</a:t>
            </a:r>
            <a:r>
              <a:rPr lang="en-IN" dirty="0">
                <a:solidFill>
                  <a:srgbClr val="000000"/>
                </a:solidFill>
                <a:latin typeface="inter-regular"/>
              </a:rPr>
              <a:t>(Exception e){}    </a:t>
            </a:r>
          </a:p>
          <a:p>
            <a:pPr algn="just"/>
            <a:r>
              <a:rPr lang="en-IN" dirty="0">
                <a:solidFill>
                  <a:srgbClr val="000000"/>
                </a:solidFill>
                <a:latin typeface="inter-regular"/>
              </a:rPr>
              <a:t>}    </a:t>
            </a:r>
          </a:p>
          <a:p>
            <a:pPr algn="just"/>
            <a:endParaRPr lang="en-IN" b="0" i="0" u="none" strike="noStrike" dirty="0">
              <a:solidFill>
                <a:srgbClr val="000000"/>
              </a:solidFill>
              <a:effectLst/>
              <a:latin typeface="inter-regular"/>
            </a:endParaRPr>
          </a:p>
        </p:txBody>
      </p:sp>
      <p:sp>
        <p:nvSpPr>
          <p:cNvPr id="8" name="Rectangle 7">
            <a:extLst>
              <a:ext uri="{FF2B5EF4-FFF2-40B4-BE49-F238E27FC236}">
                <a16:creationId xmlns:a16="http://schemas.microsoft.com/office/drawing/2014/main" id="{929D6FA1-4F5A-9205-AB5A-0E493A221853}"/>
              </a:ext>
            </a:extLst>
          </p:cNvPr>
          <p:cNvSpPr/>
          <p:nvPr/>
        </p:nvSpPr>
        <p:spPr>
          <a:xfrm>
            <a:off x="6243200" y="58726"/>
            <a:ext cx="6096000" cy="6463308"/>
          </a:xfrm>
          <a:prstGeom prst="rect">
            <a:avLst/>
          </a:prstGeom>
        </p:spPr>
        <p:txBody>
          <a:bodyPr>
            <a:spAutoFit/>
          </a:bodyPr>
          <a:lstStyle/>
          <a:p>
            <a:pPr algn="just"/>
            <a:r>
              <a:rPr lang="en-IN" b="1" dirty="0" err="1">
                <a:solidFill>
                  <a:srgbClr val="006699"/>
                </a:solidFill>
                <a:latin typeface="inter-regular"/>
              </a:rPr>
              <a:t>this</a:t>
            </a:r>
            <a:r>
              <a:rPr lang="en-IN" dirty="0" err="1">
                <a:solidFill>
                  <a:srgbClr val="000000"/>
                </a:solidFill>
                <a:latin typeface="inter-regular"/>
              </a:rPr>
              <a:t>.amount</a:t>
            </a:r>
            <a:r>
              <a:rPr lang="en-IN" dirty="0">
                <a:solidFill>
                  <a:srgbClr val="000000"/>
                </a:solidFill>
                <a:latin typeface="inter-regular"/>
              </a:rPr>
              <a:t>-=amount;    </a:t>
            </a:r>
          </a:p>
          <a:p>
            <a:pPr algn="just"/>
            <a:r>
              <a:rPr lang="en-IN" dirty="0" err="1">
                <a:solidFill>
                  <a:srgbClr val="000000"/>
                </a:solidFill>
                <a:latin typeface="inter-regular"/>
              </a:rPr>
              <a:t>System.out.println</a:t>
            </a:r>
            <a:r>
              <a:rPr lang="en-IN" dirty="0">
                <a:solidFill>
                  <a:srgbClr val="000000"/>
                </a:solidFill>
                <a:latin typeface="inter-regular"/>
              </a:rPr>
              <a:t>(</a:t>
            </a:r>
            <a:r>
              <a:rPr lang="en-IN" dirty="0">
                <a:solidFill>
                  <a:srgbClr val="0000FF"/>
                </a:solidFill>
                <a:latin typeface="inter-regular"/>
              </a:rPr>
              <a:t>"withdraw completed..."</a:t>
            </a:r>
            <a:r>
              <a:rPr lang="en-IN" dirty="0">
                <a:solidFill>
                  <a:srgbClr val="000000"/>
                </a:solidFill>
                <a:latin typeface="inter-regular"/>
              </a:rPr>
              <a:t>);    </a:t>
            </a:r>
          </a:p>
          <a:p>
            <a:pPr algn="just"/>
            <a:r>
              <a:rPr lang="en-IN" dirty="0">
                <a:solidFill>
                  <a:srgbClr val="000000"/>
                </a:solidFill>
                <a:latin typeface="inter-regular"/>
              </a:rPr>
              <a:t>}    </a:t>
            </a:r>
          </a:p>
          <a:p>
            <a:pPr algn="just"/>
            <a:r>
              <a:rPr lang="en-IN" dirty="0">
                <a:solidFill>
                  <a:srgbClr val="000000"/>
                </a:solidFill>
                <a:latin typeface="inter-regular"/>
              </a:rPr>
              <a:t>    </a:t>
            </a:r>
          </a:p>
          <a:p>
            <a:pPr algn="just"/>
            <a:r>
              <a:rPr lang="en-IN" b="1" dirty="0">
                <a:solidFill>
                  <a:srgbClr val="006699"/>
                </a:solidFill>
                <a:latin typeface="inter-regular"/>
              </a:rPr>
              <a:t>synchronized</a:t>
            </a:r>
            <a:r>
              <a:rPr lang="en-IN" dirty="0">
                <a:solidFill>
                  <a:srgbClr val="000000"/>
                </a:solidFill>
                <a:latin typeface="inter-regular"/>
              </a:rPr>
              <a:t> </a:t>
            </a:r>
            <a:r>
              <a:rPr lang="en-IN" b="1" dirty="0">
                <a:solidFill>
                  <a:srgbClr val="006699"/>
                </a:solidFill>
                <a:latin typeface="inter-regular"/>
              </a:rPr>
              <a:t>void</a:t>
            </a:r>
            <a:r>
              <a:rPr lang="en-IN" dirty="0">
                <a:solidFill>
                  <a:srgbClr val="000000"/>
                </a:solidFill>
                <a:latin typeface="inter-regular"/>
              </a:rPr>
              <a:t> deposit(</a:t>
            </a:r>
            <a:r>
              <a:rPr lang="en-IN" b="1" dirty="0">
                <a:solidFill>
                  <a:srgbClr val="006699"/>
                </a:solidFill>
                <a:latin typeface="inter-regular"/>
              </a:rPr>
              <a:t>int</a:t>
            </a:r>
            <a:r>
              <a:rPr lang="en-IN" dirty="0">
                <a:solidFill>
                  <a:srgbClr val="000000"/>
                </a:solidFill>
                <a:latin typeface="inter-regular"/>
              </a:rPr>
              <a:t> amount){    </a:t>
            </a:r>
          </a:p>
          <a:p>
            <a:pPr algn="just"/>
            <a:r>
              <a:rPr lang="en-IN" dirty="0" err="1">
                <a:solidFill>
                  <a:srgbClr val="000000"/>
                </a:solidFill>
                <a:latin typeface="inter-regular"/>
              </a:rPr>
              <a:t>System.out.println</a:t>
            </a:r>
            <a:r>
              <a:rPr lang="en-IN" dirty="0">
                <a:solidFill>
                  <a:srgbClr val="000000"/>
                </a:solidFill>
                <a:latin typeface="inter-regular"/>
              </a:rPr>
              <a:t>(</a:t>
            </a:r>
            <a:r>
              <a:rPr lang="en-IN" dirty="0">
                <a:solidFill>
                  <a:srgbClr val="0000FF"/>
                </a:solidFill>
                <a:latin typeface="inter-regular"/>
              </a:rPr>
              <a:t>"going to deposit..."</a:t>
            </a:r>
            <a:r>
              <a:rPr lang="en-IN" dirty="0">
                <a:solidFill>
                  <a:srgbClr val="000000"/>
                </a:solidFill>
                <a:latin typeface="inter-regular"/>
              </a:rPr>
              <a:t>);    </a:t>
            </a:r>
          </a:p>
          <a:p>
            <a:pPr algn="just"/>
            <a:r>
              <a:rPr lang="en-IN" b="1" dirty="0" err="1">
                <a:solidFill>
                  <a:srgbClr val="006699"/>
                </a:solidFill>
                <a:latin typeface="inter-regular"/>
              </a:rPr>
              <a:t>this</a:t>
            </a:r>
            <a:r>
              <a:rPr lang="en-IN" dirty="0" err="1">
                <a:solidFill>
                  <a:srgbClr val="000000"/>
                </a:solidFill>
                <a:latin typeface="inter-regular"/>
              </a:rPr>
              <a:t>.amount</a:t>
            </a:r>
            <a:r>
              <a:rPr lang="en-IN" dirty="0">
                <a:solidFill>
                  <a:srgbClr val="000000"/>
                </a:solidFill>
                <a:latin typeface="inter-regular"/>
              </a:rPr>
              <a:t>+=amount;    </a:t>
            </a:r>
          </a:p>
          <a:p>
            <a:pPr algn="just"/>
            <a:r>
              <a:rPr lang="en-IN" dirty="0" err="1">
                <a:solidFill>
                  <a:srgbClr val="000000"/>
                </a:solidFill>
                <a:latin typeface="inter-regular"/>
              </a:rPr>
              <a:t>System.out.println</a:t>
            </a:r>
            <a:r>
              <a:rPr lang="en-IN" dirty="0">
                <a:solidFill>
                  <a:srgbClr val="000000"/>
                </a:solidFill>
                <a:latin typeface="inter-regular"/>
              </a:rPr>
              <a:t>(</a:t>
            </a:r>
            <a:r>
              <a:rPr lang="en-IN" dirty="0">
                <a:solidFill>
                  <a:srgbClr val="0000FF"/>
                </a:solidFill>
                <a:latin typeface="inter-regular"/>
              </a:rPr>
              <a:t>"deposit completed... "</a:t>
            </a:r>
            <a:r>
              <a:rPr lang="en-IN" dirty="0">
                <a:solidFill>
                  <a:srgbClr val="000000"/>
                </a:solidFill>
                <a:latin typeface="inter-regular"/>
              </a:rPr>
              <a:t>);    </a:t>
            </a:r>
          </a:p>
          <a:p>
            <a:pPr algn="just"/>
            <a:r>
              <a:rPr lang="en-IN" dirty="0">
                <a:solidFill>
                  <a:srgbClr val="000000"/>
                </a:solidFill>
                <a:latin typeface="inter-regular"/>
              </a:rPr>
              <a:t>notify();    </a:t>
            </a:r>
          </a:p>
          <a:p>
            <a:pPr algn="just"/>
            <a:r>
              <a:rPr lang="en-IN" dirty="0">
                <a:solidFill>
                  <a:srgbClr val="000000"/>
                </a:solidFill>
                <a:latin typeface="inter-regular"/>
              </a:rPr>
              <a:t>}    </a:t>
            </a:r>
          </a:p>
          <a:p>
            <a:pPr algn="just"/>
            <a:r>
              <a:rPr lang="en-IN" dirty="0">
                <a:solidFill>
                  <a:srgbClr val="000000"/>
                </a:solidFill>
                <a:latin typeface="inter-regular"/>
              </a:rPr>
              <a:t>}    </a:t>
            </a:r>
          </a:p>
          <a:p>
            <a:pPr algn="just"/>
            <a:r>
              <a:rPr lang="en-IN" dirty="0">
                <a:solidFill>
                  <a:srgbClr val="000000"/>
                </a:solidFill>
                <a:latin typeface="inter-regular"/>
              </a:rPr>
              <a:t>    </a:t>
            </a:r>
          </a:p>
          <a:p>
            <a:pPr algn="just"/>
            <a:r>
              <a:rPr lang="en-IN" b="1" dirty="0">
                <a:solidFill>
                  <a:srgbClr val="006699"/>
                </a:solidFill>
                <a:latin typeface="inter-regular"/>
              </a:rPr>
              <a:t>class</a:t>
            </a:r>
            <a:r>
              <a:rPr lang="en-IN" dirty="0">
                <a:solidFill>
                  <a:srgbClr val="000000"/>
                </a:solidFill>
                <a:latin typeface="inter-regular"/>
              </a:rPr>
              <a:t> Test{    </a:t>
            </a:r>
          </a:p>
          <a:p>
            <a:pPr algn="just"/>
            <a:r>
              <a:rPr lang="en-IN" b="1" dirty="0">
                <a:solidFill>
                  <a:srgbClr val="006699"/>
                </a:solidFill>
                <a:latin typeface="inter-regular"/>
              </a:rPr>
              <a:t>public</a:t>
            </a:r>
            <a:r>
              <a:rPr lang="en-IN" dirty="0">
                <a:solidFill>
                  <a:srgbClr val="000000"/>
                </a:solidFill>
                <a:latin typeface="inter-regular"/>
              </a:rPr>
              <a:t> </a:t>
            </a:r>
            <a:r>
              <a:rPr lang="en-IN" b="1" dirty="0">
                <a:solidFill>
                  <a:srgbClr val="006699"/>
                </a:solidFill>
                <a:latin typeface="inter-regular"/>
              </a:rPr>
              <a:t>static</a:t>
            </a:r>
            <a:r>
              <a:rPr lang="en-IN" dirty="0">
                <a:solidFill>
                  <a:srgbClr val="000000"/>
                </a:solidFill>
                <a:latin typeface="inter-regular"/>
              </a:rPr>
              <a:t> </a:t>
            </a:r>
            <a:r>
              <a:rPr lang="en-IN" b="1" dirty="0">
                <a:solidFill>
                  <a:srgbClr val="006699"/>
                </a:solidFill>
                <a:latin typeface="inter-regular"/>
              </a:rPr>
              <a:t>void</a:t>
            </a:r>
            <a:r>
              <a:rPr lang="en-IN" dirty="0">
                <a:solidFill>
                  <a:srgbClr val="000000"/>
                </a:solidFill>
                <a:latin typeface="inter-regular"/>
              </a:rPr>
              <a:t> main(String </a:t>
            </a:r>
            <a:r>
              <a:rPr lang="en-IN" dirty="0" err="1">
                <a:solidFill>
                  <a:srgbClr val="000000"/>
                </a:solidFill>
                <a:latin typeface="inter-regular"/>
              </a:rPr>
              <a:t>args</a:t>
            </a:r>
            <a:r>
              <a:rPr lang="en-IN" dirty="0">
                <a:solidFill>
                  <a:srgbClr val="000000"/>
                </a:solidFill>
                <a:latin typeface="inter-regular"/>
              </a:rPr>
              <a:t>[]){    </a:t>
            </a:r>
          </a:p>
          <a:p>
            <a:pPr algn="just"/>
            <a:r>
              <a:rPr lang="en-IN" b="1" dirty="0">
                <a:solidFill>
                  <a:srgbClr val="006699"/>
                </a:solidFill>
                <a:latin typeface="inter-regular"/>
              </a:rPr>
              <a:t>final</a:t>
            </a:r>
            <a:r>
              <a:rPr lang="en-IN" dirty="0">
                <a:solidFill>
                  <a:srgbClr val="000000"/>
                </a:solidFill>
                <a:latin typeface="inter-regular"/>
              </a:rPr>
              <a:t> Customer c=</a:t>
            </a:r>
            <a:r>
              <a:rPr lang="en-IN" b="1" dirty="0">
                <a:solidFill>
                  <a:srgbClr val="006699"/>
                </a:solidFill>
                <a:latin typeface="inter-regular"/>
              </a:rPr>
              <a:t>new</a:t>
            </a:r>
            <a:r>
              <a:rPr lang="en-IN" dirty="0">
                <a:solidFill>
                  <a:srgbClr val="000000"/>
                </a:solidFill>
                <a:latin typeface="inter-regular"/>
              </a:rPr>
              <a:t> Customer();    </a:t>
            </a:r>
          </a:p>
          <a:p>
            <a:pPr algn="just"/>
            <a:r>
              <a:rPr lang="en-IN" b="1" dirty="0">
                <a:solidFill>
                  <a:srgbClr val="006699"/>
                </a:solidFill>
                <a:latin typeface="inter-regular"/>
              </a:rPr>
              <a:t>new</a:t>
            </a:r>
            <a:r>
              <a:rPr lang="en-IN" dirty="0">
                <a:solidFill>
                  <a:srgbClr val="000000"/>
                </a:solidFill>
                <a:latin typeface="inter-regular"/>
              </a:rPr>
              <a:t> Thread(){    </a:t>
            </a:r>
          </a:p>
          <a:p>
            <a:pPr algn="just"/>
            <a:r>
              <a:rPr lang="en-IN" b="1" dirty="0">
                <a:solidFill>
                  <a:srgbClr val="006699"/>
                </a:solidFill>
                <a:latin typeface="inter-regular"/>
              </a:rPr>
              <a:t>public</a:t>
            </a:r>
            <a:r>
              <a:rPr lang="en-IN" dirty="0">
                <a:solidFill>
                  <a:srgbClr val="000000"/>
                </a:solidFill>
                <a:latin typeface="inter-regular"/>
              </a:rPr>
              <a:t> </a:t>
            </a:r>
            <a:r>
              <a:rPr lang="en-IN" b="1" dirty="0">
                <a:solidFill>
                  <a:srgbClr val="006699"/>
                </a:solidFill>
                <a:latin typeface="inter-regular"/>
              </a:rPr>
              <a:t>void</a:t>
            </a:r>
            <a:r>
              <a:rPr lang="en-IN" dirty="0">
                <a:solidFill>
                  <a:srgbClr val="000000"/>
                </a:solidFill>
                <a:latin typeface="inter-regular"/>
              </a:rPr>
              <a:t> run(){</a:t>
            </a:r>
            <a:r>
              <a:rPr lang="en-IN" dirty="0" err="1">
                <a:solidFill>
                  <a:srgbClr val="000000"/>
                </a:solidFill>
                <a:latin typeface="inter-regular"/>
              </a:rPr>
              <a:t>c.withdraw</a:t>
            </a:r>
            <a:r>
              <a:rPr lang="en-IN" dirty="0">
                <a:solidFill>
                  <a:srgbClr val="000000"/>
                </a:solidFill>
                <a:latin typeface="inter-regular"/>
              </a:rPr>
              <a:t>(</a:t>
            </a:r>
            <a:r>
              <a:rPr lang="en-IN" dirty="0">
                <a:solidFill>
                  <a:srgbClr val="C00000"/>
                </a:solidFill>
                <a:latin typeface="inter-regular"/>
              </a:rPr>
              <a:t>15000</a:t>
            </a:r>
            <a:r>
              <a:rPr lang="en-IN" dirty="0">
                <a:solidFill>
                  <a:srgbClr val="000000"/>
                </a:solidFill>
                <a:latin typeface="inter-regular"/>
              </a:rPr>
              <a:t>);}    </a:t>
            </a:r>
          </a:p>
          <a:p>
            <a:pPr algn="just"/>
            <a:r>
              <a:rPr lang="en-IN" dirty="0">
                <a:solidFill>
                  <a:srgbClr val="000000"/>
                </a:solidFill>
                <a:latin typeface="inter-regular"/>
              </a:rPr>
              <a:t>}.start();    </a:t>
            </a:r>
          </a:p>
          <a:p>
            <a:pPr algn="just"/>
            <a:r>
              <a:rPr lang="en-IN" b="1" dirty="0">
                <a:solidFill>
                  <a:srgbClr val="006699"/>
                </a:solidFill>
                <a:latin typeface="inter-regular"/>
              </a:rPr>
              <a:t>new</a:t>
            </a:r>
            <a:r>
              <a:rPr lang="en-IN" dirty="0">
                <a:solidFill>
                  <a:srgbClr val="000000"/>
                </a:solidFill>
                <a:latin typeface="inter-regular"/>
              </a:rPr>
              <a:t> Thread(){    </a:t>
            </a:r>
          </a:p>
          <a:p>
            <a:pPr algn="just"/>
            <a:r>
              <a:rPr lang="en-IN" b="1" dirty="0">
                <a:solidFill>
                  <a:srgbClr val="006699"/>
                </a:solidFill>
                <a:latin typeface="inter-regular"/>
              </a:rPr>
              <a:t>public</a:t>
            </a:r>
            <a:r>
              <a:rPr lang="en-IN" dirty="0">
                <a:solidFill>
                  <a:srgbClr val="000000"/>
                </a:solidFill>
                <a:latin typeface="inter-regular"/>
              </a:rPr>
              <a:t> </a:t>
            </a:r>
            <a:r>
              <a:rPr lang="en-IN" b="1" dirty="0">
                <a:solidFill>
                  <a:srgbClr val="006699"/>
                </a:solidFill>
                <a:latin typeface="inter-regular"/>
              </a:rPr>
              <a:t>void</a:t>
            </a:r>
            <a:r>
              <a:rPr lang="en-IN" dirty="0">
                <a:solidFill>
                  <a:srgbClr val="000000"/>
                </a:solidFill>
                <a:latin typeface="inter-regular"/>
              </a:rPr>
              <a:t> run(){</a:t>
            </a:r>
            <a:r>
              <a:rPr lang="en-IN" dirty="0" err="1">
                <a:solidFill>
                  <a:srgbClr val="000000"/>
                </a:solidFill>
                <a:latin typeface="inter-regular"/>
              </a:rPr>
              <a:t>c.deposit</a:t>
            </a:r>
            <a:r>
              <a:rPr lang="en-IN" dirty="0">
                <a:solidFill>
                  <a:srgbClr val="000000"/>
                </a:solidFill>
                <a:latin typeface="inter-regular"/>
              </a:rPr>
              <a:t>(</a:t>
            </a:r>
            <a:r>
              <a:rPr lang="en-IN" dirty="0">
                <a:solidFill>
                  <a:srgbClr val="C00000"/>
                </a:solidFill>
                <a:latin typeface="inter-regular"/>
              </a:rPr>
              <a:t>10000</a:t>
            </a:r>
            <a:r>
              <a:rPr lang="en-IN" dirty="0">
                <a:solidFill>
                  <a:srgbClr val="000000"/>
                </a:solidFill>
                <a:latin typeface="inter-regular"/>
              </a:rPr>
              <a:t>);}    </a:t>
            </a:r>
          </a:p>
          <a:p>
            <a:pPr algn="just"/>
            <a:r>
              <a:rPr lang="en-IN" dirty="0">
                <a:solidFill>
                  <a:srgbClr val="000000"/>
                </a:solidFill>
                <a:latin typeface="inter-regular"/>
              </a:rPr>
              <a:t>}.start();    </a:t>
            </a:r>
          </a:p>
          <a:p>
            <a:pPr algn="just"/>
            <a:r>
              <a:rPr lang="en-IN" dirty="0">
                <a:solidFill>
                  <a:srgbClr val="000000"/>
                </a:solidFill>
                <a:latin typeface="inter-regular"/>
              </a:rPr>
              <a:t>    </a:t>
            </a:r>
          </a:p>
          <a:p>
            <a:pPr algn="just"/>
            <a:r>
              <a:rPr lang="en-IN" dirty="0">
                <a:solidFill>
                  <a:srgbClr val="000000"/>
                </a:solidFill>
                <a:latin typeface="inter-regular"/>
              </a:rPr>
              <a:t>}}    </a:t>
            </a:r>
            <a:endParaRPr lang="en-US" dirty="0"/>
          </a:p>
        </p:txBody>
      </p:sp>
      <p:sp>
        <p:nvSpPr>
          <p:cNvPr id="9" name="TextBox 8">
            <a:extLst>
              <a:ext uri="{FF2B5EF4-FFF2-40B4-BE49-F238E27FC236}">
                <a16:creationId xmlns:a16="http://schemas.microsoft.com/office/drawing/2014/main" id="{9B78B5EA-8870-8780-9CEF-C6C01C6FAFE8}"/>
              </a:ext>
            </a:extLst>
          </p:cNvPr>
          <p:cNvSpPr txBox="1"/>
          <p:nvPr/>
        </p:nvSpPr>
        <p:spPr>
          <a:xfrm>
            <a:off x="559397" y="3718680"/>
            <a:ext cx="2424831" cy="2308324"/>
          </a:xfrm>
          <a:prstGeom prst="rect">
            <a:avLst/>
          </a:prstGeom>
          <a:noFill/>
        </p:spPr>
        <p:txBody>
          <a:bodyPr wrap="none" rtlCol="0">
            <a:spAutoFit/>
          </a:bodyPr>
          <a:lstStyle/>
          <a:p>
            <a:r>
              <a:rPr lang="en-US" dirty="0"/>
              <a:t>Output: </a:t>
            </a:r>
          </a:p>
          <a:p>
            <a:endParaRPr lang="en-US" dirty="0"/>
          </a:p>
          <a:p>
            <a:r>
              <a:rPr lang="en-IN" dirty="0"/>
              <a:t>going to withdraw... </a:t>
            </a:r>
          </a:p>
          <a:p>
            <a:r>
              <a:rPr lang="en-IN" dirty="0"/>
              <a:t>Less balance; </a:t>
            </a:r>
          </a:p>
          <a:p>
            <a:r>
              <a:rPr lang="en-IN" dirty="0"/>
              <a:t>waiting for deposit... </a:t>
            </a:r>
          </a:p>
          <a:p>
            <a:r>
              <a:rPr lang="en-IN" dirty="0"/>
              <a:t>going to deposit... </a:t>
            </a:r>
          </a:p>
          <a:p>
            <a:r>
              <a:rPr lang="en-IN" dirty="0"/>
              <a:t>deposit completed... </a:t>
            </a:r>
          </a:p>
          <a:p>
            <a:r>
              <a:rPr lang="en-IN" dirty="0"/>
              <a:t>withdraw completed</a:t>
            </a:r>
            <a:endParaRPr lang="en-US" dirty="0"/>
          </a:p>
        </p:txBody>
      </p:sp>
    </p:spTree>
    <p:extLst>
      <p:ext uri="{BB962C8B-B14F-4D97-AF65-F5344CB8AC3E}">
        <p14:creationId xmlns:p14="http://schemas.microsoft.com/office/powerpoint/2010/main" val="17475060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6C0996-4317-2561-A726-47FB040CA515}"/>
              </a:ext>
            </a:extLst>
          </p:cNvPr>
          <p:cNvSpPr>
            <a:spLocks noGrp="1"/>
          </p:cNvSpPr>
          <p:nvPr>
            <p:ph idx="1"/>
          </p:nvPr>
        </p:nvSpPr>
        <p:spPr/>
        <p:txBody>
          <a:bodyPr vert="horz" lIns="91440" tIns="45720" rIns="91440" bIns="45720" rtlCol="0" anchor="t">
            <a:normAutofit/>
          </a:bodyPr>
          <a:lstStyle/>
          <a:p>
            <a:pPr marL="0" indent="0">
              <a:buNone/>
            </a:pPr>
            <a:endParaRPr lang="en-IN" dirty="0"/>
          </a:p>
          <a:p>
            <a:pPr marL="0" indent="0">
              <a:buNone/>
            </a:pPr>
            <a:r>
              <a:rPr lang="en-IN" dirty="0">
                <a:hlinkClick r:id="rId2"/>
              </a:rPr>
              <a:t>https://www.youtube.com/watch?v=Ut8YFsi2WR0</a:t>
            </a:r>
            <a:r>
              <a:rPr lang="en-IN" dirty="0"/>
              <a:t> </a:t>
            </a:r>
            <a:endParaRPr lang="en-US" dirty="0"/>
          </a:p>
        </p:txBody>
      </p:sp>
      <p:sp>
        <p:nvSpPr>
          <p:cNvPr id="4" name="Date Placeholder 3">
            <a:extLst>
              <a:ext uri="{FF2B5EF4-FFF2-40B4-BE49-F238E27FC236}">
                <a16:creationId xmlns:a16="http://schemas.microsoft.com/office/drawing/2014/main" id="{18BC4250-0BAD-2C2B-2546-C525F66AF568}"/>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1BEBAAB5-00AF-AE75-5CEC-697D5EA31E2C}"/>
              </a:ext>
            </a:extLst>
          </p:cNvPr>
          <p:cNvSpPr>
            <a:spLocks noGrp="1"/>
          </p:cNvSpPr>
          <p:nvPr>
            <p:ph type="ftr" sz="quarter" idx="11"/>
          </p:nvPr>
        </p:nvSpPr>
        <p:spPr/>
        <p:txBody>
          <a:bodyPr/>
          <a:lstStyle/>
          <a:p>
            <a:r>
              <a:rPr lang="en-US" dirty="0"/>
              <a:t>Object Oriented Programming (OOP), SCOPE, VIT-AP University, India</a:t>
            </a:r>
          </a:p>
        </p:txBody>
      </p:sp>
      <p:sp>
        <p:nvSpPr>
          <p:cNvPr id="6" name="Slide Number Placeholder 5">
            <a:extLst>
              <a:ext uri="{FF2B5EF4-FFF2-40B4-BE49-F238E27FC236}">
                <a16:creationId xmlns:a16="http://schemas.microsoft.com/office/drawing/2014/main" id="{97C357F4-B46C-998D-0C07-8EC3CA1FAB97}"/>
              </a:ext>
            </a:extLst>
          </p:cNvPr>
          <p:cNvSpPr>
            <a:spLocks noGrp="1"/>
          </p:cNvSpPr>
          <p:nvPr>
            <p:ph type="sldNum" sz="quarter" idx="12"/>
          </p:nvPr>
        </p:nvSpPr>
        <p:spPr/>
        <p:txBody>
          <a:bodyPr/>
          <a:lstStyle/>
          <a:p>
            <a:fld id="{860C8249-ED93-7640-8EF8-EF1CF6F3BBCA}" type="slidenum">
              <a:rPr lang="en-US" dirty="0" smtClean="0"/>
              <a:t>33</a:t>
            </a:fld>
            <a:endParaRPr lang="en-US" dirty="0"/>
          </a:p>
        </p:txBody>
      </p:sp>
      <p:pic>
        <p:nvPicPr>
          <p:cNvPr id="7" name="Picture 6">
            <a:extLst>
              <a:ext uri="{FF2B5EF4-FFF2-40B4-BE49-F238E27FC236}">
                <a16:creationId xmlns:a16="http://schemas.microsoft.com/office/drawing/2014/main" id="{93BBC7DE-02D6-AA54-9346-04A89A3002BC}"/>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644379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F67B6-6840-8949-B267-2FD958F2B7F6}"/>
              </a:ext>
            </a:extLst>
          </p:cNvPr>
          <p:cNvSpPr>
            <a:spLocks noGrp="1"/>
          </p:cNvSpPr>
          <p:nvPr>
            <p:ph type="ctrTitle"/>
          </p:nvPr>
        </p:nvSpPr>
        <p:spPr>
          <a:xfrm>
            <a:off x="456910" y="372536"/>
            <a:ext cx="11077903" cy="2387600"/>
          </a:xfrm>
        </p:spPr>
        <p:txBody>
          <a:bodyPr>
            <a:normAutofit/>
          </a:bodyPr>
          <a:lstStyle/>
          <a:p>
            <a:pPr algn="ctr"/>
            <a:r>
              <a:rPr lang="en-US" sz="4400" b="1"/>
              <a:t>Object Oriented Programming (OOP)</a:t>
            </a:r>
            <a:r>
              <a:rPr lang="en-IN" sz="4400">
                <a:effectLst/>
              </a:rPr>
              <a:t> </a:t>
            </a:r>
            <a:br>
              <a:rPr lang="en-IN">
                <a:effectLst/>
              </a:rPr>
            </a:br>
            <a:br>
              <a:rPr lang="en-IN">
                <a:effectLst/>
              </a:rPr>
            </a:br>
            <a:r>
              <a:rPr lang="en-US" sz="4000"/>
              <a:t>Course Code:</a:t>
            </a:r>
            <a:r>
              <a:rPr lang="en-IN" sz="4000"/>
              <a:t> </a:t>
            </a:r>
            <a:r>
              <a:rPr lang="en-US" sz="4000"/>
              <a:t>CSE2005/SWE2005</a:t>
            </a:r>
            <a:r>
              <a:rPr lang="en-IN" sz="4000">
                <a:effectLst/>
              </a:rPr>
              <a:t> </a:t>
            </a:r>
            <a:endParaRPr lang="en-US" sz="4000"/>
          </a:p>
        </p:txBody>
      </p:sp>
      <p:sp>
        <p:nvSpPr>
          <p:cNvPr id="3" name="Subtitle 2">
            <a:extLst>
              <a:ext uri="{FF2B5EF4-FFF2-40B4-BE49-F238E27FC236}">
                <a16:creationId xmlns:a16="http://schemas.microsoft.com/office/drawing/2014/main" id="{7E354A7E-8496-3D49-82EA-FCF2A224641C}"/>
              </a:ext>
            </a:extLst>
          </p:cNvPr>
          <p:cNvSpPr>
            <a:spLocks noGrp="1"/>
          </p:cNvSpPr>
          <p:nvPr>
            <p:ph type="subTitle" idx="1"/>
          </p:nvPr>
        </p:nvSpPr>
        <p:spPr>
          <a:xfrm>
            <a:off x="1524000" y="3194754"/>
            <a:ext cx="9144000" cy="1655762"/>
          </a:xfrm>
        </p:spPr>
        <p:txBody>
          <a:bodyPr>
            <a:normAutofit/>
          </a:bodyPr>
          <a:lstStyle/>
          <a:p>
            <a:pPr algn="ctr"/>
            <a:r>
              <a:rPr lang="en-US"/>
              <a:t>MODULE – 6</a:t>
            </a:r>
          </a:p>
          <a:p>
            <a:pPr algn="ctr"/>
            <a:r>
              <a:rPr lang="en-US"/>
              <a:t>(</a:t>
            </a:r>
            <a:r>
              <a:rPr lang="en-IN" b="1"/>
              <a:t>Introducing to JavaFX</a:t>
            </a:r>
            <a:r>
              <a:rPr lang="en-IN">
                <a:effectLst/>
              </a:rPr>
              <a:t>)</a:t>
            </a:r>
          </a:p>
        </p:txBody>
      </p:sp>
      <p:sp>
        <p:nvSpPr>
          <p:cNvPr id="6" name="Rectangle 5">
            <a:extLst>
              <a:ext uri="{FF2B5EF4-FFF2-40B4-BE49-F238E27FC236}">
                <a16:creationId xmlns:a16="http://schemas.microsoft.com/office/drawing/2014/main" id="{5BBF35C6-7842-9242-B04B-C966D4A85DEA}"/>
              </a:ext>
            </a:extLst>
          </p:cNvPr>
          <p:cNvSpPr/>
          <p:nvPr/>
        </p:nvSpPr>
        <p:spPr>
          <a:xfrm>
            <a:off x="6558455" y="5185923"/>
            <a:ext cx="6096000" cy="1200329"/>
          </a:xfrm>
          <a:prstGeom prst="rect">
            <a:avLst/>
          </a:prstGeom>
        </p:spPr>
        <p:txBody>
          <a:bodyPr>
            <a:spAutoFit/>
          </a:bodyPr>
          <a:lstStyle/>
          <a:p>
            <a:r>
              <a:rPr lang="en-IN"/>
              <a:t>By: </a:t>
            </a:r>
          </a:p>
          <a:p>
            <a:r>
              <a:rPr lang="en-IN"/>
              <a:t>Dr. Nagendra Panini Challa</a:t>
            </a:r>
          </a:p>
          <a:p>
            <a:r>
              <a:rPr lang="en-IN"/>
              <a:t>Assistant Professor, Senior Grade 2</a:t>
            </a:r>
          </a:p>
          <a:p>
            <a:r>
              <a:rPr lang="en-IN"/>
              <a:t>SCOPE, VIT-AP University, India</a:t>
            </a:r>
            <a:endParaRPr lang="en-US"/>
          </a:p>
        </p:txBody>
      </p:sp>
      <p:pic>
        <p:nvPicPr>
          <p:cNvPr id="8" name="Picture 7">
            <a:extLst>
              <a:ext uri="{FF2B5EF4-FFF2-40B4-BE49-F238E27FC236}">
                <a16:creationId xmlns:a16="http://schemas.microsoft.com/office/drawing/2014/main" id="{B9A9722F-4A94-D04A-B2AC-0CB0B28F0431}"/>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495920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73DD-49E9-3842-9AC6-F30B9A93F47B}"/>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38C59D9E-0121-C345-A8E3-AC41EAD235A2}"/>
              </a:ext>
            </a:extLst>
          </p:cNvPr>
          <p:cNvSpPr>
            <a:spLocks noGrp="1"/>
          </p:cNvSpPr>
          <p:nvPr>
            <p:ph idx="1"/>
          </p:nvPr>
        </p:nvSpPr>
        <p:spPr>
          <a:xfrm>
            <a:off x="1180627" y="2093976"/>
            <a:ext cx="4366733" cy="3850674"/>
          </a:xfrm>
        </p:spPr>
        <p:txBody>
          <a:bodyPr>
            <a:normAutofit/>
          </a:bodyPr>
          <a:lstStyle/>
          <a:p>
            <a:r>
              <a:rPr lang="en-IN"/>
              <a:t>JavaFX Basic Concepts </a:t>
            </a:r>
          </a:p>
          <a:p>
            <a:r>
              <a:rPr lang="en-IN"/>
              <a:t>Event Basics </a:t>
            </a:r>
          </a:p>
          <a:p>
            <a:r>
              <a:rPr lang="en-IN"/>
              <a:t>Drawing directly on Canvas</a:t>
            </a:r>
          </a:p>
          <a:p>
            <a:r>
              <a:rPr lang="en-IN"/>
              <a:t>JavaFX Controls </a:t>
            </a:r>
          </a:p>
          <a:p>
            <a:r>
              <a:rPr lang="en-IN"/>
              <a:t>Button </a:t>
            </a:r>
          </a:p>
          <a:p>
            <a:r>
              <a:rPr lang="en-IN"/>
              <a:t>Checkbox </a:t>
            </a:r>
          </a:p>
          <a:p>
            <a:r>
              <a:rPr lang="en-IN"/>
              <a:t>Label </a:t>
            </a:r>
          </a:p>
          <a:p>
            <a:r>
              <a:rPr lang="en-IN"/>
              <a:t>List View</a:t>
            </a:r>
          </a:p>
        </p:txBody>
      </p:sp>
      <p:sp>
        <p:nvSpPr>
          <p:cNvPr id="4" name="Content Placeholder 2">
            <a:extLst>
              <a:ext uri="{FF2B5EF4-FFF2-40B4-BE49-F238E27FC236}">
                <a16:creationId xmlns:a16="http://schemas.microsoft.com/office/drawing/2014/main" id="{547555F6-DC54-AF42-8892-135600A84403}"/>
              </a:ext>
            </a:extLst>
          </p:cNvPr>
          <p:cNvSpPr txBox="1">
            <a:spLocks/>
          </p:cNvSpPr>
          <p:nvPr/>
        </p:nvSpPr>
        <p:spPr>
          <a:xfrm>
            <a:off x="6441684" y="2358728"/>
            <a:ext cx="4796292" cy="2405297"/>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IN"/>
              <a:t>Radio Button</a:t>
            </a:r>
          </a:p>
          <a:p>
            <a:r>
              <a:rPr lang="en-IN"/>
              <a:t>Scroll Pane </a:t>
            </a:r>
          </a:p>
          <a:p>
            <a:r>
              <a:rPr lang="en-IN"/>
              <a:t>Text Field </a:t>
            </a:r>
          </a:p>
          <a:p>
            <a:r>
              <a:rPr lang="en-IN"/>
              <a:t>Toggle Button </a:t>
            </a:r>
          </a:p>
          <a:p>
            <a:r>
              <a:rPr lang="en-IN"/>
              <a:t>Tree View </a:t>
            </a:r>
          </a:p>
          <a:p>
            <a:r>
              <a:rPr lang="en-IN"/>
              <a:t>Menu Basics</a:t>
            </a:r>
            <a:endParaRPr lang="en-US"/>
          </a:p>
        </p:txBody>
      </p:sp>
      <p:pic>
        <p:nvPicPr>
          <p:cNvPr id="5" name="Picture 4">
            <a:extLst>
              <a:ext uri="{FF2B5EF4-FFF2-40B4-BE49-F238E27FC236}">
                <a16:creationId xmlns:a16="http://schemas.microsoft.com/office/drawing/2014/main" id="{C6A8AA32-088D-924C-9F7E-D077B415DE77}"/>
              </a:ext>
            </a:extLst>
          </p:cNvPr>
          <p:cNvPicPr>
            <a:picLocks noChangeAspect="1"/>
          </p:cNvPicPr>
          <p:nvPr/>
        </p:nvPicPr>
        <p:blipFill>
          <a:blip r:embed="rId2"/>
          <a:stretch>
            <a:fillRect/>
          </a:stretch>
        </p:blipFill>
        <p:spPr>
          <a:xfrm>
            <a:off x="10877626" y="0"/>
            <a:ext cx="1314374" cy="1314374"/>
          </a:xfrm>
          <a:prstGeom prst="rect">
            <a:avLst/>
          </a:prstGeom>
        </p:spPr>
      </p:pic>
      <p:sp>
        <p:nvSpPr>
          <p:cNvPr id="6" name="Date Placeholder 5">
            <a:extLst>
              <a:ext uri="{FF2B5EF4-FFF2-40B4-BE49-F238E27FC236}">
                <a16:creationId xmlns:a16="http://schemas.microsoft.com/office/drawing/2014/main" id="{EE0894DC-870D-EF4D-8DC8-14E1FC8B23D7}"/>
              </a:ext>
            </a:extLst>
          </p:cNvPr>
          <p:cNvSpPr>
            <a:spLocks noGrp="1"/>
          </p:cNvSpPr>
          <p:nvPr>
            <p:ph type="dt" sz="half" idx="10"/>
          </p:nvPr>
        </p:nvSpPr>
        <p:spPr/>
        <p:txBody>
          <a:bodyPr/>
          <a:lstStyle/>
          <a:p>
            <a:fld id="{011931C4-8E2B-E94F-BDFE-F6429A74F2FC}" type="datetime1">
              <a:rPr lang="en-IN" smtClean="0"/>
              <a:t>11/08/22</a:t>
            </a:fld>
            <a:endParaRPr lang="en-US"/>
          </a:p>
        </p:txBody>
      </p:sp>
      <p:sp>
        <p:nvSpPr>
          <p:cNvPr id="7" name="Footer Placeholder 6">
            <a:extLst>
              <a:ext uri="{FF2B5EF4-FFF2-40B4-BE49-F238E27FC236}">
                <a16:creationId xmlns:a16="http://schemas.microsoft.com/office/drawing/2014/main" id="{8541B65E-CA43-BF43-BD53-88F6071E4E86}"/>
              </a:ext>
            </a:extLst>
          </p:cNvPr>
          <p:cNvSpPr>
            <a:spLocks noGrp="1"/>
          </p:cNvSpPr>
          <p:nvPr>
            <p:ph type="ftr" sz="quarter" idx="11"/>
          </p:nvPr>
        </p:nvSpPr>
        <p:spPr/>
        <p:txBody>
          <a:bodyPr/>
          <a:lstStyle/>
          <a:p>
            <a:r>
              <a:rPr lang="en-US"/>
              <a:t>Object Oriented Programming (OOP), SCOPE, VIT-AP University, India</a:t>
            </a:r>
          </a:p>
        </p:txBody>
      </p:sp>
      <p:sp>
        <p:nvSpPr>
          <p:cNvPr id="8" name="Slide Number Placeholder 7">
            <a:extLst>
              <a:ext uri="{FF2B5EF4-FFF2-40B4-BE49-F238E27FC236}">
                <a16:creationId xmlns:a16="http://schemas.microsoft.com/office/drawing/2014/main" id="{482D71EC-109F-524B-B4E8-6B28BFB15188}"/>
              </a:ext>
            </a:extLst>
          </p:cNvPr>
          <p:cNvSpPr>
            <a:spLocks noGrp="1"/>
          </p:cNvSpPr>
          <p:nvPr>
            <p:ph type="sldNum" sz="quarter" idx="12"/>
          </p:nvPr>
        </p:nvSpPr>
        <p:spPr/>
        <p:txBody>
          <a:bodyPr/>
          <a:lstStyle/>
          <a:p>
            <a:fld id="{860C8249-ED93-7640-8EF8-EF1CF6F3BBCA}" type="slidenum">
              <a:rPr lang="en-US" smtClean="0"/>
              <a:t>35</a:t>
            </a:fld>
            <a:endParaRPr lang="en-US"/>
          </a:p>
        </p:txBody>
      </p:sp>
    </p:spTree>
    <p:extLst>
      <p:ext uri="{BB962C8B-B14F-4D97-AF65-F5344CB8AC3E}">
        <p14:creationId xmlns:p14="http://schemas.microsoft.com/office/powerpoint/2010/main" val="19390183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D5D6-2879-8FD9-BE22-AD98A02FBCF2}"/>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2FBF0717-35AC-C898-B015-08034B4D975C}"/>
              </a:ext>
            </a:extLst>
          </p:cNvPr>
          <p:cNvSpPr>
            <a:spLocks noGrp="1"/>
          </p:cNvSpPr>
          <p:nvPr>
            <p:ph idx="1"/>
          </p:nvPr>
        </p:nvSpPr>
        <p:spPr>
          <a:xfrm>
            <a:off x="1069848" y="1722266"/>
            <a:ext cx="10058400" cy="4313863"/>
          </a:xfrm>
        </p:spPr>
        <p:txBody>
          <a:bodyPr/>
          <a:lstStyle/>
          <a:p>
            <a:r>
              <a:rPr lang="en-IN"/>
              <a:t>JavaFX is a Java library and a GUI toolkit designed to develop and facilitate Rich Internet applications, web applications, and desktop applications. </a:t>
            </a:r>
          </a:p>
          <a:p>
            <a:endParaRPr lang="en-IN"/>
          </a:p>
          <a:p>
            <a:r>
              <a:rPr lang="en-IN"/>
              <a:t>The most significant perk of using JavaFX is that the applications written using this library can run on multiple operating systems like Windows, Linux, iOS, Android, and several platforms like Desktops, Web, Mobile Phones, TVs, Tablets, etc. </a:t>
            </a:r>
          </a:p>
          <a:p>
            <a:endParaRPr lang="en-IN"/>
          </a:p>
          <a:p>
            <a:r>
              <a:rPr lang="en-IN"/>
              <a:t>This characteristic of the JavaFX library makes it very versatile across operating systems and different platforms. </a:t>
            </a:r>
            <a:endParaRPr lang="en-US"/>
          </a:p>
        </p:txBody>
      </p:sp>
      <p:sp>
        <p:nvSpPr>
          <p:cNvPr id="4" name="Date Placeholder 3">
            <a:extLst>
              <a:ext uri="{FF2B5EF4-FFF2-40B4-BE49-F238E27FC236}">
                <a16:creationId xmlns:a16="http://schemas.microsoft.com/office/drawing/2014/main" id="{0B770F16-A3C3-2CE4-1039-489439AA7440}"/>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BD6426AC-19A9-3400-3413-5CEBE173F5A2}"/>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27E3B6EE-4A0C-582E-F7BD-11C2009D14C6}"/>
              </a:ext>
            </a:extLst>
          </p:cNvPr>
          <p:cNvSpPr>
            <a:spLocks noGrp="1"/>
          </p:cNvSpPr>
          <p:nvPr>
            <p:ph type="sldNum" sz="quarter" idx="12"/>
          </p:nvPr>
        </p:nvSpPr>
        <p:spPr/>
        <p:txBody>
          <a:bodyPr/>
          <a:lstStyle/>
          <a:p>
            <a:fld id="{860C8249-ED93-7640-8EF8-EF1CF6F3BBCA}" type="slidenum">
              <a:rPr lang="en-US" smtClean="0"/>
              <a:t>36</a:t>
            </a:fld>
            <a:endParaRPr lang="en-US"/>
          </a:p>
        </p:txBody>
      </p:sp>
      <p:pic>
        <p:nvPicPr>
          <p:cNvPr id="7" name="Picture 6">
            <a:extLst>
              <a:ext uri="{FF2B5EF4-FFF2-40B4-BE49-F238E27FC236}">
                <a16:creationId xmlns:a16="http://schemas.microsoft.com/office/drawing/2014/main" id="{A5BCDF32-10D7-AC20-59B5-1E82A59264C3}"/>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7590251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03CCF6-01DE-EFDF-8E8C-C804CE3A049E}"/>
              </a:ext>
            </a:extLst>
          </p:cNvPr>
          <p:cNvSpPr>
            <a:spLocks noGrp="1"/>
          </p:cNvSpPr>
          <p:nvPr>
            <p:ph idx="1"/>
          </p:nvPr>
        </p:nvSpPr>
        <p:spPr/>
        <p:txBody>
          <a:bodyPr/>
          <a:lstStyle/>
          <a:p>
            <a:pPr marL="0" indent="0" fontAlgn="base">
              <a:buNone/>
            </a:pPr>
            <a:r>
              <a:rPr lang="en-IN" b="1"/>
              <a:t>Need of JavaFX</a:t>
            </a:r>
          </a:p>
          <a:p>
            <a:pPr fontAlgn="base"/>
            <a:r>
              <a:rPr lang="en-IN"/>
              <a:t>Before JavaFX, developing the client base applications was a very complicated and cumbersome task. </a:t>
            </a:r>
          </a:p>
          <a:p>
            <a:pPr fontAlgn="base"/>
            <a:r>
              <a:rPr lang="en-IN"/>
              <a:t>Programmers and developers used to require several libraries for adding various functionalities like media, UI controls, animations and effects, 2D and 3D shapes, etc., in their applications. </a:t>
            </a:r>
          </a:p>
          <a:p>
            <a:pPr fontAlgn="base"/>
            <a:r>
              <a:rPr lang="en-IN"/>
              <a:t>This issue was resolved when JavaFX came into the picture, which changed the whole scenario of the development of web applications by bringing in all the peculiarities into one single library. </a:t>
            </a:r>
          </a:p>
          <a:p>
            <a:pPr fontAlgn="base"/>
            <a:r>
              <a:rPr lang="en-IN"/>
              <a:t>Apart from this, the programmers can also utilize all the existing perks of the older libraries like Java Swing and Advanced Windowing Tool Kit.</a:t>
            </a:r>
          </a:p>
          <a:p>
            <a:endParaRPr lang="en-US"/>
          </a:p>
        </p:txBody>
      </p:sp>
      <p:sp>
        <p:nvSpPr>
          <p:cNvPr id="4" name="Date Placeholder 3">
            <a:extLst>
              <a:ext uri="{FF2B5EF4-FFF2-40B4-BE49-F238E27FC236}">
                <a16:creationId xmlns:a16="http://schemas.microsoft.com/office/drawing/2014/main" id="{9B3E9A21-A99D-F019-ACAD-D29B06A3B7F2}"/>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C547DF27-AA51-796A-1C5D-4B7EEC79F1B7}"/>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C7577C53-E396-7287-B3DB-727C9DD42060}"/>
              </a:ext>
            </a:extLst>
          </p:cNvPr>
          <p:cNvSpPr>
            <a:spLocks noGrp="1"/>
          </p:cNvSpPr>
          <p:nvPr>
            <p:ph type="sldNum" sz="quarter" idx="12"/>
          </p:nvPr>
        </p:nvSpPr>
        <p:spPr/>
        <p:txBody>
          <a:bodyPr/>
          <a:lstStyle/>
          <a:p>
            <a:fld id="{860C8249-ED93-7640-8EF8-EF1CF6F3BBCA}" type="slidenum">
              <a:rPr lang="en-US" smtClean="0"/>
              <a:t>37</a:t>
            </a:fld>
            <a:endParaRPr lang="en-US"/>
          </a:p>
        </p:txBody>
      </p:sp>
      <p:pic>
        <p:nvPicPr>
          <p:cNvPr id="7" name="Picture 6">
            <a:extLst>
              <a:ext uri="{FF2B5EF4-FFF2-40B4-BE49-F238E27FC236}">
                <a16:creationId xmlns:a16="http://schemas.microsoft.com/office/drawing/2014/main" id="{E2E948DF-A934-3220-474A-9CEA202247B5}"/>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5928910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87AA25-B42F-9993-7EAC-42B4BB090925}"/>
              </a:ext>
            </a:extLst>
          </p:cNvPr>
          <p:cNvSpPr>
            <a:spLocks noGrp="1"/>
          </p:cNvSpPr>
          <p:nvPr>
            <p:ph idx="1"/>
          </p:nvPr>
        </p:nvSpPr>
        <p:spPr>
          <a:xfrm>
            <a:off x="1078919" y="1214266"/>
            <a:ext cx="10049329" cy="4549720"/>
          </a:xfrm>
        </p:spPr>
        <p:txBody>
          <a:bodyPr/>
          <a:lstStyle/>
          <a:p>
            <a:pPr marL="0" indent="0">
              <a:buNone/>
            </a:pPr>
            <a:r>
              <a:rPr lang="en-IN"/>
              <a:t>Features: </a:t>
            </a:r>
          </a:p>
          <a:p>
            <a:pPr marL="0" indent="0">
              <a:buNone/>
            </a:pPr>
            <a:r>
              <a:rPr lang="en-IN"/>
              <a:t>JavaFX is an open-source framework based on Java, used for advancing rich client applications. The JavaFX library comprises numerous peculiarities that make it a handpicked option for developers to develop rich client applications. These features are as follows:</a:t>
            </a:r>
          </a:p>
          <a:p>
            <a:pPr fontAlgn="base"/>
            <a:r>
              <a:rPr lang="en-IN" b="1"/>
              <a:t>Java Library –</a:t>
            </a:r>
            <a:r>
              <a:rPr lang="en-IN"/>
              <a:t> JavaFX is a Java library, which allows the user to gain the support of all the Java characteristics such as multithreading, generics, lambda expressions, and many more. </a:t>
            </a:r>
          </a:p>
          <a:p>
            <a:pPr fontAlgn="base"/>
            <a:r>
              <a:rPr lang="en-IN" b="1"/>
              <a:t>Platform Independent –</a:t>
            </a:r>
            <a:r>
              <a:rPr lang="en-IN"/>
              <a:t> The rich internet applications made using JavaFX are platform-independent. The JavaFX library is open for all the scripting languages that can be administered on a JVM, which comprise – Java, Groovy, Scala, and </a:t>
            </a:r>
            <a:r>
              <a:rPr lang="en-IN" err="1"/>
              <a:t>JRuby</a:t>
            </a:r>
            <a:r>
              <a:rPr lang="en-IN"/>
              <a:t>.</a:t>
            </a:r>
          </a:p>
          <a:p>
            <a:endParaRPr lang="en-US"/>
          </a:p>
        </p:txBody>
      </p:sp>
      <p:sp>
        <p:nvSpPr>
          <p:cNvPr id="4" name="Date Placeholder 3">
            <a:extLst>
              <a:ext uri="{FF2B5EF4-FFF2-40B4-BE49-F238E27FC236}">
                <a16:creationId xmlns:a16="http://schemas.microsoft.com/office/drawing/2014/main" id="{2C08C928-F251-F523-298E-C1C14A6BAE0E}"/>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DF93F6CB-2695-CA45-0BDE-EFE67A7FD73F}"/>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D3CF1452-5EA5-F4A9-083B-B7046E424E70}"/>
              </a:ext>
            </a:extLst>
          </p:cNvPr>
          <p:cNvSpPr>
            <a:spLocks noGrp="1"/>
          </p:cNvSpPr>
          <p:nvPr>
            <p:ph type="sldNum" sz="quarter" idx="12"/>
          </p:nvPr>
        </p:nvSpPr>
        <p:spPr/>
        <p:txBody>
          <a:bodyPr/>
          <a:lstStyle/>
          <a:p>
            <a:fld id="{860C8249-ED93-7640-8EF8-EF1CF6F3BBCA}" type="slidenum">
              <a:rPr lang="en-US" smtClean="0"/>
              <a:t>38</a:t>
            </a:fld>
            <a:endParaRPr lang="en-US"/>
          </a:p>
        </p:txBody>
      </p:sp>
      <p:pic>
        <p:nvPicPr>
          <p:cNvPr id="7" name="Picture 6">
            <a:extLst>
              <a:ext uri="{FF2B5EF4-FFF2-40B4-BE49-F238E27FC236}">
                <a16:creationId xmlns:a16="http://schemas.microsoft.com/office/drawing/2014/main" id="{62856B14-6A1C-4D22-0D96-14A216A612DC}"/>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6019459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D31A0F-1C3A-59B3-8AB1-323EAF78B751}"/>
              </a:ext>
            </a:extLst>
          </p:cNvPr>
          <p:cNvSpPr>
            <a:spLocks noGrp="1"/>
          </p:cNvSpPr>
          <p:nvPr>
            <p:ph idx="1"/>
          </p:nvPr>
        </p:nvSpPr>
        <p:spPr/>
        <p:txBody>
          <a:bodyPr/>
          <a:lstStyle/>
          <a:p>
            <a:r>
              <a:rPr lang="en-IN" b="1"/>
              <a:t>FXML – </a:t>
            </a:r>
            <a:r>
              <a:rPr lang="en-IN"/>
              <a:t>JavaFX emphasizes an HTML-like declarative markup language known as FXML. FXML is based on extensible markup language (XML).</a:t>
            </a:r>
          </a:p>
          <a:p>
            <a:r>
              <a:rPr lang="en-IN" b="1"/>
              <a:t>Scene Builder – </a:t>
            </a:r>
            <a:r>
              <a:rPr lang="en-IN"/>
              <a:t>JavaFX also implements a tool named Scene Builder, which is a visual editor for FXML. Scene Builder generates FXML mark-ups that can be transmitted to the IDE’s like Eclipse and NetBeans, which further helps the user to combine the business logic to their applications.</a:t>
            </a:r>
          </a:p>
          <a:p>
            <a:r>
              <a:rPr lang="en-IN" b="1"/>
              <a:t>Hardware-accelerated Graphics Pipeline – </a:t>
            </a:r>
            <a:r>
              <a:rPr lang="en-IN"/>
              <a:t>The graphics of the JavaFX applications are based on the hardware-accelerated graphics rendering pipeline, commonly known as Prism. </a:t>
            </a:r>
          </a:p>
          <a:p>
            <a:r>
              <a:rPr lang="en-IN" b="1"/>
              <a:t>Built-in UI controls – </a:t>
            </a:r>
            <a:r>
              <a:rPr lang="en-IN"/>
              <a:t>JavaFX comprises all the major built-in UI controls that help in developing well-featured applications. These built-in UI components are not operating system-dependent.</a:t>
            </a:r>
            <a:endParaRPr lang="en-US"/>
          </a:p>
        </p:txBody>
      </p:sp>
      <p:sp>
        <p:nvSpPr>
          <p:cNvPr id="4" name="Date Placeholder 3">
            <a:extLst>
              <a:ext uri="{FF2B5EF4-FFF2-40B4-BE49-F238E27FC236}">
                <a16:creationId xmlns:a16="http://schemas.microsoft.com/office/drawing/2014/main" id="{9F35D6C1-84B1-0B01-CC8E-9AEED51E09D5}"/>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7D24D28A-26B0-F92E-112D-F5782292A339}"/>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0E8E16D0-D18B-6A50-6AD7-AAEBA72765C6}"/>
              </a:ext>
            </a:extLst>
          </p:cNvPr>
          <p:cNvSpPr>
            <a:spLocks noGrp="1"/>
          </p:cNvSpPr>
          <p:nvPr>
            <p:ph type="sldNum" sz="quarter" idx="12"/>
          </p:nvPr>
        </p:nvSpPr>
        <p:spPr/>
        <p:txBody>
          <a:bodyPr/>
          <a:lstStyle/>
          <a:p>
            <a:fld id="{860C8249-ED93-7640-8EF8-EF1CF6F3BBCA}" type="slidenum">
              <a:rPr lang="en-US" smtClean="0"/>
              <a:t>39</a:t>
            </a:fld>
            <a:endParaRPr lang="en-US"/>
          </a:p>
        </p:txBody>
      </p:sp>
      <p:pic>
        <p:nvPicPr>
          <p:cNvPr id="7" name="Picture 6">
            <a:extLst>
              <a:ext uri="{FF2B5EF4-FFF2-40B4-BE49-F238E27FC236}">
                <a16:creationId xmlns:a16="http://schemas.microsoft.com/office/drawing/2014/main" id="{54B5BFDB-9045-9055-0475-B99114BFC7DB}"/>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199655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BBD4092-BDFD-C4B7-F2FD-D45FB81A2828}"/>
              </a:ext>
            </a:extLst>
          </p:cNvPr>
          <p:cNvPicPr>
            <a:picLocks noGrp="1" noChangeAspect="1"/>
          </p:cNvPicPr>
          <p:nvPr>
            <p:ph idx="1"/>
          </p:nvPr>
        </p:nvPicPr>
        <p:blipFill>
          <a:blip r:embed="rId2"/>
          <a:stretch>
            <a:fillRect/>
          </a:stretch>
        </p:blipFill>
        <p:spPr>
          <a:xfrm>
            <a:off x="2606566" y="358424"/>
            <a:ext cx="5967324" cy="5914360"/>
          </a:xfrm>
        </p:spPr>
      </p:pic>
      <p:sp>
        <p:nvSpPr>
          <p:cNvPr id="4" name="Date Placeholder 3">
            <a:extLst>
              <a:ext uri="{FF2B5EF4-FFF2-40B4-BE49-F238E27FC236}">
                <a16:creationId xmlns:a16="http://schemas.microsoft.com/office/drawing/2014/main" id="{4678E8D5-BFA1-B8FF-D4A9-7F81A8751175}"/>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87A212B1-008D-570A-0547-B998CD4B957E}"/>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48FF129F-C194-DCAB-16D0-69E7DA97C942}"/>
              </a:ext>
            </a:extLst>
          </p:cNvPr>
          <p:cNvSpPr>
            <a:spLocks noGrp="1"/>
          </p:cNvSpPr>
          <p:nvPr>
            <p:ph type="sldNum" sz="quarter" idx="12"/>
          </p:nvPr>
        </p:nvSpPr>
        <p:spPr/>
        <p:txBody>
          <a:bodyPr/>
          <a:lstStyle/>
          <a:p>
            <a:fld id="{860C8249-ED93-7640-8EF8-EF1CF6F3BBCA}" type="slidenum">
              <a:rPr lang="en-US" smtClean="0"/>
              <a:t>4</a:t>
            </a:fld>
            <a:endParaRPr lang="en-US"/>
          </a:p>
        </p:txBody>
      </p:sp>
      <p:pic>
        <p:nvPicPr>
          <p:cNvPr id="7" name="Picture 6">
            <a:extLst>
              <a:ext uri="{FF2B5EF4-FFF2-40B4-BE49-F238E27FC236}">
                <a16:creationId xmlns:a16="http://schemas.microsoft.com/office/drawing/2014/main" id="{955C14A4-8992-72A9-85F9-54A07BF149B4}"/>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3505296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61DE606-FA81-E295-6557-CCADF9EE70FA}"/>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01B46EEB-885D-B6B0-4548-AF9273E42F74}"/>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9EAA555A-2F23-7D48-DDE8-F1CCC47BD121}"/>
              </a:ext>
            </a:extLst>
          </p:cNvPr>
          <p:cNvSpPr>
            <a:spLocks noGrp="1"/>
          </p:cNvSpPr>
          <p:nvPr>
            <p:ph type="sldNum" sz="quarter" idx="12"/>
          </p:nvPr>
        </p:nvSpPr>
        <p:spPr/>
        <p:txBody>
          <a:bodyPr/>
          <a:lstStyle/>
          <a:p>
            <a:fld id="{860C8249-ED93-7640-8EF8-EF1CF6F3BBCA}" type="slidenum">
              <a:rPr lang="en-US" smtClean="0"/>
              <a:t>40</a:t>
            </a:fld>
            <a:endParaRPr lang="en-US"/>
          </a:p>
        </p:txBody>
      </p:sp>
      <p:pic>
        <p:nvPicPr>
          <p:cNvPr id="7" name="Picture 6">
            <a:extLst>
              <a:ext uri="{FF2B5EF4-FFF2-40B4-BE49-F238E27FC236}">
                <a16:creationId xmlns:a16="http://schemas.microsoft.com/office/drawing/2014/main" id="{E7C42CD3-9745-E52F-2ABB-D84C7CE04B9D}"/>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B841AD61-ED59-517F-5B6F-47E5F4F6D677}"/>
              </a:ext>
            </a:extLst>
          </p:cNvPr>
          <p:cNvSpPr/>
          <p:nvPr/>
        </p:nvSpPr>
        <p:spPr>
          <a:xfrm>
            <a:off x="0" y="167050"/>
            <a:ext cx="6096000" cy="5632311"/>
          </a:xfrm>
          <a:prstGeom prst="rect">
            <a:avLst/>
          </a:prstGeom>
        </p:spPr>
        <p:txBody>
          <a:bodyPr>
            <a:spAutoFit/>
          </a:bodyPr>
          <a:lstStyle/>
          <a:p>
            <a:r>
              <a:rPr lang="en-IN">
                <a:solidFill>
                  <a:srgbClr val="000000"/>
                </a:solidFill>
                <a:latin typeface="Arial" panose="020B0604020202020204" pitchFamily="34" charset="0"/>
              </a:rPr>
              <a:t>Here is a list of some of general use cases I see for JavaFX:</a:t>
            </a:r>
          </a:p>
          <a:p>
            <a:pPr>
              <a:buFont typeface="Arial" panose="020B0604020202020204" pitchFamily="34" charset="0"/>
              <a:buChar char="•"/>
            </a:pPr>
            <a:r>
              <a:rPr lang="en-IN">
                <a:solidFill>
                  <a:srgbClr val="000000"/>
                </a:solidFill>
                <a:latin typeface="Arial" panose="020B0604020202020204" pitchFamily="34" charset="0"/>
              </a:rPr>
              <a:t>Developer tools</a:t>
            </a:r>
          </a:p>
          <a:p>
            <a:pPr marL="742950" lvl="1" indent="-285750">
              <a:buFont typeface="Arial" panose="020B0604020202020204" pitchFamily="34" charset="0"/>
              <a:buChar char="•"/>
            </a:pPr>
            <a:r>
              <a:rPr lang="en-IN">
                <a:solidFill>
                  <a:srgbClr val="000000"/>
                </a:solidFill>
                <a:latin typeface="Arial" panose="020B0604020202020204" pitchFamily="34" charset="0"/>
              </a:rPr>
              <a:t>IDE</a:t>
            </a:r>
          </a:p>
          <a:p>
            <a:pPr marL="742950" lvl="1" indent="-285750">
              <a:buFont typeface="Arial" panose="020B0604020202020204" pitchFamily="34" charset="0"/>
              <a:buChar char="•"/>
            </a:pPr>
            <a:r>
              <a:rPr lang="en-IN">
                <a:solidFill>
                  <a:srgbClr val="000000"/>
                </a:solidFill>
                <a:latin typeface="Arial" panose="020B0604020202020204" pitchFamily="34" charset="0"/>
              </a:rPr>
              <a:t>Editors</a:t>
            </a:r>
          </a:p>
          <a:p>
            <a:pPr marL="742950" lvl="1" indent="-285750">
              <a:buFont typeface="Arial" panose="020B0604020202020204" pitchFamily="34" charset="0"/>
              <a:buChar char="•"/>
            </a:pPr>
            <a:r>
              <a:rPr lang="en-IN">
                <a:solidFill>
                  <a:srgbClr val="000000"/>
                </a:solidFill>
                <a:latin typeface="Arial" panose="020B0604020202020204" pitchFamily="34" charset="0"/>
              </a:rPr>
              <a:t>File compression / encryption tools</a:t>
            </a:r>
          </a:p>
          <a:p>
            <a:pPr marL="742950" lvl="1" indent="-285750">
              <a:buFont typeface="Arial" panose="020B0604020202020204" pitchFamily="34" charset="0"/>
              <a:buChar char="•"/>
            </a:pPr>
            <a:r>
              <a:rPr lang="en-IN">
                <a:solidFill>
                  <a:srgbClr val="000000"/>
                </a:solidFill>
                <a:latin typeface="Arial" panose="020B0604020202020204" pitchFamily="34" charset="0"/>
              </a:rPr>
              <a:t>Tools scanning the local disk</a:t>
            </a:r>
          </a:p>
          <a:p>
            <a:pPr>
              <a:buFont typeface="Arial" panose="020B0604020202020204" pitchFamily="34" charset="0"/>
              <a:buChar char="•"/>
            </a:pPr>
            <a:r>
              <a:rPr lang="en-IN">
                <a:solidFill>
                  <a:srgbClr val="000000"/>
                </a:solidFill>
                <a:latin typeface="Arial" panose="020B0604020202020204" pitchFamily="34" charset="0"/>
              </a:rPr>
              <a:t>Local system maintenance tools</a:t>
            </a:r>
          </a:p>
          <a:p>
            <a:pPr marL="742950" lvl="1" indent="-285750">
              <a:buFont typeface="Arial" panose="020B0604020202020204" pitchFamily="34" charset="0"/>
              <a:buChar char="•"/>
            </a:pPr>
            <a:r>
              <a:rPr lang="en-IN">
                <a:solidFill>
                  <a:srgbClr val="000000"/>
                </a:solidFill>
                <a:latin typeface="Arial" panose="020B0604020202020204" pitchFamily="34" charset="0"/>
              </a:rPr>
              <a:t>Backup tools</a:t>
            </a:r>
          </a:p>
          <a:p>
            <a:pPr marL="742950" lvl="1" indent="-285750">
              <a:buFont typeface="Arial" panose="020B0604020202020204" pitchFamily="34" charset="0"/>
              <a:buChar char="•"/>
            </a:pPr>
            <a:r>
              <a:rPr lang="en-IN">
                <a:solidFill>
                  <a:srgbClr val="000000"/>
                </a:solidFill>
                <a:latin typeface="Arial" panose="020B0604020202020204" pitchFamily="34" charset="0"/>
              </a:rPr>
              <a:t>Virus scans</a:t>
            </a:r>
          </a:p>
          <a:p>
            <a:pPr>
              <a:buFont typeface="Arial" panose="020B0604020202020204" pitchFamily="34" charset="0"/>
              <a:buChar char="•"/>
            </a:pPr>
            <a:r>
              <a:rPr lang="en-IN">
                <a:solidFill>
                  <a:srgbClr val="000000"/>
                </a:solidFill>
                <a:latin typeface="Arial" panose="020B0604020202020204" pitchFamily="34" charset="0"/>
              </a:rPr>
              <a:t>Utility apps</a:t>
            </a:r>
          </a:p>
          <a:p>
            <a:pPr marL="742950" lvl="1" indent="-285750">
              <a:buFont typeface="Arial" panose="020B0604020202020204" pitchFamily="34" charset="0"/>
              <a:buChar char="•"/>
            </a:pPr>
            <a:r>
              <a:rPr lang="en-IN">
                <a:solidFill>
                  <a:srgbClr val="000000"/>
                </a:solidFill>
                <a:latin typeface="Arial" panose="020B0604020202020204" pitchFamily="34" charset="0"/>
              </a:rPr>
              <a:t>Skype / Messenger / Chat</a:t>
            </a:r>
          </a:p>
          <a:p>
            <a:pPr marL="742950" lvl="1" indent="-285750">
              <a:buFont typeface="Arial" panose="020B0604020202020204" pitchFamily="34" charset="0"/>
              <a:buChar char="•"/>
            </a:pPr>
            <a:r>
              <a:rPr lang="en-IN">
                <a:solidFill>
                  <a:srgbClr val="000000"/>
                </a:solidFill>
                <a:latin typeface="Arial" panose="020B0604020202020204" pitchFamily="34" charset="0"/>
              </a:rPr>
              <a:t>Screen shot tools</a:t>
            </a:r>
          </a:p>
          <a:p>
            <a:pPr marL="742950" lvl="1" indent="-285750">
              <a:buFont typeface="Arial" panose="020B0604020202020204" pitchFamily="34" charset="0"/>
              <a:buChar char="•"/>
            </a:pPr>
            <a:r>
              <a:rPr lang="en-IN">
                <a:solidFill>
                  <a:srgbClr val="000000"/>
                </a:solidFill>
                <a:latin typeface="Arial" panose="020B0604020202020204" pitchFamily="34" charset="0"/>
              </a:rPr>
              <a:t>Photo and video editing</a:t>
            </a:r>
          </a:p>
          <a:p>
            <a:pPr marL="742950" lvl="1" indent="-285750">
              <a:buFont typeface="Arial" panose="020B0604020202020204" pitchFamily="34" charset="0"/>
              <a:buChar char="•"/>
            </a:pPr>
            <a:r>
              <a:rPr lang="en-IN">
                <a:solidFill>
                  <a:srgbClr val="000000"/>
                </a:solidFill>
                <a:latin typeface="Arial" panose="020B0604020202020204" pitchFamily="34" charset="0"/>
              </a:rPr>
              <a:t>Video players</a:t>
            </a:r>
          </a:p>
          <a:p>
            <a:pPr marL="742950" lvl="1" indent="-285750">
              <a:buFont typeface="Arial" panose="020B0604020202020204" pitchFamily="34" charset="0"/>
              <a:buChar char="•"/>
            </a:pPr>
            <a:r>
              <a:rPr lang="en-IN">
                <a:solidFill>
                  <a:srgbClr val="000000"/>
                </a:solidFill>
                <a:latin typeface="Arial" panose="020B0604020202020204" pitchFamily="34" charset="0"/>
              </a:rPr>
              <a:t>Audio editing</a:t>
            </a:r>
          </a:p>
          <a:p>
            <a:pPr marL="742950" lvl="1" indent="-285750">
              <a:buFont typeface="Arial" panose="020B0604020202020204" pitchFamily="34" charset="0"/>
              <a:buChar char="•"/>
            </a:pPr>
            <a:r>
              <a:rPr lang="en-IN">
                <a:solidFill>
                  <a:srgbClr val="000000"/>
                </a:solidFill>
                <a:latin typeface="Arial" panose="020B0604020202020204" pitchFamily="34" charset="0"/>
              </a:rPr>
              <a:t>Audio players</a:t>
            </a:r>
          </a:p>
          <a:p>
            <a:pPr>
              <a:buFont typeface="Arial" panose="020B0604020202020204" pitchFamily="34" charset="0"/>
              <a:buChar char="•"/>
            </a:pPr>
            <a:r>
              <a:rPr lang="en-IN">
                <a:solidFill>
                  <a:srgbClr val="000000"/>
                </a:solidFill>
                <a:latin typeface="Arial" panose="020B0604020202020204" pitchFamily="34" charset="0"/>
              </a:rPr>
              <a:t>Games</a:t>
            </a:r>
          </a:p>
          <a:p>
            <a:pPr>
              <a:buFont typeface="Arial" panose="020B0604020202020204" pitchFamily="34" charset="0"/>
              <a:buChar char="•"/>
            </a:pPr>
            <a:r>
              <a:rPr lang="en-IN">
                <a:solidFill>
                  <a:srgbClr val="000000"/>
                </a:solidFill>
                <a:latin typeface="Arial" panose="020B0604020202020204" pitchFamily="34" charset="0"/>
              </a:rPr>
              <a:t>Data Science Tools</a:t>
            </a:r>
          </a:p>
          <a:p>
            <a:endParaRPr lang="en-IN" b="0" i="0" u="none" strike="noStrike">
              <a:solidFill>
                <a:srgbClr val="000000"/>
              </a:solidFill>
              <a:effectLst/>
              <a:latin typeface="Arial" panose="020B0604020202020204" pitchFamily="34" charset="0"/>
            </a:endParaRPr>
          </a:p>
        </p:txBody>
      </p:sp>
      <p:sp>
        <p:nvSpPr>
          <p:cNvPr id="9" name="Rectangle 8">
            <a:extLst>
              <a:ext uri="{FF2B5EF4-FFF2-40B4-BE49-F238E27FC236}">
                <a16:creationId xmlns:a16="http://schemas.microsoft.com/office/drawing/2014/main" id="{11CB952F-09A0-16FF-8AB6-C6E445A5CD91}"/>
              </a:ext>
            </a:extLst>
          </p:cNvPr>
          <p:cNvSpPr/>
          <p:nvPr/>
        </p:nvSpPr>
        <p:spPr>
          <a:xfrm>
            <a:off x="5438813" y="122896"/>
            <a:ext cx="6096000" cy="6186309"/>
          </a:xfrm>
          <a:prstGeom prst="rect">
            <a:avLst/>
          </a:prstGeom>
        </p:spPr>
        <p:txBody>
          <a:bodyPr>
            <a:spAutoFit/>
          </a:bodyPr>
          <a:lstStyle/>
          <a:p>
            <a:r>
              <a:rPr lang="en-IN">
                <a:solidFill>
                  <a:srgbClr val="000000"/>
                </a:solidFill>
                <a:latin typeface="Arial" panose="020B0604020202020204" pitchFamily="34" charset="0"/>
              </a:rPr>
              <a:t>Here are some of the desktop apps I use regularly:</a:t>
            </a:r>
          </a:p>
          <a:p>
            <a:pPr>
              <a:buFont typeface="Arial" panose="020B0604020202020204" pitchFamily="34" charset="0"/>
              <a:buChar char="•"/>
            </a:pPr>
            <a:r>
              <a:rPr lang="en-IN">
                <a:solidFill>
                  <a:srgbClr val="000000"/>
                </a:solidFill>
                <a:latin typeface="Arial" panose="020B0604020202020204" pitchFamily="34" charset="0"/>
              </a:rPr>
              <a:t>IntelliJ IDEA</a:t>
            </a:r>
          </a:p>
          <a:p>
            <a:pPr>
              <a:buFont typeface="Arial" panose="020B0604020202020204" pitchFamily="34" charset="0"/>
              <a:buChar char="•"/>
            </a:pPr>
            <a:r>
              <a:rPr lang="en-IN">
                <a:solidFill>
                  <a:srgbClr val="000000"/>
                </a:solidFill>
                <a:latin typeface="Arial" panose="020B0604020202020204" pitchFamily="34" charset="0"/>
              </a:rPr>
              <a:t>Notepad++</a:t>
            </a:r>
          </a:p>
          <a:p>
            <a:pPr>
              <a:buFont typeface="Arial" panose="020B0604020202020204" pitchFamily="34" charset="0"/>
              <a:buChar char="•"/>
            </a:pPr>
            <a:r>
              <a:rPr lang="en-IN">
                <a:solidFill>
                  <a:srgbClr val="000000"/>
                </a:solidFill>
                <a:latin typeface="Arial" panose="020B0604020202020204" pitchFamily="34" charset="0"/>
              </a:rPr>
              <a:t>SourceTree</a:t>
            </a:r>
          </a:p>
          <a:p>
            <a:pPr>
              <a:buFont typeface="Arial" panose="020B0604020202020204" pitchFamily="34" charset="0"/>
              <a:buChar char="•"/>
            </a:pPr>
            <a:r>
              <a:rPr lang="en-IN">
                <a:solidFill>
                  <a:srgbClr val="000000"/>
                </a:solidFill>
                <a:latin typeface="Arial" panose="020B0604020202020204" pitchFamily="34" charset="0"/>
              </a:rPr>
              <a:t>SnagIt</a:t>
            </a:r>
          </a:p>
          <a:p>
            <a:pPr>
              <a:buFont typeface="Arial" panose="020B0604020202020204" pitchFamily="34" charset="0"/>
              <a:buChar char="•"/>
            </a:pPr>
            <a:r>
              <a:rPr lang="en-IN">
                <a:solidFill>
                  <a:srgbClr val="000000"/>
                </a:solidFill>
                <a:latin typeface="Arial" panose="020B0604020202020204" pitchFamily="34" charset="0"/>
              </a:rPr>
              <a:t>Putty</a:t>
            </a:r>
          </a:p>
          <a:p>
            <a:pPr>
              <a:buFont typeface="Arial" panose="020B0604020202020204" pitchFamily="34" charset="0"/>
              <a:buChar char="•"/>
            </a:pPr>
            <a:r>
              <a:rPr lang="en-IN">
                <a:solidFill>
                  <a:srgbClr val="000000"/>
                </a:solidFill>
                <a:latin typeface="Arial" panose="020B0604020202020204" pitchFamily="34" charset="0"/>
              </a:rPr>
              <a:t>WinSCP</a:t>
            </a:r>
          </a:p>
          <a:p>
            <a:pPr>
              <a:buFont typeface="Arial" panose="020B0604020202020204" pitchFamily="34" charset="0"/>
              <a:buChar char="•"/>
            </a:pPr>
            <a:r>
              <a:rPr lang="en-IN">
                <a:solidFill>
                  <a:srgbClr val="000000"/>
                </a:solidFill>
                <a:latin typeface="Arial" panose="020B0604020202020204" pitchFamily="34" charset="0"/>
              </a:rPr>
              <a:t>Skype</a:t>
            </a:r>
          </a:p>
          <a:p>
            <a:pPr>
              <a:buFont typeface="Arial" panose="020B0604020202020204" pitchFamily="34" charset="0"/>
              <a:buChar char="•"/>
            </a:pPr>
            <a:r>
              <a:rPr lang="en-IN">
                <a:solidFill>
                  <a:srgbClr val="000000"/>
                </a:solidFill>
                <a:latin typeface="Arial" panose="020B0604020202020204" pitchFamily="34" charset="0"/>
              </a:rPr>
              <a:t>Signal</a:t>
            </a:r>
          </a:p>
          <a:p>
            <a:pPr>
              <a:buFont typeface="Arial" panose="020B0604020202020204" pitchFamily="34" charset="0"/>
              <a:buChar char="•"/>
            </a:pPr>
            <a:r>
              <a:rPr lang="en-IN">
                <a:solidFill>
                  <a:srgbClr val="000000"/>
                </a:solidFill>
                <a:latin typeface="Arial" panose="020B0604020202020204" pitchFamily="34" charset="0"/>
              </a:rPr>
              <a:t>Telegram</a:t>
            </a:r>
          </a:p>
          <a:p>
            <a:pPr>
              <a:buFont typeface="Arial" panose="020B0604020202020204" pitchFamily="34" charset="0"/>
              <a:buChar char="•"/>
            </a:pPr>
            <a:r>
              <a:rPr lang="en-IN" err="1">
                <a:solidFill>
                  <a:srgbClr val="000000"/>
                </a:solidFill>
                <a:latin typeface="Arial" panose="020B0604020202020204" pitchFamily="34" charset="0"/>
              </a:rPr>
              <a:t>PhotoShop</a:t>
            </a:r>
            <a:endParaRPr lang="en-IN">
              <a:solidFill>
                <a:srgbClr val="000000"/>
              </a:solidFill>
              <a:latin typeface="Arial" panose="020B0604020202020204" pitchFamily="34" charset="0"/>
            </a:endParaRPr>
          </a:p>
          <a:p>
            <a:pPr>
              <a:buFont typeface="Arial" panose="020B0604020202020204" pitchFamily="34" charset="0"/>
              <a:buChar char="•"/>
            </a:pPr>
            <a:r>
              <a:rPr lang="en-IN">
                <a:solidFill>
                  <a:srgbClr val="000000"/>
                </a:solidFill>
                <a:latin typeface="Arial" panose="020B0604020202020204" pitchFamily="34" charset="0"/>
              </a:rPr>
              <a:t>Premiere Pro</a:t>
            </a:r>
          </a:p>
          <a:p>
            <a:pPr>
              <a:buFont typeface="Arial" panose="020B0604020202020204" pitchFamily="34" charset="0"/>
              <a:buChar char="•"/>
            </a:pPr>
            <a:r>
              <a:rPr lang="en-IN" err="1">
                <a:solidFill>
                  <a:srgbClr val="000000"/>
                </a:solidFill>
                <a:latin typeface="Arial" panose="020B0604020202020204" pitchFamily="34" charset="0"/>
              </a:rPr>
              <a:t>VideoLAN</a:t>
            </a:r>
            <a:r>
              <a:rPr lang="en-IN">
                <a:solidFill>
                  <a:srgbClr val="000000"/>
                </a:solidFill>
                <a:latin typeface="Arial" panose="020B0604020202020204" pitchFamily="34" charset="0"/>
              </a:rPr>
              <a:t> (VLC)</a:t>
            </a:r>
          </a:p>
          <a:p>
            <a:pPr>
              <a:buFont typeface="Arial" panose="020B0604020202020204" pitchFamily="34" charset="0"/>
              <a:buChar char="•"/>
            </a:pPr>
            <a:r>
              <a:rPr lang="en-IN" err="1">
                <a:solidFill>
                  <a:srgbClr val="000000"/>
                </a:solidFill>
                <a:latin typeface="Arial" panose="020B0604020202020204" pitchFamily="34" charset="0"/>
              </a:rPr>
              <a:t>EDraw</a:t>
            </a:r>
            <a:endParaRPr lang="en-IN">
              <a:solidFill>
                <a:srgbClr val="000000"/>
              </a:solidFill>
              <a:latin typeface="Arial" panose="020B0604020202020204" pitchFamily="34" charset="0"/>
            </a:endParaRPr>
          </a:p>
          <a:p>
            <a:r>
              <a:rPr lang="en-IN">
                <a:solidFill>
                  <a:srgbClr val="000000"/>
                </a:solidFill>
                <a:latin typeface="Arial" panose="020B0604020202020204" pitchFamily="34" charset="0"/>
              </a:rPr>
              <a:t>Additionally, several companies that have started with web applications have later added native / local desktop applications. Some of these are:</a:t>
            </a:r>
          </a:p>
          <a:p>
            <a:pPr>
              <a:buFont typeface="Arial" panose="020B0604020202020204" pitchFamily="34" charset="0"/>
              <a:buChar char="•"/>
            </a:pPr>
            <a:r>
              <a:rPr lang="en-IN">
                <a:solidFill>
                  <a:srgbClr val="000000"/>
                </a:solidFill>
                <a:latin typeface="Arial" panose="020B0604020202020204" pitchFamily="34" charset="0"/>
              </a:rPr>
              <a:t>YouTube Music</a:t>
            </a:r>
          </a:p>
          <a:p>
            <a:pPr>
              <a:buFont typeface="Arial" panose="020B0604020202020204" pitchFamily="34" charset="0"/>
              <a:buChar char="•"/>
            </a:pPr>
            <a:r>
              <a:rPr lang="en-IN">
                <a:solidFill>
                  <a:srgbClr val="000000"/>
                </a:solidFill>
                <a:latin typeface="Arial" panose="020B0604020202020204" pitchFamily="34" charset="0"/>
              </a:rPr>
              <a:t>Spotify</a:t>
            </a:r>
          </a:p>
          <a:p>
            <a:pPr>
              <a:buFont typeface="Arial" panose="020B0604020202020204" pitchFamily="34" charset="0"/>
              <a:buChar char="•"/>
            </a:pPr>
            <a:r>
              <a:rPr lang="en-IN">
                <a:solidFill>
                  <a:srgbClr val="000000"/>
                </a:solidFill>
                <a:latin typeface="Arial" panose="020B0604020202020204" pitchFamily="34" charset="0"/>
              </a:rPr>
              <a:t>Microsoft Teams</a:t>
            </a:r>
          </a:p>
          <a:p>
            <a:pPr>
              <a:buFont typeface="Arial" panose="020B0604020202020204" pitchFamily="34" charset="0"/>
              <a:buChar char="•"/>
            </a:pPr>
            <a:r>
              <a:rPr lang="en-IN">
                <a:solidFill>
                  <a:srgbClr val="000000"/>
                </a:solidFill>
                <a:latin typeface="Arial" panose="020B0604020202020204" pitchFamily="34" charset="0"/>
              </a:rPr>
              <a:t>Slack</a:t>
            </a:r>
          </a:p>
          <a:p>
            <a:pPr>
              <a:buFont typeface="Arial" panose="020B0604020202020204" pitchFamily="34" charset="0"/>
              <a:buChar char="•"/>
            </a:pPr>
            <a:r>
              <a:rPr lang="en-IN">
                <a:solidFill>
                  <a:srgbClr val="000000"/>
                </a:solidFill>
                <a:latin typeface="Arial" panose="020B0604020202020204" pitchFamily="34" charset="0"/>
              </a:rPr>
              <a:t>Google Drive</a:t>
            </a:r>
            <a:endParaRPr lang="en-US"/>
          </a:p>
        </p:txBody>
      </p:sp>
    </p:spTree>
    <p:extLst>
      <p:ext uri="{BB962C8B-B14F-4D97-AF65-F5344CB8AC3E}">
        <p14:creationId xmlns:p14="http://schemas.microsoft.com/office/powerpoint/2010/main" val="5207935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D864-6205-8191-A92B-68457340A9AD}"/>
              </a:ext>
            </a:extLst>
          </p:cNvPr>
          <p:cNvSpPr>
            <a:spLocks noGrp="1"/>
          </p:cNvSpPr>
          <p:nvPr>
            <p:ph type="title"/>
          </p:nvPr>
        </p:nvSpPr>
        <p:spPr/>
        <p:txBody>
          <a:bodyPr/>
          <a:lstStyle/>
          <a:p>
            <a:r>
              <a:rPr lang="en-US"/>
              <a:t>Java Event Basics</a:t>
            </a:r>
          </a:p>
        </p:txBody>
      </p:sp>
      <p:sp>
        <p:nvSpPr>
          <p:cNvPr id="3" name="Content Placeholder 2">
            <a:extLst>
              <a:ext uri="{FF2B5EF4-FFF2-40B4-BE49-F238E27FC236}">
                <a16:creationId xmlns:a16="http://schemas.microsoft.com/office/drawing/2014/main" id="{3BA47EB3-9EFF-226D-C6B9-354CB6058A28}"/>
              </a:ext>
            </a:extLst>
          </p:cNvPr>
          <p:cNvSpPr>
            <a:spLocks noGrp="1"/>
          </p:cNvSpPr>
          <p:nvPr>
            <p:ph idx="1"/>
          </p:nvPr>
        </p:nvSpPr>
        <p:spPr/>
        <p:txBody>
          <a:bodyPr/>
          <a:lstStyle/>
          <a:p>
            <a:pPr marL="0" indent="0">
              <a:buNone/>
            </a:pPr>
            <a:r>
              <a:rPr lang="en-IN"/>
              <a:t>The events can be broadly classified into the following two categories −</a:t>
            </a:r>
          </a:p>
          <a:p>
            <a:r>
              <a:rPr lang="en-IN" b="1"/>
              <a:t>Foreground Events</a:t>
            </a:r>
            <a:r>
              <a:rPr lang="en-IN"/>
              <a:t> − Those events which require the direct interaction of a user. They are generated as consequences of a person interacting with the graphical components in a Graphical User Interface. For example, clicking on a button, moving the mouse, entering a character through keyboard, selecting an item from list, scrolling the page, etc.</a:t>
            </a:r>
          </a:p>
          <a:p>
            <a:endParaRPr lang="en-IN"/>
          </a:p>
          <a:p>
            <a:r>
              <a:rPr lang="en-IN" b="1"/>
              <a:t>Background Events</a:t>
            </a:r>
            <a:r>
              <a:rPr lang="en-IN"/>
              <a:t> − Those events that don't require the interaction of end-user are known as background events. The operating system interruptions, hardware or software failure, timer expiry, operation completion are the example of background events.</a:t>
            </a:r>
          </a:p>
          <a:p>
            <a:endParaRPr lang="en-US"/>
          </a:p>
        </p:txBody>
      </p:sp>
      <p:sp>
        <p:nvSpPr>
          <p:cNvPr id="4" name="Date Placeholder 3">
            <a:extLst>
              <a:ext uri="{FF2B5EF4-FFF2-40B4-BE49-F238E27FC236}">
                <a16:creationId xmlns:a16="http://schemas.microsoft.com/office/drawing/2014/main" id="{DFB71E01-A017-D1CD-9861-FD3D1820C6B7}"/>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B120A5CB-2E2F-85E9-A128-EDF754161936}"/>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05879C1A-FD9A-A878-4BFE-CE5F680B3E7F}"/>
              </a:ext>
            </a:extLst>
          </p:cNvPr>
          <p:cNvSpPr>
            <a:spLocks noGrp="1"/>
          </p:cNvSpPr>
          <p:nvPr>
            <p:ph type="sldNum" sz="quarter" idx="12"/>
          </p:nvPr>
        </p:nvSpPr>
        <p:spPr/>
        <p:txBody>
          <a:bodyPr/>
          <a:lstStyle/>
          <a:p>
            <a:fld id="{860C8249-ED93-7640-8EF8-EF1CF6F3BBCA}" type="slidenum">
              <a:rPr lang="en-US" smtClean="0"/>
              <a:t>41</a:t>
            </a:fld>
            <a:endParaRPr lang="en-US"/>
          </a:p>
        </p:txBody>
      </p:sp>
      <p:pic>
        <p:nvPicPr>
          <p:cNvPr id="7" name="Picture 6">
            <a:extLst>
              <a:ext uri="{FF2B5EF4-FFF2-40B4-BE49-F238E27FC236}">
                <a16:creationId xmlns:a16="http://schemas.microsoft.com/office/drawing/2014/main" id="{EE7779C1-D13E-EEBF-9C59-408CCE70E030}"/>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8431008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2BF8E-731D-6586-0CD0-A413D2AEA036}"/>
              </a:ext>
            </a:extLst>
          </p:cNvPr>
          <p:cNvSpPr>
            <a:spLocks noGrp="1"/>
          </p:cNvSpPr>
          <p:nvPr>
            <p:ph type="title"/>
          </p:nvPr>
        </p:nvSpPr>
        <p:spPr>
          <a:xfrm>
            <a:off x="1086972" y="262025"/>
            <a:ext cx="10058400" cy="1609344"/>
          </a:xfrm>
        </p:spPr>
        <p:txBody>
          <a:bodyPr/>
          <a:lstStyle/>
          <a:p>
            <a:r>
              <a:rPr lang="en-US"/>
              <a:t>Events in JavaFX</a:t>
            </a:r>
          </a:p>
        </p:txBody>
      </p:sp>
      <p:sp>
        <p:nvSpPr>
          <p:cNvPr id="3" name="Content Placeholder 2">
            <a:extLst>
              <a:ext uri="{FF2B5EF4-FFF2-40B4-BE49-F238E27FC236}">
                <a16:creationId xmlns:a16="http://schemas.microsoft.com/office/drawing/2014/main" id="{65E71998-6164-44AF-C954-F927909F9BFA}"/>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IN"/>
              <a:t>JavaFX provides support to handle a wide varieties of events. The class named </a:t>
            </a:r>
            <a:r>
              <a:rPr lang="en-IN" b="1"/>
              <a:t>Event</a:t>
            </a:r>
            <a:r>
              <a:rPr lang="en-IN"/>
              <a:t> of the package </a:t>
            </a:r>
            <a:r>
              <a:rPr lang="en-IN" b="1" err="1"/>
              <a:t>javafx.event</a:t>
            </a:r>
            <a:r>
              <a:rPr lang="en-IN"/>
              <a:t> is the base class for an event.</a:t>
            </a:r>
          </a:p>
          <a:p>
            <a:pPr marL="0" indent="0">
              <a:buNone/>
            </a:pPr>
            <a:r>
              <a:rPr lang="en-IN"/>
              <a:t>An instance of any of its subclass is an event. JavaFX provides a wide variety of events. Some of them are are listed below.</a:t>
            </a:r>
          </a:p>
          <a:p>
            <a:r>
              <a:rPr lang="en-IN" b="1"/>
              <a:t>Mouse Event</a:t>
            </a:r>
            <a:r>
              <a:rPr lang="en-IN"/>
              <a:t> − This is an input event that occurs when a mouse is clicked. It is represented by the class named </a:t>
            </a:r>
            <a:r>
              <a:rPr lang="en-IN" b="1" err="1"/>
              <a:t>MouseEvent</a:t>
            </a:r>
            <a:r>
              <a:rPr lang="en-IN"/>
              <a:t>. It includes actions like mouse clicked, mouse pressed, mouse released, mouse moved, mouse entered target, mouse exited target, etc.</a:t>
            </a:r>
          </a:p>
          <a:p>
            <a:r>
              <a:rPr lang="en-IN" b="1"/>
              <a:t>Key Event</a:t>
            </a:r>
            <a:r>
              <a:rPr lang="en-IN"/>
              <a:t> − This is an input event that indicates the key stroke occurred on a node. It is represented by the class named </a:t>
            </a:r>
            <a:r>
              <a:rPr lang="en-IN" b="1" err="1"/>
              <a:t>KeyEvent</a:t>
            </a:r>
            <a:r>
              <a:rPr lang="en-IN"/>
              <a:t>. This event includes actions like key pressed, key released and key typed.</a:t>
            </a:r>
          </a:p>
          <a:p>
            <a:r>
              <a:rPr lang="en-IN" b="1"/>
              <a:t>Drag Event</a:t>
            </a:r>
            <a:r>
              <a:rPr lang="en-IN"/>
              <a:t> − This is an input event which occurs when the mouse is dragged. It is represented by the class named </a:t>
            </a:r>
            <a:r>
              <a:rPr lang="en-IN" b="1" err="1"/>
              <a:t>DragEvent</a:t>
            </a:r>
            <a:r>
              <a:rPr lang="en-IN"/>
              <a:t>. It includes actions like drag entered, drag dropped, drag entered target, drag exited target, drag over, etc.</a:t>
            </a:r>
          </a:p>
          <a:p>
            <a:r>
              <a:rPr lang="en-IN" b="1"/>
              <a:t>Window Event</a:t>
            </a:r>
            <a:r>
              <a:rPr lang="en-IN"/>
              <a:t> − This is an event related to window showing/hiding actions. It is represented by the class named </a:t>
            </a:r>
            <a:r>
              <a:rPr lang="en-IN" b="1" err="1"/>
              <a:t>WindowEvent</a:t>
            </a:r>
            <a:r>
              <a:rPr lang="en-IN"/>
              <a:t>. It includes actions like window hiding, window shown, window hidden, window showing, etc.</a:t>
            </a:r>
          </a:p>
          <a:p>
            <a:endParaRPr lang="en-US"/>
          </a:p>
        </p:txBody>
      </p:sp>
      <p:sp>
        <p:nvSpPr>
          <p:cNvPr id="4" name="Date Placeholder 3">
            <a:extLst>
              <a:ext uri="{FF2B5EF4-FFF2-40B4-BE49-F238E27FC236}">
                <a16:creationId xmlns:a16="http://schemas.microsoft.com/office/drawing/2014/main" id="{88AE465C-85A6-D759-FF18-0E140F587962}"/>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517696BE-3F88-700B-5174-C5C2CE1A893B}"/>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25B7724E-035F-BA96-8CEB-BECB8E01D537}"/>
              </a:ext>
            </a:extLst>
          </p:cNvPr>
          <p:cNvSpPr>
            <a:spLocks noGrp="1"/>
          </p:cNvSpPr>
          <p:nvPr>
            <p:ph type="sldNum" sz="quarter" idx="12"/>
          </p:nvPr>
        </p:nvSpPr>
        <p:spPr/>
        <p:txBody>
          <a:bodyPr/>
          <a:lstStyle/>
          <a:p>
            <a:fld id="{860C8249-ED93-7640-8EF8-EF1CF6F3BBCA}" type="slidenum">
              <a:rPr lang="en-US" smtClean="0"/>
              <a:t>42</a:t>
            </a:fld>
            <a:endParaRPr lang="en-US"/>
          </a:p>
        </p:txBody>
      </p:sp>
      <p:pic>
        <p:nvPicPr>
          <p:cNvPr id="7" name="Picture 6">
            <a:extLst>
              <a:ext uri="{FF2B5EF4-FFF2-40B4-BE49-F238E27FC236}">
                <a16:creationId xmlns:a16="http://schemas.microsoft.com/office/drawing/2014/main" id="{3B5F1257-6766-FF88-1136-CE77E03C443F}"/>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7239535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C1FF4-DF91-1C35-A698-77469E3C142C}"/>
              </a:ext>
            </a:extLst>
          </p:cNvPr>
          <p:cNvSpPr>
            <a:spLocks noGrp="1"/>
          </p:cNvSpPr>
          <p:nvPr>
            <p:ph type="title"/>
          </p:nvPr>
        </p:nvSpPr>
        <p:spPr>
          <a:xfrm>
            <a:off x="0" y="-294970"/>
            <a:ext cx="10058400" cy="1609344"/>
          </a:xfrm>
        </p:spPr>
        <p:txBody>
          <a:bodyPr/>
          <a:lstStyle/>
          <a:p>
            <a:r>
              <a:rPr lang="en-US"/>
              <a:t>Event Handling</a:t>
            </a:r>
          </a:p>
        </p:txBody>
      </p:sp>
      <p:sp>
        <p:nvSpPr>
          <p:cNvPr id="3" name="Content Placeholder 2">
            <a:extLst>
              <a:ext uri="{FF2B5EF4-FFF2-40B4-BE49-F238E27FC236}">
                <a16:creationId xmlns:a16="http://schemas.microsoft.com/office/drawing/2014/main" id="{819E7938-E643-32EC-A6D3-498BB77C5CD0}"/>
              </a:ext>
            </a:extLst>
          </p:cNvPr>
          <p:cNvSpPr>
            <a:spLocks noGrp="1"/>
          </p:cNvSpPr>
          <p:nvPr>
            <p:ph idx="1"/>
          </p:nvPr>
        </p:nvSpPr>
        <p:spPr>
          <a:xfrm>
            <a:off x="96071" y="905203"/>
            <a:ext cx="10058400" cy="4050792"/>
          </a:xfrm>
        </p:spPr>
        <p:txBody>
          <a:bodyPr/>
          <a:lstStyle/>
          <a:p>
            <a:pPr marL="0" indent="0">
              <a:buNone/>
            </a:pPr>
            <a:r>
              <a:rPr lang="en-IN"/>
              <a:t>Event Handling is the mechanism that controls the event and decides what should happen, if an event occurs. This mechanism has the code which is known as an event handler that is executed when an event occurs. JavaFX provides handlers and filters to handle events. In JavaFX every event has −</a:t>
            </a:r>
          </a:p>
          <a:p>
            <a:r>
              <a:rPr lang="en-IN" b="1"/>
              <a:t>Target</a:t>
            </a:r>
            <a:r>
              <a:rPr lang="en-IN"/>
              <a:t> − The node on which an event occurred. A target can be a window, scene, and a node.</a:t>
            </a:r>
          </a:p>
          <a:p>
            <a:r>
              <a:rPr lang="en-IN" b="1"/>
              <a:t>Source</a:t>
            </a:r>
            <a:r>
              <a:rPr lang="en-IN"/>
              <a:t> − The source from which the event is generated will be the source of the event. In the above scenario, mouse is the source of the event.</a:t>
            </a:r>
          </a:p>
          <a:p>
            <a:r>
              <a:rPr lang="en-IN" b="1"/>
              <a:t>Type</a:t>
            </a:r>
            <a:r>
              <a:rPr lang="en-IN"/>
              <a:t> − Type of the occurred event; in case of mouse event – mouse pressed, mouse released are the type of events.</a:t>
            </a:r>
          </a:p>
          <a:p>
            <a:endParaRPr lang="en-US"/>
          </a:p>
        </p:txBody>
      </p:sp>
      <p:sp>
        <p:nvSpPr>
          <p:cNvPr id="4" name="Date Placeholder 3">
            <a:extLst>
              <a:ext uri="{FF2B5EF4-FFF2-40B4-BE49-F238E27FC236}">
                <a16:creationId xmlns:a16="http://schemas.microsoft.com/office/drawing/2014/main" id="{A4D0A74A-230E-8205-4C36-037DC2D392EC}"/>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DE1076D1-1FD1-5B37-6F7E-4B24A4A9669A}"/>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E86E24DC-C23D-C904-7A8B-CF674F92F015}"/>
              </a:ext>
            </a:extLst>
          </p:cNvPr>
          <p:cNvSpPr>
            <a:spLocks noGrp="1"/>
          </p:cNvSpPr>
          <p:nvPr>
            <p:ph type="sldNum" sz="quarter" idx="12"/>
          </p:nvPr>
        </p:nvSpPr>
        <p:spPr/>
        <p:txBody>
          <a:bodyPr/>
          <a:lstStyle/>
          <a:p>
            <a:fld id="{860C8249-ED93-7640-8EF8-EF1CF6F3BBCA}" type="slidenum">
              <a:rPr lang="en-US" smtClean="0"/>
              <a:t>43</a:t>
            </a:fld>
            <a:endParaRPr lang="en-US"/>
          </a:p>
        </p:txBody>
      </p:sp>
      <p:pic>
        <p:nvPicPr>
          <p:cNvPr id="7" name="Picture 6">
            <a:extLst>
              <a:ext uri="{FF2B5EF4-FFF2-40B4-BE49-F238E27FC236}">
                <a16:creationId xmlns:a16="http://schemas.microsoft.com/office/drawing/2014/main" id="{AE32934F-68EE-4D76-F195-D0A1D0CD919A}"/>
              </a:ext>
            </a:extLst>
          </p:cNvPr>
          <p:cNvPicPr>
            <a:picLocks noChangeAspect="1"/>
          </p:cNvPicPr>
          <p:nvPr/>
        </p:nvPicPr>
        <p:blipFill>
          <a:blip r:embed="rId2"/>
          <a:stretch>
            <a:fillRect/>
          </a:stretch>
        </p:blipFill>
        <p:spPr>
          <a:xfrm>
            <a:off x="10877626" y="0"/>
            <a:ext cx="1314374" cy="1314374"/>
          </a:xfrm>
          <a:prstGeom prst="rect">
            <a:avLst/>
          </a:prstGeom>
        </p:spPr>
      </p:pic>
      <p:pic>
        <p:nvPicPr>
          <p:cNvPr id="9" name="Picture 8">
            <a:extLst>
              <a:ext uri="{FF2B5EF4-FFF2-40B4-BE49-F238E27FC236}">
                <a16:creationId xmlns:a16="http://schemas.microsoft.com/office/drawing/2014/main" id="{4CDC2A72-F46F-8C60-2414-AD2EA3CFBE69}"/>
              </a:ext>
            </a:extLst>
          </p:cNvPr>
          <p:cNvPicPr>
            <a:picLocks noChangeAspect="1"/>
          </p:cNvPicPr>
          <p:nvPr/>
        </p:nvPicPr>
        <p:blipFill>
          <a:blip r:embed="rId3"/>
          <a:stretch>
            <a:fillRect/>
          </a:stretch>
        </p:blipFill>
        <p:spPr>
          <a:xfrm>
            <a:off x="5248657" y="4079919"/>
            <a:ext cx="4334254" cy="2192865"/>
          </a:xfrm>
          <a:prstGeom prst="rect">
            <a:avLst/>
          </a:prstGeom>
        </p:spPr>
      </p:pic>
    </p:spTree>
    <p:extLst>
      <p:ext uri="{BB962C8B-B14F-4D97-AF65-F5344CB8AC3E}">
        <p14:creationId xmlns:p14="http://schemas.microsoft.com/office/powerpoint/2010/main" val="34115386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3E4C7D-4A8B-9D10-014C-F8B2009DEEA7}"/>
              </a:ext>
            </a:extLst>
          </p:cNvPr>
          <p:cNvSpPr>
            <a:spLocks noGrp="1"/>
          </p:cNvSpPr>
          <p:nvPr>
            <p:ph idx="1"/>
          </p:nvPr>
        </p:nvSpPr>
        <p:spPr/>
        <p:txBody>
          <a:bodyPr/>
          <a:lstStyle/>
          <a:p>
            <a:pPr marL="0" indent="0">
              <a:buNone/>
            </a:pPr>
            <a:r>
              <a:rPr lang="en-US"/>
              <a:t>For sample program on event handler</a:t>
            </a:r>
          </a:p>
          <a:p>
            <a:endParaRPr lang="en-US"/>
          </a:p>
          <a:p>
            <a:pPr marL="0" indent="0">
              <a:buNone/>
            </a:pPr>
            <a:r>
              <a:rPr lang="en-US">
                <a:hlinkClick r:id="rId2"/>
              </a:rPr>
              <a:t>https://www.tutorialspoint.com/javafx/javafx_event_handling.htm</a:t>
            </a:r>
            <a:endParaRPr lang="en-US"/>
          </a:p>
          <a:p>
            <a:pPr marL="0" indent="0">
              <a:buNone/>
            </a:pPr>
            <a:r>
              <a:rPr lang="en-US">
                <a:hlinkClick r:id="rId3"/>
              </a:rPr>
              <a:t>https://www.javatpoint.com/javafx-event-handlers</a:t>
            </a:r>
            <a:r>
              <a:rPr lang="en-US"/>
              <a:t>  </a:t>
            </a:r>
          </a:p>
        </p:txBody>
      </p:sp>
      <p:sp>
        <p:nvSpPr>
          <p:cNvPr id="4" name="Date Placeholder 3">
            <a:extLst>
              <a:ext uri="{FF2B5EF4-FFF2-40B4-BE49-F238E27FC236}">
                <a16:creationId xmlns:a16="http://schemas.microsoft.com/office/drawing/2014/main" id="{332D0260-98BC-15F9-7867-E028348E2046}"/>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9E577A5D-3EDB-13DD-05E5-3EB2ED0A2D82}"/>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D111CFC9-47AA-0E7F-3D58-ED3944FD101A}"/>
              </a:ext>
            </a:extLst>
          </p:cNvPr>
          <p:cNvSpPr>
            <a:spLocks noGrp="1"/>
          </p:cNvSpPr>
          <p:nvPr>
            <p:ph type="sldNum" sz="quarter" idx="12"/>
          </p:nvPr>
        </p:nvSpPr>
        <p:spPr/>
        <p:txBody>
          <a:bodyPr/>
          <a:lstStyle/>
          <a:p>
            <a:fld id="{860C8249-ED93-7640-8EF8-EF1CF6F3BBCA}" type="slidenum">
              <a:rPr lang="en-US" smtClean="0"/>
              <a:t>44</a:t>
            </a:fld>
            <a:endParaRPr lang="en-US"/>
          </a:p>
        </p:txBody>
      </p:sp>
      <p:pic>
        <p:nvPicPr>
          <p:cNvPr id="7" name="Picture 6">
            <a:extLst>
              <a:ext uri="{FF2B5EF4-FFF2-40B4-BE49-F238E27FC236}">
                <a16:creationId xmlns:a16="http://schemas.microsoft.com/office/drawing/2014/main" id="{2257CE52-2688-2C30-9805-5DBFA55E0085}"/>
              </a:ext>
            </a:extLst>
          </p:cNvPr>
          <p:cNvPicPr>
            <a:picLocks noChangeAspect="1"/>
          </p:cNvPicPr>
          <p:nvPr/>
        </p:nvPicPr>
        <p:blipFill>
          <a:blip r:embed="rId4"/>
          <a:stretch>
            <a:fillRect/>
          </a:stretch>
        </p:blipFill>
        <p:spPr>
          <a:xfrm>
            <a:off x="10877626" y="0"/>
            <a:ext cx="1314374" cy="1314374"/>
          </a:xfrm>
          <a:prstGeom prst="rect">
            <a:avLst/>
          </a:prstGeom>
        </p:spPr>
      </p:pic>
    </p:spTree>
    <p:extLst>
      <p:ext uri="{BB962C8B-B14F-4D97-AF65-F5344CB8AC3E}">
        <p14:creationId xmlns:p14="http://schemas.microsoft.com/office/powerpoint/2010/main" val="2309945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BB81-36AF-0359-CFE5-4AF928BC875E}"/>
              </a:ext>
            </a:extLst>
          </p:cNvPr>
          <p:cNvSpPr>
            <a:spLocks noGrp="1"/>
          </p:cNvSpPr>
          <p:nvPr>
            <p:ph type="title"/>
          </p:nvPr>
        </p:nvSpPr>
        <p:spPr/>
        <p:txBody>
          <a:bodyPr/>
          <a:lstStyle/>
          <a:p>
            <a:r>
              <a:rPr lang="en-US"/>
              <a:t>Drawing directly on canvas</a:t>
            </a:r>
          </a:p>
        </p:txBody>
      </p:sp>
      <p:sp>
        <p:nvSpPr>
          <p:cNvPr id="3" name="Content Placeholder 2">
            <a:extLst>
              <a:ext uri="{FF2B5EF4-FFF2-40B4-BE49-F238E27FC236}">
                <a16:creationId xmlns:a16="http://schemas.microsoft.com/office/drawing/2014/main" id="{9BEDAED8-BAAC-8983-21E4-2B15B02DE326}"/>
              </a:ext>
            </a:extLst>
          </p:cNvPr>
          <p:cNvSpPr>
            <a:spLocks noGrp="1"/>
          </p:cNvSpPr>
          <p:nvPr>
            <p:ph idx="1"/>
          </p:nvPr>
        </p:nvSpPr>
        <p:spPr/>
        <p:txBody>
          <a:bodyPr vert="horz" lIns="91440" tIns="45720" rIns="91440" bIns="45720" rtlCol="0" anchor="t">
            <a:normAutofit/>
          </a:bodyPr>
          <a:lstStyle/>
          <a:p>
            <a:pPr marL="0" indent="0" fontAlgn="base">
              <a:buNone/>
            </a:pPr>
            <a:r>
              <a:rPr lang="en-IN"/>
              <a:t>Canvas class is a part of JavaFX. </a:t>
            </a:r>
          </a:p>
          <a:p>
            <a:pPr marL="0" indent="0" fontAlgn="base">
              <a:buNone/>
            </a:pPr>
            <a:r>
              <a:rPr lang="en-IN"/>
              <a:t>Canvas class basically creates an image that can be drawn on using a set of graphics commands provided by a Graphics Context. </a:t>
            </a:r>
          </a:p>
          <a:p>
            <a:pPr marL="0" indent="0" fontAlgn="base">
              <a:buNone/>
            </a:pPr>
            <a:r>
              <a:rPr lang="en-IN"/>
              <a:t>Canvas has a specified height and width and all the drawing operations are clipped to the bounds of the canvas.</a:t>
            </a:r>
          </a:p>
          <a:p>
            <a:pPr marL="0" indent="0" fontAlgn="base">
              <a:buNone/>
            </a:pPr>
            <a:endParaRPr lang="en-IN"/>
          </a:p>
          <a:p>
            <a:pPr marL="0" indent="0" fontAlgn="base">
              <a:buNone/>
            </a:pPr>
            <a:r>
              <a:rPr lang="en-IN" b="1"/>
              <a:t>Constructors of the class:</a:t>
            </a:r>
            <a:endParaRPr lang="en-IN"/>
          </a:p>
          <a:p>
            <a:pPr fontAlgn="base"/>
            <a:r>
              <a:rPr lang="en-IN" b="1"/>
              <a:t>Canvas()</a:t>
            </a:r>
            <a:r>
              <a:rPr lang="en-IN"/>
              <a:t>: Creates a new canvas object.</a:t>
            </a:r>
          </a:p>
          <a:p>
            <a:pPr fontAlgn="base"/>
            <a:r>
              <a:rPr lang="en-IN" b="1"/>
              <a:t>Canvas(double w, double h)</a:t>
            </a:r>
            <a:r>
              <a:rPr lang="en-IN"/>
              <a:t>: Creates a new canvas object with specified width and height.</a:t>
            </a:r>
          </a:p>
          <a:p>
            <a:pPr marL="0" indent="0">
              <a:buNone/>
            </a:pPr>
            <a:endParaRPr lang="en-US"/>
          </a:p>
        </p:txBody>
      </p:sp>
      <p:sp>
        <p:nvSpPr>
          <p:cNvPr id="4" name="Date Placeholder 3">
            <a:extLst>
              <a:ext uri="{FF2B5EF4-FFF2-40B4-BE49-F238E27FC236}">
                <a16:creationId xmlns:a16="http://schemas.microsoft.com/office/drawing/2014/main" id="{23F45A4E-A456-0201-DDE4-3D8DB61F1FBE}"/>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37DA4B26-0DD1-BBEE-9495-8709828553AA}"/>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F0DDB8B7-893D-57D7-2FE9-106A9603DBCD}"/>
              </a:ext>
            </a:extLst>
          </p:cNvPr>
          <p:cNvSpPr>
            <a:spLocks noGrp="1"/>
          </p:cNvSpPr>
          <p:nvPr>
            <p:ph type="sldNum" sz="quarter" idx="12"/>
          </p:nvPr>
        </p:nvSpPr>
        <p:spPr/>
        <p:txBody>
          <a:bodyPr/>
          <a:lstStyle/>
          <a:p>
            <a:fld id="{860C8249-ED93-7640-8EF8-EF1CF6F3BBCA}" type="slidenum">
              <a:rPr lang="en-US" smtClean="0"/>
              <a:t>45</a:t>
            </a:fld>
            <a:endParaRPr lang="en-US"/>
          </a:p>
        </p:txBody>
      </p:sp>
      <p:pic>
        <p:nvPicPr>
          <p:cNvPr id="7" name="Picture 6">
            <a:extLst>
              <a:ext uri="{FF2B5EF4-FFF2-40B4-BE49-F238E27FC236}">
                <a16:creationId xmlns:a16="http://schemas.microsoft.com/office/drawing/2014/main" id="{320E3A08-6E94-8E03-2287-206E1806866A}"/>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792975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E30089C-1731-378D-E35A-B7E20CFE56C5}"/>
              </a:ext>
            </a:extLst>
          </p:cNvPr>
          <p:cNvPicPr>
            <a:picLocks noGrp="1" noChangeAspect="1"/>
          </p:cNvPicPr>
          <p:nvPr>
            <p:ph idx="1"/>
          </p:nvPr>
        </p:nvPicPr>
        <p:blipFill>
          <a:blip r:embed="rId2"/>
          <a:stretch>
            <a:fillRect/>
          </a:stretch>
        </p:blipFill>
        <p:spPr>
          <a:xfrm>
            <a:off x="2540024" y="1207433"/>
            <a:ext cx="7187458" cy="4051300"/>
          </a:xfrm>
        </p:spPr>
      </p:pic>
      <p:sp>
        <p:nvSpPr>
          <p:cNvPr id="4" name="Date Placeholder 3">
            <a:extLst>
              <a:ext uri="{FF2B5EF4-FFF2-40B4-BE49-F238E27FC236}">
                <a16:creationId xmlns:a16="http://schemas.microsoft.com/office/drawing/2014/main" id="{F17CDE58-D2DD-1B9C-A913-8A9A5A122DC1}"/>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4DEF856F-8B03-A5DD-52B5-6E10D1C71D56}"/>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0D286E59-2369-DFAB-6C8B-C79A26942C1B}"/>
              </a:ext>
            </a:extLst>
          </p:cNvPr>
          <p:cNvSpPr>
            <a:spLocks noGrp="1"/>
          </p:cNvSpPr>
          <p:nvPr>
            <p:ph type="sldNum" sz="quarter" idx="12"/>
          </p:nvPr>
        </p:nvSpPr>
        <p:spPr/>
        <p:txBody>
          <a:bodyPr/>
          <a:lstStyle/>
          <a:p>
            <a:fld id="{860C8249-ED93-7640-8EF8-EF1CF6F3BBCA}" type="slidenum">
              <a:rPr lang="en-US" smtClean="0"/>
              <a:t>46</a:t>
            </a:fld>
            <a:endParaRPr lang="en-US"/>
          </a:p>
        </p:txBody>
      </p:sp>
      <p:pic>
        <p:nvPicPr>
          <p:cNvPr id="7" name="Picture 6">
            <a:extLst>
              <a:ext uri="{FF2B5EF4-FFF2-40B4-BE49-F238E27FC236}">
                <a16:creationId xmlns:a16="http://schemas.microsoft.com/office/drawing/2014/main" id="{AFDD006C-5855-2D65-4A63-049881B6B770}"/>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23716196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878B99B-BEC5-C6BE-8FA2-583B2D6EE196}"/>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836082F0-3CC6-749F-7D1F-167204492C36}"/>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B5787F8B-C0A4-F906-2A48-1AF8B730B155}"/>
              </a:ext>
            </a:extLst>
          </p:cNvPr>
          <p:cNvSpPr>
            <a:spLocks noGrp="1"/>
          </p:cNvSpPr>
          <p:nvPr>
            <p:ph type="sldNum" sz="quarter" idx="12"/>
          </p:nvPr>
        </p:nvSpPr>
        <p:spPr/>
        <p:txBody>
          <a:bodyPr/>
          <a:lstStyle/>
          <a:p>
            <a:fld id="{860C8249-ED93-7640-8EF8-EF1CF6F3BBCA}" type="slidenum">
              <a:rPr lang="en-US" smtClean="0"/>
              <a:t>47</a:t>
            </a:fld>
            <a:endParaRPr lang="en-US"/>
          </a:p>
        </p:txBody>
      </p:sp>
      <p:pic>
        <p:nvPicPr>
          <p:cNvPr id="7" name="Picture 6">
            <a:extLst>
              <a:ext uri="{FF2B5EF4-FFF2-40B4-BE49-F238E27FC236}">
                <a16:creationId xmlns:a16="http://schemas.microsoft.com/office/drawing/2014/main" id="{EE2C790F-94A9-246F-3109-96FBFE314AFE}"/>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04C61C9B-7F59-4C9E-09D5-B78587505743}"/>
              </a:ext>
            </a:extLst>
          </p:cNvPr>
          <p:cNvSpPr/>
          <p:nvPr/>
        </p:nvSpPr>
        <p:spPr>
          <a:xfrm>
            <a:off x="0" y="116152"/>
            <a:ext cx="6096000" cy="5078313"/>
          </a:xfrm>
          <a:prstGeom prst="rect">
            <a:avLst/>
          </a:prstGeom>
        </p:spPr>
        <p:txBody>
          <a:bodyPr>
            <a:spAutoFit/>
          </a:bodyPr>
          <a:lstStyle/>
          <a:p>
            <a:r>
              <a:rPr lang="en-US" sz="1200"/>
              <a:t>// Java Program to create a canvas with specified</a:t>
            </a:r>
          </a:p>
          <a:p>
            <a:r>
              <a:rPr lang="en-US" sz="1200"/>
              <a:t>// width and height(as arguments of constructor),</a:t>
            </a:r>
          </a:p>
          <a:p>
            <a:r>
              <a:rPr lang="en-US" sz="1200"/>
              <a:t>// add it to the stage and also add a circle and</a:t>
            </a:r>
          </a:p>
          <a:p>
            <a:r>
              <a:rPr lang="en-US" sz="1200"/>
              <a:t>// rectangle on it</a:t>
            </a:r>
          </a:p>
          <a:p>
            <a:r>
              <a:rPr lang="en-US" sz="1200"/>
              <a:t>import </a:t>
            </a:r>
            <a:r>
              <a:rPr lang="en-US" sz="1200" err="1"/>
              <a:t>javafx.application.Application</a:t>
            </a:r>
            <a:r>
              <a:rPr lang="en-US" sz="1200"/>
              <a:t>;</a:t>
            </a:r>
          </a:p>
          <a:p>
            <a:r>
              <a:rPr lang="en-US" sz="1200"/>
              <a:t>import </a:t>
            </a:r>
            <a:r>
              <a:rPr lang="en-US" sz="1200" err="1"/>
              <a:t>javafx.scene.Scene</a:t>
            </a:r>
            <a:r>
              <a:rPr lang="en-US" sz="1200"/>
              <a:t>;</a:t>
            </a:r>
          </a:p>
          <a:p>
            <a:r>
              <a:rPr lang="en-US" sz="1200"/>
              <a:t>import </a:t>
            </a:r>
            <a:r>
              <a:rPr lang="en-US" sz="1200" err="1"/>
              <a:t>javafx.scene.control</a:t>
            </a:r>
            <a:r>
              <a:rPr lang="en-US" sz="1200"/>
              <a:t>.*;</a:t>
            </a:r>
          </a:p>
          <a:p>
            <a:r>
              <a:rPr lang="en-US" sz="1200"/>
              <a:t>import </a:t>
            </a:r>
            <a:r>
              <a:rPr lang="en-US" sz="1200" err="1"/>
              <a:t>javafx.scene.layout</a:t>
            </a:r>
            <a:r>
              <a:rPr lang="en-US" sz="1200"/>
              <a:t>.*;</a:t>
            </a:r>
          </a:p>
          <a:p>
            <a:r>
              <a:rPr lang="en-US" sz="1200"/>
              <a:t>import </a:t>
            </a:r>
            <a:r>
              <a:rPr lang="en-US" sz="1200" err="1"/>
              <a:t>javafx.stage.Stage</a:t>
            </a:r>
            <a:r>
              <a:rPr lang="en-US" sz="1200"/>
              <a:t>;</a:t>
            </a:r>
          </a:p>
          <a:p>
            <a:r>
              <a:rPr lang="en-US" sz="1200"/>
              <a:t>import </a:t>
            </a:r>
            <a:r>
              <a:rPr lang="en-US" sz="1200" err="1"/>
              <a:t>javafx.event.ActionEvent</a:t>
            </a:r>
            <a:r>
              <a:rPr lang="en-US" sz="1200"/>
              <a:t>;</a:t>
            </a:r>
          </a:p>
          <a:p>
            <a:r>
              <a:rPr lang="en-US" sz="1200"/>
              <a:t>import </a:t>
            </a:r>
            <a:r>
              <a:rPr lang="en-US" sz="1200" err="1"/>
              <a:t>javafx.event.EventHandler</a:t>
            </a:r>
            <a:r>
              <a:rPr lang="en-US" sz="1200"/>
              <a:t>;</a:t>
            </a:r>
          </a:p>
          <a:p>
            <a:r>
              <a:rPr lang="en-US" sz="1200"/>
              <a:t>import </a:t>
            </a:r>
            <a:r>
              <a:rPr lang="en-US" sz="1200" err="1"/>
              <a:t>javafx.scene.canvas</a:t>
            </a:r>
            <a:r>
              <a:rPr lang="en-US" sz="1200"/>
              <a:t>.*;</a:t>
            </a:r>
          </a:p>
          <a:p>
            <a:r>
              <a:rPr lang="en-US" sz="1200"/>
              <a:t>import </a:t>
            </a:r>
            <a:r>
              <a:rPr lang="en-US" sz="1200" err="1"/>
              <a:t>javafx.scene.paint.Color</a:t>
            </a:r>
            <a:r>
              <a:rPr lang="en-US" sz="1200"/>
              <a:t>;</a:t>
            </a:r>
          </a:p>
          <a:p>
            <a:r>
              <a:rPr lang="en-US" sz="1200"/>
              <a:t>import </a:t>
            </a:r>
            <a:r>
              <a:rPr lang="en-US" sz="1200" err="1"/>
              <a:t>javafx.scene.Group</a:t>
            </a:r>
            <a:r>
              <a:rPr lang="en-US" sz="1200"/>
              <a:t>;</a:t>
            </a:r>
          </a:p>
          <a:p>
            <a:endParaRPr lang="en-US" sz="1200"/>
          </a:p>
          <a:p>
            <a:r>
              <a:rPr lang="en-US" sz="1200"/>
              <a:t>public class canvas extends Application {</a:t>
            </a:r>
          </a:p>
          <a:p>
            <a:endParaRPr lang="en-US" sz="1200"/>
          </a:p>
          <a:p>
            <a:r>
              <a:rPr lang="en-US" sz="1200"/>
              <a:t>	// launch the application</a:t>
            </a:r>
          </a:p>
          <a:p>
            <a:r>
              <a:rPr lang="en-US" sz="1200"/>
              <a:t>	public void start(Stage stage)</a:t>
            </a:r>
          </a:p>
          <a:p>
            <a:r>
              <a:rPr lang="en-US" sz="1200"/>
              <a:t>	{</a:t>
            </a:r>
          </a:p>
          <a:p>
            <a:r>
              <a:rPr lang="en-US" sz="1200"/>
              <a:t>// set title for the stage</a:t>
            </a:r>
          </a:p>
          <a:p>
            <a:r>
              <a:rPr lang="en-US" sz="1200"/>
              <a:t>		</a:t>
            </a:r>
            <a:r>
              <a:rPr lang="en-US" sz="1200" err="1"/>
              <a:t>stage.setTitle</a:t>
            </a:r>
            <a:r>
              <a:rPr lang="en-US" sz="1200"/>
              <a:t>("creating canvas");</a:t>
            </a:r>
          </a:p>
          <a:p>
            <a:endParaRPr lang="en-US" sz="1200"/>
          </a:p>
          <a:p>
            <a:r>
              <a:rPr lang="en-US" sz="1200"/>
              <a:t>		// create a canvas</a:t>
            </a:r>
          </a:p>
          <a:p>
            <a:r>
              <a:rPr lang="en-US" sz="1200"/>
              <a:t>		Canvas canvas = new Canvas(100.0f, 100.0f);</a:t>
            </a:r>
          </a:p>
          <a:p>
            <a:r>
              <a:rPr lang="en-US" sz="1200"/>
              <a:t>		</a:t>
            </a:r>
          </a:p>
        </p:txBody>
      </p:sp>
      <p:sp>
        <p:nvSpPr>
          <p:cNvPr id="9" name="Rectangle 8">
            <a:extLst>
              <a:ext uri="{FF2B5EF4-FFF2-40B4-BE49-F238E27FC236}">
                <a16:creationId xmlns:a16="http://schemas.microsoft.com/office/drawing/2014/main" id="{7DB89742-E587-6EBC-5C71-D659142D2261}"/>
              </a:ext>
            </a:extLst>
          </p:cNvPr>
          <p:cNvSpPr/>
          <p:nvPr/>
        </p:nvSpPr>
        <p:spPr>
          <a:xfrm>
            <a:off x="5438813" y="-133230"/>
            <a:ext cx="6096000" cy="6186309"/>
          </a:xfrm>
          <a:prstGeom prst="rect">
            <a:avLst/>
          </a:prstGeom>
        </p:spPr>
        <p:txBody>
          <a:bodyPr>
            <a:spAutoFit/>
          </a:bodyPr>
          <a:lstStyle/>
          <a:p>
            <a:r>
              <a:rPr lang="en-US" sz="1200"/>
              <a:t>		</a:t>
            </a:r>
          </a:p>
          <a:p>
            <a:r>
              <a:rPr lang="en-US" sz="1200"/>
              <a:t>		// graphics context</a:t>
            </a:r>
          </a:p>
          <a:p>
            <a:r>
              <a:rPr lang="en-US" sz="1200"/>
              <a:t>		</a:t>
            </a:r>
            <a:r>
              <a:rPr lang="en-US" sz="1200" err="1"/>
              <a:t>GraphicsContext</a:t>
            </a:r>
            <a:r>
              <a:rPr lang="en-US" sz="1200"/>
              <a:t> </a:t>
            </a:r>
            <a:r>
              <a:rPr lang="en-US" sz="1200" err="1"/>
              <a:t>graphics_context</a:t>
            </a:r>
            <a:r>
              <a:rPr lang="en-US" sz="1200"/>
              <a:t> =</a:t>
            </a:r>
          </a:p>
          <a:p>
            <a:r>
              <a:rPr lang="en-US" sz="1200"/>
              <a:t>			canvas.getGraphicsContext2D();</a:t>
            </a:r>
          </a:p>
          <a:p>
            <a:endParaRPr lang="en-US" sz="1200"/>
          </a:p>
          <a:p>
            <a:r>
              <a:rPr lang="en-US" sz="1200"/>
              <a:t>		// set fill for rectangle</a:t>
            </a:r>
          </a:p>
          <a:p>
            <a:r>
              <a:rPr lang="en-US" sz="1200"/>
              <a:t>		</a:t>
            </a:r>
            <a:r>
              <a:rPr lang="en-US" sz="1200" err="1"/>
              <a:t>graphics_context.setFill</a:t>
            </a:r>
            <a:r>
              <a:rPr lang="en-US" sz="1200"/>
              <a:t>(</a:t>
            </a:r>
            <a:r>
              <a:rPr lang="en-US" sz="1200" err="1"/>
              <a:t>Color.RED</a:t>
            </a:r>
            <a:r>
              <a:rPr lang="en-US" sz="1200"/>
              <a:t>);</a:t>
            </a:r>
          </a:p>
          <a:p>
            <a:r>
              <a:rPr lang="en-US" sz="1200"/>
              <a:t>		</a:t>
            </a:r>
            <a:r>
              <a:rPr lang="en-US" sz="1200" err="1"/>
              <a:t>graphics_context.fillRect</a:t>
            </a:r>
            <a:r>
              <a:rPr lang="en-US" sz="1200"/>
              <a:t>(20, 20, 70, 70);</a:t>
            </a:r>
          </a:p>
          <a:p>
            <a:endParaRPr lang="en-US" sz="1200"/>
          </a:p>
          <a:p>
            <a:r>
              <a:rPr lang="en-US" sz="1200"/>
              <a:t>		// set fill for oval</a:t>
            </a:r>
          </a:p>
          <a:p>
            <a:r>
              <a:rPr lang="en-US" sz="1200"/>
              <a:t>		</a:t>
            </a:r>
            <a:r>
              <a:rPr lang="en-US" sz="1200" err="1"/>
              <a:t>graphics_context.setFill</a:t>
            </a:r>
            <a:r>
              <a:rPr lang="en-US" sz="1200"/>
              <a:t>(</a:t>
            </a:r>
            <a:r>
              <a:rPr lang="en-US" sz="1200" err="1"/>
              <a:t>Color.BLUE</a:t>
            </a:r>
            <a:r>
              <a:rPr lang="en-US" sz="1200"/>
              <a:t>);</a:t>
            </a:r>
          </a:p>
          <a:p>
            <a:r>
              <a:rPr lang="en-US" sz="1200"/>
              <a:t>		</a:t>
            </a:r>
            <a:r>
              <a:rPr lang="en-US" sz="1200" err="1"/>
              <a:t>graphics_context.fillOval</a:t>
            </a:r>
            <a:r>
              <a:rPr lang="en-US" sz="1200"/>
              <a:t>(30, 30, 70, 70);</a:t>
            </a:r>
          </a:p>
          <a:p>
            <a:endParaRPr lang="en-US" sz="1200"/>
          </a:p>
          <a:p>
            <a:r>
              <a:rPr lang="en-US" sz="1200"/>
              <a:t>		// create a Group</a:t>
            </a:r>
          </a:p>
          <a:p>
            <a:r>
              <a:rPr lang="en-US" sz="1200"/>
              <a:t>		Group group = new Group(canvas);</a:t>
            </a:r>
          </a:p>
          <a:p>
            <a:endParaRPr lang="en-US" sz="1200"/>
          </a:p>
          <a:p>
            <a:r>
              <a:rPr lang="en-US" sz="1200"/>
              <a:t>		// create a scene</a:t>
            </a:r>
          </a:p>
          <a:p>
            <a:r>
              <a:rPr lang="en-US" sz="1200"/>
              <a:t>		Scene scene = new Scene(group, 200, 200);</a:t>
            </a:r>
          </a:p>
          <a:p>
            <a:endParaRPr lang="en-US" sz="1200"/>
          </a:p>
          <a:p>
            <a:r>
              <a:rPr lang="en-US" sz="1200"/>
              <a:t>		// set the scene</a:t>
            </a:r>
          </a:p>
          <a:p>
            <a:r>
              <a:rPr lang="en-US" sz="1200"/>
              <a:t>		</a:t>
            </a:r>
            <a:r>
              <a:rPr lang="en-US" sz="1200" err="1"/>
              <a:t>stage.setScene</a:t>
            </a:r>
            <a:r>
              <a:rPr lang="en-US" sz="1200"/>
              <a:t>(scene);</a:t>
            </a:r>
          </a:p>
          <a:p>
            <a:endParaRPr lang="en-US" sz="1200"/>
          </a:p>
          <a:p>
            <a:r>
              <a:rPr lang="en-US" sz="1200"/>
              <a:t>		</a:t>
            </a:r>
            <a:r>
              <a:rPr lang="en-US" sz="1200" err="1"/>
              <a:t>stage.show</a:t>
            </a:r>
            <a:r>
              <a:rPr lang="en-US" sz="1200"/>
              <a:t>();</a:t>
            </a:r>
          </a:p>
          <a:p>
            <a:r>
              <a:rPr lang="en-US" sz="1200"/>
              <a:t>	}</a:t>
            </a:r>
          </a:p>
          <a:p>
            <a:endParaRPr lang="en-US" sz="1200"/>
          </a:p>
          <a:p>
            <a:r>
              <a:rPr lang="en-US" sz="1200"/>
              <a:t>	// Main Method</a:t>
            </a:r>
          </a:p>
          <a:p>
            <a:r>
              <a:rPr lang="en-US" sz="1200"/>
              <a:t>	public static void main(String </a:t>
            </a:r>
            <a:r>
              <a:rPr lang="en-US" sz="1200" err="1"/>
              <a:t>args</a:t>
            </a:r>
            <a:r>
              <a:rPr lang="en-US" sz="1200"/>
              <a:t>[])</a:t>
            </a:r>
          </a:p>
          <a:p>
            <a:r>
              <a:rPr lang="en-US" sz="1200"/>
              <a:t>	{</a:t>
            </a:r>
          </a:p>
          <a:p>
            <a:endParaRPr lang="en-US" sz="1200"/>
          </a:p>
          <a:p>
            <a:r>
              <a:rPr lang="en-US" sz="1200"/>
              <a:t>		// launch the application</a:t>
            </a:r>
          </a:p>
          <a:p>
            <a:r>
              <a:rPr lang="en-US" sz="1200"/>
              <a:t>		launch(</a:t>
            </a:r>
            <a:r>
              <a:rPr lang="en-US" sz="1200" err="1"/>
              <a:t>args</a:t>
            </a:r>
            <a:r>
              <a:rPr lang="en-US" sz="1200"/>
              <a:t>);</a:t>
            </a:r>
          </a:p>
          <a:p>
            <a:r>
              <a:rPr lang="en-US" sz="1200"/>
              <a:t>	}</a:t>
            </a:r>
          </a:p>
          <a:p>
            <a:r>
              <a:rPr lang="en-US" sz="1200"/>
              <a:t>}</a:t>
            </a:r>
          </a:p>
        </p:txBody>
      </p:sp>
      <p:pic>
        <p:nvPicPr>
          <p:cNvPr id="11" name="Picture 10">
            <a:extLst>
              <a:ext uri="{FF2B5EF4-FFF2-40B4-BE49-F238E27FC236}">
                <a16:creationId xmlns:a16="http://schemas.microsoft.com/office/drawing/2014/main" id="{96D8967C-3F12-3C55-C688-402F9FAEC1DA}"/>
              </a:ext>
            </a:extLst>
          </p:cNvPr>
          <p:cNvPicPr>
            <a:picLocks noChangeAspect="1"/>
          </p:cNvPicPr>
          <p:nvPr/>
        </p:nvPicPr>
        <p:blipFill>
          <a:blip r:embed="rId3"/>
          <a:stretch>
            <a:fillRect/>
          </a:stretch>
        </p:blipFill>
        <p:spPr>
          <a:xfrm>
            <a:off x="3645304" y="952609"/>
            <a:ext cx="3357256" cy="2476391"/>
          </a:xfrm>
          <a:prstGeom prst="rect">
            <a:avLst/>
          </a:prstGeom>
        </p:spPr>
      </p:pic>
    </p:spTree>
    <p:extLst>
      <p:ext uri="{BB962C8B-B14F-4D97-AF65-F5344CB8AC3E}">
        <p14:creationId xmlns:p14="http://schemas.microsoft.com/office/powerpoint/2010/main" val="31129444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AE9F2-7ABB-F3AC-A876-F83F836A763A}"/>
              </a:ext>
            </a:extLst>
          </p:cNvPr>
          <p:cNvSpPr>
            <a:spLocks noGrp="1"/>
          </p:cNvSpPr>
          <p:nvPr>
            <p:ph type="title"/>
          </p:nvPr>
        </p:nvSpPr>
        <p:spPr/>
        <p:txBody>
          <a:bodyPr/>
          <a:lstStyle/>
          <a:p>
            <a:r>
              <a:rPr lang="en-US" err="1"/>
              <a:t>Treeview</a:t>
            </a:r>
            <a:endParaRPr lang="en-US"/>
          </a:p>
        </p:txBody>
      </p:sp>
      <p:sp>
        <p:nvSpPr>
          <p:cNvPr id="3" name="Content Placeholder 2">
            <a:extLst>
              <a:ext uri="{FF2B5EF4-FFF2-40B4-BE49-F238E27FC236}">
                <a16:creationId xmlns:a16="http://schemas.microsoft.com/office/drawing/2014/main" id="{A93FC1FF-53F9-DC93-5E50-85155F81F494}"/>
              </a:ext>
            </a:extLst>
          </p:cNvPr>
          <p:cNvSpPr>
            <a:spLocks noGrp="1"/>
          </p:cNvSpPr>
          <p:nvPr>
            <p:ph idx="1"/>
          </p:nvPr>
        </p:nvSpPr>
        <p:spPr/>
        <p:txBody>
          <a:bodyPr/>
          <a:lstStyle/>
          <a:p>
            <a:pPr marL="0" indent="0">
              <a:buNone/>
            </a:pPr>
            <a:r>
              <a:rPr lang="en-IN"/>
              <a:t>A tree provides a view of hierarchical structures, each tree contains a root (highest object) and it contains children. You can create a tree view by instantiating the </a:t>
            </a:r>
            <a:r>
              <a:rPr lang="en-IN" b="1" err="1"/>
              <a:t>javafx.scene.control.TreeView</a:t>
            </a:r>
            <a:r>
              <a:rPr lang="en-IN" b="1"/>
              <a:t> class</a:t>
            </a:r>
            <a:r>
              <a:rPr lang="en-IN"/>
              <a:t>.</a:t>
            </a:r>
          </a:p>
          <a:p>
            <a:pPr marL="0" indent="0">
              <a:buNone/>
            </a:pPr>
            <a:endParaRPr lang="en-IN"/>
          </a:p>
          <a:p>
            <a:pPr marL="0" indent="0">
              <a:buNone/>
            </a:pPr>
            <a:r>
              <a:rPr lang="en-IN"/>
              <a:t>Example program: </a:t>
            </a:r>
          </a:p>
          <a:p>
            <a:pPr marL="0" indent="0">
              <a:buNone/>
            </a:pPr>
            <a:r>
              <a:rPr lang="en-US">
                <a:hlinkClick r:id="rId2"/>
              </a:rPr>
              <a:t>https://www.tutorialspoint.com/how-to-create-a-treeview-using-javafx</a:t>
            </a:r>
            <a:r>
              <a:rPr lang="en-US"/>
              <a:t> </a:t>
            </a:r>
          </a:p>
        </p:txBody>
      </p:sp>
      <p:sp>
        <p:nvSpPr>
          <p:cNvPr id="4" name="Date Placeholder 3">
            <a:extLst>
              <a:ext uri="{FF2B5EF4-FFF2-40B4-BE49-F238E27FC236}">
                <a16:creationId xmlns:a16="http://schemas.microsoft.com/office/drawing/2014/main" id="{9B3EB6D7-13A6-925B-4E65-AB6BCEF43EB2}"/>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2E2731C3-5E3E-4506-E2D2-C9AC6750AD5E}"/>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8B5FA5EA-42C1-1371-A439-63700127A7FF}"/>
              </a:ext>
            </a:extLst>
          </p:cNvPr>
          <p:cNvSpPr>
            <a:spLocks noGrp="1"/>
          </p:cNvSpPr>
          <p:nvPr>
            <p:ph type="sldNum" sz="quarter" idx="12"/>
          </p:nvPr>
        </p:nvSpPr>
        <p:spPr/>
        <p:txBody>
          <a:bodyPr/>
          <a:lstStyle/>
          <a:p>
            <a:fld id="{860C8249-ED93-7640-8EF8-EF1CF6F3BBCA}" type="slidenum">
              <a:rPr lang="en-US" smtClean="0"/>
              <a:t>48</a:t>
            </a:fld>
            <a:endParaRPr lang="en-US"/>
          </a:p>
        </p:txBody>
      </p:sp>
      <p:pic>
        <p:nvPicPr>
          <p:cNvPr id="7" name="Picture 6">
            <a:extLst>
              <a:ext uri="{FF2B5EF4-FFF2-40B4-BE49-F238E27FC236}">
                <a16:creationId xmlns:a16="http://schemas.microsoft.com/office/drawing/2014/main" id="{CFCCBBF6-C60F-24FA-CA0E-D941F50B4729}"/>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28624484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A069-B475-8662-12F0-365E6BD47C8D}"/>
              </a:ext>
            </a:extLst>
          </p:cNvPr>
          <p:cNvSpPr>
            <a:spLocks noGrp="1"/>
          </p:cNvSpPr>
          <p:nvPr>
            <p:ph type="title"/>
          </p:nvPr>
        </p:nvSpPr>
        <p:spPr/>
        <p:txBody>
          <a:bodyPr/>
          <a:lstStyle/>
          <a:p>
            <a:r>
              <a:rPr lang="en-US"/>
              <a:t>MENU BASICS</a:t>
            </a:r>
          </a:p>
        </p:txBody>
      </p:sp>
      <p:sp>
        <p:nvSpPr>
          <p:cNvPr id="3" name="Content Placeholder 2">
            <a:extLst>
              <a:ext uri="{FF2B5EF4-FFF2-40B4-BE49-F238E27FC236}">
                <a16:creationId xmlns:a16="http://schemas.microsoft.com/office/drawing/2014/main" id="{04A05923-12B9-00E8-4B4E-0C38C7B35946}"/>
              </a:ext>
            </a:extLst>
          </p:cNvPr>
          <p:cNvSpPr>
            <a:spLocks noGrp="1"/>
          </p:cNvSpPr>
          <p:nvPr>
            <p:ph idx="1"/>
          </p:nvPr>
        </p:nvSpPr>
        <p:spPr/>
        <p:txBody>
          <a:bodyPr vert="horz" lIns="91440" tIns="45720" rIns="91440" bIns="45720" rtlCol="0" anchor="t">
            <a:normAutofit fontScale="77500" lnSpcReduction="20000"/>
          </a:bodyPr>
          <a:lstStyle/>
          <a:p>
            <a:pPr marL="0" indent="0" fontAlgn="base">
              <a:buNone/>
            </a:pPr>
            <a:r>
              <a:rPr lang="en-IN" b="1"/>
              <a:t>Menu</a:t>
            </a:r>
            <a:r>
              <a:rPr lang="en-IN"/>
              <a:t> is a popup menu that contains several menu items that are displayed when the user clicks a menu. The user can select a menu item after which the menu goes into a hidden state.</a:t>
            </a:r>
            <a:endParaRPr lang="en-US"/>
          </a:p>
          <a:p>
            <a:pPr marL="0" indent="0" fontAlgn="base">
              <a:buNone/>
            </a:pPr>
            <a:r>
              <a:rPr lang="en-IN" b="1" err="1"/>
              <a:t>MenuBar</a:t>
            </a:r>
            <a:r>
              <a:rPr lang="en-IN"/>
              <a:t> is usually placed at the top of the screen which contains several menus. JavaFX </a:t>
            </a:r>
            <a:r>
              <a:rPr lang="en-IN" err="1"/>
              <a:t>MenuBar</a:t>
            </a:r>
            <a:r>
              <a:rPr lang="en-IN"/>
              <a:t> is typically an implementation of a menu bar.</a:t>
            </a:r>
          </a:p>
          <a:p>
            <a:pPr marL="0" indent="0" fontAlgn="base">
              <a:buNone/>
            </a:pPr>
            <a:r>
              <a:rPr lang="en-IN" b="1"/>
              <a:t>Constructor of the </a:t>
            </a:r>
            <a:r>
              <a:rPr lang="en-IN" b="1" err="1"/>
              <a:t>MenuBar</a:t>
            </a:r>
            <a:r>
              <a:rPr lang="en-IN" b="1"/>
              <a:t> class are:</a:t>
            </a:r>
            <a:endParaRPr lang="en-IN"/>
          </a:p>
          <a:p>
            <a:pPr fontAlgn="base"/>
            <a:r>
              <a:rPr lang="en-IN" b="1" err="1"/>
              <a:t>MenuBar</a:t>
            </a:r>
            <a:r>
              <a:rPr lang="en-IN" b="1"/>
              <a:t>()</a:t>
            </a:r>
            <a:r>
              <a:rPr lang="en-IN"/>
              <a:t>: creates a new empty </a:t>
            </a:r>
            <a:r>
              <a:rPr lang="en-IN" err="1"/>
              <a:t>menubar</a:t>
            </a:r>
            <a:r>
              <a:rPr lang="en-IN"/>
              <a:t>.</a:t>
            </a:r>
          </a:p>
          <a:p>
            <a:pPr fontAlgn="base"/>
            <a:r>
              <a:rPr lang="en-IN" b="1" err="1"/>
              <a:t>MenuBar</a:t>
            </a:r>
            <a:r>
              <a:rPr lang="en-IN" b="1"/>
              <a:t>(Menu… m)</a:t>
            </a:r>
            <a:r>
              <a:rPr lang="en-IN"/>
              <a:t>: creates a new </a:t>
            </a:r>
            <a:r>
              <a:rPr lang="en-IN" err="1"/>
              <a:t>menubar</a:t>
            </a:r>
            <a:r>
              <a:rPr lang="en-IN"/>
              <a:t> with the given set of menu.</a:t>
            </a:r>
          </a:p>
          <a:p>
            <a:pPr marL="0" indent="0" fontAlgn="base">
              <a:buNone/>
            </a:pPr>
            <a:r>
              <a:rPr lang="en-IN" b="1"/>
              <a:t>Constructor of the Menu class are:</a:t>
            </a:r>
            <a:endParaRPr lang="en-IN"/>
          </a:p>
          <a:p>
            <a:pPr fontAlgn="base"/>
            <a:r>
              <a:rPr lang="en-IN" b="1"/>
              <a:t>Menu()</a:t>
            </a:r>
            <a:r>
              <a:rPr lang="en-IN"/>
              <a:t>: creates an empty menu </a:t>
            </a:r>
          </a:p>
          <a:p>
            <a:pPr fontAlgn="base"/>
            <a:r>
              <a:rPr lang="en-IN" b="1"/>
              <a:t>Menu(String s)</a:t>
            </a:r>
            <a:r>
              <a:rPr lang="en-IN"/>
              <a:t>: creates a menu with a string as its label</a:t>
            </a:r>
          </a:p>
          <a:p>
            <a:pPr fontAlgn="base"/>
            <a:r>
              <a:rPr lang="en-IN" b="1"/>
              <a:t>Menu(String s, Node n)</a:t>
            </a:r>
            <a:r>
              <a:rPr lang="en-IN"/>
              <a:t>:Constructs a Menu and sets the display text with the specified text and sets the graphic Node to the given node.</a:t>
            </a:r>
          </a:p>
          <a:p>
            <a:pPr fontAlgn="base"/>
            <a:r>
              <a:rPr lang="en-IN" b="1"/>
              <a:t>Menu(String s, Node n, </a:t>
            </a:r>
            <a:r>
              <a:rPr lang="en-IN" b="1" err="1"/>
              <a:t>MenuItem</a:t>
            </a:r>
            <a:r>
              <a:rPr lang="en-IN" b="1"/>
              <a:t>… </a:t>
            </a:r>
            <a:r>
              <a:rPr lang="en-IN" b="1" err="1"/>
              <a:t>i</a:t>
            </a:r>
            <a:r>
              <a:rPr lang="en-IN" b="1"/>
              <a:t>)</a:t>
            </a:r>
            <a:r>
              <a:rPr lang="en-IN"/>
              <a:t>:Constructs a Menu and sets the display text with the specified text, the graphic Node to the given node, and inserts the given items into the items list.</a:t>
            </a:r>
            <a:br>
              <a:rPr lang="en-IN"/>
            </a:br>
            <a:endParaRPr lang="en-US"/>
          </a:p>
        </p:txBody>
      </p:sp>
      <p:sp>
        <p:nvSpPr>
          <p:cNvPr id="4" name="Date Placeholder 3">
            <a:extLst>
              <a:ext uri="{FF2B5EF4-FFF2-40B4-BE49-F238E27FC236}">
                <a16:creationId xmlns:a16="http://schemas.microsoft.com/office/drawing/2014/main" id="{E5423D8E-898B-8CE9-9574-A48BA3B0C4DB}"/>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24C4F311-7246-C054-C369-919E4C75120A}"/>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0E2E1B61-5FAF-14DB-6E3F-9820E813F0E9}"/>
              </a:ext>
            </a:extLst>
          </p:cNvPr>
          <p:cNvSpPr>
            <a:spLocks noGrp="1"/>
          </p:cNvSpPr>
          <p:nvPr>
            <p:ph type="sldNum" sz="quarter" idx="12"/>
          </p:nvPr>
        </p:nvSpPr>
        <p:spPr/>
        <p:txBody>
          <a:bodyPr/>
          <a:lstStyle/>
          <a:p>
            <a:fld id="{860C8249-ED93-7640-8EF8-EF1CF6F3BBCA}" type="slidenum">
              <a:rPr lang="en-US" smtClean="0"/>
              <a:t>49</a:t>
            </a:fld>
            <a:endParaRPr lang="en-US"/>
          </a:p>
        </p:txBody>
      </p:sp>
      <p:pic>
        <p:nvPicPr>
          <p:cNvPr id="7" name="Picture 6">
            <a:extLst>
              <a:ext uri="{FF2B5EF4-FFF2-40B4-BE49-F238E27FC236}">
                <a16:creationId xmlns:a16="http://schemas.microsoft.com/office/drawing/2014/main" id="{2E314B3A-A391-6FFA-4C72-733B66D40C2D}"/>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562249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3BC5C-C7FC-1FE3-F16F-5B6313E5EC70}"/>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74555F3E-2BB9-1129-DA15-DCAF5684C253}"/>
              </a:ext>
            </a:extLst>
          </p:cNvPr>
          <p:cNvSpPr>
            <a:spLocks noGrp="1"/>
          </p:cNvSpPr>
          <p:nvPr>
            <p:ph idx="1"/>
          </p:nvPr>
        </p:nvSpPr>
        <p:spPr/>
        <p:txBody>
          <a:bodyPr vert="horz" lIns="91440" tIns="45720" rIns="91440" bIns="45720" rtlCol="0" anchor="t">
            <a:normAutofit/>
          </a:bodyPr>
          <a:lstStyle/>
          <a:p>
            <a:r>
              <a:rPr lang="en-IN" dirty="0"/>
              <a:t>It doesn’t block the user because threads are independent and you can perform multiple operations at the same time. </a:t>
            </a:r>
          </a:p>
          <a:p>
            <a:r>
              <a:rPr lang="en-IN" dirty="0"/>
              <a:t>You can perform many operations together, so it saves time. </a:t>
            </a:r>
          </a:p>
          <a:p>
            <a:r>
              <a:rPr lang="en-IN" dirty="0"/>
              <a:t>Threads are independent, so it doesn’t affect other threads if an exception occurs in a single thread. </a:t>
            </a:r>
          </a:p>
          <a:p>
            <a:endParaRPr lang="en-IN" dirty="0"/>
          </a:p>
          <a:p>
            <a:pPr marL="0" indent="0">
              <a:buNone/>
            </a:pPr>
            <a:r>
              <a:rPr lang="en-IN" b="1" dirty="0"/>
              <a:t>Multitasking: </a:t>
            </a:r>
            <a:r>
              <a:rPr lang="en-IN" dirty="0"/>
              <a:t>Multitasking is a process of executing multiple tasks simultaneously. We use multitasking to utilize the CPU. Multitasking can be achieved in two ways: </a:t>
            </a:r>
          </a:p>
          <a:p>
            <a:pPr marL="1599565" lvl="5"/>
            <a:r>
              <a:rPr lang="en-IN" dirty="0"/>
              <a:t>Process-based Multitasking (Multiprocessing) </a:t>
            </a:r>
          </a:p>
          <a:p>
            <a:pPr marL="1599565" lvl="5"/>
            <a:r>
              <a:rPr lang="en-IN" dirty="0"/>
              <a:t>Thread-based Multitasking (Multithreading) </a:t>
            </a:r>
          </a:p>
          <a:p>
            <a:endParaRPr lang="en-US" dirty="0"/>
          </a:p>
        </p:txBody>
      </p:sp>
      <p:sp>
        <p:nvSpPr>
          <p:cNvPr id="4" name="Date Placeholder 3">
            <a:extLst>
              <a:ext uri="{FF2B5EF4-FFF2-40B4-BE49-F238E27FC236}">
                <a16:creationId xmlns:a16="http://schemas.microsoft.com/office/drawing/2014/main" id="{484ECD68-A3B9-6F6E-9BB6-C7FD931C6E56}"/>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0640E557-BF52-6270-B74D-21908FFA1319}"/>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15072CD5-44CA-0903-228C-3EC2A8264468}"/>
              </a:ext>
            </a:extLst>
          </p:cNvPr>
          <p:cNvSpPr>
            <a:spLocks noGrp="1"/>
          </p:cNvSpPr>
          <p:nvPr>
            <p:ph type="sldNum" sz="quarter" idx="12"/>
          </p:nvPr>
        </p:nvSpPr>
        <p:spPr/>
        <p:txBody>
          <a:bodyPr/>
          <a:lstStyle/>
          <a:p>
            <a:fld id="{860C8249-ED93-7640-8EF8-EF1CF6F3BBCA}" type="slidenum">
              <a:rPr lang="en-US" smtClean="0"/>
              <a:t>5</a:t>
            </a:fld>
            <a:endParaRPr lang="en-US"/>
          </a:p>
        </p:txBody>
      </p:sp>
      <p:pic>
        <p:nvPicPr>
          <p:cNvPr id="7" name="Picture 6">
            <a:extLst>
              <a:ext uri="{FF2B5EF4-FFF2-40B4-BE49-F238E27FC236}">
                <a16:creationId xmlns:a16="http://schemas.microsoft.com/office/drawing/2014/main" id="{5712B6CC-25ED-A3A2-7CBA-FB78C5B1275E}"/>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0924984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FB3E4554-2AE5-1A76-19CC-BE4AD2732EA2}"/>
              </a:ext>
            </a:extLst>
          </p:cNvPr>
          <p:cNvPicPr>
            <a:picLocks noGrp="1" noChangeAspect="1"/>
          </p:cNvPicPr>
          <p:nvPr>
            <p:ph idx="1"/>
          </p:nvPr>
        </p:nvPicPr>
        <p:blipFill>
          <a:blip r:embed="rId2"/>
          <a:stretch>
            <a:fillRect/>
          </a:stretch>
        </p:blipFill>
        <p:spPr>
          <a:xfrm>
            <a:off x="2030336" y="937187"/>
            <a:ext cx="6148133" cy="5326098"/>
          </a:xfrm>
        </p:spPr>
      </p:pic>
      <p:sp>
        <p:nvSpPr>
          <p:cNvPr id="4" name="Date Placeholder 3">
            <a:extLst>
              <a:ext uri="{FF2B5EF4-FFF2-40B4-BE49-F238E27FC236}">
                <a16:creationId xmlns:a16="http://schemas.microsoft.com/office/drawing/2014/main" id="{D8703BE5-E2B0-2AC5-D221-FA8CB519B16D}"/>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151E5F89-C991-1F84-6816-B268A9C01298}"/>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B615BFAE-1361-B5C3-7CD2-BD4F18C740B8}"/>
              </a:ext>
            </a:extLst>
          </p:cNvPr>
          <p:cNvSpPr>
            <a:spLocks noGrp="1"/>
          </p:cNvSpPr>
          <p:nvPr>
            <p:ph type="sldNum" sz="quarter" idx="12"/>
          </p:nvPr>
        </p:nvSpPr>
        <p:spPr/>
        <p:txBody>
          <a:bodyPr/>
          <a:lstStyle/>
          <a:p>
            <a:fld id="{860C8249-ED93-7640-8EF8-EF1CF6F3BBCA}" type="slidenum">
              <a:rPr lang="en-US" smtClean="0"/>
              <a:t>50</a:t>
            </a:fld>
            <a:endParaRPr lang="en-US"/>
          </a:p>
        </p:txBody>
      </p:sp>
      <p:sp>
        <p:nvSpPr>
          <p:cNvPr id="9" name="TextBox 8">
            <a:extLst>
              <a:ext uri="{FF2B5EF4-FFF2-40B4-BE49-F238E27FC236}">
                <a16:creationId xmlns:a16="http://schemas.microsoft.com/office/drawing/2014/main" id="{EAEF1673-D983-08D6-17AB-F868EC382572}"/>
              </a:ext>
            </a:extLst>
          </p:cNvPr>
          <p:cNvSpPr txBox="1"/>
          <p:nvPr/>
        </p:nvSpPr>
        <p:spPr>
          <a:xfrm>
            <a:off x="4602630" y="427672"/>
            <a:ext cx="5165325" cy="307777"/>
          </a:xfrm>
          <a:prstGeom prst="rect">
            <a:avLst/>
          </a:prstGeom>
          <a:noFill/>
        </p:spPr>
        <p:txBody>
          <a:bodyPr wrap="none" rtlCol="0">
            <a:spAutoFit/>
          </a:bodyPr>
          <a:lstStyle/>
          <a:p>
            <a:r>
              <a:rPr lang="en-US" sz="1400">
                <a:hlinkClick r:id="rId3"/>
              </a:rPr>
              <a:t>https://www.</a:t>
            </a:r>
            <a:r>
              <a:rPr lang="en-US" sz="1200">
                <a:hlinkClick r:id="rId3"/>
              </a:rPr>
              <a:t>geeksforgeeks</a:t>
            </a:r>
            <a:r>
              <a:rPr lang="en-US" sz="1400">
                <a:hlinkClick r:id="rId3"/>
              </a:rPr>
              <a:t>.org/javafx-menubar-and-menu/</a:t>
            </a:r>
            <a:r>
              <a:rPr lang="en-US" sz="1400"/>
              <a:t> </a:t>
            </a:r>
          </a:p>
        </p:txBody>
      </p:sp>
      <p:pic>
        <p:nvPicPr>
          <p:cNvPr id="10" name="Picture 9">
            <a:extLst>
              <a:ext uri="{FF2B5EF4-FFF2-40B4-BE49-F238E27FC236}">
                <a16:creationId xmlns:a16="http://schemas.microsoft.com/office/drawing/2014/main" id="{68E79B47-DC24-247A-0F78-80705645CC76}"/>
              </a:ext>
            </a:extLst>
          </p:cNvPr>
          <p:cNvPicPr>
            <a:picLocks noChangeAspect="1"/>
          </p:cNvPicPr>
          <p:nvPr/>
        </p:nvPicPr>
        <p:blipFill>
          <a:blip r:embed="rId4"/>
          <a:stretch>
            <a:fillRect/>
          </a:stretch>
        </p:blipFill>
        <p:spPr>
          <a:xfrm>
            <a:off x="10877626" y="0"/>
            <a:ext cx="1314374" cy="1314374"/>
          </a:xfrm>
          <a:prstGeom prst="rect">
            <a:avLst/>
          </a:prstGeom>
        </p:spPr>
      </p:pic>
    </p:spTree>
    <p:extLst>
      <p:ext uri="{BB962C8B-B14F-4D97-AF65-F5344CB8AC3E}">
        <p14:creationId xmlns:p14="http://schemas.microsoft.com/office/powerpoint/2010/main" val="2331913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2DA03-33A5-3118-CBFD-927911757901}"/>
              </a:ext>
            </a:extLst>
          </p:cNvPr>
          <p:cNvSpPr>
            <a:spLocks noGrp="1"/>
          </p:cNvSpPr>
          <p:nvPr>
            <p:ph type="title"/>
          </p:nvPr>
        </p:nvSpPr>
        <p:spPr>
          <a:xfrm>
            <a:off x="81876" y="0"/>
            <a:ext cx="10058400" cy="1609344"/>
          </a:xfrm>
        </p:spPr>
        <p:txBody>
          <a:bodyPr>
            <a:normAutofit/>
          </a:bodyPr>
          <a:lstStyle/>
          <a:p>
            <a:r>
              <a:rPr lang="en-IN" dirty="0"/>
              <a:t>Process-based Multitasking and Thread-based Multitasking </a:t>
            </a:r>
            <a:endParaRPr lang="en-US" dirty="0"/>
          </a:p>
        </p:txBody>
      </p:sp>
      <p:sp>
        <p:nvSpPr>
          <p:cNvPr id="3" name="Content Placeholder 2">
            <a:extLst>
              <a:ext uri="{FF2B5EF4-FFF2-40B4-BE49-F238E27FC236}">
                <a16:creationId xmlns:a16="http://schemas.microsoft.com/office/drawing/2014/main" id="{1726F1C5-CB94-2560-1AB4-E3A7D7421793}"/>
              </a:ext>
            </a:extLst>
          </p:cNvPr>
          <p:cNvSpPr>
            <a:spLocks noGrp="1"/>
          </p:cNvSpPr>
          <p:nvPr>
            <p:ph idx="1"/>
          </p:nvPr>
        </p:nvSpPr>
        <p:spPr>
          <a:xfrm>
            <a:off x="533820" y="1915668"/>
            <a:ext cx="10058400" cy="4050792"/>
          </a:xfrm>
        </p:spPr>
        <p:txBody>
          <a:bodyPr vert="horz" lIns="91440" tIns="45720" rIns="91440" bIns="45720" rtlCol="0" anchor="t">
            <a:normAutofit fontScale="70000" lnSpcReduction="20000"/>
          </a:bodyPr>
          <a:lstStyle/>
          <a:p>
            <a:pPr marL="0" indent="0">
              <a:buNone/>
            </a:pPr>
            <a:endParaRPr lang="en-IN" b="1" dirty="0"/>
          </a:p>
          <a:p>
            <a:pPr marL="0" indent="0">
              <a:buNone/>
            </a:pPr>
            <a:r>
              <a:rPr lang="en-IN" b="1" dirty="0"/>
              <a:t>Process-based Multitasking </a:t>
            </a:r>
            <a:endParaRPr lang="en-IN" dirty="0"/>
          </a:p>
          <a:p>
            <a:r>
              <a:rPr lang="en-IN" dirty="0"/>
              <a:t>Each process has an address in memory. In other words, each process allocates a separate memory area. </a:t>
            </a:r>
          </a:p>
          <a:p>
            <a:r>
              <a:rPr lang="en-IN" dirty="0"/>
              <a:t>A process is heavyweight.</a:t>
            </a:r>
          </a:p>
          <a:p>
            <a:pPr marL="0" indent="0">
              <a:buClr>
                <a:srgbClr val="9E3611"/>
              </a:buClr>
              <a:buNone/>
            </a:pPr>
            <a:r>
              <a:rPr lang="en-IN" dirty="0"/>
              <a:t>    Cost of communication between the process is high. </a:t>
            </a:r>
          </a:p>
          <a:p>
            <a:r>
              <a:rPr lang="en-IN" dirty="0"/>
              <a:t>Switching from one process to another requires some time for saving and loading registers, memory maps, </a:t>
            </a:r>
          </a:p>
          <a:p>
            <a:pPr marL="0" indent="0">
              <a:buClr>
                <a:srgbClr val="9E3611"/>
              </a:buClr>
              <a:buNone/>
            </a:pPr>
            <a:r>
              <a:rPr lang="en-IN" dirty="0"/>
              <a:t>     updating lists, etc. </a:t>
            </a:r>
            <a:endParaRPr lang="en-IN"/>
          </a:p>
          <a:p>
            <a:pPr marL="0" indent="0">
              <a:buNone/>
            </a:pPr>
            <a:endParaRPr lang="en-US" dirty="0"/>
          </a:p>
          <a:p>
            <a:pPr marL="0" indent="0">
              <a:buNone/>
            </a:pPr>
            <a:r>
              <a:rPr lang="en-IN" b="1" dirty="0"/>
              <a:t>Thread-based Multitasking </a:t>
            </a:r>
            <a:endParaRPr lang="en-IN" dirty="0"/>
          </a:p>
          <a:p>
            <a:pPr marL="0" indent="0">
              <a:buNone/>
            </a:pPr>
            <a:r>
              <a:rPr lang="en-IN" dirty="0"/>
              <a:t>Threads share the same address space.</a:t>
            </a:r>
          </a:p>
          <a:p>
            <a:pPr marL="0" indent="0">
              <a:buNone/>
            </a:pPr>
            <a:br>
              <a:rPr lang="en-IN" dirty="0"/>
            </a:br>
            <a:r>
              <a:rPr lang="en-IN" dirty="0"/>
              <a:t>A thread is lightweight.</a:t>
            </a:r>
          </a:p>
          <a:p>
            <a:pPr marL="0" indent="0">
              <a:buNone/>
            </a:pPr>
            <a:br>
              <a:rPr lang="en-IN" dirty="0"/>
            </a:br>
            <a:r>
              <a:rPr lang="en-IN" dirty="0"/>
              <a:t>Cost of communication between the thread is low. </a:t>
            </a:r>
          </a:p>
        </p:txBody>
      </p:sp>
      <p:sp>
        <p:nvSpPr>
          <p:cNvPr id="4" name="Date Placeholder 3">
            <a:extLst>
              <a:ext uri="{FF2B5EF4-FFF2-40B4-BE49-F238E27FC236}">
                <a16:creationId xmlns:a16="http://schemas.microsoft.com/office/drawing/2014/main" id="{B1207752-7A0F-7AFB-2E3F-561CBE1020F7}"/>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5313464C-617F-6053-D6B0-683944F54167}"/>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D3886E2D-8364-574D-F44A-DBCB91C6388D}"/>
              </a:ext>
            </a:extLst>
          </p:cNvPr>
          <p:cNvSpPr>
            <a:spLocks noGrp="1"/>
          </p:cNvSpPr>
          <p:nvPr>
            <p:ph type="sldNum" sz="quarter" idx="12"/>
          </p:nvPr>
        </p:nvSpPr>
        <p:spPr/>
        <p:txBody>
          <a:bodyPr/>
          <a:lstStyle/>
          <a:p>
            <a:fld id="{860C8249-ED93-7640-8EF8-EF1CF6F3BBCA}" type="slidenum">
              <a:rPr lang="en-US" smtClean="0"/>
              <a:t>6</a:t>
            </a:fld>
            <a:endParaRPr lang="en-US"/>
          </a:p>
        </p:txBody>
      </p:sp>
      <p:pic>
        <p:nvPicPr>
          <p:cNvPr id="7" name="Picture 6">
            <a:extLst>
              <a:ext uri="{FF2B5EF4-FFF2-40B4-BE49-F238E27FC236}">
                <a16:creationId xmlns:a16="http://schemas.microsoft.com/office/drawing/2014/main" id="{3FA74F1A-438C-AC98-9DD5-1A34225E625D}"/>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309605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F318F-AD1F-7BA4-CF39-0607DCE80FB1}"/>
              </a:ext>
            </a:extLst>
          </p:cNvPr>
          <p:cNvSpPr>
            <a:spLocks noGrp="1"/>
          </p:cNvSpPr>
          <p:nvPr>
            <p:ph type="title"/>
          </p:nvPr>
        </p:nvSpPr>
        <p:spPr/>
        <p:txBody>
          <a:bodyPr/>
          <a:lstStyle/>
          <a:p>
            <a:r>
              <a:rPr lang="en-IN" dirty="0"/>
              <a:t>What is Thread in java </a:t>
            </a:r>
            <a:endParaRPr lang="en-US" dirty="0"/>
          </a:p>
        </p:txBody>
      </p:sp>
      <p:sp>
        <p:nvSpPr>
          <p:cNvPr id="3" name="Content Placeholder 2">
            <a:extLst>
              <a:ext uri="{FF2B5EF4-FFF2-40B4-BE49-F238E27FC236}">
                <a16:creationId xmlns:a16="http://schemas.microsoft.com/office/drawing/2014/main" id="{827A447F-CFA7-0D36-331D-6775669C9304}"/>
              </a:ext>
            </a:extLst>
          </p:cNvPr>
          <p:cNvSpPr>
            <a:spLocks noGrp="1"/>
          </p:cNvSpPr>
          <p:nvPr>
            <p:ph idx="1"/>
          </p:nvPr>
        </p:nvSpPr>
        <p:spPr/>
        <p:txBody>
          <a:bodyPr/>
          <a:lstStyle/>
          <a:p>
            <a:r>
              <a:rPr lang="en-IN" dirty="0"/>
              <a:t>A thread is a lightweight subprocess, the smallest unit of processing. It is a separate path of execution. </a:t>
            </a:r>
          </a:p>
          <a:p>
            <a:endParaRPr lang="en-IN" dirty="0"/>
          </a:p>
          <a:p>
            <a:r>
              <a:rPr lang="en-IN" dirty="0"/>
              <a:t>Threads are independent. If there occurs exception in one thread, it doesn’t affect other threads. It uses a shared memory area. </a:t>
            </a:r>
          </a:p>
          <a:p>
            <a:endParaRPr lang="en-IN" dirty="0"/>
          </a:p>
          <a:p>
            <a:r>
              <a:rPr lang="en-IN" dirty="0"/>
              <a:t>A thread is executed inside the process. There is context-switching between the threads. There can be multiple processes inside the OS and one process can have multiple threads. </a:t>
            </a:r>
          </a:p>
          <a:p>
            <a:endParaRPr lang="en-IN" dirty="0"/>
          </a:p>
          <a:p>
            <a:pPr marL="0" indent="0">
              <a:buNone/>
            </a:pPr>
            <a:r>
              <a:rPr lang="en-IN" b="1" dirty="0"/>
              <a:t>Note: </a:t>
            </a:r>
            <a:r>
              <a:rPr lang="en-IN" dirty="0"/>
              <a:t>At a time one thread is executed only. </a:t>
            </a:r>
          </a:p>
          <a:p>
            <a:endParaRPr lang="en-US" dirty="0"/>
          </a:p>
        </p:txBody>
      </p:sp>
      <p:sp>
        <p:nvSpPr>
          <p:cNvPr id="4" name="Date Placeholder 3">
            <a:extLst>
              <a:ext uri="{FF2B5EF4-FFF2-40B4-BE49-F238E27FC236}">
                <a16:creationId xmlns:a16="http://schemas.microsoft.com/office/drawing/2014/main" id="{4E740D09-E2D2-7C15-417C-C1C95D855F02}"/>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0E9F1C4C-6A06-4649-68D5-9F3FE0E3DB74}"/>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3D54DDF7-199E-59D9-F614-1BE4C8BDDCB7}"/>
              </a:ext>
            </a:extLst>
          </p:cNvPr>
          <p:cNvSpPr>
            <a:spLocks noGrp="1"/>
          </p:cNvSpPr>
          <p:nvPr>
            <p:ph type="sldNum" sz="quarter" idx="12"/>
          </p:nvPr>
        </p:nvSpPr>
        <p:spPr/>
        <p:txBody>
          <a:bodyPr/>
          <a:lstStyle/>
          <a:p>
            <a:fld id="{860C8249-ED93-7640-8EF8-EF1CF6F3BBCA}" type="slidenum">
              <a:rPr lang="en-US" smtClean="0"/>
              <a:t>7</a:t>
            </a:fld>
            <a:endParaRPr lang="en-US"/>
          </a:p>
        </p:txBody>
      </p:sp>
      <p:pic>
        <p:nvPicPr>
          <p:cNvPr id="7" name="Picture 6">
            <a:extLst>
              <a:ext uri="{FF2B5EF4-FFF2-40B4-BE49-F238E27FC236}">
                <a16:creationId xmlns:a16="http://schemas.microsoft.com/office/drawing/2014/main" id="{CB9B702E-554C-9060-0BED-8100FF604CC6}"/>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60671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AB22E-F09E-7C9C-71E0-C7E901F1D032}"/>
              </a:ext>
            </a:extLst>
          </p:cNvPr>
          <p:cNvSpPr>
            <a:spLocks noGrp="1"/>
          </p:cNvSpPr>
          <p:nvPr>
            <p:ph type="title"/>
          </p:nvPr>
        </p:nvSpPr>
        <p:spPr/>
        <p:txBody>
          <a:bodyPr/>
          <a:lstStyle/>
          <a:p>
            <a:r>
              <a:rPr lang="en-IN" dirty="0"/>
              <a:t>Java Thread class </a:t>
            </a:r>
            <a:endParaRPr lang="en-US" dirty="0"/>
          </a:p>
        </p:txBody>
      </p:sp>
      <p:sp>
        <p:nvSpPr>
          <p:cNvPr id="3" name="Content Placeholder 2">
            <a:extLst>
              <a:ext uri="{FF2B5EF4-FFF2-40B4-BE49-F238E27FC236}">
                <a16:creationId xmlns:a16="http://schemas.microsoft.com/office/drawing/2014/main" id="{700274A4-3EC0-94EC-9D32-BE6D91AC7962}"/>
              </a:ext>
            </a:extLst>
          </p:cNvPr>
          <p:cNvSpPr>
            <a:spLocks noGrp="1"/>
          </p:cNvSpPr>
          <p:nvPr>
            <p:ph idx="1"/>
          </p:nvPr>
        </p:nvSpPr>
        <p:spPr/>
        <p:txBody>
          <a:bodyPr/>
          <a:lstStyle/>
          <a:p>
            <a:r>
              <a:rPr lang="en-IN" dirty="0"/>
              <a:t>Java provides Thread class to achieve thread programming.</a:t>
            </a:r>
          </a:p>
          <a:p>
            <a:endParaRPr lang="en-IN" dirty="0"/>
          </a:p>
          <a:p>
            <a:r>
              <a:rPr lang="en-IN" dirty="0"/>
              <a:t>Thread class provides constructors and methods to create and  perform operations on a thread. </a:t>
            </a:r>
          </a:p>
          <a:p>
            <a:endParaRPr lang="en-IN" dirty="0"/>
          </a:p>
          <a:p>
            <a:r>
              <a:rPr lang="en-IN" dirty="0"/>
              <a:t>Thread class extends Object class and implements Runnable interface. </a:t>
            </a:r>
          </a:p>
          <a:p>
            <a:endParaRPr lang="en-US" dirty="0"/>
          </a:p>
        </p:txBody>
      </p:sp>
      <p:sp>
        <p:nvSpPr>
          <p:cNvPr id="4" name="Date Placeholder 3">
            <a:extLst>
              <a:ext uri="{FF2B5EF4-FFF2-40B4-BE49-F238E27FC236}">
                <a16:creationId xmlns:a16="http://schemas.microsoft.com/office/drawing/2014/main" id="{3AE777F7-0C99-EC5C-0B68-B706CCD14574}"/>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B82FDD79-638B-F3CD-486D-6EADF93A6654}"/>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131AE296-84AA-A9C4-25FB-3BE8C912D817}"/>
              </a:ext>
            </a:extLst>
          </p:cNvPr>
          <p:cNvSpPr>
            <a:spLocks noGrp="1"/>
          </p:cNvSpPr>
          <p:nvPr>
            <p:ph type="sldNum" sz="quarter" idx="12"/>
          </p:nvPr>
        </p:nvSpPr>
        <p:spPr/>
        <p:txBody>
          <a:bodyPr/>
          <a:lstStyle/>
          <a:p>
            <a:fld id="{860C8249-ED93-7640-8EF8-EF1CF6F3BBCA}" type="slidenum">
              <a:rPr lang="en-US" smtClean="0"/>
              <a:t>8</a:t>
            </a:fld>
            <a:endParaRPr lang="en-US"/>
          </a:p>
        </p:txBody>
      </p:sp>
      <p:pic>
        <p:nvPicPr>
          <p:cNvPr id="7" name="Picture 6">
            <a:extLst>
              <a:ext uri="{FF2B5EF4-FFF2-40B4-BE49-F238E27FC236}">
                <a16:creationId xmlns:a16="http://schemas.microsoft.com/office/drawing/2014/main" id="{E22476B8-12B7-B940-5488-F1D32B11518F}"/>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934113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9D616-3B3F-7CE4-CA0D-1D09AF74F81A}"/>
              </a:ext>
            </a:extLst>
          </p:cNvPr>
          <p:cNvSpPr>
            <a:spLocks noGrp="1"/>
          </p:cNvSpPr>
          <p:nvPr>
            <p:ph type="title"/>
          </p:nvPr>
        </p:nvSpPr>
        <p:spPr/>
        <p:txBody>
          <a:bodyPr>
            <a:normAutofit/>
          </a:bodyPr>
          <a:lstStyle/>
          <a:p>
            <a:r>
              <a:rPr lang="en-IN" dirty="0"/>
              <a:t>Java Threads — How to create a thread in Java </a:t>
            </a:r>
            <a:endParaRPr lang="en-US" dirty="0"/>
          </a:p>
        </p:txBody>
      </p:sp>
      <p:sp>
        <p:nvSpPr>
          <p:cNvPr id="3" name="Content Placeholder 2">
            <a:extLst>
              <a:ext uri="{FF2B5EF4-FFF2-40B4-BE49-F238E27FC236}">
                <a16:creationId xmlns:a16="http://schemas.microsoft.com/office/drawing/2014/main" id="{1FA2D820-D06F-FC1A-9D43-AB2B619C64CE}"/>
              </a:ext>
            </a:extLst>
          </p:cNvPr>
          <p:cNvSpPr>
            <a:spLocks noGrp="1"/>
          </p:cNvSpPr>
          <p:nvPr>
            <p:ph idx="1"/>
          </p:nvPr>
        </p:nvSpPr>
        <p:spPr/>
        <p:txBody>
          <a:bodyPr vert="horz" lIns="91440" tIns="45720" rIns="91440" bIns="45720" rtlCol="0" anchor="t">
            <a:normAutofit/>
          </a:bodyPr>
          <a:lstStyle/>
          <a:p>
            <a:r>
              <a:rPr lang="en-IN" dirty="0"/>
              <a:t>There are two ways to create a thread: By extending Thread class</a:t>
            </a:r>
            <a:br>
              <a:rPr lang="en-IN" dirty="0"/>
            </a:br>
            <a:r>
              <a:rPr lang="en-IN" dirty="0"/>
              <a:t>By implementing Runnable interface. </a:t>
            </a:r>
          </a:p>
          <a:p>
            <a:r>
              <a:rPr lang="en-IN" b="1" dirty="0"/>
              <a:t>Thread class: </a:t>
            </a:r>
            <a:r>
              <a:rPr lang="en-IN" dirty="0"/>
              <a:t>Thread class provide constructors and methods to create and perform operations on a thread. Thread class extends Object class and implements Runnable interface.</a:t>
            </a:r>
            <a:br>
              <a:rPr lang="en-IN" dirty="0"/>
            </a:br>
            <a:endParaRPr lang="en-IN" dirty="0"/>
          </a:p>
          <a:p>
            <a:r>
              <a:rPr lang="en-IN" b="1" dirty="0"/>
              <a:t>Life cycle of a Thread (Thread States) </a:t>
            </a:r>
            <a:r>
              <a:rPr lang="en-IN" dirty="0"/>
              <a:t>In Java, a thread always exists in any one of the following states. These states are: </a:t>
            </a:r>
          </a:p>
          <a:p>
            <a:pPr marL="2317115" lvl="8" indent="0">
              <a:buNone/>
            </a:pPr>
            <a:r>
              <a:rPr lang="en-IN" dirty="0"/>
              <a:t>New</a:t>
            </a:r>
            <a:br>
              <a:rPr lang="en-IN" dirty="0"/>
            </a:br>
            <a:r>
              <a:rPr lang="en-IN" dirty="0"/>
              <a:t>Active</a:t>
            </a:r>
            <a:br>
              <a:rPr lang="en-IN" dirty="0"/>
            </a:br>
            <a:r>
              <a:rPr lang="en-IN" dirty="0"/>
              <a:t>Blocked / Waiting </a:t>
            </a:r>
          </a:p>
          <a:p>
            <a:pPr marL="2317115" lvl="8" indent="0">
              <a:buNone/>
            </a:pPr>
            <a:r>
              <a:rPr lang="en-IN" dirty="0"/>
              <a:t>Timed Waiting </a:t>
            </a:r>
          </a:p>
          <a:p>
            <a:pPr marL="2317115" lvl="8" indent="0">
              <a:buNone/>
            </a:pPr>
            <a:r>
              <a:rPr lang="en-IN" dirty="0"/>
              <a:t>Terminated </a:t>
            </a:r>
          </a:p>
          <a:p>
            <a:endParaRPr lang="en-US" dirty="0"/>
          </a:p>
        </p:txBody>
      </p:sp>
      <p:sp>
        <p:nvSpPr>
          <p:cNvPr id="4" name="Date Placeholder 3">
            <a:extLst>
              <a:ext uri="{FF2B5EF4-FFF2-40B4-BE49-F238E27FC236}">
                <a16:creationId xmlns:a16="http://schemas.microsoft.com/office/drawing/2014/main" id="{E9087998-1884-1542-51EE-7889B11F5ED4}"/>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4244DE0C-135C-6C1A-8C76-968605B1DF73}"/>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95E50F0F-8EE4-529A-40D2-A24BE020F486}"/>
              </a:ext>
            </a:extLst>
          </p:cNvPr>
          <p:cNvSpPr>
            <a:spLocks noGrp="1"/>
          </p:cNvSpPr>
          <p:nvPr>
            <p:ph type="sldNum" sz="quarter" idx="12"/>
          </p:nvPr>
        </p:nvSpPr>
        <p:spPr/>
        <p:txBody>
          <a:bodyPr/>
          <a:lstStyle/>
          <a:p>
            <a:fld id="{860C8249-ED93-7640-8EF8-EF1CF6F3BBCA}" type="slidenum">
              <a:rPr lang="en-US" smtClean="0"/>
              <a:t>9</a:t>
            </a:fld>
            <a:endParaRPr lang="en-US"/>
          </a:p>
        </p:txBody>
      </p:sp>
      <p:pic>
        <p:nvPicPr>
          <p:cNvPr id="7" name="Picture 6">
            <a:extLst>
              <a:ext uri="{FF2B5EF4-FFF2-40B4-BE49-F238E27FC236}">
                <a16:creationId xmlns:a16="http://schemas.microsoft.com/office/drawing/2014/main" id="{F8724288-0338-4B81-99FE-5D894A7A7C37}"/>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5073439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315962a5-552f-4c4b-a441-c58a13a46b26" xsi:nil="true"/>
    <lcf76f155ced4ddcb4097134ff3c332f xmlns="2d49ff02-2bfe-4dd4-a738-ff39fc793953">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75F64F0922B784599D7DD27B58735C2" ma:contentTypeVersion="13" ma:contentTypeDescription="Create a new document." ma:contentTypeScope="" ma:versionID="e8f8abd8737487bd91914139e37fcd10">
  <xsd:schema xmlns:xsd="http://www.w3.org/2001/XMLSchema" xmlns:xs="http://www.w3.org/2001/XMLSchema" xmlns:p="http://schemas.microsoft.com/office/2006/metadata/properties" xmlns:ns2="2d49ff02-2bfe-4dd4-a738-ff39fc793953" xmlns:ns3="315962a5-552f-4c4b-a441-c58a13a46b26" targetNamespace="http://schemas.microsoft.com/office/2006/metadata/properties" ma:root="true" ma:fieldsID="f953a4cb8cbadcb3a8ccbcfda4140de4" ns2:_="" ns3:_="">
    <xsd:import namespace="2d49ff02-2bfe-4dd4-a738-ff39fc793953"/>
    <xsd:import namespace="315962a5-552f-4c4b-a441-c58a13a46b2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49ff02-2bfe-4dd4-a738-ff39fc7939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ecc00cd3-da1b-4d1f-9c89-92e42710124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15962a5-552f-4c4b-a441-c58a13a46b2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cf8369a3-8b02-4b38-94bd-3b35b212cfc1}" ma:internalName="TaxCatchAll" ma:showField="CatchAllData" ma:web="315962a5-552f-4c4b-a441-c58a13a46b2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A553A6-3F2F-4963-BBC4-0F3794B349F1}">
  <ds:schemaRefs>
    <ds:schemaRef ds:uri="http://schemas.microsoft.com/office/2006/metadata/properties"/>
    <ds:schemaRef ds:uri="http://schemas.microsoft.com/office/infopath/2007/PartnerControls"/>
    <ds:schemaRef ds:uri="315962a5-552f-4c4b-a441-c58a13a46b26"/>
    <ds:schemaRef ds:uri="2d49ff02-2bfe-4dd4-a738-ff39fc793953"/>
  </ds:schemaRefs>
</ds:datastoreItem>
</file>

<file path=customXml/itemProps2.xml><?xml version="1.0" encoding="utf-8"?>
<ds:datastoreItem xmlns:ds="http://schemas.openxmlformats.org/officeDocument/2006/customXml" ds:itemID="{21190D3B-0847-4D3D-81FE-AF3760FC422D}">
  <ds:schemaRefs>
    <ds:schemaRef ds:uri="http://schemas.microsoft.com/sharepoint/v3/contenttype/forms"/>
  </ds:schemaRefs>
</ds:datastoreItem>
</file>

<file path=customXml/itemProps3.xml><?xml version="1.0" encoding="utf-8"?>
<ds:datastoreItem xmlns:ds="http://schemas.openxmlformats.org/officeDocument/2006/customXml" ds:itemID="{6CB725F7-BF9E-424C-9E28-1C2092CAC2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49ff02-2bfe-4dd4-a738-ff39fc793953"/>
    <ds:schemaRef ds:uri="315962a5-552f-4c4b-a441-c58a13a46b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{4520BBD6-496A-0F49-878A-B46C98E25610}tf10001070</Template>
  <TotalTime>17064</TotalTime>
  <Words>5731</Words>
  <Application>Microsoft Macintosh PowerPoint</Application>
  <PresentationFormat>Widescreen</PresentationFormat>
  <Paragraphs>703</Paragraphs>
  <Slides>50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inter-regular</vt:lpstr>
      <vt:lpstr>Rockwell</vt:lpstr>
      <vt:lpstr>Rockwell Condensed</vt:lpstr>
      <vt:lpstr>Rockwell Extra Bold</vt:lpstr>
      <vt:lpstr>Wingdings</vt:lpstr>
      <vt:lpstr>Wood Type</vt:lpstr>
      <vt:lpstr>Object Oriented Programming (OOP)   Course Code: CSE2005/SWE2005 </vt:lpstr>
      <vt:lpstr>Agenda</vt:lpstr>
      <vt:lpstr>Multithreading in Java </vt:lpstr>
      <vt:lpstr>PowerPoint Presentation</vt:lpstr>
      <vt:lpstr>Advantages</vt:lpstr>
      <vt:lpstr>Process-based Multitasking and Thread-based Multitasking </vt:lpstr>
      <vt:lpstr>What is Thread in java </vt:lpstr>
      <vt:lpstr>Java Thread class </vt:lpstr>
      <vt:lpstr>Java Threads — How to create a thread in Java </vt:lpstr>
      <vt:lpstr>Lifecycle of a Thread </vt:lpstr>
      <vt:lpstr>By extending Thread class </vt:lpstr>
      <vt:lpstr>By extending Runnable Interface </vt:lpstr>
      <vt:lpstr>Commonly used methods of Thread class: </vt:lpstr>
      <vt:lpstr>PowerPoint Presentation</vt:lpstr>
      <vt:lpstr>PowerPoint Presentation</vt:lpstr>
      <vt:lpstr>Thread.sleep() method in Java </vt:lpstr>
      <vt:lpstr>PowerPoint Presentation</vt:lpstr>
      <vt:lpstr>Using Thread.Sleep() Method For Main Thread</vt:lpstr>
      <vt:lpstr>Using Thread.Sleep() Method For Custom ThreaD </vt:lpstr>
      <vt:lpstr>IllegalArguementException When Sleep Time Is Negative </vt:lpstr>
      <vt:lpstr>PowerPoint Presentation</vt:lpstr>
      <vt:lpstr>Joining Threads in Java </vt:lpstr>
      <vt:lpstr>PowerPoint Presentation</vt:lpstr>
      <vt:lpstr>PowerPoint Presentation</vt:lpstr>
      <vt:lpstr>Priority of a Thread </vt:lpstr>
      <vt:lpstr>PowerPoint Presentation</vt:lpstr>
      <vt:lpstr>Synchronization in java</vt:lpstr>
      <vt:lpstr>PowerPoint Presentation</vt:lpstr>
      <vt:lpstr>PowerPoint Presentation</vt:lpstr>
      <vt:lpstr>Inter thread communication</vt:lpstr>
      <vt:lpstr>PowerPoint Presentation</vt:lpstr>
      <vt:lpstr>PowerPoint Presentation</vt:lpstr>
      <vt:lpstr>PowerPoint Presentation</vt:lpstr>
      <vt:lpstr>Object Oriented Programming (OOP)   Course Code: CSE2005/SWE2005 </vt:lpstr>
      <vt:lpstr>Agenda</vt:lpstr>
      <vt:lpstr>Introduction</vt:lpstr>
      <vt:lpstr>PowerPoint Presentation</vt:lpstr>
      <vt:lpstr>PowerPoint Presentation</vt:lpstr>
      <vt:lpstr>PowerPoint Presentation</vt:lpstr>
      <vt:lpstr>PowerPoint Presentation</vt:lpstr>
      <vt:lpstr>Java Event Basics</vt:lpstr>
      <vt:lpstr>Events in JavaFX</vt:lpstr>
      <vt:lpstr>Event Handling</vt:lpstr>
      <vt:lpstr>PowerPoint Presentation</vt:lpstr>
      <vt:lpstr>Drawing directly on canvas</vt:lpstr>
      <vt:lpstr>PowerPoint Presentation</vt:lpstr>
      <vt:lpstr>PowerPoint Presentation</vt:lpstr>
      <vt:lpstr>Treeview</vt:lpstr>
      <vt:lpstr>MENU BASICS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Course Code: CSE2005 </dc:title>
  <dc:creator>nagendra panini</dc:creator>
  <cp:lastModifiedBy>nagendra panini</cp:lastModifiedBy>
  <cp:revision>1578</cp:revision>
  <dcterms:created xsi:type="dcterms:W3CDTF">2022-03-25T08:49:35Z</dcterms:created>
  <dcterms:modified xsi:type="dcterms:W3CDTF">2022-08-11T08:32:15Z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0x010100D75F64F0922B784599D7DD27B58735C2</vt:lpwstr>
  </property>
  <property fmtid="{D5CDD505-2E9C-101B-9397-08002B2CF9AE}" pid="3" name="MediaServiceImageTags">
    <vt:lpwstr/>
  </property>
</Properties>
</file>