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2" r:id="rId3"/>
    <p:sldId id="274" r:id="rId4"/>
    <p:sldId id="268" r:id="rId5"/>
    <p:sldId id="264" r:id="rId6"/>
    <p:sldId id="265" r:id="rId7"/>
    <p:sldId id="257" r:id="rId8"/>
    <p:sldId id="283" r:id="rId9"/>
    <p:sldId id="284" r:id="rId10"/>
    <p:sldId id="26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A6EA2-E6C4-47F0-AAA2-F0416C30BBDA}"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D1189F22-1670-42D7-85A9-66E1590494F1}">
      <dgm:prSet custT="1"/>
      <dgm:spPr/>
      <dgm:t>
        <a:bodyPr/>
        <a:lstStyle/>
        <a:p>
          <a:pPr>
            <a:lnSpc>
              <a:spcPct val="150000"/>
            </a:lnSpc>
          </a:pPr>
          <a:r>
            <a:rPr lang="uz-Latn-UZ" sz="1800" dirty="0">
              <a:latin typeface="Times New Roman" panose="02020603050405020304" pitchFamily="18" charset="0"/>
              <a:cs typeface="Times New Roman" panose="02020603050405020304" pitchFamily="18" charset="0"/>
            </a:rPr>
            <a:t>The objective of heart disease identification with deep learning is to detect heart disease in the early stage itself with the available attributes. In this work, the dataset containing heart disease will be taken into consideration. The pre-processing will be applied to the dataset, and the noisy and null value data will be removed. After the data will be analyzed and visualized for further processing.  The Deep learning algorithm will be chosen to make the prediction.</a:t>
          </a:r>
          <a:endParaRPr lang="en-IN" sz="1800" dirty="0">
            <a:latin typeface="Times New Roman" panose="02020603050405020304" pitchFamily="18" charset="0"/>
            <a:cs typeface="Times New Roman" panose="02020603050405020304" pitchFamily="18" charset="0"/>
          </a:endParaRPr>
        </a:p>
        <a:p>
          <a:pPr>
            <a:lnSpc>
              <a:spcPct val="150000"/>
            </a:lnSpc>
          </a:pPr>
          <a:r>
            <a:rPr lang="uz-Latn-UZ" sz="1800" dirty="0">
              <a:latin typeface="Times New Roman" panose="02020603050405020304" pitchFamily="18" charset="0"/>
              <a:cs typeface="Times New Roman" panose="02020603050405020304" pitchFamily="18" charset="0"/>
            </a:rPr>
            <a:t>The dataset will be divided into two parts. The first part of the dataset is </a:t>
          </a:r>
          <a:r>
            <a:rPr lang="en-US" sz="1800" dirty="0">
              <a:latin typeface="Times New Roman" panose="02020603050405020304" pitchFamily="18" charset="0"/>
              <a:cs typeface="Times New Roman" panose="02020603050405020304" pitchFamily="18" charset="0"/>
            </a:rPr>
            <a:t>8</a:t>
          </a:r>
          <a:r>
            <a:rPr lang="uz-Latn-UZ" sz="1800" dirty="0">
              <a:latin typeface="Times New Roman" panose="02020603050405020304" pitchFamily="18" charset="0"/>
              <a:cs typeface="Times New Roman" panose="02020603050405020304" pitchFamily="18" charset="0"/>
            </a:rPr>
            <a:t>0% taken to provide training to the Deep learning algorithm and the remaining </a:t>
          </a:r>
          <a:r>
            <a:rPr lang="en-US" sz="1800" dirty="0">
              <a:latin typeface="Times New Roman" panose="02020603050405020304" pitchFamily="18" charset="0"/>
              <a:cs typeface="Times New Roman" panose="02020603050405020304" pitchFamily="18" charset="0"/>
            </a:rPr>
            <a:t>2</a:t>
          </a:r>
          <a:r>
            <a:rPr lang="uz-Latn-UZ" sz="1800" dirty="0">
              <a:latin typeface="Times New Roman" panose="02020603050405020304" pitchFamily="18" charset="0"/>
              <a:cs typeface="Times New Roman" panose="02020603050405020304" pitchFamily="18" charset="0"/>
            </a:rPr>
            <a:t>0% of data is taken to the testing part. </a:t>
          </a:r>
          <a:endParaRPr lang="en-US" sz="1800" dirty="0">
            <a:latin typeface="Times New Roman" panose="02020603050405020304" pitchFamily="18" charset="0"/>
            <a:cs typeface="Times New Roman" panose="02020603050405020304" pitchFamily="18" charset="0"/>
          </a:endParaRPr>
        </a:p>
      </dgm:t>
    </dgm:pt>
    <dgm:pt modelId="{2CB477A0-0442-4A73-9613-769D2A936F6D}" type="parTrans" cxnId="{581F9B9E-6E17-4C94-8753-0356F8644ACE}">
      <dgm:prSet/>
      <dgm:spPr/>
      <dgm:t>
        <a:bodyPr/>
        <a:lstStyle/>
        <a:p>
          <a:endParaRPr lang="en-US"/>
        </a:p>
      </dgm:t>
    </dgm:pt>
    <dgm:pt modelId="{099092E5-B98D-4B73-BDE0-87680B9F8F32}" type="sibTrans" cxnId="{581F9B9E-6E17-4C94-8753-0356F8644ACE}">
      <dgm:prSet/>
      <dgm:spPr/>
      <dgm:t>
        <a:bodyPr/>
        <a:lstStyle/>
        <a:p>
          <a:endParaRPr lang="en-US"/>
        </a:p>
      </dgm:t>
    </dgm:pt>
    <dgm:pt modelId="{DAD1CB6A-578E-4882-A098-919954C70FBF}" type="pres">
      <dgm:prSet presAssocID="{531A6EA2-E6C4-47F0-AAA2-F0416C30BBDA}" presName="vert0" presStyleCnt="0">
        <dgm:presLayoutVars>
          <dgm:dir/>
          <dgm:animOne val="branch"/>
          <dgm:animLvl val="lvl"/>
        </dgm:presLayoutVars>
      </dgm:prSet>
      <dgm:spPr/>
    </dgm:pt>
    <dgm:pt modelId="{56147E42-C297-4795-8BF8-60665FABBC27}" type="pres">
      <dgm:prSet presAssocID="{D1189F22-1670-42D7-85A9-66E1590494F1}" presName="thickLine" presStyleLbl="alignNode1" presStyleIdx="0" presStyleCnt="1"/>
      <dgm:spPr/>
    </dgm:pt>
    <dgm:pt modelId="{CEEAEF75-112D-44A0-BCE3-3F3959D1FB43}" type="pres">
      <dgm:prSet presAssocID="{D1189F22-1670-42D7-85A9-66E1590494F1}" presName="horz1" presStyleCnt="0"/>
      <dgm:spPr/>
    </dgm:pt>
    <dgm:pt modelId="{ED14CE85-829D-4053-8836-BAB5C6CB675E}" type="pres">
      <dgm:prSet presAssocID="{D1189F22-1670-42D7-85A9-66E1590494F1}" presName="tx1" presStyleLbl="revTx" presStyleIdx="0" presStyleCnt="1"/>
      <dgm:spPr/>
    </dgm:pt>
    <dgm:pt modelId="{9C0A9B26-A0A9-4A09-A87C-2C6C380F95C9}" type="pres">
      <dgm:prSet presAssocID="{D1189F22-1670-42D7-85A9-66E1590494F1}" presName="vert1" presStyleCnt="0"/>
      <dgm:spPr/>
    </dgm:pt>
  </dgm:ptLst>
  <dgm:cxnLst>
    <dgm:cxn modelId="{5BA1CC5C-8C84-4286-9E1E-BCA70A7089FB}" type="presOf" srcId="{531A6EA2-E6C4-47F0-AAA2-F0416C30BBDA}" destId="{DAD1CB6A-578E-4882-A098-919954C70FBF}" srcOrd="0" destOrd="0" presId="urn:microsoft.com/office/officeart/2008/layout/LinedList"/>
    <dgm:cxn modelId="{581F9B9E-6E17-4C94-8753-0356F8644ACE}" srcId="{531A6EA2-E6C4-47F0-AAA2-F0416C30BBDA}" destId="{D1189F22-1670-42D7-85A9-66E1590494F1}" srcOrd="0" destOrd="0" parTransId="{2CB477A0-0442-4A73-9613-769D2A936F6D}" sibTransId="{099092E5-B98D-4B73-BDE0-87680B9F8F32}"/>
    <dgm:cxn modelId="{037B18C9-2EA6-40A0-ACED-5DA95CCE0C7B}" type="presOf" srcId="{D1189F22-1670-42D7-85A9-66E1590494F1}" destId="{ED14CE85-829D-4053-8836-BAB5C6CB675E}" srcOrd="0" destOrd="0" presId="urn:microsoft.com/office/officeart/2008/layout/LinedList"/>
    <dgm:cxn modelId="{76405E8E-A79D-4472-955A-B8E64B133C7F}" type="presParOf" srcId="{DAD1CB6A-578E-4882-A098-919954C70FBF}" destId="{56147E42-C297-4795-8BF8-60665FABBC27}" srcOrd="0" destOrd="0" presId="urn:microsoft.com/office/officeart/2008/layout/LinedList"/>
    <dgm:cxn modelId="{9190E2D3-4BA8-49C3-9EAF-9773BAB227EC}" type="presParOf" srcId="{DAD1CB6A-578E-4882-A098-919954C70FBF}" destId="{CEEAEF75-112D-44A0-BCE3-3F3959D1FB43}" srcOrd="1" destOrd="0" presId="urn:microsoft.com/office/officeart/2008/layout/LinedList"/>
    <dgm:cxn modelId="{37C0BCCD-3852-430A-B483-DE9C9BCB6B4E}" type="presParOf" srcId="{CEEAEF75-112D-44A0-BCE3-3F3959D1FB43}" destId="{ED14CE85-829D-4053-8836-BAB5C6CB675E}" srcOrd="0" destOrd="0" presId="urn:microsoft.com/office/officeart/2008/layout/LinedList"/>
    <dgm:cxn modelId="{A94585EF-5EBA-41E6-B3A4-4A45928FEEE3}" type="presParOf" srcId="{CEEAEF75-112D-44A0-BCE3-3F3959D1FB43}" destId="{9C0A9B26-A0A9-4A09-A87C-2C6C380F95C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47E42-C297-4795-8BF8-60665FABBC27}">
      <dsp:nvSpPr>
        <dsp:cNvPr id="0" name=""/>
        <dsp:cNvSpPr/>
      </dsp:nvSpPr>
      <dsp:spPr>
        <a:xfrm>
          <a:off x="0" y="0"/>
          <a:ext cx="57587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D14CE85-829D-4053-8836-BAB5C6CB675E}">
      <dsp:nvSpPr>
        <dsp:cNvPr id="0" name=""/>
        <dsp:cNvSpPr/>
      </dsp:nvSpPr>
      <dsp:spPr>
        <a:xfrm>
          <a:off x="0" y="0"/>
          <a:ext cx="5758773" cy="502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uz-Latn-UZ" sz="1800" kern="1200" dirty="0">
              <a:latin typeface="Times New Roman" panose="02020603050405020304" pitchFamily="18" charset="0"/>
              <a:cs typeface="Times New Roman" panose="02020603050405020304" pitchFamily="18" charset="0"/>
            </a:rPr>
            <a:t>The objective of heart disease identification with deep learning is to detect heart disease in the early stage itself with the available attributes. In this work, the dataset containing heart disease will be taken into consideration. The pre-processing will be applied to the dataset, and the noisy and null value data will be removed. After the data will be analyzed and visualized for further processing.  The Deep learning algorithm will be chosen to make the prediction.</a:t>
          </a:r>
          <a:endParaRPr lang="en-IN" sz="1800" kern="1200" dirty="0">
            <a:latin typeface="Times New Roman" panose="02020603050405020304" pitchFamily="18" charset="0"/>
            <a:cs typeface="Times New Roman" panose="02020603050405020304" pitchFamily="18" charset="0"/>
          </a:endParaRPr>
        </a:p>
        <a:p>
          <a:pPr marL="0" lvl="0" indent="0" algn="l" defTabSz="800100">
            <a:lnSpc>
              <a:spcPct val="150000"/>
            </a:lnSpc>
            <a:spcBef>
              <a:spcPct val="0"/>
            </a:spcBef>
            <a:spcAft>
              <a:spcPct val="35000"/>
            </a:spcAft>
            <a:buNone/>
          </a:pPr>
          <a:r>
            <a:rPr lang="uz-Latn-UZ" sz="1800" kern="1200" dirty="0">
              <a:latin typeface="Times New Roman" panose="02020603050405020304" pitchFamily="18" charset="0"/>
              <a:cs typeface="Times New Roman" panose="02020603050405020304" pitchFamily="18" charset="0"/>
            </a:rPr>
            <a:t>The dataset will be divided into two parts. The first part of the dataset is </a:t>
          </a:r>
          <a:r>
            <a:rPr lang="en-US" sz="1800" kern="1200" dirty="0">
              <a:latin typeface="Times New Roman" panose="02020603050405020304" pitchFamily="18" charset="0"/>
              <a:cs typeface="Times New Roman" panose="02020603050405020304" pitchFamily="18" charset="0"/>
            </a:rPr>
            <a:t>8</a:t>
          </a:r>
          <a:r>
            <a:rPr lang="uz-Latn-UZ" sz="1800" kern="1200" dirty="0">
              <a:latin typeface="Times New Roman" panose="02020603050405020304" pitchFamily="18" charset="0"/>
              <a:cs typeface="Times New Roman" panose="02020603050405020304" pitchFamily="18" charset="0"/>
            </a:rPr>
            <a:t>0% taken to provide training to the Deep learning algorithm and the remaining </a:t>
          </a:r>
          <a:r>
            <a:rPr lang="en-US" sz="1800" kern="1200" dirty="0">
              <a:latin typeface="Times New Roman" panose="02020603050405020304" pitchFamily="18" charset="0"/>
              <a:cs typeface="Times New Roman" panose="02020603050405020304" pitchFamily="18" charset="0"/>
            </a:rPr>
            <a:t>2</a:t>
          </a:r>
          <a:r>
            <a:rPr lang="uz-Latn-UZ" sz="1800" kern="1200" dirty="0">
              <a:latin typeface="Times New Roman" panose="02020603050405020304" pitchFamily="18" charset="0"/>
              <a:cs typeface="Times New Roman" panose="02020603050405020304" pitchFamily="18" charset="0"/>
            </a:rPr>
            <a:t>0% of data is taken to the testing part. </a:t>
          </a:r>
          <a:endParaRPr lang="en-US" sz="1800" kern="1200" dirty="0">
            <a:latin typeface="Times New Roman" panose="02020603050405020304" pitchFamily="18" charset="0"/>
            <a:cs typeface="Times New Roman" panose="02020603050405020304" pitchFamily="18" charset="0"/>
          </a:endParaRPr>
        </a:p>
      </dsp:txBody>
      <dsp:txXfrm>
        <a:off x="0" y="0"/>
        <a:ext cx="5758773" cy="50243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FE23F-3975-49D0-A18E-398823F84682}"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B77F7-04F6-4CC4-A2A1-C3DE14A8359C}" type="slidenum">
              <a:rPr lang="en-IN" smtClean="0"/>
              <a:t>‹#›</a:t>
            </a:fld>
            <a:endParaRPr lang="en-IN"/>
          </a:p>
        </p:txBody>
      </p:sp>
    </p:spTree>
    <p:extLst>
      <p:ext uri="{BB962C8B-B14F-4D97-AF65-F5344CB8AC3E}">
        <p14:creationId xmlns:p14="http://schemas.microsoft.com/office/powerpoint/2010/main" val="166617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63B5-B068-89F1-A17E-FDDB78C05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87FC4F-4057-3532-EEF2-F7F315C84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4D5645-52A3-2AE9-931B-2149E97A5F7F}"/>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5" name="Footer Placeholder 4">
            <a:extLst>
              <a:ext uri="{FF2B5EF4-FFF2-40B4-BE49-F238E27FC236}">
                <a16:creationId xmlns:a16="http://schemas.microsoft.com/office/drawing/2014/main" id="{3F1C86FA-E347-4F7C-082E-A62005B39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DB4CC1-9FD0-8ED0-B1F6-41E41E571629}"/>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26995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2942-51C8-5763-FD1D-F196457EC1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FD55C8-4171-AB0A-70E2-CC952BDDF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89AB1-685E-DD03-D6D5-307E4C77BE16}"/>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5" name="Footer Placeholder 4">
            <a:extLst>
              <a:ext uri="{FF2B5EF4-FFF2-40B4-BE49-F238E27FC236}">
                <a16:creationId xmlns:a16="http://schemas.microsoft.com/office/drawing/2014/main" id="{AD420510-7812-3215-D9BA-7CF3A1ED9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EA146-EC1A-BFC9-BC5F-65CF2885C5B5}"/>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159044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3E0DF-407A-8E54-6A51-D111B6168C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7AF7B6-EEBB-7805-EB99-5FD6A4A99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3BF37C-3E4E-0F78-9B9A-39078224EFA1}"/>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5" name="Footer Placeholder 4">
            <a:extLst>
              <a:ext uri="{FF2B5EF4-FFF2-40B4-BE49-F238E27FC236}">
                <a16:creationId xmlns:a16="http://schemas.microsoft.com/office/drawing/2014/main" id="{45AF75B9-EFF5-D19A-3CD8-1F7C321EB0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8848E-23F6-A12D-1B6A-FEDD77DA6D5A}"/>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134090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3DA8-AAE9-9B31-91C0-E3FBF285B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CA6E1D-2E19-C04A-4D04-F1783F989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73869-B21B-BFE4-34C6-4D27D7F11E98}"/>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5" name="Footer Placeholder 4">
            <a:extLst>
              <a:ext uri="{FF2B5EF4-FFF2-40B4-BE49-F238E27FC236}">
                <a16:creationId xmlns:a16="http://schemas.microsoft.com/office/drawing/2014/main" id="{107B6564-DA0F-3428-B170-335A08CC8D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9823AB-1618-6A9C-DF4B-04B777BB7F2E}"/>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4667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065C-341F-580B-B6B8-D3B3345A3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3335FE-B6E0-6A54-8A17-D67A01BD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96E9C-083A-1D42-BE39-03DF135DB90D}"/>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5" name="Footer Placeholder 4">
            <a:extLst>
              <a:ext uri="{FF2B5EF4-FFF2-40B4-BE49-F238E27FC236}">
                <a16:creationId xmlns:a16="http://schemas.microsoft.com/office/drawing/2014/main" id="{7C2E0195-7C4F-444E-EEA7-AAFF17D8E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F0A16-E5FB-13C1-53BA-12EFD1D1B9E9}"/>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322716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374E-B773-1476-5DE5-2869707A58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FE221D-DBBD-4864-DBE2-EAB8A0397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3A65AB-FE11-05E1-3EA9-7A3E004E0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454134-FF64-35E8-CF9D-7004EF97AECE}"/>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6" name="Footer Placeholder 5">
            <a:extLst>
              <a:ext uri="{FF2B5EF4-FFF2-40B4-BE49-F238E27FC236}">
                <a16:creationId xmlns:a16="http://schemas.microsoft.com/office/drawing/2014/main" id="{15E5C9DC-7230-21D9-746F-F1B0670CC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C8E65B-D7A4-70BF-E294-C6DCC12B84BE}"/>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29192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05C0-D4A7-569C-744D-75489439EC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80D4F3-421E-1DC2-A95B-38A51459F2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7AB8F-B683-1808-430A-CDF0A6952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52BDBD-F7A3-E63A-2DB2-B6ED5D6F6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406A89-5C2C-3582-01C4-CD0C067CE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9531D6-0614-DD76-1B12-316E6FF9CBAB}"/>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8" name="Footer Placeholder 7">
            <a:extLst>
              <a:ext uri="{FF2B5EF4-FFF2-40B4-BE49-F238E27FC236}">
                <a16:creationId xmlns:a16="http://schemas.microsoft.com/office/drawing/2014/main" id="{84E8CC8C-BF5F-BE49-7DB0-5D52396F1F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840BE9-F0FD-E2A5-8E36-7B1C746B0797}"/>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205874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A849-9FB8-6E02-4177-7D16C1D2C4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7BF455-318D-6EBF-211C-9B8F5F23FD82}"/>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4" name="Footer Placeholder 3">
            <a:extLst>
              <a:ext uri="{FF2B5EF4-FFF2-40B4-BE49-F238E27FC236}">
                <a16:creationId xmlns:a16="http://schemas.microsoft.com/office/drawing/2014/main" id="{B807417C-AE74-97C6-7A84-6D8B6FED80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C8110-FDA8-2A46-214E-FAE86672B006}"/>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241961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7DFE7-5BE9-B208-4FE7-584D47A1085E}"/>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3" name="Footer Placeholder 2">
            <a:extLst>
              <a:ext uri="{FF2B5EF4-FFF2-40B4-BE49-F238E27FC236}">
                <a16:creationId xmlns:a16="http://schemas.microsoft.com/office/drawing/2014/main" id="{B94E3E23-F751-1C1F-E624-0FA9B3AC0D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FF075C-11C0-35BB-156F-7FA3AFE7F56B}"/>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56078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445D-F957-109E-2285-4E9F053B22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8EFADA-E068-DDE1-E625-EB3B606C6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6FEB3-9BD8-87C8-350D-6BB6126BA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04CD1-983F-1786-41BC-DB3B051DDA3C}"/>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6" name="Footer Placeholder 5">
            <a:extLst>
              <a:ext uri="{FF2B5EF4-FFF2-40B4-BE49-F238E27FC236}">
                <a16:creationId xmlns:a16="http://schemas.microsoft.com/office/drawing/2014/main" id="{1035BA17-6A9A-059A-B4FD-71ABBE092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5C948-9608-B145-C365-BD1793E97083}"/>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19789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4148-FCB8-2F44-4364-786862B8E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47A977-79BE-FCAD-A623-C76B985FF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F59A25-C70F-35B2-5D7B-690E43AD4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2434E-E75B-4F34-A347-05B6D25F04FD}"/>
              </a:ext>
            </a:extLst>
          </p:cNvPr>
          <p:cNvSpPr>
            <a:spLocks noGrp="1"/>
          </p:cNvSpPr>
          <p:nvPr>
            <p:ph type="dt" sz="half" idx="10"/>
          </p:nvPr>
        </p:nvSpPr>
        <p:spPr/>
        <p:txBody>
          <a:bodyPr/>
          <a:lstStyle/>
          <a:p>
            <a:fld id="{93E980E3-C41B-4942-8759-93FA841C0529}" type="datetimeFigureOut">
              <a:rPr lang="en-IN" smtClean="0"/>
              <a:t>14-04-2024</a:t>
            </a:fld>
            <a:endParaRPr lang="en-IN"/>
          </a:p>
        </p:txBody>
      </p:sp>
      <p:sp>
        <p:nvSpPr>
          <p:cNvPr id="6" name="Footer Placeholder 5">
            <a:extLst>
              <a:ext uri="{FF2B5EF4-FFF2-40B4-BE49-F238E27FC236}">
                <a16:creationId xmlns:a16="http://schemas.microsoft.com/office/drawing/2014/main" id="{A6892728-F106-0E06-F8AA-E8CD7D7BD3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63025E-C35C-F5C3-02EC-9C089A5AEF64}"/>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08883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EBE20-5A7E-E7C9-E4B3-4914F000A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0A4E61-63DF-0389-1305-32878F65F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CF935-17F1-B17E-E739-2A3A70091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980E3-C41B-4942-8759-93FA841C0529}" type="datetimeFigureOut">
              <a:rPr lang="en-IN" smtClean="0"/>
              <a:t>14-04-2024</a:t>
            </a:fld>
            <a:endParaRPr lang="en-IN"/>
          </a:p>
        </p:txBody>
      </p:sp>
      <p:sp>
        <p:nvSpPr>
          <p:cNvPr id="5" name="Footer Placeholder 4">
            <a:extLst>
              <a:ext uri="{FF2B5EF4-FFF2-40B4-BE49-F238E27FC236}">
                <a16:creationId xmlns:a16="http://schemas.microsoft.com/office/drawing/2014/main" id="{7F088A5F-AF59-93BF-489B-6B564FA17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62D02E-F591-E246-E0EF-0F77B6C3C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06332-3886-45B5-853C-5658774747BF}" type="slidenum">
              <a:rPr lang="en-IN" smtClean="0"/>
              <a:t>‹#›</a:t>
            </a:fld>
            <a:endParaRPr lang="en-IN"/>
          </a:p>
        </p:txBody>
      </p:sp>
    </p:spTree>
    <p:extLst>
      <p:ext uri="{BB962C8B-B14F-4D97-AF65-F5344CB8AC3E}">
        <p14:creationId xmlns:p14="http://schemas.microsoft.com/office/powerpoint/2010/main" val="311283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sv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70">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3598E-337D-97F5-7819-530AC7EA2D63}"/>
              </a:ext>
            </a:extLst>
          </p:cNvPr>
          <p:cNvSpPr>
            <a:spLocks noGrp="1"/>
          </p:cNvSpPr>
          <p:nvPr>
            <p:ph type="title"/>
          </p:nvPr>
        </p:nvSpPr>
        <p:spPr>
          <a:xfrm>
            <a:off x="233680" y="640080"/>
            <a:ext cx="4586969" cy="5519143"/>
          </a:xfrm>
        </p:spPr>
        <p:txBody>
          <a:bodyPr vert="horz" lIns="91440" tIns="45720" rIns="91440" bIns="45720" rtlCol="0" anchor="ctr">
            <a:normAutofit/>
          </a:bodyPr>
          <a:lstStyle/>
          <a:p>
            <a:pPr algn="r"/>
            <a:r>
              <a:rPr lang="en-US" sz="3500" b="1" kern="1200" dirty="0">
                <a:solidFill>
                  <a:srgbClr val="FFFFFF"/>
                </a:solidFill>
                <a:latin typeface="Times New Roman" panose="02020603050405020304" pitchFamily="18" charset="0"/>
                <a:cs typeface="Times New Roman" panose="02020603050405020304" pitchFamily="18" charset="0"/>
              </a:rPr>
              <a:t>IDENTIFICATION AND  PREDICTION </a:t>
            </a:r>
            <a:r>
              <a:rPr lang="en-US" sz="3500" b="1" dirty="0">
                <a:solidFill>
                  <a:srgbClr val="FFFFFF"/>
                </a:solidFill>
                <a:latin typeface="Times New Roman" panose="02020603050405020304" pitchFamily="18" charset="0"/>
                <a:cs typeface="Times New Roman" panose="02020603050405020304" pitchFamily="18" charset="0"/>
              </a:rPr>
              <a:t>OF </a:t>
            </a:r>
            <a:r>
              <a:rPr lang="en-US" sz="3500" b="1" kern="1200" dirty="0">
                <a:solidFill>
                  <a:srgbClr val="FFFFFF"/>
                </a:solidFill>
                <a:latin typeface="Times New Roman" panose="02020603050405020304" pitchFamily="18" charset="0"/>
                <a:cs typeface="Times New Roman" panose="02020603050405020304" pitchFamily="18" charset="0"/>
              </a:rPr>
              <a:t>HEART DISEASE WITH DEEP LEARNING ON NEURAL NETWORKS </a:t>
            </a:r>
          </a:p>
        </p:txBody>
      </p:sp>
      <p:cxnSp>
        <p:nvCxnSpPr>
          <p:cNvPr id="84" name="Straight Connector 72">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Heart with pulse with solid fill">
            <a:extLst>
              <a:ext uri="{FF2B5EF4-FFF2-40B4-BE49-F238E27FC236}">
                <a16:creationId xmlns:a16="http://schemas.microsoft.com/office/drawing/2014/main" id="{4D357106-8779-BEB0-9BCE-1467B6D20486}"/>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150749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0">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838200" y="226061"/>
            <a:ext cx="10515600" cy="554989"/>
          </a:xfrm>
        </p:spPr>
        <p:txBody>
          <a:bodyPr vert="horz" lIns="91440" tIns="45720" rIns="91440" bIns="45720" rtlCol="0" anchor="b">
            <a:normAutofit fontScale="90000"/>
          </a:bodyPr>
          <a:lstStyle/>
          <a:p>
            <a:pPr algn="ctr"/>
            <a:r>
              <a:rPr lang="en-US" sz="3600" b="1" dirty="0">
                <a:latin typeface="Times New Roman" panose="02020603050405020304" pitchFamily="18" charset="0"/>
                <a:cs typeface="Times New Roman" panose="02020603050405020304" pitchFamily="18" charset="0"/>
              </a:rPr>
              <a:t>RESULTS</a:t>
            </a:r>
          </a:p>
        </p:txBody>
      </p:sp>
      <p:sp useBgFill="1">
        <p:nvSpPr>
          <p:cNvPr id="1068" name="Rectangle 1062">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015C5FC5-919E-4BA3-8B90-01842CF24DF9}"/>
              </a:ext>
            </a:extLst>
          </p:cNvPr>
          <p:cNvSpPr>
            <a:spLocks noGrp="1"/>
          </p:cNvSpPr>
          <p:nvPr>
            <p:ph sz="half" idx="2"/>
          </p:nvPr>
        </p:nvSpPr>
        <p:spPr>
          <a:xfrm>
            <a:off x="1220089" y="1511968"/>
            <a:ext cx="9751823" cy="582612"/>
          </a:xfrm>
        </p:spPr>
        <p:txBody>
          <a:bodyPr vert="horz" lIns="91440" tIns="45720" rIns="91440" bIns="45720" rtlCol="0" anchor="ctr">
            <a:normAutofit/>
          </a:bodyPr>
          <a:lstStyle/>
          <a:p>
            <a:pPr marL="0" indent="0" algn="ctr">
              <a:buNone/>
            </a:pPr>
            <a:r>
              <a:rPr lang="en-US" sz="1800" dirty="0">
                <a:effectLst/>
                <a:latin typeface="Times New Roman" panose="02020603050405020304" pitchFamily="18" charset="0"/>
                <a:cs typeface="Times New Roman" panose="02020603050405020304" pitchFamily="18" charset="0"/>
              </a:rPr>
              <a:t>The accuracy of the neural network is given below:</a:t>
            </a:r>
          </a:p>
        </p:txBody>
      </p:sp>
      <p:sp>
        <p:nvSpPr>
          <p:cNvPr id="1069" name="Rectangle 1064">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3" name="Picture 12">
            <a:extLst>
              <a:ext uri="{FF2B5EF4-FFF2-40B4-BE49-F238E27FC236}">
                <a16:creationId xmlns:a16="http://schemas.microsoft.com/office/drawing/2014/main" id="{BFC55F21-F68C-8A3B-D56B-4D5F0C65DA0D}"/>
              </a:ext>
            </a:extLst>
          </p:cNvPr>
          <p:cNvPicPr>
            <a:picLocks noChangeAspect="1"/>
          </p:cNvPicPr>
          <p:nvPr/>
        </p:nvPicPr>
        <p:blipFill>
          <a:blip r:embed="rId2"/>
          <a:stretch>
            <a:fillRect/>
          </a:stretch>
        </p:blipFill>
        <p:spPr>
          <a:xfrm>
            <a:off x="838199" y="2714195"/>
            <a:ext cx="7709291" cy="2524556"/>
          </a:xfrm>
          <a:prstGeom prst="rect">
            <a:avLst/>
          </a:prstGeom>
          <a:ln>
            <a:noFill/>
          </a:ln>
          <a:effectLst>
            <a:outerShdw blurRad="190500" algn="tl" rotWithShape="0">
              <a:srgbClr val="000000">
                <a:alpha val="70000"/>
              </a:srgbClr>
            </a:outerShdw>
          </a:effectLst>
        </p:spPr>
      </p:pic>
      <p:pic>
        <p:nvPicPr>
          <p:cNvPr id="18" name="Graphic 17" descr="Presentation with pie chart with solid fill">
            <a:extLst>
              <a:ext uri="{FF2B5EF4-FFF2-40B4-BE49-F238E27FC236}">
                <a16:creationId xmlns:a16="http://schemas.microsoft.com/office/drawing/2014/main" id="{1E581399-7AC1-F03C-BECB-B305DA8403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4474" y="2389284"/>
            <a:ext cx="2860481" cy="2860481"/>
          </a:xfrm>
          <a:prstGeom prst="rect">
            <a:avLst/>
          </a:prstGeom>
        </p:spPr>
      </p:pic>
    </p:spTree>
    <p:extLst>
      <p:ext uri="{BB962C8B-B14F-4D97-AF65-F5344CB8AC3E}">
        <p14:creationId xmlns:p14="http://schemas.microsoft.com/office/powerpoint/2010/main" val="223804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371476" y="219075"/>
            <a:ext cx="2933700" cy="632441"/>
          </a:xfrm>
        </p:spPr>
        <p:txBody>
          <a:bodyPr vert="horz" lIns="91440" tIns="45720" rIns="91440" bIns="45720" rtlCol="0" anchor="ctr">
            <a:normAutofit/>
          </a:bodyPr>
          <a:lstStyle/>
          <a:p>
            <a:r>
              <a:rPr lang="en-US" sz="2800" b="1" dirty="0">
                <a:latin typeface="Times New Roman" panose="02020603050405020304" pitchFamily="18" charset="0"/>
                <a:cs typeface="Times New Roman" panose="02020603050405020304" pitchFamily="18" charset="0"/>
              </a:rPr>
              <a:t>REFERENCES</a:t>
            </a:r>
            <a:endParaRPr lang="en-US" sz="2800" b="1" kern="1200" dirty="0">
              <a:solidFill>
                <a:schemeClr val="tx1"/>
              </a:solidFill>
              <a:latin typeface="Times New Roman" panose="02020603050405020304" pitchFamily="18" charset="0"/>
              <a:cs typeface="Times New Roman" panose="02020603050405020304" pitchFamily="18" charset="0"/>
            </a:endParaRPr>
          </a:p>
        </p:txBody>
      </p:sp>
      <p:sp>
        <p:nvSpPr>
          <p:cNvPr id="12" name="Content Placeholder 3">
            <a:extLst>
              <a:ext uri="{FF2B5EF4-FFF2-40B4-BE49-F238E27FC236}">
                <a16:creationId xmlns:a16="http://schemas.microsoft.com/office/drawing/2014/main" id="{CB418429-EB8E-CC1E-96A6-3212905EEED4}"/>
              </a:ext>
            </a:extLst>
          </p:cNvPr>
          <p:cNvSpPr>
            <a:spLocks noGrp="1"/>
          </p:cNvSpPr>
          <p:nvPr>
            <p:ph sz="half" idx="2"/>
          </p:nvPr>
        </p:nvSpPr>
        <p:spPr>
          <a:xfrm>
            <a:off x="371476" y="1323975"/>
            <a:ext cx="6162674" cy="5138429"/>
          </a:xfrm>
        </p:spPr>
        <p:txBody>
          <a:bodyPr vert="horz" lIns="91440" tIns="45720" rIns="91440" bIns="45720" rtlCol="0">
            <a:noAutofit/>
          </a:bodyPr>
          <a:lstStyle/>
          <a:p>
            <a:r>
              <a:rPr lang="en-US" sz="1300" b="0" i="0">
                <a:effectLst/>
                <a:latin typeface="Times New Roman" panose="02020603050405020304" pitchFamily="18" charset="0"/>
                <a:cs typeface="Times New Roman" panose="02020603050405020304" pitchFamily="18" charset="0"/>
              </a:rPr>
              <a:t>[1]. Samiul based shuvo 1, shams nafisa ali 1, (student member, ieee), soham irtiza swapnil1, mabrook s. al-rakhami 2, (senior member, ieee), and abdu gumaei “CardioXNet: A Novel Lightweight Deep Learning Framework for Cardiovascular Disease Classification Using Heart Sound Recordings”. February 24, 2021, date of publication March 2, 2021, date of current version March 9, 2021.IEEE.</a:t>
            </a:r>
          </a:p>
          <a:p>
            <a:r>
              <a:rPr lang="en-US" sz="1300" b="0" i="0">
                <a:effectLst/>
                <a:latin typeface="Times New Roman" panose="02020603050405020304" pitchFamily="18" charset="0"/>
                <a:cs typeface="Times New Roman" panose="02020603050405020304" pitchFamily="18" charset="0"/>
              </a:rPr>
              <a:t>[2]. Eun s. lee 1, (member, ieee), byeong g. choi 2, (member, ieee), myung y. kim1, (Member, IEEE), AND SEUNG H. HAN 3, (Member, IEEE)” An Imbalanced-DataProcessingAlgorithmforthe Prediction of Heart Attack in Stroke Patients”. January 14, 2021, date of publication February 8, 2021, date of current version February 16, 2021, IEEE.</a:t>
            </a:r>
          </a:p>
          <a:p>
            <a:r>
              <a:rPr lang="en-US" sz="1300" b="0" i="0">
                <a:effectLst/>
                <a:latin typeface="Times New Roman" panose="02020603050405020304" pitchFamily="18" charset="0"/>
                <a:cs typeface="Times New Roman" panose="02020603050405020304" pitchFamily="18" charset="0"/>
              </a:rPr>
              <a:t>[3]. Hao ren2,1∗ aslan b. wong1∗, wanmin lian3∗, weibin cheng2, ying zhang1, jianwei he1. “Interpretable Pneumonia Detection by Combining Deep Learning and Explainable Models with Multisource Data” 10.1109/ACCESS.2021.3090215, IEEE Access.</a:t>
            </a:r>
          </a:p>
          <a:p>
            <a:r>
              <a:rPr lang="en-US" sz="1300" b="0" i="0">
                <a:effectLst/>
                <a:latin typeface="Times New Roman" panose="02020603050405020304" pitchFamily="18" charset="0"/>
                <a:cs typeface="Times New Roman" panose="02020603050405020304" pitchFamily="18" charset="0"/>
              </a:rPr>
              <a:t>[4] G. Liang and L. Zheng, “A transfer learning method with deep residual network for pediatric pneumonia diagnosis,” Computer methods and programs in biomedicine, vol. 187, p. 104964, 2020</a:t>
            </a:r>
          </a:p>
          <a:p>
            <a:r>
              <a:rPr lang="en-US" sz="1300" b="0" i="0">
                <a:effectLst/>
                <a:latin typeface="Times New Roman" panose="02020603050405020304" pitchFamily="18" charset="0"/>
                <a:cs typeface="Times New Roman" panose="02020603050405020304" pitchFamily="18" charset="0"/>
              </a:rPr>
              <a:t>[5] D. Margaritis, “Learning bayesian network model structure from data,” 2003. </a:t>
            </a:r>
          </a:p>
          <a:p>
            <a:r>
              <a:rPr lang="en-US" sz="1300" b="0" i="0">
                <a:effectLst/>
                <a:latin typeface="Times New Roman" panose="02020603050405020304" pitchFamily="18" charset="0"/>
                <a:cs typeface="Times New Roman" panose="02020603050405020304" pitchFamily="18" charset="0"/>
              </a:rPr>
              <a:t>[6] X.-W. Chen, G. Anantha, and X. Lin, “Improving bayesian network structure learning with mutual information-based node ordering in the k2 algorithm,” IEEE Transactions on Knowledge and Data Engineering, vol. 20, no. 5, pp. 628–640, 2008.</a:t>
            </a:r>
          </a:p>
          <a:p>
            <a:r>
              <a:rPr lang="en-US" sz="1300" b="0" i="0">
                <a:effectLst/>
                <a:latin typeface="Times New Roman" panose="02020603050405020304" pitchFamily="18" charset="0"/>
                <a:cs typeface="Times New Roman" panose="02020603050405020304" pitchFamily="18" charset="0"/>
              </a:rPr>
              <a:t> [7] S. Watanabe, “A widely applicable bayesian information criterion,” Journal of Machine Learning Research, vol. 14, no. Mar, pp. 867–897, 2013.</a:t>
            </a:r>
            <a:endParaRPr lang="en-US" sz="1300" dirty="0">
              <a:latin typeface="Times New Roman" panose="02020603050405020304" pitchFamily="18"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B17856CD-0489-D513-9D65-02D9086CAF40}"/>
              </a:ext>
            </a:extLst>
          </p:cNvPr>
          <p:cNvSpPr txBox="1">
            <a:spLocks/>
          </p:cNvSpPr>
          <p:nvPr/>
        </p:nvSpPr>
        <p:spPr>
          <a:xfrm>
            <a:off x="6657975" y="1323975"/>
            <a:ext cx="5162549" cy="5143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a:latin typeface="Times New Roman" panose="02020603050405020304" pitchFamily="18" charset="0"/>
                <a:cs typeface="Times New Roman" panose="02020603050405020304" pitchFamily="18" charset="0"/>
              </a:rPr>
              <a:t>[8] J. Yao, J. E. Burns, D. Forsberg, A. Seitel, A. Rasoulian, P. Abolmaesumi, K.Hammernik,M.Urschler,B.Ibragimov,R.Korezetal.,“Amulti-center milestonestudyofclinicalvertebralctsegmentation,”ComputerizedMedical Imaging and Graphics, vol. 49, pp. 16–28, 2016.</a:t>
            </a:r>
          </a:p>
          <a:p>
            <a:r>
              <a:rPr lang="en-US" sz="1100">
                <a:latin typeface="Times New Roman" panose="02020603050405020304" pitchFamily="18" charset="0"/>
                <a:cs typeface="Times New Roman" panose="02020603050405020304" pitchFamily="18" charset="0"/>
              </a:rPr>
              <a:t> [9] H. R. Roth, L. Lu, A. Seff, K. M. Cherry, J. Hoffman, S. Wang, J. Liu, E. Turkbey, and R. M. Summers, “A new 2.5 d representation for lymph node detection using random sets of deep convolutional neural network observations,” in International conference on medical image computing and computer-assisted intervention. Springer, 2014, pp. 520–527.</a:t>
            </a:r>
          </a:p>
          <a:p>
            <a:r>
              <a:rPr lang="en-US" sz="1100">
                <a:latin typeface="Times New Roman" panose="02020603050405020304" pitchFamily="18" charset="0"/>
                <a:cs typeface="Times New Roman" panose="02020603050405020304" pitchFamily="18" charset="0"/>
              </a:rPr>
              <a:t> [10] H. R. Roth, L. Lu, A. Farag, H.-C. Shin, J. Liu, E. B. Turkbey, and R.M.Summers,“Deeporgan:Multi-level deep convolutionaln etworksfor automatedpancreassegmentation,”inInternationalconferenceonmedical image computing and computer-assiste dintervention. Springer,2015,pp. 556–564. </a:t>
            </a:r>
          </a:p>
          <a:p>
            <a:r>
              <a:rPr lang="en-US" sz="1100">
                <a:latin typeface="Times New Roman" panose="02020603050405020304" pitchFamily="18" charset="0"/>
                <a:cs typeface="Times New Roman" panose="02020603050405020304" pitchFamily="18" charset="0"/>
              </a:rPr>
              <a:t>[11] L. Yao, E. Poblenz, D. Dagunts, B. Covington, D. Bernard, and K.Lyman,“Learningtodiagnosefromscratchbyexploitingdependencies among labels,” CoRR, vol. abs/1710.10501, 2017. [Online]. Available: http://arxiv.org/abs/1710.10501 </a:t>
            </a:r>
          </a:p>
          <a:p>
            <a:r>
              <a:rPr lang="en-US" sz="1100">
                <a:latin typeface="Times New Roman" panose="02020603050405020304" pitchFamily="18" charset="0"/>
                <a:cs typeface="Times New Roman" panose="02020603050405020304" pitchFamily="18" charset="0"/>
              </a:rPr>
              <a:t>[12] , “Learning to diagnose from scratch by exploiting dependencies among labels,” arXiv preprint arXiv:1710.10501, 2017.</a:t>
            </a:r>
          </a:p>
          <a:p>
            <a:r>
              <a:rPr lang="en-US" sz="1100">
                <a:latin typeface="Times New Roman" panose="02020603050405020304" pitchFamily="18" charset="0"/>
                <a:cs typeface="Times New Roman" panose="02020603050405020304" pitchFamily="18" charset="0"/>
              </a:rPr>
              <a:t> [13] https://colab.research.google.com/</a:t>
            </a:r>
          </a:p>
          <a:p>
            <a:r>
              <a:rPr lang="en-US" sz="1100">
                <a:latin typeface="Times New Roman" panose="02020603050405020304" pitchFamily="18" charset="0"/>
                <a:cs typeface="Times New Roman" panose="02020603050405020304" pitchFamily="18" charset="0"/>
              </a:rPr>
              <a:t>[14] https://www.tutorialspoint.com/google_colab/what_is_google_colab.htm</a:t>
            </a:r>
          </a:p>
          <a:p>
            <a:r>
              <a:rPr lang="en-US" sz="1100">
                <a:latin typeface="Times New Roman" panose="02020603050405020304" pitchFamily="18" charset="0"/>
                <a:cs typeface="Times New Roman" panose="02020603050405020304" pitchFamily="18" charset="0"/>
              </a:rPr>
              <a:t>[15] https://www.codingforentrepreneurs.com/courses/python-google-colab-sheets-drive/</a:t>
            </a:r>
            <a:endParaRPr lang="en-US" sz="1100" dirty="0">
              <a:latin typeface="Times New Roman" panose="02020603050405020304" pitchFamily="18" charset="0"/>
              <a:cs typeface="Times New Roman" panose="02020603050405020304" pitchFamily="18" charset="0"/>
            </a:endParaRPr>
          </a:p>
        </p:txBody>
      </p:sp>
      <p:pic>
        <p:nvPicPr>
          <p:cNvPr id="8" name="Graphic 7" descr="Signature with solid fill">
            <a:extLst>
              <a:ext uri="{FF2B5EF4-FFF2-40B4-BE49-F238E27FC236}">
                <a16:creationId xmlns:a16="http://schemas.microsoft.com/office/drawing/2014/main" id="{FC84FB0C-63B1-CD80-17CA-A06CD6595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150" y="47933"/>
            <a:ext cx="695325" cy="695325"/>
          </a:xfrm>
          <a:prstGeom prst="rect">
            <a:avLst/>
          </a:prstGeom>
        </p:spPr>
      </p:pic>
    </p:spTree>
    <p:extLst>
      <p:ext uri="{BB962C8B-B14F-4D97-AF65-F5344CB8AC3E}">
        <p14:creationId xmlns:p14="http://schemas.microsoft.com/office/powerpoint/2010/main" val="4453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3B95A-54C0-B64A-DF54-B4655F8C367E}"/>
              </a:ext>
            </a:extLst>
          </p:cNvPr>
          <p:cNvSpPr>
            <a:spLocks noGrp="1"/>
          </p:cNvSpPr>
          <p:nvPr>
            <p:ph type="title"/>
          </p:nvPr>
        </p:nvSpPr>
        <p:spPr>
          <a:xfrm>
            <a:off x="5864459" y="738847"/>
            <a:ext cx="5967486" cy="1454051"/>
          </a:xfrm>
        </p:spPr>
        <p:txBody>
          <a:bodyPr vert="horz" lIns="91440" tIns="45720" rIns="91440" bIns="45720" rtlCol="0" anchor="ctr">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GROUP MEMBER INFORMATION</a:t>
            </a:r>
          </a:p>
        </p:txBody>
      </p:sp>
      <p:grpSp>
        <p:nvGrpSpPr>
          <p:cNvPr id="50" name="Group 49">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51" name="Freeform: Shape 50">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descr="Group brainstorm with solid fill">
            <a:extLst>
              <a:ext uri="{FF2B5EF4-FFF2-40B4-BE49-F238E27FC236}">
                <a16:creationId xmlns:a16="http://schemas.microsoft.com/office/drawing/2014/main" id="{376EE1F0-81E3-DF07-BD44-149639C1608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Text Placeholder 2">
            <a:extLst>
              <a:ext uri="{FF2B5EF4-FFF2-40B4-BE49-F238E27FC236}">
                <a16:creationId xmlns:a16="http://schemas.microsoft.com/office/drawing/2014/main" id="{A39F5235-D2DE-1BE6-938B-CA2D85719416}"/>
              </a:ext>
            </a:extLst>
          </p:cNvPr>
          <p:cNvSpPr>
            <a:spLocks noGrp="1"/>
          </p:cNvSpPr>
          <p:nvPr>
            <p:ph type="body" sz="half" idx="2"/>
          </p:nvPr>
        </p:nvSpPr>
        <p:spPr>
          <a:xfrm>
            <a:off x="6621072" y="2421683"/>
            <a:ext cx="5656653" cy="3353476"/>
          </a:xfrm>
        </p:spPr>
        <p:txBody>
          <a:bodyPr vert="horz" lIns="91440" tIns="45720" rIns="91440" bIns="45720" rtlCol="0" anchor="t">
            <a:normAutofit/>
          </a:bodyPr>
          <a:lstStyle/>
          <a:p>
            <a:pPr indent="-228600">
              <a:spcAft>
                <a:spcPts val="800"/>
              </a:spcAft>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ANUSHA NAGULAPATI</a:t>
            </a:r>
            <a:r>
              <a:rPr lang="en-US" sz="1800" dirty="0">
                <a:solidFill>
                  <a:schemeClr val="tx2"/>
                </a:solidFill>
                <a:effectLst/>
                <a:latin typeface="Times New Roman" panose="02020603050405020304" pitchFamily="18" charset="0"/>
                <a:cs typeface="Times New Roman" panose="02020603050405020304" pitchFamily="18" charset="0"/>
              </a:rPr>
              <a:t> (700748216)</a:t>
            </a:r>
          </a:p>
          <a:p>
            <a:pPr indent="-228600">
              <a:spcAft>
                <a:spcPts val="800"/>
              </a:spcAft>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PRIYANKA C PINNAMANENI</a:t>
            </a:r>
            <a:r>
              <a:rPr lang="en-US" sz="1800" dirty="0">
                <a:solidFill>
                  <a:schemeClr val="tx2"/>
                </a:solidFill>
                <a:effectLst/>
                <a:latin typeface="Times New Roman" panose="02020603050405020304" pitchFamily="18" charset="0"/>
                <a:cs typeface="Times New Roman" panose="02020603050405020304" pitchFamily="18" charset="0"/>
              </a:rPr>
              <a:t> (700744635)</a:t>
            </a:r>
          </a:p>
          <a:p>
            <a:pPr indent="-228600">
              <a:spcAft>
                <a:spcPts val="800"/>
              </a:spcAft>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MANASWINI BABERS (700745092)</a:t>
            </a: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PRAVEEN THATIKANTI (700757678)</a:t>
            </a:r>
          </a:p>
          <a:p>
            <a:pPr>
              <a:spcAft>
                <a:spcPts val="800"/>
              </a:spcAft>
            </a:pPr>
            <a:endParaRPr lang="en-US" sz="1800" dirty="0">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30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3B95A-54C0-B64A-DF54-B4655F8C367E}"/>
              </a:ext>
            </a:extLst>
          </p:cNvPr>
          <p:cNvSpPr>
            <a:spLocks noGrp="1"/>
          </p:cNvSpPr>
          <p:nvPr>
            <p:ph type="title"/>
          </p:nvPr>
        </p:nvSpPr>
        <p:spPr>
          <a:xfrm>
            <a:off x="5629275" y="361951"/>
            <a:ext cx="6219825" cy="1895056"/>
          </a:xfrm>
        </p:spPr>
        <p:txBody>
          <a:bodyPr vert="horz" lIns="91440" tIns="45720" rIns="91440" bIns="45720" rtlCol="0" anchor="ctr">
            <a:noAutofit/>
          </a:bodyPr>
          <a:lstStyle/>
          <a:p>
            <a:pPr algn="ctr"/>
            <a:r>
              <a:rPr lang="en-US" sz="3600" b="1" kern="1200" dirty="0">
                <a:latin typeface="Times New Roman" panose="02020603050405020304" pitchFamily="18" charset="0"/>
                <a:cs typeface="Times New Roman" panose="02020603050405020304" pitchFamily="18" charset="0"/>
              </a:rPr>
              <a:t>ROLES/RESPONSIBILITIES AND CONTRIBUTION TO THE PROJECT</a:t>
            </a:r>
          </a:p>
        </p:txBody>
      </p:sp>
      <p:grpSp>
        <p:nvGrpSpPr>
          <p:cNvPr id="16" name="Group 15">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17" name="Freeform: Shape 16">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eers outline">
            <a:extLst>
              <a:ext uri="{FF2B5EF4-FFF2-40B4-BE49-F238E27FC236}">
                <a16:creationId xmlns:a16="http://schemas.microsoft.com/office/drawing/2014/main" id="{BCF7B4F5-3FE8-3C01-30D8-D63848A3C19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Text Placeholder 2">
            <a:extLst>
              <a:ext uri="{FF2B5EF4-FFF2-40B4-BE49-F238E27FC236}">
                <a16:creationId xmlns:a16="http://schemas.microsoft.com/office/drawing/2014/main" id="{A39F5235-D2DE-1BE6-938B-CA2D85719416}"/>
              </a:ext>
            </a:extLst>
          </p:cNvPr>
          <p:cNvSpPr>
            <a:spLocks noGrp="1"/>
          </p:cNvSpPr>
          <p:nvPr>
            <p:ph type="body" sz="half" idx="2"/>
          </p:nvPr>
        </p:nvSpPr>
        <p:spPr>
          <a:xfrm>
            <a:off x="6621072" y="2421683"/>
            <a:ext cx="4765949" cy="3353476"/>
          </a:xfrm>
        </p:spPr>
        <p:txBody>
          <a:bodyPr vert="horz" lIns="91440" tIns="45720" rIns="91440" bIns="45720" rtlCol="0" anchor="t">
            <a:normAutofit/>
          </a:bodyPr>
          <a:lstStyle/>
          <a:p>
            <a:pPr indent="-228600">
              <a:spcAft>
                <a:spcPts val="800"/>
              </a:spcAft>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O</a:t>
            </a:r>
            <a:r>
              <a:rPr lang="en-US" sz="1800" dirty="0">
                <a:solidFill>
                  <a:schemeClr val="tx2"/>
                </a:solidFill>
                <a:effectLst/>
                <a:latin typeface="Times New Roman" panose="02020603050405020304" pitchFamily="18" charset="0"/>
                <a:cs typeface="Times New Roman" panose="02020603050405020304" pitchFamily="18" charset="0"/>
              </a:rPr>
              <a:t>verall project planning, coordination, and monitoring – </a:t>
            </a:r>
            <a:r>
              <a:rPr lang="en-US" sz="1800" b="1" dirty="0">
                <a:solidFill>
                  <a:schemeClr val="tx2"/>
                </a:solidFill>
                <a:effectLst/>
                <a:latin typeface="Times New Roman" panose="02020603050405020304" pitchFamily="18" charset="0"/>
                <a:cs typeface="Times New Roman" panose="02020603050405020304" pitchFamily="18" charset="0"/>
              </a:rPr>
              <a:t>Praveen </a:t>
            </a:r>
            <a:r>
              <a:rPr lang="en-US" sz="1800" b="1" dirty="0" err="1">
                <a:solidFill>
                  <a:schemeClr val="tx2"/>
                </a:solidFill>
                <a:effectLst/>
                <a:latin typeface="Times New Roman" panose="02020603050405020304" pitchFamily="18" charset="0"/>
                <a:cs typeface="Times New Roman" panose="02020603050405020304" pitchFamily="18" charset="0"/>
              </a:rPr>
              <a:t>Thatikanti</a:t>
            </a:r>
            <a:endParaRPr lang="en-US" sz="1800" b="1" dirty="0">
              <a:solidFill>
                <a:schemeClr val="tx2"/>
              </a:solidFill>
              <a:latin typeface="Times New Roman" panose="02020603050405020304" pitchFamily="18" charset="0"/>
              <a:cs typeface="Times New Roman" panose="02020603050405020304" pitchFamily="18" charset="0"/>
            </a:endParaRP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Designing, building, and training the deep neural network model -  </a:t>
            </a:r>
            <a:r>
              <a:rPr lang="en-US" sz="1800" b="1" dirty="0" err="1">
                <a:solidFill>
                  <a:schemeClr val="tx2"/>
                </a:solidFill>
                <a:effectLst/>
                <a:latin typeface="Times New Roman" panose="02020603050405020304" pitchFamily="18" charset="0"/>
                <a:cs typeface="Times New Roman" panose="02020603050405020304" pitchFamily="18" charset="0"/>
              </a:rPr>
              <a:t>Manaswini</a:t>
            </a:r>
            <a:r>
              <a:rPr lang="en-US" sz="1800" b="1" dirty="0">
                <a:solidFill>
                  <a:schemeClr val="tx2"/>
                </a:solidFill>
                <a:effectLst/>
                <a:latin typeface="Times New Roman" panose="02020603050405020304" pitchFamily="18" charset="0"/>
                <a:cs typeface="Times New Roman" panose="02020603050405020304" pitchFamily="18" charset="0"/>
              </a:rPr>
              <a:t> </a:t>
            </a:r>
            <a:r>
              <a:rPr lang="en-US" sz="1800" b="1" dirty="0" err="1">
                <a:solidFill>
                  <a:schemeClr val="tx2"/>
                </a:solidFill>
                <a:effectLst/>
                <a:latin typeface="Times New Roman" panose="02020603050405020304" pitchFamily="18" charset="0"/>
                <a:cs typeface="Times New Roman" panose="02020603050405020304" pitchFamily="18" charset="0"/>
              </a:rPr>
              <a:t>Babers</a:t>
            </a:r>
            <a:endParaRPr lang="en-US" sz="1800" b="1" dirty="0">
              <a:solidFill>
                <a:schemeClr val="tx2"/>
              </a:solidFill>
              <a:latin typeface="Times New Roman" panose="02020603050405020304" pitchFamily="18" charset="0"/>
              <a:cs typeface="Times New Roman" panose="02020603050405020304" pitchFamily="18" charset="0"/>
            </a:endParaRP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Data collection, data preprocessing, and data analysis – </a:t>
            </a:r>
            <a:r>
              <a:rPr lang="en-US" sz="1800" b="1" dirty="0">
                <a:solidFill>
                  <a:schemeClr val="tx2"/>
                </a:solidFill>
                <a:effectLst/>
                <a:latin typeface="Times New Roman" panose="02020603050405020304" pitchFamily="18" charset="0"/>
                <a:cs typeface="Times New Roman" panose="02020603050405020304" pitchFamily="18" charset="0"/>
              </a:rPr>
              <a:t>P</a:t>
            </a:r>
            <a:r>
              <a:rPr lang="en-US" sz="1800" b="1" dirty="0">
                <a:solidFill>
                  <a:schemeClr val="tx2"/>
                </a:solidFill>
                <a:latin typeface="Times New Roman" panose="02020603050405020304" pitchFamily="18" charset="0"/>
                <a:cs typeface="Times New Roman" panose="02020603050405020304" pitchFamily="18" charset="0"/>
              </a:rPr>
              <a:t>riyanka Chowdary </a:t>
            </a:r>
            <a:r>
              <a:rPr lang="en-US" sz="1800" b="1" dirty="0" err="1">
                <a:solidFill>
                  <a:schemeClr val="tx2"/>
                </a:solidFill>
                <a:latin typeface="Times New Roman" panose="02020603050405020304" pitchFamily="18" charset="0"/>
                <a:cs typeface="Times New Roman" panose="02020603050405020304" pitchFamily="18" charset="0"/>
              </a:rPr>
              <a:t>Pinnamaneni</a:t>
            </a:r>
            <a:endParaRPr lang="en-US" sz="1800" dirty="0">
              <a:solidFill>
                <a:schemeClr val="tx2"/>
              </a:solidFill>
              <a:effectLst/>
              <a:latin typeface="Times New Roman" panose="02020603050405020304" pitchFamily="18" charset="0"/>
              <a:cs typeface="Times New Roman" panose="02020603050405020304" pitchFamily="18" charset="0"/>
            </a:endParaRP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Testing the functionality of the heart disease prediction model – </a:t>
            </a:r>
            <a:r>
              <a:rPr lang="en-US" sz="1800" b="1" dirty="0">
                <a:solidFill>
                  <a:schemeClr val="tx2"/>
                </a:solidFill>
                <a:latin typeface="Times New Roman" panose="02020603050405020304" pitchFamily="18" charset="0"/>
                <a:cs typeface="Times New Roman" panose="02020603050405020304" pitchFamily="18" charset="0"/>
              </a:rPr>
              <a:t>Anusha Nagulapati</a:t>
            </a:r>
            <a:endParaRPr lang="en-US" sz="1800" dirty="0">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1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F5987-CF50-5854-D409-AE802C48EC37}"/>
              </a:ext>
            </a:extLst>
          </p:cNvPr>
          <p:cNvSpPr>
            <a:spLocks noGrp="1"/>
          </p:cNvSpPr>
          <p:nvPr>
            <p:ph type="title"/>
          </p:nvPr>
        </p:nvSpPr>
        <p:spPr>
          <a:xfrm>
            <a:off x="6617740" y="161926"/>
            <a:ext cx="4766330" cy="920916"/>
          </a:xfrm>
        </p:spPr>
        <p:txBody>
          <a:bodyPr>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MOTIVATION</a:t>
            </a:r>
            <a:endParaRPr lang="en-IN" sz="3600" b="1" dirty="0">
              <a:solidFill>
                <a:schemeClr val="tx2"/>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19" name="Freeform: Shape 18">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Hero Male with solid fill">
            <a:extLst>
              <a:ext uri="{FF2B5EF4-FFF2-40B4-BE49-F238E27FC236}">
                <a16:creationId xmlns:a16="http://schemas.microsoft.com/office/drawing/2014/main" id="{CBB7BD86-25B0-B61C-6E2E-D9868066DD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9" name="Content Placeholder 8">
            <a:extLst>
              <a:ext uri="{FF2B5EF4-FFF2-40B4-BE49-F238E27FC236}">
                <a16:creationId xmlns:a16="http://schemas.microsoft.com/office/drawing/2014/main" id="{C2331567-85EB-A3FA-CD98-0E1586F077FA}"/>
              </a:ext>
            </a:extLst>
          </p:cNvPr>
          <p:cNvSpPr>
            <a:spLocks noGrp="1"/>
          </p:cNvSpPr>
          <p:nvPr>
            <p:ph idx="1"/>
          </p:nvPr>
        </p:nvSpPr>
        <p:spPr>
          <a:xfrm>
            <a:off x="6091313" y="1244768"/>
            <a:ext cx="5710162" cy="5703141"/>
          </a:xfrm>
        </p:spPr>
        <p:txBody>
          <a:bodyPr anchor="t">
            <a:noAutofit/>
          </a:bodyPr>
          <a:lstStyle/>
          <a:p>
            <a:pPr lvl="1">
              <a:lnSpc>
                <a:spcPct val="100000"/>
              </a:lnSpc>
            </a:pPr>
            <a:r>
              <a:rPr lang="en-US" sz="1800" dirty="0">
                <a:solidFill>
                  <a:schemeClr val="tx2"/>
                </a:solidFill>
                <a:latin typeface="Times New Roman" panose="02020603050405020304" pitchFamily="18" charset="0"/>
                <a:cs typeface="Times New Roman" panose="02020603050405020304" pitchFamily="18" charset="0"/>
              </a:rPr>
              <a:t>Cardiovascular diseases (CVDs) are the leading cause of death globally, taking an estimated 17.9 million lives each year. CVDs are a group of disorders of the heart and blood vessels and include coronary heart disease, cerebrovascular disease, rheumatic heart disease, and other conditions. </a:t>
            </a:r>
          </a:p>
          <a:p>
            <a:pPr lvl="1">
              <a:lnSpc>
                <a:spcPct val="100000"/>
              </a:lnSpc>
            </a:pPr>
            <a:r>
              <a:rPr lang="en-US" sz="1800" dirty="0">
                <a:solidFill>
                  <a:schemeClr val="tx2"/>
                </a:solidFill>
                <a:latin typeface="Times New Roman" panose="02020603050405020304" pitchFamily="18" charset="0"/>
                <a:cs typeface="Times New Roman" panose="02020603050405020304" pitchFamily="18" charset="0"/>
              </a:rPr>
              <a:t>More than four out of five CVD deaths are due to heart attacks and strokes, and one-third of these deaths occur prematurely in people under 70 years of age.</a:t>
            </a:r>
          </a:p>
          <a:p>
            <a:pPr lvl="1">
              <a:lnSpc>
                <a:spcPct val="100000"/>
              </a:lnSpc>
            </a:pPr>
            <a:r>
              <a:rPr lang="en-US" sz="1800" dirty="0">
                <a:solidFill>
                  <a:schemeClr val="tx2"/>
                </a:solidFill>
                <a:latin typeface="Times New Roman" panose="02020603050405020304" pitchFamily="18" charset="0"/>
                <a:cs typeface="Times New Roman" panose="02020603050405020304" pitchFamily="18" charset="0"/>
              </a:rPr>
              <a:t>The motivation for predicting heart disease is to provide an early warning system to those who are at risk of developing the disease. By using predictive models, medical professionals can identify signs of potential heart problems so that preventative measures can be taken to reduce the risk of future complications.</a:t>
            </a:r>
          </a:p>
        </p:txBody>
      </p:sp>
    </p:spTree>
    <p:extLst>
      <p:ext uri="{BB962C8B-B14F-4D97-AF65-F5344CB8AC3E}">
        <p14:creationId xmlns:p14="http://schemas.microsoft.com/office/powerpoint/2010/main" val="390860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877F1-35D3-A048-790F-D34F64B73DD8}"/>
              </a:ext>
            </a:extLst>
          </p:cNvPr>
          <p:cNvSpPr>
            <a:spLocks noGrp="1"/>
          </p:cNvSpPr>
          <p:nvPr>
            <p:ph type="title"/>
          </p:nvPr>
        </p:nvSpPr>
        <p:spPr>
          <a:xfrm>
            <a:off x="6541540" y="246734"/>
            <a:ext cx="4766330" cy="1039142"/>
          </a:xfrm>
        </p:spPr>
        <p:txBody>
          <a:bodyPr vert="horz" lIns="91440" tIns="45720" rIns="91440" bIns="45720" rtlCol="0" anchor="ctr">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OBJECTIVES</a:t>
            </a:r>
          </a:p>
        </p:txBody>
      </p:sp>
      <p:grpSp>
        <p:nvGrpSpPr>
          <p:cNvPr id="69" name="Group 68">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70" name="Freeform: Shape 69">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0">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1">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Target Audience with solid fill">
            <a:extLst>
              <a:ext uri="{FF2B5EF4-FFF2-40B4-BE49-F238E27FC236}">
                <a16:creationId xmlns:a16="http://schemas.microsoft.com/office/drawing/2014/main" id="{57951201-341E-44C5-C1C0-FC98ED24BFD1}"/>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graphicFrame>
        <p:nvGraphicFramePr>
          <p:cNvPr id="15" name="Content Placeholder 3">
            <a:extLst>
              <a:ext uri="{FF2B5EF4-FFF2-40B4-BE49-F238E27FC236}">
                <a16:creationId xmlns:a16="http://schemas.microsoft.com/office/drawing/2014/main" id="{7ED33E05-2EF6-F6A5-BABB-82F29F3F1FB1}"/>
              </a:ext>
            </a:extLst>
          </p:cNvPr>
          <p:cNvGraphicFramePr>
            <a:graphicFrameLocks noGrp="1"/>
          </p:cNvGraphicFramePr>
          <p:nvPr>
            <p:ph sz="half" idx="2"/>
            <p:extLst>
              <p:ext uri="{D42A27DB-BD31-4B8C-83A1-F6EECF244321}">
                <p14:modId xmlns:p14="http://schemas.microsoft.com/office/powerpoint/2010/main" val="696044744"/>
              </p:ext>
            </p:extLst>
          </p:nvPr>
        </p:nvGraphicFramePr>
        <p:xfrm>
          <a:off x="6228116" y="1443139"/>
          <a:ext cx="5758774" cy="5024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651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5931240" y="339795"/>
            <a:ext cx="4977976" cy="1454051"/>
          </a:xfrm>
        </p:spPr>
        <p:txBody>
          <a:bodyPr vert="horz" lIns="91440" tIns="45720" rIns="91440" bIns="45720" rtlCol="0" anchor="ctr">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RELATED WORK</a:t>
            </a:r>
          </a:p>
        </p:txBody>
      </p:sp>
      <p:sp>
        <p:nvSpPr>
          <p:cNvPr id="12" name="Content Placeholder 3">
            <a:extLst>
              <a:ext uri="{FF2B5EF4-FFF2-40B4-BE49-F238E27FC236}">
                <a16:creationId xmlns:a16="http://schemas.microsoft.com/office/drawing/2014/main" id="{CB418429-EB8E-CC1E-96A6-3212905EEED4}"/>
              </a:ext>
            </a:extLst>
          </p:cNvPr>
          <p:cNvSpPr>
            <a:spLocks noGrp="1"/>
          </p:cNvSpPr>
          <p:nvPr>
            <p:ph sz="half" idx="2"/>
          </p:nvPr>
        </p:nvSpPr>
        <p:spPr>
          <a:xfrm>
            <a:off x="6014373" y="1774578"/>
            <a:ext cx="5291801" cy="3997572"/>
          </a:xfrm>
        </p:spPr>
        <p:txBody>
          <a:bodyPr vert="horz" lIns="91440" tIns="45720" rIns="91440" bIns="45720" rtlCol="0" anchor="ctr">
            <a:normAutofit/>
          </a:bodyPr>
          <a:lstStyle/>
          <a:p>
            <a:r>
              <a:rPr lang="en-US" sz="1800" b="0" i="0" dirty="0">
                <a:solidFill>
                  <a:schemeClr val="tx2"/>
                </a:solidFill>
                <a:effectLst/>
                <a:latin typeface="Times New Roman" panose="02020603050405020304" pitchFamily="18" charset="0"/>
                <a:cs typeface="Times New Roman" panose="02020603050405020304" pitchFamily="18" charset="0"/>
              </a:rPr>
              <a:t>Wang et al</a:t>
            </a:r>
            <a:r>
              <a:rPr lang="en-US" sz="1800" dirty="0">
                <a:solidFill>
                  <a:schemeClr val="tx2"/>
                </a:solidFill>
                <a:latin typeface="Times New Roman" panose="02020603050405020304" pitchFamily="18" charset="0"/>
                <a:cs typeface="Times New Roman" panose="02020603050405020304" pitchFamily="18" charset="0"/>
              </a:rPr>
              <a:t> </a:t>
            </a:r>
            <a:r>
              <a:rPr lang="en-US" sz="1800" b="0" i="0" dirty="0">
                <a:solidFill>
                  <a:schemeClr val="tx2"/>
                </a:solidFill>
                <a:effectLst/>
                <a:latin typeface="Times New Roman" panose="02020603050405020304" pitchFamily="18" charset="0"/>
                <a:cs typeface="Times New Roman" panose="02020603050405020304" pitchFamily="18" charset="0"/>
              </a:rPr>
              <a:t>(2019) developed a deep neural network model for the prediction of coronary artery disease (CAD), using data from 10,122 patients. The model achieved an accuracy of 86.7</a:t>
            </a:r>
          </a:p>
          <a:p>
            <a:r>
              <a:rPr lang="en-US" sz="1800" b="0" i="0" dirty="0">
                <a:solidFill>
                  <a:schemeClr val="tx2"/>
                </a:solidFill>
                <a:effectLst/>
                <a:latin typeface="Times New Roman" panose="02020603050405020304" pitchFamily="18" charset="0"/>
                <a:cs typeface="Times New Roman" panose="02020603050405020304" pitchFamily="18" charset="0"/>
              </a:rPr>
              <a:t>In another study, Liu et al. (2020) developed a hybrid deep learning model for the prediction of heart failure, using data from 4,013 patients. The model combined a convolutional neural network (CNN) for feature extraction with a long short-term memory (LSTM) network for temporal modeling, achieving an accuracy of 89.6</a:t>
            </a:r>
          </a:p>
          <a:p>
            <a:r>
              <a:rPr lang="en-US" sz="1800" b="0" i="0" dirty="0">
                <a:solidFill>
                  <a:schemeClr val="tx2"/>
                </a:solidFill>
                <a:effectLst/>
                <a:latin typeface="Times New Roman" panose="02020603050405020304" pitchFamily="18" charset="0"/>
                <a:cs typeface="Times New Roman" panose="02020603050405020304" pitchFamily="18" charset="0"/>
              </a:rPr>
              <a:t>Similarly, Wang et al. (2021) developed a deep learning model for the prediction of heart failure, using data from 5,662 patients.</a:t>
            </a:r>
          </a:p>
        </p:txBody>
      </p:sp>
      <p:grpSp>
        <p:nvGrpSpPr>
          <p:cNvPr id="22" name="Group 21">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3" name="Freeform: Shape 22">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descr="Puzzle pieces with solid fill">
            <a:extLst>
              <a:ext uri="{FF2B5EF4-FFF2-40B4-BE49-F238E27FC236}">
                <a16:creationId xmlns:a16="http://schemas.microsoft.com/office/drawing/2014/main" id="{DC5ABDC5-C736-2889-BC78-EB02475F893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extLst>
      <p:ext uri="{BB962C8B-B14F-4D97-AF65-F5344CB8AC3E}">
        <p14:creationId xmlns:p14="http://schemas.microsoft.com/office/powerpoint/2010/main" val="355082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B7E5B-8C25-2288-739F-5135B8F63397}"/>
              </a:ext>
            </a:extLst>
          </p:cNvPr>
          <p:cNvSpPr>
            <a:spLocks noGrp="1"/>
          </p:cNvSpPr>
          <p:nvPr>
            <p:ph type="title"/>
          </p:nvPr>
        </p:nvSpPr>
        <p:spPr>
          <a:xfrm>
            <a:off x="5825269" y="797028"/>
            <a:ext cx="5814281" cy="1454051"/>
          </a:xfrm>
        </p:spPr>
        <p:txBody>
          <a:bodyPr>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PROBLEM STATEMENT</a:t>
            </a:r>
          </a:p>
        </p:txBody>
      </p:sp>
      <p:pic>
        <p:nvPicPr>
          <p:cNvPr id="7" name="Graphic 6" descr="Question mark with solid fill">
            <a:extLst>
              <a:ext uri="{FF2B5EF4-FFF2-40B4-BE49-F238E27FC236}">
                <a16:creationId xmlns:a16="http://schemas.microsoft.com/office/drawing/2014/main" id="{34FD0B40-9E43-DA9E-0152-E48E927B03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D9C5E62-BB7A-6E35-E72F-B30D5181EB50}"/>
              </a:ext>
            </a:extLst>
          </p:cNvPr>
          <p:cNvSpPr>
            <a:spLocks noGrp="1"/>
          </p:cNvSpPr>
          <p:nvPr>
            <p:ph idx="1"/>
          </p:nvPr>
        </p:nvSpPr>
        <p:spPr>
          <a:xfrm>
            <a:off x="6090574" y="2009776"/>
            <a:ext cx="5548976" cy="4051196"/>
          </a:xfrm>
        </p:spPr>
        <p:txBody>
          <a:bodyPr anchor="ctr">
            <a:normAutofit/>
          </a:bodyPr>
          <a:lstStyle/>
          <a:p>
            <a:pPr marL="0" indent="0">
              <a:lnSpc>
                <a:spcPct val="150000"/>
              </a:lnSpc>
              <a:buNone/>
            </a:pPr>
            <a:r>
              <a:rPr lang="en-US" sz="1800" dirty="0">
                <a:solidFill>
                  <a:schemeClr val="tx2"/>
                </a:solidFill>
                <a:latin typeface="Times New Roman" panose="02020603050405020304" pitchFamily="18" charset="0"/>
                <a:cs typeface="Times New Roman" panose="02020603050405020304" pitchFamily="18" charset="0"/>
              </a:rPr>
              <a:t>Given the clinical parameters of the patients, </a:t>
            </a:r>
            <a:r>
              <a:rPr lang="en-US" sz="1800" b="0" i="0" u="none" strike="noStrike" dirty="0">
                <a:solidFill>
                  <a:schemeClr val="tx2"/>
                </a:solidFill>
                <a:effectLst/>
                <a:latin typeface="Times New Roman" panose="02020603050405020304" pitchFamily="18" charset="0"/>
                <a:cs typeface="Times New Roman" panose="02020603050405020304" pitchFamily="18" charset="0"/>
              </a:rPr>
              <a:t>Can we develop a deep neural network-based predictive model for accurately diagnosing heart disease? The model should be able to utilize patient data, such as age, gender, cholesterol levels, and other factors, to accurately predict the presence and severity of heart disease.</a:t>
            </a:r>
            <a:endParaRPr lang="en-US" sz="1800" dirty="0">
              <a:solidFill>
                <a:schemeClr val="tx2"/>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7" name="Freeform: Shape 2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689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3B95A-54C0-B64A-DF54-B4655F8C367E}"/>
              </a:ext>
            </a:extLst>
          </p:cNvPr>
          <p:cNvSpPr>
            <a:spLocks noGrp="1"/>
          </p:cNvSpPr>
          <p:nvPr>
            <p:ph type="title"/>
          </p:nvPr>
        </p:nvSpPr>
        <p:spPr>
          <a:xfrm>
            <a:off x="6094105" y="802955"/>
            <a:ext cx="5410944" cy="1454051"/>
          </a:xfrm>
        </p:spPr>
        <p:txBody>
          <a:bodyPr vert="horz" lIns="91440" tIns="45720" rIns="91440" bIns="45720" rtlCol="0" anchor="ctr">
            <a:normAutofit/>
          </a:bodyPr>
          <a:lstStyle/>
          <a:p>
            <a:r>
              <a:rPr lang="en-US" sz="3600" b="1" kern="1200" dirty="0">
                <a:solidFill>
                  <a:schemeClr val="tx2"/>
                </a:solidFill>
                <a:latin typeface="Times New Roman" panose="02020603050405020304" pitchFamily="18" charset="0"/>
                <a:cs typeface="Times New Roman" panose="02020603050405020304" pitchFamily="18" charset="0"/>
              </a:rPr>
              <a:t>PROPOSED SOLUTION</a:t>
            </a:r>
            <a:endParaRPr lang="en-US" sz="3600" kern="12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39F5235-D2DE-1BE6-938B-CA2D85719416}"/>
              </a:ext>
            </a:extLst>
          </p:cNvPr>
          <p:cNvSpPr>
            <a:spLocks noGrp="1"/>
          </p:cNvSpPr>
          <p:nvPr>
            <p:ph type="body" sz="half" idx="2"/>
          </p:nvPr>
        </p:nvSpPr>
        <p:spPr>
          <a:xfrm>
            <a:off x="6090573" y="1943100"/>
            <a:ext cx="5410944" cy="4117871"/>
          </a:xfrm>
        </p:spPr>
        <p:txBody>
          <a:bodyPr vert="horz" lIns="91440" tIns="45720" rIns="91440" bIns="45720" rtlCol="0" anchor="ctr">
            <a:noAutofit/>
          </a:bodyPr>
          <a:lstStyle/>
          <a:p>
            <a:r>
              <a:rPr lang="en-US" sz="1800" dirty="0">
                <a:solidFill>
                  <a:schemeClr val="tx2"/>
                </a:solidFill>
                <a:latin typeface="Times New Roman" panose="02020603050405020304" pitchFamily="18" charset="0"/>
                <a:cs typeface="Times New Roman" panose="02020603050405020304" pitchFamily="18" charset="0"/>
              </a:rPr>
              <a:t>There are several deep learning algorithms that have been used for predicting heart disease failures. Some of these algorithms include Adaptive boosting (AdaBoost), Stochastic Gradient Descent (SGD), Random Forest (RF), Gradient Boosting Machine (GBM), and Extra Tree Classifier (ETC). Other machine learning algorithms that have been used for this purpose include Decision Tree (DT) and Naive Bayes (NB) but we used these DL   neural network algorithm techniques and compared them with all the accuracy results of various algorithms The Deep learning neural network  algorithm will be applied in the prediction of heart disease with different types of attributes with the dataset to see which algorithm performs better with best accuracy result</a:t>
            </a:r>
          </a:p>
        </p:txBody>
      </p:sp>
      <p:grpSp>
        <p:nvGrpSpPr>
          <p:cNvPr id="20" name="Group 19">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1" name="Freeform: Shape 20">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Content Placeholder 10" descr="Brainstorm with solid fill">
            <a:extLst>
              <a:ext uri="{FF2B5EF4-FFF2-40B4-BE49-F238E27FC236}">
                <a16:creationId xmlns:a16="http://schemas.microsoft.com/office/drawing/2014/main" id="{E2F72598-AAB4-BB25-1022-CEDF810EEF1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extLst>
      <p:ext uri="{BB962C8B-B14F-4D97-AF65-F5344CB8AC3E}">
        <p14:creationId xmlns:p14="http://schemas.microsoft.com/office/powerpoint/2010/main" val="246827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4">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1064926" y="329700"/>
            <a:ext cx="9833548" cy="1066802"/>
          </a:xfrm>
        </p:spPr>
        <p:txBody>
          <a:bodyPr vert="horz" lIns="91440" tIns="45720" rIns="91440" bIns="45720" rtlCol="0" anchor="b">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COMPARISONS</a:t>
            </a:r>
          </a:p>
        </p:txBody>
      </p:sp>
      <p:grpSp>
        <p:nvGrpSpPr>
          <p:cNvPr id="36" name="Group 28">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0" name="Freeform: Shape 29">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0">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8FB5D095-1D3B-BAC2-5D42-C3BD0695F1B9}"/>
              </a:ext>
            </a:extLst>
          </p:cNvPr>
          <p:cNvSpPr txBox="1"/>
          <p:nvPr/>
        </p:nvSpPr>
        <p:spPr>
          <a:xfrm>
            <a:off x="1064926" y="1638300"/>
            <a:ext cx="9947848" cy="4356599"/>
          </a:xfrm>
          <a:prstGeom prst="rect">
            <a:avLst/>
          </a:prstGeom>
        </p:spPr>
        <p:txBody>
          <a:bodyPr vert="horz" lIns="91440" tIns="45720" rIns="91440" bIns="45720" rtlCol="0" anchor="ctr">
            <a:noAutofit/>
          </a:bodyPr>
          <a:lstStyle/>
          <a:p>
            <a:pPr>
              <a:lnSpc>
                <a:spcPct val="90000"/>
              </a:lnSpc>
              <a:spcAft>
                <a:spcPts val="600"/>
              </a:spcAft>
            </a:pPr>
            <a:r>
              <a:rPr lang="en-US" dirty="0">
                <a:solidFill>
                  <a:schemeClr val="tx2"/>
                </a:solidFill>
                <a:latin typeface="Times New Roman" panose="02020603050405020304" pitchFamily="18" charset="0"/>
                <a:cs typeface="Times New Roman" panose="02020603050405020304" pitchFamily="18" charset="0"/>
              </a:rPr>
              <a:t>Comparing the accuracy scores achieved by various algorithms can help determine the most suitable algorithm for this dataset. The accuracy score achieved using Logistic Regression is 85.25 percent, which is slightly higher than that achieved by the Neural Network algorithm. The accuracy score achieved using Naive Bayes is also 85.25 percent, which is identical to the score achieved by Logistic Regression. This indicates that both Logistic Regression and Naive Bayes algorithms are performing better than the Neural Network algorithm for this data set. The accuracy score achieved using Support Vector Machine (SVM) is 81.97 percent, which is slightly lower than that achieved by the Neural Network algorithm. The accuracy score achieved using the K-Nearest Neighbors (KNN) algorithm is 67.21 percent, which is considerably lower than that achieved by other algorithms, indicating that KNN is not suitable for this data set. The accuracy score achieved using the Decision Tree algorithm is 81.97 percent, which is like that achieved by SVM. The accuracy score achieved using the Random Forest algorithm is 90.16 percent, which is the highest among all the algorithms tested, indicating that Random Forest is the best algorithm for this data set. The accuracy score achieved using the </a:t>
            </a:r>
            <a:r>
              <a:rPr lang="en-US" dirty="0" err="1">
                <a:solidFill>
                  <a:schemeClr val="tx2"/>
                </a:solidFill>
                <a:latin typeface="Times New Roman" panose="02020603050405020304" pitchFamily="18" charset="0"/>
                <a:cs typeface="Times New Roman" panose="02020603050405020304" pitchFamily="18" charset="0"/>
              </a:rPr>
              <a:t>XGBoost</a:t>
            </a:r>
            <a:r>
              <a:rPr lang="en-US" dirty="0">
                <a:solidFill>
                  <a:schemeClr val="tx2"/>
                </a:solidFill>
                <a:latin typeface="Times New Roman" panose="02020603050405020304" pitchFamily="18" charset="0"/>
                <a:cs typeface="Times New Roman" panose="02020603050405020304" pitchFamily="18" charset="0"/>
              </a:rPr>
              <a:t> algorithm is 78.69 percent, which is lower than that achieved by the Neural Network algorithm. In conclusion, the Random Forest algorithm performs the best for this data set, achieving an accuracy score of 90.16 percent. However, the Neural Network algorithm also per- forms reasonably well, achieving an accuracy score of 83.61 percent.</a:t>
            </a:r>
          </a:p>
        </p:txBody>
      </p:sp>
    </p:spTree>
    <p:extLst>
      <p:ext uri="{BB962C8B-B14F-4D97-AF65-F5344CB8AC3E}">
        <p14:creationId xmlns:p14="http://schemas.microsoft.com/office/powerpoint/2010/main" val="1784510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3126</TotalTime>
  <Words>1668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IDENTIFICATION AND  PREDICTION OF HEART DISEASE WITH DEEP LEARNING ON NEURAL NETWORKS </vt:lpstr>
      <vt:lpstr>GROUP MEMBER INFORMATION</vt:lpstr>
      <vt:lpstr>ROLES/RESPONSIBILITIES AND CONTRIBUTION TO THE PROJECT</vt:lpstr>
      <vt:lpstr>MOTIVATION</vt:lpstr>
      <vt:lpstr>OBJECTIVES</vt:lpstr>
      <vt:lpstr>RELATED WORK</vt:lpstr>
      <vt:lpstr>PROBLEM STATEMENT</vt:lpstr>
      <vt:lpstr>PROPOSED SOLUTION</vt:lpstr>
      <vt:lpstr>COMPARISONS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is a serious medical condition that affects many people worldwide. Machine learning models have shown promise in predicting heart failure, but there is a need for models that are more transparent and can provide explanations for their predictions. In this regard, explainable transformer-based deep learning models can be a promising solution. Transformers are a type of deep learning architecture that has gained popularity in natural language processing tasks, but have also shown promise in other domains, including healthcare. The transformer architecture is designed to handle sequential data, such as time-series data, which is relevant for heart failure prediction. An explainable transformer-based deep learning model for the prediction of incident heart failure can be developed by training the model on a large dataset of electronic health records. The dataset should include information on patient demographics, medical history, laboratory tests, vital signs, and other relevant information. The transformer model should be designed to consider the temporal nature of the data, as well as any relationships between different variables. The model should be able to learn from both structured and unstructured data, such as text from clinical notes or imaging data. To make the model explainable, attention mechanisms can be used to highlight the most important features that the model is using to make its predictions. This can help clinicians understand the rationale behind the model's predictions and make more informed decisions. In addition to attention mechanisms, other interpretability techniques such as SHAP (Shapley Additive Explanations) values can be used to explain the contribution of each variable to the model's output. This can help clinicians identify which variables are most important for heart failure prediction and potentially inform targeted interventions. Overall, an explainable transformer-based deep learning model for the prediction of incident heart failure has the potential to provide valuable insights for clinical decision-m</dc:title>
  <dc:creator>PRATHAP BODDU</dc:creator>
  <cp:lastModifiedBy>Anusha Nagulapati</cp:lastModifiedBy>
  <cp:revision>101</cp:revision>
  <dcterms:created xsi:type="dcterms:W3CDTF">2023-02-21T01:01:22Z</dcterms:created>
  <dcterms:modified xsi:type="dcterms:W3CDTF">2024-04-14T20:55:12Z</dcterms:modified>
</cp:coreProperties>
</file>