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17"/>
  </p:notesMasterIdLst>
  <p:sldIdLst>
    <p:sldId id="256" r:id="rId2"/>
    <p:sldId id="257" r:id="rId3"/>
    <p:sldId id="262" r:id="rId4"/>
    <p:sldId id="265" r:id="rId5"/>
    <p:sldId id="280" r:id="rId6"/>
    <p:sldId id="281" r:id="rId7"/>
    <p:sldId id="266" r:id="rId8"/>
    <p:sldId id="276" r:id="rId9"/>
    <p:sldId id="279" r:id="rId10"/>
    <p:sldId id="277" r:id="rId11"/>
    <p:sldId id="278" r:id="rId12"/>
    <p:sldId id="269" r:id="rId13"/>
    <p:sldId id="282"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78" autoAdjust="0"/>
    <p:restoredTop sz="94674"/>
  </p:normalViewPr>
  <p:slideViewPr>
    <p:cSldViewPr snapToGrid="0">
      <p:cViewPr varScale="1">
        <p:scale>
          <a:sx n="120" d="100"/>
          <a:sy n="120" d="100"/>
        </p:scale>
        <p:origin x="208"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86A63-EFA6-4BD5-B674-DA9ACB4A7D17}" type="datetimeFigureOut">
              <a:rPr lang="en-IN" smtClean="0"/>
              <a:pPr/>
              <a:t>12/04/22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7D9F3-52FA-46DC-827B-E26F2026D3B7}" type="slidenum">
              <a:rPr lang="en-IN" smtClean="0"/>
              <a:pPr/>
              <a:t>‹#›</a:t>
            </a:fld>
            <a:endParaRPr lang="en-IN"/>
          </a:p>
        </p:txBody>
      </p:sp>
    </p:spTree>
    <p:extLst>
      <p:ext uri="{BB962C8B-B14F-4D97-AF65-F5344CB8AC3E}">
        <p14:creationId xmlns:p14="http://schemas.microsoft.com/office/powerpoint/2010/main" val="2506709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882F306-150B-45C0-846E-929003B0D2F1}" type="datetime1">
              <a:rPr lang="en-IN" smtClean="0"/>
              <a:pPr/>
              <a:t>12/04/22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IN"/>
              <a:t>Dept. of CSE, JCER.</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E96BE61-594C-45AF-AEB6-BB4AFBADB8A7}" type="slidenum">
              <a:rPr lang="en-IN" smtClean="0"/>
              <a:pPr/>
              <a:t>‹#›</a:t>
            </a:fld>
            <a:endParaRPr lang="en-IN"/>
          </a:p>
        </p:txBody>
      </p:sp>
    </p:spTree>
    <p:extLst>
      <p:ext uri="{BB962C8B-B14F-4D97-AF65-F5344CB8AC3E}">
        <p14:creationId xmlns:p14="http://schemas.microsoft.com/office/powerpoint/2010/main" val="302725044"/>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E4490A-3789-484A-9FD4-D4619DC6E76F}" type="datetime1">
              <a:rPr lang="en-IN" smtClean="0"/>
              <a:pPr/>
              <a:t>12/04/22</a:t>
            </a:fld>
            <a:endParaRPr lang="en-IN"/>
          </a:p>
        </p:txBody>
      </p:sp>
      <p:sp>
        <p:nvSpPr>
          <p:cNvPr id="5" name="Footer Placeholder 4"/>
          <p:cNvSpPr>
            <a:spLocks noGrp="1"/>
          </p:cNvSpPr>
          <p:nvPr>
            <p:ph type="ftr" sz="quarter" idx="11"/>
          </p:nvPr>
        </p:nvSpPr>
        <p:spPr/>
        <p:txBody>
          <a:bodyPr/>
          <a:lstStyle/>
          <a:p>
            <a:r>
              <a:rPr lang="en-IN"/>
              <a:t>Dept. of CSE, JCER.</a:t>
            </a:r>
          </a:p>
        </p:txBody>
      </p:sp>
      <p:sp>
        <p:nvSpPr>
          <p:cNvPr id="6" name="Slide Number Placeholder 5"/>
          <p:cNvSpPr>
            <a:spLocks noGrp="1"/>
          </p:cNvSpPr>
          <p:nvPr>
            <p:ph type="sldNum" sz="quarter" idx="12"/>
          </p:nvPr>
        </p:nvSpPr>
        <p:spPr/>
        <p:txBody>
          <a:bodyPr/>
          <a:lstStyle/>
          <a:p>
            <a:fld id="{4E96BE61-594C-45AF-AEB6-BB4AFBADB8A7}" type="slidenum">
              <a:rPr lang="en-IN" smtClean="0"/>
              <a:pPr/>
              <a:t>‹#›</a:t>
            </a:fld>
            <a:endParaRPr lang="en-IN"/>
          </a:p>
        </p:txBody>
      </p:sp>
    </p:spTree>
    <p:extLst>
      <p:ext uri="{BB962C8B-B14F-4D97-AF65-F5344CB8AC3E}">
        <p14:creationId xmlns:p14="http://schemas.microsoft.com/office/powerpoint/2010/main" val="2363765252"/>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C6BA4CE-194C-412F-919D-AF22E7B18B67}" type="datetime1">
              <a:rPr lang="en-IN" smtClean="0"/>
              <a:pPr/>
              <a:t>12/04/22</a:t>
            </a:fld>
            <a:endParaRPr lang="en-IN"/>
          </a:p>
        </p:txBody>
      </p:sp>
      <p:sp>
        <p:nvSpPr>
          <p:cNvPr id="5" name="Footer Placeholder 4"/>
          <p:cNvSpPr>
            <a:spLocks noGrp="1"/>
          </p:cNvSpPr>
          <p:nvPr>
            <p:ph type="ftr" sz="quarter" idx="11"/>
          </p:nvPr>
        </p:nvSpPr>
        <p:spPr>
          <a:xfrm>
            <a:off x="774923" y="5951811"/>
            <a:ext cx="7896279" cy="365125"/>
          </a:xfrm>
        </p:spPr>
        <p:txBody>
          <a:bodyPr/>
          <a:lstStyle/>
          <a:p>
            <a:r>
              <a:rPr lang="en-IN"/>
              <a:t>Dept. of CSE, JCER.</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E96BE61-594C-45AF-AEB6-BB4AFBADB8A7}" type="slidenum">
              <a:rPr lang="en-IN" smtClean="0"/>
              <a:pPr/>
              <a:t>‹#›</a:t>
            </a:fld>
            <a:endParaRPr lang="en-IN"/>
          </a:p>
        </p:txBody>
      </p:sp>
    </p:spTree>
    <p:extLst>
      <p:ext uri="{BB962C8B-B14F-4D97-AF65-F5344CB8AC3E}">
        <p14:creationId xmlns:p14="http://schemas.microsoft.com/office/powerpoint/2010/main" val="108086571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32B5E-B4C6-41BC-9256-FF71055527E8}" type="datetime1">
              <a:rPr lang="en-IN" smtClean="0"/>
              <a:pPr/>
              <a:t>12/04/22</a:t>
            </a:fld>
            <a:endParaRPr lang="en-IN"/>
          </a:p>
        </p:txBody>
      </p:sp>
      <p:sp>
        <p:nvSpPr>
          <p:cNvPr id="5" name="Footer Placeholder 4"/>
          <p:cNvSpPr>
            <a:spLocks noGrp="1"/>
          </p:cNvSpPr>
          <p:nvPr>
            <p:ph type="ftr" sz="quarter" idx="11"/>
          </p:nvPr>
        </p:nvSpPr>
        <p:spPr/>
        <p:txBody>
          <a:bodyPr/>
          <a:lstStyle/>
          <a:p>
            <a:r>
              <a:rPr lang="en-IN"/>
              <a:t>Dept. of CSE, JCER.</a:t>
            </a:r>
          </a:p>
        </p:txBody>
      </p:sp>
      <p:sp>
        <p:nvSpPr>
          <p:cNvPr id="6" name="Slide Number Placeholder 5"/>
          <p:cNvSpPr>
            <a:spLocks noGrp="1"/>
          </p:cNvSpPr>
          <p:nvPr>
            <p:ph type="sldNum" sz="quarter" idx="12"/>
          </p:nvPr>
        </p:nvSpPr>
        <p:spPr>
          <a:xfrm>
            <a:off x="10558300" y="5956137"/>
            <a:ext cx="1052508" cy="365125"/>
          </a:xfrm>
        </p:spPr>
        <p:txBody>
          <a:bodyPr/>
          <a:lstStyle/>
          <a:p>
            <a:fld id="{4E96BE61-594C-45AF-AEB6-BB4AFBADB8A7}" type="slidenum">
              <a:rPr lang="en-IN" smtClean="0"/>
              <a:pPr/>
              <a:t>‹#›</a:t>
            </a:fld>
            <a:endParaRPr lang="en-IN"/>
          </a:p>
        </p:txBody>
      </p:sp>
    </p:spTree>
    <p:extLst>
      <p:ext uri="{BB962C8B-B14F-4D97-AF65-F5344CB8AC3E}">
        <p14:creationId xmlns:p14="http://schemas.microsoft.com/office/powerpoint/2010/main" val="4198284300"/>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9AB89CB-3E83-48B8-931D-AA740ACA47D9}" type="datetime1">
              <a:rPr lang="en-IN" smtClean="0"/>
              <a:pPr/>
              <a:t>12/04/22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IN"/>
              <a:t>Dept. of CSE, JCER.</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E96BE61-594C-45AF-AEB6-BB4AFBADB8A7}" type="slidenum">
              <a:rPr lang="en-IN" smtClean="0"/>
              <a:pPr/>
              <a:t>‹#›</a:t>
            </a:fld>
            <a:endParaRPr lang="en-IN"/>
          </a:p>
        </p:txBody>
      </p:sp>
    </p:spTree>
    <p:extLst>
      <p:ext uri="{BB962C8B-B14F-4D97-AF65-F5344CB8AC3E}">
        <p14:creationId xmlns:p14="http://schemas.microsoft.com/office/powerpoint/2010/main" val="1022152122"/>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D4719A-7E70-4E29-BD33-7A6E0665C23E}" type="datetime1">
              <a:rPr lang="en-IN" smtClean="0"/>
              <a:pPr/>
              <a:t>12/04/22</a:t>
            </a:fld>
            <a:endParaRPr lang="en-IN"/>
          </a:p>
        </p:txBody>
      </p:sp>
      <p:sp>
        <p:nvSpPr>
          <p:cNvPr id="6" name="Footer Placeholder 5"/>
          <p:cNvSpPr>
            <a:spLocks noGrp="1"/>
          </p:cNvSpPr>
          <p:nvPr>
            <p:ph type="ftr" sz="quarter" idx="11"/>
          </p:nvPr>
        </p:nvSpPr>
        <p:spPr/>
        <p:txBody>
          <a:bodyPr/>
          <a:lstStyle/>
          <a:p>
            <a:r>
              <a:rPr lang="en-IN"/>
              <a:t>Dept. of CSE, JCER.</a:t>
            </a:r>
          </a:p>
        </p:txBody>
      </p:sp>
      <p:sp>
        <p:nvSpPr>
          <p:cNvPr id="7" name="Slide Number Placeholder 6"/>
          <p:cNvSpPr>
            <a:spLocks noGrp="1"/>
          </p:cNvSpPr>
          <p:nvPr>
            <p:ph type="sldNum" sz="quarter" idx="12"/>
          </p:nvPr>
        </p:nvSpPr>
        <p:spPr/>
        <p:txBody>
          <a:bodyPr/>
          <a:lstStyle/>
          <a:p>
            <a:fld id="{4E96BE61-594C-45AF-AEB6-BB4AFBADB8A7}" type="slidenum">
              <a:rPr lang="en-IN" smtClean="0"/>
              <a:pPr/>
              <a:t>‹#›</a:t>
            </a:fld>
            <a:endParaRPr lang="en-IN"/>
          </a:p>
        </p:txBody>
      </p:sp>
    </p:spTree>
    <p:extLst>
      <p:ext uri="{BB962C8B-B14F-4D97-AF65-F5344CB8AC3E}">
        <p14:creationId xmlns:p14="http://schemas.microsoft.com/office/powerpoint/2010/main" val="1122561733"/>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ED4D96-5302-497D-8E9C-E73FCBE4F54A}" type="datetime1">
              <a:rPr lang="en-IN" smtClean="0"/>
              <a:pPr/>
              <a:t>12/04/22</a:t>
            </a:fld>
            <a:endParaRPr lang="en-IN"/>
          </a:p>
        </p:txBody>
      </p:sp>
      <p:sp>
        <p:nvSpPr>
          <p:cNvPr id="8" name="Footer Placeholder 7"/>
          <p:cNvSpPr>
            <a:spLocks noGrp="1"/>
          </p:cNvSpPr>
          <p:nvPr>
            <p:ph type="ftr" sz="quarter" idx="11"/>
          </p:nvPr>
        </p:nvSpPr>
        <p:spPr/>
        <p:txBody>
          <a:bodyPr/>
          <a:lstStyle/>
          <a:p>
            <a:r>
              <a:rPr lang="en-IN"/>
              <a:t>Dept. of CSE, JCER.</a:t>
            </a:r>
          </a:p>
        </p:txBody>
      </p:sp>
      <p:sp>
        <p:nvSpPr>
          <p:cNvPr id="9" name="Slide Number Placeholder 8"/>
          <p:cNvSpPr>
            <a:spLocks noGrp="1"/>
          </p:cNvSpPr>
          <p:nvPr>
            <p:ph type="sldNum" sz="quarter" idx="12"/>
          </p:nvPr>
        </p:nvSpPr>
        <p:spPr/>
        <p:txBody>
          <a:bodyPr/>
          <a:lstStyle/>
          <a:p>
            <a:fld id="{4E96BE61-594C-45AF-AEB6-BB4AFBADB8A7}" type="slidenum">
              <a:rPr lang="en-IN" smtClean="0"/>
              <a:pPr/>
              <a:t>‹#›</a:t>
            </a:fld>
            <a:endParaRPr lang="en-IN"/>
          </a:p>
        </p:txBody>
      </p:sp>
    </p:spTree>
    <p:extLst>
      <p:ext uri="{BB962C8B-B14F-4D97-AF65-F5344CB8AC3E}">
        <p14:creationId xmlns:p14="http://schemas.microsoft.com/office/powerpoint/2010/main" val="3922080975"/>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E904A9-9E17-4F65-9818-3FC1EAD8B5FE}" type="datetime1">
              <a:rPr lang="en-IN" smtClean="0"/>
              <a:pPr/>
              <a:t>12/04/22</a:t>
            </a:fld>
            <a:endParaRPr lang="en-IN"/>
          </a:p>
        </p:txBody>
      </p:sp>
      <p:sp>
        <p:nvSpPr>
          <p:cNvPr id="4" name="Footer Placeholder 3"/>
          <p:cNvSpPr>
            <a:spLocks noGrp="1"/>
          </p:cNvSpPr>
          <p:nvPr>
            <p:ph type="ftr" sz="quarter" idx="11"/>
          </p:nvPr>
        </p:nvSpPr>
        <p:spPr/>
        <p:txBody>
          <a:bodyPr/>
          <a:lstStyle/>
          <a:p>
            <a:r>
              <a:rPr lang="en-IN"/>
              <a:t>Dept. of CSE, JCER.</a:t>
            </a:r>
          </a:p>
        </p:txBody>
      </p:sp>
      <p:sp>
        <p:nvSpPr>
          <p:cNvPr id="5" name="Slide Number Placeholder 4"/>
          <p:cNvSpPr>
            <a:spLocks noGrp="1"/>
          </p:cNvSpPr>
          <p:nvPr>
            <p:ph type="sldNum" sz="quarter" idx="12"/>
          </p:nvPr>
        </p:nvSpPr>
        <p:spPr/>
        <p:txBody>
          <a:bodyPr/>
          <a:lstStyle/>
          <a:p>
            <a:fld id="{4E96BE61-594C-45AF-AEB6-BB4AFBADB8A7}" type="slidenum">
              <a:rPr lang="en-IN" smtClean="0"/>
              <a:pPr/>
              <a:t>‹#›</a:t>
            </a:fld>
            <a:endParaRPr lang="en-IN"/>
          </a:p>
        </p:txBody>
      </p:sp>
    </p:spTree>
    <p:extLst>
      <p:ext uri="{BB962C8B-B14F-4D97-AF65-F5344CB8AC3E}">
        <p14:creationId xmlns:p14="http://schemas.microsoft.com/office/powerpoint/2010/main" val="2160191904"/>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C0A9FD-3BB1-4F54-83F6-8712AB4645F8}" type="datetime1">
              <a:rPr lang="en-IN" smtClean="0"/>
              <a:pPr/>
              <a:t>12/04/22</a:t>
            </a:fld>
            <a:endParaRPr lang="en-IN"/>
          </a:p>
        </p:txBody>
      </p:sp>
      <p:sp>
        <p:nvSpPr>
          <p:cNvPr id="3" name="Footer Placeholder 2"/>
          <p:cNvSpPr>
            <a:spLocks noGrp="1"/>
          </p:cNvSpPr>
          <p:nvPr>
            <p:ph type="ftr" sz="quarter" idx="11"/>
          </p:nvPr>
        </p:nvSpPr>
        <p:spPr/>
        <p:txBody>
          <a:bodyPr/>
          <a:lstStyle/>
          <a:p>
            <a:r>
              <a:rPr lang="en-IN"/>
              <a:t>Dept. of CSE, JCER.</a:t>
            </a:r>
          </a:p>
        </p:txBody>
      </p:sp>
      <p:sp>
        <p:nvSpPr>
          <p:cNvPr id="4" name="Slide Number Placeholder 3"/>
          <p:cNvSpPr>
            <a:spLocks noGrp="1"/>
          </p:cNvSpPr>
          <p:nvPr>
            <p:ph type="sldNum" sz="quarter" idx="12"/>
          </p:nvPr>
        </p:nvSpPr>
        <p:spPr/>
        <p:txBody>
          <a:bodyPr/>
          <a:lstStyle/>
          <a:p>
            <a:fld id="{4E96BE61-594C-45AF-AEB6-BB4AFBADB8A7}" type="slidenum">
              <a:rPr lang="en-IN" smtClean="0"/>
              <a:pPr/>
              <a:t>‹#›</a:t>
            </a:fld>
            <a:endParaRPr lang="en-IN"/>
          </a:p>
        </p:txBody>
      </p:sp>
    </p:spTree>
    <p:extLst>
      <p:ext uri="{BB962C8B-B14F-4D97-AF65-F5344CB8AC3E}">
        <p14:creationId xmlns:p14="http://schemas.microsoft.com/office/powerpoint/2010/main" val="1852444761"/>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1CEB3A4-4FEA-4079-B4C2-16B8224E1491}" type="datetime1">
              <a:rPr lang="en-IN" smtClean="0"/>
              <a:pPr/>
              <a:t>12/04/22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IN"/>
              <a:t>Dept. of CSE, JCER.</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E96BE61-594C-45AF-AEB6-BB4AFBADB8A7}" type="slidenum">
              <a:rPr lang="en-IN" smtClean="0"/>
              <a:pPr/>
              <a:t>‹#›</a:t>
            </a:fld>
            <a:endParaRPr lang="en-IN"/>
          </a:p>
        </p:txBody>
      </p:sp>
    </p:spTree>
    <p:extLst>
      <p:ext uri="{BB962C8B-B14F-4D97-AF65-F5344CB8AC3E}">
        <p14:creationId xmlns:p14="http://schemas.microsoft.com/office/powerpoint/2010/main" val="1869515629"/>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CA256-0F1C-44B4-B783-AC087CB500F7}" type="datetime1">
              <a:rPr lang="en-IN" smtClean="0"/>
              <a:pPr/>
              <a:t>12/04/22</a:t>
            </a:fld>
            <a:endParaRPr lang="en-IN"/>
          </a:p>
        </p:txBody>
      </p:sp>
      <p:sp>
        <p:nvSpPr>
          <p:cNvPr id="6" name="Footer Placeholder 5"/>
          <p:cNvSpPr>
            <a:spLocks noGrp="1"/>
          </p:cNvSpPr>
          <p:nvPr>
            <p:ph type="ftr" sz="quarter" idx="11"/>
          </p:nvPr>
        </p:nvSpPr>
        <p:spPr/>
        <p:txBody>
          <a:bodyPr/>
          <a:lstStyle/>
          <a:p>
            <a:r>
              <a:rPr lang="en-IN"/>
              <a:t>Dept. of CSE, JCER.</a:t>
            </a:r>
          </a:p>
        </p:txBody>
      </p:sp>
      <p:sp>
        <p:nvSpPr>
          <p:cNvPr id="7" name="Slide Number Placeholder 6"/>
          <p:cNvSpPr>
            <a:spLocks noGrp="1"/>
          </p:cNvSpPr>
          <p:nvPr>
            <p:ph type="sldNum" sz="quarter" idx="12"/>
          </p:nvPr>
        </p:nvSpPr>
        <p:spPr/>
        <p:txBody>
          <a:bodyPr/>
          <a:lstStyle/>
          <a:p>
            <a:fld id="{4E96BE61-594C-45AF-AEB6-BB4AFBADB8A7}" type="slidenum">
              <a:rPr lang="en-IN" smtClean="0"/>
              <a:pPr/>
              <a:t>‹#›</a:t>
            </a:fld>
            <a:endParaRPr lang="en-IN"/>
          </a:p>
        </p:txBody>
      </p:sp>
    </p:spTree>
    <p:extLst>
      <p:ext uri="{BB962C8B-B14F-4D97-AF65-F5344CB8AC3E}">
        <p14:creationId xmlns:p14="http://schemas.microsoft.com/office/powerpoint/2010/main" val="363768286"/>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CECC0B5-2977-4F57-B475-5C718644FC74}" type="datetime1">
              <a:rPr lang="en-IN" smtClean="0"/>
              <a:pPr/>
              <a:t>12/04/22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IN"/>
              <a:t>Dept. of CSE, JCER.</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E96BE61-594C-45AF-AEB6-BB4AFBADB8A7}" type="slidenum">
              <a:rPr lang="en-IN" smtClean="0"/>
              <a:pPr/>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4950257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ransition advClick="0"/>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jraset.com/fileserve.php?FID=25705" TargetMode="External"/><Relationship Id="rId2" Type="http://schemas.openxmlformats.org/officeDocument/2006/relationships/hyperlink" Target="https://xilirprojects.com/wp-content/uploads/2019/11/khirade2015.pdf" TargetMode="External"/><Relationship Id="rId1" Type="http://schemas.openxmlformats.org/officeDocument/2006/relationships/slideLayout" Target="../slideLayouts/slideLayout2.xml"/><Relationship Id="rId4" Type="http://schemas.openxmlformats.org/officeDocument/2006/relationships/hyperlink" Target="https://www.academia.edu/50158988/Diseases_Detection_of_Various_Plant_Leaf_Using_Image_Processing_Techniques_A_Review"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tarjome.com/storage/panel/fileuploads/2019-08-22/1566463161_E12705-e-tarjome.pdf" TargetMode="External"/><Relationship Id="rId2" Type="http://schemas.openxmlformats.org/officeDocument/2006/relationships/hyperlink" Target="https://iyatomi-lab.info/sites/default/files/user/CSPA2018%20Proceedings_quan.pdf" TargetMode="External"/><Relationship Id="rId1" Type="http://schemas.openxmlformats.org/officeDocument/2006/relationships/slideLayout" Target="../slideLayouts/slideLayout2.xml"/><Relationship Id="rId4" Type="http://schemas.openxmlformats.org/officeDocument/2006/relationships/hyperlink" Target="https://www.ijrte.org/wp-content/uploads/papers/v8i6/F9835038620.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766D-4D75-4496-840A-6C990F939DE5}"/>
              </a:ext>
            </a:extLst>
          </p:cNvPr>
          <p:cNvSpPr>
            <a:spLocks noGrp="1"/>
          </p:cNvSpPr>
          <p:nvPr>
            <p:ph type="ctrTitle"/>
          </p:nvPr>
        </p:nvSpPr>
        <p:spPr>
          <a:xfrm>
            <a:off x="599224" y="2234906"/>
            <a:ext cx="10993549" cy="762897"/>
          </a:xfrm>
        </p:spPr>
        <p:txBody>
          <a:bodyPr>
            <a:no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PLANT DISEASE DETECTION USING MACHINE LEARNING</a:t>
            </a:r>
          </a:p>
        </p:txBody>
      </p:sp>
      <p:sp>
        <p:nvSpPr>
          <p:cNvPr id="4" name="Subtitle 2">
            <a:extLst>
              <a:ext uri="{FF2B5EF4-FFF2-40B4-BE49-F238E27FC236}">
                <a16:creationId xmlns:a16="http://schemas.microsoft.com/office/drawing/2014/main" id="{42E1C51C-D4E4-4A9B-9B25-989807BC6BB9}"/>
              </a:ext>
            </a:extLst>
          </p:cNvPr>
          <p:cNvSpPr txBox="1">
            <a:spLocks/>
          </p:cNvSpPr>
          <p:nvPr/>
        </p:nvSpPr>
        <p:spPr>
          <a:xfrm>
            <a:off x="1086409" y="742959"/>
            <a:ext cx="10506365" cy="504307"/>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3200" b="1" dirty="0">
                <a:solidFill>
                  <a:srgbClr val="002060"/>
                </a:solidFill>
                <a:latin typeface="Times New Roman" panose="02020603050405020304" pitchFamily="18" charset="0"/>
                <a:cs typeface="Times New Roman" panose="02020603050405020304" pitchFamily="18" charset="0"/>
              </a:rPr>
              <a:t>JAIN COLLEGE OF ENGINEERING AND RESEARCH</a:t>
            </a:r>
          </a:p>
        </p:txBody>
      </p:sp>
      <p:pic>
        <p:nvPicPr>
          <p:cNvPr id="6" name="Picture 5">
            <a:extLst>
              <a:ext uri="{FF2B5EF4-FFF2-40B4-BE49-F238E27FC236}">
                <a16:creationId xmlns:a16="http://schemas.microsoft.com/office/drawing/2014/main" id="{CB60DDEB-2AB2-40B0-BEDB-E7FC33ED5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90" y="679932"/>
            <a:ext cx="1134669" cy="1134669"/>
          </a:xfrm>
          <a:prstGeom prst="rect">
            <a:avLst/>
          </a:prstGeom>
        </p:spPr>
      </p:pic>
      <p:sp>
        <p:nvSpPr>
          <p:cNvPr id="7" name="Subtitle 2">
            <a:extLst>
              <a:ext uri="{FF2B5EF4-FFF2-40B4-BE49-F238E27FC236}">
                <a16:creationId xmlns:a16="http://schemas.microsoft.com/office/drawing/2014/main" id="{12E335C0-43CD-4213-BC9C-C42C2035D173}"/>
              </a:ext>
            </a:extLst>
          </p:cNvPr>
          <p:cNvSpPr>
            <a:spLocks noGrp="1"/>
          </p:cNvSpPr>
          <p:nvPr>
            <p:ph type="subTitle" idx="1"/>
          </p:nvPr>
        </p:nvSpPr>
        <p:spPr>
          <a:xfrm>
            <a:off x="959194" y="3514444"/>
            <a:ext cx="10058400" cy="450016"/>
          </a:xfrm>
        </p:spPr>
        <p:txBody>
          <a:bodyPr>
            <a:noAutofit/>
          </a:bodyPr>
          <a:lstStyle/>
          <a:p>
            <a:pPr algn="ctr"/>
            <a:r>
              <a:rPr lang="en-IN" sz="2400" b="1" dirty="0">
                <a:solidFill>
                  <a:schemeClr val="bg1"/>
                </a:solidFill>
                <a:latin typeface="Times New Roman" panose="02020603050405020304" pitchFamily="18" charset="0"/>
                <a:cs typeface="Times New Roman" panose="02020603050405020304" pitchFamily="18" charset="0"/>
              </a:rPr>
              <a:t>Prof. SAPNA YAKKUNDI</a:t>
            </a:r>
          </a:p>
        </p:txBody>
      </p:sp>
      <p:sp>
        <p:nvSpPr>
          <p:cNvPr id="8" name="Subtitle 2">
            <a:extLst>
              <a:ext uri="{FF2B5EF4-FFF2-40B4-BE49-F238E27FC236}">
                <a16:creationId xmlns:a16="http://schemas.microsoft.com/office/drawing/2014/main" id="{652B01C0-A1C6-4F79-8655-3370B899A180}"/>
              </a:ext>
            </a:extLst>
          </p:cNvPr>
          <p:cNvSpPr txBox="1">
            <a:spLocks/>
          </p:cNvSpPr>
          <p:nvPr/>
        </p:nvSpPr>
        <p:spPr>
          <a:xfrm>
            <a:off x="4614485" y="3140132"/>
            <a:ext cx="2700714" cy="344615"/>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2000" b="1" cap="none" dirty="0">
                <a:solidFill>
                  <a:srgbClr val="FFFF00"/>
                </a:solidFill>
                <a:latin typeface="Times New Roman" panose="02020603050405020304" pitchFamily="18" charset="0"/>
                <a:cs typeface="Times New Roman" panose="02020603050405020304" pitchFamily="18" charset="0"/>
              </a:rPr>
              <a:t>Under the Guidance of</a:t>
            </a:r>
          </a:p>
        </p:txBody>
      </p:sp>
      <p:sp>
        <p:nvSpPr>
          <p:cNvPr id="9" name="Subtitle 2">
            <a:extLst>
              <a:ext uri="{FF2B5EF4-FFF2-40B4-BE49-F238E27FC236}">
                <a16:creationId xmlns:a16="http://schemas.microsoft.com/office/drawing/2014/main" id="{DB5FE24B-E65C-445A-8327-ED94DC0B3703}"/>
              </a:ext>
            </a:extLst>
          </p:cNvPr>
          <p:cNvSpPr txBox="1">
            <a:spLocks/>
          </p:cNvSpPr>
          <p:nvPr/>
        </p:nvSpPr>
        <p:spPr>
          <a:xfrm>
            <a:off x="4614485" y="4023853"/>
            <a:ext cx="2747819" cy="344615"/>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2000" b="1" cap="none" dirty="0">
                <a:solidFill>
                  <a:srgbClr val="FFFF00"/>
                </a:solidFill>
                <a:latin typeface="Times New Roman" panose="02020603050405020304" pitchFamily="18" charset="0"/>
                <a:cs typeface="Times New Roman" panose="02020603050405020304" pitchFamily="18" charset="0"/>
              </a:rPr>
              <a:t>Project Team Members</a:t>
            </a:r>
          </a:p>
        </p:txBody>
      </p:sp>
      <p:sp>
        <p:nvSpPr>
          <p:cNvPr id="11" name="Subtitle 2">
            <a:extLst>
              <a:ext uri="{FF2B5EF4-FFF2-40B4-BE49-F238E27FC236}">
                <a16:creationId xmlns:a16="http://schemas.microsoft.com/office/drawing/2014/main" id="{A779AEEE-2DD4-43FB-8BFF-A8C36DE07D92}"/>
              </a:ext>
            </a:extLst>
          </p:cNvPr>
          <p:cNvSpPr txBox="1">
            <a:spLocks/>
          </p:cNvSpPr>
          <p:nvPr/>
        </p:nvSpPr>
        <p:spPr>
          <a:xfrm>
            <a:off x="3810461" y="4481101"/>
            <a:ext cx="4571077" cy="1778383"/>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endParaRPr lang="en-IN" sz="2000" b="1" cap="none" dirty="0">
              <a:solidFill>
                <a:srgbClr val="FFFF00"/>
              </a:solidFill>
              <a:latin typeface="Times New Roman" panose="02020603050405020304" pitchFamily="18" charset="0"/>
              <a:cs typeface="Times New Roman" panose="02020603050405020304" pitchFamily="18" charset="0"/>
            </a:endParaRPr>
          </a:p>
        </p:txBody>
      </p:sp>
      <p:sp>
        <p:nvSpPr>
          <p:cNvPr id="12" name="Subtitle 2">
            <a:extLst>
              <a:ext uri="{FF2B5EF4-FFF2-40B4-BE49-F238E27FC236}">
                <a16:creationId xmlns:a16="http://schemas.microsoft.com/office/drawing/2014/main" id="{85A974B8-9BA8-4F25-B3FE-1DD19C3707A6}"/>
              </a:ext>
            </a:extLst>
          </p:cNvPr>
          <p:cNvSpPr txBox="1">
            <a:spLocks/>
          </p:cNvSpPr>
          <p:nvPr/>
        </p:nvSpPr>
        <p:spPr>
          <a:xfrm>
            <a:off x="724590" y="1354874"/>
            <a:ext cx="10506365" cy="504307"/>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2000" b="1" dirty="0">
                <a:solidFill>
                  <a:srgbClr val="0070C0"/>
                </a:solidFill>
                <a:latin typeface="Times New Roman" panose="02020603050405020304" pitchFamily="18" charset="0"/>
                <a:cs typeface="Times New Roman" panose="02020603050405020304" pitchFamily="18" charset="0"/>
              </a:rPr>
              <a:t>Department of computer science &amp; engineering</a:t>
            </a:r>
          </a:p>
        </p:txBody>
      </p:sp>
      <p:sp>
        <p:nvSpPr>
          <p:cNvPr id="13" name="Rectangle 12">
            <a:extLst>
              <a:ext uri="{FF2B5EF4-FFF2-40B4-BE49-F238E27FC236}">
                <a16:creationId xmlns:a16="http://schemas.microsoft.com/office/drawing/2014/main" id="{BE8F935B-A269-44BD-B7B4-4A4FD8E79FAC}"/>
              </a:ext>
            </a:extLst>
          </p:cNvPr>
          <p:cNvSpPr/>
          <p:nvPr/>
        </p:nvSpPr>
        <p:spPr>
          <a:xfrm>
            <a:off x="31890" y="1822344"/>
            <a:ext cx="1216011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 name="Rectangle 2"/>
          <p:cNvSpPr/>
          <p:nvPr/>
        </p:nvSpPr>
        <p:spPr>
          <a:xfrm>
            <a:off x="3210963" y="4526134"/>
            <a:ext cx="6096000" cy="1323439"/>
          </a:xfrm>
          <a:prstGeom prst="rect">
            <a:avLst/>
          </a:prstGeom>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1. BHAKTI CHANDILKAR        2JR18CS011</a:t>
            </a:r>
          </a:p>
          <a:p>
            <a:r>
              <a:rPr lang="en-US" sz="2000" dirty="0">
                <a:solidFill>
                  <a:schemeClr val="bg1"/>
                </a:solidFill>
                <a:latin typeface="Times New Roman" panose="02020603050405020304" pitchFamily="18" charset="0"/>
                <a:cs typeface="Times New Roman" panose="02020603050405020304" pitchFamily="18" charset="0"/>
              </a:rPr>
              <a:t>2. PRAVEEN UKKOJI                 2JR18CS051</a:t>
            </a:r>
          </a:p>
          <a:p>
            <a:r>
              <a:rPr lang="en-US" sz="2000" dirty="0">
                <a:solidFill>
                  <a:schemeClr val="bg1"/>
                </a:solidFill>
                <a:latin typeface="Times New Roman" panose="02020603050405020304" pitchFamily="18" charset="0"/>
                <a:cs typeface="Times New Roman" panose="02020603050405020304" pitchFamily="18" charset="0"/>
              </a:rPr>
              <a:t>3. SHIVANI SHIRGUPPI             2JR18CS068 </a:t>
            </a:r>
          </a:p>
          <a:p>
            <a:r>
              <a:rPr lang="en-US" sz="2000" dirty="0">
                <a:solidFill>
                  <a:schemeClr val="bg1"/>
                </a:solidFill>
                <a:latin typeface="Times New Roman" panose="02020603050405020304" pitchFamily="18" charset="0"/>
                <a:cs typeface="Times New Roman" panose="02020603050405020304" pitchFamily="18" charset="0"/>
              </a:rPr>
              <a:t>4. VISHAL BARALE                   2JR19CS437</a:t>
            </a:r>
          </a:p>
        </p:txBody>
      </p:sp>
    </p:spTree>
    <p:extLst>
      <p:ext uri="{BB962C8B-B14F-4D97-AF65-F5344CB8AC3E}">
        <p14:creationId xmlns:p14="http://schemas.microsoft.com/office/powerpoint/2010/main" val="615101433"/>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EBAC-BF98-454B-B1A1-59E92853BCD7}"/>
              </a:ext>
            </a:extLst>
          </p:cNvPr>
          <p:cNvSpPr>
            <a:spLocks noGrp="1"/>
          </p:cNvSpPr>
          <p:nvPr>
            <p:ph type="title"/>
          </p:nvPr>
        </p:nvSpPr>
        <p:spPr>
          <a:xfrm>
            <a:off x="452581" y="623607"/>
            <a:ext cx="11286837" cy="1140538"/>
          </a:xfrm>
        </p:spPr>
        <p:txBody>
          <a:bodyPr anchor="ctr">
            <a:normAutofit/>
          </a:bodyPr>
          <a:lstStyle/>
          <a:p>
            <a:pPr algn="ctr"/>
            <a:r>
              <a:rPr lang="en-US" sz="2800" b="1" dirty="0">
                <a:latin typeface="Times New Roman" panose="02020603050405020304" pitchFamily="18" charset="0"/>
                <a:cs typeface="Times New Roman" panose="02020603050405020304" pitchFamily="18" charset="0"/>
              </a:rPr>
              <a:t>Underlying techn</a:t>
            </a:r>
            <a:r>
              <a:rPr lang="en-US" b="1" dirty="0">
                <a:latin typeface="Times New Roman" panose="02020603050405020304" pitchFamily="18" charset="0"/>
                <a:cs typeface="Times New Roman" panose="02020603050405020304" pitchFamily="18" charset="0"/>
              </a:rPr>
              <a:t>ologies</a:t>
            </a:r>
            <a:endParaRPr lang="en-IN" sz="2800" b="1" dirty="0">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C91D5CE0-E04B-498A-925C-4A9837560BC8}"/>
              </a:ext>
            </a:extLst>
          </p:cNvPr>
          <p:cNvSpPr txBox="1">
            <a:spLocks/>
          </p:cNvSpPr>
          <p:nvPr/>
        </p:nvSpPr>
        <p:spPr>
          <a:xfrm>
            <a:off x="965199" y="6353693"/>
            <a:ext cx="10058400" cy="5043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IN" sz="2800" b="1" dirty="0">
                <a:solidFill>
                  <a:schemeClr val="bg1"/>
                </a:solidFill>
                <a:latin typeface="Times New Roman" panose="02020603050405020304" pitchFamily="18" charset="0"/>
                <a:cs typeface="Times New Roman" panose="02020603050405020304" pitchFamily="18" charset="0"/>
              </a:rPr>
              <a:t>Jain college of engineer</a:t>
            </a:r>
          </a:p>
          <a:p>
            <a:pPr algn="ctr"/>
            <a:r>
              <a:rPr lang="en-IN" sz="2800" b="1" dirty="0" err="1">
                <a:solidFill>
                  <a:schemeClr val="bg1"/>
                </a:solidFill>
                <a:latin typeface="Times New Roman" panose="02020603050405020304" pitchFamily="18" charset="0"/>
                <a:cs typeface="Times New Roman" panose="02020603050405020304" pitchFamily="18" charset="0"/>
              </a:rPr>
              <a:t>ing</a:t>
            </a:r>
            <a:r>
              <a:rPr lang="en-IN" sz="2800" b="1" dirty="0">
                <a:solidFill>
                  <a:schemeClr val="bg1"/>
                </a:solidFill>
                <a:latin typeface="Times New Roman" panose="02020603050405020304" pitchFamily="18" charset="0"/>
                <a:cs typeface="Times New Roman" panose="02020603050405020304" pitchFamily="18" charset="0"/>
              </a:rPr>
              <a:t> and research</a:t>
            </a:r>
          </a:p>
          <a:p>
            <a:pPr algn="ctr"/>
            <a:endParaRPr lang="en-IN" sz="2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833042A-0812-4BD7-A5B9-1D9D07A9B4F8}"/>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Dept. of CSE, JCER.</a:t>
            </a:r>
          </a:p>
        </p:txBody>
      </p:sp>
      <p:sp>
        <p:nvSpPr>
          <p:cNvPr id="5" name="Slide Number Placeholder 4">
            <a:extLst>
              <a:ext uri="{FF2B5EF4-FFF2-40B4-BE49-F238E27FC236}">
                <a16:creationId xmlns:a16="http://schemas.microsoft.com/office/drawing/2014/main" id="{5EF8568F-D859-4795-828D-4E8EE64E62F5}"/>
              </a:ext>
            </a:extLst>
          </p:cNvPr>
          <p:cNvSpPr>
            <a:spLocks noGrp="1"/>
          </p:cNvSpPr>
          <p:nvPr>
            <p:ph type="sldNum" sz="quarter" idx="12"/>
          </p:nvPr>
        </p:nvSpPr>
        <p:spPr/>
        <p:txBody>
          <a:bodyPr/>
          <a:lstStyle/>
          <a:p>
            <a:fld id="{4E96BE61-594C-45AF-AEB6-BB4AFBADB8A7}" type="slidenum">
              <a:rPr lang="en-IN" smtClean="0">
                <a:latin typeface="Times New Roman" panose="02020603050405020304" pitchFamily="18" charset="0"/>
                <a:cs typeface="Times New Roman" panose="02020603050405020304" pitchFamily="18" charset="0"/>
              </a:rPr>
              <a:pPr/>
              <a:t>10</a:t>
            </a:fld>
            <a:endParaRPr lang="en-IN">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8571830A-74E6-48C3-ABC5-A0574D39C679}"/>
              </a:ext>
            </a:extLst>
          </p:cNvPr>
          <p:cNvSpPr/>
          <p:nvPr/>
        </p:nvSpPr>
        <p:spPr>
          <a:xfrm>
            <a:off x="4308816" y="2147936"/>
            <a:ext cx="3683978" cy="377940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Technologies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68F287A-CFEA-495C-BB5D-6D24FA079FF5}"/>
              </a:ext>
            </a:extLst>
          </p:cNvPr>
          <p:cNvSpPr/>
          <p:nvPr/>
        </p:nvSpPr>
        <p:spPr>
          <a:xfrm>
            <a:off x="965199" y="2278404"/>
            <a:ext cx="2790875" cy="675811"/>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91AAC7E-F295-436D-992C-CFD0C2A52776}"/>
              </a:ext>
            </a:extLst>
          </p:cNvPr>
          <p:cNvSpPr txBox="1"/>
          <p:nvPr/>
        </p:nvSpPr>
        <p:spPr>
          <a:xfrm>
            <a:off x="861061" y="2278404"/>
            <a:ext cx="2785403" cy="939604"/>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Libraries/Modules</a:t>
            </a:r>
          </a:p>
          <a:p>
            <a:endParaRPr lang="en-IN"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B3A221AD-9F98-4CFF-BCAF-E0F9E9284B44}"/>
              </a:ext>
            </a:extLst>
          </p:cNvPr>
          <p:cNvSpPr/>
          <p:nvPr/>
        </p:nvSpPr>
        <p:spPr>
          <a:xfrm>
            <a:off x="1117599" y="2430804"/>
            <a:ext cx="2790875" cy="675811"/>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89605DD-1E57-4B88-84BB-A0684D9F2CA9}"/>
              </a:ext>
            </a:extLst>
          </p:cNvPr>
          <p:cNvSpPr txBox="1"/>
          <p:nvPr/>
        </p:nvSpPr>
        <p:spPr>
          <a:xfrm>
            <a:off x="8545536" y="2278404"/>
            <a:ext cx="2785403" cy="939604"/>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Software</a:t>
            </a:r>
          </a:p>
          <a:p>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04B49E7-3C7B-4B57-9425-B60B6C0F5263}"/>
              </a:ext>
            </a:extLst>
          </p:cNvPr>
          <p:cNvSpPr txBox="1"/>
          <p:nvPr/>
        </p:nvSpPr>
        <p:spPr>
          <a:xfrm>
            <a:off x="1356553" y="3591128"/>
            <a:ext cx="2008165" cy="175432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NumPy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Pickle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Cv2 (OpenCV)</a:t>
            </a: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Sklearn</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Keras</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Matplotlib</a:t>
            </a:r>
          </a:p>
        </p:txBody>
      </p:sp>
      <p:sp>
        <p:nvSpPr>
          <p:cNvPr id="13" name="TextBox 12">
            <a:extLst>
              <a:ext uri="{FF2B5EF4-FFF2-40B4-BE49-F238E27FC236}">
                <a16:creationId xmlns:a16="http://schemas.microsoft.com/office/drawing/2014/main" id="{6F8A3D03-2432-4129-B683-A931DD1BF9FC}"/>
              </a:ext>
            </a:extLst>
          </p:cNvPr>
          <p:cNvSpPr txBox="1"/>
          <p:nvPr/>
        </p:nvSpPr>
        <p:spPr>
          <a:xfrm>
            <a:off x="9103296" y="3537533"/>
            <a:ext cx="2178802" cy="1200329"/>
          </a:xfrm>
          <a:prstGeom prst="rect">
            <a:avLst/>
          </a:prstGeom>
          <a:noFill/>
        </p:spPr>
        <p:txBody>
          <a:bodyPr wrap="none" rtlCol="0">
            <a:spAutoFit/>
          </a:bodyPr>
          <a:lstStyle/>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3</a:t>
            </a: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VScode</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PostgresSQL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663860"/>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EBAC-BF98-454B-B1A1-59E92853BCD7}"/>
              </a:ext>
            </a:extLst>
          </p:cNvPr>
          <p:cNvSpPr>
            <a:spLocks noGrp="1"/>
          </p:cNvSpPr>
          <p:nvPr>
            <p:ph type="title"/>
          </p:nvPr>
        </p:nvSpPr>
        <p:spPr>
          <a:xfrm>
            <a:off x="452581" y="623607"/>
            <a:ext cx="11286837" cy="1140538"/>
          </a:xfrm>
        </p:spPr>
        <p:txBody>
          <a:bodyPr anchor="ctr">
            <a:normAutofit/>
          </a:bodyPr>
          <a:lstStyle/>
          <a:p>
            <a:pPr algn="ctr"/>
            <a:r>
              <a:rPr lang="en-US" b="1" dirty="0">
                <a:latin typeface="Times New Roman" panose="02020603050405020304" pitchFamily="18" charset="0"/>
                <a:cs typeface="Times New Roman" panose="02020603050405020304" pitchFamily="18" charset="0"/>
              </a:rPr>
              <a:t>Summary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63547C-06AD-471B-B4C7-C349789AD42C}"/>
              </a:ext>
            </a:extLst>
          </p:cNvPr>
          <p:cNvSpPr>
            <a:spLocks noGrp="1"/>
          </p:cNvSpPr>
          <p:nvPr>
            <p:ph idx="1"/>
          </p:nvPr>
        </p:nvSpPr>
        <p:spPr>
          <a:xfrm>
            <a:off x="494147" y="2053207"/>
            <a:ext cx="11245271" cy="4084356"/>
          </a:xfrm>
        </p:spPr>
        <p:txBody>
          <a:bodyPr>
            <a:normAutofit fontScale="77500" lnSpcReduction="20000"/>
          </a:bodyPr>
          <a:lstStyle/>
          <a:p>
            <a:pPr lvl="1" algn="just"/>
            <a:r>
              <a:rPr lang="en-US" sz="2800" dirty="0">
                <a:latin typeface="Times New Roman" panose="02020603050405020304" pitchFamily="18" charset="0"/>
                <a:cs typeface="Times New Roman" pitchFamily="18" charset="0"/>
              </a:rPr>
              <a:t>In our country around approx. 60% of farmer are illiterate and poor, they do not know which pesticides can be used to save the plant from diseases and the plant infection.</a:t>
            </a:r>
            <a:endParaRPr lang="en-US" sz="2400" dirty="0">
              <a:latin typeface="Times New Roman" panose="02020603050405020304" pitchFamily="18" charset="0"/>
              <a:cs typeface="Times New Roman" pitchFamily="18" charset="0"/>
            </a:endParaRPr>
          </a:p>
          <a:p>
            <a:pPr lvl="1" algn="just"/>
            <a:r>
              <a:rPr lang="en-US" sz="2800" dirty="0">
                <a:latin typeface="Times New Roman" panose="02020603050405020304" pitchFamily="18" charset="0"/>
                <a:cs typeface="Times New Roman" pitchFamily="18" charset="0"/>
              </a:rPr>
              <a:t>Our naked eyes can’t detect the disease and also people may not know  which fertilizer to be used to prevent the plant from diseases, so we use computer-based programming data to detect the disease and provide remedies.</a:t>
            </a:r>
          </a:p>
          <a:p>
            <a:pPr lvl="1" algn="just"/>
            <a:r>
              <a:rPr lang="en-US" sz="2800" dirty="0">
                <a:latin typeface="Times New Roman" panose="02020603050405020304" pitchFamily="18" charset="0"/>
                <a:cs typeface="Times New Roman" pitchFamily="18" charset="0"/>
              </a:rPr>
              <a:t>Health monitoring and disease detection on plant is very critical for sustainable agriculture. It is very difficult to monitor the plant diseases manually. It requires tremendous amount of work, expertise in the plant diseases, and also require the excessive processing time. </a:t>
            </a:r>
          </a:p>
          <a:p>
            <a:pPr lvl="1" algn="just"/>
            <a:r>
              <a:rPr lang="en-US" sz="2800" dirty="0">
                <a:latin typeface="Times New Roman" panose="02020603050405020304" pitchFamily="18" charset="0"/>
                <a:cs typeface="Times New Roman" pitchFamily="18" charset="0"/>
              </a:rPr>
              <a:t>Our aim of the project is to detect the plant diseases and provide the solutions to recover from the plant diseases.</a:t>
            </a:r>
          </a:p>
          <a:p>
            <a:pPr lvl="1" algn="just"/>
            <a:r>
              <a:rPr lang="en-US" sz="2800" dirty="0">
                <a:latin typeface="Times New Roman" panose="02020603050405020304" pitchFamily="18" charset="0"/>
                <a:cs typeface="Times New Roman" pitchFamily="18" charset="0"/>
              </a:rPr>
              <a:t> We planned to design a software were it will detect the type of plant ,disease and also provide its cure of disease.</a:t>
            </a:r>
          </a:p>
          <a:p>
            <a:pPr lvl="1" algn="just"/>
            <a:endParaRPr lang="en-US" sz="2800" dirty="0">
              <a:latin typeface="Times New Roman" panose="02020603050405020304" pitchFamily="18" charset="0"/>
              <a:cs typeface="Times New Roman" pitchFamily="18" charset="0"/>
            </a:endParaRPr>
          </a:p>
        </p:txBody>
      </p:sp>
      <p:sp>
        <p:nvSpPr>
          <p:cNvPr id="6" name="Subtitle 2">
            <a:extLst>
              <a:ext uri="{FF2B5EF4-FFF2-40B4-BE49-F238E27FC236}">
                <a16:creationId xmlns:a16="http://schemas.microsoft.com/office/drawing/2014/main" id="{C91D5CE0-E04B-498A-925C-4A9837560BC8}"/>
              </a:ext>
            </a:extLst>
          </p:cNvPr>
          <p:cNvSpPr txBox="1">
            <a:spLocks/>
          </p:cNvSpPr>
          <p:nvPr/>
        </p:nvSpPr>
        <p:spPr>
          <a:xfrm>
            <a:off x="965199" y="6353693"/>
            <a:ext cx="10058400" cy="5043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IN" sz="2800" b="1" dirty="0">
                <a:solidFill>
                  <a:schemeClr val="bg1"/>
                </a:solidFill>
                <a:latin typeface="Times New Roman" panose="02020603050405020304" pitchFamily="18" charset="0"/>
                <a:cs typeface="Times New Roman" panose="02020603050405020304" pitchFamily="18" charset="0"/>
              </a:rPr>
              <a:t>Jain college of engineer</a:t>
            </a:r>
          </a:p>
          <a:p>
            <a:pPr algn="ctr"/>
            <a:r>
              <a:rPr lang="en-IN" sz="2800" b="1" dirty="0" err="1">
                <a:solidFill>
                  <a:schemeClr val="bg1"/>
                </a:solidFill>
                <a:latin typeface="Times New Roman" panose="02020603050405020304" pitchFamily="18" charset="0"/>
                <a:cs typeface="Times New Roman" panose="02020603050405020304" pitchFamily="18" charset="0"/>
              </a:rPr>
              <a:t>ing</a:t>
            </a:r>
            <a:r>
              <a:rPr lang="en-IN" sz="2800" b="1" dirty="0">
                <a:solidFill>
                  <a:schemeClr val="bg1"/>
                </a:solidFill>
                <a:latin typeface="Times New Roman" panose="02020603050405020304" pitchFamily="18" charset="0"/>
                <a:cs typeface="Times New Roman" panose="02020603050405020304" pitchFamily="18" charset="0"/>
              </a:rPr>
              <a:t> and research</a:t>
            </a:r>
          </a:p>
          <a:p>
            <a:pPr algn="ctr"/>
            <a:endParaRPr lang="en-IN" sz="2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833042A-0812-4BD7-A5B9-1D9D07A9B4F8}"/>
              </a:ext>
            </a:extLst>
          </p:cNvPr>
          <p:cNvSpPr>
            <a:spLocks noGrp="1"/>
          </p:cNvSpPr>
          <p:nvPr>
            <p:ph type="ftr" sz="quarter" idx="11"/>
          </p:nvPr>
        </p:nvSpPr>
        <p:spPr/>
        <p:txBody>
          <a:bodyPr/>
          <a:lstStyle/>
          <a:p>
            <a:r>
              <a:rPr lang="en-IN"/>
              <a:t>Dept. of CSE, JCER.</a:t>
            </a:r>
          </a:p>
        </p:txBody>
      </p:sp>
      <p:sp>
        <p:nvSpPr>
          <p:cNvPr id="5" name="Slide Number Placeholder 4">
            <a:extLst>
              <a:ext uri="{FF2B5EF4-FFF2-40B4-BE49-F238E27FC236}">
                <a16:creationId xmlns:a16="http://schemas.microsoft.com/office/drawing/2014/main" id="{5EF8568F-D859-4795-828D-4E8EE64E62F5}"/>
              </a:ext>
            </a:extLst>
          </p:cNvPr>
          <p:cNvSpPr>
            <a:spLocks noGrp="1"/>
          </p:cNvSpPr>
          <p:nvPr>
            <p:ph type="sldNum" sz="quarter" idx="12"/>
          </p:nvPr>
        </p:nvSpPr>
        <p:spPr/>
        <p:txBody>
          <a:bodyPr/>
          <a:lstStyle/>
          <a:p>
            <a:fld id="{4E96BE61-594C-45AF-AEB6-BB4AFBADB8A7}" type="slidenum">
              <a:rPr lang="en-IN" smtClean="0"/>
              <a:pPr/>
              <a:t>11</a:t>
            </a:fld>
            <a:endParaRPr lang="en-IN"/>
          </a:p>
        </p:txBody>
      </p:sp>
    </p:spTree>
    <p:extLst>
      <p:ext uri="{BB962C8B-B14F-4D97-AF65-F5344CB8AC3E}">
        <p14:creationId xmlns:p14="http://schemas.microsoft.com/office/powerpoint/2010/main" val="2991568253"/>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EBAC-BF98-454B-B1A1-59E92853BCD7}"/>
              </a:ext>
            </a:extLst>
          </p:cNvPr>
          <p:cNvSpPr>
            <a:spLocks noGrp="1"/>
          </p:cNvSpPr>
          <p:nvPr>
            <p:ph type="title"/>
          </p:nvPr>
        </p:nvSpPr>
        <p:spPr>
          <a:xfrm>
            <a:off x="452581" y="623607"/>
            <a:ext cx="11286837" cy="1140538"/>
          </a:xfrm>
        </p:spPr>
        <p:txBody>
          <a:bodyPr anchor="ctr">
            <a:normAutofit/>
          </a:bodyPr>
          <a:lstStyle/>
          <a:p>
            <a:pPr algn="ctr"/>
            <a:r>
              <a:rPr lang="en-IN" sz="2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863547C-06AD-471B-B4C7-C349789AD42C}"/>
              </a:ext>
            </a:extLst>
          </p:cNvPr>
          <p:cNvSpPr>
            <a:spLocks noGrp="1"/>
          </p:cNvSpPr>
          <p:nvPr>
            <p:ph idx="1"/>
          </p:nvPr>
        </p:nvSpPr>
        <p:spPr>
          <a:xfrm>
            <a:off x="494147" y="2053207"/>
            <a:ext cx="11245271" cy="3898604"/>
          </a:xfrm>
        </p:spPr>
        <p:txBody>
          <a:bodyPr>
            <a:normAutofit lnSpcReduction="10000"/>
          </a:bodyPr>
          <a:lstStyle/>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sz="2100" dirty="0" err="1">
                <a:solidFill>
                  <a:schemeClr val="tx1"/>
                </a:solidFill>
                <a:latin typeface="Times New Roman" panose="02020603050405020304" pitchFamily="18" charset="0"/>
                <a:cs typeface="Times New Roman" panose="02020603050405020304" pitchFamily="18" charset="0"/>
              </a:rPr>
              <a:t>Sachin</a:t>
            </a:r>
            <a:r>
              <a:rPr lang="en-US" sz="2100" dirty="0">
                <a:solidFill>
                  <a:schemeClr val="tx1"/>
                </a:solidFill>
                <a:latin typeface="Times New Roman" panose="02020603050405020304" pitchFamily="18" charset="0"/>
                <a:cs typeface="Times New Roman" panose="02020603050405020304" pitchFamily="18" charset="0"/>
              </a:rPr>
              <a:t> D. </a:t>
            </a:r>
            <a:r>
              <a:rPr lang="en-US" sz="2100" dirty="0" err="1">
                <a:solidFill>
                  <a:schemeClr val="tx1"/>
                </a:solidFill>
                <a:latin typeface="Times New Roman" panose="02020603050405020304" pitchFamily="18" charset="0"/>
                <a:cs typeface="Times New Roman" panose="02020603050405020304" pitchFamily="18" charset="0"/>
              </a:rPr>
              <a:t>Khirade</a:t>
            </a:r>
            <a:r>
              <a:rPr lang="en-US" sz="2100" dirty="0">
                <a:solidFill>
                  <a:schemeClr val="tx1"/>
                </a:solidFill>
                <a:latin typeface="Times New Roman" panose="02020603050405020304" pitchFamily="18" charset="0"/>
                <a:cs typeface="Times New Roman" panose="02020603050405020304" pitchFamily="18" charset="0"/>
              </a:rPr>
              <a:t> and A. B. Patil. “Plant Disease Detection Using Image Processing.” International Conference on Computing Communication Control and Automation (ICCUBEA), 2015 International Conference </a:t>
            </a:r>
            <a:r>
              <a:rPr lang="en-US" sz="2100" dirty="0" err="1">
                <a:solidFill>
                  <a:schemeClr val="tx1"/>
                </a:solidFill>
                <a:latin typeface="Times New Roman" panose="02020603050405020304" pitchFamily="18" charset="0"/>
                <a:cs typeface="Times New Roman" panose="02020603050405020304" pitchFamily="18" charset="0"/>
              </a:rPr>
              <a:t>on,pp</a:t>
            </a:r>
            <a:r>
              <a:rPr lang="en-US" sz="2100" dirty="0">
                <a:solidFill>
                  <a:schemeClr val="tx1"/>
                </a:solidFill>
                <a:latin typeface="Times New Roman" panose="02020603050405020304" pitchFamily="18" charset="0"/>
                <a:cs typeface="Times New Roman" panose="02020603050405020304" pitchFamily="18" charset="0"/>
              </a:rPr>
              <a:t>. 768-771. IEEE, 2015. </a:t>
            </a:r>
            <a:r>
              <a:rPr lang="en-US" sz="2100" dirty="0">
                <a:solidFill>
                  <a:schemeClr val="bg1">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click here</a:t>
            </a:r>
            <a:endParaRPr lang="en-US" sz="2100" dirty="0">
              <a:solidFill>
                <a:schemeClr val="bg1">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100" dirty="0" err="1">
                <a:solidFill>
                  <a:schemeClr val="tx1"/>
                </a:solidFill>
                <a:latin typeface="Times New Roman" panose="02020603050405020304" pitchFamily="18" charset="0"/>
                <a:cs typeface="Times New Roman" panose="02020603050405020304" pitchFamily="18" charset="0"/>
              </a:rPr>
              <a:t>Akshita</a:t>
            </a:r>
            <a:r>
              <a:rPr lang="en-IN" sz="2100" dirty="0">
                <a:solidFill>
                  <a:schemeClr val="tx1"/>
                </a:solidFill>
                <a:latin typeface="Times New Roman" panose="02020603050405020304" pitchFamily="18" charset="0"/>
                <a:cs typeface="Times New Roman" panose="02020603050405020304" pitchFamily="18" charset="0"/>
              </a:rPr>
              <a:t> Arora, Nazim Khan, Shefali Gupta, </a:t>
            </a:r>
            <a:r>
              <a:rPr lang="en-IN" sz="2100" dirty="0" err="1">
                <a:solidFill>
                  <a:schemeClr val="tx1"/>
                </a:solidFill>
                <a:latin typeface="Times New Roman" panose="02020603050405020304" pitchFamily="18" charset="0"/>
                <a:cs typeface="Times New Roman" panose="02020603050405020304" pitchFamily="18" charset="0"/>
              </a:rPr>
              <a:t>Samikchha</a:t>
            </a:r>
            <a:r>
              <a:rPr lang="en-IN" sz="2100" dirty="0">
                <a:solidFill>
                  <a:schemeClr val="tx1"/>
                </a:solidFill>
                <a:latin typeface="Times New Roman" panose="02020603050405020304" pitchFamily="18" charset="0"/>
                <a:cs typeface="Times New Roman" panose="02020603050405020304" pitchFamily="18" charset="0"/>
              </a:rPr>
              <a:t> Singh </a:t>
            </a:r>
            <a:r>
              <a:rPr lang="en-IN" sz="2100" dirty="0" err="1">
                <a:solidFill>
                  <a:schemeClr val="tx1"/>
                </a:solidFill>
                <a:latin typeface="Times New Roman" panose="02020603050405020304" pitchFamily="18" charset="0"/>
                <a:cs typeface="Times New Roman" panose="02020603050405020304" pitchFamily="18" charset="0"/>
              </a:rPr>
              <a:t>Maansi</a:t>
            </a:r>
            <a:r>
              <a:rPr lang="en-IN" sz="2100" dirty="0">
                <a:solidFill>
                  <a:schemeClr val="tx1"/>
                </a:solidFill>
                <a:latin typeface="Times New Roman" panose="02020603050405020304" pitchFamily="18" charset="0"/>
                <a:cs typeface="Times New Roman" panose="02020603050405020304" pitchFamily="18" charset="0"/>
              </a:rPr>
              <a:t> Gupta. “</a:t>
            </a:r>
            <a:r>
              <a:rPr lang="en-US" sz="2100" dirty="0">
                <a:solidFill>
                  <a:schemeClr val="tx1"/>
                </a:solidFill>
                <a:latin typeface="Times New Roman" panose="02020603050405020304" pitchFamily="18" charset="0"/>
                <a:cs typeface="Times New Roman" panose="02020603050405020304" pitchFamily="18" charset="0"/>
              </a:rPr>
              <a:t>Leaf Disease Detection Using CNN and Raspberry PI</a:t>
            </a:r>
            <a:r>
              <a:rPr lang="en-IN" sz="2100" dirty="0">
                <a:solidFill>
                  <a:schemeClr val="tx1"/>
                </a:solidFill>
                <a:latin typeface="Times New Roman" panose="02020603050405020304" pitchFamily="18" charset="0"/>
                <a:cs typeface="Times New Roman" panose="02020603050405020304" pitchFamily="18" charset="0"/>
              </a:rPr>
              <a:t>.” In computing, communications and Networking Technologies (ICCCNT), 2019 Fourth International conference on, pp. 1-5 IEEE, 2019 </a:t>
            </a:r>
            <a:r>
              <a:rPr lang="en-IN" sz="2100" dirty="0">
                <a:solidFill>
                  <a:schemeClr val="bg1">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click here</a:t>
            </a:r>
            <a:endParaRPr lang="en-IN" sz="2100" dirty="0">
              <a:solidFill>
                <a:schemeClr val="bg1">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100" dirty="0">
                <a:solidFill>
                  <a:schemeClr val="tx1"/>
                </a:solidFill>
                <a:latin typeface="Times New Roman" panose="02020603050405020304" pitchFamily="18" charset="0"/>
                <a:cs typeface="Times New Roman" panose="02020603050405020304" pitchFamily="18" charset="0"/>
              </a:rPr>
              <a:t>Santhosh Kumar S, and B. K. Raghavendra. Diseases Detection of Various Plant Leaf Using Image Processing Techniques: A Review. 2019 5th International Conference on Advanced Computing &amp; Communication Systems (ICACCS) </a:t>
            </a:r>
            <a:r>
              <a:rPr lang="en-US" sz="2100" dirty="0">
                <a:solidFill>
                  <a:schemeClr val="bg1">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click here</a:t>
            </a:r>
            <a:endParaRPr lang="en-IN" sz="2100" dirty="0">
              <a:solidFill>
                <a:schemeClr val="bg1">
                  <a:lumMod val="50000"/>
                </a:schemeClr>
              </a:solidFill>
            </a:endParaRPr>
          </a:p>
          <a:p>
            <a:pPr marL="342900" indent="-342900">
              <a:buFont typeface="+mj-lt"/>
              <a:buAutoNum type="arabicPeriod"/>
            </a:pPr>
            <a:endParaRPr lang="en-US" dirty="0"/>
          </a:p>
          <a:p>
            <a:pPr marL="838350" lvl="1" indent="-514350">
              <a:buFont typeface="+mj-lt"/>
              <a:buAutoNum type="arabicPeriod"/>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ubtitle 2">
            <a:extLst>
              <a:ext uri="{FF2B5EF4-FFF2-40B4-BE49-F238E27FC236}">
                <a16:creationId xmlns:a16="http://schemas.microsoft.com/office/drawing/2014/main" id="{C91D5CE0-E04B-498A-925C-4A9837560BC8}"/>
              </a:ext>
            </a:extLst>
          </p:cNvPr>
          <p:cNvSpPr txBox="1">
            <a:spLocks/>
          </p:cNvSpPr>
          <p:nvPr/>
        </p:nvSpPr>
        <p:spPr>
          <a:xfrm>
            <a:off x="965199" y="6353693"/>
            <a:ext cx="10058400" cy="50430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IN" sz="2800" b="1" dirty="0">
                <a:solidFill>
                  <a:schemeClr val="bg1"/>
                </a:solidFill>
                <a:latin typeface="Times New Roman" panose="02020603050405020304" pitchFamily="18" charset="0"/>
                <a:cs typeface="Times New Roman" panose="02020603050405020304" pitchFamily="18" charset="0"/>
              </a:rPr>
              <a:t>Jain college of engineering and research</a:t>
            </a:r>
          </a:p>
          <a:p>
            <a:pPr algn="ctr"/>
            <a:endParaRPr lang="en-IN" sz="2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041C354-B098-4354-9A0B-F4DF662771A3}"/>
              </a:ext>
            </a:extLst>
          </p:cNvPr>
          <p:cNvSpPr>
            <a:spLocks noGrp="1"/>
          </p:cNvSpPr>
          <p:nvPr>
            <p:ph type="ftr" sz="quarter" idx="11"/>
          </p:nvPr>
        </p:nvSpPr>
        <p:spPr/>
        <p:txBody>
          <a:bodyPr/>
          <a:lstStyle/>
          <a:p>
            <a:r>
              <a:rPr lang="en-IN" dirty="0"/>
              <a:t>Dept. of CSE, JCER.</a:t>
            </a:r>
          </a:p>
        </p:txBody>
      </p:sp>
      <p:sp>
        <p:nvSpPr>
          <p:cNvPr id="5" name="Slide Number Placeholder 4">
            <a:extLst>
              <a:ext uri="{FF2B5EF4-FFF2-40B4-BE49-F238E27FC236}">
                <a16:creationId xmlns:a16="http://schemas.microsoft.com/office/drawing/2014/main" id="{8255797B-AE7C-469D-9680-DA0D6CB13995}"/>
              </a:ext>
            </a:extLst>
          </p:cNvPr>
          <p:cNvSpPr>
            <a:spLocks noGrp="1"/>
          </p:cNvSpPr>
          <p:nvPr>
            <p:ph type="sldNum" sz="quarter" idx="12"/>
          </p:nvPr>
        </p:nvSpPr>
        <p:spPr/>
        <p:txBody>
          <a:bodyPr/>
          <a:lstStyle/>
          <a:p>
            <a:fld id="{4E96BE61-594C-45AF-AEB6-BB4AFBADB8A7}" type="slidenum">
              <a:rPr lang="en-IN" smtClean="0"/>
              <a:pPr/>
              <a:t>12</a:t>
            </a:fld>
            <a:endParaRPr lang="en-IN"/>
          </a:p>
        </p:txBody>
      </p:sp>
    </p:spTree>
    <p:extLst>
      <p:ext uri="{BB962C8B-B14F-4D97-AF65-F5344CB8AC3E}">
        <p14:creationId xmlns:p14="http://schemas.microsoft.com/office/powerpoint/2010/main" val="2027353683"/>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DED8-21CD-4E7B-99C9-84DA86F8BA90}"/>
              </a:ext>
            </a:extLst>
          </p:cNvPr>
          <p:cNvSpPr>
            <a:spLocks noGrp="1"/>
          </p:cNvSpPr>
          <p:nvPr>
            <p:ph type="title"/>
          </p:nvPr>
        </p:nvSpPr>
        <p:spPr/>
        <p:txBody>
          <a:body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E731CEB4-10D3-456E-AB42-4C3DBB23EA0F}"/>
              </a:ext>
            </a:extLst>
          </p:cNvPr>
          <p:cNvSpPr>
            <a:spLocks noGrp="1"/>
          </p:cNvSpPr>
          <p:nvPr>
            <p:ph idx="1"/>
          </p:nvPr>
        </p:nvSpPr>
        <p:spPr/>
        <p:txBody>
          <a:bodyPr/>
          <a:lstStyle/>
          <a:p>
            <a:pPr marL="342900" indent="-342900">
              <a:buFont typeface="+mj-lt"/>
              <a:buAutoNum type="arabicPeriod" startAt="4"/>
            </a:pPr>
            <a:r>
              <a:rPr lang="en-IN" sz="2100" dirty="0" err="1">
                <a:solidFill>
                  <a:schemeClr val="tx1"/>
                </a:solidFill>
                <a:latin typeface="Times New Roman" panose="02020603050405020304" pitchFamily="18" charset="0"/>
                <a:cs typeface="Times New Roman" panose="02020603050405020304" pitchFamily="18" charset="0"/>
              </a:rPr>
              <a:t>Huu</a:t>
            </a:r>
            <a:r>
              <a:rPr lang="en-IN" sz="2100" dirty="0">
                <a:solidFill>
                  <a:schemeClr val="tx1"/>
                </a:solidFill>
                <a:latin typeface="Times New Roman" panose="02020603050405020304" pitchFamily="18" charset="0"/>
                <a:cs typeface="Times New Roman" panose="02020603050405020304" pitchFamily="18" charset="0"/>
              </a:rPr>
              <a:t> Quan Cap, </a:t>
            </a:r>
            <a:r>
              <a:rPr lang="en-IN" sz="2100" dirty="0" err="1">
                <a:solidFill>
                  <a:schemeClr val="tx1"/>
                </a:solidFill>
                <a:latin typeface="Times New Roman" panose="02020603050405020304" pitchFamily="18" charset="0"/>
                <a:cs typeface="Times New Roman" panose="02020603050405020304" pitchFamily="18" charset="0"/>
              </a:rPr>
              <a:t>Katsumasa</a:t>
            </a:r>
            <a:r>
              <a:rPr lang="en-IN" sz="2100" dirty="0">
                <a:solidFill>
                  <a:schemeClr val="tx1"/>
                </a:solidFill>
                <a:latin typeface="Times New Roman" panose="02020603050405020304" pitchFamily="18" charset="0"/>
                <a:cs typeface="Times New Roman" panose="02020603050405020304" pitchFamily="18" charset="0"/>
              </a:rPr>
              <a:t> </a:t>
            </a:r>
            <a:r>
              <a:rPr lang="en-IN" sz="2100" dirty="0" err="1">
                <a:solidFill>
                  <a:schemeClr val="tx1"/>
                </a:solidFill>
                <a:latin typeface="Times New Roman" panose="02020603050405020304" pitchFamily="18" charset="0"/>
                <a:cs typeface="Times New Roman" panose="02020603050405020304" pitchFamily="18" charset="0"/>
              </a:rPr>
              <a:t>Suwa</a:t>
            </a:r>
            <a:r>
              <a:rPr lang="en-IN" sz="2100" dirty="0">
                <a:solidFill>
                  <a:schemeClr val="tx1"/>
                </a:solidFill>
                <a:latin typeface="Times New Roman" panose="02020603050405020304" pitchFamily="18" charset="0"/>
                <a:cs typeface="Times New Roman" panose="02020603050405020304" pitchFamily="18" charset="0"/>
              </a:rPr>
              <a:t>, Erika Fujita, Satoshi </a:t>
            </a:r>
            <a:r>
              <a:rPr lang="en-IN" sz="2100" dirty="0" err="1">
                <a:solidFill>
                  <a:schemeClr val="tx1"/>
                </a:solidFill>
                <a:latin typeface="Times New Roman" panose="02020603050405020304" pitchFamily="18" charset="0"/>
                <a:cs typeface="Times New Roman" panose="02020603050405020304" pitchFamily="18" charset="0"/>
              </a:rPr>
              <a:t>Kagiwada</a:t>
            </a:r>
            <a:r>
              <a:rPr lang="en-IN" sz="2100" dirty="0">
                <a:solidFill>
                  <a:schemeClr val="tx1"/>
                </a:solidFill>
                <a:latin typeface="Times New Roman" panose="02020603050405020304" pitchFamily="18" charset="0"/>
                <a:cs typeface="Times New Roman" panose="02020603050405020304" pitchFamily="18" charset="0"/>
              </a:rPr>
              <a:t>, Hiroyuki </a:t>
            </a:r>
            <a:r>
              <a:rPr lang="en-IN" sz="2100" dirty="0" err="1">
                <a:solidFill>
                  <a:schemeClr val="tx1"/>
                </a:solidFill>
                <a:latin typeface="Times New Roman" panose="02020603050405020304" pitchFamily="18" charset="0"/>
                <a:cs typeface="Times New Roman" panose="02020603050405020304" pitchFamily="18" charset="0"/>
              </a:rPr>
              <a:t>Uga</a:t>
            </a:r>
            <a:r>
              <a:rPr lang="en-IN" sz="2100" dirty="0">
                <a:solidFill>
                  <a:schemeClr val="tx1"/>
                </a:solidFill>
                <a:latin typeface="Times New Roman" panose="02020603050405020304" pitchFamily="18" charset="0"/>
                <a:cs typeface="Times New Roman" panose="02020603050405020304" pitchFamily="18" charset="0"/>
              </a:rPr>
              <a:t>, and Hitoshi </a:t>
            </a:r>
            <a:r>
              <a:rPr lang="en-IN" sz="2100" dirty="0" err="1">
                <a:solidFill>
                  <a:schemeClr val="tx1"/>
                </a:solidFill>
                <a:latin typeface="Times New Roman" panose="02020603050405020304" pitchFamily="18" charset="0"/>
                <a:cs typeface="Times New Roman" panose="02020603050405020304" pitchFamily="18" charset="0"/>
              </a:rPr>
              <a:t>Iyatomi</a:t>
            </a:r>
            <a:r>
              <a:rPr lang="en-IN" sz="2100" dirty="0">
                <a:solidFill>
                  <a:schemeClr val="tx1"/>
                </a:solidFill>
                <a:latin typeface="Times New Roman" panose="02020603050405020304" pitchFamily="18" charset="0"/>
                <a:cs typeface="Times New Roman" panose="02020603050405020304" pitchFamily="18" charset="0"/>
              </a:rPr>
              <a:t>. A deep learning approach for on-site plant leaf detection. 2018 IEEE 14th International Colloquium on Signal Processing &amp; Its Applications (CSPA). </a:t>
            </a:r>
            <a:r>
              <a:rPr lang="en-IN" sz="2100" dirty="0">
                <a:solidFill>
                  <a:schemeClr val="bg1">
                    <a:lumMod val="50000"/>
                  </a:schemeClr>
                </a:solidFill>
                <a:latin typeface="Times New Roman" panose="02020603050405020304" pitchFamily="18" charset="0"/>
                <a:cs typeface="Times New Roman" panose="02020603050405020304" pitchFamily="18" charset="0"/>
              </a:rPr>
              <a:t>c</a:t>
            </a:r>
            <a:r>
              <a:rPr lang="en-IN" sz="2100" dirty="0">
                <a:solidFill>
                  <a:schemeClr val="bg1">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lick here</a:t>
            </a:r>
            <a:endParaRPr lang="en-IN" sz="2100" dirty="0">
              <a:solidFill>
                <a:schemeClr val="bg1">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startAt="4"/>
            </a:pPr>
            <a:r>
              <a:rPr lang="en-IN" sz="2100" dirty="0" err="1">
                <a:solidFill>
                  <a:schemeClr val="tx1"/>
                </a:solidFill>
                <a:latin typeface="Times New Roman" panose="02020603050405020304" pitchFamily="18" charset="0"/>
                <a:cs typeface="Times New Roman" panose="02020603050405020304" pitchFamily="18" charset="0"/>
              </a:rPr>
              <a:t>Abirami</a:t>
            </a:r>
            <a:r>
              <a:rPr lang="en-IN" sz="2100" dirty="0">
                <a:solidFill>
                  <a:schemeClr val="tx1"/>
                </a:solidFill>
                <a:latin typeface="Times New Roman" panose="02020603050405020304" pitchFamily="18" charset="0"/>
                <a:cs typeface="Times New Roman" panose="02020603050405020304" pitchFamily="18" charset="0"/>
              </a:rPr>
              <a:t> Devaraj, </a:t>
            </a:r>
            <a:r>
              <a:rPr lang="en-IN" sz="2100" dirty="0" err="1">
                <a:solidFill>
                  <a:schemeClr val="tx1"/>
                </a:solidFill>
                <a:latin typeface="Times New Roman" panose="02020603050405020304" pitchFamily="18" charset="0"/>
                <a:cs typeface="Times New Roman" panose="02020603050405020304" pitchFamily="18" charset="0"/>
              </a:rPr>
              <a:t>Karunya</a:t>
            </a:r>
            <a:r>
              <a:rPr lang="en-IN" sz="2100" dirty="0">
                <a:solidFill>
                  <a:schemeClr val="tx1"/>
                </a:solidFill>
                <a:latin typeface="Times New Roman" panose="02020603050405020304" pitchFamily="18" charset="0"/>
                <a:cs typeface="Times New Roman" panose="02020603050405020304" pitchFamily="18" charset="0"/>
              </a:rPr>
              <a:t> Rathan, </a:t>
            </a:r>
            <a:r>
              <a:rPr lang="en-IN" sz="2100" dirty="0" err="1">
                <a:solidFill>
                  <a:schemeClr val="tx1"/>
                </a:solidFill>
                <a:latin typeface="Times New Roman" panose="02020603050405020304" pitchFamily="18" charset="0"/>
                <a:cs typeface="Times New Roman" panose="02020603050405020304" pitchFamily="18" charset="0"/>
              </a:rPr>
              <a:t>Sarvepalli</a:t>
            </a:r>
            <a:r>
              <a:rPr lang="en-IN" sz="2100" dirty="0">
                <a:solidFill>
                  <a:schemeClr val="tx1"/>
                </a:solidFill>
                <a:latin typeface="Times New Roman" panose="02020603050405020304" pitchFamily="18" charset="0"/>
                <a:cs typeface="Times New Roman" panose="02020603050405020304" pitchFamily="18" charset="0"/>
              </a:rPr>
              <a:t> </a:t>
            </a:r>
            <a:r>
              <a:rPr lang="en-IN" sz="2100" dirty="0" err="1">
                <a:solidFill>
                  <a:schemeClr val="tx1"/>
                </a:solidFill>
                <a:latin typeface="Times New Roman" panose="02020603050405020304" pitchFamily="18" charset="0"/>
                <a:cs typeface="Times New Roman" panose="02020603050405020304" pitchFamily="18" charset="0"/>
              </a:rPr>
              <a:t>Jaahnavi</a:t>
            </a:r>
            <a:r>
              <a:rPr lang="en-IN" sz="2100" dirty="0">
                <a:solidFill>
                  <a:schemeClr val="tx1"/>
                </a:solidFill>
                <a:latin typeface="Times New Roman" panose="02020603050405020304" pitchFamily="18" charset="0"/>
                <a:cs typeface="Times New Roman" panose="02020603050405020304" pitchFamily="18" charset="0"/>
              </a:rPr>
              <a:t>, and K Indira. Identification of Plant Disease using Image Processing Technique. 2019 International Conference on Communication and Signal Processing (ICCSP). </a:t>
            </a:r>
            <a:r>
              <a:rPr lang="en-IN" sz="2100" dirty="0">
                <a:solidFill>
                  <a:schemeClr val="bg1">
                    <a:lumMod val="50000"/>
                  </a:schemeClr>
                </a:solidFill>
                <a:latin typeface="Times New Roman" panose="02020603050405020304" pitchFamily="18" charset="0"/>
                <a:cs typeface="Times New Roman" panose="02020603050405020304" pitchFamily="18" charset="0"/>
              </a:rPr>
              <a:t>c</a:t>
            </a:r>
            <a:r>
              <a:rPr lang="en-IN" sz="2100" dirty="0">
                <a:solidFill>
                  <a:schemeClr val="bg1">
                    <a:lumMod val="5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lick here</a:t>
            </a:r>
            <a:endParaRPr lang="en-IN" sz="2100" dirty="0">
              <a:solidFill>
                <a:schemeClr val="bg1">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startAt="4"/>
            </a:pPr>
            <a:r>
              <a:rPr lang="en-US" sz="2100" dirty="0">
                <a:solidFill>
                  <a:schemeClr val="tx1"/>
                </a:solidFill>
                <a:latin typeface="Times New Roman" panose="02020603050405020304" pitchFamily="18" charset="0"/>
                <a:cs typeface="Times New Roman" panose="02020603050405020304" pitchFamily="18" charset="0"/>
              </a:rPr>
              <a:t>Sharath N </a:t>
            </a:r>
            <a:r>
              <a:rPr lang="en-US" sz="2100" dirty="0" err="1">
                <a:solidFill>
                  <a:schemeClr val="tx1"/>
                </a:solidFill>
                <a:latin typeface="Times New Roman" panose="02020603050405020304" pitchFamily="18" charset="0"/>
                <a:cs typeface="Times New Roman" panose="02020603050405020304" pitchFamily="18" charset="0"/>
              </a:rPr>
              <a:t>Payyadi</a:t>
            </a:r>
            <a:r>
              <a:rPr lang="en-US" sz="2100" dirty="0">
                <a:solidFill>
                  <a:schemeClr val="tx1"/>
                </a:solidFill>
                <a:latin typeface="Times New Roman" panose="02020603050405020304" pitchFamily="18" charset="0"/>
                <a:cs typeface="Times New Roman" panose="02020603050405020304" pitchFamily="18" charset="0"/>
              </a:rPr>
              <a:t>, Varun S D, Satya Gururaj </a:t>
            </a:r>
            <a:r>
              <a:rPr lang="en-US" sz="2100" dirty="0" err="1">
                <a:solidFill>
                  <a:schemeClr val="tx1"/>
                </a:solidFill>
                <a:latin typeface="Times New Roman" panose="02020603050405020304" pitchFamily="18" charset="0"/>
                <a:cs typeface="Times New Roman" panose="02020603050405020304" pitchFamily="18" charset="0"/>
              </a:rPr>
              <a:t>Kalluru</a:t>
            </a:r>
            <a:r>
              <a:rPr lang="en-US" sz="2100" dirty="0">
                <a:solidFill>
                  <a:schemeClr val="tx1"/>
                </a:solidFill>
                <a:latin typeface="Times New Roman" panose="02020603050405020304" pitchFamily="18" charset="0"/>
                <a:cs typeface="Times New Roman" panose="02020603050405020304" pitchFamily="18" charset="0"/>
              </a:rPr>
              <a:t>, Archana R Kulkarni “Disease Detection in Paddy Crop using CNN Algorithm” International Journal of Recent Technology and Engineering (IJRTE)ISSN: 2277-3878,Volume-8 Issue-6, April 2020 </a:t>
            </a:r>
            <a:r>
              <a:rPr lang="en-US" sz="2100" dirty="0">
                <a:solidFill>
                  <a:schemeClr val="bg1">
                    <a:lumMod val="50000"/>
                  </a:schemeClr>
                </a:solidFill>
                <a:latin typeface="Times New Roman" panose="02020603050405020304" pitchFamily="18" charset="0"/>
                <a:cs typeface="Times New Roman" panose="02020603050405020304" pitchFamily="18" charset="0"/>
              </a:rPr>
              <a:t>c</a:t>
            </a:r>
            <a:r>
              <a:rPr lang="en-US" sz="2100" dirty="0">
                <a:solidFill>
                  <a:schemeClr val="bg1">
                    <a:lumMod val="5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lick here</a:t>
            </a:r>
            <a:endParaRPr lang="en-US" sz="2100" dirty="0">
              <a:solidFill>
                <a:schemeClr val="bg1">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startAt="4"/>
            </a:pPr>
            <a:endParaRPr lang="en-IN" dirty="0"/>
          </a:p>
        </p:txBody>
      </p:sp>
      <p:sp>
        <p:nvSpPr>
          <p:cNvPr id="4" name="Footer Placeholder 3">
            <a:extLst>
              <a:ext uri="{FF2B5EF4-FFF2-40B4-BE49-F238E27FC236}">
                <a16:creationId xmlns:a16="http://schemas.microsoft.com/office/drawing/2014/main" id="{320281C1-B031-44F5-A14A-BD6CD6948F87}"/>
              </a:ext>
            </a:extLst>
          </p:cNvPr>
          <p:cNvSpPr>
            <a:spLocks noGrp="1"/>
          </p:cNvSpPr>
          <p:nvPr>
            <p:ph type="ftr" sz="quarter" idx="11"/>
          </p:nvPr>
        </p:nvSpPr>
        <p:spPr/>
        <p:txBody>
          <a:bodyPr/>
          <a:lstStyle/>
          <a:p>
            <a:r>
              <a:rPr lang="en-IN"/>
              <a:t>Dept. of CSE, JCER.</a:t>
            </a:r>
          </a:p>
        </p:txBody>
      </p:sp>
      <p:sp>
        <p:nvSpPr>
          <p:cNvPr id="5" name="Slide Number Placeholder 4">
            <a:extLst>
              <a:ext uri="{FF2B5EF4-FFF2-40B4-BE49-F238E27FC236}">
                <a16:creationId xmlns:a16="http://schemas.microsoft.com/office/drawing/2014/main" id="{B7256951-D7BF-46B0-ACF6-FC83EE387EEE}"/>
              </a:ext>
            </a:extLst>
          </p:cNvPr>
          <p:cNvSpPr>
            <a:spLocks noGrp="1"/>
          </p:cNvSpPr>
          <p:nvPr>
            <p:ph type="sldNum" sz="quarter" idx="12"/>
          </p:nvPr>
        </p:nvSpPr>
        <p:spPr/>
        <p:txBody>
          <a:bodyPr/>
          <a:lstStyle/>
          <a:p>
            <a:fld id="{4E96BE61-594C-45AF-AEB6-BB4AFBADB8A7}" type="slidenum">
              <a:rPr lang="en-IN" smtClean="0"/>
              <a:pPr/>
              <a:t>13</a:t>
            </a:fld>
            <a:endParaRPr lang="en-IN"/>
          </a:p>
        </p:txBody>
      </p:sp>
    </p:spTree>
    <p:extLst>
      <p:ext uri="{BB962C8B-B14F-4D97-AF65-F5344CB8AC3E}">
        <p14:creationId xmlns:p14="http://schemas.microsoft.com/office/powerpoint/2010/main" val="939809000"/>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930680-E83B-4925-A3AF-E66751E8ACB3}"/>
              </a:ext>
            </a:extLst>
          </p:cNvPr>
          <p:cNvSpPr/>
          <p:nvPr/>
        </p:nvSpPr>
        <p:spPr>
          <a:xfrm>
            <a:off x="4590621" y="2967335"/>
            <a:ext cx="3010761"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Queries?</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Footer Placeholder 4">
            <a:extLst>
              <a:ext uri="{FF2B5EF4-FFF2-40B4-BE49-F238E27FC236}">
                <a16:creationId xmlns:a16="http://schemas.microsoft.com/office/drawing/2014/main" id="{BA6C73F5-68FD-46E0-8F1C-E6BE339F41D1}"/>
              </a:ext>
            </a:extLst>
          </p:cNvPr>
          <p:cNvSpPr>
            <a:spLocks noGrp="1"/>
          </p:cNvSpPr>
          <p:nvPr>
            <p:ph type="ftr" sz="quarter" idx="11"/>
          </p:nvPr>
        </p:nvSpPr>
        <p:spPr/>
        <p:txBody>
          <a:bodyPr/>
          <a:lstStyle/>
          <a:p>
            <a:r>
              <a:rPr lang="en-IN"/>
              <a:t>Dept. of CSE, JCER.</a:t>
            </a:r>
          </a:p>
        </p:txBody>
      </p:sp>
      <p:sp>
        <p:nvSpPr>
          <p:cNvPr id="6" name="Slide Number Placeholder 5">
            <a:extLst>
              <a:ext uri="{FF2B5EF4-FFF2-40B4-BE49-F238E27FC236}">
                <a16:creationId xmlns:a16="http://schemas.microsoft.com/office/drawing/2014/main" id="{DBEE5D9E-EEAC-4786-A9AD-F76AE54B75E7}"/>
              </a:ext>
            </a:extLst>
          </p:cNvPr>
          <p:cNvSpPr>
            <a:spLocks noGrp="1"/>
          </p:cNvSpPr>
          <p:nvPr>
            <p:ph type="sldNum" sz="quarter" idx="12"/>
          </p:nvPr>
        </p:nvSpPr>
        <p:spPr/>
        <p:txBody>
          <a:bodyPr/>
          <a:lstStyle/>
          <a:p>
            <a:fld id="{4E96BE61-594C-45AF-AEB6-BB4AFBADB8A7}" type="slidenum">
              <a:rPr lang="en-IN" smtClean="0"/>
              <a:pPr/>
              <a:t>14</a:t>
            </a:fld>
            <a:endParaRPr lang="en-IN"/>
          </a:p>
        </p:txBody>
      </p:sp>
    </p:spTree>
    <p:extLst>
      <p:ext uri="{BB962C8B-B14F-4D97-AF65-F5344CB8AC3E}">
        <p14:creationId xmlns:p14="http://schemas.microsoft.com/office/powerpoint/2010/main" val="3736253164"/>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930680-E83B-4925-A3AF-E66751E8ACB3}"/>
              </a:ext>
            </a:extLst>
          </p:cNvPr>
          <p:cNvSpPr/>
          <p:nvPr/>
        </p:nvSpPr>
        <p:spPr>
          <a:xfrm>
            <a:off x="2622931" y="2694619"/>
            <a:ext cx="6673430" cy="1323439"/>
          </a:xfrm>
          <a:prstGeom prst="rect">
            <a:avLst/>
          </a:prstGeom>
          <a:noFill/>
        </p:spPr>
        <p:txBody>
          <a:bodyPr wrap="none" lIns="91440" tIns="45720" rIns="91440" bIns="45720">
            <a:spAutoFit/>
          </a:bodyPr>
          <a:lstStyle/>
          <a:p>
            <a:pPr algn="ctr"/>
            <a:r>
              <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Footer Placeholder 1">
            <a:extLst>
              <a:ext uri="{FF2B5EF4-FFF2-40B4-BE49-F238E27FC236}">
                <a16:creationId xmlns:a16="http://schemas.microsoft.com/office/drawing/2014/main" id="{AC8D26C8-BE40-477F-B0AE-428C103BB20D}"/>
              </a:ext>
            </a:extLst>
          </p:cNvPr>
          <p:cNvSpPr>
            <a:spLocks noGrp="1"/>
          </p:cNvSpPr>
          <p:nvPr>
            <p:ph type="ftr" sz="quarter" idx="11"/>
          </p:nvPr>
        </p:nvSpPr>
        <p:spPr/>
        <p:txBody>
          <a:bodyPr/>
          <a:lstStyle/>
          <a:p>
            <a:r>
              <a:rPr lang="en-IN"/>
              <a:t>Dept. of CSE, JCER.</a:t>
            </a:r>
          </a:p>
        </p:txBody>
      </p:sp>
      <p:sp>
        <p:nvSpPr>
          <p:cNvPr id="3" name="Slide Number Placeholder 2">
            <a:extLst>
              <a:ext uri="{FF2B5EF4-FFF2-40B4-BE49-F238E27FC236}">
                <a16:creationId xmlns:a16="http://schemas.microsoft.com/office/drawing/2014/main" id="{798B1132-4E71-4337-ADCB-C85485614B24}"/>
              </a:ext>
            </a:extLst>
          </p:cNvPr>
          <p:cNvSpPr>
            <a:spLocks noGrp="1"/>
          </p:cNvSpPr>
          <p:nvPr>
            <p:ph type="sldNum" sz="quarter" idx="12"/>
          </p:nvPr>
        </p:nvSpPr>
        <p:spPr/>
        <p:txBody>
          <a:bodyPr/>
          <a:lstStyle/>
          <a:p>
            <a:fld id="{4E96BE61-594C-45AF-AEB6-BB4AFBADB8A7}" type="slidenum">
              <a:rPr lang="en-IN" smtClean="0"/>
              <a:pPr/>
              <a:t>15</a:t>
            </a:fld>
            <a:endParaRPr lang="en-IN"/>
          </a:p>
        </p:txBody>
      </p:sp>
    </p:spTree>
    <p:extLst>
      <p:ext uri="{BB962C8B-B14F-4D97-AF65-F5344CB8AC3E}">
        <p14:creationId xmlns:p14="http://schemas.microsoft.com/office/powerpoint/2010/main" val="4013694335"/>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F1BD-674D-4B78-96A2-55FFE799FAFF}"/>
              </a:ext>
            </a:extLst>
          </p:cNvPr>
          <p:cNvSpPr>
            <a:spLocks noGrp="1"/>
          </p:cNvSpPr>
          <p:nvPr>
            <p:ph type="title"/>
          </p:nvPr>
        </p:nvSpPr>
        <p:spPr>
          <a:xfrm>
            <a:off x="581192" y="410056"/>
            <a:ext cx="11029616" cy="1013800"/>
          </a:xfrm>
        </p:spPr>
        <p:txBody>
          <a:bodyPr/>
          <a:lstStyle/>
          <a:p>
            <a:pPr algn="ctr"/>
            <a:r>
              <a:rPr lang="en-IN"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F742B352-47BD-40F1-BD18-A95859C45190}"/>
              </a:ext>
            </a:extLst>
          </p:cNvPr>
          <p:cNvSpPr>
            <a:spLocks noGrp="1"/>
          </p:cNvSpPr>
          <p:nvPr>
            <p:ph idx="1"/>
          </p:nvPr>
        </p:nvSpPr>
        <p:spPr>
          <a:xfrm>
            <a:off x="581192" y="2180496"/>
            <a:ext cx="11029615" cy="3862857"/>
          </a:xfrm>
        </p:spPr>
        <p:txBody>
          <a:bodyPr>
            <a:normAutofit/>
          </a:bodyPr>
          <a:lstStyle/>
          <a:p>
            <a:r>
              <a:rPr lang="en-IN" sz="2000" b="1" dirty="0">
                <a:latin typeface="Times New Roman" panose="02020603050405020304" pitchFamily="18" charset="0"/>
                <a:cs typeface="Times New Roman" panose="02020603050405020304" pitchFamily="18" charset="0"/>
              </a:rPr>
              <a:t>INTRODUCTION</a:t>
            </a:r>
          </a:p>
          <a:p>
            <a:r>
              <a:rPr lang="en-IN" sz="2000" b="1" dirty="0">
                <a:latin typeface="Times New Roman" panose="02020603050405020304" pitchFamily="18" charset="0"/>
                <a:cs typeface="Times New Roman" panose="02020603050405020304" pitchFamily="18" charset="0"/>
              </a:rPr>
              <a:t>LITERATURE SURVEY</a:t>
            </a:r>
          </a:p>
          <a:p>
            <a:r>
              <a:rPr lang="en-IN" sz="2000" b="1" dirty="0">
                <a:latin typeface="Times New Roman" panose="02020603050405020304" pitchFamily="18" charset="0"/>
                <a:cs typeface="Times New Roman" panose="02020603050405020304" pitchFamily="18" charset="0"/>
              </a:rPr>
              <a:t>PROBLEM STATEMENT</a:t>
            </a:r>
          </a:p>
          <a:p>
            <a:r>
              <a:rPr lang="en-IN" sz="2000" b="1" dirty="0">
                <a:latin typeface="Times New Roman" panose="02020603050405020304" pitchFamily="18" charset="0"/>
                <a:cs typeface="Times New Roman" panose="02020603050405020304" pitchFamily="18" charset="0"/>
              </a:rPr>
              <a:t>PROPOSED SYSTEM</a:t>
            </a:r>
          </a:p>
          <a:p>
            <a:r>
              <a:rPr lang="en-IN" sz="2000" b="1" dirty="0">
                <a:latin typeface="Times New Roman" panose="02020603050405020304" pitchFamily="18" charset="0"/>
                <a:cs typeface="Times New Roman" panose="02020603050405020304" pitchFamily="18" charset="0"/>
              </a:rPr>
              <a:t>UNDERLYING TECHNOLOGIES</a:t>
            </a:r>
          </a:p>
          <a:p>
            <a:r>
              <a:rPr lang="en-IN" sz="2000" b="1" dirty="0">
                <a:latin typeface="Times New Roman" panose="02020603050405020304" pitchFamily="18" charset="0"/>
                <a:cs typeface="Times New Roman" panose="02020603050405020304" pitchFamily="18" charset="0"/>
              </a:rPr>
              <a:t>SUMMARY</a:t>
            </a:r>
          </a:p>
          <a:p>
            <a:r>
              <a:rPr lang="en-IN" sz="2000" b="1" dirty="0">
                <a:latin typeface="Times New Roman" panose="02020603050405020304" pitchFamily="18" charset="0"/>
                <a:cs typeface="Times New Roman" panose="02020603050405020304" pitchFamily="18" charset="0"/>
              </a:rPr>
              <a:t>REFERENCES</a:t>
            </a:r>
          </a:p>
          <a:p>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C922D04-AC44-4E3A-8988-BDBB52704397}"/>
              </a:ext>
            </a:extLst>
          </p:cNvPr>
          <p:cNvSpPr>
            <a:spLocks noGrp="1"/>
          </p:cNvSpPr>
          <p:nvPr>
            <p:ph type="ftr" sz="quarter" idx="11"/>
          </p:nvPr>
        </p:nvSpPr>
        <p:spPr/>
        <p:txBody>
          <a:bodyPr/>
          <a:lstStyle/>
          <a:p>
            <a:r>
              <a:rPr lang="en-IN" b="1" dirty="0">
                <a:latin typeface="Times New Roman" panose="02020603050405020304" pitchFamily="18" charset="0"/>
                <a:cs typeface="Times New Roman" panose="02020603050405020304" pitchFamily="18" charset="0"/>
              </a:rPr>
              <a:t>Dept. of CSE, JCER.</a:t>
            </a:r>
          </a:p>
        </p:txBody>
      </p:sp>
      <p:sp>
        <p:nvSpPr>
          <p:cNvPr id="5" name="Slide Number Placeholder 4">
            <a:extLst>
              <a:ext uri="{FF2B5EF4-FFF2-40B4-BE49-F238E27FC236}">
                <a16:creationId xmlns:a16="http://schemas.microsoft.com/office/drawing/2014/main" id="{8A24CFB1-FDD5-4373-B84B-4FE06726C1C5}"/>
              </a:ext>
            </a:extLst>
          </p:cNvPr>
          <p:cNvSpPr>
            <a:spLocks noGrp="1"/>
          </p:cNvSpPr>
          <p:nvPr>
            <p:ph type="sldNum" sz="quarter" idx="12"/>
          </p:nvPr>
        </p:nvSpPr>
        <p:spPr/>
        <p:txBody>
          <a:bodyPr/>
          <a:lstStyle/>
          <a:p>
            <a:fld id="{4E96BE61-594C-45AF-AEB6-BB4AFBADB8A7}" type="slidenum">
              <a:rPr lang="en-IN" smtClean="0">
                <a:latin typeface="Times New Roman" panose="02020603050405020304" pitchFamily="18" charset="0"/>
                <a:cs typeface="Times New Roman" panose="02020603050405020304" pitchFamily="18" charset="0"/>
              </a:rPr>
              <a:pPr/>
              <a:t>2</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66740"/>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EBAC-BF98-454B-B1A1-59E92853BCD7}"/>
              </a:ext>
            </a:extLst>
          </p:cNvPr>
          <p:cNvSpPr>
            <a:spLocks noGrp="1"/>
          </p:cNvSpPr>
          <p:nvPr>
            <p:ph type="title"/>
          </p:nvPr>
        </p:nvSpPr>
        <p:spPr>
          <a:xfrm>
            <a:off x="452581" y="623607"/>
            <a:ext cx="11286837" cy="1140538"/>
          </a:xfrm>
        </p:spPr>
        <p:txBody>
          <a:bodyPr anchor="ctr">
            <a:normAutofit/>
          </a:bodyPr>
          <a:lstStyle/>
          <a:p>
            <a:pPr algn="ctr"/>
            <a:r>
              <a:rPr lang="en-IN"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863547C-06AD-471B-B4C7-C349789AD42C}"/>
              </a:ext>
            </a:extLst>
          </p:cNvPr>
          <p:cNvSpPr>
            <a:spLocks noGrp="1"/>
          </p:cNvSpPr>
          <p:nvPr>
            <p:ph idx="1"/>
          </p:nvPr>
        </p:nvSpPr>
        <p:spPr>
          <a:xfrm>
            <a:off x="494147" y="2053207"/>
            <a:ext cx="11245271" cy="4084356"/>
          </a:xfrm>
        </p:spPr>
        <p:txBody>
          <a:bodyPr>
            <a:normAutofit/>
          </a:bodyPr>
          <a:lstStyle/>
          <a:p>
            <a:pPr lvl="1"/>
            <a:r>
              <a:rPr lang="en-US" sz="2400" dirty="0">
                <a:latin typeface="Times New Roman" panose="02020603050405020304" pitchFamily="18" charset="0"/>
                <a:cs typeface="Times New Roman" panose="02020603050405020304" pitchFamily="18" charset="0"/>
              </a:rPr>
              <a:t>Plants have become an important source of energy and are a fundamental piece in the puzzle to solve the problem of global warming.</a:t>
            </a:r>
          </a:p>
          <a:p>
            <a:pPr lvl="1"/>
            <a:r>
              <a:rPr lang="en-US" sz="2400" dirty="0">
                <a:latin typeface="Times New Roman" panose="02020603050405020304" pitchFamily="18" charset="0"/>
                <a:cs typeface="Times New Roman" panose="02020603050405020304" pitchFamily="18" charset="0"/>
              </a:rPr>
              <a:t>There are several diseases that affect plants with the potential to cause economic, social and ecological losses.</a:t>
            </a:r>
          </a:p>
          <a:p>
            <a:pPr lvl="1"/>
            <a:r>
              <a:rPr lang="en-US" altLang="en-US" sz="2400" dirty="0">
                <a:latin typeface="Times New Roman" panose="02020603050405020304" pitchFamily="18" charset="0"/>
                <a:cs typeface="Times New Roman" panose="02020603050405020304" pitchFamily="18" charset="0"/>
              </a:rPr>
              <a:t>There are many issues to farmer regarding the plant diseases and many times they do not get proper guidance to detect and cure the disease of plants.</a:t>
            </a:r>
          </a:p>
          <a:p>
            <a:pPr lvl="1"/>
            <a:r>
              <a:rPr lang="en-US" altLang="en-US" sz="2400" dirty="0">
                <a:latin typeface="Times New Roman" panose="02020603050405020304" pitchFamily="18" charset="0"/>
                <a:cs typeface="Times New Roman" panose="02020603050405020304" pitchFamily="18" charset="0"/>
              </a:rPr>
              <a:t>In this context, diagnosing disease in an accurate and timely way is at utmost importance.</a:t>
            </a:r>
          </a:p>
        </p:txBody>
      </p:sp>
      <p:sp>
        <p:nvSpPr>
          <p:cNvPr id="4" name="Footer Placeholder 3">
            <a:extLst>
              <a:ext uri="{FF2B5EF4-FFF2-40B4-BE49-F238E27FC236}">
                <a16:creationId xmlns:a16="http://schemas.microsoft.com/office/drawing/2014/main" id="{CB91CADA-A4F0-4C2A-9AE2-CAB35205CEE3}"/>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Dept. of CSE, JCER.</a:t>
            </a:r>
          </a:p>
        </p:txBody>
      </p:sp>
      <p:sp>
        <p:nvSpPr>
          <p:cNvPr id="5" name="Slide Number Placeholder 4">
            <a:extLst>
              <a:ext uri="{FF2B5EF4-FFF2-40B4-BE49-F238E27FC236}">
                <a16:creationId xmlns:a16="http://schemas.microsoft.com/office/drawing/2014/main" id="{BCB5C4F8-5082-4903-9043-F0FD1DBC66DA}"/>
              </a:ext>
            </a:extLst>
          </p:cNvPr>
          <p:cNvSpPr>
            <a:spLocks noGrp="1"/>
          </p:cNvSpPr>
          <p:nvPr>
            <p:ph type="sldNum" sz="quarter" idx="12"/>
          </p:nvPr>
        </p:nvSpPr>
        <p:spPr/>
        <p:txBody>
          <a:bodyPr/>
          <a:lstStyle/>
          <a:p>
            <a:fld id="{4E96BE61-594C-45AF-AEB6-BB4AFBADB8A7}" type="slidenum">
              <a:rPr lang="en-IN" smtClean="0">
                <a:latin typeface="Times New Roman" panose="02020603050405020304" pitchFamily="18" charset="0"/>
                <a:cs typeface="Times New Roman" panose="02020603050405020304" pitchFamily="18" charset="0"/>
              </a:rPr>
              <a:pPr/>
              <a:t>3</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683091"/>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EBAC-BF98-454B-B1A1-59E92853BCD7}"/>
              </a:ext>
            </a:extLst>
          </p:cNvPr>
          <p:cNvSpPr>
            <a:spLocks noGrp="1"/>
          </p:cNvSpPr>
          <p:nvPr>
            <p:ph type="title"/>
          </p:nvPr>
        </p:nvSpPr>
        <p:spPr>
          <a:xfrm>
            <a:off x="452581" y="623607"/>
            <a:ext cx="11286837" cy="1140538"/>
          </a:xfrm>
        </p:spPr>
        <p:txBody>
          <a:bodyPr anchor="ctr">
            <a:normAutofit/>
          </a:bodyPr>
          <a:lstStyle/>
          <a:p>
            <a:pPr algn="ctr"/>
            <a:r>
              <a:rPr lang="en-IN" sz="2800" b="1" dirty="0">
                <a:latin typeface="Times New Roman" panose="02020603050405020304" pitchFamily="18" charset="0"/>
                <a:cs typeface="Times New Roman" panose="02020603050405020304" pitchFamily="18" charset="0"/>
              </a:rPr>
              <a:t>LITERATURE SURVEY</a:t>
            </a:r>
          </a:p>
        </p:txBody>
      </p:sp>
      <p:graphicFrame>
        <p:nvGraphicFramePr>
          <p:cNvPr id="7" name="Table 7">
            <a:extLst>
              <a:ext uri="{FF2B5EF4-FFF2-40B4-BE49-F238E27FC236}">
                <a16:creationId xmlns:a16="http://schemas.microsoft.com/office/drawing/2014/main" id="{27CB5AF3-B9E6-41F9-849C-72009C4BC452}"/>
              </a:ext>
            </a:extLst>
          </p:cNvPr>
          <p:cNvGraphicFramePr>
            <a:graphicFrameLocks noGrp="1"/>
          </p:cNvGraphicFramePr>
          <p:nvPr>
            <p:ph idx="1"/>
            <p:extLst>
              <p:ext uri="{D42A27DB-BD31-4B8C-83A1-F6EECF244321}">
                <p14:modId xmlns:p14="http://schemas.microsoft.com/office/powerpoint/2010/main" val="3012054959"/>
              </p:ext>
            </p:extLst>
          </p:nvPr>
        </p:nvGraphicFramePr>
        <p:xfrm>
          <a:off x="581025" y="2181224"/>
          <a:ext cx="11029950" cy="3638385"/>
        </p:xfrm>
        <a:graphic>
          <a:graphicData uri="http://schemas.openxmlformats.org/drawingml/2006/table">
            <a:tbl>
              <a:tblPr firstRow="1" bandRow="1">
                <a:tableStyleId>{5C22544A-7EE6-4342-B048-85BDC9FD1C3A}</a:tableStyleId>
              </a:tblPr>
              <a:tblGrid>
                <a:gridCol w="1107098">
                  <a:extLst>
                    <a:ext uri="{9D8B030D-6E8A-4147-A177-3AD203B41FA5}">
                      <a16:colId xmlns:a16="http://schemas.microsoft.com/office/drawing/2014/main" val="3336753959"/>
                    </a:ext>
                  </a:extLst>
                </a:gridCol>
                <a:gridCol w="2574388">
                  <a:extLst>
                    <a:ext uri="{9D8B030D-6E8A-4147-A177-3AD203B41FA5}">
                      <a16:colId xmlns:a16="http://schemas.microsoft.com/office/drawing/2014/main" val="3969410646"/>
                    </a:ext>
                  </a:extLst>
                </a:gridCol>
                <a:gridCol w="2936484">
                  <a:extLst>
                    <a:ext uri="{9D8B030D-6E8A-4147-A177-3AD203B41FA5}">
                      <a16:colId xmlns:a16="http://schemas.microsoft.com/office/drawing/2014/main" val="1358308793"/>
                    </a:ext>
                  </a:extLst>
                </a:gridCol>
                <a:gridCol w="1269756">
                  <a:extLst>
                    <a:ext uri="{9D8B030D-6E8A-4147-A177-3AD203B41FA5}">
                      <a16:colId xmlns:a16="http://schemas.microsoft.com/office/drawing/2014/main" val="772744650"/>
                    </a:ext>
                  </a:extLst>
                </a:gridCol>
                <a:gridCol w="3142224">
                  <a:extLst>
                    <a:ext uri="{9D8B030D-6E8A-4147-A177-3AD203B41FA5}">
                      <a16:colId xmlns:a16="http://schemas.microsoft.com/office/drawing/2014/main" val="3983321390"/>
                    </a:ext>
                  </a:extLst>
                </a:gridCol>
              </a:tblGrid>
              <a:tr h="721956">
                <a:tc>
                  <a:txBody>
                    <a:bodyPr/>
                    <a:lstStyle/>
                    <a:p>
                      <a:r>
                        <a:rPr lang="en-US" dirty="0">
                          <a:latin typeface="Times New Roman" panose="02020603050405020304" pitchFamily="18" charset="0"/>
                          <a:cs typeface="Times New Roman" panose="02020603050405020304" pitchFamily="18" charset="0"/>
                        </a:rPr>
                        <a:t>SI 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 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Drawback</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4535531"/>
                  </a:ext>
                </a:extLst>
              </a:tr>
              <a:tr h="1453389">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Sachin D.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Khirade</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p>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A.B. Patil </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Plant Disease Detection Using Image Processing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Learning is slow and its hard to know how many neurons as well as layers are required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8621507"/>
                  </a:ext>
                </a:extLst>
              </a:tr>
              <a:tr h="1453389">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Satoshi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Kagiwada</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p>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Hitoshi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Iyatomi</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p>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Hiroyuki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Uga</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p>
                    <a:p>
                      <a:endParaRPr lang="sv-SE"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Deep Learning Approach for on-site Plant Leaf Detection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2018</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Accuracy was low when plant image was given as input.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128772"/>
                  </a:ext>
                </a:extLst>
              </a:tr>
            </a:tbl>
          </a:graphicData>
        </a:graphic>
      </p:graphicFrame>
      <p:sp>
        <p:nvSpPr>
          <p:cNvPr id="6" name="Subtitle 2">
            <a:extLst>
              <a:ext uri="{FF2B5EF4-FFF2-40B4-BE49-F238E27FC236}">
                <a16:creationId xmlns:a16="http://schemas.microsoft.com/office/drawing/2014/main" id="{C91D5CE0-E04B-498A-925C-4A9837560BC8}"/>
              </a:ext>
            </a:extLst>
          </p:cNvPr>
          <p:cNvSpPr txBox="1">
            <a:spLocks/>
          </p:cNvSpPr>
          <p:nvPr/>
        </p:nvSpPr>
        <p:spPr>
          <a:xfrm>
            <a:off x="965199" y="6353693"/>
            <a:ext cx="10058400" cy="50430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IN" sz="2800" b="1" dirty="0">
                <a:solidFill>
                  <a:schemeClr val="bg1"/>
                </a:solidFill>
                <a:latin typeface="Times New Roman" panose="02020603050405020304" pitchFamily="18" charset="0"/>
                <a:cs typeface="Times New Roman" panose="02020603050405020304" pitchFamily="18" charset="0"/>
              </a:rPr>
              <a:t>Jain college of engineering and research</a:t>
            </a:r>
          </a:p>
          <a:p>
            <a:pPr algn="ctr"/>
            <a:endParaRPr lang="en-IN" sz="2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27D6437-771B-4FBA-B907-0013B4A521D6}"/>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Dept. of CSE, JCER.</a:t>
            </a:r>
          </a:p>
        </p:txBody>
      </p:sp>
      <p:sp>
        <p:nvSpPr>
          <p:cNvPr id="5" name="Slide Number Placeholder 4">
            <a:extLst>
              <a:ext uri="{FF2B5EF4-FFF2-40B4-BE49-F238E27FC236}">
                <a16:creationId xmlns:a16="http://schemas.microsoft.com/office/drawing/2014/main" id="{3C7A746F-076C-4BC6-876C-9FCFB39B8319}"/>
              </a:ext>
            </a:extLst>
          </p:cNvPr>
          <p:cNvSpPr>
            <a:spLocks noGrp="1"/>
          </p:cNvSpPr>
          <p:nvPr>
            <p:ph type="sldNum" sz="quarter" idx="12"/>
          </p:nvPr>
        </p:nvSpPr>
        <p:spPr/>
        <p:txBody>
          <a:bodyPr/>
          <a:lstStyle/>
          <a:p>
            <a:fld id="{4E96BE61-594C-45AF-AEB6-BB4AFBADB8A7}" type="slidenum">
              <a:rPr lang="en-IN" smtClean="0">
                <a:latin typeface="Times New Roman" panose="02020603050405020304" pitchFamily="18" charset="0"/>
                <a:cs typeface="Times New Roman" panose="02020603050405020304" pitchFamily="18" charset="0"/>
              </a:rPr>
              <a:pPr/>
              <a:t>4</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555818"/>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293-8B4B-4B0A-B551-AC9D4A758714}"/>
              </a:ext>
            </a:extLst>
          </p:cNvPr>
          <p:cNvSpPr>
            <a:spLocks noGrp="1"/>
          </p:cNvSpPr>
          <p:nvPr>
            <p:ph type="title"/>
          </p:nvPr>
        </p:nvSpPr>
        <p:spPr>
          <a:xfrm>
            <a:off x="581025" y="568782"/>
            <a:ext cx="11029616" cy="1013800"/>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C2918CD3-7740-4B5E-A511-D96E00E0ACD9}"/>
              </a:ext>
            </a:extLst>
          </p:cNvPr>
          <p:cNvGraphicFramePr>
            <a:graphicFrameLocks noGrp="1"/>
          </p:cNvGraphicFramePr>
          <p:nvPr>
            <p:ph idx="1"/>
            <p:extLst>
              <p:ext uri="{D42A27DB-BD31-4B8C-83A1-F6EECF244321}">
                <p14:modId xmlns:p14="http://schemas.microsoft.com/office/powerpoint/2010/main" val="3529211531"/>
              </p:ext>
            </p:extLst>
          </p:nvPr>
        </p:nvGraphicFramePr>
        <p:xfrm>
          <a:off x="581025" y="2039816"/>
          <a:ext cx="11029950" cy="3911995"/>
        </p:xfrm>
        <a:graphic>
          <a:graphicData uri="http://schemas.openxmlformats.org/drawingml/2006/table">
            <a:tbl>
              <a:tblPr firstRow="1" bandRow="1">
                <a:tableStyleId>{5C22544A-7EE6-4342-B048-85BDC9FD1C3A}</a:tableStyleId>
              </a:tblPr>
              <a:tblGrid>
                <a:gridCol w="1275910">
                  <a:extLst>
                    <a:ext uri="{9D8B030D-6E8A-4147-A177-3AD203B41FA5}">
                      <a16:colId xmlns:a16="http://schemas.microsoft.com/office/drawing/2014/main" val="3498776470"/>
                    </a:ext>
                  </a:extLst>
                </a:gridCol>
                <a:gridCol w="2110154">
                  <a:extLst>
                    <a:ext uri="{9D8B030D-6E8A-4147-A177-3AD203B41FA5}">
                      <a16:colId xmlns:a16="http://schemas.microsoft.com/office/drawing/2014/main" val="2169770743"/>
                    </a:ext>
                  </a:extLst>
                </a:gridCol>
                <a:gridCol w="3231906">
                  <a:extLst>
                    <a:ext uri="{9D8B030D-6E8A-4147-A177-3AD203B41FA5}">
                      <a16:colId xmlns:a16="http://schemas.microsoft.com/office/drawing/2014/main" val="1496104924"/>
                    </a:ext>
                  </a:extLst>
                </a:gridCol>
                <a:gridCol w="1537042">
                  <a:extLst>
                    <a:ext uri="{9D8B030D-6E8A-4147-A177-3AD203B41FA5}">
                      <a16:colId xmlns:a16="http://schemas.microsoft.com/office/drawing/2014/main" val="3448705832"/>
                    </a:ext>
                  </a:extLst>
                </a:gridCol>
                <a:gridCol w="2874938">
                  <a:extLst>
                    <a:ext uri="{9D8B030D-6E8A-4147-A177-3AD203B41FA5}">
                      <a16:colId xmlns:a16="http://schemas.microsoft.com/office/drawing/2014/main" val="2186957352"/>
                    </a:ext>
                  </a:extLst>
                </a:gridCol>
              </a:tblGrid>
              <a:tr h="583076">
                <a:tc>
                  <a:txBody>
                    <a:bodyPr/>
                    <a:lstStyle/>
                    <a:p>
                      <a:r>
                        <a:rPr lang="en-US" dirty="0">
                          <a:latin typeface="Times New Roman" panose="02020603050405020304" pitchFamily="18" charset="0"/>
                          <a:cs typeface="Times New Roman" panose="02020603050405020304" pitchFamily="18" charset="0"/>
                        </a:rPr>
                        <a:t>SI 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 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Drawback</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6495130"/>
                  </a:ext>
                </a:extLst>
              </a:tr>
              <a:tr h="1542670">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Akshita</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Arora, Nazim Khan, Shefali Gupta, Samiksha Singh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Maansi</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Gupta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Leaf Disease Detection Using CNN and Raspberry PI</a:t>
                      </a:r>
                      <a:endParaRPr lang="en-IN"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It is expensive to buy as it uses hardware kit and any damage caused in hardware can become a hectic work </a:t>
                      </a:r>
                      <a:endParaRPr lang="en-IN" b="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6540888"/>
                  </a:ext>
                </a:extLst>
              </a:tr>
              <a:tr h="1786249">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endParaRPr lang="sv-SE"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Santhosh Kumar . S</a:t>
                      </a:r>
                    </a:p>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B. K. Raghavendra</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Diseases Detection of Various Plant Leaf Using Image Processing Techniques: A Review</a:t>
                      </a:r>
                      <a:endParaRPr lang="en-IN" b="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a:t>
                      </a:r>
                      <a:r>
                        <a:rPr lang="en-US" sz="1800" b="0" i="0" kern="1200">
                          <a:solidFill>
                            <a:schemeClr val="dk1"/>
                          </a:solidFill>
                          <a:effectLst/>
                          <a:latin typeface="Times New Roman" panose="02020603050405020304" pitchFamily="18" charset="0"/>
                          <a:ea typeface="+mn-ea"/>
                          <a:cs typeface="Times New Roman" panose="02020603050405020304" pitchFamily="18" charset="0"/>
                        </a:rPr>
                        <a:t>urther </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research is need to reduce the computation &amp; size of deep models for small machine like mobiles</a:t>
                      </a:r>
                      <a:endParaRPr lang="en-IN"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7959943"/>
                  </a:ext>
                </a:extLst>
              </a:tr>
            </a:tbl>
          </a:graphicData>
        </a:graphic>
      </p:graphicFrame>
      <p:sp>
        <p:nvSpPr>
          <p:cNvPr id="4" name="Footer Placeholder 3">
            <a:extLst>
              <a:ext uri="{FF2B5EF4-FFF2-40B4-BE49-F238E27FC236}">
                <a16:creationId xmlns:a16="http://schemas.microsoft.com/office/drawing/2014/main" id="{F4B6331F-C370-4D95-9E80-E5776AD42914}"/>
              </a:ext>
            </a:extLst>
          </p:cNvPr>
          <p:cNvSpPr>
            <a:spLocks noGrp="1"/>
          </p:cNvSpPr>
          <p:nvPr>
            <p:ph type="ftr" sz="quarter" idx="11"/>
          </p:nvPr>
        </p:nvSpPr>
        <p:spPr/>
        <p:txBody>
          <a:bodyPr/>
          <a:lstStyle/>
          <a:p>
            <a:r>
              <a:rPr lang="en-IN"/>
              <a:t>Dept. of CSE, JCER.</a:t>
            </a:r>
          </a:p>
        </p:txBody>
      </p:sp>
      <p:sp>
        <p:nvSpPr>
          <p:cNvPr id="5" name="Slide Number Placeholder 4">
            <a:extLst>
              <a:ext uri="{FF2B5EF4-FFF2-40B4-BE49-F238E27FC236}">
                <a16:creationId xmlns:a16="http://schemas.microsoft.com/office/drawing/2014/main" id="{77C1F5C9-8E0A-4DC2-9DBC-09CFEE60E0DB}"/>
              </a:ext>
            </a:extLst>
          </p:cNvPr>
          <p:cNvSpPr>
            <a:spLocks noGrp="1"/>
          </p:cNvSpPr>
          <p:nvPr>
            <p:ph type="sldNum" sz="quarter" idx="12"/>
          </p:nvPr>
        </p:nvSpPr>
        <p:spPr/>
        <p:txBody>
          <a:bodyPr/>
          <a:lstStyle/>
          <a:p>
            <a:fld id="{4E96BE61-594C-45AF-AEB6-BB4AFBADB8A7}" type="slidenum">
              <a:rPr lang="en-IN" smtClean="0"/>
              <a:pPr/>
              <a:t>5</a:t>
            </a:fld>
            <a:endParaRPr lang="en-IN"/>
          </a:p>
        </p:txBody>
      </p:sp>
    </p:spTree>
    <p:extLst>
      <p:ext uri="{BB962C8B-B14F-4D97-AF65-F5344CB8AC3E}">
        <p14:creationId xmlns:p14="http://schemas.microsoft.com/office/powerpoint/2010/main" val="533219974"/>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F919F-42DC-466F-A7C6-7B6D54107C4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Literature Survey</a:t>
            </a:r>
            <a:r>
              <a:rPr lang="en-US" dirty="0"/>
              <a:t> </a:t>
            </a:r>
            <a:endParaRPr lang="en-IN" dirty="0"/>
          </a:p>
        </p:txBody>
      </p:sp>
      <p:graphicFrame>
        <p:nvGraphicFramePr>
          <p:cNvPr id="6" name="Table 6">
            <a:extLst>
              <a:ext uri="{FF2B5EF4-FFF2-40B4-BE49-F238E27FC236}">
                <a16:creationId xmlns:a16="http://schemas.microsoft.com/office/drawing/2014/main" id="{6E2429CD-498F-4A21-989C-731DE10E90DC}"/>
              </a:ext>
            </a:extLst>
          </p:cNvPr>
          <p:cNvGraphicFramePr>
            <a:graphicFrameLocks noGrp="1"/>
          </p:cNvGraphicFramePr>
          <p:nvPr>
            <p:ph idx="1"/>
            <p:extLst>
              <p:ext uri="{D42A27DB-BD31-4B8C-83A1-F6EECF244321}">
                <p14:modId xmlns:p14="http://schemas.microsoft.com/office/powerpoint/2010/main" val="1320313582"/>
              </p:ext>
            </p:extLst>
          </p:nvPr>
        </p:nvGraphicFramePr>
        <p:xfrm>
          <a:off x="581025" y="2181225"/>
          <a:ext cx="11029950" cy="3825810"/>
        </p:xfrm>
        <a:graphic>
          <a:graphicData uri="http://schemas.openxmlformats.org/drawingml/2006/table">
            <a:tbl>
              <a:tblPr firstRow="1" bandRow="1">
                <a:tableStyleId>{5C22544A-7EE6-4342-B048-85BDC9FD1C3A}</a:tableStyleId>
              </a:tblPr>
              <a:tblGrid>
                <a:gridCol w="1177437">
                  <a:extLst>
                    <a:ext uri="{9D8B030D-6E8A-4147-A177-3AD203B41FA5}">
                      <a16:colId xmlns:a16="http://schemas.microsoft.com/office/drawing/2014/main" val="680412983"/>
                    </a:ext>
                  </a:extLst>
                </a:gridCol>
                <a:gridCol w="2278966">
                  <a:extLst>
                    <a:ext uri="{9D8B030D-6E8A-4147-A177-3AD203B41FA5}">
                      <a16:colId xmlns:a16="http://schemas.microsoft.com/office/drawing/2014/main" val="3613719021"/>
                    </a:ext>
                  </a:extLst>
                </a:gridCol>
                <a:gridCol w="3161567">
                  <a:extLst>
                    <a:ext uri="{9D8B030D-6E8A-4147-A177-3AD203B41FA5}">
                      <a16:colId xmlns:a16="http://schemas.microsoft.com/office/drawing/2014/main" val="1440604304"/>
                    </a:ext>
                  </a:extLst>
                </a:gridCol>
                <a:gridCol w="2205990">
                  <a:extLst>
                    <a:ext uri="{9D8B030D-6E8A-4147-A177-3AD203B41FA5}">
                      <a16:colId xmlns:a16="http://schemas.microsoft.com/office/drawing/2014/main" val="2818816184"/>
                    </a:ext>
                  </a:extLst>
                </a:gridCol>
                <a:gridCol w="2205990">
                  <a:extLst>
                    <a:ext uri="{9D8B030D-6E8A-4147-A177-3AD203B41FA5}">
                      <a16:colId xmlns:a16="http://schemas.microsoft.com/office/drawing/2014/main" val="664599097"/>
                    </a:ext>
                  </a:extLst>
                </a:gridCol>
              </a:tblGrid>
              <a:tr h="786280">
                <a:tc>
                  <a:txBody>
                    <a:bodyPr/>
                    <a:lstStyle/>
                    <a:p>
                      <a:r>
                        <a:rPr lang="en-US" dirty="0">
                          <a:latin typeface="Times New Roman" panose="02020603050405020304" pitchFamily="18" charset="0"/>
                          <a:cs typeface="Times New Roman" panose="02020603050405020304" pitchFamily="18" charset="0"/>
                        </a:rPr>
                        <a:t>SI 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 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Drawback</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155967"/>
                  </a:ext>
                </a:extLst>
              </a:tr>
              <a:tr h="1302170">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Abirami</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Devaraj,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Karunya</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Rathan,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Sarvepalli</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Jaahnavi</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and K Indira</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Identification of Plant Disease using Image Processing Technique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Number of disease to classify was low.</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1824189"/>
                  </a:ext>
                </a:extLst>
              </a:tr>
              <a:tr h="1682137">
                <a:tc>
                  <a:txBody>
                    <a:bodyPr/>
                    <a:lstStyle/>
                    <a:p>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rtl="0"/>
                      <a:r>
                        <a:rPr lang="en-US" sz="1800" kern="1200" dirty="0">
                          <a:solidFill>
                            <a:schemeClr val="dk1"/>
                          </a:solidFill>
                          <a:effectLst/>
                          <a:latin typeface="Times New Roman" panose="02020603050405020304" pitchFamily="18" charset="0"/>
                          <a:ea typeface="+mn-ea"/>
                          <a:cs typeface="Times New Roman" panose="02020603050405020304" pitchFamily="18" charset="0"/>
                        </a:rPr>
                        <a:t>Sharath N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Payyadi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Varun S D, Satya Gururaj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Kalluru</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Archana R Kulkarni</a:t>
                      </a:r>
                      <a:endParaRPr lang="en-US" dirty="0">
                        <a:effectLst/>
                        <a:latin typeface="Times New Roman" panose="02020603050405020304" pitchFamily="18" charset="0"/>
                        <a:cs typeface="Times New Roman" panose="02020603050405020304" pitchFamily="18" charset="0"/>
                      </a:endParaRPr>
                    </a:p>
                    <a:p>
                      <a:br>
                        <a:rPr lang="en-US" sz="18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Disease Detection in Paddy Crop using CNN Algorithm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It is only detects paddy crop diseases.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1865731"/>
                  </a:ext>
                </a:extLst>
              </a:tr>
            </a:tbl>
          </a:graphicData>
        </a:graphic>
      </p:graphicFrame>
      <p:sp>
        <p:nvSpPr>
          <p:cNvPr id="4" name="Footer Placeholder 3">
            <a:extLst>
              <a:ext uri="{FF2B5EF4-FFF2-40B4-BE49-F238E27FC236}">
                <a16:creationId xmlns:a16="http://schemas.microsoft.com/office/drawing/2014/main" id="{648E3017-E71C-45E0-98FA-B25B40495F86}"/>
              </a:ext>
            </a:extLst>
          </p:cNvPr>
          <p:cNvSpPr>
            <a:spLocks noGrp="1"/>
          </p:cNvSpPr>
          <p:nvPr>
            <p:ph type="ftr" sz="quarter" idx="11"/>
          </p:nvPr>
        </p:nvSpPr>
        <p:spPr/>
        <p:txBody>
          <a:bodyPr/>
          <a:lstStyle/>
          <a:p>
            <a:r>
              <a:rPr lang="en-IN"/>
              <a:t>Dept. of CSE, JCER.</a:t>
            </a:r>
          </a:p>
        </p:txBody>
      </p:sp>
      <p:sp>
        <p:nvSpPr>
          <p:cNvPr id="5" name="Slide Number Placeholder 4">
            <a:extLst>
              <a:ext uri="{FF2B5EF4-FFF2-40B4-BE49-F238E27FC236}">
                <a16:creationId xmlns:a16="http://schemas.microsoft.com/office/drawing/2014/main" id="{7EB6775F-D245-4D51-9812-004A3D533F3B}"/>
              </a:ext>
            </a:extLst>
          </p:cNvPr>
          <p:cNvSpPr>
            <a:spLocks noGrp="1"/>
          </p:cNvSpPr>
          <p:nvPr>
            <p:ph type="sldNum" sz="quarter" idx="12"/>
          </p:nvPr>
        </p:nvSpPr>
        <p:spPr/>
        <p:txBody>
          <a:bodyPr/>
          <a:lstStyle/>
          <a:p>
            <a:fld id="{4E96BE61-594C-45AF-AEB6-BB4AFBADB8A7}" type="slidenum">
              <a:rPr lang="en-IN" smtClean="0"/>
              <a:pPr/>
              <a:t>6</a:t>
            </a:fld>
            <a:endParaRPr lang="en-IN"/>
          </a:p>
        </p:txBody>
      </p:sp>
    </p:spTree>
    <p:extLst>
      <p:ext uri="{BB962C8B-B14F-4D97-AF65-F5344CB8AC3E}">
        <p14:creationId xmlns:p14="http://schemas.microsoft.com/office/powerpoint/2010/main" val="2065297073"/>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EBAC-BF98-454B-B1A1-59E92853BCD7}"/>
              </a:ext>
            </a:extLst>
          </p:cNvPr>
          <p:cNvSpPr>
            <a:spLocks noGrp="1"/>
          </p:cNvSpPr>
          <p:nvPr>
            <p:ph type="title"/>
          </p:nvPr>
        </p:nvSpPr>
        <p:spPr>
          <a:xfrm>
            <a:off x="452581" y="623607"/>
            <a:ext cx="11286837" cy="1140538"/>
          </a:xfrm>
        </p:spPr>
        <p:txBody>
          <a:bodyPr anchor="ctr">
            <a:normAutofit/>
          </a:bodyPr>
          <a:lstStyle/>
          <a:p>
            <a:pPr algn="ctr"/>
            <a:r>
              <a:rPr lang="en-US" b="1" dirty="0">
                <a:latin typeface="Times New Roman" panose="02020603050405020304" pitchFamily="18" charset="0"/>
                <a:cs typeface="Times New Roman" panose="02020603050405020304" pitchFamily="18" charset="0"/>
              </a:rPr>
              <a:t>Problem</a:t>
            </a:r>
            <a:r>
              <a:rPr lang="en-IN" b="1" dirty="0">
                <a:latin typeface="Times New Roman" panose="02020603050405020304" pitchFamily="18" charset="0"/>
                <a:cs typeface="Times New Roman" panose="02020603050405020304" pitchFamily="18" charset="0"/>
              </a:rPr>
              <a:t> statement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63547C-06AD-471B-B4C7-C349789AD42C}"/>
              </a:ext>
            </a:extLst>
          </p:cNvPr>
          <p:cNvSpPr>
            <a:spLocks noGrp="1"/>
          </p:cNvSpPr>
          <p:nvPr>
            <p:ph idx="1"/>
          </p:nvPr>
        </p:nvSpPr>
        <p:spPr>
          <a:xfrm>
            <a:off x="473363" y="1764145"/>
            <a:ext cx="11245271" cy="4084356"/>
          </a:xfrm>
        </p:spPr>
        <p:txBody>
          <a:bodyPr>
            <a:normAutofit/>
          </a:bodyPr>
          <a:lstStyle/>
          <a:p>
            <a:pPr lvl="1" algn="just"/>
            <a:r>
              <a:rPr lang="en-US" sz="2400" dirty="0">
                <a:latin typeface="Times New Roman" panose="02020603050405020304" pitchFamily="18" charset="0"/>
                <a:cs typeface="Times New Roman" panose="02020603050405020304" pitchFamily="18" charset="0"/>
              </a:rPr>
              <a:t>Disease detection plays an important role in agricultural fields as having disease in plants is quite natural. </a:t>
            </a:r>
          </a:p>
          <a:p>
            <a:pPr lvl="1" algn="just"/>
            <a:r>
              <a:rPr lang="en-US" sz="2400" dirty="0">
                <a:latin typeface="Times New Roman" panose="02020603050405020304" pitchFamily="18" charset="0"/>
                <a:cs typeface="Times New Roman" panose="02020603050405020304" pitchFamily="18" charset="0"/>
              </a:rPr>
              <a:t>If proper care is not taken in this area, then it can cause serious effects on plants due to which respective product quality/quantity or productivity is affected.</a:t>
            </a:r>
          </a:p>
          <a:p>
            <a:pPr lvl="1" algn="just"/>
            <a:r>
              <a:rPr lang="en-US" sz="2400" dirty="0">
                <a:latin typeface="Times New Roman" panose="02020603050405020304" pitchFamily="18" charset="0"/>
                <a:cs typeface="Times New Roman" panose="02020603050405020304" pitchFamily="18" charset="0"/>
              </a:rPr>
              <a:t>In context to this we are proposing a system which will detect the disease and also provide a appropriate cure accordingly.</a:t>
            </a:r>
          </a:p>
        </p:txBody>
      </p:sp>
      <p:sp>
        <p:nvSpPr>
          <p:cNvPr id="6" name="Subtitle 2">
            <a:extLst>
              <a:ext uri="{FF2B5EF4-FFF2-40B4-BE49-F238E27FC236}">
                <a16:creationId xmlns:a16="http://schemas.microsoft.com/office/drawing/2014/main" id="{C91D5CE0-E04B-498A-925C-4A9837560BC8}"/>
              </a:ext>
            </a:extLst>
          </p:cNvPr>
          <p:cNvSpPr txBox="1">
            <a:spLocks/>
          </p:cNvSpPr>
          <p:nvPr/>
        </p:nvSpPr>
        <p:spPr>
          <a:xfrm>
            <a:off x="965199" y="6353693"/>
            <a:ext cx="10058400" cy="504307"/>
          </a:xfrm>
          <a:prstGeom prst="rect">
            <a:avLst/>
          </a:prstGeom>
        </p:spPr>
        <p:txBody>
          <a:bodyPr vert="horz" lIns="91440" tIns="45720" rIns="91440" bIns="45720" rtlCol="0">
            <a:normAutofit fontScale="325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IN" sz="2800" b="1" dirty="0">
                <a:solidFill>
                  <a:schemeClr val="bg1"/>
                </a:solidFill>
                <a:latin typeface="Times New Roman" panose="02020603050405020304" pitchFamily="18" charset="0"/>
                <a:cs typeface="Times New Roman" panose="02020603050405020304" pitchFamily="18" charset="0"/>
              </a:rPr>
              <a:t>Jain college of engineer</a:t>
            </a:r>
          </a:p>
          <a:p>
            <a:pPr algn="ctr"/>
            <a:r>
              <a:rPr lang="en-IN" sz="2800" b="1" dirty="0" err="1">
                <a:solidFill>
                  <a:schemeClr val="bg1"/>
                </a:solidFill>
                <a:latin typeface="Times New Roman" panose="02020603050405020304" pitchFamily="18" charset="0"/>
                <a:cs typeface="Times New Roman" panose="02020603050405020304" pitchFamily="18" charset="0"/>
              </a:rPr>
              <a:t>ing</a:t>
            </a:r>
            <a:r>
              <a:rPr lang="en-IN" sz="2800" b="1" dirty="0">
                <a:solidFill>
                  <a:schemeClr val="bg1"/>
                </a:solidFill>
                <a:latin typeface="Times New Roman" panose="02020603050405020304" pitchFamily="18" charset="0"/>
                <a:cs typeface="Times New Roman" panose="02020603050405020304" pitchFamily="18" charset="0"/>
              </a:rPr>
              <a:t> and research</a:t>
            </a:r>
          </a:p>
          <a:p>
            <a:pPr algn="ctr"/>
            <a:endParaRPr lang="en-IN" sz="2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833042A-0812-4BD7-A5B9-1D9D07A9B4F8}"/>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Dept. of CSE, JCER.</a:t>
            </a:r>
          </a:p>
        </p:txBody>
      </p:sp>
      <p:sp>
        <p:nvSpPr>
          <p:cNvPr id="5" name="Slide Number Placeholder 4">
            <a:extLst>
              <a:ext uri="{FF2B5EF4-FFF2-40B4-BE49-F238E27FC236}">
                <a16:creationId xmlns:a16="http://schemas.microsoft.com/office/drawing/2014/main" id="{5EF8568F-D859-4795-828D-4E8EE64E62F5}"/>
              </a:ext>
            </a:extLst>
          </p:cNvPr>
          <p:cNvSpPr>
            <a:spLocks noGrp="1"/>
          </p:cNvSpPr>
          <p:nvPr>
            <p:ph type="sldNum" sz="quarter" idx="12"/>
          </p:nvPr>
        </p:nvSpPr>
        <p:spPr/>
        <p:txBody>
          <a:bodyPr/>
          <a:lstStyle/>
          <a:p>
            <a:fld id="{4E96BE61-594C-45AF-AEB6-BB4AFBADB8A7}" type="slidenum">
              <a:rPr lang="en-IN" smtClean="0">
                <a:latin typeface="Times New Roman" panose="02020603050405020304" pitchFamily="18" charset="0"/>
                <a:cs typeface="Times New Roman" panose="02020603050405020304" pitchFamily="18" charset="0"/>
              </a:rPr>
              <a:pPr/>
              <a:t>7</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5659742"/>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EBAC-BF98-454B-B1A1-59E92853BCD7}"/>
              </a:ext>
            </a:extLst>
          </p:cNvPr>
          <p:cNvSpPr>
            <a:spLocks noGrp="1"/>
          </p:cNvSpPr>
          <p:nvPr>
            <p:ph type="title"/>
          </p:nvPr>
        </p:nvSpPr>
        <p:spPr>
          <a:xfrm>
            <a:off x="452581" y="623607"/>
            <a:ext cx="11286837" cy="1140538"/>
          </a:xfrm>
        </p:spPr>
        <p:txBody>
          <a:bodyPr anchor="ctr">
            <a:normAutofit/>
          </a:bodyPr>
          <a:lstStyle/>
          <a:p>
            <a:pPr algn="ctr"/>
            <a:r>
              <a:rPr lang="en-US" b="1" dirty="0">
                <a:latin typeface="Times New Roman" panose="02020603050405020304" pitchFamily="18" charset="0"/>
                <a:cs typeface="Times New Roman" panose="02020603050405020304" pitchFamily="18" charset="0"/>
              </a:rPr>
              <a:t>Proposed system</a:t>
            </a:r>
            <a:endParaRPr lang="en-IN" sz="2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833042A-0812-4BD7-A5B9-1D9D07A9B4F8}"/>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Dept. of CSE, JCER.</a:t>
            </a:r>
          </a:p>
        </p:txBody>
      </p:sp>
      <p:sp>
        <p:nvSpPr>
          <p:cNvPr id="5" name="Slide Number Placeholder 4">
            <a:extLst>
              <a:ext uri="{FF2B5EF4-FFF2-40B4-BE49-F238E27FC236}">
                <a16:creationId xmlns:a16="http://schemas.microsoft.com/office/drawing/2014/main" id="{5EF8568F-D859-4795-828D-4E8EE64E62F5}"/>
              </a:ext>
            </a:extLst>
          </p:cNvPr>
          <p:cNvSpPr>
            <a:spLocks noGrp="1"/>
          </p:cNvSpPr>
          <p:nvPr>
            <p:ph type="sldNum" sz="quarter" idx="12"/>
          </p:nvPr>
        </p:nvSpPr>
        <p:spPr/>
        <p:txBody>
          <a:bodyPr/>
          <a:lstStyle/>
          <a:p>
            <a:fld id="{4E96BE61-594C-45AF-AEB6-BB4AFBADB8A7}" type="slidenum">
              <a:rPr lang="en-IN" smtClean="0">
                <a:latin typeface="Times New Roman" panose="02020603050405020304" pitchFamily="18" charset="0"/>
                <a:cs typeface="Times New Roman" panose="02020603050405020304" pitchFamily="18" charset="0"/>
              </a:rPr>
              <a:pPr/>
              <a:t>8</a:t>
            </a:fld>
            <a:endParaRPr lang="en-IN">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DECF2DC6-8CB5-4A99-957E-D292001D7AEF}"/>
              </a:ext>
            </a:extLst>
          </p:cNvPr>
          <p:cNvSpPr/>
          <p:nvPr/>
        </p:nvSpPr>
        <p:spPr>
          <a:xfrm>
            <a:off x="3775306" y="2137726"/>
            <a:ext cx="4438185" cy="5043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Image Database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1EB0EB64-5842-474A-A3A8-8EEC051B9144}"/>
              </a:ext>
            </a:extLst>
          </p:cNvPr>
          <p:cNvSpPr/>
          <p:nvPr/>
        </p:nvSpPr>
        <p:spPr>
          <a:xfrm>
            <a:off x="3775305" y="2960881"/>
            <a:ext cx="4438185" cy="5043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Pre Processing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999AFBF5-3C21-4129-BD64-FC3696F0BB0F}"/>
              </a:ext>
            </a:extLst>
          </p:cNvPr>
          <p:cNvSpPr/>
          <p:nvPr/>
        </p:nvSpPr>
        <p:spPr>
          <a:xfrm>
            <a:off x="3775308" y="3784036"/>
            <a:ext cx="4438185" cy="5043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Feature Extraction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7FF40740-7D29-420F-A33D-C15D6B1C0FFC}"/>
              </a:ext>
            </a:extLst>
          </p:cNvPr>
          <p:cNvSpPr/>
          <p:nvPr/>
        </p:nvSpPr>
        <p:spPr>
          <a:xfrm>
            <a:off x="3775306" y="4607007"/>
            <a:ext cx="4438185" cy="5043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Classification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B0BE21F0-D355-466C-B26E-129BB84E4E2D}"/>
              </a:ext>
            </a:extLst>
          </p:cNvPr>
          <p:cNvSpPr/>
          <p:nvPr/>
        </p:nvSpPr>
        <p:spPr>
          <a:xfrm>
            <a:off x="3775305" y="5432794"/>
            <a:ext cx="4438185" cy="5043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Diagnosis</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B69A3629-D4C9-408A-ABF7-AF4F51056DD9}"/>
              </a:ext>
            </a:extLst>
          </p:cNvPr>
          <p:cNvCxnSpPr>
            <a:stCxn id="7" idx="2"/>
            <a:endCxn id="9" idx="0"/>
          </p:cNvCxnSpPr>
          <p:nvPr/>
        </p:nvCxnSpPr>
        <p:spPr>
          <a:xfrm flipH="1">
            <a:off x="5994398" y="2642033"/>
            <a:ext cx="1" cy="318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ECE8322F-EA86-4F58-BD63-BF812DADDE6F}"/>
              </a:ext>
            </a:extLst>
          </p:cNvPr>
          <p:cNvCxnSpPr/>
          <p:nvPr/>
        </p:nvCxnSpPr>
        <p:spPr>
          <a:xfrm flipH="1">
            <a:off x="5995576" y="3451189"/>
            <a:ext cx="1" cy="318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ED3C20AA-5D6D-4616-A5B7-C66F6069C7A6}"/>
              </a:ext>
            </a:extLst>
          </p:cNvPr>
          <p:cNvCxnSpPr/>
          <p:nvPr/>
        </p:nvCxnSpPr>
        <p:spPr>
          <a:xfrm flipH="1">
            <a:off x="5994396" y="4284606"/>
            <a:ext cx="1" cy="318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3E094B59-8DBF-4168-90BC-F9097B192354}"/>
              </a:ext>
            </a:extLst>
          </p:cNvPr>
          <p:cNvCxnSpPr/>
          <p:nvPr/>
        </p:nvCxnSpPr>
        <p:spPr>
          <a:xfrm flipH="1">
            <a:off x="5994396" y="5113191"/>
            <a:ext cx="1" cy="318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3939973"/>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EBAC-BF98-454B-B1A1-59E92853BCD7}"/>
              </a:ext>
            </a:extLst>
          </p:cNvPr>
          <p:cNvSpPr>
            <a:spLocks noGrp="1"/>
          </p:cNvSpPr>
          <p:nvPr>
            <p:ph type="title"/>
          </p:nvPr>
        </p:nvSpPr>
        <p:spPr>
          <a:xfrm>
            <a:off x="452581" y="623607"/>
            <a:ext cx="11286837" cy="1140538"/>
          </a:xfrm>
        </p:spPr>
        <p:txBody>
          <a:bodyPr anchor="ctr">
            <a:normAutofit/>
          </a:bodyPr>
          <a:lstStyle/>
          <a:p>
            <a:pPr algn="ctr"/>
            <a:r>
              <a:rPr lang="en-US" b="1" dirty="0">
                <a:latin typeface="Times New Roman" panose="02020603050405020304" pitchFamily="18" charset="0"/>
                <a:cs typeface="Times New Roman" panose="02020603050405020304" pitchFamily="18" charset="0"/>
              </a:rPr>
              <a:t>Proposed system</a:t>
            </a:r>
            <a:endParaRPr lang="en-IN" sz="2800"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833042A-0812-4BD7-A5B9-1D9D07A9B4F8}"/>
              </a:ext>
            </a:extLst>
          </p:cNvPr>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Dept. of CSE, JCER.</a:t>
            </a:r>
          </a:p>
        </p:txBody>
      </p:sp>
      <p:sp>
        <p:nvSpPr>
          <p:cNvPr id="5" name="Slide Number Placeholder 4">
            <a:extLst>
              <a:ext uri="{FF2B5EF4-FFF2-40B4-BE49-F238E27FC236}">
                <a16:creationId xmlns:a16="http://schemas.microsoft.com/office/drawing/2014/main" id="{5EF8568F-D859-4795-828D-4E8EE64E62F5}"/>
              </a:ext>
            </a:extLst>
          </p:cNvPr>
          <p:cNvSpPr>
            <a:spLocks noGrp="1"/>
          </p:cNvSpPr>
          <p:nvPr>
            <p:ph type="sldNum" sz="quarter" idx="12"/>
          </p:nvPr>
        </p:nvSpPr>
        <p:spPr/>
        <p:txBody>
          <a:bodyPr/>
          <a:lstStyle/>
          <a:p>
            <a:fld id="{4E96BE61-594C-45AF-AEB6-BB4AFBADB8A7}" type="slidenum">
              <a:rPr lang="en-IN" smtClean="0">
                <a:latin typeface="Times New Roman" panose="02020603050405020304" pitchFamily="18" charset="0"/>
                <a:cs typeface="Times New Roman" panose="02020603050405020304" pitchFamily="18" charset="0"/>
              </a:rPr>
              <a:pPr/>
              <a:t>9</a:t>
            </a:fld>
            <a:endParaRPr lang="en-IN">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A71E18D9-C33D-4F38-876A-F8682666790F}"/>
              </a:ext>
            </a:extLst>
          </p:cNvPr>
          <p:cNvSpPr/>
          <p:nvPr/>
        </p:nvSpPr>
        <p:spPr>
          <a:xfrm>
            <a:off x="965199" y="2073275"/>
            <a:ext cx="2419446" cy="6699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Input Leaf image</a:t>
            </a:r>
            <a:endParaRPr lang="en-IN" dirty="0">
              <a:latin typeface="Times New Roman" panose="02020603050405020304" pitchFamily="18" charset="0"/>
              <a:cs typeface="Times New Roman" panose="02020603050405020304" pitchFamily="18" charset="0"/>
            </a:endParaRPr>
          </a:p>
        </p:txBody>
      </p:sp>
      <p:sp>
        <p:nvSpPr>
          <p:cNvPr id="22" name="Rectangle: Rounded Corners 21">
            <a:extLst>
              <a:ext uri="{FF2B5EF4-FFF2-40B4-BE49-F238E27FC236}">
                <a16:creationId xmlns:a16="http://schemas.microsoft.com/office/drawing/2014/main" id="{92D4C15A-FBC9-4509-8FF4-66D7225164F0}"/>
              </a:ext>
            </a:extLst>
          </p:cNvPr>
          <p:cNvSpPr/>
          <p:nvPr/>
        </p:nvSpPr>
        <p:spPr>
          <a:xfrm>
            <a:off x="3997157" y="2073275"/>
            <a:ext cx="2419446" cy="6699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Pre Processing</a:t>
            </a:r>
            <a:endParaRPr lang="en-IN" dirty="0">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9CC8AC5D-89E5-48F5-A677-742AED08E225}"/>
              </a:ext>
            </a:extLst>
          </p:cNvPr>
          <p:cNvSpPr/>
          <p:nvPr/>
        </p:nvSpPr>
        <p:spPr>
          <a:xfrm>
            <a:off x="8240292" y="2073275"/>
            <a:ext cx="2419446" cy="64955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Feature Extraction</a:t>
            </a:r>
            <a:endParaRPr lang="en-IN" dirty="0">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B64C1BA-F69D-4553-B736-62C8385AA3DB}"/>
              </a:ext>
            </a:extLst>
          </p:cNvPr>
          <p:cNvSpPr/>
          <p:nvPr/>
        </p:nvSpPr>
        <p:spPr>
          <a:xfrm>
            <a:off x="965199" y="3129740"/>
            <a:ext cx="2419446" cy="6699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Dataset Images</a:t>
            </a:r>
            <a:endParaRPr lang="en-IN" dirty="0">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46120BE3-625A-4DCF-B4FE-9028AB4CC627}"/>
              </a:ext>
            </a:extLst>
          </p:cNvPr>
          <p:cNvSpPr/>
          <p:nvPr/>
        </p:nvSpPr>
        <p:spPr>
          <a:xfrm>
            <a:off x="3997157" y="3129123"/>
            <a:ext cx="2419446" cy="6699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Training Images</a:t>
            </a:r>
            <a:endParaRPr lang="en-IN" dirty="0">
              <a:latin typeface="Times New Roman" panose="02020603050405020304" pitchFamily="18" charset="0"/>
              <a:cs typeface="Times New Roman" panose="02020603050405020304" pitchFamily="18" charset="0"/>
            </a:endParaRPr>
          </a:p>
        </p:txBody>
      </p:sp>
      <p:sp>
        <p:nvSpPr>
          <p:cNvPr id="26" name="Rectangle: Rounded Corners 25">
            <a:extLst>
              <a:ext uri="{FF2B5EF4-FFF2-40B4-BE49-F238E27FC236}">
                <a16:creationId xmlns:a16="http://schemas.microsoft.com/office/drawing/2014/main" id="{F65906C5-80D0-4305-9346-548F76B7B639}"/>
              </a:ext>
            </a:extLst>
          </p:cNvPr>
          <p:cNvSpPr/>
          <p:nvPr/>
        </p:nvSpPr>
        <p:spPr>
          <a:xfrm>
            <a:off x="8240292" y="3129123"/>
            <a:ext cx="2419446" cy="6699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NN Classification</a:t>
            </a:r>
            <a:endParaRPr lang="en-IN" dirty="0">
              <a:latin typeface="Times New Roman" panose="02020603050405020304" pitchFamily="18" charset="0"/>
              <a:cs typeface="Times New Roman" panose="02020603050405020304" pitchFamily="18" charset="0"/>
            </a:endParaRPr>
          </a:p>
        </p:txBody>
      </p:sp>
      <p:sp>
        <p:nvSpPr>
          <p:cNvPr id="27" name="Rectangle: Rounded Corners 26">
            <a:extLst>
              <a:ext uri="{FF2B5EF4-FFF2-40B4-BE49-F238E27FC236}">
                <a16:creationId xmlns:a16="http://schemas.microsoft.com/office/drawing/2014/main" id="{E3B83FD6-0F94-4A64-A774-D9A948BF6C9A}"/>
              </a:ext>
            </a:extLst>
          </p:cNvPr>
          <p:cNvSpPr/>
          <p:nvPr/>
        </p:nvSpPr>
        <p:spPr>
          <a:xfrm>
            <a:off x="5475474" y="4255120"/>
            <a:ext cx="2419446" cy="6699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Abnormal</a:t>
            </a:r>
            <a:endParaRPr lang="en-IN" dirty="0">
              <a:latin typeface="Times New Roman" panose="02020603050405020304" pitchFamily="18" charset="0"/>
              <a:cs typeface="Times New Roman" panose="02020603050405020304" pitchFamily="18" charset="0"/>
            </a:endParaRPr>
          </a:p>
        </p:txBody>
      </p:sp>
      <p:sp>
        <p:nvSpPr>
          <p:cNvPr id="28" name="Rectangle: Rounded Corners 27">
            <a:extLst>
              <a:ext uri="{FF2B5EF4-FFF2-40B4-BE49-F238E27FC236}">
                <a16:creationId xmlns:a16="http://schemas.microsoft.com/office/drawing/2014/main" id="{01868BF9-97DF-4DBA-AE7F-D7F94F298768}"/>
              </a:ext>
            </a:extLst>
          </p:cNvPr>
          <p:cNvSpPr/>
          <p:nvPr/>
        </p:nvSpPr>
        <p:spPr>
          <a:xfrm>
            <a:off x="9193700" y="4255120"/>
            <a:ext cx="2417108" cy="66992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Normal</a:t>
            </a:r>
            <a:endParaRPr lang="en-IN" dirty="0">
              <a:latin typeface="Times New Roman" panose="02020603050405020304" pitchFamily="18" charset="0"/>
              <a:cs typeface="Times New Roman" panose="02020603050405020304" pitchFamily="18" charset="0"/>
            </a:endParaRPr>
          </a:p>
        </p:txBody>
      </p:sp>
      <p:sp>
        <p:nvSpPr>
          <p:cNvPr id="29" name="Rectangle: Rounded Corners 28">
            <a:extLst>
              <a:ext uri="{FF2B5EF4-FFF2-40B4-BE49-F238E27FC236}">
                <a16:creationId xmlns:a16="http://schemas.microsoft.com/office/drawing/2014/main" id="{49783EFD-FC35-4857-8D98-78D0B5C0D33E}"/>
              </a:ext>
            </a:extLst>
          </p:cNvPr>
          <p:cNvSpPr/>
          <p:nvPr/>
        </p:nvSpPr>
        <p:spPr>
          <a:xfrm>
            <a:off x="5475474" y="5342425"/>
            <a:ext cx="2417108" cy="89196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Defect Region Classified (Disease Detection)</a:t>
            </a:r>
            <a:endParaRPr lang="en-IN" dirty="0">
              <a:latin typeface="Times New Roman" panose="02020603050405020304" pitchFamily="18"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AEF01A5B-2FAE-4943-81D4-D7F01077C7C5}"/>
              </a:ext>
            </a:extLst>
          </p:cNvPr>
          <p:cNvCxnSpPr>
            <a:stCxn id="3" idx="3"/>
            <a:endCxn id="22" idx="1"/>
          </p:cNvCxnSpPr>
          <p:nvPr/>
        </p:nvCxnSpPr>
        <p:spPr>
          <a:xfrm>
            <a:off x="3384645" y="2408238"/>
            <a:ext cx="6125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081C1A73-5774-4DC2-88ED-55D3498822FE}"/>
              </a:ext>
            </a:extLst>
          </p:cNvPr>
          <p:cNvCxnSpPr/>
          <p:nvPr/>
        </p:nvCxnSpPr>
        <p:spPr>
          <a:xfrm>
            <a:off x="3384645" y="3464085"/>
            <a:ext cx="6125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20FFC0BF-086E-478F-B6AB-A52033FB1639}"/>
              </a:ext>
            </a:extLst>
          </p:cNvPr>
          <p:cNvCxnSpPr>
            <a:cxnSpLocks/>
            <a:endCxn id="23" idx="1"/>
          </p:cNvCxnSpPr>
          <p:nvPr/>
        </p:nvCxnSpPr>
        <p:spPr>
          <a:xfrm flipV="1">
            <a:off x="6416603" y="2398051"/>
            <a:ext cx="1823689" cy="101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683FFAC6-9BEF-4136-A51E-EFF98045B0FD}"/>
              </a:ext>
            </a:extLst>
          </p:cNvPr>
          <p:cNvCxnSpPr>
            <a:cxnSpLocks/>
          </p:cNvCxnSpPr>
          <p:nvPr/>
        </p:nvCxnSpPr>
        <p:spPr>
          <a:xfrm flipV="1">
            <a:off x="6429850" y="3494067"/>
            <a:ext cx="1823689" cy="101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91688175-ADC4-4157-AC83-9A81E759D738}"/>
              </a:ext>
            </a:extLst>
          </p:cNvPr>
          <p:cNvCxnSpPr>
            <a:stCxn id="23" idx="2"/>
            <a:endCxn id="26" idx="0"/>
          </p:cNvCxnSpPr>
          <p:nvPr/>
        </p:nvCxnSpPr>
        <p:spPr>
          <a:xfrm>
            <a:off x="9450015" y="2722827"/>
            <a:ext cx="0" cy="4062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948266F7-B5D2-44DE-843A-AD85E799B983}"/>
              </a:ext>
            </a:extLst>
          </p:cNvPr>
          <p:cNvCxnSpPr>
            <a:cxnSpLocks/>
            <a:stCxn id="26" idx="2"/>
            <a:endCxn id="28" idx="0"/>
          </p:cNvCxnSpPr>
          <p:nvPr/>
        </p:nvCxnSpPr>
        <p:spPr>
          <a:xfrm>
            <a:off x="9450015" y="3799048"/>
            <a:ext cx="952239" cy="4560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13A6E9FE-8BA1-44D5-AFE6-41A491B23E91}"/>
              </a:ext>
            </a:extLst>
          </p:cNvPr>
          <p:cNvCxnSpPr>
            <a:cxnSpLocks/>
            <a:endCxn id="27" idx="0"/>
          </p:cNvCxnSpPr>
          <p:nvPr/>
        </p:nvCxnSpPr>
        <p:spPr>
          <a:xfrm flipH="1">
            <a:off x="6685197" y="3799048"/>
            <a:ext cx="1934580" cy="4560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DBDCF17F-C679-4D2D-857A-791A8D668791}"/>
              </a:ext>
            </a:extLst>
          </p:cNvPr>
          <p:cNvCxnSpPr/>
          <p:nvPr/>
        </p:nvCxnSpPr>
        <p:spPr>
          <a:xfrm>
            <a:off x="6685197" y="4925045"/>
            <a:ext cx="0" cy="4062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Rounded Corners 28">
            <a:extLst>
              <a:ext uri="{FF2B5EF4-FFF2-40B4-BE49-F238E27FC236}">
                <a16:creationId xmlns:a16="http://schemas.microsoft.com/office/drawing/2014/main" id="{49783EFD-FC35-4857-8D98-78D0B5C0D33E}"/>
              </a:ext>
            </a:extLst>
          </p:cNvPr>
          <p:cNvSpPr/>
          <p:nvPr/>
        </p:nvSpPr>
        <p:spPr>
          <a:xfrm>
            <a:off x="8511752" y="5326013"/>
            <a:ext cx="2417108" cy="89196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Providing Cure</a:t>
            </a:r>
            <a:endParaRPr lang="en-IN" dirty="0">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AEF01A5B-2FAE-4943-81D4-D7F01077C7C5}"/>
              </a:ext>
            </a:extLst>
          </p:cNvPr>
          <p:cNvCxnSpPr/>
          <p:nvPr/>
        </p:nvCxnSpPr>
        <p:spPr>
          <a:xfrm>
            <a:off x="7912098" y="5768072"/>
            <a:ext cx="6125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42544574"/>
      </p:ext>
    </p:extLst>
  </p:cSld>
  <p:clrMapOvr>
    <a:masterClrMapping/>
  </p:clrMapOvr>
  <p:transition advClick="0"/>
</p:sld>
</file>

<file path=ppt/theme/theme1.xml><?xml version="1.0" encoding="utf-8"?>
<a:theme xmlns:a="http://schemas.openxmlformats.org/drawingml/2006/main" name="Dividend">
  <a:themeElements>
    <a:clrScheme name="Custom 1">
      <a:dk1>
        <a:sysClr val="windowText" lastClr="000000"/>
      </a:dk1>
      <a:lt1>
        <a:sysClr val="window" lastClr="FFFFFF"/>
      </a:lt1>
      <a:dk2>
        <a:srgbClr val="3D3D3D"/>
      </a:dk2>
      <a:lt2>
        <a:srgbClr val="EBEBEB"/>
      </a:lt2>
      <a:accent1>
        <a:srgbClr val="1F304E"/>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980</TotalTime>
  <Words>1109</Words>
  <Application>Microsoft Macintosh PowerPoint</Application>
  <PresentationFormat>Widescreen</PresentationFormat>
  <Paragraphs>168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Times New Roman</vt:lpstr>
      <vt:lpstr>Wingdings 2</vt:lpstr>
      <vt:lpstr>Dividend</vt:lpstr>
      <vt:lpstr>PLANT DISEASE DETECTION USING MACHINE LEARNING</vt:lpstr>
      <vt:lpstr>contents</vt:lpstr>
      <vt:lpstr>INTRODUCTION</vt:lpstr>
      <vt:lpstr>LITERATURE SURVEY</vt:lpstr>
      <vt:lpstr>Literature Survey</vt:lpstr>
      <vt:lpstr>Literature Survey </vt:lpstr>
      <vt:lpstr>Problem statement</vt:lpstr>
      <vt:lpstr>Proposed system</vt:lpstr>
      <vt:lpstr>Proposed system</vt:lpstr>
      <vt:lpstr>Underlying technologies</vt:lpstr>
      <vt:lpstr>Summary</vt:lpstr>
      <vt:lpstr>REFERENCES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THINKPAD</dc:creator>
  <cp:lastModifiedBy>Praveen Ukkoji</cp:lastModifiedBy>
  <cp:revision>53</cp:revision>
  <dcterms:created xsi:type="dcterms:W3CDTF">2021-05-25T08:48:31Z</dcterms:created>
  <dcterms:modified xsi:type="dcterms:W3CDTF">2022-04-12T17:41:23Z</dcterms:modified>
</cp:coreProperties>
</file>