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2" r:id="rId2"/>
    <p:sldId id="283" r:id="rId3"/>
    <p:sldId id="296" r:id="rId4"/>
    <p:sldId id="259" r:id="rId5"/>
    <p:sldId id="284" r:id="rId6"/>
    <p:sldId id="275" r:id="rId7"/>
    <p:sldId id="267" r:id="rId8"/>
    <p:sldId id="291" r:id="rId9"/>
    <p:sldId id="292" r:id="rId10"/>
    <p:sldId id="293" r:id="rId11"/>
    <p:sldId id="294" r:id="rId12"/>
    <p:sldId id="295" r:id="rId13"/>
    <p:sldId id="297" r:id="rId14"/>
    <p:sldId id="280" r:id="rId15"/>
    <p:sldId id="264" r:id="rId16"/>
    <p:sldId id="285" r:id="rId17"/>
    <p:sldId id="286" r:id="rId18"/>
    <p:sldId id="287" r:id="rId19"/>
    <p:sldId id="288" r:id="rId20"/>
    <p:sldId id="289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83000"/>
    <a:srgbClr val="FA773C"/>
    <a:srgbClr val="B7480B"/>
    <a:srgbClr val="6DE133"/>
    <a:srgbClr val="C3275F"/>
    <a:srgbClr val="F7DDE6"/>
    <a:srgbClr val="FAD6F0"/>
    <a:srgbClr val="EA326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6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27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E1CAC-976F-4CDD-9A05-96D55DB6C2D4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C4766-7394-4C3F-A941-45FA41D4C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41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9DAF0-A603-439F-906A-3CD8D9D4C9FB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141ED-5EA7-47F6-A771-3D0F79A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79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FDD9-64BC-46DB-8844-67E785921C00}" type="datetime1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E889-A14C-4FB8-801E-FC58EBCAC4A7}" type="datetime1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6E44-5CB1-49B6-85FC-9C3E9C2AEAF1}" type="datetime1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1F52-0160-4C80-B0CD-8B6EDDBACC51}" type="datetime1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D409-3DA5-4DC4-982B-2A349737762F}" type="slidenum">
              <a:rPr lang="en-US" smtClean="0"/>
              <a:pPr/>
              <a:t>‹#›</a:t>
            </a:fld>
            <a:r>
              <a:rPr lang="en-US"/>
              <a:t> / 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31CC-401A-42F0-AA73-E2F3F2E9A32B}" type="datetime1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46B0-946C-4C78-BBE7-991B0F9A8E3C}" type="datetime1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1219-43D5-467F-AB2A-88811622001A}" type="datetime1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0077-1DCC-4803-B848-5735904BBFE8}" type="datetime1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8A5E-0259-4623-B125-B27AE49E4B2F}" type="datetime1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8478-C785-4CD7-98FA-577402184D45}" type="datetime1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662-9046-414F-A613-97474870FCF5}" type="datetime1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9A97-895B-4C78-ABE0-150CD5215C8A}" type="datetime1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7129" y="643049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/>
              <a:t> / 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890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880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9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9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760.png"/><Relationship Id="rId7" Type="http://schemas.openxmlformats.org/officeDocument/2006/relationships/image" Target="../media/image9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780.png"/><Relationship Id="rId10" Type="http://schemas.openxmlformats.org/officeDocument/2006/relationships/image" Target="../media/image96.png"/><Relationship Id="rId4" Type="http://schemas.openxmlformats.org/officeDocument/2006/relationships/image" Target="../media/image770.png"/><Relationship Id="rId9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7" Type="http://schemas.openxmlformats.org/officeDocument/2006/relationships/image" Target="../media/image19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1.png"/><Relationship Id="rId7" Type="http://schemas.openxmlformats.org/officeDocument/2006/relationships/image" Target="../media/image321.png"/><Relationship Id="rId12" Type="http://schemas.openxmlformats.org/officeDocument/2006/relationships/image" Target="../media/image360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361.png"/><Relationship Id="rId5" Type="http://schemas.openxmlformats.org/officeDocument/2006/relationships/image" Target="../media/image301.png"/><Relationship Id="rId10" Type="http://schemas.openxmlformats.org/officeDocument/2006/relationships/image" Target="../media/image350.png"/><Relationship Id="rId4" Type="http://schemas.openxmlformats.org/officeDocument/2006/relationships/image" Target="../media/image291.png"/><Relationship Id="rId9" Type="http://schemas.openxmlformats.org/officeDocument/2006/relationships/image" Target="../media/image34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0.png"/><Relationship Id="rId18" Type="http://schemas.openxmlformats.org/officeDocument/2006/relationships/image" Target="../media/image370.png"/><Relationship Id="rId8" Type="http://schemas.openxmlformats.org/officeDocument/2006/relationships/image" Target="../media/image320.png"/><Relationship Id="rId3" Type="http://schemas.openxmlformats.org/officeDocument/2006/relationships/image" Target="../media/image270.png"/><Relationship Id="rId21" Type="http://schemas.openxmlformats.org/officeDocument/2006/relationships/image" Target="../media/image380.png"/><Relationship Id="rId17" Type="http://schemas.openxmlformats.org/officeDocument/2006/relationships/image" Target="../media/image510.png"/><Relationship Id="rId7" Type="http://schemas.openxmlformats.org/officeDocument/2006/relationships/image" Target="../media/image310.png"/><Relationship Id="rId25" Type="http://schemas.openxmlformats.org/officeDocument/2006/relationships/image" Target="../media/image360.png"/><Relationship Id="rId16" Type="http://schemas.openxmlformats.org/officeDocument/2006/relationships/image" Target="../media/image500.png"/><Relationship Id="rId20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24" Type="http://schemas.openxmlformats.org/officeDocument/2006/relationships/image" Target="../media/image410.png"/><Relationship Id="rId15" Type="http://schemas.openxmlformats.org/officeDocument/2006/relationships/image" Target="../media/image490.png"/><Relationship Id="rId5" Type="http://schemas.openxmlformats.org/officeDocument/2006/relationships/image" Target="../media/image290.png"/><Relationship Id="rId23" Type="http://schemas.openxmlformats.org/officeDocument/2006/relationships/image" Target="../media/image400.png"/><Relationship Id="rId19" Type="http://schemas.openxmlformats.org/officeDocument/2006/relationships/image" Target="../media/image530.png"/><Relationship Id="rId14" Type="http://schemas.openxmlformats.org/officeDocument/2006/relationships/image" Target="../media/image480.png"/><Relationship Id="rId4" Type="http://schemas.openxmlformats.org/officeDocument/2006/relationships/image" Target="../media/image280.png"/><Relationship Id="rId22" Type="http://schemas.openxmlformats.org/officeDocument/2006/relationships/image" Target="../media/image3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630.png"/><Relationship Id="rId3" Type="http://schemas.openxmlformats.org/officeDocument/2006/relationships/image" Target="../media/image520.png"/><Relationship Id="rId7" Type="http://schemas.openxmlformats.org/officeDocument/2006/relationships/image" Target="../media/image570.png"/><Relationship Id="rId12" Type="http://schemas.openxmlformats.org/officeDocument/2006/relationships/image" Target="../media/image62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10.png"/><Relationship Id="rId5" Type="http://schemas.openxmlformats.org/officeDocument/2006/relationships/image" Target="../media/image550.png"/><Relationship Id="rId10" Type="http://schemas.openxmlformats.org/officeDocument/2006/relationships/image" Target="../media/image600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670.png"/><Relationship Id="rId4" Type="http://schemas.openxmlformats.org/officeDocument/2006/relationships/image" Target="../media/image660.png"/><Relationship Id="rId9" Type="http://schemas.openxmlformats.org/officeDocument/2006/relationships/image" Target="../media/image7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11.png"/><Relationship Id="rId7" Type="http://schemas.openxmlformats.org/officeDocument/2006/relationships/image" Target="../media/image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3.png"/><Relationship Id="rId26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0.png"/><Relationship Id="rId25" Type="http://schemas.openxmlformats.org/officeDocument/2006/relationships/image" Target="../media/image30.png"/><Relationship Id="rId2" Type="http://schemas.openxmlformats.org/officeDocument/2006/relationships/image" Target="../media/image1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27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26.png"/><Relationship Id="rId28" Type="http://schemas.openxmlformats.org/officeDocument/2006/relationships/image" Target="../media/image34.png"/><Relationship Id="rId10" Type="http://schemas.openxmlformats.org/officeDocument/2006/relationships/image" Target="../media/image19.png"/><Relationship Id="rId19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8.png"/><Relationship Id="rId22" Type="http://schemas.openxmlformats.org/officeDocument/2006/relationships/image" Target="../media/image32.png"/><Relationship Id="rId14" Type="http://schemas.openxmlformats.org/officeDocument/2006/relationships/image" Target="../media/image23.png"/><Relationship Id="rId27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35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21" Type="http://schemas.openxmlformats.org/officeDocument/2006/relationships/image" Target="../media/image4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642311"/>
          </a:xfrm>
        </p:spPr>
        <p:txBody>
          <a:bodyPr>
            <a:normAutofit/>
          </a:bodyPr>
          <a:lstStyle/>
          <a:p>
            <a:r>
              <a:rPr lang="en-US"/>
              <a:t>A Minimax Lower Bound for</a:t>
            </a:r>
            <a:br>
              <a:rPr lang="en-US"/>
            </a:br>
            <a:r>
              <a:rPr lang="en-US"/>
              <a:t>EEG Source Localization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2192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Praveen Venkatesh</a:t>
            </a:r>
          </a:p>
          <a:p>
            <a:r>
              <a:rPr lang="en-US">
                <a:solidFill>
                  <a:schemeClr val="tx1"/>
                </a:solidFill>
              </a:rPr>
              <a:t>Pulkit Grover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CCDD0-6277-42D9-B8A6-74D67BAEB569}"/>
              </a:ext>
            </a:extLst>
          </p:cNvPr>
          <p:cNvSpPr txBox="1"/>
          <p:nvPr/>
        </p:nvSpPr>
        <p:spPr>
          <a:xfrm>
            <a:off x="3351878" y="5181600"/>
            <a:ext cx="2439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sz="2000"/>
              <a:t>(vpraveen@cmu.edu)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D9ABD-9125-4841-ABC4-27EE4D8BBFC8}"/>
              </a:ext>
            </a:extLst>
          </p:cNvPr>
          <p:cNvSpPr txBox="1"/>
          <p:nvPr/>
        </p:nvSpPr>
        <p:spPr>
          <a:xfrm>
            <a:off x="381000" y="5798403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This work was supported in part by the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</a:rPr>
              <a:t>Dowd fellowship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 from the College of Engineering at CMU, and in part by </a:t>
            </a:r>
            <a:r>
              <a:rPr lang="en-US" sz="1600" b="1">
                <a:solidFill>
                  <a:schemeClr val="bg1">
                    <a:lumMod val="50000"/>
                  </a:schemeClr>
                </a:solidFill>
              </a:rPr>
              <a:t>SONIC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, one of the six SRC STARnet Centers, sponsored by MARCO and DARPA. The authors would like to thank Phillip and Marsha Dowd for their support and encouragement.</a:t>
            </a:r>
          </a:p>
        </p:txBody>
      </p:sp>
      <p:pic>
        <p:nvPicPr>
          <p:cNvPr id="8" name="Picture 7" descr="CMU_logo_stack_cmyk.eps">
            <a:extLst>
              <a:ext uri="{FF2B5EF4-FFF2-40B4-BE49-F238E27FC236}">
                <a16:creationId xmlns:a16="http://schemas.microsoft.com/office/drawing/2014/main" id="{36DA68A4-CD41-43E1-BF43-0A9A9F4B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48200"/>
            <a:ext cx="1437644" cy="93351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7E8104-1920-4C53-8EB0-94DD823E8FF7}"/>
              </a:ext>
            </a:extLst>
          </p:cNvPr>
          <p:cNvGrpSpPr/>
          <p:nvPr/>
        </p:nvGrpSpPr>
        <p:grpSpPr>
          <a:xfrm>
            <a:off x="6946900" y="4474067"/>
            <a:ext cx="1828800" cy="999633"/>
            <a:chOff x="7010400" y="4380585"/>
            <a:chExt cx="1828800" cy="999633"/>
          </a:xfrm>
        </p:grpSpPr>
        <p:pic>
          <p:nvPicPr>
            <p:cNvPr id="6" name="Picture 28">
              <a:extLst>
                <a:ext uri="{FF2B5EF4-FFF2-40B4-BE49-F238E27FC236}">
                  <a16:creationId xmlns:a16="http://schemas.microsoft.com/office/drawing/2014/main" id="{AE87D5BC-C31F-4456-9B9F-5DEF390504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l="11619" t="92782" r="48523"/>
            <a:stretch/>
          </p:blipFill>
          <p:spPr bwMode="auto">
            <a:xfrm>
              <a:off x="7010400" y="4953000"/>
              <a:ext cx="1828800" cy="4272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9" name="Picture 28">
              <a:extLst>
                <a:ext uri="{FF2B5EF4-FFF2-40B4-BE49-F238E27FC236}">
                  <a16:creationId xmlns:a16="http://schemas.microsoft.com/office/drawing/2014/main" id="{BA9F404B-D38B-485E-8AB6-A92EDCBE7C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t="91495" r="88375" b="122"/>
            <a:stretch/>
          </p:blipFill>
          <p:spPr bwMode="auto">
            <a:xfrm>
              <a:off x="7658100" y="4380585"/>
              <a:ext cx="533400" cy="496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238649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98D5-20ED-4B68-821D-62A7784B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58753"/>
          </a:xfrm>
        </p:spPr>
        <p:txBody>
          <a:bodyPr/>
          <a:lstStyle/>
          <a:p>
            <a:r>
              <a:rPr lang="en-US"/>
              <a:t>This bound is loose!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87D6B-F5F8-40B9-938F-50AE096B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D409-3DA5-4DC4-982B-2A349737762F}" type="slidenum">
              <a:rPr lang="en-US" smtClean="0"/>
              <a:pPr/>
              <a:t>10</a:t>
            </a:fld>
            <a:r>
              <a:rPr lang="en-US"/>
              <a:t> / 17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251CF5-F705-4530-9A0C-C91A030DA5D0}"/>
              </a:ext>
            </a:extLst>
          </p:cNvPr>
          <p:cNvGrpSpPr/>
          <p:nvPr/>
        </p:nvGrpSpPr>
        <p:grpSpPr>
          <a:xfrm>
            <a:off x="989044" y="1625737"/>
            <a:ext cx="5880154" cy="3835838"/>
            <a:chOff x="989044" y="1625737"/>
            <a:chExt cx="5880154" cy="383583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0B011F2-543E-479C-9729-9AC953A451E2}"/>
                </a:ext>
              </a:extLst>
            </p:cNvPr>
            <p:cNvCxnSpPr/>
            <p:nvPr/>
          </p:nvCxnSpPr>
          <p:spPr>
            <a:xfrm flipV="1">
              <a:off x="2107219" y="1625737"/>
              <a:ext cx="0" cy="3098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B9B88C-B963-4299-BEC3-0012E11126D3}"/>
                </a:ext>
              </a:extLst>
            </p:cNvPr>
            <p:cNvCxnSpPr>
              <a:cxnSpLocks/>
            </p:cNvCxnSpPr>
            <p:nvPr/>
          </p:nvCxnSpPr>
          <p:spPr>
            <a:xfrm>
              <a:off x="2102355" y="4721522"/>
              <a:ext cx="47668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05DEBA-88D0-4561-A1DE-1B66CCAECC8C}"/>
                </a:ext>
              </a:extLst>
            </p:cNvPr>
            <p:cNvSpPr txBox="1"/>
            <p:nvPr/>
          </p:nvSpPr>
          <p:spPr>
            <a:xfrm rot="16200000">
              <a:off x="589383" y="2853790"/>
              <a:ext cx="13840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“Error”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FFA3BE-6B59-44C9-8CDE-E10C27F149D4}"/>
                    </a:ext>
                  </a:extLst>
                </p:cNvPr>
                <p:cNvSpPr txBox="1"/>
                <p:nvPr/>
              </p:nvSpPr>
              <p:spPr>
                <a:xfrm>
                  <a:off x="2488219" y="4876800"/>
                  <a:ext cx="388439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/>
                    <a:t>Number of sensors,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320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FFA3BE-6B59-44C9-8CDE-E10C27F14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219" y="4876800"/>
                  <a:ext cx="3884397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3925" t="-12500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3718BF-365A-43F6-BCEC-FEBB3CBED917}"/>
              </a:ext>
            </a:extLst>
          </p:cNvPr>
          <p:cNvGrpSpPr/>
          <p:nvPr/>
        </p:nvGrpSpPr>
        <p:grpSpPr>
          <a:xfrm>
            <a:off x="2564419" y="457200"/>
            <a:ext cx="8713181" cy="4154507"/>
            <a:chOff x="2564419" y="457200"/>
            <a:chExt cx="8713181" cy="4154507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85B457A5-A332-4087-A803-5C3D31C4004C}"/>
                </a:ext>
              </a:extLst>
            </p:cNvPr>
            <p:cNvSpPr/>
            <p:nvPr/>
          </p:nvSpPr>
          <p:spPr>
            <a:xfrm flipH="1" flipV="1">
              <a:off x="2564419" y="457200"/>
              <a:ext cx="8713181" cy="4016319"/>
            </a:xfrm>
            <a:prstGeom prst="arc">
              <a:avLst>
                <a:gd name="adj1" fmla="val 17847558"/>
                <a:gd name="adj2" fmla="val 0"/>
              </a:avLst>
            </a:prstGeom>
            <a:ln w="508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956F30-42E7-4F00-A394-87AB036C9153}"/>
                </a:ext>
              </a:extLst>
            </p:cNvPr>
            <p:cNvSpPr txBox="1"/>
            <p:nvPr/>
          </p:nvSpPr>
          <p:spPr>
            <a:xfrm>
              <a:off x="6165225" y="3657600"/>
              <a:ext cx="203799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Minimax</a:t>
              </a:r>
              <a:br>
                <a:rPr lang="en-US" sz="2800">
                  <a:solidFill>
                    <a:schemeClr val="tx2">
                      <a:lumMod val="60000"/>
                      <a:lumOff val="40000"/>
                    </a:schemeClr>
                  </a:solidFill>
                </a:rPr>
              </a:br>
              <a:r>
                <a:rPr lang="en-US" sz="280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lower bound</a:t>
              </a: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E74F57D-726E-4FBB-AF7C-2C3559CFC547}"/>
                </a:ext>
              </a:extLst>
            </p:cNvPr>
            <p:cNvSpPr/>
            <p:nvPr/>
          </p:nvSpPr>
          <p:spPr>
            <a:xfrm flipH="1">
              <a:off x="5544275" y="3933518"/>
              <a:ext cx="1085125" cy="635419"/>
            </a:xfrm>
            <a:prstGeom prst="arc">
              <a:avLst>
                <a:gd name="adj1" fmla="val 13260789"/>
                <a:gd name="adj2" fmla="val 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570227-0EAF-492F-8C8A-801D2ED2D10B}"/>
              </a:ext>
            </a:extLst>
          </p:cNvPr>
          <p:cNvGrpSpPr/>
          <p:nvPr/>
        </p:nvGrpSpPr>
        <p:grpSpPr>
          <a:xfrm>
            <a:off x="1802419" y="1396183"/>
            <a:ext cx="6686318" cy="4842037"/>
            <a:chOff x="1802419" y="1396183"/>
            <a:chExt cx="6686318" cy="484203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6A1D28-35EE-4E20-9258-2EE72243E7F5}"/>
                </a:ext>
              </a:extLst>
            </p:cNvPr>
            <p:cNvSpPr txBox="1"/>
            <p:nvPr/>
          </p:nvSpPr>
          <p:spPr>
            <a:xfrm>
              <a:off x="5029200" y="5715000"/>
              <a:ext cx="34595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FF9900"/>
                  </a:solidFill>
                </a:rPr>
                <a:t>*Pulkit Grover, ISIT ‘16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7520CB-776D-4762-ACD9-CD10864EB7D8}"/>
                </a:ext>
              </a:extLst>
            </p:cNvPr>
            <p:cNvCxnSpPr/>
            <p:nvPr/>
          </p:nvCxnSpPr>
          <p:spPr>
            <a:xfrm>
              <a:off x="1802419" y="3276600"/>
              <a:ext cx="5257800" cy="0"/>
            </a:xfrm>
            <a:prstGeom prst="line">
              <a:avLst/>
            </a:prstGeom>
            <a:ln w="50800">
              <a:solidFill>
                <a:srgbClr val="FF99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1C65AF-D898-4A67-BDA8-AD93E2D1542D}"/>
                </a:ext>
              </a:extLst>
            </p:cNvPr>
            <p:cNvSpPr txBox="1"/>
            <p:nvPr/>
          </p:nvSpPr>
          <p:spPr>
            <a:xfrm>
              <a:off x="5581532" y="1396183"/>
              <a:ext cx="221753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>
                  <a:solidFill>
                    <a:srgbClr val="FF9900"/>
                  </a:solidFill>
                </a:rPr>
                <a:t>Info-theoretic</a:t>
              </a:r>
              <a:br>
                <a:rPr lang="en-US" sz="2800">
                  <a:solidFill>
                    <a:srgbClr val="FF9900"/>
                  </a:solidFill>
                </a:rPr>
              </a:br>
              <a:r>
                <a:rPr lang="en-US" sz="2800">
                  <a:solidFill>
                    <a:srgbClr val="FF9900"/>
                  </a:solidFill>
                </a:rPr>
                <a:t>lower bound*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0711E8-6581-4E31-B1F9-D73D2FE6EC92}"/>
                    </a:ext>
                  </a:extLst>
                </p:cNvPr>
                <p:cNvSpPr txBox="1"/>
                <p:nvPr/>
              </p:nvSpPr>
              <p:spPr>
                <a:xfrm>
                  <a:off x="5334000" y="2514600"/>
                  <a:ext cx="26833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>
                      <a:solidFill>
                        <a:srgbClr val="FF9900"/>
                      </a:solidFill>
                    </a:rPr>
                    <a:t>(Valid at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=∞)</m:t>
                      </m:r>
                    </m:oMath>
                  </a14:m>
                  <a:endParaRPr lang="en-US" sz="2800">
                    <a:solidFill>
                      <a:srgbClr val="FF990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0711E8-6581-4E31-B1F9-D73D2FE6E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2514600"/>
                  <a:ext cx="2683363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4545" t="-11765" b="-3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448AC2A8-63F0-4BCB-96D0-F0B5B5F932F6}"/>
                </a:ext>
              </a:extLst>
            </p:cNvPr>
            <p:cNvSpPr/>
            <p:nvPr/>
          </p:nvSpPr>
          <p:spPr>
            <a:xfrm rot="19249406" flipH="1">
              <a:off x="4402676" y="2059117"/>
              <a:ext cx="1922366" cy="1498285"/>
            </a:xfrm>
            <a:prstGeom prst="arc">
              <a:avLst>
                <a:gd name="adj1" fmla="val 13260789"/>
                <a:gd name="adj2" fmla="val 20602352"/>
              </a:avLst>
            </a:prstGeom>
            <a:ln w="25400">
              <a:solidFill>
                <a:srgbClr val="FF99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F51F6-6BCC-452D-BAA2-347D2C41C6C6}"/>
              </a:ext>
            </a:extLst>
          </p:cNvPr>
          <p:cNvGrpSpPr/>
          <p:nvPr/>
        </p:nvGrpSpPr>
        <p:grpSpPr>
          <a:xfrm>
            <a:off x="2354078" y="1143000"/>
            <a:ext cx="2294122" cy="830997"/>
            <a:chOff x="2182687" y="1128631"/>
            <a:chExt cx="2294122" cy="8309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429114-9136-45B7-AD3B-68B87733272C}"/>
                </a:ext>
              </a:extLst>
            </p:cNvPr>
            <p:cNvSpPr txBox="1"/>
            <p:nvPr/>
          </p:nvSpPr>
          <p:spPr>
            <a:xfrm>
              <a:off x="2712415" y="1128631"/>
              <a:ext cx="17643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C00000"/>
                  </a:solidFill>
                </a:rPr>
                <a:t>Not strictly</a:t>
              </a:r>
              <a:br>
                <a:rPr lang="en-US" sz="2400">
                  <a:solidFill>
                    <a:srgbClr val="C00000"/>
                  </a:solidFill>
                </a:rPr>
              </a:br>
              <a:r>
                <a:rPr lang="en-US" sz="2400">
                  <a:solidFill>
                    <a:srgbClr val="C00000"/>
                  </a:solidFill>
                </a:rPr>
                <a:t>comparable!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709DD2F-FCED-4BD8-B4D0-9D9BADBA0A7F}"/>
                </a:ext>
              </a:extLst>
            </p:cNvPr>
            <p:cNvGrpSpPr/>
            <p:nvPr/>
          </p:nvGrpSpPr>
          <p:grpSpPr>
            <a:xfrm>
              <a:off x="2182687" y="1194459"/>
              <a:ext cx="636713" cy="634341"/>
              <a:chOff x="2146241" y="1128631"/>
              <a:chExt cx="636713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443103-C2B6-43B1-8EB1-1A0C6FDCD3FE}"/>
                  </a:ext>
                </a:extLst>
              </p:cNvPr>
              <p:cNvSpPr txBox="1"/>
              <p:nvPr/>
            </p:nvSpPr>
            <p:spPr>
              <a:xfrm>
                <a:off x="2146241" y="1128631"/>
                <a:ext cx="6367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>
                    <a:solidFill>
                      <a:srgbClr val="C00000"/>
                    </a:solidFill>
                    <a:sym typeface="Wingdings 3" panose="05040102010807070707" pitchFamily="18" charset="2"/>
                  </a:rPr>
                  <a:t></a:t>
                </a:r>
                <a:endParaRPr lang="en-US" sz="280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062315-EFA4-496D-9D26-9CDA6DA14574}"/>
                  </a:ext>
                </a:extLst>
              </p:cNvPr>
              <p:cNvSpPr txBox="1"/>
              <p:nvPr/>
            </p:nvSpPr>
            <p:spPr>
              <a:xfrm>
                <a:off x="2317702" y="1305580"/>
                <a:ext cx="260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</a:rPr>
                  <a:t>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67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35486CC-540C-457B-AEC6-3FF42EA4D652}"/>
              </a:ext>
            </a:extLst>
          </p:cNvPr>
          <p:cNvGrpSpPr/>
          <p:nvPr/>
        </p:nvGrpSpPr>
        <p:grpSpPr>
          <a:xfrm>
            <a:off x="255760" y="3830422"/>
            <a:ext cx="2552190" cy="1717460"/>
            <a:chOff x="255760" y="3830422"/>
            <a:chExt cx="2552190" cy="171746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52BDD8-C2B6-4D64-B356-AB8EC84046B2}"/>
                </a:ext>
              </a:extLst>
            </p:cNvPr>
            <p:cNvGrpSpPr/>
            <p:nvPr/>
          </p:nvGrpSpPr>
          <p:grpSpPr>
            <a:xfrm>
              <a:off x="321255" y="3830422"/>
              <a:ext cx="2297005" cy="1717460"/>
              <a:chOff x="321255" y="3830422"/>
              <a:chExt cx="2297005" cy="171746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3CCA033-11A6-4B5F-A4EB-BEB7CC3DE397}"/>
                  </a:ext>
                </a:extLst>
              </p:cNvPr>
              <p:cNvCxnSpPr/>
              <p:nvPr/>
            </p:nvCxnSpPr>
            <p:spPr>
              <a:xfrm>
                <a:off x="477103" y="4592262"/>
                <a:ext cx="2141157" cy="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8423B29-1FD1-4E68-A550-3DE964F7146B}"/>
                  </a:ext>
                </a:extLst>
              </p:cNvPr>
              <p:cNvSpPr txBox="1"/>
              <p:nvPr/>
            </p:nvSpPr>
            <p:spPr>
              <a:xfrm>
                <a:off x="321255" y="5086217"/>
                <a:ext cx="8329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9900"/>
                    </a:solidFill>
                  </a:rPr>
                  <a:t>Scalp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2C2C8C3-F26D-41D3-B9AC-710C1D596C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01" t="5441" r="9890" b="14104"/>
              <a:stretch/>
            </p:blipFill>
            <p:spPr>
              <a:xfrm>
                <a:off x="496275" y="3830422"/>
                <a:ext cx="2064316" cy="1554928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4A118D-09FD-4F26-BA10-A1BF5E25F1D0}"/>
                    </a:ext>
                  </a:extLst>
                </p:cNvPr>
                <p:cNvSpPr txBox="1"/>
                <p:nvPr/>
              </p:nvSpPr>
              <p:spPr>
                <a:xfrm>
                  <a:off x="255760" y="4573616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b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4A118D-09FD-4F26-BA10-A1BF5E25F1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60" y="4573616"/>
                  <a:ext cx="423514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46748F7-0BE2-4B7E-A5E9-03BB2AFBFE17}"/>
                    </a:ext>
                  </a:extLst>
                </p:cNvPr>
                <p:cNvSpPr txBox="1"/>
                <p:nvPr/>
              </p:nvSpPr>
              <p:spPr>
                <a:xfrm>
                  <a:off x="2490046" y="4565837"/>
                  <a:ext cx="31790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b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46748F7-0BE2-4B7E-A5E9-03BB2AFBFE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0046" y="4565837"/>
                  <a:ext cx="31790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3774" r="-113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0D9423-76DE-4F4C-A164-488E8D8C6DE8}"/>
              </a:ext>
            </a:extLst>
          </p:cNvPr>
          <p:cNvGrpSpPr/>
          <p:nvPr/>
        </p:nvGrpSpPr>
        <p:grpSpPr>
          <a:xfrm>
            <a:off x="1056358" y="3024847"/>
            <a:ext cx="901209" cy="461665"/>
            <a:chOff x="2636680" y="2790221"/>
            <a:chExt cx="901209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0F67F0B-A242-49C5-9D33-16067257112C}"/>
                </a:ext>
              </a:extLst>
            </p:cNvPr>
            <p:cNvCxnSpPr/>
            <p:nvPr/>
          </p:nvCxnSpPr>
          <p:spPr>
            <a:xfrm>
              <a:off x="2696277" y="3200400"/>
              <a:ext cx="7820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DBBF19-0777-4FA1-B5DD-0847439D9805}"/>
                </a:ext>
              </a:extLst>
            </p:cNvPr>
            <p:cNvSpPr txBox="1"/>
            <p:nvPr/>
          </p:nvSpPr>
          <p:spPr>
            <a:xfrm>
              <a:off x="2636680" y="2790221"/>
              <a:ext cx="901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width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C7570C7-9C99-4237-8EAD-199CD94CFBBE}"/>
              </a:ext>
            </a:extLst>
          </p:cNvPr>
          <p:cNvSpPr txBox="1"/>
          <p:nvPr/>
        </p:nvSpPr>
        <p:spPr>
          <a:xfrm>
            <a:off x="381000" y="5550243"/>
            <a:ext cx="2137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More averaging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D25FD-71FC-4CD3-97ED-E67F1D3C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628"/>
          </a:xfrm>
        </p:spPr>
        <p:txBody>
          <a:bodyPr/>
          <a:lstStyle/>
          <a:p>
            <a:r>
              <a:rPr lang="en-US"/>
              <a:t>Sensor model!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39890-4873-46CD-AEC5-874F0913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D409-3DA5-4DC4-982B-2A349737762F}" type="slidenum">
              <a:rPr lang="en-US" smtClean="0"/>
              <a:pPr/>
              <a:t>11</a:t>
            </a:fld>
            <a:r>
              <a:rPr lang="en-US"/>
              <a:t> / 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F3CBA-37B0-4C9D-8F38-F8A266D6F422}"/>
              </a:ext>
            </a:extLst>
          </p:cNvPr>
          <p:cNvSpPr txBox="1"/>
          <p:nvPr/>
        </p:nvSpPr>
        <p:spPr>
          <a:xfrm>
            <a:off x="5042069" y="894169"/>
            <a:ext cx="33589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/>
              <a:t>SNR </a:t>
            </a:r>
            <a:r>
              <a:rPr lang="en-US" sz="2800" i="1"/>
              <a:t>decreases</a:t>
            </a:r>
            <a:r>
              <a:rPr lang="en-US" sz="2800"/>
              <a:t> as</a:t>
            </a:r>
            <a:br>
              <a:rPr lang="en-US" sz="2800"/>
            </a:br>
            <a:r>
              <a:rPr lang="en-US" sz="2800"/>
              <a:t># of sensors increases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A89DEB-C4B5-4D11-9D55-350DFC2DCFDD}"/>
                  </a:ext>
                </a:extLst>
              </p:cNvPr>
              <p:cNvSpPr txBox="1"/>
              <p:nvPr/>
            </p:nvSpPr>
            <p:spPr>
              <a:xfrm>
                <a:off x="761022" y="894169"/>
                <a:ext cx="342997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/>
                  <a:t>Noise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/>
                  <a:t>,</a:t>
                </a:r>
                <a:br>
                  <a:rPr lang="en-US" sz="2800"/>
                </a:br>
                <a:r>
                  <a:rPr lang="en-US" sz="2800"/>
                  <a:t>independent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8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A89DEB-C4B5-4D11-9D55-350DFC2D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22" y="894169"/>
                <a:ext cx="3429978" cy="954107"/>
              </a:xfrm>
              <a:prstGeom prst="rect">
                <a:avLst/>
              </a:prstGeom>
              <a:blipFill>
                <a:blip r:embed="rId5"/>
                <a:stretch>
                  <a:fillRect l="-3197" t="-6410" r="-302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D569A54C-02B8-4B17-BB70-860EED8F9A54}"/>
              </a:ext>
            </a:extLst>
          </p:cNvPr>
          <p:cNvSpPr/>
          <p:nvPr/>
        </p:nvSpPr>
        <p:spPr>
          <a:xfrm>
            <a:off x="1872676" y="762000"/>
            <a:ext cx="1206670" cy="1203919"/>
          </a:xfrm>
          <a:prstGeom prst="mathMultiply">
            <a:avLst>
              <a:gd name="adj1" fmla="val 5045"/>
            </a:avLst>
          </a:prstGeom>
          <a:solidFill>
            <a:srgbClr val="C83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E0C51B-B68C-481A-BCE4-3220D8937C0B}"/>
              </a:ext>
            </a:extLst>
          </p:cNvPr>
          <p:cNvGrpSpPr/>
          <p:nvPr/>
        </p:nvGrpSpPr>
        <p:grpSpPr>
          <a:xfrm>
            <a:off x="3458977" y="3657303"/>
            <a:ext cx="2141157" cy="1816740"/>
            <a:chOff x="3458977" y="3657303"/>
            <a:chExt cx="2141157" cy="181674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A61961C-7D05-4C4D-83F2-78317AF580FF}"/>
                </a:ext>
              </a:extLst>
            </p:cNvPr>
            <p:cNvGrpSpPr/>
            <p:nvPr/>
          </p:nvGrpSpPr>
          <p:grpSpPr>
            <a:xfrm>
              <a:off x="3458977" y="3835936"/>
              <a:ext cx="2141157" cy="1554928"/>
              <a:chOff x="477103" y="3830422"/>
              <a:chExt cx="2141157" cy="1554928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A138FEF-C549-4AFE-A90D-85FCB5268946}"/>
                  </a:ext>
                </a:extLst>
              </p:cNvPr>
              <p:cNvCxnSpPr/>
              <p:nvPr/>
            </p:nvCxnSpPr>
            <p:spPr>
              <a:xfrm>
                <a:off x="477103" y="4592262"/>
                <a:ext cx="2141157" cy="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B0FCC29-D766-4F77-A330-7216D1D615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01" t="5441" r="9890" b="14104"/>
              <a:stretch/>
            </p:blipFill>
            <p:spPr>
              <a:xfrm>
                <a:off x="496275" y="3830422"/>
                <a:ext cx="2064316" cy="1554928"/>
              </a:xfrm>
              <a:prstGeom prst="rect">
                <a:avLst/>
              </a:prstGeom>
            </p:spPr>
          </p:pic>
        </p:grpSp>
        <p:sp>
          <p:nvSpPr>
            <p:cNvPr id="22" name="Chord 21">
              <a:extLst>
                <a:ext uri="{FF2B5EF4-FFF2-40B4-BE49-F238E27FC236}">
                  <a16:creationId xmlns:a16="http://schemas.microsoft.com/office/drawing/2014/main" id="{12292BB6-46DF-415F-B3C7-6CF11292133F}"/>
                </a:ext>
              </a:extLst>
            </p:cNvPr>
            <p:cNvSpPr/>
            <p:nvPr/>
          </p:nvSpPr>
          <p:spPr>
            <a:xfrm rot="5400000">
              <a:off x="4349062" y="3640886"/>
              <a:ext cx="328351" cy="361186"/>
            </a:xfrm>
            <a:prstGeom prst="chord">
              <a:avLst>
                <a:gd name="adj1" fmla="val 5446858"/>
                <a:gd name="adj2" fmla="val 16200000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1CDB4E-6822-4A8D-9AE5-15DECEC1BF74}"/>
                </a:ext>
              </a:extLst>
            </p:cNvPr>
            <p:cNvSpPr/>
            <p:nvPr/>
          </p:nvSpPr>
          <p:spPr>
            <a:xfrm>
              <a:off x="4322235" y="3821479"/>
              <a:ext cx="385811" cy="1652564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BB4A5D-C275-4757-B32D-BBD31164D12B}"/>
                  </a:ext>
                </a:extLst>
              </p:cNvPr>
              <p:cNvSpPr txBox="1"/>
              <p:nvPr/>
            </p:nvSpPr>
            <p:spPr>
              <a:xfrm>
                <a:off x="2234629" y="2967093"/>
                <a:ext cx="162724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/>
                  <a:t>Underlying</a:t>
                </a:r>
                <a:br>
                  <a:rPr lang="en-US" sz="2400"/>
                </a:br>
                <a:r>
                  <a:rPr lang="en-US" sz="2400"/>
                  <a:t>white noise</a:t>
                </a:r>
                <a:br>
                  <a:rPr lang="en-US" sz="2400"/>
                </a:br>
                <a:r>
                  <a:rPr lang="en-US" sz="2400"/>
                  <a:t>process</a:t>
                </a:r>
                <a:br>
                  <a:rPr lang="en-US" sz="240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BB4A5D-C275-4757-B32D-BBD31164D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29" y="2967093"/>
                <a:ext cx="1627240" cy="1569660"/>
              </a:xfrm>
              <a:prstGeom prst="rect">
                <a:avLst/>
              </a:prstGeom>
              <a:blipFill>
                <a:blip r:embed="rId6"/>
                <a:stretch>
                  <a:fillRect l="-5618" t="-3113" r="-4869" b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424D3FE9-D9EA-43E5-8428-C439A44CA43B}"/>
              </a:ext>
            </a:extLst>
          </p:cNvPr>
          <p:cNvSpPr/>
          <p:nvPr/>
        </p:nvSpPr>
        <p:spPr>
          <a:xfrm flipH="1">
            <a:off x="2004584" y="3403178"/>
            <a:ext cx="612525" cy="1238252"/>
          </a:xfrm>
          <a:prstGeom prst="arc">
            <a:avLst>
              <a:gd name="adj1" fmla="val 16546492"/>
              <a:gd name="adj2" fmla="val 19977467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4CB0B6-4E86-4129-83E0-38EA226BEE3E}"/>
              </a:ext>
            </a:extLst>
          </p:cNvPr>
          <p:cNvSpPr txBox="1"/>
          <p:nvPr/>
        </p:nvSpPr>
        <p:spPr>
          <a:xfrm>
            <a:off x="3581400" y="5558135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Less averaging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AD6F7C-4B15-4558-B6B0-C342BA49601A}"/>
                  </a:ext>
                </a:extLst>
              </p:cNvPr>
              <p:cNvSpPr txBox="1"/>
              <p:nvPr/>
            </p:nvSpPr>
            <p:spPr>
              <a:xfrm>
                <a:off x="2514600" y="1961247"/>
                <a:ext cx="4244111" cy="849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width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5AD6F7C-4B15-4558-B6B0-C342BA496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961247"/>
                <a:ext cx="4244111" cy="8494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A073CA-2A41-41D2-A402-5D82E98BCDBC}"/>
                  </a:ext>
                </a:extLst>
              </p:cNvPr>
              <p:cNvSpPr txBox="1"/>
              <p:nvPr/>
            </p:nvSpPr>
            <p:spPr>
              <a:xfrm>
                <a:off x="5638800" y="3432096"/>
                <a:ext cx="29389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Noise var.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∝1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2400"/>
                  <a:t> width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A073CA-2A41-41D2-A402-5D82E98BC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432096"/>
                <a:ext cx="2938946" cy="461665"/>
              </a:xfrm>
              <a:prstGeom prst="rect">
                <a:avLst/>
              </a:prstGeom>
              <a:blipFill>
                <a:blip r:embed="rId8"/>
                <a:stretch>
                  <a:fillRect l="-3112" t="-10526" r="-207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C66B91-42B6-4D43-8235-57C9F0B387BD}"/>
                  </a:ext>
                </a:extLst>
              </p:cNvPr>
              <p:cNvSpPr txBox="1"/>
              <p:nvPr/>
            </p:nvSpPr>
            <p:spPr>
              <a:xfrm>
                <a:off x="6126244" y="3964525"/>
                <a:ext cx="28232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2400"/>
                  <a:t>w</a:t>
                </a:r>
                <a:r>
                  <a:rPr lang="en-US" sz="2400" b="0"/>
                  <a:t>idth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∝1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2400"/>
                  <a:t> #sensors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C66B91-42B6-4D43-8235-57C9F0B38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44" y="3964525"/>
                <a:ext cx="2823273" cy="461665"/>
              </a:xfrm>
              <a:prstGeom prst="rect">
                <a:avLst/>
              </a:prstGeom>
              <a:blipFill>
                <a:blip r:embed="rId9"/>
                <a:stretch>
                  <a:fillRect l="-3456" t="-10526" r="-237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1F727D-FE7E-42AE-B67B-CA17EF66777F}"/>
                  </a:ext>
                </a:extLst>
              </p:cNvPr>
              <p:cNvSpPr txBox="1"/>
              <p:nvPr/>
            </p:nvSpPr>
            <p:spPr>
              <a:xfrm>
                <a:off x="5638800" y="4505258"/>
                <a:ext cx="29123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Noise var.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400"/>
                  <a:t>  #sensors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1F727D-FE7E-42AE-B67B-CA17EF66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505258"/>
                <a:ext cx="2912336" cy="461665"/>
              </a:xfrm>
              <a:prstGeom prst="rect">
                <a:avLst/>
              </a:prstGeom>
              <a:blipFill>
                <a:blip r:embed="rId10"/>
                <a:stretch>
                  <a:fillRect l="-3138" t="-10526" r="-209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EAE9D8-0AC2-4B76-8081-CAD08B39A3AB}"/>
                  </a:ext>
                </a:extLst>
              </p:cNvPr>
              <p:cNvSpPr txBox="1"/>
              <p:nvPr/>
            </p:nvSpPr>
            <p:spPr>
              <a:xfrm>
                <a:off x="6337165" y="5035281"/>
                <a:ext cx="26132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SNR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∝1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2400"/>
                  <a:t> #sensors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EAE9D8-0AC2-4B76-8081-CAD08B39A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165" y="5035281"/>
                <a:ext cx="2613279" cy="461665"/>
              </a:xfrm>
              <a:prstGeom prst="rect">
                <a:avLst/>
              </a:prstGeom>
              <a:blipFill>
                <a:blip r:embed="rId11"/>
                <a:stretch>
                  <a:fillRect l="-3738" t="-10526" r="-280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08CDB87-08A1-4432-8C1B-9795F47B8C25}"/>
              </a:ext>
            </a:extLst>
          </p:cNvPr>
          <p:cNvGrpSpPr/>
          <p:nvPr/>
        </p:nvGrpSpPr>
        <p:grpSpPr>
          <a:xfrm>
            <a:off x="1115955" y="3550849"/>
            <a:ext cx="789796" cy="1916863"/>
            <a:chOff x="2659627" y="3550849"/>
            <a:chExt cx="789796" cy="1916863"/>
          </a:xfrm>
        </p:grpSpPr>
        <p:sp>
          <p:nvSpPr>
            <p:cNvPr id="20" name="Chord 19">
              <a:extLst>
                <a:ext uri="{FF2B5EF4-FFF2-40B4-BE49-F238E27FC236}">
                  <a16:creationId xmlns:a16="http://schemas.microsoft.com/office/drawing/2014/main" id="{1736D4F4-F638-4C8A-9FF8-A032EF145982}"/>
                </a:ext>
              </a:extLst>
            </p:cNvPr>
            <p:cNvSpPr/>
            <p:nvPr/>
          </p:nvSpPr>
          <p:spPr>
            <a:xfrm rot="5400000">
              <a:off x="2790119" y="3428138"/>
              <a:ext cx="528812" cy="774233"/>
            </a:xfrm>
            <a:prstGeom prst="chord">
              <a:avLst>
                <a:gd name="adj1" fmla="val 5446858"/>
                <a:gd name="adj2" fmla="val 16200000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F26896-C51D-4303-AD33-CB2C7D3FFA99}"/>
                </a:ext>
              </a:extLst>
            </p:cNvPr>
            <p:cNvSpPr/>
            <p:nvPr/>
          </p:nvSpPr>
          <p:spPr>
            <a:xfrm>
              <a:off x="2659627" y="3815148"/>
              <a:ext cx="789796" cy="1652564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62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6" grpId="0"/>
      <p:bldP spid="9" grpId="0" animBg="1"/>
      <p:bldP spid="3" grpId="0"/>
      <p:bldP spid="25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2EAE-33C7-4135-B0F0-363D5957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8753"/>
          </a:xfrm>
        </p:spPr>
        <p:txBody>
          <a:bodyPr>
            <a:noAutofit/>
          </a:bodyPr>
          <a:lstStyle/>
          <a:p>
            <a:r>
              <a:rPr lang="en-US" sz="3600"/>
              <a:t>Bounds for the “integrator sensor”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BFAE7-07A4-4228-A2A2-2B566538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D409-3DA5-4DC4-982B-2A349737762F}" type="slidenum">
              <a:rPr lang="en-US" smtClean="0"/>
              <a:pPr/>
              <a:t>12</a:t>
            </a:fld>
            <a:r>
              <a:rPr lang="en-US"/>
              <a:t> / 17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6EF12E-CDFC-4282-9E34-7A1783B991C6}"/>
              </a:ext>
            </a:extLst>
          </p:cNvPr>
          <p:cNvGrpSpPr/>
          <p:nvPr/>
        </p:nvGrpSpPr>
        <p:grpSpPr>
          <a:xfrm>
            <a:off x="4038600" y="1066800"/>
            <a:ext cx="4123116" cy="845231"/>
            <a:chOff x="1719110" y="4458961"/>
            <a:chExt cx="4123116" cy="845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DD9D121-9069-4CAF-9FB6-98E7E0B43495}"/>
                    </a:ext>
                  </a:extLst>
                </p:cNvPr>
                <p:cNvSpPr txBox="1"/>
                <p:nvPr/>
              </p:nvSpPr>
              <p:spPr>
                <a:xfrm>
                  <a:off x="1719110" y="4458961"/>
                  <a:ext cx="4123116" cy="845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8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sup</m:t>
                                    </m:r>
                                  </m:e>
                                  <m:lim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lim>
                                </m:limLow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</m:e>
                                  <m:sub>
                                    <m:bar>
                                      <m:bar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ba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  <m:d>
                                              <m:d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bar>
                                                  <m:bar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arPr>
                                                  <m:e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  </m:t>
                                                    </m:r>
                                                  </m:e>
                                                </m:bar>
                                              </m:e>
                                            </m:d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DD9D121-9069-4CAF-9FB6-98E7E0B43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110" y="4458961"/>
                  <a:ext cx="4123116" cy="8452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A35A32F-4381-47EB-855E-55CDAE25F6E7}"/>
                    </a:ext>
                  </a:extLst>
                </p:cNvPr>
                <p:cNvSpPr txBox="1"/>
                <p:nvPr/>
              </p:nvSpPr>
              <p:spPr>
                <a:xfrm>
                  <a:off x="4133268" y="4577436"/>
                  <a:ext cx="429955" cy="575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A35A32F-4381-47EB-855E-55CDAE25F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3268" y="4577436"/>
                  <a:ext cx="429955" cy="5755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80B170-7822-4531-93BC-F5C5E250D05D}"/>
                  </a:ext>
                </a:extLst>
              </p:cNvPr>
              <p:cNvSpPr txBox="1"/>
              <p:nvPr/>
            </p:nvSpPr>
            <p:spPr>
              <a:xfrm>
                <a:off x="4594732" y="2080780"/>
                <a:ext cx="3550524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80B170-7822-4531-93BC-F5C5E250D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32" y="2080780"/>
                <a:ext cx="3550524" cy="708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E7BBAD-19DF-4904-9F03-E0A6E621280C}"/>
                  </a:ext>
                </a:extLst>
              </p:cNvPr>
              <p:cNvSpPr txBox="1"/>
              <p:nvPr/>
            </p:nvSpPr>
            <p:spPr>
              <a:xfrm>
                <a:off x="4622662" y="2810915"/>
                <a:ext cx="4251548" cy="1093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E7BBAD-19DF-4904-9F03-E0A6E6212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62" y="2810915"/>
                <a:ext cx="4251548" cy="1093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AB98240-FEBF-49DD-B808-2B1FBB996C49}"/>
              </a:ext>
            </a:extLst>
          </p:cNvPr>
          <p:cNvSpPr txBox="1"/>
          <p:nvPr/>
        </p:nvSpPr>
        <p:spPr>
          <a:xfrm>
            <a:off x="5601785" y="3931991"/>
            <a:ext cx="3066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(For gaussian noise)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410656-0EB6-4FBF-ABA9-B93A869112D7}"/>
              </a:ext>
            </a:extLst>
          </p:cNvPr>
          <p:cNvGrpSpPr/>
          <p:nvPr/>
        </p:nvGrpSpPr>
        <p:grpSpPr>
          <a:xfrm>
            <a:off x="656759" y="3642666"/>
            <a:ext cx="2798436" cy="2072334"/>
            <a:chOff x="284542" y="4796135"/>
            <a:chExt cx="2798436" cy="207233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3E275E3-9CEA-441C-BE1C-6CAE28D0CAB3}"/>
                </a:ext>
              </a:extLst>
            </p:cNvPr>
            <p:cNvGrpSpPr/>
            <p:nvPr/>
          </p:nvGrpSpPr>
          <p:grpSpPr>
            <a:xfrm>
              <a:off x="284542" y="5576496"/>
              <a:ext cx="2798436" cy="1291973"/>
              <a:chOff x="304800" y="3361623"/>
              <a:chExt cx="2798436" cy="12919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53A96B4-7448-4417-A11E-62E8C0B53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" y="4187466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b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30EAEA3C-6434-4030-BCFB-A538049CEE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187466"/>
                    <a:ext cx="423514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D5904C2-E744-4A74-B2F2-145157BDD26C}"/>
                  </a:ext>
                </a:extLst>
              </p:cNvPr>
              <p:cNvGrpSpPr/>
              <p:nvPr/>
            </p:nvGrpSpPr>
            <p:grpSpPr>
              <a:xfrm>
                <a:off x="457346" y="3361623"/>
                <a:ext cx="2645890" cy="1291973"/>
                <a:chOff x="928666" y="4912664"/>
                <a:chExt cx="2645890" cy="1291973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E5672AC2-FF8E-4C16-B5DF-3B27D0FEDB03}"/>
                    </a:ext>
                  </a:extLst>
                </p:cNvPr>
                <p:cNvGrpSpPr/>
                <p:nvPr/>
              </p:nvGrpSpPr>
              <p:grpSpPr>
                <a:xfrm>
                  <a:off x="928666" y="4912664"/>
                  <a:ext cx="2590800" cy="910042"/>
                  <a:chOff x="571500" y="2215974"/>
                  <a:chExt cx="2590800" cy="910042"/>
                </a:xfrm>
              </p:grpSpPr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B0E73A1E-0B98-4841-8E73-DB0FBB5A16C9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3064304"/>
                    <a:ext cx="2590800" cy="0"/>
                  </a:xfrm>
                  <a:prstGeom prst="line">
                    <a:avLst/>
                  </a:prstGeom>
                  <a:ln w="50800">
                    <a:solidFill>
                      <a:srgbClr val="C3275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BF133E63-225B-4BB0-9E1A-0AEC40308A61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2269867"/>
                    <a:ext cx="2590800" cy="0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>
                    <a:extLst>
                      <a:ext uri="{FF2B5EF4-FFF2-40B4-BE49-F238E27FC236}">
                        <a16:creationId xmlns:a16="http://schemas.microsoft.com/office/drawing/2014/main" id="{A7F6B977-265B-488B-A382-77998B0ED7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34786" y="2612595"/>
                    <a:ext cx="0" cy="457199"/>
                  </a:xfrm>
                  <a:prstGeom prst="straightConnector1">
                    <a:avLst/>
                  </a:prstGeom>
                  <a:ln w="50800">
                    <a:solidFill>
                      <a:schemeClr val="tx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41BAB1BD-235E-4E74-A7C4-F9A28316E588}"/>
                      </a:ext>
                    </a:extLst>
                  </p:cNvPr>
                  <p:cNvSpPr txBox="1"/>
                  <p:nvPr/>
                </p:nvSpPr>
                <p:spPr>
                  <a:xfrm>
                    <a:off x="1917357" y="2664351"/>
                    <a:ext cx="83240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>
                        <a:solidFill>
                          <a:srgbClr val="C3275F"/>
                        </a:solidFill>
                      </a:rPr>
                      <a:t>Brain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B73EA10-DB1F-4270-8C87-BAF6FB110CFA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280" y="2215974"/>
                    <a:ext cx="83292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Scalp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948A766C-79B4-420C-AD7C-514BA44A23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652" y="5742972"/>
                      <a:ext cx="3179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400" b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BD1ED23C-FC26-4E2F-9545-546748B724B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652" y="5742972"/>
                      <a:ext cx="317904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846" r="-13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412609BB-C283-4110-9788-99DDE17BE0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38120" y="5738116"/>
                      <a:ext cx="55848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7593E8CB-C4E1-4C56-A718-AD94FF611A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8120" y="5738116"/>
                      <a:ext cx="558486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27D35AC-7D75-4E59-B597-F6163061787E}"/>
                  </a:ext>
                </a:extLst>
              </p:cNvPr>
              <p:cNvCxnSpPr/>
              <p:nvPr/>
            </p:nvCxnSpPr>
            <p:spPr>
              <a:xfrm flipV="1">
                <a:off x="1701632" y="3757704"/>
                <a:ext cx="0" cy="457199"/>
              </a:xfrm>
              <a:prstGeom prst="straightConnector1">
                <a:avLst/>
              </a:prstGeom>
              <a:ln w="50800">
                <a:solidFill>
                  <a:srgbClr val="FF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C19E8D89-2617-44F2-9D44-3F1D0AD95023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800" y="4186535"/>
                    <a:ext cx="55848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>
                      <a:solidFill>
                        <a:srgbClr val="FF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85BFB835-8CCE-4E08-B4F1-B36AA0577E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800" y="4186535"/>
                    <a:ext cx="558486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6E0223-C7EC-429A-898A-35400214CB8C}"/>
                </a:ext>
              </a:extLst>
            </p:cNvPr>
            <p:cNvGrpSpPr/>
            <p:nvPr/>
          </p:nvGrpSpPr>
          <p:grpSpPr>
            <a:xfrm>
              <a:off x="450761" y="4864482"/>
              <a:ext cx="2567087" cy="964284"/>
              <a:chOff x="4351226" y="4790612"/>
              <a:chExt cx="2567087" cy="96428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4E1BE79-CC5F-49B4-BCFA-97D79A02840F}"/>
                  </a:ext>
                </a:extLst>
              </p:cNvPr>
              <p:cNvSpPr/>
              <p:nvPr/>
            </p:nvSpPr>
            <p:spPr>
              <a:xfrm>
                <a:off x="4848057" y="5501200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7C86B5B-8141-4B87-B618-EA7C8C90098A}"/>
                  </a:ext>
                </a:extLst>
              </p:cNvPr>
              <p:cNvCxnSpPr/>
              <p:nvPr/>
            </p:nvCxnSpPr>
            <p:spPr>
              <a:xfrm>
                <a:off x="4903434" y="5349723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8C573AF-D635-4642-96A7-F56F893BBA43}"/>
                  </a:ext>
                </a:extLst>
              </p:cNvPr>
              <p:cNvSpPr/>
              <p:nvPr/>
            </p:nvSpPr>
            <p:spPr>
              <a:xfrm>
                <a:off x="5351140" y="532308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5905E1D-2745-415E-A98E-78D3FC5C6C4B}"/>
                  </a:ext>
                </a:extLst>
              </p:cNvPr>
              <p:cNvCxnSpPr/>
              <p:nvPr/>
            </p:nvCxnSpPr>
            <p:spPr>
              <a:xfrm>
                <a:off x="5406517" y="517161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CEAA6D4-D2C5-4560-A14C-B8E7C0E4B1C2}"/>
                  </a:ext>
                </a:extLst>
              </p:cNvPr>
              <p:cNvSpPr/>
              <p:nvPr/>
            </p:nvSpPr>
            <p:spPr>
              <a:xfrm>
                <a:off x="5581822" y="494208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B6F1955-A2E8-432A-A021-689519BC7271}"/>
                  </a:ext>
                </a:extLst>
              </p:cNvPr>
              <p:cNvCxnSpPr/>
              <p:nvPr/>
            </p:nvCxnSpPr>
            <p:spPr>
              <a:xfrm>
                <a:off x="5641774" y="479061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7AAD95A-B885-48DE-B489-F4583A34FBA2}"/>
                  </a:ext>
                </a:extLst>
              </p:cNvPr>
              <p:cNvSpPr/>
              <p:nvPr/>
            </p:nvSpPr>
            <p:spPr>
              <a:xfrm>
                <a:off x="5095366" y="5494405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004FE28-2D8F-45E9-8621-4DEB55979A32}"/>
                  </a:ext>
                </a:extLst>
              </p:cNvPr>
              <p:cNvCxnSpPr/>
              <p:nvPr/>
            </p:nvCxnSpPr>
            <p:spPr>
              <a:xfrm>
                <a:off x="5154976" y="5342928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5B9852D-F026-40A4-9379-1D66877C93F7}"/>
                  </a:ext>
                </a:extLst>
              </p:cNvPr>
              <p:cNvCxnSpPr/>
              <p:nvPr/>
            </p:nvCxnSpPr>
            <p:spPr>
              <a:xfrm>
                <a:off x="4415069" y="5359306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A8BFBD9-EC1D-47C0-89BC-05EA5F623887}"/>
                  </a:ext>
                </a:extLst>
              </p:cNvPr>
              <p:cNvSpPr/>
              <p:nvPr/>
            </p:nvSpPr>
            <p:spPr>
              <a:xfrm>
                <a:off x="4351226" y="5510783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5619695-6342-4974-993D-892B92129041}"/>
                  </a:ext>
                </a:extLst>
              </p:cNvPr>
              <p:cNvCxnSpPr/>
              <p:nvPr/>
            </p:nvCxnSpPr>
            <p:spPr>
              <a:xfrm>
                <a:off x="4663357" y="5346978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09E3CF6-11B5-4CFE-AF36-A5DB15E1181B}"/>
                  </a:ext>
                </a:extLst>
              </p:cNvPr>
              <p:cNvSpPr/>
              <p:nvPr/>
            </p:nvSpPr>
            <p:spPr>
              <a:xfrm>
                <a:off x="4605953" y="5498455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236E5E2-FB95-4BD9-84EF-881B0986B8A3}"/>
                  </a:ext>
                </a:extLst>
              </p:cNvPr>
              <p:cNvSpPr/>
              <p:nvPr/>
            </p:nvSpPr>
            <p:spPr>
              <a:xfrm>
                <a:off x="5833297" y="500369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E8608F6-AB03-422F-9168-98AA4C077820}"/>
                  </a:ext>
                </a:extLst>
              </p:cNvPr>
              <p:cNvCxnSpPr/>
              <p:nvPr/>
            </p:nvCxnSpPr>
            <p:spPr>
              <a:xfrm>
                <a:off x="5889016" y="485222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822E70A-E552-4C6F-A9AB-32DEB1C4346D}"/>
                  </a:ext>
                </a:extLst>
              </p:cNvPr>
              <p:cNvSpPr/>
              <p:nvPr/>
            </p:nvSpPr>
            <p:spPr>
              <a:xfrm>
                <a:off x="6081217" y="538469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6780314-7E2B-4FAD-887F-55F1E41313DF}"/>
                  </a:ext>
                </a:extLst>
              </p:cNvPr>
              <p:cNvCxnSpPr/>
              <p:nvPr/>
            </p:nvCxnSpPr>
            <p:spPr>
              <a:xfrm>
                <a:off x="6145060" y="523322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738F81D-1445-4972-9063-3DE9FE532215}"/>
                  </a:ext>
                </a:extLst>
              </p:cNvPr>
              <p:cNvSpPr/>
              <p:nvPr/>
            </p:nvSpPr>
            <p:spPr>
              <a:xfrm>
                <a:off x="6302567" y="5485601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A8D5093-CF99-4C69-8049-F345AE10541D}"/>
                  </a:ext>
                </a:extLst>
              </p:cNvPr>
              <p:cNvCxnSpPr/>
              <p:nvPr/>
            </p:nvCxnSpPr>
            <p:spPr>
              <a:xfrm>
                <a:off x="6366410" y="5334124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C2B1AA8-D985-49C3-BAEE-1154B032A8F2}"/>
                  </a:ext>
                </a:extLst>
              </p:cNvPr>
              <p:cNvSpPr/>
              <p:nvPr/>
            </p:nvSpPr>
            <p:spPr>
              <a:xfrm>
                <a:off x="6550523" y="5473590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038266D-290D-4944-BF2C-FD108F68BBB6}"/>
                  </a:ext>
                </a:extLst>
              </p:cNvPr>
              <p:cNvCxnSpPr/>
              <p:nvPr/>
            </p:nvCxnSpPr>
            <p:spPr>
              <a:xfrm>
                <a:off x="6614366" y="5322113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BFE95B8-2319-46AC-B629-8696EFBD9E5E}"/>
                  </a:ext>
                </a:extLst>
              </p:cNvPr>
              <p:cNvSpPr/>
              <p:nvPr/>
            </p:nvSpPr>
            <p:spPr>
              <a:xfrm>
                <a:off x="6798479" y="5473590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15F1FFD-958E-412A-8581-28F07898D85B}"/>
                  </a:ext>
                </a:extLst>
              </p:cNvPr>
              <p:cNvCxnSpPr/>
              <p:nvPr/>
            </p:nvCxnSpPr>
            <p:spPr>
              <a:xfrm>
                <a:off x="6862322" y="5322113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57BD22-CE30-4890-BD64-8B23BEAF6646}"/>
                </a:ext>
              </a:extLst>
            </p:cNvPr>
            <p:cNvGrpSpPr/>
            <p:nvPr/>
          </p:nvGrpSpPr>
          <p:grpSpPr>
            <a:xfrm>
              <a:off x="437827" y="4872373"/>
              <a:ext cx="2578431" cy="954701"/>
              <a:chOff x="513690" y="4790465"/>
              <a:chExt cx="2578431" cy="9547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E0FD969-4A2F-488F-AA06-A80ED5EDF7A3}"/>
                  </a:ext>
                </a:extLst>
              </p:cNvPr>
              <p:cNvGrpSpPr/>
              <p:nvPr/>
            </p:nvGrpSpPr>
            <p:grpSpPr>
              <a:xfrm>
                <a:off x="513690" y="5349576"/>
                <a:ext cx="119834" cy="395590"/>
                <a:chOff x="5574957" y="4286833"/>
                <a:chExt cx="119834" cy="387795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F5A948B3-6DD1-4437-8AF4-45FD3FBC247F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0C2F388-B23E-4DDB-A3CB-818932D24E3A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67D3A63-1CDD-4E63-A717-0FFF7EC19921}"/>
                  </a:ext>
                </a:extLst>
              </p:cNvPr>
              <p:cNvGrpSpPr/>
              <p:nvPr/>
            </p:nvGrpSpPr>
            <p:grpSpPr>
              <a:xfrm>
                <a:off x="1021006" y="5171465"/>
                <a:ext cx="119834" cy="395590"/>
                <a:chOff x="5579190" y="4286833"/>
                <a:chExt cx="119834" cy="387795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3540F18-93D8-44A0-BEC8-7EAFEE751889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771EE03-206E-4629-BA52-0EDCAFEA5403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36ADF1-CAD2-4AA8-ABCE-D512E09D88C8}"/>
                  </a:ext>
                </a:extLst>
              </p:cNvPr>
              <p:cNvGrpSpPr/>
              <p:nvPr/>
            </p:nvGrpSpPr>
            <p:grpSpPr>
              <a:xfrm>
                <a:off x="1257836" y="4790465"/>
                <a:ext cx="119834" cy="395590"/>
                <a:chOff x="5568406" y="4286833"/>
                <a:chExt cx="119834" cy="387795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555174E-11DC-4C0C-B85E-EDFF6D6276F8}"/>
                    </a:ext>
                  </a:extLst>
                </p:cNvPr>
                <p:cNvSpPr/>
                <p:nvPr/>
              </p:nvSpPr>
              <p:spPr>
                <a:xfrm>
                  <a:off x="5568406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FF8D67C-A7BE-442C-8950-5DA7C0611360}"/>
                    </a:ext>
                  </a:extLst>
                </p:cNvPr>
                <p:cNvCxnSpPr/>
                <p:nvPr/>
              </p:nvCxnSpPr>
              <p:spPr>
                <a:xfrm>
                  <a:off x="5626443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CC0E3B8-6E74-4286-A6C3-08D44A60F509}"/>
                  </a:ext>
                </a:extLst>
              </p:cNvPr>
              <p:cNvGrpSpPr/>
              <p:nvPr/>
            </p:nvGrpSpPr>
            <p:grpSpPr>
              <a:xfrm>
                <a:off x="769465" y="5342781"/>
                <a:ext cx="119834" cy="395590"/>
                <a:chOff x="5579190" y="4286833"/>
                <a:chExt cx="119834" cy="387795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73C17A5-ED3A-40F2-9912-85C4F9971F97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668193E-63A5-4CFB-9791-B688824013C8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432B85-323B-4BC7-84C9-35D7636CFADB}"/>
                  </a:ext>
                </a:extLst>
              </p:cNvPr>
              <p:cNvGrpSpPr/>
              <p:nvPr/>
            </p:nvGrpSpPr>
            <p:grpSpPr>
              <a:xfrm>
                <a:off x="2724332" y="5320106"/>
                <a:ext cx="119834" cy="395590"/>
                <a:chOff x="5574957" y="4286833"/>
                <a:chExt cx="119834" cy="387795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27C231EF-1B24-4F4F-B4A2-1147934902E3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9842958-CEE2-40C4-9041-A97BC58211CD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6ABB7CC-30EF-49BC-AF8D-64C6702F3E55}"/>
                  </a:ext>
                </a:extLst>
              </p:cNvPr>
              <p:cNvGrpSpPr/>
              <p:nvPr/>
            </p:nvGrpSpPr>
            <p:grpSpPr>
              <a:xfrm>
                <a:off x="2972287" y="5308197"/>
                <a:ext cx="119834" cy="395590"/>
                <a:chOff x="5574957" y="4286833"/>
                <a:chExt cx="119834" cy="387795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32D993A-435E-4019-ABCA-B7D8CDABF347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8F8445B-BF9F-4C2A-AFF0-8CACB9D552C3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2A743C3-847B-41BD-945A-3251EDBDD8BF}"/>
                  </a:ext>
                </a:extLst>
              </p:cNvPr>
              <p:cNvGrpSpPr/>
              <p:nvPr/>
            </p:nvGrpSpPr>
            <p:grpSpPr>
              <a:xfrm>
                <a:off x="1498930" y="4852075"/>
                <a:ext cx="119834" cy="395590"/>
                <a:chOff x="5562258" y="4286833"/>
                <a:chExt cx="119834" cy="387795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5C8097FA-3BC0-4A87-B15F-590671C7CA02}"/>
                    </a:ext>
                  </a:extLst>
                </p:cNvPr>
                <p:cNvSpPr/>
                <p:nvPr/>
              </p:nvSpPr>
              <p:spPr>
                <a:xfrm>
                  <a:off x="5562258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D8363F62-AA07-4C00-9279-B7B24ACE2DFA}"/>
                    </a:ext>
                  </a:extLst>
                </p:cNvPr>
                <p:cNvCxnSpPr/>
                <p:nvPr/>
              </p:nvCxnSpPr>
              <p:spPr>
                <a:xfrm>
                  <a:off x="5626443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A4E0B55-C529-4540-8E22-AF5635645134}"/>
                  </a:ext>
                </a:extLst>
              </p:cNvPr>
              <p:cNvGrpSpPr/>
              <p:nvPr/>
            </p:nvGrpSpPr>
            <p:grpSpPr>
              <a:xfrm>
                <a:off x="1759549" y="5233075"/>
                <a:ext cx="119834" cy="395590"/>
                <a:chOff x="5579190" y="4286833"/>
                <a:chExt cx="119834" cy="387795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4E03D4FA-2BD4-411F-A73D-01FF7860ACFA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6BA4421-F23D-4427-8C6A-E7F59308BA53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A664970-B92D-4F60-B4AA-59D61037F514}"/>
                  </a:ext>
                </a:extLst>
              </p:cNvPr>
              <p:cNvGrpSpPr/>
              <p:nvPr/>
            </p:nvGrpSpPr>
            <p:grpSpPr>
              <a:xfrm>
                <a:off x="1980899" y="5333977"/>
                <a:ext cx="119834" cy="395590"/>
                <a:chOff x="5579190" y="4286833"/>
                <a:chExt cx="119834" cy="387795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74C3DCD-5DB6-4C94-B018-6F30D4FAEDFF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3D9D0F1-A9D1-4551-AD78-9AB4F8075F64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0A3ABFE-08E5-4957-9C95-E6174BF539F4}"/>
                  </a:ext>
                </a:extLst>
              </p:cNvPr>
              <p:cNvGrpSpPr/>
              <p:nvPr/>
            </p:nvGrpSpPr>
            <p:grpSpPr>
              <a:xfrm>
                <a:off x="2224622" y="5321966"/>
                <a:ext cx="119834" cy="395590"/>
                <a:chOff x="5574957" y="4286833"/>
                <a:chExt cx="119834" cy="387795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78C9F40-533F-4737-A606-1113C016938F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7119E16-C196-4C57-A3B3-E5B4432039C6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05F98E1-3F55-44DA-9EBA-766F44B9637C}"/>
                  </a:ext>
                </a:extLst>
              </p:cNvPr>
              <p:cNvGrpSpPr/>
              <p:nvPr/>
            </p:nvGrpSpPr>
            <p:grpSpPr>
              <a:xfrm>
                <a:off x="2472578" y="5321966"/>
                <a:ext cx="119834" cy="395590"/>
                <a:chOff x="5574957" y="4286833"/>
                <a:chExt cx="119834" cy="387795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CC096583-F2B6-4489-A6E5-963BF52E031E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80F4CEF-CBC2-47A7-B5AB-D69D6F6CD0AC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9C0A3C8-ACB0-4C45-8907-B0B2AF0FE3AE}"/>
                    </a:ext>
                  </a:extLst>
                </p:cNvPr>
                <p:cNvSpPr txBox="1"/>
                <p:nvPr/>
              </p:nvSpPr>
              <p:spPr>
                <a:xfrm>
                  <a:off x="545123" y="4812323"/>
                  <a:ext cx="6143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sz="2400" b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8911C072-1B11-49DD-B90F-FD1080F1F8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23" y="4812323"/>
                  <a:ext cx="614335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11D807D-0030-4962-BC13-41EE10F8D4EF}"/>
                    </a:ext>
                  </a:extLst>
                </p:cNvPr>
                <p:cNvSpPr txBox="1"/>
                <p:nvPr/>
              </p:nvSpPr>
              <p:spPr>
                <a:xfrm>
                  <a:off x="2113130" y="4796135"/>
                  <a:ext cx="6143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sz="2400" b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5715FD45-BA5D-41A6-98B7-7F105EFA1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130" y="4796135"/>
                  <a:ext cx="614335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76F8F97-D20E-489A-998D-9DCA6D3854A5}"/>
              </a:ext>
            </a:extLst>
          </p:cNvPr>
          <p:cNvGrpSpPr/>
          <p:nvPr/>
        </p:nvGrpSpPr>
        <p:grpSpPr>
          <a:xfrm>
            <a:off x="381000" y="1221178"/>
            <a:ext cx="3134762" cy="2234928"/>
            <a:chOff x="26655" y="2281535"/>
            <a:chExt cx="3134762" cy="223492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AD654B9-F977-4292-B179-8CBB6A971F70}"/>
                </a:ext>
              </a:extLst>
            </p:cNvPr>
            <p:cNvGrpSpPr/>
            <p:nvPr/>
          </p:nvGrpSpPr>
          <p:grpSpPr>
            <a:xfrm>
              <a:off x="304800" y="2438400"/>
              <a:ext cx="2856617" cy="2078063"/>
              <a:chOff x="304800" y="2514600"/>
              <a:chExt cx="2856617" cy="2078063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BFE575A9-2709-4298-952A-3429512E4499}"/>
                  </a:ext>
                </a:extLst>
              </p:cNvPr>
              <p:cNvGrpSpPr/>
              <p:nvPr/>
            </p:nvGrpSpPr>
            <p:grpSpPr>
              <a:xfrm>
                <a:off x="304800" y="2514600"/>
                <a:ext cx="2856617" cy="2078063"/>
                <a:chOff x="304800" y="2575533"/>
                <a:chExt cx="2856617" cy="207806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250F2352-BE35-47FD-B2CE-FEDD423AC8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800" y="4187466"/>
                      <a:ext cx="42351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400" b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CEB406A4-DBEC-404C-880A-3A1B9F9FD7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800" y="4187466"/>
                      <a:ext cx="423514" cy="46166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FCC21917-22B8-4D36-90BF-9B59E61A0DDD}"/>
                    </a:ext>
                  </a:extLst>
                </p:cNvPr>
                <p:cNvGrpSpPr/>
                <p:nvPr/>
              </p:nvGrpSpPr>
              <p:grpSpPr>
                <a:xfrm>
                  <a:off x="343046" y="2575533"/>
                  <a:ext cx="2818371" cy="2078063"/>
                  <a:chOff x="343046" y="2575533"/>
                  <a:chExt cx="2818371" cy="2078063"/>
                </a:xfrm>
              </p:grpSpPr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C677E02B-EE5D-4735-86C6-D8DF12E2A571}"/>
                      </a:ext>
                    </a:extLst>
                  </p:cNvPr>
                  <p:cNvGrpSpPr/>
                  <p:nvPr/>
                </p:nvGrpSpPr>
                <p:grpSpPr>
                  <a:xfrm>
                    <a:off x="343046" y="3147787"/>
                    <a:ext cx="2818371" cy="1505809"/>
                    <a:chOff x="814366" y="4698828"/>
                    <a:chExt cx="2818371" cy="1505809"/>
                  </a:xfrm>
                </p:grpSpPr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5A84FF58-A818-40D3-9BDA-A5C10D64B8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4366" y="4698828"/>
                      <a:ext cx="2818371" cy="1123878"/>
                      <a:chOff x="457200" y="2002138"/>
                      <a:chExt cx="2818371" cy="1123878"/>
                    </a:xfrm>
                  </p:grpSpPr>
                  <p:cxnSp>
                    <p:nvCxnSpPr>
                      <p:cNvPr id="111" name="Straight Connector 110">
                        <a:extLst>
                          <a:ext uri="{FF2B5EF4-FFF2-40B4-BE49-F238E27FC236}">
                            <a16:creationId xmlns:a16="http://schemas.microsoft.com/office/drawing/2014/main" id="{A5651681-B049-48E9-BFB8-BA16FA2E7F5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71500" y="3064304"/>
                        <a:ext cx="2590800" cy="0"/>
                      </a:xfrm>
                      <a:prstGeom prst="line">
                        <a:avLst/>
                      </a:prstGeom>
                      <a:ln w="50800">
                        <a:solidFill>
                          <a:srgbClr val="C3275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>
                        <a:extLst>
                          <a:ext uri="{FF2B5EF4-FFF2-40B4-BE49-F238E27FC236}">
                            <a16:creationId xmlns:a16="http://schemas.microsoft.com/office/drawing/2014/main" id="{77467BE5-6C09-4FBC-8259-C6628890E6C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71500" y="2269867"/>
                        <a:ext cx="25908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3" name="Oval 112">
                        <a:extLst>
                          <a:ext uri="{FF2B5EF4-FFF2-40B4-BE49-F238E27FC236}">
                            <a16:creationId xmlns:a16="http://schemas.microsoft.com/office/drawing/2014/main" id="{D925CD1D-10FE-4226-8DA8-EE96D0FAAF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200" y="2008316"/>
                        <a:ext cx="228600" cy="2286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4" name="Oval 113">
                        <a:extLst>
                          <a:ext uri="{FF2B5EF4-FFF2-40B4-BE49-F238E27FC236}">
                            <a16:creationId xmlns:a16="http://schemas.microsoft.com/office/drawing/2014/main" id="{B94E454A-97FD-40E8-9001-3D7F82F4DE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758" y="2002138"/>
                        <a:ext cx="228600" cy="2286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" name="Oval 114">
                        <a:extLst>
                          <a:ext uri="{FF2B5EF4-FFF2-40B4-BE49-F238E27FC236}">
                            <a16:creationId xmlns:a16="http://schemas.microsoft.com/office/drawing/2014/main" id="{C616FFDF-BD6C-4190-B405-D334C51306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0324" y="2004196"/>
                        <a:ext cx="228600" cy="2286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6" name="Oval 115">
                        <a:extLst>
                          <a:ext uri="{FF2B5EF4-FFF2-40B4-BE49-F238E27FC236}">
                            <a16:creationId xmlns:a16="http://schemas.microsoft.com/office/drawing/2014/main" id="{A430E022-F11A-4CB9-AABA-4E24E14B8B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46971" y="2012437"/>
                        <a:ext cx="228600" cy="2286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7" name="Straight Arrow Connector 116">
                        <a:extLst>
                          <a:ext uri="{FF2B5EF4-FFF2-40B4-BE49-F238E27FC236}">
                            <a16:creationId xmlns:a16="http://schemas.microsoft.com/office/drawing/2014/main" id="{7565CBB4-0263-4B0A-9D70-78FB806733A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434786" y="2612595"/>
                        <a:ext cx="0" cy="457199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8" name="TextBox 117">
                        <a:extLst>
                          <a:ext uri="{FF2B5EF4-FFF2-40B4-BE49-F238E27FC236}">
                            <a16:creationId xmlns:a16="http://schemas.microsoft.com/office/drawing/2014/main" id="{A79D223F-3DF3-4C86-9A7D-EAE729A9B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17357" y="2664351"/>
                        <a:ext cx="832407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400">
                            <a:solidFill>
                              <a:srgbClr val="C3275F"/>
                            </a:solidFill>
                          </a:rPr>
                          <a:t>Brain</a:t>
                        </a:r>
                      </a:p>
                    </p:txBody>
                  </p:sp>
                  <p:sp>
                    <p:nvSpPr>
                      <p:cNvPr id="119" name="TextBox 118">
                        <a:extLst>
                          <a:ext uri="{FF2B5EF4-FFF2-40B4-BE49-F238E27FC236}">
                            <a16:creationId xmlns:a16="http://schemas.microsoft.com/office/drawing/2014/main" id="{7DA5DBDA-57A9-4529-BFA9-01BBBE9148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10280" y="2215974"/>
                        <a:ext cx="8329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40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rPr>
                          <a:t>Scalp</a:t>
                        </a: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9" name="TextBox 108">
                          <a:extLst>
                            <a:ext uri="{FF2B5EF4-FFF2-40B4-BE49-F238E27FC236}">
                              <a16:creationId xmlns:a16="http://schemas.microsoft.com/office/drawing/2014/main" id="{4E9D7677-0443-4D50-95BD-846F5B94841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6652" y="5742972"/>
                          <a:ext cx="31790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C4482A66-0748-44B4-9807-E2B48AFB3E7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56652" y="5742972"/>
                          <a:ext cx="317904" cy="461665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5769" r="-1153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0" name="TextBox 109">
                          <a:extLst>
                            <a:ext uri="{FF2B5EF4-FFF2-40B4-BE49-F238E27FC236}">
                              <a16:creationId xmlns:a16="http://schemas.microsoft.com/office/drawing/2014/main" id="{69CE3B98-6AE6-41DB-A712-F034D7ABEBA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38120" y="5738116"/>
                          <a:ext cx="55848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6DA151EB-EF66-4BE5-A62C-179D5B92467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38120" y="5738116"/>
                          <a:ext cx="558486" cy="461665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06" name="Freeform: Shape 105">
                    <a:extLst>
                      <a:ext uri="{FF2B5EF4-FFF2-40B4-BE49-F238E27FC236}">
                        <a16:creationId xmlns:a16="http://schemas.microsoft.com/office/drawing/2014/main" id="{0E1F2F90-FD9C-4FE1-92EB-AE777C3AAEDA}"/>
                      </a:ext>
                    </a:extLst>
                  </p:cNvPr>
                  <p:cNvSpPr/>
                  <p:nvPr/>
                </p:nvSpPr>
                <p:spPr>
                  <a:xfrm>
                    <a:off x="757881" y="2575575"/>
                    <a:ext cx="2248930" cy="848913"/>
                  </a:xfrm>
                  <a:custGeom>
                    <a:avLst/>
                    <a:gdLst>
                      <a:gd name="connsiteX0" fmla="*/ 0 w 2594919"/>
                      <a:gd name="connsiteY0" fmla="*/ 507412 h 527108"/>
                      <a:gd name="connsiteX1" fmla="*/ 444844 w 2594919"/>
                      <a:gd name="connsiteY1" fmla="*/ 519769 h 527108"/>
                      <a:gd name="connsiteX2" fmla="*/ 642552 w 2594919"/>
                      <a:gd name="connsiteY2" fmla="*/ 408558 h 527108"/>
                      <a:gd name="connsiteX3" fmla="*/ 790833 w 2594919"/>
                      <a:gd name="connsiteY3" fmla="*/ 74925 h 527108"/>
                      <a:gd name="connsiteX4" fmla="*/ 902044 w 2594919"/>
                      <a:gd name="connsiteY4" fmla="*/ 785 h 527108"/>
                      <a:gd name="connsiteX5" fmla="*/ 1013255 w 2594919"/>
                      <a:gd name="connsiteY5" fmla="*/ 99639 h 527108"/>
                      <a:gd name="connsiteX6" fmla="*/ 1136822 w 2594919"/>
                      <a:gd name="connsiteY6" fmla="*/ 408558 h 527108"/>
                      <a:gd name="connsiteX7" fmla="*/ 1248033 w 2594919"/>
                      <a:gd name="connsiteY7" fmla="*/ 495055 h 527108"/>
                      <a:gd name="connsiteX8" fmla="*/ 1445741 w 2594919"/>
                      <a:gd name="connsiteY8" fmla="*/ 507412 h 527108"/>
                      <a:gd name="connsiteX9" fmla="*/ 2594919 w 2594919"/>
                      <a:gd name="connsiteY9" fmla="*/ 507412 h 527108"/>
                      <a:gd name="connsiteX0" fmla="*/ 0 w 2248930"/>
                      <a:gd name="connsiteY0" fmla="*/ 507412 h 527108"/>
                      <a:gd name="connsiteX1" fmla="*/ 444844 w 2248930"/>
                      <a:gd name="connsiteY1" fmla="*/ 519769 h 527108"/>
                      <a:gd name="connsiteX2" fmla="*/ 642552 w 2248930"/>
                      <a:gd name="connsiteY2" fmla="*/ 408558 h 527108"/>
                      <a:gd name="connsiteX3" fmla="*/ 790833 w 2248930"/>
                      <a:gd name="connsiteY3" fmla="*/ 74925 h 527108"/>
                      <a:gd name="connsiteX4" fmla="*/ 902044 w 2248930"/>
                      <a:gd name="connsiteY4" fmla="*/ 785 h 527108"/>
                      <a:gd name="connsiteX5" fmla="*/ 1013255 w 2248930"/>
                      <a:gd name="connsiteY5" fmla="*/ 99639 h 527108"/>
                      <a:gd name="connsiteX6" fmla="*/ 1136822 w 2248930"/>
                      <a:gd name="connsiteY6" fmla="*/ 408558 h 527108"/>
                      <a:gd name="connsiteX7" fmla="*/ 1248033 w 2248930"/>
                      <a:gd name="connsiteY7" fmla="*/ 495055 h 527108"/>
                      <a:gd name="connsiteX8" fmla="*/ 1445741 w 2248930"/>
                      <a:gd name="connsiteY8" fmla="*/ 507412 h 527108"/>
                      <a:gd name="connsiteX9" fmla="*/ 2248930 w 2248930"/>
                      <a:gd name="connsiteY9" fmla="*/ 507412 h 527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48930" h="527108">
                        <a:moveTo>
                          <a:pt x="0" y="507412"/>
                        </a:moveTo>
                        <a:cubicBezTo>
                          <a:pt x="168876" y="521828"/>
                          <a:pt x="337752" y="536245"/>
                          <a:pt x="444844" y="519769"/>
                        </a:cubicBezTo>
                        <a:cubicBezTo>
                          <a:pt x="551936" y="503293"/>
                          <a:pt x="584887" y="482698"/>
                          <a:pt x="642552" y="408558"/>
                        </a:cubicBezTo>
                        <a:cubicBezTo>
                          <a:pt x="700217" y="334418"/>
                          <a:pt x="747584" y="142887"/>
                          <a:pt x="790833" y="74925"/>
                        </a:cubicBezTo>
                        <a:cubicBezTo>
                          <a:pt x="834082" y="6963"/>
                          <a:pt x="864974" y="-3334"/>
                          <a:pt x="902044" y="785"/>
                        </a:cubicBezTo>
                        <a:cubicBezTo>
                          <a:pt x="939114" y="4904"/>
                          <a:pt x="974125" y="31677"/>
                          <a:pt x="1013255" y="99639"/>
                        </a:cubicBezTo>
                        <a:cubicBezTo>
                          <a:pt x="1052385" y="167601"/>
                          <a:pt x="1097692" y="342655"/>
                          <a:pt x="1136822" y="408558"/>
                        </a:cubicBezTo>
                        <a:cubicBezTo>
                          <a:pt x="1175952" y="474461"/>
                          <a:pt x="1196547" y="478579"/>
                          <a:pt x="1248033" y="495055"/>
                        </a:cubicBezTo>
                        <a:cubicBezTo>
                          <a:pt x="1299520" y="511531"/>
                          <a:pt x="1278925" y="505353"/>
                          <a:pt x="1445741" y="507412"/>
                        </a:cubicBezTo>
                        <a:cubicBezTo>
                          <a:pt x="1612557" y="509471"/>
                          <a:pt x="1981200" y="507412"/>
                          <a:pt x="2248930" y="507412"/>
                        </a:cubicBezTo>
                      </a:path>
                    </a:pathLst>
                  </a:custGeom>
                  <a:noFill/>
                  <a:ln w="50800">
                    <a:solidFill>
                      <a:srgbClr val="FF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2D2FEDE6-6772-4873-A910-5B11D1230CEE}"/>
                      </a:ext>
                    </a:extLst>
                  </p:cNvPr>
                  <p:cNvSpPr/>
                  <p:nvPr/>
                </p:nvSpPr>
                <p:spPr>
                  <a:xfrm>
                    <a:off x="462576" y="2575533"/>
                    <a:ext cx="2594919" cy="848913"/>
                  </a:xfrm>
                  <a:custGeom>
                    <a:avLst/>
                    <a:gdLst>
                      <a:gd name="connsiteX0" fmla="*/ 0 w 2594919"/>
                      <a:gd name="connsiteY0" fmla="*/ 507412 h 527108"/>
                      <a:gd name="connsiteX1" fmla="*/ 444844 w 2594919"/>
                      <a:gd name="connsiteY1" fmla="*/ 519769 h 527108"/>
                      <a:gd name="connsiteX2" fmla="*/ 642552 w 2594919"/>
                      <a:gd name="connsiteY2" fmla="*/ 408558 h 527108"/>
                      <a:gd name="connsiteX3" fmla="*/ 790833 w 2594919"/>
                      <a:gd name="connsiteY3" fmla="*/ 74925 h 527108"/>
                      <a:gd name="connsiteX4" fmla="*/ 902044 w 2594919"/>
                      <a:gd name="connsiteY4" fmla="*/ 785 h 527108"/>
                      <a:gd name="connsiteX5" fmla="*/ 1013255 w 2594919"/>
                      <a:gd name="connsiteY5" fmla="*/ 99639 h 527108"/>
                      <a:gd name="connsiteX6" fmla="*/ 1136822 w 2594919"/>
                      <a:gd name="connsiteY6" fmla="*/ 408558 h 527108"/>
                      <a:gd name="connsiteX7" fmla="*/ 1248033 w 2594919"/>
                      <a:gd name="connsiteY7" fmla="*/ 495055 h 527108"/>
                      <a:gd name="connsiteX8" fmla="*/ 1445741 w 2594919"/>
                      <a:gd name="connsiteY8" fmla="*/ 507412 h 527108"/>
                      <a:gd name="connsiteX9" fmla="*/ 2594919 w 2594919"/>
                      <a:gd name="connsiteY9" fmla="*/ 507412 h 527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594919" h="527108">
                        <a:moveTo>
                          <a:pt x="0" y="507412"/>
                        </a:moveTo>
                        <a:cubicBezTo>
                          <a:pt x="168876" y="521828"/>
                          <a:pt x="337752" y="536245"/>
                          <a:pt x="444844" y="519769"/>
                        </a:cubicBezTo>
                        <a:cubicBezTo>
                          <a:pt x="551936" y="503293"/>
                          <a:pt x="584887" y="482698"/>
                          <a:pt x="642552" y="408558"/>
                        </a:cubicBezTo>
                        <a:cubicBezTo>
                          <a:pt x="700217" y="334418"/>
                          <a:pt x="747584" y="142887"/>
                          <a:pt x="790833" y="74925"/>
                        </a:cubicBezTo>
                        <a:cubicBezTo>
                          <a:pt x="834082" y="6963"/>
                          <a:pt x="864974" y="-3334"/>
                          <a:pt x="902044" y="785"/>
                        </a:cubicBezTo>
                        <a:cubicBezTo>
                          <a:pt x="939114" y="4904"/>
                          <a:pt x="974125" y="31677"/>
                          <a:pt x="1013255" y="99639"/>
                        </a:cubicBezTo>
                        <a:cubicBezTo>
                          <a:pt x="1052385" y="167601"/>
                          <a:pt x="1097692" y="342655"/>
                          <a:pt x="1136822" y="408558"/>
                        </a:cubicBezTo>
                        <a:cubicBezTo>
                          <a:pt x="1175952" y="474461"/>
                          <a:pt x="1196547" y="478579"/>
                          <a:pt x="1248033" y="495055"/>
                        </a:cubicBezTo>
                        <a:cubicBezTo>
                          <a:pt x="1299520" y="511531"/>
                          <a:pt x="1445741" y="507412"/>
                          <a:pt x="1445741" y="507412"/>
                        </a:cubicBezTo>
                        <a:lnTo>
                          <a:pt x="2594919" y="507412"/>
                        </a:lnTo>
                      </a:path>
                    </a:pathLst>
                  </a:custGeom>
                  <a:noFill/>
                  <a:ln w="508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DF625FE4-6F71-4D2E-BAC0-7857CBBF4DC1}"/>
                    </a:ext>
                  </a:extLst>
                </p:cNvPr>
                <p:cNvCxnSpPr/>
                <p:nvPr/>
              </p:nvCxnSpPr>
              <p:spPr>
                <a:xfrm flipV="1">
                  <a:off x="1701632" y="3757704"/>
                  <a:ext cx="0" cy="457199"/>
                </a:xfrm>
                <a:prstGeom prst="straightConnector1">
                  <a:avLst/>
                </a:prstGeom>
                <a:ln w="50800">
                  <a:solidFill>
                    <a:srgbClr val="FF99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A0A35A74-6759-4433-8CE8-A11C5B3920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7800" y="4186535"/>
                      <a:ext cx="55848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>
                        <a:solidFill>
                          <a:srgbClr val="FF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D2F5E4FF-4311-4D0D-9B3A-BAC88C4EA5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7800" y="4186535"/>
                      <a:ext cx="558486" cy="46166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B3D988EB-60C0-4DF2-B377-9D1231AAC7AE}"/>
                  </a:ext>
                </a:extLst>
              </p:cNvPr>
              <p:cNvCxnSpPr/>
              <p:nvPr/>
            </p:nvCxnSpPr>
            <p:spPr>
              <a:xfrm>
                <a:off x="1320632" y="3886200"/>
                <a:ext cx="35882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38BBE571-999E-4845-B86C-A5746CD74AB2}"/>
                      </a:ext>
                    </a:extLst>
                  </p:cNvPr>
                  <p:cNvSpPr txBox="1"/>
                  <p:nvPr/>
                </p:nvSpPr>
                <p:spPr>
                  <a:xfrm>
                    <a:off x="1219200" y="3422932"/>
                    <a:ext cx="60067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400" b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9145B0EE-A3A9-4F3A-B253-2809086106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3422932"/>
                    <a:ext cx="600677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42846C0-88FF-4DA3-8E46-6AA2475DE14F}"/>
                    </a:ext>
                  </a:extLst>
                </p:cNvPr>
                <p:cNvSpPr txBox="1"/>
                <p:nvPr/>
              </p:nvSpPr>
              <p:spPr>
                <a:xfrm>
                  <a:off x="26655" y="2281535"/>
                  <a:ext cx="12687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b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93B52EDA-DD3E-4321-8D7C-5A06B778E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5" y="2281535"/>
                  <a:ext cx="1268745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C6BA2F5-A2E7-4A63-949B-A00AF5832CEA}"/>
                    </a:ext>
                  </a:extLst>
                </p:cNvPr>
                <p:cNvSpPr txBox="1"/>
                <p:nvPr/>
              </p:nvSpPr>
              <p:spPr>
                <a:xfrm>
                  <a:off x="1752600" y="2287071"/>
                  <a:ext cx="12616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b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41B1AFE9-1812-4A40-870D-EB1BB8062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287071"/>
                  <a:ext cx="1261627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188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EF7DA-8B0F-4E31-A42C-F39E0B4B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D409-3DA5-4DC4-982B-2A349737762F}" type="slidenum">
              <a:rPr lang="en-US" smtClean="0"/>
              <a:pPr/>
              <a:t>13</a:t>
            </a:fld>
            <a:r>
              <a:rPr lang="en-US"/>
              <a:t> / 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14030-7F16-46C0-A5A2-C9F0EA419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19200"/>
            <a:ext cx="6102197" cy="457180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FCCC77B-84EF-4DCA-8024-FD4A3EF1F598}"/>
              </a:ext>
            </a:extLst>
          </p:cNvPr>
          <p:cNvGrpSpPr/>
          <p:nvPr/>
        </p:nvGrpSpPr>
        <p:grpSpPr>
          <a:xfrm>
            <a:off x="4644293" y="2007107"/>
            <a:ext cx="1865676" cy="3117913"/>
            <a:chOff x="5019096" y="1799060"/>
            <a:chExt cx="1865676" cy="31179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3C5807-6E45-450E-8C79-A6F7FB6F0510}"/>
                </a:ext>
              </a:extLst>
            </p:cNvPr>
            <p:cNvSpPr txBox="1"/>
            <p:nvPr/>
          </p:nvSpPr>
          <p:spPr>
            <a:xfrm>
              <a:off x="6559042" y="445530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C00000"/>
                  </a:solidFill>
                </a:rPr>
                <a:t>x</a:t>
              </a:r>
              <a:endParaRPr lang="en-US" b="1">
                <a:solidFill>
                  <a:srgbClr val="C0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98B448-05AF-4020-9DF2-8CC1F126C66E}"/>
                </a:ext>
              </a:extLst>
            </p:cNvPr>
            <p:cNvSpPr txBox="1"/>
            <p:nvPr/>
          </p:nvSpPr>
          <p:spPr>
            <a:xfrm>
              <a:off x="6182499" y="391297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00B050"/>
                  </a:solidFill>
                </a:rPr>
                <a:t>x</a:t>
              </a:r>
              <a:endParaRPr lang="en-US" b="1">
                <a:solidFill>
                  <a:srgbClr val="00B05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A33649-443C-4BAC-8C89-9C251D06215D}"/>
                </a:ext>
              </a:extLst>
            </p:cNvPr>
            <p:cNvSpPr txBox="1"/>
            <p:nvPr/>
          </p:nvSpPr>
          <p:spPr>
            <a:xfrm>
              <a:off x="5457455" y="27879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9900"/>
                  </a:solidFill>
                </a:rPr>
                <a:t>x</a:t>
              </a:r>
              <a:endParaRPr lang="en-US" b="1">
                <a:solidFill>
                  <a:srgbClr val="FF99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F9EA66-6EE7-4B38-8E59-6A652A6E21A6}"/>
                </a:ext>
              </a:extLst>
            </p:cNvPr>
            <p:cNvSpPr txBox="1"/>
            <p:nvPr/>
          </p:nvSpPr>
          <p:spPr>
            <a:xfrm>
              <a:off x="5019096" y="179906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x</a:t>
              </a:r>
              <a:endParaRPr lang="en-US" b="1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36932B1-2F28-4052-AB4F-7CE4FA9F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8753"/>
          </a:xfrm>
        </p:spPr>
        <p:txBody>
          <a:bodyPr>
            <a:noAutofit/>
          </a:bodyPr>
          <a:lstStyle/>
          <a:p>
            <a:r>
              <a:rPr lang="en-US" sz="3600"/>
              <a:t>Bounds for the “integrator sensor” model</a:t>
            </a:r>
          </a:p>
        </p:txBody>
      </p:sp>
    </p:spTree>
    <p:extLst>
      <p:ext uri="{BB962C8B-B14F-4D97-AF65-F5344CB8AC3E}">
        <p14:creationId xmlns:p14="http://schemas.microsoft.com/office/powerpoint/2010/main" val="53121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3" y="-16398"/>
            <a:ext cx="3490154" cy="780685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8039" y="541879"/>
            <a:ext cx="3226928" cy="2221734"/>
            <a:chOff x="533400" y="978855"/>
            <a:chExt cx="3226928" cy="2221734"/>
          </a:xfrm>
        </p:grpSpPr>
        <p:grpSp>
          <p:nvGrpSpPr>
            <p:cNvPr id="5" name="Group 4"/>
            <p:cNvGrpSpPr/>
            <p:nvPr/>
          </p:nvGrpSpPr>
          <p:grpSpPr>
            <a:xfrm>
              <a:off x="533400" y="1066800"/>
              <a:ext cx="3226928" cy="2133789"/>
              <a:chOff x="5141665" y="4348056"/>
              <a:chExt cx="3226928" cy="213378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156905" y="4669382"/>
                <a:ext cx="3196448" cy="1756926"/>
                <a:chOff x="1809364" y="2133600"/>
                <a:chExt cx="5525271" cy="3200400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0036"/>
                <a:stretch/>
              </p:blipFill>
              <p:spPr>
                <a:xfrm>
                  <a:off x="1809364" y="2317282"/>
                  <a:ext cx="5525271" cy="3016718"/>
                </a:xfrm>
                <a:prstGeom prst="rect">
                  <a:avLst/>
                </a:prstGeom>
                <a:noFill/>
              </p:spPr>
            </p:pic>
            <p:sp>
              <p:nvSpPr>
                <p:cNvPr id="19" name="Rectangle 18"/>
                <p:cNvSpPr/>
                <p:nvPr/>
              </p:nvSpPr>
              <p:spPr>
                <a:xfrm>
                  <a:off x="1809364" y="2133600"/>
                  <a:ext cx="5525271" cy="3200400"/>
                </a:xfrm>
                <a:prstGeom prst="rect">
                  <a:avLst/>
                </a:prstGeom>
                <a:gradFill flip="none" rotWithShape="1">
                  <a:gsLst>
                    <a:gs pos="91000">
                      <a:schemeClr val="bg1">
                        <a:alpha val="0"/>
                      </a:schemeClr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5141665" y="4348056"/>
                <a:ext cx="3226928" cy="2133789"/>
              </a:xfrm>
              <a:prstGeom prst="rect">
                <a:avLst/>
              </a:prstGeom>
              <a:solidFill>
                <a:schemeClr val="bg1"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/>
              <p:cNvSpPr/>
              <p:nvPr/>
            </p:nvSpPr>
            <p:spPr>
              <a:xfrm>
                <a:off x="6386280" y="4878615"/>
                <a:ext cx="113062" cy="801706"/>
              </a:xfrm>
              <a:custGeom>
                <a:avLst/>
                <a:gdLst>
                  <a:gd name="connsiteX0" fmla="*/ 48810 w 113062"/>
                  <a:gd name="connsiteY0" fmla="*/ 801706 h 801706"/>
                  <a:gd name="connsiteX1" fmla="*/ 112310 w 113062"/>
                  <a:gd name="connsiteY1" fmla="*/ 306406 h 801706"/>
                  <a:gd name="connsiteX2" fmla="*/ 10710 w 113062"/>
                  <a:gd name="connsiteY2" fmla="*/ 1606 h 801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062" h="801706">
                    <a:moveTo>
                      <a:pt x="48810" y="801706"/>
                    </a:moveTo>
                    <a:cubicBezTo>
                      <a:pt x="83735" y="620731"/>
                      <a:pt x="118660" y="439756"/>
                      <a:pt x="112310" y="306406"/>
                    </a:cubicBezTo>
                    <a:cubicBezTo>
                      <a:pt x="105960" y="173056"/>
                      <a:pt x="-40090" y="-19561"/>
                      <a:pt x="10710" y="1606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6473190" y="4829421"/>
                <a:ext cx="284031" cy="876300"/>
              </a:xfrm>
              <a:custGeom>
                <a:avLst/>
                <a:gdLst>
                  <a:gd name="connsiteX0" fmla="*/ 0 w 284031"/>
                  <a:gd name="connsiteY0" fmla="*/ 876300 h 876300"/>
                  <a:gd name="connsiteX1" fmla="*/ 266700 w 284031"/>
                  <a:gd name="connsiteY1" fmla="*/ 457200 h 876300"/>
                  <a:gd name="connsiteX2" fmla="*/ 279400 w 284031"/>
                  <a:gd name="connsiteY2" fmla="*/ 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031" h="876300">
                    <a:moveTo>
                      <a:pt x="0" y="876300"/>
                    </a:moveTo>
                    <a:cubicBezTo>
                      <a:pt x="110066" y="739775"/>
                      <a:pt x="220133" y="603250"/>
                      <a:pt x="266700" y="457200"/>
                    </a:cubicBezTo>
                    <a:cubicBezTo>
                      <a:pt x="313267" y="311150"/>
                      <a:pt x="247650" y="146050"/>
                      <a:pt x="279400" y="0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15092" y="4990091"/>
                <a:ext cx="132248" cy="125495"/>
              </a:xfrm>
              <a:prstGeom prst="ellipse">
                <a:avLst/>
              </a:prstGeom>
              <a:solidFill>
                <a:srgbClr val="FA773C"/>
              </a:solidFill>
              <a:ln>
                <a:solidFill>
                  <a:srgbClr val="C83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777961" y="4836708"/>
                <a:ext cx="132248" cy="125495"/>
              </a:xfrm>
              <a:prstGeom prst="ellipse">
                <a:avLst/>
              </a:prstGeom>
              <a:solidFill>
                <a:srgbClr val="FA773C"/>
              </a:solidFill>
              <a:ln>
                <a:solidFill>
                  <a:srgbClr val="C83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233483" y="4718185"/>
                <a:ext cx="132248" cy="125495"/>
              </a:xfrm>
              <a:prstGeom prst="ellipse">
                <a:avLst/>
              </a:prstGeom>
              <a:solidFill>
                <a:srgbClr val="FA773C"/>
              </a:solidFill>
              <a:ln>
                <a:solidFill>
                  <a:srgbClr val="C83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151874" y="4669382"/>
                <a:ext cx="132248" cy="125495"/>
              </a:xfrm>
              <a:prstGeom prst="ellipse">
                <a:avLst/>
              </a:prstGeom>
              <a:solidFill>
                <a:srgbClr val="FA773C"/>
              </a:solidFill>
              <a:ln>
                <a:solidFill>
                  <a:srgbClr val="C83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636785" y="4794877"/>
                <a:ext cx="132248" cy="125495"/>
              </a:xfrm>
              <a:prstGeom prst="ellipse">
                <a:avLst/>
              </a:prstGeom>
              <a:solidFill>
                <a:srgbClr val="FA773C"/>
              </a:solidFill>
              <a:ln>
                <a:solidFill>
                  <a:srgbClr val="C83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062919" y="5004034"/>
                <a:ext cx="132248" cy="125495"/>
              </a:xfrm>
              <a:prstGeom prst="ellipse">
                <a:avLst/>
              </a:prstGeom>
              <a:solidFill>
                <a:srgbClr val="FA773C"/>
              </a:solidFill>
              <a:ln>
                <a:solidFill>
                  <a:srgbClr val="C83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6299607" y="5631508"/>
                <a:ext cx="58777" cy="250989"/>
              </a:xfrm>
              <a:prstGeom prst="straightConnector1">
                <a:avLst/>
              </a:prstGeom>
              <a:ln w="508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6701790" y="4641574"/>
                <a:ext cx="132248" cy="125495"/>
              </a:xfrm>
              <a:prstGeom prst="ellipse">
                <a:avLst/>
              </a:prstGeom>
              <a:solidFill>
                <a:srgbClr val="FA773C"/>
              </a:solidFill>
              <a:ln>
                <a:solidFill>
                  <a:srgbClr val="C83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765359" y="978855"/>
                  <a:ext cx="366407" cy="5422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en-US" sz="2400" i="1" smtClean="0">
                                <a:solidFill>
                                  <a:srgbClr val="FA773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i="1">
                                <a:solidFill>
                                  <a:srgbClr val="FA773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359" y="978855"/>
                  <a:ext cx="366407" cy="542200"/>
                </a:xfrm>
                <a:prstGeom prst="rect">
                  <a:avLst/>
                </a:prstGeom>
                <a:blipFill>
                  <a:blip r:embed="rId3"/>
                  <a:stretch>
                    <a:fillRect l="-3333"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1324935" y="2322088"/>
                  <a:ext cx="366407" cy="5413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bar>
                                  <m:bar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ba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4935" y="2322088"/>
                  <a:ext cx="366407" cy="541302"/>
                </a:xfrm>
                <a:prstGeom prst="rect">
                  <a:avLst/>
                </a:prstGeom>
                <a:blipFill>
                  <a:blip r:embed="rId4"/>
                  <a:stretch>
                    <a:fillRect l="-5000" t="-2247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635643" y="2565896"/>
                  <a:ext cx="366407" cy="5030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bar>
                                  <m:barPr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ba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643" y="2565896"/>
                  <a:ext cx="366407" cy="5030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AD62A94E-1EE7-4E45-BFA0-5900DD827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93" y="4380967"/>
            <a:ext cx="2867825" cy="24167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0B313F3-EB9E-4060-A08B-636B8B4C70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2" y="2878275"/>
            <a:ext cx="2059958" cy="14651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4C1AC0E-8072-47F8-879B-A4D344382BF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82"/>
          <a:stretch/>
        </p:blipFill>
        <p:spPr>
          <a:xfrm>
            <a:off x="4052839" y="232339"/>
            <a:ext cx="4950242" cy="2928757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FAD5E3C6-8761-4366-B460-F529E7E7FD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06" y="2874212"/>
            <a:ext cx="2103151" cy="15344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168FE77-D474-401C-BE15-C510D4CFD1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84" y="3429000"/>
            <a:ext cx="4405216" cy="33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9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78620" y="3124200"/>
            <a:ext cx="7858580" cy="663771"/>
            <a:chOff x="-393265" y="3407298"/>
            <a:chExt cx="7858580" cy="663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-393265" y="3407298"/>
                  <a:ext cx="5537285" cy="663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bar>
                                      <m:bar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bar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~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ba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bar>
                                  <m:bar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bar>
                              </m:e>
                            </m:acc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bar>
                              <m:ba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ba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93265" y="3407298"/>
                  <a:ext cx="5537285" cy="66377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5011758" y="3562335"/>
              <a:ext cx="2453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0">
                  <a:latin typeface="+mj-lt"/>
                </a:rPr>
                <a:t>(channel capacity)</a:t>
              </a:r>
              <a:endParaRPr lang="en-US" sz="24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9521" y="1201256"/>
            <a:ext cx="8479679" cy="1694344"/>
            <a:chOff x="332160" y="1436659"/>
            <a:chExt cx="8479679" cy="1694344"/>
          </a:xfrm>
        </p:grpSpPr>
        <p:grpSp>
          <p:nvGrpSpPr>
            <p:cNvPr id="31" name="Group 30"/>
            <p:cNvGrpSpPr/>
            <p:nvPr/>
          </p:nvGrpSpPr>
          <p:grpSpPr>
            <a:xfrm>
              <a:off x="332160" y="1436659"/>
              <a:ext cx="8479679" cy="929041"/>
              <a:chOff x="367771" y="1523998"/>
              <a:chExt cx="8479679" cy="92904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19199" y="1523998"/>
                <a:ext cx="1295400" cy="92904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</a:rPr>
                  <a:t>Brain-to-scalp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795848" y="1698351"/>
                <a:ext cx="1295400" cy="58033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</a:rPr>
                  <a:t>Channel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372496" y="1523998"/>
                <a:ext cx="1628504" cy="92904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</a:rPr>
                  <a:t>Source localization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925289" y="1754944"/>
                    <a:ext cx="459869" cy="4766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289" y="1754944"/>
                    <a:ext cx="459869" cy="47666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501937" y="1747395"/>
                    <a:ext cx="459869" cy="4766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ba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1937" y="1747395"/>
                    <a:ext cx="459869" cy="4766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67771" y="1756178"/>
                    <a:ext cx="435760" cy="4790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771" y="1756178"/>
                    <a:ext cx="435760" cy="47904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8411690" y="1747395"/>
                    <a:ext cx="435760" cy="5030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bar>
                                <m:ba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bar>
                            </m:e>
                          </m:acc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1690" y="1747395"/>
                    <a:ext cx="435760" cy="50302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>
                <a:endCxn id="12" idx="1"/>
              </p:cNvCxnSpPr>
              <p:nvPr/>
            </p:nvCxnSpPr>
            <p:spPr>
              <a:xfrm>
                <a:off x="2514599" y="1993278"/>
                <a:ext cx="41069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385158" y="1987236"/>
                <a:ext cx="41069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5091247" y="2014526"/>
                <a:ext cx="41069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961806" y="2009187"/>
                <a:ext cx="41069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8001000" y="2009187"/>
                <a:ext cx="41069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828120" y="2006759"/>
                <a:ext cx="41069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332160" y="2423117"/>
              <a:ext cx="10217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Dipole</a:t>
              </a:r>
              <a:br>
                <a:rPr lang="en-US" sz="2000"/>
              </a:br>
              <a:r>
                <a:rPr lang="en-US" sz="2000"/>
                <a:t>location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64666" y="2397939"/>
              <a:ext cx="17098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/>
                <a:t>Noiseless</a:t>
              </a:r>
              <a:br>
                <a:rPr lang="en-US" sz="2000"/>
              </a:br>
              <a:r>
                <a:rPr lang="en-US" sz="2000"/>
                <a:t>scalp potential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32498" y="2405173"/>
              <a:ext cx="17275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/>
                <a:t>Scalp potential</a:t>
              </a:r>
              <a:br>
                <a:rPr lang="en-US" sz="2000"/>
              </a:br>
              <a:r>
                <a:rPr lang="en-US" sz="2000"/>
                <a:t>with noise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16667" y="2388419"/>
              <a:ext cx="10951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/>
                <a:t>Location</a:t>
              </a:r>
              <a:br>
                <a:rPr lang="en-US" sz="2000"/>
              </a:br>
              <a:r>
                <a:rPr lang="en-US" sz="2000"/>
                <a:t>estimate</a:t>
              </a:r>
            </a:p>
          </p:txBody>
        </p:sp>
      </p:grpSp>
      <p:sp>
        <p:nvSpPr>
          <p:cNvPr id="37" name="Title 1"/>
          <p:cNvSpPr txBox="1">
            <a:spLocks/>
          </p:cNvSpPr>
          <p:nvPr/>
        </p:nvSpPr>
        <p:spPr>
          <a:xfrm>
            <a:off x="304800" y="0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Shortcomings of the info-theory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91000"/>
                <a:ext cx="8229600" cy="23679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</m:oMath>
                </a14:m>
                <a:r>
                  <a:rPr lang="en-US"/>
                  <a:t> are “continuous-space” signals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/>
                  <a:t> Assumes an infinite number of sensors</a:t>
                </a:r>
              </a:p>
              <a:p>
                <a:pPr marL="0" indent="0">
                  <a:buNone/>
                </a:pPr>
                <a:r>
                  <a:rPr lang="en-US"/>
                  <a:t>Can severely underestimate the lower bound!</a:t>
                </a:r>
              </a:p>
              <a:p>
                <a:pPr marL="457200" lvl="1" indent="0">
                  <a:buNone/>
                </a:pPr>
                <a:r>
                  <a:rPr lang="en-US"/>
                  <a:t>e.g. imagine if you had only 10 sensors</a:t>
                </a:r>
              </a:p>
            </p:txBody>
          </p:sp>
        </mc:Choice>
        <mc:Fallback xmlns="">
          <p:sp>
            <p:nvSpPr>
              <p:cNvPr id="3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91000"/>
                <a:ext cx="8229600" cy="2367945"/>
              </a:xfrm>
              <a:blipFill>
                <a:blip r:embed="rId8"/>
                <a:stretch>
                  <a:fillRect l="-1852" t="-3093" b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30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062931" y="2855541"/>
                <a:ext cx="616386" cy="543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1" y="2855541"/>
                <a:ext cx="616386" cy="5434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910531" y="4683474"/>
                <a:ext cx="636649" cy="543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531" y="4683474"/>
                <a:ext cx="636649" cy="5434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40204" y="2875739"/>
                <a:ext cx="622927" cy="543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204" y="2875739"/>
                <a:ext cx="622927" cy="543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986731" y="2022765"/>
                <a:ext cx="622926" cy="543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731" y="2022765"/>
                <a:ext cx="62292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38676" y="2636959"/>
                <a:ext cx="614655" cy="543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76" y="2636959"/>
                <a:ext cx="614655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7953"/>
            <a:ext cx="9220200" cy="727363"/>
          </a:xfrm>
        </p:spPr>
        <p:txBody>
          <a:bodyPr>
            <a:normAutofit fontScale="90000"/>
          </a:bodyPr>
          <a:lstStyle/>
          <a:p>
            <a:r>
              <a:rPr lang="en-US"/>
              <a:t>Lower bounding estimation error with</a:t>
            </a:r>
            <a:br>
              <a:rPr lang="en-US"/>
            </a:br>
            <a:r>
              <a:rPr lang="en-US"/>
              <a:t>hypothesis testing error</a:t>
            </a:r>
          </a:p>
        </p:txBody>
      </p:sp>
      <p:sp>
        <p:nvSpPr>
          <p:cNvPr id="4" name="Oval 3"/>
          <p:cNvSpPr/>
          <p:nvPr/>
        </p:nvSpPr>
        <p:spPr>
          <a:xfrm>
            <a:off x="538931" y="1951159"/>
            <a:ext cx="3581400" cy="41148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1731" y="1570159"/>
            <a:ext cx="3962400" cy="4953000"/>
            <a:chOff x="81731" y="1570159"/>
            <a:chExt cx="3962400" cy="4953000"/>
          </a:xfrm>
        </p:grpSpPr>
        <p:sp>
          <p:nvSpPr>
            <p:cNvPr id="5" name="Oval 4"/>
            <p:cNvSpPr/>
            <p:nvPr/>
          </p:nvSpPr>
          <p:spPr>
            <a:xfrm>
              <a:off x="615131" y="2103559"/>
              <a:ext cx="1219200" cy="1219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834331" y="1570159"/>
              <a:ext cx="1219200" cy="1219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55805" y="2839433"/>
              <a:ext cx="1219200" cy="1219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824931" y="2332159"/>
              <a:ext cx="1219200" cy="1219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1731" y="3246559"/>
              <a:ext cx="1219200" cy="1219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86531" y="4465759"/>
              <a:ext cx="1219200" cy="1219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377131" y="5303959"/>
              <a:ext cx="1219200" cy="1219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577427" y="4084759"/>
              <a:ext cx="1219200" cy="1219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774857" y="3601433"/>
              <a:ext cx="1219200" cy="1219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596331" y="4846759"/>
              <a:ext cx="1219200" cy="1219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4181" y="2122609"/>
            <a:ext cx="2857500" cy="3848100"/>
            <a:chOff x="634181" y="2122609"/>
            <a:chExt cx="2857500" cy="3848100"/>
          </a:xfrm>
        </p:grpSpPr>
        <p:sp>
          <p:nvSpPr>
            <p:cNvPr id="6" name="Oval 5"/>
            <p:cNvSpPr/>
            <p:nvPr/>
          </p:nvSpPr>
          <p:spPr>
            <a:xfrm>
              <a:off x="1167581" y="2656009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386781" y="2122609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208255" y="3391883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77381" y="2884609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34181" y="3799009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38981" y="5018209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29581" y="5856409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129877" y="4637209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327307" y="4153883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148781" y="5399209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07077" y="3931058"/>
                <a:ext cx="5453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77" y="3931058"/>
                <a:ext cx="54534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244177" y="3842551"/>
                <a:ext cx="1040670" cy="52322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35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177" y="3842551"/>
                <a:ext cx="104067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13" idx="4"/>
            <a:endCxn id="28" idx="0"/>
          </p:cNvCxnSpPr>
          <p:nvPr/>
        </p:nvCxnSpPr>
        <p:spPr>
          <a:xfrm flipH="1">
            <a:off x="2187027" y="3506183"/>
            <a:ext cx="78378" cy="1131026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701627" y="5146350"/>
                <a:ext cx="38862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/>
                  <a:t>Construct a</a:t>
                </a:r>
                <a:br>
                  <a:rPr lang="en-US" sz="3200"/>
                </a:br>
                <a:r>
                  <a:rPr lang="en-US" sz="3200"/>
                  <a:t>“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200"/>
                  <a:t>-packing”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627" y="5146350"/>
                <a:ext cx="3886200" cy="1077218"/>
              </a:xfrm>
              <a:prstGeom prst="rect">
                <a:avLst/>
              </a:prstGeom>
              <a:blipFill>
                <a:blip r:embed="rId9"/>
                <a:stretch>
                  <a:fillRect t="-734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01627" y="1524000"/>
                <a:ext cx="4145824" cy="2104299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Assume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sup>
                    </m:sSubSup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= unknown index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/>
                  <a:t> = Estimator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1627" y="1524000"/>
                <a:ext cx="4145824" cy="2104299"/>
              </a:xfrm>
              <a:blipFill>
                <a:blip r:embed="rId10"/>
                <a:stretch>
                  <a:fillRect l="-3382" b="-4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/>
              <p:cNvSpPr txBox="1">
                <a:spLocks/>
              </p:cNvSpPr>
              <p:nvPr/>
            </p:nvSpPr>
            <p:spPr>
              <a:xfrm>
                <a:off x="4179540" y="3987274"/>
                <a:ext cx="5136520" cy="800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bar>
                                        <m:bar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540" y="3987274"/>
                <a:ext cx="5136520" cy="8001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45617" y="3265860"/>
                <a:ext cx="478914" cy="571631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35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bar>
                            <m:ba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617" y="3265860"/>
                <a:ext cx="478914" cy="5716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/>
          <p:cNvSpPr/>
          <p:nvPr/>
        </p:nvSpPr>
        <p:spPr>
          <a:xfrm>
            <a:off x="1774461" y="3525233"/>
            <a:ext cx="114300" cy="114300"/>
          </a:xfrm>
          <a:prstGeom prst="ellipse">
            <a:avLst/>
          </a:prstGeom>
          <a:solidFill>
            <a:srgbClr val="FA773C"/>
          </a:solidFill>
          <a:ln>
            <a:solidFill>
              <a:srgbClr val="B74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5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39" grpId="0"/>
      <p:bldP spid="49" grpId="0"/>
      <p:bldP spid="37" grpId="0"/>
      <p:bldP spid="4" grpId="0" animBg="1"/>
      <p:bldP spid="36" grpId="0"/>
      <p:bldP spid="45" grpId="0" animBg="1"/>
      <p:bldP spid="52" grpId="0"/>
      <p:bldP spid="53" grpId="0" uiExpand="1" build="p"/>
      <p:bldP spid="54" grpId="0"/>
      <p:bldP spid="56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63166"/>
            <a:ext cx="7391400" cy="1143000"/>
          </a:xfrm>
        </p:spPr>
        <p:txBody>
          <a:bodyPr>
            <a:noAutofit/>
          </a:bodyPr>
          <a:lstStyle/>
          <a:p>
            <a:r>
              <a:rPr lang="en-US" sz="3600"/>
              <a:t>Relating error in estimation and hypothesis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810000" y="215174"/>
            <a:ext cx="4390683" cy="6566626"/>
            <a:chOff x="3810000" y="-558793"/>
            <a:chExt cx="4390683" cy="656662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5139983" y="4610833"/>
              <a:ext cx="9906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 rot="17211439">
                  <a:off x="5066456" y="3781941"/>
                  <a:ext cx="1897186" cy="523220"/>
                </a:xfrm>
                <a:prstGeom prst="rect">
                  <a:avLst/>
                </a:prstGeom>
                <a:gradFill>
                  <a:gsLst>
                    <a:gs pos="100000">
                      <a:schemeClr val="bg1">
                        <a:alpha val="0"/>
                      </a:schemeClr>
                    </a:gs>
                    <a:gs pos="51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211439">
                  <a:off x="5066456" y="3781941"/>
                  <a:ext cx="1897186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 flipV="1">
              <a:off x="5139983" y="3249413"/>
              <a:ext cx="0" cy="259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835183" y="5535413"/>
              <a:ext cx="33528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139983" y="5510013"/>
              <a:ext cx="9906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727925" y="5484613"/>
                  <a:ext cx="47275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7925" y="5484613"/>
                  <a:ext cx="472758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 rot="16200000">
                  <a:off x="4275650" y="3375680"/>
                  <a:ext cx="105304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275650" y="3375680"/>
                  <a:ext cx="1053045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886361" y="5459213"/>
                  <a:ext cx="47282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361" y="5459213"/>
                  <a:ext cx="472822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636228" y="4292600"/>
                  <a:ext cx="6469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228" y="4292600"/>
                  <a:ext cx="646972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194530" y="4572000"/>
                  <a:ext cx="195887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𝕀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530" y="4572000"/>
                  <a:ext cx="1958870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/>
            <p:cNvSpPr/>
            <p:nvPr/>
          </p:nvSpPr>
          <p:spPr>
            <a:xfrm rot="5400000">
              <a:off x="2120250" y="1130957"/>
              <a:ext cx="6070594" cy="2691094"/>
            </a:xfrm>
            <a:prstGeom prst="arc">
              <a:avLst>
                <a:gd name="adj1" fmla="val 18170429"/>
                <a:gd name="adj2" fmla="val 0"/>
              </a:avLst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749800" y="5473700"/>
                  <a:ext cx="47282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800" y="5473700"/>
                  <a:ext cx="472822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/>
            <p:cNvCxnSpPr/>
            <p:nvPr/>
          </p:nvCxnSpPr>
          <p:spPr>
            <a:xfrm flipV="1">
              <a:off x="6130583" y="4611966"/>
              <a:ext cx="0" cy="92344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104457" y="4597400"/>
              <a:ext cx="1905000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1731" y="1570159"/>
            <a:ext cx="4038600" cy="4953000"/>
            <a:chOff x="76200" y="1676400"/>
            <a:chExt cx="4038600" cy="4953000"/>
          </a:xfrm>
        </p:grpSpPr>
        <p:grpSp>
          <p:nvGrpSpPr>
            <p:cNvPr id="46" name="Group 45"/>
            <p:cNvGrpSpPr/>
            <p:nvPr/>
          </p:nvGrpSpPr>
          <p:grpSpPr>
            <a:xfrm>
              <a:off x="76200" y="1676400"/>
              <a:ext cx="4038600" cy="4953000"/>
              <a:chOff x="76200" y="1676400"/>
              <a:chExt cx="4038600" cy="495300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533400" y="2057400"/>
                <a:ext cx="3581400" cy="4114800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609600" y="2209800"/>
                <a:ext cx="1219200" cy="1219200"/>
                <a:chOff x="1143000" y="2438400"/>
                <a:chExt cx="1219200" cy="1219200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1143000" y="2438400"/>
                  <a:ext cx="1219200" cy="12192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1695450" y="2990850"/>
                  <a:ext cx="114300" cy="1143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828800" y="1676400"/>
                <a:ext cx="1219200" cy="1219200"/>
                <a:chOff x="1143000" y="2438400"/>
                <a:chExt cx="1219200" cy="1219200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143000" y="2438400"/>
                  <a:ext cx="1219200" cy="12192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695450" y="2990850"/>
                  <a:ext cx="114300" cy="1143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1650274" y="2945674"/>
                <a:ext cx="1219200" cy="1219200"/>
                <a:chOff x="1143000" y="2438400"/>
                <a:chExt cx="1219200" cy="1219200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1143000" y="2438400"/>
                  <a:ext cx="1219200" cy="12192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1695450" y="2990850"/>
                  <a:ext cx="114300" cy="1143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2819400" y="2438400"/>
                <a:ext cx="1219200" cy="1219200"/>
                <a:chOff x="1143000" y="2438400"/>
                <a:chExt cx="1219200" cy="1219200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1143000" y="2438400"/>
                  <a:ext cx="1219200" cy="12192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1695450" y="2990850"/>
                  <a:ext cx="114300" cy="1143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76200" y="3352800"/>
                <a:ext cx="1219200" cy="1219200"/>
                <a:chOff x="1143000" y="2438400"/>
                <a:chExt cx="1219200" cy="12192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1143000" y="2438400"/>
                  <a:ext cx="1219200" cy="12192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1695450" y="2990850"/>
                  <a:ext cx="114300" cy="1143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81000" y="4572000"/>
                <a:ext cx="1219200" cy="1219200"/>
                <a:chOff x="1143000" y="2438400"/>
                <a:chExt cx="1219200" cy="12192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143000" y="2438400"/>
                  <a:ext cx="1219200" cy="12192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695450" y="2990850"/>
                  <a:ext cx="114300" cy="1143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1371600" y="5410200"/>
                <a:ext cx="1219200" cy="1219200"/>
                <a:chOff x="1143000" y="2438400"/>
                <a:chExt cx="1219200" cy="12192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1143000" y="2438400"/>
                  <a:ext cx="1219200" cy="12192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1695450" y="2990850"/>
                  <a:ext cx="114300" cy="1143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1571896" y="4191000"/>
                <a:ext cx="1219200" cy="1219200"/>
                <a:chOff x="1143000" y="2438400"/>
                <a:chExt cx="1219200" cy="121920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143000" y="2438400"/>
                  <a:ext cx="1219200" cy="12192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1695450" y="2990850"/>
                  <a:ext cx="114300" cy="1143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2769326" y="3707674"/>
                <a:ext cx="1219200" cy="1219200"/>
                <a:chOff x="1143000" y="2438400"/>
                <a:chExt cx="1219200" cy="1219200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1143000" y="2438400"/>
                  <a:ext cx="1219200" cy="12192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1695450" y="2990850"/>
                  <a:ext cx="114300" cy="1143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2590800" y="4953000"/>
                <a:ext cx="1219200" cy="1219200"/>
                <a:chOff x="1143000" y="2438400"/>
                <a:chExt cx="1219200" cy="1219200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143000" y="2438400"/>
                  <a:ext cx="1219200" cy="121920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695450" y="2990850"/>
                  <a:ext cx="114300" cy="1143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201546" y="4037299"/>
                  <a:ext cx="54534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b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546" y="4037299"/>
                  <a:ext cx="545342" cy="58477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833145" y="2743200"/>
                  <a:ext cx="614655" cy="543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ba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45" y="2743200"/>
                  <a:ext cx="614655" cy="5434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034673" y="2981980"/>
                  <a:ext cx="622927" cy="543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ba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673" y="2981980"/>
                  <a:ext cx="622927" cy="5434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057400" y="2961782"/>
                  <a:ext cx="616386" cy="543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ba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2961782"/>
                  <a:ext cx="616386" cy="5434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1905000" y="4789715"/>
                  <a:ext cx="636649" cy="543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ba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4789715"/>
                  <a:ext cx="636649" cy="5434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238646" y="3948792"/>
                  <a:ext cx="1040670" cy="523220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bg1">
                        <a:alpha val="0"/>
                      </a:schemeClr>
                    </a:gs>
                    <a:gs pos="35000">
                      <a:schemeClr val="bg1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646" y="3948792"/>
                  <a:ext cx="104067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/>
            <p:cNvCxnSpPr>
              <a:stCxn id="99" idx="4"/>
              <a:endCxn id="89" idx="0"/>
            </p:cNvCxnSpPr>
            <p:nvPr/>
          </p:nvCxnSpPr>
          <p:spPr>
            <a:xfrm flipH="1">
              <a:off x="2181496" y="3612424"/>
              <a:ext cx="78378" cy="1131026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981200" y="2129006"/>
                  <a:ext cx="622926" cy="543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ba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2129006"/>
                  <a:ext cx="622926" cy="5434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855970" y="2592594"/>
                <a:ext cx="3810000" cy="6336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bar>
                                  <m:bar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bar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970" y="2592594"/>
                <a:ext cx="3810000" cy="63361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>
                <a:off x="4842655" y="3176382"/>
                <a:ext cx="4007439" cy="6336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6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655" y="3176382"/>
                <a:ext cx="4007439" cy="63361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00600" y="2006140"/>
                <a:ext cx="4315989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bar>
                                        <m:bar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</m:acc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006140"/>
                <a:ext cx="4315989" cy="57868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97516" y="1320211"/>
                <a:ext cx="2736711" cy="73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bar>
                                        <m:barPr>
                                          <m:ctrlPr>
                                            <a:rPr lang="en-US" sz="2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</m:acc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ctrlPr>
                                            <a:rPr lang="en-US" sz="2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516" y="1320211"/>
                <a:ext cx="2736711" cy="7371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345617" y="3265860"/>
                <a:ext cx="478914" cy="571631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35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bar>
                            <m:ba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617" y="3265860"/>
                <a:ext cx="478914" cy="57163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Oval 104"/>
          <p:cNvSpPr/>
          <p:nvPr/>
        </p:nvSpPr>
        <p:spPr>
          <a:xfrm>
            <a:off x="1774461" y="3525233"/>
            <a:ext cx="114300" cy="114300"/>
          </a:xfrm>
          <a:prstGeom prst="ellipse">
            <a:avLst/>
          </a:prstGeom>
          <a:solidFill>
            <a:srgbClr val="FA773C"/>
          </a:solidFill>
          <a:ln>
            <a:solidFill>
              <a:srgbClr val="B748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808038"/>
          </a:xfrm>
        </p:spPr>
        <p:txBody>
          <a:bodyPr/>
          <a:lstStyle/>
          <a:p>
            <a:r>
              <a:rPr lang="en-US"/>
              <a:t>From estimation to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0" y="1371600"/>
                <a:ext cx="6983194" cy="1034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/>
                  <a:t>Need to bound: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bar>
                                  <m:bar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bar>
                              </m:e>
                            </m:acc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32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sup</m:t>
                                </m:r>
                              </m:e>
                              <m:lim>
                                <m:bar>
                                  <m:barPr>
                                    <m:ctrlP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bar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2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bar>
                                              <m:barPr>
                                                <m:ctrlPr>
                                                  <a:rPr lang="en-US" sz="3200" i="1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3200" i="1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bar>
                                          </m:e>
                                        </m:acc>
                                        <m: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bar>
                                          <m:barPr>
                                            <m:ctrlPr>
                                              <a:rPr lang="en-US" sz="32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ba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71600"/>
                <a:ext cx="6983194" cy="1034642"/>
              </a:xfrm>
              <a:prstGeom prst="rect">
                <a:avLst/>
              </a:prstGeom>
              <a:blipFill>
                <a:blip r:embed="rId2"/>
                <a:stretch>
                  <a:fillRect l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5400" y="2743200"/>
                <a:ext cx="6151236" cy="916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bar>
                                <m:ba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ba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</m:acc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bar>
                                        <m:ba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bar>
                                        <m:ba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743200"/>
                <a:ext cx="6151236" cy="916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32183" y="3571431"/>
                <a:ext cx="7302384" cy="1314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bar>
                                <m:ba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ba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</m:acc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bar>
                                        <m:ba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</m:acc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3" y="3571431"/>
                <a:ext cx="7302384" cy="13145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283043" y="4885958"/>
                <a:ext cx="7023141" cy="1314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bar>
                                <m:ba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ba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</m:acc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bar>
                                        <m:bar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</m:acc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043" y="4885958"/>
                <a:ext cx="7023141" cy="13145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5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5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Putting it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713" y="1369211"/>
                <a:ext cx="3680687" cy="916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bar>
                                    <m:ba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bar>
                                </m:e>
                              </m:acc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bar>
                                    <m:bar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ba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bar>
                                                <m:bar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bar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</m:bar>
                                            </m:e>
                                          </m:acc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13" y="1369211"/>
                <a:ext cx="3680687" cy="916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7173" y="4702057"/>
                <a:ext cx="3550524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73" y="4702057"/>
                <a:ext cx="3550524" cy="708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37173" y="2296262"/>
            <a:ext cx="4439099" cy="1021610"/>
            <a:chOff x="856617" y="2160335"/>
            <a:chExt cx="4439099" cy="1021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171414" y="2160335"/>
                  <a:ext cx="876586" cy="965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1414" y="2160335"/>
                  <a:ext cx="876586" cy="96539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56617" y="2181543"/>
                  <a:ext cx="4439099" cy="1000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bar>
                                      <m:bar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bar>
                                  </m:e>
                                </m:acc>
                              </m:lim>
                            </m:limLow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𝒱</m:t>
                                </m:r>
                              </m:den>
                            </m:f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bar>
                                              <m:bar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bar>
                                          </m:e>
                                        </m:acc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bar>
                                              <m:bar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ba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617" y="2181543"/>
                  <a:ext cx="4439099" cy="100040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94956" y="3494906"/>
            <a:ext cx="5348644" cy="980589"/>
            <a:chOff x="914400" y="3479798"/>
            <a:chExt cx="5348644" cy="980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14400" y="3479798"/>
                  <a:ext cx="5348644" cy="9805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bar>
                                      <m:bar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bar>
                                  </m:e>
                                </m:acc>
                              </m:lim>
                            </m:limLow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𝒱</m:t>
                                </m:r>
                              </m:den>
                            </m:f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479798"/>
                  <a:ext cx="5348644" cy="9805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171414" y="3482638"/>
                  <a:ext cx="876586" cy="965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1414" y="3482638"/>
                  <a:ext cx="876586" cy="96539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921994" y="2198895"/>
            <a:ext cx="3145805" cy="1218360"/>
            <a:chOff x="5880149" y="2090250"/>
            <a:chExt cx="3145805" cy="1218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880149" y="2090250"/>
                  <a:ext cx="2346412" cy="6814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sup</m:t>
                                </m:r>
                              </m:e>
                              <m:lim>
                                <m:bar>
                                  <m:barPr>
                                    <m:ctrlPr>
                                      <a:rPr lang="en-US" sz="2000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000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bar>
                                <m:r>
                                  <a:rPr lang="en-US" sz="20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d>
                                      <m:dPr>
                                        <m:ctrlPr>
                                          <a:rPr lang="en-US" sz="20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bar>
                                              <m:barPr>
                                                <m:ctrlPr>
                                                  <a:rPr lang="en-US" sz="2000" i="1">
                                                    <a:solidFill>
                                                      <a:schemeClr val="bg1">
                                                        <a:lumMod val="6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bg1">
                                                        <a:lumMod val="6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bar>
                                          </m:e>
                                        </m:acc>
                                        <m:r>
                                          <a:rPr lang="en-US" sz="2000" b="0" i="1" smtClean="0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bar>
                                          <m:barPr>
                                            <m:ctrlP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ba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0149" y="2090250"/>
                  <a:ext cx="2346412" cy="6814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248207" y="2565605"/>
                  <a:ext cx="2777747" cy="6705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𝒱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bar>
                                          <m:barPr>
                                            <m:ctrlP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bar>
                                      </m:e>
                                    </m:acc>
                                    <m:r>
                                      <a:rPr lang="en-US" sz="2000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ctrlP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207" y="2565605"/>
                  <a:ext cx="2777747" cy="67056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737592" y="2517881"/>
                  <a:ext cx="738792" cy="7907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60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16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592" y="2517881"/>
                  <a:ext cx="738792" cy="79072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5921994" y="3515495"/>
            <a:ext cx="3132017" cy="956523"/>
            <a:chOff x="5921994" y="3970950"/>
            <a:chExt cx="3132017" cy="956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45111" y="4487737"/>
                  <a:ext cx="2708900" cy="4397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sz="20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5111" y="4487737"/>
                  <a:ext cx="2708900" cy="439736"/>
                </a:xfrm>
                <a:prstGeom prst="rect">
                  <a:avLst/>
                </a:prstGeom>
                <a:blipFill>
                  <a:blip r:embed="rId11"/>
                  <a:stretch>
                    <a:fillRect t="-5479" b="-82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921994" y="3970950"/>
                  <a:ext cx="2007986" cy="5529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bar>
                                          <m:barPr>
                                            <m:ctrlP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bar>
                                      </m:e>
                                    </m:acc>
                                    <m:r>
                                      <a:rPr lang="en-US" sz="2000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ctrlP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0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994" y="3970950"/>
                  <a:ext cx="2007986" cy="5529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152879" y="5745858"/>
                <a:ext cx="51583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/>
                  <a:t> takes 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</m:oMath>
                </a14:m>
                <a:r>
                  <a:rPr lang="en-US" sz="2800"/>
                  <a:t> uniformly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879" y="5745858"/>
                <a:ext cx="5158335" cy="523220"/>
              </a:xfrm>
              <a:prstGeom prst="rect">
                <a:avLst/>
              </a:prstGeom>
              <a:blipFill>
                <a:blip r:embed="rId13"/>
                <a:stretch>
                  <a:fillRect t="-11765" r="-1182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876684" y="4388996"/>
            <a:ext cx="5802241" cy="2081353"/>
            <a:chOff x="1876684" y="4388996"/>
            <a:chExt cx="5802241" cy="2081353"/>
          </a:xfrm>
        </p:grpSpPr>
        <p:sp>
          <p:nvSpPr>
            <p:cNvPr id="5" name="TextBox 4"/>
            <p:cNvSpPr txBox="1"/>
            <p:nvPr/>
          </p:nvSpPr>
          <p:spPr>
            <a:xfrm>
              <a:off x="4476189" y="5014436"/>
              <a:ext cx="3202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0070C0"/>
                  </a:solidFill>
                </a:rPr>
                <a:t>Need to bound this next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76684" y="4388996"/>
              <a:ext cx="2110430" cy="128272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9995036">
              <a:off x="3245201" y="4574119"/>
              <a:ext cx="2037437" cy="1896230"/>
            </a:xfrm>
            <a:prstGeom prst="arc">
              <a:avLst/>
            </a:prstGeom>
            <a:ln w="25400"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362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DE92D63-9A93-43EB-B2A8-3DB3E75603B9}"/>
              </a:ext>
            </a:extLst>
          </p:cNvPr>
          <p:cNvGrpSpPr/>
          <p:nvPr/>
        </p:nvGrpSpPr>
        <p:grpSpPr>
          <a:xfrm>
            <a:off x="3161529" y="2426426"/>
            <a:ext cx="5525271" cy="3212374"/>
            <a:chOff x="1809364" y="2426426"/>
            <a:chExt cx="5525271" cy="32123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2F3D200-6165-4965-8B38-7B6F623D5B38}"/>
                </a:ext>
              </a:extLst>
            </p:cNvPr>
            <p:cNvGrpSpPr/>
            <p:nvPr/>
          </p:nvGrpSpPr>
          <p:grpSpPr>
            <a:xfrm>
              <a:off x="1809364" y="2426426"/>
              <a:ext cx="5525271" cy="3212374"/>
              <a:chOff x="1809364" y="2426426"/>
              <a:chExt cx="5525271" cy="321237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809364" y="2426426"/>
                <a:ext cx="5525271" cy="3212374"/>
                <a:chOff x="1809364" y="2426426"/>
                <a:chExt cx="5525271" cy="3212374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1809364" y="2438400"/>
                  <a:ext cx="5525271" cy="3200400"/>
                  <a:chOff x="1809364" y="2133600"/>
                  <a:chExt cx="5525271" cy="3200400"/>
                </a:xfrm>
              </p:grpSpPr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0036"/>
                  <a:stretch/>
                </p:blipFill>
                <p:spPr>
                  <a:xfrm>
                    <a:off x="1809364" y="2317282"/>
                    <a:ext cx="5525271" cy="3016718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7" name="Rectangle 16"/>
                  <p:cNvSpPr/>
                  <p:nvPr/>
                </p:nvSpPr>
                <p:spPr>
                  <a:xfrm>
                    <a:off x="1809364" y="2133600"/>
                    <a:ext cx="5525271" cy="3200400"/>
                  </a:xfrm>
                  <a:prstGeom prst="rect">
                    <a:avLst/>
                  </a:prstGeom>
                  <a:gradFill flip="none" rotWithShape="1">
                    <a:gsLst>
                      <a:gs pos="91000">
                        <a:schemeClr val="bg1">
                          <a:alpha val="0"/>
                        </a:schemeClr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" name="Oval 19"/>
                <p:cNvSpPr/>
                <p:nvPr/>
              </p:nvSpPr>
              <p:spPr>
                <a:xfrm>
                  <a:off x="2082800" y="3035663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882900" y="2743200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3670300" y="2540363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432300" y="2426426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257800" y="2464526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6096000" y="2693126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6832600" y="3074126"/>
                  <a:ext cx="228600" cy="2286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Arrow Connector 32"/>
                <p:cNvCxnSpPr/>
                <p:nvPr/>
              </p:nvCxnSpPr>
              <p:spPr>
                <a:xfrm flipH="1" flipV="1">
                  <a:off x="3784600" y="4191000"/>
                  <a:ext cx="101600" cy="45720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43913A-69AE-439B-A0A9-DFB4C2840DC3}"/>
                  </a:ext>
                </a:extLst>
              </p:cNvPr>
              <p:cNvSpPr txBox="1"/>
              <p:nvPr/>
            </p:nvSpPr>
            <p:spPr>
              <a:xfrm>
                <a:off x="3790392" y="3911494"/>
                <a:ext cx="3898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/>
                  <a:t>+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B1A775-DCA8-468F-86B6-2187D1A9B6E4}"/>
                  </a:ext>
                </a:extLst>
              </p:cNvPr>
              <p:cNvSpPr txBox="1"/>
              <p:nvPr/>
            </p:nvSpPr>
            <p:spPr>
              <a:xfrm>
                <a:off x="3873137" y="4265899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/>
                  <a:t>−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 rot="749034">
              <a:off x="5406711" y="2813144"/>
              <a:ext cx="69762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accent6">
                      <a:lumMod val="75000"/>
                    </a:schemeClr>
                  </a:solidFill>
                </a:rPr>
                <a:t>Skin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rot="646473">
              <a:off x="5289906" y="3359782"/>
              <a:ext cx="764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>
                      <a:lumMod val="50000"/>
                    </a:schemeClr>
                  </a:solidFill>
                </a:rPr>
                <a:t>Skull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21419481">
              <a:off x="4327310" y="3749850"/>
              <a:ext cx="6303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3276C8"/>
                  </a:solidFill>
                </a:rPr>
                <a:t>CSF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 rot="651376">
              <a:off x="5065228" y="4097999"/>
              <a:ext cx="8324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C3275F"/>
                  </a:solidFill>
                </a:rPr>
                <a:t>Brain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534400" cy="858753"/>
          </a:xfrm>
        </p:spPr>
        <p:txBody>
          <a:bodyPr>
            <a:normAutofit fontScale="90000"/>
          </a:bodyPr>
          <a:lstStyle/>
          <a:p>
            <a:r>
              <a:rPr lang="en-US"/>
              <a:t>What is Electroencephalography (EEG)?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09599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Measures brain activity (scalp potentials)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4874" y="6019800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/>
              <a:t>“Sources”: modeled as dipoles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2</a:t>
            </a:fld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70E001-268A-4735-A9D7-8B0EEC6A8EFF}"/>
              </a:ext>
            </a:extLst>
          </p:cNvPr>
          <p:cNvGrpSpPr/>
          <p:nvPr/>
        </p:nvGrpSpPr>
        <p:grpSpPr>
          <a:xfrm>
            <a:off x="3549265" y="1752600"/>
            <a:ext cx="4449036" cy="1283063"/>
            <a:chOff x="3549265" y="1752600"/>
            <a:chExt cx="4449036" cy="1283063"/>
          </a:xfrm>
        </p:grpSpPr>
        <p:cxnSp>
          <p:nvCxnSpPr>
            <p:cNvPr id="46" name="Connector: Curved 45"/>
            <p:cNvCxnSpPr>
              <a:cxnSpLocks/>
              <a:stCxn id="31" idx="1"/>
              <a:endCxn id="20" idx="0"/>
            </p:cNvCxnSpPr>
            <p:nvPr/>
          </p:nvCxnSpPr>
          <p:spPr>
            <a:xfrm rot="10800000" flipV="1">
              <a:off x="3549265" y="1983433"/>
              <a:ext cx="1197184" cy="1052230"/>
            </a:xfrm>
            <a:prstGeom prst="curvedConnector2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/>
            <p:cNvCxnSpPr>
              <a:cxnSpLocks/>
              <a:stCxn id="31" idx="1"/>
              <a:endCxn id="21" idx="1"/>
            </p:cNvCxnSpPr>
            <p:nvPr/>
          </p:nvCxnSpPr>
          <p:spPr>
            <a:xfrm rot="10800000" flipV="1">
              <a:off x="4268543" y="1983432"/>
              <a:ext cx="477906" cy="793245"/>
            </a:xfrm>
            <a:prstGeom prst="curvedConnector2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746449" y="1752600"/>
              <a:ext cx="32518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EEG sensors (electrodes)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098C3B1-505F-4DA2-A24A-E5FC82A80BC3}"/>
              </a:ext>
            </a:extLst>
          </p:cNvPr>
          <p:cNvGrpSpPr/>
          <p:nvPr/>
        </p:nvGrpSpPr>
        <p:grpSpPr>
          <a:xfrm>
            <a:off x="4855774" y="4381624"/>
            <a:ext cx="1277279" cy="1611581"/>
            <a:chOff x="4855774" y="4381624"/>
            <a:chExt cx="1277279" cy="1611581"/>
          </a:xfrm>
        </p:grpSpPr>
        <p:sp>
          <p:nvSpPr>
            <p:cNvPr id="57" name="TextBox 56"/>
            <p:cNvSpPr txBox="1"/>
            <p:nvPr/>
          </p:nvSpPr>
          <p:spPr>
            <a:xfrm>
              <a:off x="4931763" y="5162208"/>
              <a:ext cx="12012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Dipole</a:t>
              </a:r>
              <a:br>
                <a:rPr lang="en-US" sz="2400"/>
              </a:br>
              <a:r>
                <a:rPr lang="en-US" sz="2400"/>
                <a:t>(source)</a:t>
              </a: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846775BC-716E-452A-9CFB-4C140B8E85DD}"/>
                </a:ext>
              </a:extLst>
            </p:cNvPr>
            <p:cNvSpPr/>
            <p:nvPr/>
          </p:nvSpPr>
          <p:spPr>
            <a:xfrm rot="19614071" flipH="1">
              <a:off x="4855774" y="4381624"/>
              <a:ext cx="1081302" cy="1461514"/>
            </a:xfrm>
            <a:prstGeom prst="arc">
              <a:avLst>
                <a:gd name="adj1" fmla="val 15999010"/>
                <a:gd name="adj2" fmla="val 611357"/>
              </a:avLst>
            </a:prstGeom>
            <a:ln w="38100">
              <a:solidFill>
                <a:schemeClr val="tx1"/>
              </a:solidFill>
              <a:head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2A75F806-A001-4221-8D06-B3BC79908C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/>
          <a:stretch/>
        </p:blipFill>
        <p:spPr>
          <a:xfrm>
            <a:off x="530169" y="2209800"/>
            <a:ext cx="2136831" cy="30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8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637" y="122236"/>
            <a:ext cx="8229600" cy="715964"/>
          </a:xfrm>
        </p:spPr>
        <p:txBody>
          <a:bodyPr>
            <a:normAutofit fontScale="90000"/>
          </a:bodyPr>
          <a:lstStyle/>
          <a:p>
            <a:r>
              <a:rPr lang="en-US"/>
              <a:t>Le Cam’s method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84073" y="4343400"/>
            <a:ext cx="6094069" cy="2307804"/>
            <a:chOff x="1984073" y="4343400"/>
            <a:chExt cx="6094069" cy="2307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84073" y="4343400"/>
                  <a:ext cx="5966312" cy="7867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073" y="4343400"/>
                  <a:ext cx="5966312" cy="7867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719385" y="5104188"/>
                  <a:ext cx="4358757" cy="828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sup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lim>
                                    </m:limLow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9385" y="5104188"/>
                  <a:ext cx="4358757" cy="8288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785102" y="5867400"/>
                  <a:ext cx="3139514" cy="7838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02" y="5867400"/>
                  <a:ext cx="3139514" cy="7838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0949" y="1384992"/>
                <a:ext cx="6009274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≠1</m:t>
                          </m: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49" y="1384992"/>
                <a:ext cx="6009274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914400"/>
                <a:ext cx="61207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Binary hypothesis: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sz="2800"/>
                  <a:t> (uniformly)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14400"/>
                <a:ext cx="6120778" cy="523220"/>
              </a:xfrm>
              <a:prstGeom prst="rect">
                <a:avLst/>
              </a:prstGeom>
              <a:blipFill>
                <a:blip r:embed="rId6"/>
                <a:stretch>
                  <a:fillRect l="-2092" t="-10465" r="-89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8923" y="2205797"/>
                <a:ext cx="7317131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Define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ba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ba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sz="2800"/>
                  <a:t>, “acceptance region”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23" y="2205797"/>
                <a:ext cx="7317131" cy="578685"/>
              </a:xfrm>
              <a:prstGeom prst="rect">
                <a:avLst/>
              </a:prstGeom>
              <a:blipFill>
                <a:blip r:embed="rId7"/>
                <a:stretch>
                  <a:fillRect l="-1667" t="-5263" r="-417" b="-2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125743" y="2740372"/>
            <a:ext cx="6968010" cy="1564338"/>
            <a:chOff x="1125743" y="2740372"/>
            <a:chExt cx="6968010" cy="15643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85256" y="3520906"/>
                  <a:ext cx="3408497" cy="7838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256" y="3520906"/>
                  <a:ext cx="3408497" cy="78380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125743" y="2740372"/>
                  <a:ext cx="6582250" cy="7838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≠1</m:t>
                                </m:r>
                              </m:e>
                            </m:d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743" y="2740372"/>
                  <a:ext cx="6582250" cy="78380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573637" y="4036679"/>
            <a:ext cx="2506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Taking infimum:</a:t>
            </a:r>
          </a:p>
        </p:txBody>
      </p:sp>
    </p:spTree>
    <p:extLst>
      <p:ext uri="{BB962C8B-B14F-4D97-AF65-F5344CB8AC3E}">
        <p14:creationId xmlns:p14="http://schemas.microsoft.com/office/powerpoint/2010/main" val="56948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Le Cam’s method for</a:t>
            </a:r>
            <a:br>
              <a:rPr lang="en-US"/>
            </a:br>
            <a:r>
              <a:rPr lang="en-US"/>
              <a:t>source localization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76400"/>
                <a:ext cx="8534400" cy="10972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𝑇𝑉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begChr m:val="‖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76400"/>
                <a:ext cx="8534400" cy="10972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769972"/>
            <a:ext cx="6369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For normal distributions of equal variance,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82462" y="3427063"/>
                <a:ext cx="8897493" cy="9455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bar>
                                <m:bar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bar>
                                <m:bar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62" y="3427063"/>
                <a:ext cx="8897493" cy="945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16013" y="4619370"/>
                <a:ext cx="8458200" cy="1107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bar>
                                    <m:ba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bar>
                                </m:e>
                              </m:acc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bar>
                                    <m:bar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ba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bar>
                                                <m:bar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bar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</m:bar>
                                            </m:e>
                                          </m:acc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3" y="4619370"/>
                <a:ext cx="8458200" cy="1107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83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Source Localization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255" y="2111825"/>
            <a:ext cx="3247945" cy="5238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/>
              <a:t>“Forward” problem: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Estimate locations &amp; dipole moments from sensor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1446" y="5257800"/>
                <a:ext cx="5285894" cy="774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bar>
                              <m:bar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bar>
                          </m:e>
                        </m:acc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bar>
                              <m:bar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bar>
                          </m:e>
                        </m:ac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bar>
                                  <m:ba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ba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bar>
                                  <m:ba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ba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  <m:bar>
                              <m:barPr>
                                <m:ctrlPr>
                                  <a:rPr lang="en-US" sz="2400" i="1" smtClean="0">
                                    <a:solidFill>
                                      <a:srgbClr val="FA773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solidFill>
                                      <a:srgbClr val="FA773C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‖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sz="240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46" y="5257800"/>
                <a:ext cx="5285894" cy="7749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31286" y="2610008"/>
                <a:ext cx="2743200" cy="568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C83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ctrlPr>
                                      <a:rPr lang="en-US" sz="2400" i="1">
                                        <a:solidFill>
                                          <a:srgbClr val="C83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400" i="1">
                                        <a:solidFill>
                                          <a:srgbClr val="C83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C83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83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sz="2400" i="1">
                                    <a:solidFill>
                                      <a:srgbClr val="C83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solidFill>
                                      <a:srgbClr val="C83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ba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83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86" y="2610008"/>
                <a:ext cx="2743200" cy="5686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83369" y="6172200"/>
            <a:ext cx="3688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/>
              <a:t>“Equivalent dipole fitting”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5577840" y="1964065"/>
            <a:ext cx="3226928" cy="2133789"/>
            <a:chOff x="5145475" y="2057400"/>
            <a:chExt cx="3226928" cy="2133789"/>
          </a:xfrm>
        </p:grpSpPr>
        <p:grpSp>
          <p:nvGrpSpPr>
            <p:cNvPr id="15" name="Group 14"/>
            <p:cNvGrpSpPr/>
            <p:nvPr/>
          </p:nvGrpSpPr>
          <p:grpSpPr>
            <a:xfrm>
              <a:off x="5160715" y="2392661"/>
              <a:ext cx="3196448" cy="1756926"/>
              <a:chOff x="1809364" y="2133600"/>
              <a:chExt cx="5525271" cy="3200400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036"/>
              <a:stretch/>
            </p:blipFill>
            <p:spPr>
              <a:xfrm>
                <a:off x="1809364" y="2317282"/>
                <a:ext cx="5525271" cy="3016718"/>
              </a:xfrm>
              <a:prstGeom prst="rect">
                <a:avLst/>
              </a:prstGeom>
              <a:noFill/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1809364" y="2133600"/>
                <a:ext cx="5525271" cy="3200400"/>
              </a:xfrm>
              <a:prstGeom prst="rect">
                <a:avLst/>
              </a:prstGeom>
              <a:gradFill flip="none" rotWithShape="1">
                <a:gsLst>
                  <a:gs pos="9100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5145475" y="2057400"/>
              <a:ext cx="3226928" cy="2133789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6390090" y="2601894"/>
              <a:ext cx="113062" cy="801706"/>
            </a:xfrm>
            <a:custGeom>
              <a:avLst/>
              <a:gdLst>
                <a:gd name="connsiteX0" fmla="*/ 48810 w 113062"/>
                <a:gd name="connsiteY0" fmla="*/ 801706 h 801706"/>
                <a:gd name="connsiteX1" fmla="*/ 112310 w 113062"/>
                <a:gd name="connsiteY1" fmla="*/ 306406 h 801706"/>
                <a:gd name="connsiteX2" fmla="*/ 10710 w 113062"/>
                <a:gd name="connsiteY2" fmla="*/ 1606 h 80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062" h="801706">
                  <a:moveTo>
                    <a:pt x="48810" y="801706"/>
                  </a:moveTo>
                  <a:cubicBezTo>
                    <a:pt x="83735" y="620731"/>
                    <a:pt x="118660" y="439756"/>
                    <a:pt x="112310" y="306406"/>
                  </a:cubicBezTo>
                  <a:cubicBezTo>
                    <a:pt x="105960" y="173056"/>
                    <a:pt x="-40090" y="-19561"/>
                    <a:pt x="10710" y="160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6477000" y="2552700"/>
              <a:ext cx="284031" cy="876300"/>
            </a:xfrm>
            <a:custGeom>
              <a:avLst/>
              <a:gdLst>
                <a:gd name="connsiteX0" fmla="*/ 0 w 284031"/>
                <a:gd name="connsiteY0" fmla="*/ 876300 h 876300"/>
                <a:gd name="connsiteX1" fmla="*/ 266700 w 284031"/>
                <a:gd name="connsiteY1" fmla="*/ 457200 h 876300"/>
                <a:gd name="connsiteX2" fmla="*/ 279400 w 284031"/>
                <a:gd name="connsiteY2" fmla="*/ 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031" h="876300">
                  <a:moveTo>
                    <a:pt x="0" y="876300"/>
                  </a:moveTo>
                  <a:cubicBezTo>
                    <a:pt x="110066" y="739775"/>
                    <a:pt x="220133" y="603250"/>
                    <a:pt x="266700" y="457200"/>
                  </a:cubicBezTo>
                  <a:cubicBezTo>
                    <a:pt x="313267" y="311150"/>
                    <a:pt x="247650" y="146050"/>
                    <a:pt x="279400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318902" y="2713370"/>
              <a:ext cx="132248" cy="12549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81771" y="2559987"/>
              <a:ext cx="132248" cy="12549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237293" y="2441464"/>
              <a:ext cx="132248" cy="12549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155684" y="2392661"/>
              <a:ext cx="132248" cy="12549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640595" y="2518156"/>
              <a:ext cx="132248" cy="12549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066729" y="2727313"/>
              <a:ext cx="132248" cy="12549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6303417" y="3354787"/>
              <a:ext cx="58777" cy="250989"/>
            </a:xfrm>
            <a:prstGeom prst="straightConnector1">
              <a:avLst/>
            </a:prstGeom>
            <a:ln w="50800">
              <a:solidFill>
                <a:srgbClr val="C83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6705600" y="2364853"/>
              <a:ext cx="132248" cy="12549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562600" y="4267011"/>
            <a:ext cx="3226928" cy="2133789"/>
            <a:chOff x="5141665" y="4348056"/>
            <a:chExt cx="3226928" cy="2133789"/>
          </a:xfrm>
        </p:grpSpPr>
        <p:grpSp>
          <p:nvGrpSpPr>
            <p:cNvPr id="57" name="Group 56"/>
            <p:cNvGrpSpPr/>
            <p:nvPr/>
          </p:nvGrpSpPr>
          <p:grpSpPr>
            <a:xfrm>
              <a:off x="5156905" y="4669382"/>
              <a:ext cx="3196448" cy="1756926"/>
              <a:chOff x="1809364" y="2133600"/>
              <a:chExt cx="5525271" cy="3200400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036"/>
              <a:stretch/>
            </p:blipFill>
            <p:spPr>
              <a:xfrm>
                <a:off x="1809364" y="2317282"/>
                <a:ext cx="5525271" cy="3016718"/>
              </a:xfrm>
              <a:prstGeom prst="rect">
                <a:avLst/>
              </a:prstGeom>
              <a:noFill/>
            </p:spPr>
          </p:pic>
          <p:sp>
            <p:nvSpPr>
              <p:cNvPr id="59" name="Rectangle 58"/>
              <p:cNvSpPr/>
              <p:nvPr/>
            </p:nvSpPr>
            <p:spPr>
              <a:xfrm>
                <a:off x="1809364" y="2133600"/>
                <a:ext cx="5525271" cy="3200400"/>
              </a:xfrm>
              <a:prstGeom prst="rect">
                <a:avLst/>
              </a:prstGeom>
              <a:gradFill flip="none" rotWithShape="1">
                <a:gsLst>
                  <a:gs pos="9100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5141665" y="4348056"/>
              <a:ext cx="3226928" cy="2133789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6386280" y="4878615"/>
              <a:ext cx="113062" cy="801706"/>
            </a:xfrm>
            <a:custGeom>
              <a:avLst/>
              <a:gdLst>
                <a:gd name="connsiteX0" fmla="*/ 48810 w 113062"/>
                <a:gd name="connsiteY0" fmla="*/ 801706 h 801706"/>
                <a:gd name="connsiteX1" fmla="*/ 112310 w 113062"/>
                <a:gd name="connsiteY1" fmla="*/ 306406 h 801706"/>
                <a:gd name="connsiteX2" fmla="*/ 10710 w 113062"/>
                <a:gd name="connsiteY2" fmla="*/ 1606 h 80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062" h="801706">
                  <a:moveTo>
                    <a:pt x="48810" y="801706"/>
                  </a:moveTo>
                  <a:cubicBezTo>
                    <a:pt x="83735" y="620731"/>
                    <a:pt x="118660" y="439756"/>
                    <a:pt x="112310" y="306406"/>
                  </a:cubicBezTo>
                  <a:cubicBezTo>
                    <a:pt x="105960" y="173056"/>
                    <a:pt x="-40090" y="-19561"/>
                    <a:pt x="10710" y="160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6473190" y="4829421"/>
              <a:ext cx="284031" cy="876300"/>
            </a:xfrm>
            <a:custGeom>
              <a:avLst/>
              <a:gdLst>
                <a:gd name="connsiteX0" fmla="*/ 0 w 284031"/>
                <a:gd name="connsiteY0" fmla="*/ 876300 h 876300"/>
                <a:gd name="connsiteX1" fmla="*/ 266700 w 284031"/>
                <a:gd name="connsiteY1" fmla="*/ 457200 h 876300"/>
                <a:gd name="connsiteX2" fmla="*/ 279400 w 284031"/>
                <a:gd name="connsiteY2" fmla="*/ 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031" h="876300">
                  <a:moveTo>
                    <a:pt x="0" y="876300"/>
                  </a:moveTo>
                  <a:cubicBezTo>
                    <a:pt x="110066" y="739775"/>
                    <a:pt x="220133" y="603250"/>
                    <a:pt x="266700" y="457200"/>
                  </a:cubicBezTo>
                  <a:cubicBezTo>
                    <a:pt x="313267" y="311150"/>
                    <a:pt x="247650" y="146050"/>
                    <a:pt x="279400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315092" y="4990091"/>
              <a:ext cx="132248" cy="125495"/>
            </a:xfrm>
            <a:prstGeom prst="ellipse">
              <a:avLst/>
            </a:prstGeom>
            <a:solidFill>
              <a:srgbClr val="FA773C"/>
            </a:solidFill>
            <a:ln>
              <a:solidFill>
                <a:srgbClr val="C8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777961" y="4836708"/>
              <a:ext cx="132248" cy="125495"/>
            </a:xfrm>
            <a:prstGeom prst="ellipse">
              <a:avLst/>
            </a:prstGeom>
            <a:solidFill>
              <a:srgbClr val="FA773C"/>
            </a:solidFill>
            <a:ln>
              <a:solidFill>
                <a:srgbClr val="C8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233483" y="4718185"/>
              <a:ext cx="132248" cy="125495"/>
            </a:xfrm>
            <a:prstGeom prst="ellipse">
              <a:avLst/>
            </a:prstGeom>
            <a:solidFill>
              <a:srgbClr val="FA773C"/>
            </a:solidFill>
            <a:ln>
              <a:solidFill>
                <a:srgbClr val="C8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151874" y="4669382"/>
              <a:ext cx="132248" cy="125495"/>
            </a:xfrm>
            <a:prstGeom prst="ellipse">
              <a:avLst/>
            </a:prstGeom>
            <a:solidFill>
              <a:srgbClr val="FA773C"/>
            </a:solidFill>
            <a:ln>
              <a:solidFill>
                <a:srgbClr val="C8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636785" y="4794877"/>
              <a:ext cx="132248" cy="125495"/>
            </a:xfrm>
            <a:prstGeom prst="ellipse">
              <a:avLst/>
            </a:prstGeom>
            <a:solidFill>
              <a:srgbClr val="FA773C"/>
            </a:solidFill>
            <a:ln>
              <a:solidFill>
                <a:srgbClr val="C8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062919" y="5004034"/>
              <a:ext cx="132248" cy="125495"/>
            </a:xfrm>
            <a:prstGeom prst="ellipse">
              <a:avLst/>
            </a:prstGeom>
            <a:solidFill>
              <a:srgbClr val="FA773C"/>
            </a:solidFill>
            <a:ln>
              <a:solidFill>
                <a:srgbClr val="C8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 flipV="1">
              <a:off x="6299607" y="5631508"/>
              <a:ext cx="58777" cy="250989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6701790" y="4641574"/>
              <a:ext cx="132248" cy="125495"/>
            </a:xfrm>
            <a:prstGeom prst="ellipse">
              <a:avLst/>
            </a:prstGeom>
            <a:solidFill>
              <a:srgbClr val="FA773C"/>
            </a:solidFill>
            <a:ln>
              <a:solidFill>
                <a:srgbClr val="C8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Content Placeholder 2"/>
          <p:cNvSpPr txBox="1">
            <a:spLocks/>
          </p:cNvSpPr>
          <p:nvPr/>
        </p:nvSpPr>
        <p:spPr>
          <a:xfrm>
            <a:off x="228600" y="4191000"/>
            <a:ext cx="5105400" cy="1014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/>
              <a:t>Source localization is the “inverse” problem, e.g.: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801906" y="1805696"/>
                <a:ext cx="366407" cy="542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906" y="1805696"/>
                <a:ext cx="366407" cy="542200"/>
              </a:xfrm>
              <a:prstGeom prst="rect">
                <a:avLst/>
              </a:prstGeom>
              <a:blipFill>
                <a:blip r:embed="rId5"/>
                <a:stretch>
                  <a:fillRect l="-3333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355242" y="3160141"/>
                <a:ext cx="366407" cy="542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C83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sz="2400" i="1">
                                  <a:solidFill>
                                    <a:srgbClr val="C83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i="1">
                                  <a:solidFill>
                                    <a:srgbClr val="C83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bar>
                        </m:e>
                        <m:sub>
                          <m:r>
                            <a:rPr lang="en-US" sz="2400" i="1">
                              <a:solidFill>
                                <a:srgbClr val="C83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242" y="3160141"/>
                <a:ext cx="366407" cy="542200"/>
              </a:xfrm>
              <a:prstGeom prst="rect">
                <a:avLst/>
              </a:prstGeom>
              <a:blipFill>
                <a:blip r:embed="rId6"/>
                <a:stretch>
                  <a:fillRect l="-5000" r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654418" y="3494250"/>
                <a:ext cx="366407" cy="479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C83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sz="2400" i="1">
                                  <a:solidFill>
                                    <a:srgbClr val="C83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i="1">
                                  <a:solidFill>
                                    <a:srgbClr val="C83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en-US" sz="2400" i="1">
                              <a:solidFill>
                                <a:srgbClr val="C83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418" y="3494250"/>
                <a:ext cx="366407" cy="479042"/>
              </a:xfrm>
              <a:prstGeom prst="rect">
                <a:avLst/>
              </a:prstGeom>
              <a:blipFill>
                <a:blip r:embed="rId7"/>
                <a:stretch>
                  <a:fillRect l="-5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794559" y="4179066"/>
                <a:ext cx="366407" cy="542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sz="2400" i="1" smtClean="0">
                              <a:solidFill>
                                <a:srgbClr val="FA773C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>
                              <a:solidFill>
                                <a:srgbClr val="FA773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59" y="4179066"/>
                <a:ext cx="366407" cy="542200"/>
              </a:xfrm>
              <a:prstGeom prst="rect">
                <a:avLst/>
              </a:prstGeom>
              <a:blipFill>
                <a:blip r:embed="rId8"/>
                <a:stretch>
                  <a:fillRect l="-3333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354135" y="5522299"/>
                <a:ext cx="366407" cy="541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bar>
                                <m:bar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ba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135" y="5522299"/>
                <a:ext cx="366407" cy="541302"/>
              </a:xfrm>
              <a:prstGeom prst="rect">
                <a:avLst/>
              </a:prstGeom>
              <a:blipFill>
                <a:blip r:embed="rId9"/>
                <a:stretch>
                  <a:fillRect l="-5000" t="-224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664843" y="5766107"/>
                <a:ext cx="366407" cy="503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bar>
                                <m:bar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ba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843" y="5766107"/>
                <a:ext cx="366407" cy="5030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676400" y="3236429"/>
            <a:ext cx="1245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C83000"/>
                </a:solidFill>
              </a:rPr>
              <a:t>Location</a:t>
            </a:r>
            <a:endParaRPr lang="en-US" sz="2000">
              <a:solidFill>
                <a:srgbClr val="C83000"/>
              </a:solidFill>
            </a:endParaRPr>
          </a:p>
        </p:txBody>
      </p:sp>
      <p:cxnSp>
        <p:nvCxnSpPr>
          <p:cNvPr id="10" name="Connector: Curved 9"/>
          <p:cNvCxnSpPr/>
          <p:nvPr/>
        </p:nvCxnSpPr>
        <p:spPr>
          <a:xfrm flipV="1">
            <a:off x="2921613" y="3143855"/>
            <a:ext cx="228600" cy="323407"/>
          </a:xfrm>
          <a:prstGeom prst="curvedConnector2">
            <a:avLst/>
          </a:prstGeom>
          <a:ln w="38100">
            <a:solidFill>
              <a:srgbClr val="C83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104986" y="2923899"/>
            <a:ext cx="29274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3990" y="2675548"/>
            <a:ext cx="1031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0070C0"/>
                </a:solidFill>
              </a:rPr>
              <a:t>Sensor</a:t>
            </a:r>
            <a:br>
              <a:rPr lang="en-US" sz="2400">
                <a:solidFill>
                  <a:srgbClr val="0070C0"/>
                </a:solidFill>
              </a:rPr>
            </a:br>
            <a:r>
              <a:rPr lang="en-US" sz="2400">
                <a:solidFill>
                  <a:srgbClr val="0070C0"/>
                </a:solidFill>
              </a:rPr>
              <a:t>values</a:t>
            </a:r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8E238C-E2E8-4CFA-9A7E-388CC866F227}"/>
              </a:ext>
            </a:extLst>
          </p:cNvPr>
          <p:cNvSpPr txBox="1"/>
          <p:nvPr/>
        </p:nvSpPr>
        <p:spPr>
          <a:xfrm>
            <a:off x="4005430" y="2979003"/>
            <a:ext cx="1252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C83000"/>
                </a:solidFill>
              </a:rPr>
              <a:t>Dipole</a:t>
            </a:r>
            <a:br>
              <a:rPr lang="en-US" sz="2400">
                <a:solidFill>
                  <a:srgbClr val="C83000"/>
                </a:solidFill>
              </a:rPr>
            </a:br>
            <a:r>
              <a:rPr lang="en-US" sz="2400">
                <a:solidFill>
                  <a:srgbClr val="C83000"/>
                </a:solidFill>
              </a:rPr>
              <a:t>moment</a:t>
            </a:r>
            <a:endParaRPr lang="en-US" sz="2000">
              <a:solidFill>
                <a:srgbClr val="C83000"/>
              </a:solidFill>
            </a:endParaRP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F2705C23-202F-461E-A874-A1C1DCE484A4}"/>
              </a:ext>
            </a:extLst>
          </p:cNvPr>
          <p:cNvCxnSpPr>
            <a:cxnSpLocks/>
            <a:stCxn id="52" idx="1"/>
          </p:cNvCxnSpPr>
          <p:nvPr/>
        </p:nvCxnSpPr>
        <p:spPr>
          <a:xfrm rot="10800000">
            <a:off x="3810000" y="3178630"/>
            <a:ext cx="195430" cy="215873"/>
          </a:xfrm>
          <a:prstGeom prst="curvedConnector2">
            <a:avLst/>
          </a:prstGeom>
          <a:ln w="38100">
            <a:solidFill>
              <a:srgbClr val="C83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71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50" grpId="0"/>
      <p:bldP spid="71" grpId="0"/>
      <p:bldP spid="40" grpId="0"/>
      <p:bldP spid="41" grpId="0"/>
      <p:bldP spid="42" grpId="0"/>
      <p:bldP spid="43" grpId="0"/>
      <p:bldP spid="44" grpId="0"/>
      <p:bldP spid="45" grpId="0"/>
      <p:bldP spid="8" grpId="0"/>
      <p:bldP spid="74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073" y="15351"/>
            <a:ext cx="6801324" cy="1039092"/>
          </a:xfrm>
        </p:spPr>
        <p:txBody>
          <a:bodyPr>
            <a:normAutofit/>
          </a:bodyPr>
          <a:lstStyle/>
          <a:p>
            <a:r>
              <a:rPr lang="en-US"/>
              <a:t>Simplifying the brain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10472" y="1295400"/>
                <a:ext cx="4576327" cy="5547286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Spherical head model</a:t>
                </a:r>
              </a:p>
              <a:p>
                <a:pPr marL="914400" lvl="1" indent="-514350"/>
                <a:r>
                  <a:rPr lang="en-US"/>
                  <a:t>Only one dipole</a:t>
                </a:r>
              </a:p>
              <a:p>
                <a:pPr marL="914400" lvl="1" indent="-514350"/>
                <a:r>
                  <a:rPr lang="en-US"/>
                  <a:t>Known magnitude &amp; orientation</a:t>
                </a:r>
              </a:p>
              <a:p>
                <a:pPr marL="914400" lvl="1" indent="-514350"/>
                <a:r>
                  <a:rPr lang="en-US"/>
                  <a:t>Known transfer function,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d>
                  </m:oMath>
                </a14:m>
                <a:endParaRPr lang="en-US"/>
              </a:p>
              <a:p>
                <a:pPr marL="914400" lvl="1" indent="-514350"/>
                <a:endParaRPr lang="en-US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Linear head model</a:t>
                </a:r>
              </a:p>
              <a:p>
                <a:pPr marL="914400" lvl="1" indent="-514350"/>
                <a:r>
                  <a:rPr lang="en-US"/>
                  <a:t>“Circular” domain</a:t>
                </a:r>
              </a:p>
              <a:p>
                <a:pPr marL="914400" lvl="1" indent="-514350"/>
                <a:r>
                  <a:rPr lang="en-US"/>
                  <a:t>Known transfer function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0472" y="1295400"/>
                <a:ext cx="4576327" cy="5547286"/>
              </a:xfrm>
              <a:blipFill>
                <a:blip r:embed="rId2"/>
                <a:stretch>
                  <a:fillRect l="-3462" t="-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FAFBCDC-DDA5-4FB6-ACD4-9A0512238C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52144"/>
            <a:ext cx="2618305" cy="258165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B76A2BE-EF8A-40C0-8059-7F254B414C32}"/>
              </a:ext>
            </a:extLst>
          </p:cNvPr>
          <p:cNvSpPr/>
          <p:nvPr/>
        </p:nvSpPr>
        <p:spPr>
          <a:xfrm>
            <a:off x="4114800" y="1626723"/>
            <a:ext cx="4702302" cy="2659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10D6A1-6C68-42F1-AB97-E5BB2D6F3E9B}"/>
              </a:ext>
            </a:extLst>
          </p:cNvPr>
          <p:cNvSpPr/>
          <p:nvPr/>
        </p:nvSpPr>
        <p:spPr>
          <a:xfrm>
            <a:off x="4521708" y="1897656"/>
            <a:ext cx="4241292" cy="1531345"/>
          </a:xfrm>
          <a:prstGeom prst="rect">
            <a:avLst/>
          </a:prstGeom>
          <a:noFill/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4200"/>
              </a:lnSpc>
              <a:buFont typeface="Wingdings" panose="05000000000000000000" pitchFamily="2" charset="2"/>
              <a:buChar char="û"/>
            </a:pPr>
            <a:r>
              <a:rPr lang="en-US" sz="3200">
                <a:solidFill>
                  <a:srgbClr val="C00000"/>
                </a:solidFill>
              </a:rPr>
              <a:t> Shifts are rotations</a:t>
            </a:r>
          </a:p>
          <a:p>
            <a:pPr marL="285750" indent="-285750">
              <a:lnSpc>
                <a:spcPts val="4200"/>
              </a:lnSpc>
              <a:buFont typeface="Wingdings" panose="05000000000000000000" pitchFamily="2" charset="2"/>
              <a:buChar char="û"/>
            </a:pPr>
            <a:r>
              <a:rPr lang="en-US" sz="3200">
                <a:solidFill>
                  <a:srgbClr val="C00000"/>
                </a:solidFill>
              </a:rPr>
              <a:t> Spherical Harmonics</a:t>
            </a:r>
          </a:p>
          <a:p>
            <a:pPr marL="285750" indent="-285750">
              <a:lnSpc>
                <a:spcPts val="4200"/>
              </a:lnSpc>
              <a:buFont typeface="Wingdings" panose="05000000000000000000" pitchFamily="2" charset="2"/>
              <a:buChar char="û"/>
            </a:pPr>
            <a:r>
              <a:rPr lang="en-US" sz="3200">
                <a:solidFill>
                  <a:srgbClr val="C00000"/>
                </a:solidFill>
              </a:rPr>
              <a:t> Uniform sampling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ED282-99D0-481E-AB6D-C3C6CB09BFF4}"/>
              </a:ext>
            </a:extLst>
          </p:cNvPr>
          <p:cNvGrpSpPr/>
          <p:nvPr/>
        </p:nvGrpSpPr>
        <p:grpSpPr>
          <a:xfrm>
            <a:off x="839229" y="4038600"/>
            <a:ext cx="2818371" cy="2426043"/>
            <a:chOff x="839229" y="4038600"/>
            <a:chExt cx="2818371" cy="24260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B0E74F2-0901-45EE-8946-9D7C36915484}"/>
                </a:ext>
              </a:extLst>
            </p:cNvPr>
            <p:cNvGrpSpPr/>
            <p:nvPr/>
          </p:nvGrpSpPr>
          <p:grpSpPr>
            <a:xfrm>
              <a:off x="839229" y="4038600"/>
              <a:ext cx="2818371" cy="2403736"/>
              <a:chOff x="457200" y="1290935"/>
              <a:chExt cx="2818371" cy="2403736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0044B66-99AE-4FDA-9190-227A50E904CC}"/>
                  </a:ext>
                </a:extLst>
              </p:cNvPr>
              <p:cNvCxnSpPr/>
              <p:nvPr/>
            </p:nvCxnSpPr>
            <p:spPr>
              <a:xfrm>
                <a:off x="571500" y="3260467"/>
                <a:ext cx="2590800" cy="0"/>
              </a:xfrm>
              <a:prstGeom prst="line">
                <a:avLst/>
              </a:prstGeom>
              <a:ln w="50800">
                <a:solidFill>
                  <a:srgbClr val="C327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9BBED55-BD35-429A-A4DD-AC31F20B9C5F}"/>
                  </a:ext>
                </a:extLst>
              </p:cNvPr>
              <p:cNvCxnSpPr/>
              <p:nvPr/>
            </p:nvCxnSpPr>
            <p:spPr>
              <a:xfrm>
                <a:off x="571500" y="2269867"/>
                <a:ext cx="2590800" cy="0"/>
              </a:xfrm>
              <a:prstGeom prst="line">
                <a:avLst/>
              </a:prstGeom>
              <a:ln w="50800">
                <a:solidFill>
                  <a:srgbClr val="FA773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FD86DCB-CC4C-4730-8BF1-E8C3D06DE0D5}"/>
                  </a:ext>
                </a:extLst>
              </p:cNvPr>
              <p:cNvSpPr/>
              <p:nvPr/>
            </p:nvSpPr>
            <p:spPr>
              <a:xfrm>
                <a:off x="457200" y="2008316"/>
                <a:ext cx="228600" cy="228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526AECB-F6BC-418E-807A-7046B3373BA5}"/>
                  </a:ext>
                </a:extLst>
              </p:cNvPr>
              <p:cNvSpPr/>
              <p:nvPr/>
            </p:nvSpPr>
            <p:spPr>
              <a:xfrm>
                <a:off x="1030758" y="2002138"/>
                <a:ext cx="228600" cy="228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AD0A898-8E8F-4976-8D26-C63BE8834FFF}"/>
                  </a:ext>
                </a:extLst>
              </p:cNvPr>
              <p:cNvSpPr/>
              <p:nvPr/>
            </p:nvSpPr>
            <p:spPr>
              <a:xfrm>
                <a:off x="2470324" y="2004196"/>
                <a:ext cx="228600" cy="228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5C3C63B-2BA5-42E4-80A3-996FEC553EB9}"/>
                  </a:ext>
                </a:extLst>
              </p:cNvPr>
              <p:cNvSpPr/>
              <p:nvPr/>
            </p:nvSpPr>
            <p:spPr>
              <a:xfrm>
                <a:off x="3046971" y="2012437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96A5AD-9920-484C-8C96-3A92EEA307B6}"/>
                      </a:ext>
                    </a:extLst>
                  </p:cNvPr>
                  <p:cNvSpPr txBox="1"/>
                  <p:nvPr/>
                </p:nvSpPr>
                <p:spPr>
                  <a:xfrm>
                    <a:off x="1613586" y="1827082"/>
                    <a:ext cx="57419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3586" y="1827082"/>
                    <a:ext cx="574195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C2A6473-E377-4E25-8F4C-DCC3E0F1F421}"/>
                  </a:ext>
                </a:extLst>
              </p:cNvPr>
              <p:cNvCxnSpPr/>
              <p:nvPr/>
            </p:nvCxnSpPr>
            <p:spPr>
              <a:xfrm flipV="1">
                <a:off x="1485900" y="3031868"/>
                <a:ext cx="0" cy="457199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0015617-6B66-487A-A567-E3274D39A66F}"/>
                  </a:ext>
                </a:extLst>
              </p:cNvPr>
              <p:cNvSpPr/>
              <p:nvPr/>
            </p:nvSpPr>
            <p:spPr>
              <a:xfrm>
                <a:off x="570470" y="1448644"/>
                <a:ext cx="2545492" cy="745023"/>
              </a:xfrm>
              <a:custGeom>
                <a:avLst/>
                <a:gdLst>
                  <a:gd name="connsiteX0" fmla="*/ 0 w 2545492"/>
                  <a:gd name="connsiteY0" fmla="*/ 679627 h 745023"/>
                  <a:gd name="connsiteX1" fmla="*/ 308919 w 2545492"/>
                  <a:gd name="connsiteY1" fmla="*/ 679627 h 745023"/>
                  <a:gd name="connsiteX2" fmla="*/ 902044 w 2545492"/>
                  <a:gd name="connsiteY2" fmla="*/ 5 h 745023"/>
                  <a:gd name="connsiteX3" fmla="*/ 1581665 w 2545492"/>
                  <a:gd name="connsiteY3" fmla="*/ 667270 h 745023"/>
                  <a:gd name="connsiteX4" fmla="*/ 1890584 w 2545492"/>
                  <a:gd name="connsiteY4" fmla="*/ 654914 h 745023"/>
                  <a:gd name="connsiteX5" fmla="*/ 2038865 w 2545492"/>
                  <a:gd name="connsiteY5" fmla="*/ 679627 h 745023"/>
                  <a:gd name="connsiteX6" fmla="*/ 2248930 w 2545492"/>
                  <a:gd name="connsiteY6" fmla="*/ 654914 h 745023"/>
                  <a:gd name="connsiteX7" fmla="*/ 2545492 w 2545492"/>
                  <a:gd name="connsiteY7" fmla="*/ 667270 h 745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45492" h="745023">
                    <a:moveTo>
                      <a:pt x="0" y="679627"/>
                    </a:moveTo>
                    <a:cubicBezTo>
                      <a:pt x="79289" y="736262"/>
                      <a:pt x="158578" y="792897"/>
                      <a:pt x="308919" y="679627"/>
                    </a:cubicBezTo>
                    <a:cubicBezTo>
                      <a:pt x="459260" y="566357"/>
                      <a:pt x="689920" y="2064"/>
                      <a:pt x="902044" y="5"/>
                    </a:cubicBezTo>
                    <a:cubicBezTo>
                      <a:pt x="1114168" y="-2055"/>
                      <a:pt x="1416908" y="558119"/>
                      <a:pt x="1581665" y="667270"/>
                    </a:cubicBezTo>
                    <a:cubicBezTo>
                      <a:pt x="1746422" y="776421"/>
                      <a:pt x="1814384" y="652855"/>
                      <a:pt x="1890584" y="654914"/>
                    </a:cubicBezTo>
                    <a:cubicBezTo>
                      <a:pt x="1966784" y="656973"/>
                      <a:pt x="1979141" y="679627"/>
                      <a:pt x="2038865" y="679627"/>
                    </a:cubicBezTo>
                    <a:cubicBezTo>
                      <a:pt x="2098589" y="679627"/>
                      <a:pt x="2164492" y="656973"/>
                      <a:pt x="2248930" y="654914"/>
                    </a:cubicBezTo>
                    <a:cubicBezTo>
                      <a:pt x="2333368" y="652855"/>
                      <a:pt x="2465173" y="656973"/>
                      <a:pt x="2545492" y="667270"/>
                    </a:cubicBezTo>
                  </a:path>
                </a:pathLst>
              </a:custGeom>
              <a:noFill/>
              <a:ln w="508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2F0AE8-A090-4B5B-B355-D4486286D076}"/>
                  </a:ext>
                </a:extLst>
              </p:cNvPr>
              <p:cNvSpPr txBox="1"/>
              <p:nvPr/>
            </p:nvSpPr>
            <p:spPr>
              <a:xfrm>
                <a:off x="1920360" y="3233006"/>
                <a:ext cx="8324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C3275F"/>
                    </a:solidFill>
                  </a:rPr>
                  <a:t>Brain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70A0B2-F1D8-4E79-AE77-02FBC04F4CA8}"/>
                  </a:ext>
                </a:extLst>
              </p:cNvPr>
              <p:cNvSpPr txBox="1"/>
              <p:nvPr/>
            </p:nvSpPr>
            <p:spPr>
              <a:xfrm>
                <a:off x="1910280" y="2265402"/>
                <a:ext cx="8329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A773C"/>
                    </a:solidFill>
                  </a:rPr>
                  <a:t>Scalp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10B777-EFA0-485C-BFA6-CE7688DC1D04}"/>
                  </a:ext>
                </a:extLst>
              </p:cNvPr>
              <p:cNvSpPr txBox="1"/>
              <p:nvPr/>
            </p:nvSpPr>
            <p:spPr>
              <a:xfrm>
                <a:off x="1752600" y="1290935"/>
                <a:ext cx="14811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EEG Signal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6D5AA0-A8F2-48A9-B88F-F122DD0C3822}"/>
                </a:ext>
              </a:extLst>
            </p:cNvPr>
            <p:cNvSpPr txBox="1"/>
            <p:nvPr/>
          </p:nvSpPr>
          <p:spPr>
            <a:xfrm>
              <a:off x="1877275" y="5537820"/>
              <a:ext cx="2929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/>
                <a:t>+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15CDC3-82B1-4432-B5CC-597CB78DB854}"/>
                </a:ext>
              </a:extLst>
            </p:cNvPr>
            <p:cNvSpPr txBox="1"/>
            <p:nvPr/>
          </p:nvSpPr>
          <p:spPr>
            <a:xfrm>
              <a:off x="1902946" y="5879868"/>
              <a:ext cx="2662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/>
                <a:t>−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3DF56B-3076-4C57-9099-A36589F74CED}"/>
                </a:ext>
              </a:extLst>
            </p:cNvPr>
            <p:cNvSpPr txBox="1"/>
            <p:nvPr/>
          </p:nvSpPr>
          <p:spPr>
            <a:xfrm>
              <a:off x="914400" y="5410200"/>
              <a:ext cx="992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Dipole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10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 animBg="1"/>
      <p:bldP spid="29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5BCD-D60E-496C-8574-4F9A43AF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515"/>
            <a:ext cx="8229600" cy="780685"/>
          </a:xfrm>
        </p:spPr>
        <p:txBody>
          <a:bodyPr/>
          <a:lstStyle/>
          <a:p>
            <a:r>
              <a:rPr lang="en-US"/>
              <a:t>Problem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5C12D-3A76-48D4-AAE0-7DCBD10A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D409-3DA5-4DC4-982B-2A349737762F}" type="slidenum">
              <a:rPr lang="en-US" smtClean="0"/>
              <a:pPr/>
              <a:t>5</a:t>
            </a:fld>
            <a:r>
              <a:rPr lang="en-US"/>
              <a:t> / 17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AA46AB-7AD0-4850-ACA4-6BED140514AC}"/>
              </a:ext>
            </a:extLst>
          </p:cNvPr>
          <p:cNvGrpSpPr/>
          <p:nvPr/>
        </p:nvGrpSpPr>
        <p:grpSpPr>
          <a:xfrm>
            <a:off x="507939" y="830540"/>
            <a:ext cx="2843832" cy="2598460"/>
            <a:chOff x="507939" y="830540"/>
            <a:chExt cx="2843832" cy="25984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6562520-9C68-4155-813A-079ABA19A6A6}"/>
                    </a:ext>
                  </a:extLst>
                </p:cNvPr>
                <p:cNvSpPr txBox="1"/>
                <p:nvPr/>
              </p:nvSpPr>
              <p:spPr>
                <a:xfrm>
                  <a:off x="533400" y="2967335"/>
                  <a:ext cx="26821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6562520-9C68-4155-813A-079ABA19A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967335"/>
                  <a:ext cx="2682145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22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FDFD027-9A3D-48E8-ABE0-0B8280E42A1B}"/>
                    </a:ext>
                  </a:extLst>
                </p:cNvPr>
                <p:cNvSpPr txBox="1"/>
                <p:nvPr/>
              </p:nvSpPr>
              <p:spPr>
                <a:xfrm>
                  <a:off x="1025446" y="830540"/>
                  <a:ext cx="14574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2400"/>
                    <a:t> sensors</a:t>
                  </a: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FDFD027-9A3D-48E8-ABE0-0B8280E42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446" y="830540"/>
                  <a:ext cx="1457450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0526" r="-5858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58A5083-5BAE-4294-AA5D-22B714D92B19}"/>
                </a:ext>
              </a:extLst>
            </p:cNvPr>
            <p:cNvGrpSpPr/>
            <p:nvPr/>
          </p:nvGrpSpPr>
          <p:grpSpPr>
            <a:xfrm>
              <a:off x="507939" y="1232758"/>
              <a:ext cx="2843832" cy="1680865"/>
              <a:chOff x="507939" y="1232758"/>
              <a:chExt cx="2843832" cy="168086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0DB63F8-41AE-4F37-BC1D-0503905E12D4}"/>
                  </a:ext>
                </a:extLst>
              </p:cNvPr>
              <p:cNvGrpSpPr/>
              <p:nvPr/>
            </p:nvGrpSpPr>
            <p:grpSpPr>
              <a:xfrm>
                <a:off x="533400" y="1232758"/>
                <a:ext cx="2818371" cy="1680865"/>
                <a:chOff x="814366" y="4523772"/>
                <a:chExt cx="2818371" cy="1680865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1C5EEA5-8CE8-4FAE-8188-9ED494E118D9}"/>
                    </a:ext>
                  </a:extLst>
                </p:cNvPr>
                <p:cNvGrpSpPr/>
                <p:nvPr/>
              </p:nvGrpSpPr>
              <p:grpSpPr>
                <a:xfrm>
                  <a:off x="814366" y="4523772"/>
                  <a:ext cx="2818371" cy="1664043"/>
                  <a:chOff x="457200" y="1827082"/>
                  <a:chExt cx="2818371" cy="1664043"/>
                </a:xfrm>
              </p:grpSpPr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669B87BA-1420-4822-BBE2-A31EF2507C8E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3064304"/>
                    <a:ext cx="2590800" cy="0"/>
                  </a:xfrm>
                  <a:prstGeom prst="line">
                    <a:avLst/>
                  </a:prstGeom>
                  <a:ln w="50800">
                    <a:solidFill>
                      <a:srgbClr val="C3275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3BA5951C-7725-4C2C-9FDA-3855FC636D94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2269867"/>
                    <a:ext cx="2590800" cy="0"/>
                  </a:xfrm>
                  <a:prstGeom prst="line">
                    <a:avLst/>
                  </a:prstGeom>
                  <a:ln w="50800">
                    <a:solidFill>
                      <a:srgbClr val="FA773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26BFD795-5E9D-4402-A88F-B9ACC702769C}"/>
                      </a:ext>
                    </a:extLst>
                  </p:cNvPr>
                  <p:cNvSpPr/>
                  <p:nvPr/>
                </p:nvSpPr>
                <p:spPr>
                  <a:xfrm>
                    <a:off x="457200" y="2008316"/>
                    <a:ext cx="228600" cy="2286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84BE1F8A-16AF-4A53-9966-B19B1204E758}"/>
                      </a:ext>
                    </a:extLst>
                  </p:cNvPr>
                  <p:cNvSpPr/>
                  <p:nvPr/>
                </p:nvSpPr>
                <p:spPr>
                  <a:xfrm>
                    <a:off x="1030758" y="2002995"/>
                    <a:ext cx="228600" cy="2286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550C8AE0-E33E-48E1-9A08-7F41C736EB50}"/>
                      </a:ext>
                    </a:extLst>
                  </p:cNvPr>
                  <p:cNvSpPr/>
                  <p:nvPr/>
                </p:nvSpPr>
                <p:spPr>
                  <a:xfrm>
                    <a:off x="2470324" y="2004196"/>
                    <a:ext cx="228600" cy="2286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24FF45C1-402E-43B1-A480-13FBEBA7A357}"/>
                      </a:ext>
                    </a:extLst>
                  </p:cNvPr>
                  <p:cNvSpPr/>
                  <p:nvPr/>
                </p:nvSpPr>
                <p:spPr>
                  <a:xfrm>
                    <a:off x="3046971" y="2012437"/>
                    <a:ext cx="228600" cy="2286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DC2C303F-A961-4C46-9817-694AEAA684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13586" y="1827082"/>
                        <a:ext cx="574195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en-US"/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13586" y="1827082"/>
                        <a:ext cx="574195" cy="52322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54FDCBE5-4A3F-49E5-8A13-D7B5CC716B0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85900" y="2612595"/>
                    <a:ext cx="0" cy="457199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5A1490B-3D2D-4000-AED4-4E9D7149028B}"/>
                      </a:ext>
                    </a:extLst>
                  </p:cNvPr>
                  <p:cNvSpPr txBox="1"/>
                  <p:nvPr/>
                </p:nvSpPr>
                <p:spPr>
                  <a:xfrm>
                    <a:off x="1917357" y="3029460"/>
                    <a:ext cx="83240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>
                        <a:solidFill>
                          <a:srgbClr val="C3275F"/>
                        </a:solidFill>
                      </a:rPr>
                      <a:t>Brain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67E0FE6-FD73-42AF-8BF1-58F2323C1F22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280" y="2240688"/>
                    <a:ext cx="83292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>
                        <a:solidFill>
                          <a:srgbClr val="FA773C"/>
                        </a:solidFill>
                      </a:rPr>
                      <a:t>Scalp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3CEC52BC-EDA5-4C9D-8E53-D339DE42B9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652" y="5742972"/>
                      <a:ext cx="3179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400" b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3CEC52BC-EDA5-4C9D-8E53-D339DE42B9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652" y="5742972"/>
                      <a:ext cx="317904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846" r="-13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8156D469-133F-4319-84E1-7D98968BDA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24013" y="5738116"/>
                      <a:ext cx="43576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b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8156D469-133F-4319-84E1-7D98968BDA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24013" y="5738116"/>
                      <a:ext cx="435760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0FB68E2-9E33-49FB-9152-257633FFFC32}"/>
                      </a:ext>
                    </a:extLst>
                  </p:cNvPr>
                  <p:cNvSpPr txBox="1"/>
                  <p:nvPr/>
                </p:nvSpPr>
                <p:spPr>
                  <a:xfrm>
                    <a:off x="507939" y="2450757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b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0FB68E2-9E33-49FB-9152-257633FFFC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939" y="2450757"/>
                    <a:ext cx="423514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142918F-FC7E-41F3-A8EC-574CF2307520}"/>
              </a:ext>
            </a:extLst>
          </p:cNvPr>
          <p:cNvGrpSpPr/>
          <p:nvPr/>
        </p:nvGrpSpPr>
        <p:grpSpPr>
          <a:xfrm>
            <a:off x="3669030" y="1219200"/>
            <a:ext cx="1424940" cy="1320114"/>
            <a:chOff x="3669030" y="1219200"/>
            <a:chExt cx="1424940" cy="1320114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1AB2C3C-70BA-4849-A2D8-6C9A8BD07502}"/>
                </a:ext>
              </a:extLst>
            </p:cNvPr>
            <p:cNvCxnSpPr/>
            <p:nvPr/>
          </p:nvCxnSpPr>
          <p:spPr>
            <a:xfrm>
              <a:off x="3669030" y="2071983"/>
              <a:ext cx="14249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8BE29B6-BC65-42B0-BBB3-152309933A31}"/>
                    </a:ext>
                  </a:extLst>
                </p:cNvPr>
                <p:cNvSpPr txBox="1"/>
                <p:nvPr/>
              </p:nvSpPr>
              <p:spPr>
                <a:xfrm>
                  <a:off x="3807468" y="2077649"/>
                  <a:ext cx="10693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8BE29B6-BC65-42B0-BBB3-152309933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468" y="2077649"/>
                  <a:ext cx="1069332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1143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18FFFD-EC2B-4406-BB38-FA3E2AB248B1}"/>
                </a:ext>
              </a:extLst>
            </p:cNvPr>
            <p:cNvSpPr txBox="1"/>
            <p:nvPr/>
          </p:nvSpPr>
          <p:spPr>
            <a:xfrm>
              <a:off x="3723176" y="1219200"/>
              <a:ext cx="12298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Transfer</a:t>
              </a:r>
              <a:br>
                <a:rPr lang="en-US" sz="2400"/>
              </a:br>
              <a:r>
                <a:rPr lang="en-US" sz="2400"/>
                <a:t>function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325FDE1-61C8-43F0-A711-B24BDCE02940}"/>
              </a:ext>
            </a:extLst>
          </p:cNvPr>
          <p:cNvGrpSpPr/>
          <p:nvPr/>
        </p:nvGrpSpPr>
        <p:grpSpPr>
          <a:xfrm>
            <a:off x="5377992" y="3124200"/>
            <a:ext cx="1374894" cy="1108393"/>
            <a:chOff x="5377992" y="3124200"/>
            <a:chExt cx="1374894" cy="1108393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4BEF7AE-6C97-4343-A7C1-F6882E2E6A37}"/>
                </a:ext>
              </a:extLst>
            </p:cNvPr>
            <p:cNvCxnSpPr>
              <a:cxnSpLocks/>
            </p:cNvCxnSpPr>
            <p:nvPr/>
          </p:nvCxnSpPr>
          <p:spPr>
            <a:xfrm>
              <a:off x="6752886" y="3124200"/>
              <a:ext cx="0" cy="11083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E0D2621-C9CA-4444-BB79-2547743754DB}"/>
                </a:ext>
              </a:extLst>
            </p:cNvPr>
            <p:cNvSpPr txBox="1"/>
            <p:nvPr/>
          </p:nvSpPr>
          <p:spPr>
            <a:xfrm>
              <a:off x="5377992" y="3283803"/>
              <a:ext cx="13276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Sampling</a:t>
              </a:r>
              <a:br>
                <a:rPr lang="en-US" sz="2400"/>
              </a:br>
              <a:r>
                <a:rPr lang="en-US" sz="2400"/>
                <a:t>+ noise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68B6A-A7F9-42DC-A798-E06CD4ACDACB}"/>
              </a:ext>
            </a:extLst>
          </p:cNvPr>
          <p:cNvGrpSpPr/>
          <p:nvPr/>
        </p:nvGrpSpPr>
        <p:grpSpPr>
          <a:xfrm>
            <a:off x="5254483" y="685800"/>
            <a:ext cx="2856617" cy="2281535"/>
            <a:chOff x="5254483" y="685800"/>
            <a:chExt cx="2856617" cy="2281535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FBCF3DD-486A-426F-9EF7-A963AA0D39DC}"/>
                </a:ext>
              </a:extLst>
            </p:cNvPr>
            <p:cNvGrpSpPr/>
            <p:nvPr/>
          </p:nvGrpSpPr>
          <p:grpSpPr>
            <a:xfrm>
              <a:off x="5254483" y="889272"/>
              <a:ext cx="2856617" cy="2078063"/>
              <a:chOff x="5254483" y="889272"/>
              <a:chExt cx="2856617" cy="207806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8866C18-4782-47A8-9B69-519F8C192352}"/>
                  </a:ext>
                </a:extLst>
              </p:cNvPr>
              <p:cNvGrpSpPr/>
              <p:nvPr/>
            </p:nvGrpSpPr>
            <p:grpSpPr>
              <a:xfrm>
                <a:off x="5292729" y="889272"/>
                <a:ext cx="2818371" cy="2078063"/>
                <a:chOff x="5292729" y="889272"/>
                <a:chExt cx="2818371" cy="2078063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F95CAB41-7E57-4E79-91DD-0B34DDD76DDA}"/>
                    </a:ext>
                  </a:extLst>
                </p:cNvPr>
                <p:cNvGrpSpPr/>
                <p:nvPr/>
              </p:nvGrpSpPr>
              <p:grpSpPr>
                <a:xfrm>
                  <a:off x="5292729" y="1461526"/>
                  <a:ext cx="2818371" cy="1505809"/>
                  <a:chOff x="814366" y="4698828"/>
                  <a:chExt cx="2818371" cy="1505809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D6E302A0-5B47-40EA-8621-EAE286ABEF06}"/>
                      </a:ext>
                    </a:extLst>
                  </p:cNvPr>
                  <p:cNvGrpSpPr/>
                  <p:nvPr/>
                </p:nvGrpSpPr>
                <p:grpSpPr>
                  <a:xfrm>
                    <a:off x="814366" y="4698828"/>
                    <a:ext cx="2818371" cy="1488987"/>
                    <a:chOff x="457200" y="2002138"/>
                    <a:chExt cx="2818371" cy="1488987"/>
                  </a:xfrm>
                </p:grpSpPr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DF444CD8-EDC7-4E6C-A48A-F5263E6DAC7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1500" y="3064304"/>
                      <a:ext cx="2590800" cy="0"/>
                    </a:xfrm>
                    <a:prstGeom prst="line">
                      <a:avLst/>
                    </a:prstGeom>
                    <a:ln w="50800">
                      <a:solidFill>
                        <a:srgbClr val="C3275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5896C4D7-B5D8-4E92-A96C-6921A12CCD1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1500" y="2269867"/>
                      <a:ext cx="2590800" cy="0"/>
                    </a:xfrm>
                    <a:prstGeom prst="line">
                      <a:avLst/>
                    </a:prstGeom>
                    <a:ln w="50800">
                      <a:solidFill>
                        <a:srgbClr val="FA773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68809BF2-28D0-4609-B061-CA57ADC18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" y="2008316"/>
                      <a:ext cx="228600" cy="2286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123E9545-FDDC-4EDC-A361-B352074291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758" y="2002138"/>
                      <a:ext cx="228600" cy="2286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BC0F74FD-45DC-4D8C-9CB4-23E1E90A53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0324" y="2004196"/>
                      <a:ext cx="228600" cy="2286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CD063DAC-36E4-4DFA-9C23-54F944CDA7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6971" y="2012437"/>
                      <a:ext cx="228600" cy="2286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6" name="Straight Arrow Connector 35">
                      <a:extLst>
                        <a:ext uri="{FF2B5EF4-FFF2-40B4-BE49-F238E27FC236}">
                          <a16:creationId xmlns:a16="http://schemas.microsoft.com/office/drawing/2014/main" id="{B697D20A-F320-4ED5-8B10-169212B936D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485900" y="2612595"/>
                      <a:ext cx="0" cy="457199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F88E4CF3-A36F-4BC0-B664-36294AED36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7357" y="3029460"/>
                      <a:ext cx="83240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>
                          <a:solidFill>
                            <a:srgbClr val="C3275F"/>
                          </a:solidFill>
                        </a:rPr>
                        <a:t>Brain</a:t>
                      </a: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23F0A7C2-830B-4AE2-80A5-F5D530D2A0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280" y="2240688"/>
                      <a:ext cx="83292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>
                          <a:solidFill>
                            <a:srgbClr val="FA773C"/>
                          </a:solidFill>
                        </a:rPr>
                        <a:t>Scalp</a:t>
                      </a: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0A1B67EF-83CA-4F06-8A37-B667DBA737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6652" y="5742972"/>
                        <a:ext cx="31790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m:oMathPara>
                        </a14:m>
                        <a:endParaRPr lang="en-US" sz="2400" b="0"/>
                      </a:p>
                    </p:txBody>
                  </p:sp>
                </mc:Choice>
                <mc:Fallback xmlns="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0A1B67EF-83CA-4F06-8A37-B667DBA7370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56652" y="5742972"/>
                        <a:ext cx="317904" cy="46166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5769" r="-115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A24C7E26-24CC-4EEE-92A2-CBBD3C84E3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4013" y="5738116"/>
                        <a:ext cx="4357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b="0"/>
                      </a:p>
                    </p:txBody>
                  </p:sp>
                </mc:Choice>
                <mc:Fallback xmlns="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A24C7E26-24CC-4EEE-92A2-CBBD3C84E3D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24013" y="5738116"/>
                        <a:ext cx="435760" cy="461665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2550A0BF-A39A-4316-9AAC-0BFE27944117}"/>
                    </a:ext>
                  </a:extLst>
                </p:cNvPr>
                <p:cNvSpPr/>
                <p:nvPr/>
              </p:nvSpPr>
              <p:spPr>
                <a:xfrm>
                  <a:off x="5412259" y="889272"/>
                  <a:ext cx="2594919" cy="848913"/>
                </a:xfrm>
                <a:custGeom>
                  <a:avLst/>
                  <a:gdLst>
                    <a:gd name="connsiteX0" fmla="*/ 0 w 2594919"/>
                    <a:gd name="connsiteY0" fmla="*/ 507412 h 527108"/>
                    <a:gd name="connsiteX1" fmla="*/ 444844 w 2594919"/>
                    <a:gd name="connsiteY1" fmla="*/ 519769 h 527108"/>
                    <a:gd name="connsiteX2" fmla="*/ 642552 w 2594919"/>
                    <a:gd name="connsiteY2" fmla="*/ 408558 h 527108"/>
                    <a:gd name="connsiteX3" fmla="*/ 790833 w 2594919"/>
                    <a:gd name="connsiteY3" fmla="*/ 74925 h 527108"/>
                    <a:gd name="connsiteX4" fmla="*/ 902044 w 2594919"/>
                    <a:gd name="connsiteY4" fmla="*/ 785 h 527108"/>
                    <a:gd name="connsiteX5" fmla="*/ 1013255 w 2594919"/>
                    <a:gd name="connsiteY5" fmla="*/ 99639 h 527108"/>
                    <a:gd name="connsiteX6" fmla="*/ 1136822 w 2594919"/>
                    <a:gd name="connsiteY6" fmla="*/ 408558 h 527108"/>
                    <a:gd name="connsiteX7" fmla="*/ 1248033 w 2594919"/>
                    <a:gd name="connsiteY7" fmla="*/ 495055 h 527108"/>
                    <a:gd name="connsiteX8" fmla="*/ 1445741 w 2594919"/>
                    <a:gd name="connsiteY8" fmla="*/ 507412 h 527108"/>
                    <a:gd name="connsiteX9" fmla="*/ 2594919 w 2594919"/>
                    <a:gd name="connsiteY9" fmla="*/ 507412 h 527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94919" h="527108">
                      <a:moveTo>
                        <a:pt x="0" y="507412"/>
                      </a:moveTo>
                      <a:cubicBezTo>
                        <a:pt x="168876" y="521828"/>
                        <a:pt x="337752" y="536245"/>
                        <a:pt x="444844" y="519769"/>
                      </a:cubicBezTo>
                      <a:cubicBezTo>
                        <a:pt x="551936" y="503293"/>
                        <a:pt x="584887" y="482698"/>
                        <a:pt x="642552" y="408558"/>
                      </a:cubicBezTo>
                      <a:cubicBezTo>
                        <a:pt x="700217" y="334418"/>
                        <a:pt x="747584" y="142887"/>
                        <a:pt x="790833" y="74925"/>
                      </a:cubicBezTo>
                      <a:cubicBezTo>
                        <a:pt x="834082" y="6963"/>
                        <a:pt x="864974" y="-3334"/>
                        <a:pt x="902044" y="785"/>
                      </a:cubicBezTo>
                      <a:cubicBezTo>
                        <a:pt x="939114" y="4904"/>
                        <a:pt x="974125" y="31677"/>
                        <a:pt x="1013255" y="99639"/>
                      </a:cubicBezTo>
                      <a:cubicBezTo>
                        <a:pt x="1052385" y="167601"/>
                        <a:pt x="1097692" y="342655"/>
                        <a:pt x="1136822" y="408558"/>
                      </a:cubicBezTo>
                      <a:cubicBezTo>
                        <a:pt x="1175952" y="474461"/>
                        <a:pt x="1196547" y="478579"/>
                        <a:pt x="1248033" y="495055"/>
                      </a:cubicBezTo>
                      <a:cubicBezTo>
                        <a:pt x="1299520" y="511531"/>
                        <a:pt x="1445741" y="507412"/>
                        <a:pt x="1445741" y="507412"/>
                      </a:cubicBezTo>
                      <a:lnTo>
                        <a:pt x="2594919" y="507412"/>
                      </a:lnTo>
                    </a:path>
                  </a:pathLst>
                </a:custGeom>
                <a:noFill/>
                <a:ln w="508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108BC48-214E-4CF4-8C3D-645583B63606}"/>
                      </a:ext>
                    </a:extLst>
                  </p:cNvPr>
                  <p:cNvSpPr txBox="1"/>
                  <p:nvPr/>
                </p:nvSpPr>
                <p:spPr>
                  <a:xfrm>
                    <a:off x="5254483" y="2501205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b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108BC48-214E-4CF4-8C3D-645583B636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4483" y="2501205"/>
                    <a:ext cx="423514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22B9969-32C2-4E64-8D73-765C0D735F6C}"/>
                    </a:ext>
                  </a:extLst>
                </p:cNvPr>
                <p:cNvSpPr txBox="1"/>
                <p:nvPr/>
              </p:nvSpPr>
              <p:spPr>
                <a:xfrm>
                  <a:off x="6450761" y="685800"/>
                  <a:ext cx="11460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22B9969-32C2-4E64-8D73-765C0D735F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761" y="685800"/>
                  <a:ext cx="1146018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B5B7D89-276D-4E1D-AB86-FF2B1D6DC5B8}"/>
              </a:ext>
            </a:extLst>
          </p:cNvPr>
          <p:cNvGrpSpPr/>
          <p:nvPr/>
        </p:nvGrpSpPr>
        <p:grpSpPr>
          <a:xfrm>
            <a:off x="3550688" y="4669818"/>
            <a:ext cx="1770776" cy="892782"/>
            <a:chOff x="3550688" y="4669818"/>
            <a:chExt cx="1770776" cy="892782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0387BD0-8D7E-4215-A6B4-65A184ED2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688" y="5562600"/>
              <a:ext cx="17707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8064113-6962-4563-A557-17205F828350}"/>
                </a:ext>
              </a:extLst>
            </p:cNvPr>
            <p:cNvSpPr txBox="1"/>
            <p:nvPr/>
          </p:nvSpPr>
          <p:spPr>
            <a:xfrm>
              <a:off x="3692486" y="4669818"/>
              <a:ext cx="15911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Source</a:t>
              </a:r>
              <a:br>
                <a:rPr lang="en-US" sz="2400"/>
              </a:br>
              <a:r>
                <a:rPr lang="en-US" sz="2400"/>
                <a:t>localization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FE28D54-9B1B-402B-8CEF-3DD82F38EA2A}"/>
              </a:ext>
            </a:extLst>
          </p:cNvPr>
          <p:cNvGrpSpPr/>
          <p:nvPr/>
        </p:nvGrpSpPr>
        <p:grpSpPr>
          <a:xfrm>
            <a:off x="7069925" y="3539864"/>
            <a:ext cx="2180662" cy="1227499"/>
            <a:chOff x="7069925" y="3539864"/>
            <a:chExt cx="2180662" cy="12274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BF0B65A3-DBE4-4C35-9EAE-B0B5523C26BA}"/>
                    </a:ext>
                  </a:extLst>
                </p:cNvPr>
                <p:cNvSpPr txBox="1"/>
                <p:nvPr/>
              </p:nvSpPr>
              <p:spPr>
                <a:xfrm>
                  <a:off x="7069925" y="3539864"/>
                  <a:ext cx="21806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𝑖𝑖𝑑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BF0B65A3-DBE4-4C35-9EAE-B0B5523C2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925" y="3539864"/>
                  <a:ext cx="2180662" cy="46166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CC3C6CD6-2C29-4044-A8A6-CF377EF1BFF8}"/>
                </a:ext>
              </a:extLst>
            </p:cNvPr>
            <p:cNvSpPr/>
            <p:nvPr/>
          </p:nvSpPr>
          <p:spPr>
            <a:xfrm>
              <a:off x="7379043" y="4218446"/>
              <a:ext cx="379876" cy="5489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E7726FE5-35FE-423C-8A88-DA142EB32F48}"/>
                </a:ext>
              </a:extLst>
            </p:cNvPr>
            <p:cNvSpPr/>
            <p:nvPr/>
          </p:nvSpPr>
          <p:spPr>
            <a:xfrm rot="5400000">
              <a:off x="7165569" y="3534072"/>
              <a:ext cx="899294" cy="933301"/>
            </a:xfrm>
            <a:prstGeom prst="arc">
              <a:avLst>
                <a:gd name="adj1" fmla="val 16200000"/>
                <a:gd name="adj2" fmla="val 20388645"/>
              </a:avLst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6722FD-4B54-467C-BC53-5CF27DF4569B}"/>
              </a:ext>
            </a:extLst>
          </p:cNvPr>
          <p:cNvGrpSpPr/>
          <p:nvPr/>
        </p:nvGrpSpPr>
        <p:grpSpPr>
          <a:xfrm>
            <a:off x="5420917" y="4222983"/>
            <a:ext cx="3231662" cy="2201767"/>
            <a:chOff x="5420917" y="4222983"/>
            <a:chExt cx="3231662" cy="2201767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A7A76597-AA5B-4E85-BC2A-58D82BF6808F}"/>
                </a:ext>
              </a:extLst>
            </p:cNvPr>
            <p:cNvGrpSpPr/>
            <p:nvPr/>
          </p:nvGrpSpPr>
          <p:grpSpPr>
            <a:xfrm>
              <a:off x="5420917" y="4222983"/>
              <a:ext cx="2805513" cy="2201767"/>
              <a:chOff x="5420917" y="4222983"/>
              <a:chExt cx="2805513" cy="2201767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DF40C367-7319-4410-98F7-323911681D61}"/>
                  </a:ext>
                </a:extLst>
              </p:cNvPr>
              <p:cNvGrpSpPr/>
              <p:nvPr/>
            </p:nvGrpSpPr>
            <p:grpSpPr>
              <a:xfrm>
                <a:off x="5420917" y="4419600"/>
                <a:ext cx="2805513" cy="2005150"/>
                <a:chOff x="5420917" y="4419600"/>
                <a:chExt cx="2805513" cy="2005150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6FAE9F4-F74A-4A65-A4B3-2530BF5E534D}"/>
                    </a:ext>
                  </a:extLst>
                </p:cNvPr>
                <p:cNvGrpSpPr/>
                <p:nvPr/>
              </p:nvGrpSpPr>
              <p:grpSpPr>
                <a:xfrm>
                  <a:off x="5580540" y="5182111"/>
                  <a:ext cx="2645890" cy="1238080"/>
                  <a:chOff x="928666" y="4966557"/>
                  <a:chExt cx="2645890" cy="1238080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96902988-CB66-41AF-A7DB-F9CAC24FD644}"/>
                      </a:ext>
                    </a:extLst>
                  </p:cNvPr>
                  <p:cNvGrpSpPr/>
                  <p:nvPr/>
                </p:nvGrpSpPr>
                <p:grpSpPr>
                  <a:xfrm>
                    <a:off x="928666" y="4966557"/>
                    <a:ext cx="2590800" cy="1221258"/>
                    <a:chOff x="571500" y="2269867"/>
                    <a:chExt cx="2590800" cy="1221258"/>
                  </a:xfrm>
                </p:grpSpPr>
                <p:cxnSp>
                  <p:nvCxnSpPr>
                    <p:cNvPr id="55" name="Straight Connector 54">
                      <a:extLst>
                        <a:ext uri="{FF2B5EF4-FFF2-40B4-BE49-F238E27FC236}">
                          <a16:creationId xmlns:a16="http://schemas.microsoft.com/office/drawing/2014/main" id="{8786FC9B-472C-4376-8F06-6041678890F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1500" y="3064304"/>
                      <a:ext cx="2590800" cy="0"/>
                    </a:xfrm>
                    <a:prstGeom prst="line">
                      <a:avLst/>
                    </a:prstGeom>
                    <a:ln w="50800">
                      <a:solidFill>
                        <a:srgbClr val="C3275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>
                      <a:extLst>
                        <a:ext uri="{FF2B5EF4-FFF2-40B4-BE49-F238E27FC236}">
                          <a16:creationId xmlns:a16="http://schemas.microsoft.com/office/drawing/2014/main" id="{DA8DF032-0547-415A-8617-4B2031B814F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1500" y="2269867"/>
                      <a:ext cx="2590800" cy="0"/>
                    </a:xfrm>
                    <a:prstGeom prst="line">
                      <a:avLst/>
                    </a:prstGeom>
                    <a:ln w="50800">
                      <a:solidFill>
                        <a:srgbClr val="FA773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366EB0D7-1CB2-4CDA-BAC2-627FDFDE315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485900" y="2612595"/>
                      <a:ext cx="0" cy="457199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DA01DB31-EDDD-4144-A897-63517DAD68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7357" y="3029460"/>
                      <a:ext cx="83240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>
                          <a:solidFill>
                            <a:srgbClr val="C3275F"/>
                          </a:solidFill>
                        </a:rPr>
                        <a:t>Brain</a:t>
                      </a:r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E09C0371-0163-49C4-B542-160ACD03CD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98621" y="2341091"/>
                      <a:ext cx="83292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>
                          <a:solidFill>
                            <a:srgbClr val="FA773C"/>
                          </a:solidFill>
                        </a:rPr>
                        <a:t>Scalp</a:t>
                      </a: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6FC60AA7-5D46-4256-806E-D287C5027D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6652" y="5742972"/>
                        <a:ext cx="31790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m:oMathPara>
                        </a14:m>
                        <a:endParaRPr lang="en-US" sz="2400" b="0"/>
                      </a:p>
                    </p:txBody>
                  </p:sp>
                </mc:Choice>
                <mc:Fallback xmlns="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6FC60AA7-5D46-4256-806E-D287C5027D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56652" y="5742972"/>
                        <a:ext cx="317904" cy="461665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3846" r="-134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2757BFD6-203A-4C00-B42B-9DC3BC700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4013" y="5738116"/>
                        <a:ext cx="4357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b="0"/>
                      </a:p>
                    </p:txBody>
                  </p:sp>
                </mc:Choice>
                <mc:Fallback xmlns="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2757BFD6-203A-4C00-B42B-9DC3BC70080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24013" y="5738116"/>
                        <a:ext cx="435760" cy="461665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0E50B042-E3C3-445A-AA54-3ACB7845A03C}"/>
                    </a:ext>
                  </a:extLst>
                </p:cNvPr>
                <p:cNvGrpSpPr/>
                <p:nvPr/>
              </p:nvGrpSpPr>
              <p:grpSpPr>
                <a:xfrm>
                  <a:off x="5580540" y="4978711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D1DF7ACA-ACA1-4286-93EC-508B456F9AF2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2E2D3355-EC88-4C19-B6DC-1C28173F7C34}"/>
                      </a:ext>
                    </a:extLst>
                  </p:cNvPr>
                  <p:cNvCxnSpPr/>
                  <p:nvPr/>
                </p:nvCxnSpPr>
                <p:spPr>
                  <a:xfrm>
                    <a:off x="5638800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FC525186-9C19-4AAC-8CE7-88AC0EC5F98B}"/>
                    </a:ext>
                  </a:extLst>
                </p:cNvPr>
                <p:cNvGrpSpPr/>
                <p:nvPr/>
              </p:nvGrpSpPr>
              <p:grpSpPr>
                <a:xfrm>
                  <a:off x="6083623" y="4800600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A4FB8308-8714-4095-B781-657F02B592E0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6F5CE09-94C6-45C5-B072-55E9EA572C50}"/>
                      </a:ext>
                    </a:extLst>
                  </p:cNvPr>
                  <p:cNvCxnSpPr/>
                  <p:nvPr/>
                </p:nvCxnSpPr>
                <p:spPr>
                  <a:xfrm>
                    <a:off x="5638800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B4474792-FF9D-4B9C-B618-CE67CC3DED26}"/>
                    </a:ext>
                  </a:extLst>
                </p:cNvPr>
                <p:cNvGrpSpPr/>
                <p:nvPr/>
              </p:nvGrpSpPr>
              <p:grpSpPr>
                <a:xfrm>
                  <a:off x="6331237" y="4419600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8FD95E16-FFC5-4508-B58E-11CFAC635E8F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C695840D-0D9A-4508-9981-AE999C6FD2C9}"/>
                      </a:ext>
                    </a:extLst>
                  </p:cNvPr>
                  <p:cNvCxnSpPr/>
                  <p:nvPr/>
                </p:nvCxnSpPr>
                <p:spPr>
                  <a:xfrm>
                    <a:off x="5626443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DCECB470-5B81-4D75-9511-57A1225F994F}"/>
                    </a:ext>
                  </a:extLst>
                </p:cNvPr>
                <p:cNvGrpSpPr/>
                <p:nvPr/>
              </p:nvGrpSpPr>
              <p:grpSpPr>
                <a:xfrm>
                  <a:off x="5832082" y="4971916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AEF971B1-7761-475D-B268-C8FAB5868AB7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83E39DEE-49DE-47A9-9133-FC736671461F}"/>
                      </a:ext>
                    </a:extLst>
                  </p:cNvPr>
                  <p:cNvCxnSpPr/>
                  <p:nvPr/>
                </p:nvCxnSpPr>
                <p:spPr>
                  <a:xfrm>
                    <a:off x="5638800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00487B7C-E29B-483A-A44E-8CCF6078AF33}"/>
                    </a:ext>
                  </a:extLst>
                </p:cNvPr>
                <p:cNvGrpSpPr/>
                <p:nvPr/>
              </p:nvGrpSpPr>
              <p:grpSpPr>
                <a:xfrm>
                  <a:off x="7791182" y="4949241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3F68BE2A-74BB-4347-A193-B1A9F66EE78B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8ED0EC1D-478B-48D5-AC5B-31CEA4EAEDEB}"/>
                      </a:ext>
                    </a:extLst>
                  </p:cNvPr>
                  <p:cNvCxnSpPr/>
                  <p:nvPr/>
                </p:nvCxnSpPr>
                <p:spPr>
                  <a:xfrm>
                    <a:off x="5638800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EF5EEBD7-B55E-41B7-A2BE-474E5200AD1F}"/>
                    </a:ext>
                  </a:extLst>
                </p:cNvPr>
                <p:cNvGrpSpPr/>
                <p:nvPr/>
              </p:nvGrpSpPr>
              <p:grpSpPr>
                <a:xfrm>
                  <a:off x="8039137" y="4937332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A23B61CC-8A53-4337-800C-6BE8492A54FB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4B84FBC8-A6A1-4664-93E5-F1AEB9774202}"/>
                      </a:ext>
                    </a:extLst>
                  </p:cNvPr>
                  <p:cNvCxnSpPr/>
                  <p:nvPr/>
                </p:nvCxnSpPr>
                <p:spPr>
                  <a:xfrm>
                    <a:off x="5638800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D06BF411-EA53-4978-935A-CC73BDA1C5DE}"/>
                    </a:ext>
                  </a:extLst>
                </p:cNvPr>
                <p:cNvGrpSpPr/>
                <p:nvPr/>
              </p:nvGrpSpPr>
              <p:grpSpPr>
                <a:xfrm>
                  <a:off x="6578479" y="4481210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0E964CB2-5481-482F-AF74-F93111F724C3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2FD2A563-1C8B-4437-8B28-24A71FAC2DA2}"/>
                      </a:ext>
                    </a:extLst>
                  </p:cNvPr>
                  <p:cNvCxnSpPr/>
                  <p:nvPr/>
                </p:nvCxnSpPr>
                <p:spPr>
                  <a:xfrm>
                    <a:off x="5626443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C56F4F7-9CE2-4DFF-92FE-F39D55CF51FA}"/>
                    </a:ext>
                  </a:extLst>
                </p:cNvPr>
                <p:cNvGrpSpPr/>
                <p:nvPr/>
              </p:nvGrpSpPr>
              <p:grpSpPr>
                <a:xfrm>
                  <a:off x="6822166" y="4862210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C51745DD-8DFE-42CC-BD9A-ADE0E34A43C6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FACBA6AC-2094-432F-902E-24C6046398D1}"/>
                      </a:ext>
                    </a:extLst>
                  </p:cNvPr>
                  <p:cNvCxnSpPr/>
                  <p:nvPr/>
                </p:nvCxnSpPr>
                <p:spPr>
                  <a:xfrm>
                    <a:off x="5638800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6EC8346F-58CE-4B0D-A90C-6E01189AD0EF}"/>
                    </a:ext>
                  </a:extLst>
                </p:cNvPr>
                <p:cNvGrpSpPr/>
                <p:nvPr/>
              </p:nvGrpSpPr>
              <p:grpSpPr>
                <a:xfrm>
                  <a:off x="7043516" y="4963112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C17574C3-15F5-4EEC-A8F2-D80F7C0D6393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01CD45DC-12A6-4239-9050-649F8101DFC9}"/>
                      </a:ext>
                    </a:extLst>
                  </p:cNvPr>
                  <p:cNvCxnSpPr/>
                  <p:nvPr/>
                </p:nvCxnSpPr>
                <p:spPr>
                  <a:xfrm>
                    <a:off x="5638800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C96BA30B-2486-4F6C-95F7-0120F2756D89}"/>
                    </a:ext>
                  </a:extLst>
                </p:cNvPr>
                <p:cNvGrpSpPr/>
                <p:nvPr/>
              </p:nvGrpSpPr>
              <p:grpSpPr>
                <a:xfrm>
                  <a:off x="7291472" y="4951101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0DBF34D9-48E7-4CE4-8A92-DF5A8A0E2548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6296A62F-0242-41A1-BB10-A203379204CC}"/>
                      </a:ext>
                    </a:extLst>
                  </p:cNvPr>
                  <p:cNvCxnSpPr/>
                  <p:nvPr/>
                </p:nvCxnSpPr>
                <p:spPr>
                  <a:xfrm>
                    <a:off x="5638800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CDCF64B9-D9C0-4B38-98EE-4DAABFA6672D}"/>
                    </a:ext>
                  </a:extLst>
                </p:cNvPr>
                <p:cNvGrpSpPr/>
                <p:nvPr/>
              </p:nvGrpSpPr>
              <p:grpSpPr>
                <a:xfrm>
                  <a:off x="7539428" y="4951101"/>
                  <a:ext cx="119834" cy="395590"/>
                  <a:chOff x="5574957" y="4286833"/>
                  <a:chExt cx="119834" cy="387795"/>
                </a:xfrm>
              </p:grpSpPr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8A514E58-F693-4EF7-BA90-FB8DFDC95F59}"/>
                      </a:ext>
                    </a:extLst>
                  </p:cNvPr>
                  <p:cNvSpPr/>
                  <p:nvPr/>
                </p:nvSpPr>
                <p:spPr>
                  <a:xfrm>
                    <a:off x="5574957" y="4435325"/>
                    <a:ext cx="119834" cy="111961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5457DACE-BC1C-4771-A3D3-1C9652FFD93D}"/>
                      </a:ext>
                    </a:extLst>
                  </p:cNvPr>
                  <p:cNvCxnSpPr/>
                  <p:nvPr/>
                </p:nvCxnSpPr>
                <p:spPr>
                  <a:xfrm>
                    <a:off x="5638800" y="4286833"/>
                    <a:ext cx="0" cy="387795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701114D8-0F4E-4345-AC54-38FE48380A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917" y="5963085"/>
                      <a:ext cx="42351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400" b="0"/>
                    </a:p>
                  </p:txBody>
                </p:sp>
              </mc:Choice>
              <mc:Fallback xmlns="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701114D8-0F4E-4345-AC54-38FE48380A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0917" y="5963085"/>
                      <a:ext cx="423514" cy="46166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834390DB-9576-4708-BD11-9656BFDFB594}"/>
                      </a:ext>
                    </a:extLst>
                  </p:cNvPr>
                  <p:cNvSpPr txBox="1"/>
                  <p:nvPr/>
                </p:nvSpPr>
                <p:spPr>
                  <a:xfrm>
                    <a:off x="6822166" y="4222983"/>
                    <a:ext cx="944874" cy="4791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bar>
                        </m:oMath>
                      </m:oMathPara>
                    </a14:m>
                    <a:endParaRPr lang="en-US" sz="240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834390DB-9576-4708-BD11-9656BFDFB5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2166" y="4222983"/>
                    <a:ext cx="944874" cy="47910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CA9DF86-458D-4307-8CB3-2D3E3967A5B4}"/>
                    </a:ext>
                  </a:extLst>
                </p:cNvPr>
                <p:cNvSpPr txBox="1"/>
                <p:nvPr/>
              </p:nvSpPr>
              <p:spPr>
                <a:xfrm>
                  <a:off x="5434314" y="5272449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b="0"/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CA9DF86-458D-4307-8CB3-2D3E3967A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4314" y="5272449"/>
                  <a:ext cx="423514" cy="4616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8BA4A2E-0B0A-42AC-A09E-FB1CD2C60A39}"/>
                    </a:ext>
                  </a:extLst>
                </p:cNvPr>
                <p:cNvSpPr txBox="1"/>
                <p:nvPr/>
              </p:nvSpPr>
              <p:spPr>
                <a:xfrm>
                  <a:off x="7940076" y="5213320"/>
                  <a:ext cx="71250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2400" b="0"/>
                    <a:t>-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2400" b="0"/>
                </a:p>
              </p:txBody>
            </p:sp>
          </mc:Choice>
          <mc:Fallback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8BA4A2E-0B0A-42AC-A09E-FB1CD2C60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076" y="5213320"/>
                  <a:ext cx="712503" cy="461665"/>
                </a:xfrm>
                <a:prstGeom prst="rect">
                  <a:avLst/>
                </a:prstGeom>
                <a:blipFill>
                  <a:blip r:embed="rId24"/>
                  <a:stretch>
                    <a:fillRect t="-10526" r="-1724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948E62-C77B-429D-94FD-91C4A10F9058}"/>
              </a:ext>
            </a:extLst>
          </p:cNvPr>
          <p:cNvGrpSpPr/>
          <p:nvPr/>
        </p:nvGrpSpPr>
        <p:grpSpPr>
          <a:xfrm>
            <a:off x="533400" y="4340576"/>
            <a:ext cx="2805513" cy="2084174"/>
            <a:chOff x="533400" y="4340576"/>
            <a:chExt cx="2805513" cy="2084174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1F02C00-C7D4-4EB0-837A-5F8F9A267569}"/>
                </a:ext>
              </a:extLst>
            </p:cNvPr>
            <p:cNvGrpSpPr/>
            <p:nvPr/>
          </p:nvGrpSpPr>
          <p:grpSpPr>
            <a:xfrm>
              <a:off x="533400" y="4340576"/>
              <a:ext cx="2805513" cy="2084174"/>
              <a:chOff x="5420917" y="4343398"/>
              <a:chExt cx="2805513" cy="2084174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CF39155-0503-4F6F-BD41-D1FE5EBE2CA8}"/>
                  </a:ext>
                </a:extLst>
              </p:cNvPr>
              <p:cNvGrpSpPr/>
              <p:nvPr/>
            </p:nvGrpSpPr>
            <p:grpSpPr>
              <a:xfrm>
                <a:off x="5580540" y="5182111"/>
                <a:ext cx="2645890" cy="1245461"/>
                <a:chOff x="928666" y="4966557"/>
                <a:chExt cx="2645890" cy="124546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36920AE3-A05C-422E-B46B-52765625F5DF}"/>
                    </a:ext>
                  </a:extLst>
                </p:cNvPr>
                <p:cNvGrpSpPr/>
                <p:nvPr/>
              </p:nvGrpSpPr>
              <p:grpSpPr>
                <a:xfrm>
                  <a:off x="928666" y="4966557"/>
                  <a:ext cx="2590800" cy="1221258"/>
                  <a:chOff x="571500" y="2269867"/>
                  <a:chExt cx="2590800" cy="1221258"/>
                </a:xfrm>
              </p:grpSpPr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B9F4D859-BC79-4F7C-9DDA-E7DA2C78D7AC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3064304"/>
                    <a:ext cx="2590800" cy="0"/>
                  </a:xfrm>
                  <a:prstGeom prst="line">
                    <a:avLst/>
                  </a:prstGeom>
                  <a:ln w="50800">
                    <a:solidFill>
                      <a:srgbClr val="C3275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070CBF05-8A74-4004-9B71-7C79E5A56D90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2269867"/>
                    <a:ext cx="2590800" cy="0"/>
                  </a:xfrm>
                  <a:prstGeom prst="line">
                    <a:avLst/>
                  </a:prstGeom>
                  <a:ln w="50800">
                    <a:solidFill>
                      <a:srgbClr val="FA773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6AD8960E-BCE0-44DD-9A0B-61AAA15AA8C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85900" y="2612595"/>
                    <a:ext cx="0" cy="457199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AEA89578-472D-4436-8595-3FD1E978440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7357" y="3029460"/>
                    <a:ext cx="83240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>
                        <a:solidFill>
                          <a:srgbClr val="C3275F"/>
                        </a:solidFill>
                      </a:rPr>
                      <a:t>Brain</a:t>
                    </a:r>
                  </a:p>
                </p:txBody>
              </p:sp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B88A041C-4BBD-4875-A371-1EF3C03CBE60}"/>
                      </a:ext>
                    </a:extLst>
                  </p:cNvPr>
                  <p:cNvSpPr txBox="1"/>
                  <p:nvPr/>
                </p:nvSpPr>
                <p:spPr>
                  <a:xfrm>
                    <a:off x="1898621" y="2341091"/>
                    <a:ext cx="83292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>
                        <a:solidFill>
                          <a:srgbClr val="FA773C"/>
                        </a:solidFill>
                      </a:rPr>
                      <a:t>Scalp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13ED4055-7E60-48B7-AC45-344492AC66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652" y="5742972"/>
                      <a:ext cx="3179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400" b="0"/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13ED4055-7E60-48B7-AC45-344492AC66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652" y="5742972"/>
                      <a:ext cx="317904" cy="4616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5769" r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DF67E2B3-A3E7-4B29-9D54-FD1D61D167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1084" y="5750353"/>
                      <a:ext cx="43576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b="0"/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DF67E2B3-A3E7-4B29-9D54-FD1D61D167A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61084" y="5750353"/>
                      <a:ext cx="435760" cy="4616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59D6BD19-17EA-4DA2-A388-32FBF5BE057E}"/>
                  </a:ext>
                </a:extLst>
              </p:cNvPr>
              <p:cNvGrpSpPr/>
              <p:nvPr/>
            </p:nvGrpSpPr>
            <p:grpSpPr>
              <a:xfrm>
                <a:off x="5547259" y="4990447"/>
                <a:ext cx="119834" cy="191190"/>
                <a:chOff x="5541676" y="4298347"/>
                <a:chExt cx="119834" cy="187423"/>
              </a:xfrm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9C443E47-DE72-4FA4-8CFC-50A7D84C0DDA}"/>
                    </a:ext>
                  </a:extLst>
                </p:cNvPr>
                <p:cNvSpPr/>
                <p:nvPr/>
              </p:nvSpPr>
              <p:spPr>
                <a:xfrm>
                  <a:off x="5541676" y="4298347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C9DA50FE-39C8-45E1-8AED-AE3A4B775852}"/>
                    </a:ext>
                  </a:extLst>
                </p:cNvPr>
                <p:cNvCxnSpPr/>
                <p:nvPr/>
              </p:nvCxnSpPr>
              <p:spPr>
                <a:xfrm>
                  <a:off x="5599299" y="4362206"/>
                  <a:ext cx="0" cy="123564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AB4CB65F-E407-41AD-B0D5-CFFCF6B596FC}"/>
                  </a:ext>
                </a:extLst>
              </p:cNvPr>
              <p:cNvGrpSpPr/>
              <p:nvPr/>
            </p:nvGrpSpPr>
            <p:grpSpPr>
              <a:xfrm>
                <a:off x="6051025" y="4800602"/>
                <a:ext cx="119834" cy="373397"/>
                <a:chOff x="5542359" y="4286856"/>
                <a:chExt cx="119834" cy="366041"/>
              </a:xfrm>
            </p:grpSpPr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F1C83583-DF0F-43F0-A870-7D80CA791F5D}"/>
                    </a:ext>
                  </a:extLst>
                </p:cNvPr>
                <p:cNvSpPr/>
                <p:nvPr/>
              </p:nvSpPr>
              <p:spPr>
                <a:xfrm>
                  <a:off x="5542359" y="4286856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2CA83485-6CAA-4321-BA33-BE45A6768F17}"/>
                    </a:ext>
                  </a:extLst>
                </p:cNvPr>
                <p:cNvCxnSpPr/>
                <p:nvPr/>
              </p:nvCxnSpPr>
              <p:spPr>
                <a:xfrm>
                  <a:off x="5606202" y="4361540"/>
                  <a:ext cx="0" cy="291357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CC6A3B7-1E89-42AA-8818-1BE735D6DB31}"/>
                  </a:ext>
                </a:extLst>
              </p:cNvPr>
              <p:cNvGrpSpPr/>
              <p:nvPr/>
            </p:nvGrpSpPr>
            <p:grpSpPr>
              <a:xfrm>
                <a:off x="6310725" y="4343398"/>
                <a:ext cx="119834" cy="840880"/>
                <a:chOff x="5554445" y="4212109"/>
                <a:chExt cx="119834" cy="824306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F69CCA55-85AA-44DE-BF57-54668B8FCDF8}"/>
                    </a:ext>
                  </a:extLst>
                </p:cNvPr>
                <p:cNvSpPr/>
                <p:nvPr/>
              </p:nvSpPr>
              <p:spPr>
                <a:xfrm>
                  <a:off x="5554445" y="4212109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B52BEFCE-9D9D-4A87-A5A1-576882B84E0B}"/>
                    </a:ext>
                  </a:extLst>
                </p:cNvPr>
                <p:cNvCxnSpPr/>
                <p:nvPr/>
              </p:nvCxnSpPr>
              <p:spPr>
                <a:xfrm>
                  <a:off x="5612360" y="4280708"/>
                  <a:ext cx="0" cy="755707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5A5C117-0E61-4C15-80A2-6F9133B21A40}"/>
                  </a:ext>
                </a:extLst>
              </p:cNvPr>
              <p:cNvGrpSpPr/>
              <p:nvPr/>
            </p:nvGrpSpPr>
            <p:grpSpPr>
              <a:xfrm>
                <a:off x="5800982" y="5001872"/>
                <a:ext cx="119834" cy="177785"/>
                <a:chOff x="5543857" y="4316380"/>
                <a:chExt cx="119834" cy="174289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8D8C761D-8EEF-49DE-A841-3DD89AECE530}"/>
                    </a:ext>
                  </a:extLst>
                </p:cNvPr>
                <p:cNvSpPr/>
                <p:nvPr/>
              </p:nvSpPr>
              <p:spPr>
                <a:xfrm>
                  <a:off x="5543857" y="4316380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806EE075-47EB-4899-850E-5CF990C03C94}"/>
                    </a:ext>
                  </a:extLst>
                </p:cNvPr>
                <p:cNvCxnSpPr/>
                <p:nvPr/>
              </p:nvCxnSpPr>
              <p:spPr>
                <a:xfrm>
                  <a:off x="5608934" y="4397832"/>
                  <a:ext cx="0" cy="92837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EC8DD19B-C925-4C16-BA1C-FA05DD7569AB}"/>
                  </a:ext>
                </a:extLst>
              </p:cNvPr>
              <p:cNvGrpSpPr/>
              <p:nvPr/>
            </p:nvGrpSpPr>
            <p:grpSpPr>
              <a:xfrm>
                <a:off x="7791182" y="5175238"/>
                <a:ext cx="119834" cy="234956"/>
                <a:chOff x="5574957" y="4508384"/>
                <a:chExt cx="119834" cy="230327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877F5D08-7138-4244-8035-E68D96327903}"/>
                    </a:ext>
                  </a:extLst>
                </p:cNvPr>
                <p:cNvSpPr/>
                <p:nvPr/>
              </p:nvSpPr>
              <p:spPr>
                <a:xfrm>
                  <a:off x="5574957" y="4626750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FFF0166A-9D18-49D5-9A25-0E66D569FEAD}"/>
                    </a:ext>
                  </a:extLst>
                </p:cNvPr>
                <p:cNvCxnSpPr/>
                <p:nvPr/>
              </p:nvCxnSpPr>
              <p:spPr>
                <a:xfrm>
                  <a:off x="5632580" y="4508384"/>
                  <a:ext cx="0" cy="149513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426551A-9A8D-4D50-A0C9-FD5AEE504145}"/>
                  </a:ext>
                </a:extLst>
              </p:cNvPr>
              <p:cNvSpPr/>
              <p:nvPr/>
            </p:nvSpPr>
            <p:spPr>
              <a:xfrm>
                <a:off x="8039137" y="5047860"/>
                <a:ext cx="119834" cy="114212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C3F594FC-1EC5-472B-A9D6-69A3BAA57F4B}"/>
                  </a:ext>
                </a:extLst>
              </p:cNvPr>
              <p:cNvGrpSpPr/>
              <p:nvPr/>
            </p:nvGrpSpPr>
            <p:grpSpPr>
              <a:xfrm>
                <a:off x="6564299" y="4724404"/>
                <a:ext cx="119834" cy="457204"/>
                <a:chOff x="5560777" y="4525226"/>
                <a:chExt cx="119834" cy="448194"/>
              </a:xfrm>
            </p:grpSpPr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B008025B-F4EE-401D-A295-88BCB5081616}"/>
                    </a:ext>
                  </a:extLst>
                </p:cNvPr>
                <p:cNvSpPr/>
                <p:nvPr/>
              </p:nvSpPr>
              <p:spPr>
                <a:xfrm>
                  <a:off x="5560777" y="4525226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6F40F4C-E040-4EB7-882F-E49D14AB2B43}"/>
                    </a:ext>
                  </a:extLst>
                </p:cNvPr>
                <p:cNvCxnSpPr/>
                <p:nvPr/>
              </p:nvCxnSpPr>
              <p:spPr>
                <a:xfrm>
                  <a:off x="5624620" y="4585625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0C3ED67E-4CA0-4C93-8EFD-E3AAFECA90C1}"/>
                  </a:ext>
                </a:extLst>
              </p:cNvPr>
              <p:cNvGrpSpPr/>
              <p:nvPr/>
            </p:nvGrpSpPr>
            <p:grpSpPr>
              <a:xfrm>
                <a:off x="6792899" y="5181655"/>
                <a:ext cx="119834" cy="157742"/>
                <a:chOff x="5545690" y="4599906"/>
                <a:chExt cx="119834" cy="154631"/>
              </a:xfrm>
            </p:grpSpPr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FBF3D69-D1C3-4B27-ABA5-A7C865321544}"/>
                    </a:ext>
                  </a:extLst>
                </p:cNvPr>
                <p:cNvSpPr/>
                <p:nvPr/>
              </p:nvSpPr>
              <p:spPr>
                <a:xfrm>
                  <a:off x="5545690" y="4642576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8089C86D-61FB-480D-98E1-EC68A18BE132}"/>
                    </a:ext>
                  </a:extLst>
                </p:cNvPr>
                <p:cNvCxnSpPr/>
                <p:nvPr/>
              </p:nvCxnSpPr>
              <p:spPr>
                <a:xfrm>
                  <a:off x="5609533" y="4599906"/>
                  <a:ext cx="0" cy="7672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B2E6F28-93AE-492C-A7BA-B6F40DB1859C}"/>
                  </a:ext>
                </a:extLst>
              </p:cNvPr>
              <p:cNvGrpSpPr/>
              <p:nvPr/>
            </p:nvGrpSpPr>
            <p:grpSpPr>
              <a:xfrm>
                <a:off x="7021499" y="4977861"/>
                <a:ext cx="119834" cy="184545"/>
                <a:chOff x="5552940" y="4301327"/>
                <a:chExt cx="119834" cy="180910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9AB43A42-25B1-4E0F-BCAB-EDBAD272A76B}"/>
                    </a:ext>
                  </a:extLst>
                </p:cNvPr>
                <p:cNvSpPr/>
                <p:nvPr/>
              </p:nvSpPr>
              <p:spPr>
                <a:xfrm>
                  <a:off x="5552940" y="430828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AF97DCC9-FDCB-483B-A30B-331614D4EEBE}"/>
                    </a:ext>
                  </a:extLst>
                </p:cNvPr>
                <p:cNvCxnSpPr/>
                <p:nvPr/>
              </p:nvCxnSpPr>
              <p:spPr>
                <a:xfrm>
                  <a:off x="5616783" y="4301327"/>
                  <a:ext cx="0" cy="180910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713EC2E-B744-4509-B20A-6DAEB8B708DF}"/>
                  </a:ext>
                </a:extLst>
              </p:cNvPr>
              <p:cNvSpPr/>
              <p:nvPr/>
            </p:nvSpPr>
            <p:spPr>
              <a:xfrm>
                <a:off x="7291472" y="5077695"/>
                <a:ext cx="119834" cy="114211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52541E77-8D0C-48A9-BECF-9EAF9A3E676D}"/>
                  </a:ext>
                </a:extLst>
              </p:cNvPr>
              <p:cNvGrpSpPr/>
              <p:nvPr/>
            </p:nvGrpSpPr>
            <p:grpSpPr>
              <a:xfrm>
                <a:off x="7545648" y="4977872"/>
                <a:ext cx="119834" cy="203180"/>
                <a:chOff x="5581177" y="4313156"/>
                <a:chExt cx="119834" cy="199180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CD87806C-6D04-4BF1-BA4F-CE79D9E762A1}"/>
                    </a:ext>
                  </a:extLst>
                </p:cNvPr>
                <p:cNvSpPr/>
                <p:nvPr/>
              </p:nvSpPr>
              <p:spPr>
                <a:xfrm>
                  <a:off x="5581177" y="4313156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A7F75321-11DC-4ACB-ABFE-EB77CB378FDA}"/>
                    </a:ext>
                  </a:extLst>
                </p:cNvPr>
                <p:cNvCxnSpPr/>
                <p:nvPr/>
              </p:nvCxnSpPr>
              <p:spPr>
                <a:xfrm>
                  <a:off x="5638800" y="4400006"/>
                  <a:ext cx="0" cy="112330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B81DE49B-054B-4FC7-89A6-B921493A2B57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917" y="5963085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b="0"/>
                  </a:p>
                </p:txBody>
              </p:sp>
            </mc:Choice>
            <mc:Fallback xmlns="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B81DE49B-054B-4FC7-89A6-B921493A2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0917" y="5963085"/>
                    <a:ext cx="423514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1BBAFBB-669B-4EE2-9BB7-789A5B8590E3}"/>
                </a:ext>
              </a:extLst>
            </p:cNvPr>
            <p:cNvCxnSpPr/>
            <p:nvPr/>
          </p:nvCxnSpPr>
          <p:spPr>
            <a:xfrm flipV="1">
              <a:off x="1400727" y="5522017"/>
              <a:ext cx="0" cy="457199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4694E152-D86A-4F48-AD41-CD0F43453B55}"/>
                    </a:ext>
                  </a:extLst>
                </p:cNvPr>
                <p:cNvSpPr txBox="1"/>
                <p:nvPr/>
              </p:nvSpPr>
              <p:spPr>
                <a:xfrm>
                  <a:off x="1106311" y="5940778"/>
                  <a:ext cx="435760" cy="477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sz="2000" b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4694E152-D86A-4F48-AD41-CD0F43453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311" y="5940778"/>
                  <a:ext cx="435760" cy="477118"/>
                </a:xfrm>
                <a:prstGeom prst="rect">
                  <a:avLst/>
                </a:prstGeom>
                <a:blipFill>
                  <a:blip r:embed="rId25"/>
                  <a:stretch>
                    <a:fillRect t="-3846" r="-180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A2E3EB7-C9E8-4709-9EB0-DD0421A76650}"/>
                  </a:ext>
                </a:extLst>
              </p:cNvPr>
              <p:cNvSpPr txBox="1"/>
              <p:nvPr/>
            </p:nvSpPr>
            <p:spPr>
              <a:xfrm>
                <a:off x="1957358" y="4260112"/>
                <a:ext cx="430374" cy="542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A2E3EB7-C9E8-4709-9EB0-DD0421A7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358" y="4260112"/>
                <a:ext cx="430374" cy="5422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26EAF08-6D83-44E2-AF2C-D89C8091115E}"/>
              </a:ext>
            </a:extLst>
          </p:cNvPr>
          <p:cNvGrpSpPr/>
          <p:nvPr/>
        </p:nvGrpSpPr>
        <p:grpSpPr>
          <a:xfrm>
            <a:off x="1947604" y="3951002"/>
            <a:ext cx="1418936" cy="845842"/>
            <a:chOff x="1947604" y="3951002"/>
            <a:chExt cx="1418936" cy="8458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724206F-7EA6-4D3D-91DA-2A8D4CEA70AC}"/>
                    </a:ext>
                  </a:extLst>
                </p:cNvPr>
                <p:cNvSpPr txBox="1"/>
                <p:nvPr/>
              </p:nvSpPr>
              <p:spPr>
                <a:xfrm>
                  <a:off x="1947604" y="4260012"/>
                  <a:ext cx="1368002" cy="536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/>
                </a:p>
              </p:txBody>
            </p:sp>
          </mc:Choice>
          <mc:Fallback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724206F-7EA6-4D3D-91DA-2A8D4CEA7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604" y="4260012"/>
                  <a:ext cx="1368002" cy="5368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0A8BA3BE-5382-41F3-9237-880303D14132}"/>
                    </a:ext>
                  </a:extLst>
                </p:cNvPr>
                <p:cNvSpPr txBox="1"/>
                <p:nvPr/>
              </p:nvSpPr>
              <p:spPr>
                <a:xfrm>
                  <a:off x="2056117" y="3951002"/>
                  <a:ext cx="13104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2400"/>
                    <a:t> “trials”</a:t>
                  </a:r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0A8BA3BE-5382-41F3-9237-880303D141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6117" y="3951002"/>
                  <a:ext cx="1310423" cy="461665"/>
                </a:xfrm>
                <a:prstGeom prst="rect">
                  <a:avLst/>
                </a:prstGeom>
                <a:blipFill>
                  <a:blip r:embed="rId28"/>
                  <a:stretch>
                    <a:fillRect t="-10526" r="-6512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909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8753"/>
          </a:xfrm>
        </p:spPr>
        <p:txBody>
          <a:bodyPr>
            <a:normAutofit fontScale="90000"/>
          </a:bodyPr>
          <a:lstStyle/>
          <a:p>
            <a:r>
              <a:rPr lang="en-US"/>
              <a:t>Previous work on fundamental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/>
              <a:t>Source localization literature</a:t>
            </a:r>
          </a:p>
          <a:p>
            <a:pPr lvl="1"/>
            <a:r>
              <a:rPr lang="en-US"/>
              <a:t>Mosher et. al. (1993): Cramer Rao lower bounds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/>
              <a:t>Grover (ISIT ‘16): information theoretic method</a:t>
            </a:r>
          </a:p>
          <a:p>
            <a:pPr lvl="1"/>
            <a:endParaRPr lang="en-US"/>
          </a:p>
          <a:p>
            <a:r>
              <a:rPr lang="en-US"/>
              <a:t>Minimax bounds for Linear Inverse problems</a:t>
            </a:r>
          </a:p>
          <a:p>
            <a:pPr lvl="1"/>
            <a:r>
              <a:rPr lang="en-US"/>
              <a:t>Ibragimov and Has’minskii, ‘81</a:t>
            </a:r>
          </a:p>
          <a:p>
            <a:pPr lvl="1"/>
            <a:r>
              <a:rPr lang="en-US"/>
              <a:t>Efromovich, ‘97</a:t>
            </a:r>
          </a:p>
          <a:p>
            <a:pPr lvl="1"/>
            <a:r>
              <a:rPr lang="en-US"/>
              <a:t>Cavalier and Tsybakov, ‘02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EAC777-C76D-4F30-BCE2-1CA27060A458}"/>
              </a:ext>
            </a:extLst>
          </p:cNvPr>
          <p:cNvSpPr/>
          <p:nvPr/>
        </p:nvSpPr>
        <p:spPr>
          <a:xfrm>
            <a:off x="765810" y="1470675"/>
            <a:ext cx="7543800" cy="4525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n-US" sz="3200">
                <a:solidFill>
                  <a:srgbClr val="C00000"/>
                </a:solidFill>
              </a:rPr>
              <a:t>Did not address:</a:t>
            </a:r>
          </a:p>
          <a:p>
            <a:pPr algn="ctr">
              <a:spcBef>
                <a:spcPts val="1200"/>
              </a:spcBef>
            </a:pPr>
            <a:r>
              <a:rPr lang="en-US" sz="3200">
                <a:solidFill>
                  <a:srgbClr val="C00000"/>
                </a:solidFill>
              </a:rPr>
              <a:t>How does error scale</a:t>
            </a:r>
            <a:br>
              <a:rPr lang="en-US" sz="32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with number of sensors?</a:t>
            </a:r>
          </a:p>
        </p:txBody>
      </p:sp>
    </p:spTree>
    <p:extLst>
      <p:ext uri="{BB962C8B-B14F-4D97-AF65-F5344CB8AC3E}">
        <p14:creationId xmlns:p14="http://schemas.microsoft.com/office/powerpoint/2010/main" val="139060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/>
              <a:t>Minimax Lower Bound:</a:t>
            </a:r>
            <a:br>
              <a:rPr lang="en-US" sz="3600"/>
            </a:br>
            <a:r>
              <a:rPr lang="en-US" sz="3600"/>
              <a:t>Le Cam’s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50403"/>
                <a:ext cx="8229600" cy="1295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Loss function: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b>
                          <m:r>
                            <a:rPr lang="en-US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50403"/>
                <a:ext cx="8229600" cy="1295400"/>
              </a:xfrm>
              <a:blipFill>
                <a:blip r:embed="rId2"/>
                <a:stretch>
                  <a:fillRect l="-1852" t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27765" y="5722203"/>
            <a:ext cx="1615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Worst-case</a:t>
            </a:r>
          </a:p>
          <a:p>
            <a:pPr algn="ctr"/>
            <a:r>
              <a:rPr lang="en-US" sz="2400">
                <a:solidFill>
                  <a:srgbClr val="C00000"/>
                </a:solidFill>
              </a:rPr>
              <a:t>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5722203"/>
            <a:ext cx="1814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00B050"/>
                </a:solidFill>
              </a:rPr>
              <a:t>Best possible</a:t>
            </a:r>
          </a:p>
          <a:p>
            <a:pPr algn="ctr"/>
            <a:r>
              <a:rPr lang="en-US" sz="2400">
                <a:solidFill>
                  <a:srgbClr val="00B050"/>
                </a:solidFill>
              </a:rPr>
              <a:t>estimator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1147" y="5722203"/>
            <a:ext cx="3977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Choose the estimator with the</a:t>
            </a:r>
            <a:br>
              <a:rPr lang="en-US" sz="2400"/>
            </a:br>
            <a:r>
              <a:rPr lang="en-US" sz="2400" i="1"/>
              <a:t>best</a:t>
            </a:r>
            <a:r>
              <a:rPr lang="en-US" sz="2400"/>
              <a:t> worst-case performance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4030752"/>
            <a:ext cx="2428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Minimax risk: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28A967F-D228-4B13-8C36-7D8F7F223BBE}"/>
              </a:ext>
            </a:extLst>
          </p:cNvPr>
          <p:cNvGrpSpPr/>
          <p:nvPr/>
        </p:nvGrpSpPr>
        <p:grpSpPr>
          <a:xfrm>
            <a:off x="381000" y="1231557"/>
            <a:ext cx="8510438" cy="1447800"/>
            <a:chOff x="381000" y="1066800"/>
            <a:chExt cx="8510438" cy="1447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71202" y="1091808"/>
                  <a:ext cx="411946" cy="6079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320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202" y="1091808"/>
                  <a:ext cx="411946" cy="6079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136557" y="1066800"/>
                  <a:ext cx="7088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557" y="1066800"/>
                  <a:ext cx="70884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675791" y="1120020"/>
                  <a:ext cx="513859" cy="6920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791" y="1120020"/>
                  <a:ext cx="513859" cy="6920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1492549" y="1422378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83349" y="1422378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81000" y="1659495"/>
              <a:ext cx="11859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Dipole</a:t>
              </a:r>
              <a:br>
                <a:rPr lang="en-US" sz="2400"/>
              </a:br>
              <a:r>
                <a:rPr lang="en-US" sz="2400"/>
                <a:t>location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31638" y="1683603"/>
              <a:ext cx="21956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Data-generating</a:t>
              </a:r>
              <a:br>
                <a:rPr lang="en-US" sz="2400"/>
              </a:br>
              <a:r>
                <a:rPr lang="en-US" sz="2400"/>
                <a:t>distribution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8980" y="1677689"/>
              <a:ext cx="1868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Observed</a:t>
              </a:r>
              <a:br>
                <a:rPr lang="en-US" sz="2400"/>
              </a:br>
              <a:r>
                <a:rPr lang="en-US" sz="2400"/>
                <a:t>sensor values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958741" y="1107839"/>
                  <a:ext cx="520527" cy="605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8741" y="1107839"/>
                  <a:ext cx="520527" cy="60555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>
              <a:off x="6400800" y="1422378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620000" y="1659495"/>
              <a:ext cx="12714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Location</a:t>
              </a:r>
              <a:br>
                <a:rPr lang="en-US" sz="2400"/>
              </a:br>
              <a:r>
                <a:rPr lang="en-US" sz="2400"/>
                <a:t>estimate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4269CA-3D41-4480-A534-87558F4E4CB1}"/>
              </a:ext>
            </a:extLst>
          </p:cNvPr>
          <p:cNvGrpSpPr/>
          <p:nvPr/>
        </p:nvGrpSpPr>
        <p:grpSpPr>
          <a:xfrm>
            <a:off x="1793252" y="4535161"/>
            <a:ext cx="5119350" cy="1034642"/>
            <a:chOff x="1793252" y="4535161"/>
            <a:chExt cx="5119350" cy="1034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793252" y="4535161"/>
                  <a:ext cx="5119350" cy="10346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32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sz="32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bar>
                                      <m:barPr>
                                        <m:ctrlPr>
                                          <a:rPr lang="en-US" sz="32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bar>
                                  </m:e>
                                </m:acc>
                              </m:lim>
                            </m:limLow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32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sup</m:t>
                                    </m:r>
                                  </m:e>
                                  <m:lim>
                                    <m:bar>
                                      <m:bar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ba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lim>
                                </m:limLow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</m:e>
                                  <m:sub>
                                    <m:bar>
                                      <m:bar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ba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  <m:d>
                                          <m:d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  <m:d>
                                              <m:dPr>
                                                <m:ctrlP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bar>
                                                  <m:barPr>
                                                    <m:ctrlPr>
                                                      <a:rPr lang="en-US" sz="3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arPr>
                                                  <m:e>
                                                    <m:r>
                                                      <a:rPr lang="en-US" sz="3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 </m:t>
                                                    </m:r>
                                                  </m:e>
                                                </m:bar>
                                              </m:e>
                                            </m:d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sz="320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252" y="4535161"/>
                  <a:ext cx="5119350" cy="103464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0ECCF40-C563-4CE8-ACF8-A8D055380982}"/>
                    </a:ext>
                  </a:extLst>
                </p:cNvPr>
                <p:cNvSpPr txBox="1"/>
                <p:nvPr/>
              </p:nvSpPr>
              <p:spPr>
                <a:xfrm>
                  <a:off x="5302055" y="4672914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0ECCF40-C563-4CE8-ACF8-A8D055380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2055" y="4672914"/>
                  <a:ext cx="513859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372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259"/>
            <a:ext cx="8229600" cy="586541"/>
          </a:xfrm>
        </p:spPr>
        <p:txBody>
          <a:bodyPr>
            <a:noAutofit/>
          </a:bodyPr>
          <a:lstStyle/>
          <a:p>
            <a:r>
              <a:rPr lang="en-US" sz="3600"/>
              <a:t>Le Cam’s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8536" y="831741"/>
                <a:ext cx="3839169" cy="73121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b>
                          <m:r>
                            <a:rPr lang="en-US" sz="280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536" y="831741"/>
                <a:ext cx="3839169" cy="7312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4269CA-3D41-4480-A534-87558F4E4CB1}"/>
              </a:ext>
            </a:extLst>
          </p:cNvPr>
          <p:cNvGrpSpPr/>
          <p:nvPr/>
        </p:nvGrpSpPr>
        <p:grpSpPr>
          <a:xfrm>
            <a:off x="4343400" y="827731"/>
            <a:ext cx="4505529" cy="839397"/>
            <a:chOff x="1793252" y="4535161"/>
            <a:chExt cx="4505529" cy="839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793252" y="4535161"/>
                  <a:ext cx="4505529" cy="8393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8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sup</m:t>
                                    </m:r>
                                  </m:e>
                                  <m:lim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lim>
                                </m:limLow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</m:e>
                                  <m:sub>
                                    <m:bar>
                                      <m:bar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ba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  <m:d>
                                              <m:d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bar>
                                                  <m:barPr>
                                                    <m:ctrlP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arPr>
                                                  <m:e>
                                                    <m: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 </m:t>
                                                    </m:r>
                                                  </m:e>
                                                </m:bar>
                                              </m:e>
                                            </m:d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252" y="4535161"/>
                  <a:ext cx="4505529" cy="8393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0ECCF40-C563-4CE8-ACF8-A8D055380982}"/>
                    </a:ext>
                  </a:extLst>
                </p:cNvPr>
                <p:cNvSpPr txBox="1"/>
                <p:nvPr/>
              </p:nvSpPr>
              <p:spPr>
                <a:xfrm>
                  <a:off x="4897761" y="4655859"/>
                  <a:ext cx="429955" cy="575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0ECCF40-C563-4CE8-ACF8-A8D055380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761" y="4655859"/>
                  <a:ext cx="429955" cy="5755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58E79F-E202-46F5-89A1-76D3650B385E}"/>
                  </a:ext>
                </a:extLst>
              </p:cNvPr>
              <p:cNvSpPr txBox="1"/>
              <p:nvPr/>
            </p:nvSpPr>
            <p:spPr>
              <a:xfrm>
                <a:off x="4434016" y="1761099"/>
                <a:ext cx="3854773" cy="677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58E79F-E202-46F5-89A1-76D3650B3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16" y="1761099"/>
                <a:ext cx="3854773" cy="6773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C05A87-A08B-4C2D-93EA-73507F49B383}"/>
                  </a:ext>
                </a:extLst>
              </p:cNvPr>
              <p:cNvSpPr txBox="1"/>
              <p:nvPr/>
            </p:nvSpPr>
            <p:spPr>
              <a:xfrm>
                <a:off x="4419600" y="2419017"/>
                <a:ext cx="3425681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C05A87-A08B-4C2D-93EA-73507F49B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419017"/>
                <a:ext cx="3425681" cy="8310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9BA4ADE-926E-4B16-B4DE-1D55517EEBE7}"/>
              </a:ext>
            </a:extLst>
          </p:cNvPr>
          <p:cNvGrpSpPr/>
          <p:nvPr/>
        </p:nvGrpSpPr>
        <p:grpSpPr>
          <a:xfrm>
            <a:off x="675238" y="1813866"/>
            <a:ext cx="3134762" cy="2234928"/>
            <a:chOff x="26655" y="2281535"/>
            <a:chExt cx="3134762" cy="2234928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548D73C4-F301-43A6-B3F7-2568DA72EDEA}"/>
                </a:ext>
              </a:extLst>
            </p:cNvPr>
            <p:cNvGrpSpPr/>
            <p:nvPr/>
          </p:nvGrpSpPr>
          <p:grpSpPr>
            <a:xfrm>
              <a:off x="304800" y="2438400"/>
              <a:ext cx="2856617" cy="2078063"/>
              <a:chOff x="304800" y="2514600"/>
              <a:chExt cx="2856617" cy="2078063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B0BAD56-5C22-4184-82F5-879F88D60647}"/>
                  </a:ext>
                </a:extLst>
              </p:cNvPr>
              <p:cNvGrpSpPr/>
              <p:nvPr/>
            </p:nvGrpSpPr>
            <p:grpSpPr>
              <a:xfrm>
                <a:off x="304800" y="2514600"/>
                <a:ext cx="2856617" cy="2078063"/>
                <a:chOff x="304800" y="2575533"/>
                <a:chExt cx="2856617" cy="207806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CEB406A4-DBEC-404C-880A-3A1B9F9FD7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800" y="4187466"/>
                      <a:ext cx="42351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400" b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CEB406A4-DBEC-404C-880A-3A1B9F9FD7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800" y="4187466"/>
                      <a:ext cx="423514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8D466096-DD98-4220-B153-7A0B36278C1C}"/>
                    </a:ext>
                  </a:extLst>
                </p:cNvPr>
                <p:cNvGrpSpPr/>
                <p:nvPr/>
              </p:nvGrpSpPr>
              <p:grpSpPr>
                <a:xfrm>
                  <a:off x="343046" y="2575533"/>
                  <a:ext cx="2818371" cy="2078063"/>
                  <a:chOff x="343046" y="2575533"/>
                  <a:chExt cx="2818371" cy="2078063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E8A6E8AA-D911-43C5-9A96-D113D96FDDF4}"/>
                      </a:ext>
                    </a:extLst>
                  </p:cNvPr>
                  <p:cNvGrpSpPr/>
                  <p:nvPr/>
                </p:nvGrpSpPr>
                <p:grpSpPr>
                  <a:xfrm>
                    <a:off x="343046" y="3147787"/>
                    <a:ext cx="2818371" cy="1505809"/>
                    <a:chOff x="814366" y="4698828"/>
                    <a:chExt cx="2818371" cy="1505809"/>
                  </a:xfrm>
                </p:grpSpPr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CD14C3B5-41CF-493D-B72B-FC7F49C44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4366" y="4698828"/>
                      <a:ext cx="2818371" cy="1123878"/>
                      <a:chOff x="457200" y="2002138"/>
                      <a:chExt cx="2818371" cy="1123878"/>
                    </a:xfrm>
                  </p:grpSpPr>
                  <p:cxnSp>
                    <p:nvCxnSpPr>
                      <p:cNvPr id="35" name="Straight Connector 34">
                        <a:extLst>
                          <a:ext uri="{FF2B5EF4-FFF2-40B4-BE49-F238E27FC236}">
                            <a16:creationId xmlns:a16="http://schemas.microsoft.com/office/drawing/2014/main" id="{F920FF9D-0642-470B-B7F8-040C983DA62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71500" y="3064304"/>
                        <a:ext cx="2590800" cy="0"/>
                      </a:xfrm>
                      <a:prstGeom prst="line">
                        <a:avLst/>
                      </a:prstGeom>
                      <a:ln w="50800">
                        <a:solidFill>
                          <a:srgbClr val="C3275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68D83AA9-4DF4-425C-81AC-C96F8F3A863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71500" y="2269867"/>
                        <a:ext cx="25908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E92A4949-D28D-415F-AE57-944B3C284D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200" y="2008316"/>
                        <a:ext cx="228600" cy="2286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72C46A5E-C118-4419-9CFC-E37A47589F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758" y="2002138"/>
                        <a:ext cx="228600" cy="2286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DD149880-B92D-41AC-8B34-E9654D901F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0324" y="2004196"/>
                        <a:ext cx="228600" cy="2286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Oval 39">
                        <a:extLst>
                          <a:ext uri="{FF2B5EF4-FFF2-40B4-BE49-F238E27FC236}">
                            <a16:creationId xmlns:a16="http://schemas.microsoft.com/office/drawing/2014/main" id="{9B06409B-D214-4FDD-9CE1-28DD905F70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46971" y="2012437"/>
                        <a:ext cx="228600" cy="2286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481EB4D9-71B3-4654-9F44-BE07B43BBC4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434786" y="2612595"/>
                        <a:ext cx="0" cy="457199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C3E08818-65DB-481C-BDF3-1FD28EE42D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17357" y="2664351"/>
                        <a:ext cx="832407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400">
                            <a:solidFill>
                              <a:srgbClr val="C3275F"/>
                            </a:solidFill>
                          </a:rPr>
                          <a:t>Brain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3A2E21B7-3701-45F0-ACE7-2AFDD690DB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10280" y="2215974"/>
                        <a:ext cx="8329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40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rPr>
                          <a:t>Scalp</a:t>
                        </a: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C4482A66-0748-44B4-9807-E2B48AFB3E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6652" y="5742972"/>
                          <a:ext cx="31790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C4482A66-0748-44B4-9807-E2B48AFB3E7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56652" y="5742972"/>
                          <a:ext cx="317904" cy="461665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3846" r="-1346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6DA151EB-EF66-4BE5-A62C-179D5B92467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38120" y="5738116"/>
                          <a:ext cx="55848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6DA151EB-EF66-4BE5-A62C-179D5B92467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38120" y="5738116"/>
                          <a:ext cx="558486" cy="461665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b="-1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8999F373-8F99-4E6C-8131-B5447D6EB1EA}"/>
                      </a:ext>
                    </a:extLst>
                  </p:cNvPr>
                  <p:cNvSpPr/>
                  <p:nvPr/>
                </p:nvSpPr>
                <p:spPr>
                  <a:xfrm>
                    <a:off x="757881" y="2575575"/>
                    <a:ext cx="2248930" cy="848913"/>
                  </a:xfrm>
                  <a:custGeom>
                    <a:avLst/>
                    <a:gdLst>
                      <a:gd name="connsiteX0" fmla="*/ 0 w 2594919"/>
                      <a:gd name="connsiteY0" fmla="*/ 507412 h 527108"/>
                      <a:gd name="connsiteX1" fmla="*/ 444844 w 2594919"/>
                      <a:gd name="connsiteY1" fmla="*/ 519769 h 527108"/>
                      <a:gd name="connsiteX2" fmla="*/ 642552 w 2594919"/>
                      <a:gd name="connsiteY2" fmla="*/ 408558 h 527108"/>
                      <a:gd name="connsiteX3" fmla="*/ 790833 w 2594919"/>
                      <a:gd name="connsiteY3" fmla="*/ 74925 h 527108"/>
                      <a:gd name="connsiteX4" fmla="*/ 902044 w 2594919"/>
                      <a:gd name="connsiteY4" fmla="*/ 785 h 527108"/>
                      <a:gd name="connsiteX5" fmla="*/ 1013255 w 2594919"/>
                      <a:gd name="connsiteY5" fmla="*/ 99639 h 527108"/>
                      <a:gd name="connsiteX6" fmla="*/ 1136822 w 2594919"/>
                      <a:gd name="connsiteY6" fmla="*/ 408558 h 527108"/>
                      <a:gd name="connsiteX7" fmla="*/ 1248033 w 2594919"/>
                      <a:gd name="connsiteY7" fmla="*/ 495055 h 527108"/>
                      <a:gd name="connsiteX8" fmla="*/ 1445741 w 2594919"/>
                      <a:gd name="connsiteY8" fmla="*/ 507412 h 527108"/>
                      <a:gd name="connsiteX9" fmla="*/ 2594919 w 2594919"/>
                      <a:gd name="connsiteY9" fmla="*/ 507412 h 527108"/>
                      <a:gd name="connsiteX0" fmla="*/ 0 w 2248930"/>
                      <a:gd name="connsiteY0" fmla="*/ 507412 h 527108"/>
                      <a:gd name="connsiteX1" fmla="*/ 444844 w 2248930"/>
                      <a:gd name="connsiteY1" fmla="*/ 519769 h 527108"/>
                      <a:gd name="connsiteX2" fmla="*/ 642552 w 2248930"/>
                      <a:gd name="connsiteY2" fmla="*/ 408558 h 527108"/>
                      <a:gd name="connsiteX3" fmla="*/ 790833 w 2248930"/>
                      <a:gd name="connsiteY3" fmla="*/ 74925 h 527108"/>
                      <a:gd name="connsiteX4" fmla="*/ 902044 w 2248930"/>
                      <a:gd name="connsiteY4" fmla="*/ 785 h 527108"/>
                      <a:gd name="connsiteX5" fmla="*/ 1013255 w 2248930"/>
                      <a:gd name="connsiteY5" fmla="*/ 99639 h 527108"/>
                      <a:gd name="connsiteX6" fmla="*/ 1136822 w 2248930"/>
                      <a:gd name="connsiteY6" fmla="*/ 408558 h 527108"/>
                      <a:gd name="connsiteX7" fmla="*/ 1248033 w 2248930"/>
                      <a:gd name="connsiteY7" fmla="*/ 495055 h 527108"/>
                      <a:gd name="connsiteX8" fmla="*/ 1445741 w 2248930"/>
                      <a:gd name="connsiteY8" fmla="*/ 507412 h 527108"/>
                      <a:gd name="connsiteX9" fmla="*/ 2248930 w 2248930"/>
                      <a:gd name="connsiteY9" fmla="*/ 507412 h 527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48930" h="527108">
                        <a:moveTo>
                          <a:pt x="0" y="507412"/>
                        </a:moveTo>
                        <a:cubicBezTo>
                          <a:pt x="168876" y="521828"/>
                          <a:pt x="337752" y="536245"/>
                          <a:pt x="444844" y="519769"/>
                        </a:cubicBezTo>
                        <a:cubicBezTo>
                          <a:pt x="551936" y="503293"/>
                          <a:pt x="584887" y="482698"/>
                          <a:pt x="642552" y="408558"/>
                        </a:cubicBezTo>
                        <a:cubicBezTo>
                          <a:pt x="700217" y="334418"/>
                          <a:pt x="747584" y="142887"/>
                          <a:pt x="790833" y="74925"/>
                        </a:cubicBezTo>
                        <a:cubicBezTo>
                          <a:pt x="834082" y="6963"/>
                          <a:pt x="864974" y="-3334"/>
                          <a:pt x="902044" y="785"/>
                        </a:cubicBezTo>
                        <a:cubicBezTo>
                          <a:pt x="939114" y="4904"/>
                          <a:pt x="974125" y="31677"/>
                          <a:pt x="1013255" y="99639"/>
                        </a:cubicBezTo>
                        <a:cubicBezTo>
                          <a:pt x="1052385" y="167601"/>
                          <a:pt x="1097692" y="342655"/>
                          <a:pt x="1136822" y="408558"/>
                        </a:cubicBezTo>
                        <a:cubicBezTo>
                          <a:pt x="1175952" y="474461"/>
                          <a:pt x="1196547" y="478579"/>
                          <a:pt x="1248033" y="495055"/>
                        </a:cubicBezTo>
                        <a:cubicBezTo>
                          <a:pt x="1299520" y="511531"/>
                          <a:pt x="1278925" y="505353"/>
                          <a:pt x="1445741" y="507412"/>
                        </a:cubicBezTo>
                        <a:cubicBezTo>
                          <a:pt x="1612557" y="509471"/>
                          <a:pt x="1981200" y="507412"/>
                          <a:pt x="2248930" y="507412"/>
                        </a:cubicBezTo>
                      </a:path>
                    </a:pathLst>
                  </a:custGeom>
                  <a:noFill/>
                  <a:ln w="50800">
                    <a:solidFill>
                      <a:srgbClr val="FF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D4ECC0AC-A5CC-4C12-8D89-2EBB33962E88}"/>
                      </a:ext>
                    </a:extLst>
                  </p:cNvPr>
                  <p:cNvSpPr/>
                  <p:nvPr/>
                </p:nvSpPr>
                <p:spPr>
                  <a:xfrm>
                    <a:off x="462576" y="2575533"/>
                    <a:ext cx="2594919" cy="848913"/>
                  </a:xfrm>
                  <a:custGeom>
                    <a:avLst/>
                    <a:gdLst>
                      <a:gd name="connsiteX0" fmla="*/ 0 w 2594919"/>
                      <a:gd name="connsiteY0" fmla="*/ 507412 h 527108"/>
                      <a:gd name="connsiteX1" fmla="*/ 444844 w 2594919"/>
                      <a:gd name="connsiteY1" fmla="*/ 519769 h 527108"/>
                      <a:gd name="connsiteX2" fmla="*/ 642552 w 2594919"/>
                      <a:gd name="connsiteY2" fmla="*/ 408558 h 527108"/>
                      <a:gd name="connsiteX3" fmla="*/ 790833 w 2594919"/>
                      <a:gd name="connsiteY3" fmla="*/ 74925 h 527108"/>
                      <a:gd name="connsiteX4" fmla="*/ 902044 w 2594919"/>
                      <a:gd name="connsiteY4" fmla="*/ 785 h 527108"/>
                      <a:gd name="connsiteX5" fmla="*/ 1013255 w 2594919"/>
                      <a:gd name="connsiteY5" fmla="*/ 99639 h 527108"/>
                      <a:gd name="connsiteX6" fmla="*/ 1136822 w 2594919"/>
                      <a:gd name="connsiteY6" fmla="*/ 408558 h 527108"/>
                      <a:gd name="connsiteX7" fmla="*/ 1248033 w 2594919"/>
                      <a:gd name="connsiteY7" fmla="*/ 495055 h 527108"/>
                      <a:gd name="connsiteX8" fmla="*/ 1445741 w 2594919"/>
                      <a:gd name="connsiteY8" fmla="*/ 507412 h 527108"/>
                      <a:gd name="connsiteX9" fmla="*/ 2594919 w 2594919"/>
                      <a:gd name="connsiteY9" fmla="*/ 507412 h 527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594919" h="527108">
                        <a:moveTo>
                          <a:pt x="0" y="507412"/>
                        </a:moveTo>
                        <a:cubicBezTo>
                          <a:pt x="168876" y="521828"/>
                          <a:pt x="337752" y="536245"/>
                          <a:pt x="444844" y="519769"/>
                        </a:cubicBezTo>
                        <a:cubicBezTo>
                          <a:pt x="551936" y="503293"/>
                          <a:pt x="584887" y="482698"/>
                          <a:pt x="642552" y="408558"/>
                        </a:cubicBezTo>
                        <a:cubicBezTo>
                          <a:pt x="700217" y="334418"/>
                          <a:pt x="747584" y="142887"/>
                          <a:pt x="790833" y="74925"/>
                        </a:cubicBezTo>
                        <a:cubicBezTo>
                          <a:pt x="834082" y="6963"/>
                          <a:pt x="864974" y="-3334"/>
                          <a:pt x="902044" y="785"/>
                        </a:cubicBezTo>
                        <a:cubicBezTo>
                          <a:pt x="939114" y="4904"/>
                          <a:pt x="974125" y="31677"/>
                          <a:pt x="1013255" y="99639"/>
                        </a:cubicBezTo>
                        <a:cubicBezTo>
                          <a:pt x="1052385" y="167601"/>
                          <a:pt x="1097692" y="342655"/>
                          <a:pt x="1136822" y="408558"/>
                        </a:cubicBezTo>
                        <a:cubicBezTo>
                          <a:pt x="1175952" y="474461"/>
                          <a:pt x="1196547" y="478579"/>
                          <a:pt x="1248033" y="495055"/>
                        </a:cubicBezTo>
                        <a:cubicBezTo>
                          <a:pt x="1299520" y="511531"/>
                          <a:pt x="1445741" y="507412"/>
                          <a:pt x="1445741" y="507412"/>
                        </a:cubicBezTo>
                        <a:lnTo>
                          <a:pt x="2594919" y="507412"/>
                        </a:lnTo>
                      </a:path>
                    </a:pathLst>
                  </a:custGeom>
                  <a:noFill/>
                  <a:ln w="508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B6E758ED-5922-4987-BADC-4EC78C693624}"/>
                    </a:ext>
                  </a:extLst>
                </p:cNvPr>
                <p:cNvCxnSpPr/>
                <p:nvPr/>
              </p:nvCxnSpPr>
              <p:spPr>
                <a:xfrm flipV="1">
                  <a:off x="1701632" y="3757704"/>
                  <a:ext cx="0" cy="457199"/>
                </a:xfrm>
                <a:prstGeom prst="straightConnector1">
                  <a:avLst/>
                </a:prstGeom>
                <a:ln w="50800">
                  <a:solidFill>
                    <a:srgbClr val="FF99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D2F5E4FF-4311-4D0D-9B3A-BAC88C4EA5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7800" y="4186535"/>
                      <a:ext cx="55848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>
                        <a:solidFill>
                          <a:srgbClr val="FF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D2F5E4FF-4311-4D0D-9B3A-BAC88C4EA5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7800" y="4186535"/>
                      <a:ext cx="558486" cy="46166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A7FFE408-01E5-40AF-8899-40C3EFA85BED}"/>
                  </a:ext>
                </a:extLst>
              </p:cNvPr>
              <p:cNvCxnSpPr/>
              <p:nvPr/>
            </p:nvCxnSpPr>
            <p:spPr>
              <a:xfrm>
                <a:off x="1320632" y="3886200"/>
                <a:ext cx="35882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9145B0EE-A3A9-4F3A-B253-2809086106A3}"/>
                      </a:ext>
                    </a:extLst>
                  </p:cNvPr>
                  <p:cNvSpPr txBox="1"/>
                  <p:nvPr/>
                </p:nvSpPr>
                <p:spPr>
                  <a:xfrm>
                    <a:off x="1219200" y="3422932"/>
                    <a:ext cx="60067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400" b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9145B0EE-A3A9-4F3A-B253-2809086106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3422932"/>
                    <a:ext cx="600677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93B52EDA-DD3E-4321-8D7C-5A06B778E013}"/>
                    </a:ext>
                  </a:extLst>
                </p:cNvPr>
                <p:cNvSpPr txBox="1"/>
                <p:nvPr/>
              </p:nvSpPr>
              <p:spPr>
                <a:xfrm>
                  <a:off x="26655" y="2281535"/>
                  <a:ext cx="12687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b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93B52EDA-DD3E-4321-8D7C-5A06B778E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5" y="2281535"/>
                  <a:ext cx="1268745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41B1AFE9-1812-4A40-870D-EB1BB8062E67}"/>
                    </a:ext>
                  </a:extLst>
                </p:cNvPr>
                <p:cNvSpPr txBox="1"/>
                <p:nvPr/>
              </p:nvSpPr>
              <p:spPr>
                <a:xfrm>
                  <a:off x="1752600" y="2287071"/>
                  <a:ext cx="12616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b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41B1AFE9-1812-4A40-870D-EB1BB8062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287071"/>
                  <a:ext cx="1261627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337F291-76A1-48E7-862D-FF9A9784F6B0}"/>
                  </a:ext>
                </a:extLst>
              </p:cNvPr>
              <p:cNvSpPr txBox="1"/>
              <p:nvPr/>
            </p:nvSpPr>
            <p:spPr>
              <a:xfrm>
                <a:off x="4434016" y="3352800"/>
                <a:ext cx="3844834" cy="9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337F291-76A1-48E7-862D-FF9A9784F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16" y="3352800"/>
                <a:ext cx="3844834" cy="9257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64355E3-F736-4D4E-96FF-6B5A75B11DA1}"/>
                  </a:ext>
                </a:extLst>
              </p:cNvPr>
              <p:cNvSpPr txBox="1"/>
              <p:nvPr/>
            </p:nvSpPr>
            <p:spPr>
              <a:xfrm>
                <a:off x="4343400" y="4386226"/>
                <a:ext cx="4991559" cy="9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64355E3-F736-4D4E-96FF-6B5A75B11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386226"/>
                <a:ext cx="4991559" cy="9257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37826B7-2316-49B0-BDAF-5D393825D15A}"/>
              </a:ext>
            </a:extLst>
          </p:cNvPr>
          <p:cNvGrpSpPr/>
          <p:nvPr/>
        </p:nvGrpSpPr>
        <p:grpSpPr>
          <a:xfrm>
            <a:off x="1011564" y="4328466"/>
            <a:ext cx="2798436" cy="2072334"/>
            <a:chOff x="284542" y="4796135"/>
            <a:chExt cx="2798436" cy="207233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A6AEBB4-857C-42E6-B7C7-48DDD128ECDB}"/>
                </a:ext>
              </a:extLst>
            </p:cNvPr>
            <p:cNvGrpSpPr/>
            <p:nvPr/>
          </p:nvGrpSpPr>
          <p:grpSpPr>
            <a:xfrm>
              <a:off x="284542" y="5576496"/>
              <a:ext cx="2798436" cy="1291973"/>
              <a:chOff x="304800" y="3361623"/>
              <a:chExt cx="2798436" cy="12919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3686D091-2BC5-4045-98AC-D9908C07D07A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" y="4187466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b="0"/>
                  </a:p>
                </p:txBody>
              </p:sp>
            </mc:Choice>
            <mc:Fallback xmlns=""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3686D091-2BC5-4045-98AC-D9908C07D0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187466"/>
                    <a:ext cx="423514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7673E6DF-B7F2-4096-92AE-B01E6BF88679}"/>
                  </a:ext>
                </a:extLst>
              </p:cNvPr>
              <p:cNvGrpSpPr/>
              <p:nvPr/>
            </p:nvGrpSpPr>
            <p:grpSpPr>
              <a:xfrm>
                <a:off x="457346" y="3361623"/>
                <a:ext cx="2645890" cy="1291973"/>
                <a:chOff x="928666" y="4912664"/>
                <a:chExt cx="2645890" cy="1291973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66D45725-A929-4EF8-906F-C0A3A239E586}"/>
                    </a:ext>
                  </a:extLst>
                </p:cNvPr>
                <p:cNvGrpSpPr/>
                <p:nvPr/>
              </p:nvGrpSpPr>
              <p:grpSpPr>
                <a:xfrm>
                  <a:off x="928666" y="4912664"/>
                  <a:ext cx="2590800" cy="910042"/>
                  <a:chOff x="571500" y="2215974"/>
                  <a:chExt cx="2590800" cy="910042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B13B8091-A9A2-4C2C-9364-E47C311D0DA0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3064304"/>
                    <a:ext cx="2590800" cy="0"/>
                  </a:xfrm>
                  <a:prstGeom prst="line">
                    <a:avLst/>
                  </a:prstGeom>
                  <a:ln w="50800">
                    <a:solidFill>
                      <a:srgbClr val="C3275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0C8B1137-2C22-4FF4-A849-8621B26786D2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2269867"/>
                    <a:ext cx="2590800" cy="0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Arrow Connector 235">
                    <a:extLst>
                      <a:ext uri="{FF2B5EF4-FFF2-40B4-BE49-F238E27FC236}">
                        <a16:creationId xmlns:a16="http://schemas.microsoft.com/office/drawing/2014/main" id="{2D9E0FD2-76AB-4231-B4F9-1A8D48453B1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34786" y="2612595"/>
                    <a:ext cx="0" cy="457199"/>
                  </a:xfrm>
                  <a:prstGeom prst="straightConnector1">
                    <a:avLst/>
                  </a:prstGeom>
                  <a:ln w="50800">
                    <a:solidFill>
                      <a:schemeClr val="tx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8C0A7579-0BE8-4545-B68F-936B8AAA0E1D}"/>
                      </a:ext>
                    </a:extLst>
                  </p:cNvPr>
                  <p:cNvSpPr txBox="1"/>
                  <p:nvPr/>
                </p:nvSpPr>
                <p:spPr>
                  <a:xfrm>
                    <a:off x="1917357" y="2664351"/>
                    <a:ext cx="83240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>
                        <a:solidFill>
                          <a:srgbClr val="C3275F"/>
                        </a:solidFill>
                      </a:rPr>
                      <a:t>Brain</a:t>
                    </a:r>
                  </a:p>
                </p:txBody>
              </p:sp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AB1F6FEB-96A4-492D-AFC2-1008FE711502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280" y="2215974"/>
                    <a:ext cx="83292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Scalp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C58B9D6F-D749-4B76-968E-2FAF8DDA07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652" y="5742972"/>
                      <a:ext cx="3179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400" b="0"/>
                    </a:p>
                  </p:txBody>
                </p:sp>
              </mc:Choice>
              <mc:Fallback xmlns=""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C58B9D6F-D749-4B76-968E-2FAF8DDA07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652" y="5742972"/>
                      <a:ext cx="317904" cy="4616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5769" r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FF2E1B2E-A734-4A47-AFF0-E155DA3E6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38120" y="5738116"/>
                      <a:ext cx="55848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FF2E1B2E-A734-4A47-AFF0-E155DA3E61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8120" y="5738116"/>
                      <a:ext cx="558486" cy="4616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2FFEDFBD-D690-4540-B001-422649C0E803}"/>
                  </a:ext>
                </a:extLst>
              </p:cNvPr>
              <p:cNvCxnSpPr/>
              <p:nvPr/>
            </p:nvCxnSpPr>
            <p:spPr>
              <a:xfrm flipV="1">
                <a:off x="1701632" y="3757704"/>
                <a:ext cx="0" cy="457199"/>
              </a:xfrm>
              <a:prstGeom prst="straightConnector1">
                <a:avLst/>
              </a:prstGeom>
              <a:ln w="50800">
                <a:solidFill>
                  <a:srgbClr val="FF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A8A61DA0-0168-4DC7-A914-CA46E5BA9D1E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800" y="4186535"/>
                    <a:ext cx="55848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>
                      <a:solidFill>
                        <a:srgbClr val="FF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A8A61DA0-0168-4DC7-A914-CA46E5BA9D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800" y="4186535"/>
                    <a:ext cx="558486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0769297B-4B50-486E-B974-D88EA0FDB42C}"/>
                </a:ext>
              </a:extLst>
            </p:cNvPr>
            <p:cNvGrpSpPr/>
            <p:nvPr/>
          </p:nvGrpSpPr>
          <p:grpSpPr>
            <a:xfrm>
              <a:off x="450761" y="4864482"/>
              <a:ext cx="2567087" cy="964284"/>
              <a:chOff x="4351226" y="4790612"/>
              <a:chExt cx="2567087" cy="964284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FE14F5D0-8972-420F-B38C-048187FD531D}"/>
                  </a:ext>
                </a:extLst>
              </p:cNvPr>
              <p:cNvSpPr/>
              <p:nvPr/>
            </p:nvSpPr>
            <p:spPr>
              <a:xfrm>
                <a:off x="4848057" y="5501200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5B6D88B8-BB88-4D10-B0D2-686B137BB621}"/>
                  </a:ext>
                </a:extLst>
              </p:cNvPr>
              <p:cNvCxnSpPr/>
              <p:nvPr/>
            </p:nvCxnSpPr>
            <p:spPr>
              <a:xfrm>
                <a:off x="4903434" y="5349723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B7590616-EAE8-4149-82C5-035DBEB8B460}"/>
                  </a:ext>
                </a:extLst>
              </p:cNvPr>
              <p:cNvSpPr/>
              <p:nvPr/>
            </p:nvSpPr>
            <p:spPr>
              <a:xfrm>
                <a:off x="5351140" y="532308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B9C69C8-0DAA-468E-B15C-5CE613019D21}"/>
                  </a:ext>
                </a:extLst>
              </p:cNvPr>
              <p:cNvCxnSpPr/>
              <p:nvPr/>
            </p:nvCxnSpPr>
            <p:spPr>
              <a:xfrm>
                <a:off x="5406517" y="517161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9CC655BF-E695-4D5C-9EE1-3DC5B7109E0D}"/>
                  </a:ext>
                </a:extLst>
              </p:cNvPr>
              <p:cNvSpPr/>
              <p:nvPr/>
            </p:nvSpPr>
            <p:spPr>
              <a:xfrm>
                <a:off x="5581822" y="494208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3966BC46-327D-44F2-AE19-68ACE9F5226A}"/>
                  </a:ext>
                </a:extLst>
              </p:cNvPr>
              <p:cNvCxnSpPr/>
              <p:nvPr/>
            </p:nvCxnSpPr>
            <p:spPr>
              <a:xfrm>
                <a:off x="5641774" y="479061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302B97B9-D510-4053-B103-9C156587A854}"/>
                  </a:ext>
                </a:extLst>
              </p:cNvPr>
              <p:cNvSpPr/>
              <p:nvPr/>
            </p:nvSpPr>
            <p:spPr>
              <a:xfrm>
                <a:off x="5095366" y="5494405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DE74A37D-9DA5-4B24-B6AE-170462E7152D}"/>
                  </a:ext>
                </a:extLst>
              </p:cNvPr>
              <p:cNvCxnSpPr/>
              <p:nvPr/>
            </p:nvCxnSpPr>
            <p:spPr>
              <a:xfrm>
                <a:off x="5154976" y="5342928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AA5C80F3-0CAC-44C9-B169-E96177230C11}"/>
                  </a:ext>
                </a:extLst>
              </p:cNvPr>
              <p:cNvCxnSpPr/>
              <p:nvPr/>
            </p:nvCxnSpPr>
            <p:spPr>
              <a:xfrm>
                <a:off x="4415069" y="5359306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924D57FF-1415-4EE7-ABF8-D29B6AD5428A}"/>
                  </a:ext>
                </a:extLst>
              </p:cNvPr>
              <p:cNvSpPr/>
              <p:nvPr/>
            </p:nvSpPr>
            <p:spPr>
              <a:xfrm>
                <a:off x="4351226" y="5510783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89AE09A-E1C4-4F61-8C44-C08E8ADED23F}"/>
                  </a:ext>
                </a:extLst>
              </p:cNvPr>
              <p:cNvCxnSpPr/>
              <p:nvPr/>
            </p:nvCxnSpPr>
            <p:spPr>
              <a:xfrm>
                <a:off x="4663357" y="5346978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FBFB0BA0-00DC-4627-A5C8-DEE5AF2A7C8A}"/>
                  </a:ext>
                </a:extLst>
              </p:cNvPr>
              <p:cNvSpPr/>
              <p:nvPr/>
            </p:nvSpPr>
            <p:spPr>
              <a:xfrm>
                <a:off x="4605953" y="5498455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0800F170-B88C-412D-B058-26E53B2932FE}"/>
                  </a:ext>
                </a:extLst>
              </p:cNvPr>
              <p:cNvSpPr/>
              <p:nvPr/>
            </p:nvSpPr>
            <p:spPr>
              <a:xfrm>
                <a:off x="5833297" y="500369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ED3BFAF0-DB23-46FD-948D-C3D5C1D5DC46}"/>
                  </a:ext>
                </a:extLst>
              </p:cNvPr>
              <p:cNvCxnSpPr/>
              <p:nvPr/>
            </p:nvCxnSpPr>
            <p:spPr>
              <a:xfrm>
                <a:off x="5889016" y="485222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0AFAB763-B359-47F8-92C3-D0A988BA0B02}"/>
                  </a:ext>
                </a:extLst>
              </p:cNvPr>
              <p:cNvSpPr/>
              <p:nvPr/>
            </p:nvSpPr>
            <p:spPr>
              <a:xfrm>
                <a:off x="6081217" y="538469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4B23835B-365E-4BE4-80B7-BC4081E48D29}"/>
                  </a:ext>
                </a:extLst>
              </p:cNvPr>
              <p:cNvCxnSpPr/>
              <p:nvPr/>
            </p:nvCxnSpPr>
            <p:spPr>
              <a:xfrm>
                <a:off x="6145060" y="523322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00947707-D10E-45F7-9E95-8EC770DB2254}"/>
                  </a:ext>
                </a:extLst>
              </p:cNvPr>
              <p:cNvSpPr/>
              <p:nvPr/>
            </p:nvSpPr>
            <p:spPr>
              <a:xfrm>
                <a:off x="6302567" y="5485601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5DF1E239-8DC4-459F-B095-8EA73FDE1AEF}"/>
                  </a:ext>
                </a:extLst>
              </p:cNvPr>
              <p:cNvCxnSpPr/>
              <p:nvPr/>
            </p:nvCxnSpPr>
            <p:spPr>
              <a:xfrm>
                <a:off x="6366410" y="5334124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3169FAE6-6B57-4175-9875-290F614A3909}"/>
                  </a:ext>
                </a:extLst>
              </p:cNvPr>
              <p:cNvSpPr/>
              <p:nvPr/>
            </p:nvSpPr>
            <p:spPr>
              <a:xfrm>
                <a:off x="6550523" y="5473590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D5007A7A-1DB6-469C-9255-911932692E2F}"/>
                  </a:ext>
                </a:extLst>
              </p:cNvPr>
              <p:cNvCxnSpPr/>
              <p:nvPr/>
            </p:nvCxnSpPr>
            <p:spPr>
              <a:xfrm>
                <a:off x="6614366" y="5322113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A79EAB9F-7DCE-4526-8562-58A7E030BA8E}"/>
                  </a:ext>
                </a:extLst>
              </p:cNvPr>
              <p:cNvSpPr/>
              <p:nvPr/>
            </p:nvSpPr>
            <p:spPr>
              <a:xfrm>
                <a:off x="6798479" y="5473590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EFBBB4CA-56EC-41E6-8EAF-3552E7BA52CF}"/>
                  </a:ext>
                </a:extLst>
              </p:cNvPr>
              <p:cNvCxnSpPr/>
              <p:nvPr/>
            </p:nvCxnSpPr>
            <p:spPr>
              <a:xfrm>
                <a:off x="6862322" y="5322113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B306C37-F1A3-4CF5-B05E-A118629AAC25}"/>
                </a:ext>
              </a:extLst>
            </p:cNvPr>
            <p:cNvGrpSpPr/>
            <p:nvPr/>
          </p:nvGrpSpPr>
          <p:grpSpPr>
            <a:xfrm>
              <a:off x="437827" y="4872373"/>
              <a:ext cx="2578431" cy="954701"/>
              <a:chOff x="513690" y="4790465"/>
              <a:chExt cx="2578431" cy="954701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E2424EB4-1941-4B55-8AFF-C5D1E519E9B7}"/>
                  </a:ext>
                </a:extLst>
              </p:cNvPr>
              <p:cNvGrpSpPr/>
              <p:nvPr/>
            </p:nvGrpSpPr>
            <p:grpSpPr>
              <a:xfrm>
                <a:off x="513690" y="5349576"/>
                <a:ext cx="119834" cy="395590"/>
                <a:chOff x="5574957" y="4286833"/>
                <a:chExt cx="119834" cy="387795"/>
              </a:xfrm>
            </p:grpSpPr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70A7753F-63AD-4C71-98C1-021B22D2FCEB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5DB2E494-8F33-454A-B461-C652D8B29EC5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25D6FBDF-AAD4-4C03-AB8E-E634F0C3A2A8}"/>
                  </a:ext>
                </a:extLst>
              </p:cNvPr>
              <p:cNvGrpSpPr/>
              <p:nvPr/>
            </p:nvGrpSpPr>
            <p:grpSpPr>
              <a:xfrm>
                <a:off x="1021006" y="5171465"/>
                <a:ext cx="119834" cy="395590"/>
                <a:chOff x="5579190" y="4286833"/>
                <a:chExt cx="119834" cy="387795"/>
              </a:xfrm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C7DB03AC-8E38-4630-A5C9-27E4A9898B5A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214809E8-1E9A-471A-87F8-2A2262004FD1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8AB84163-DA23-43A6-87E4-EDDB9BED647F}"/>
                  </a:ext>
                </a:extLst>
              </p:cNvPr>
              <p:cNvGrpSpPr/>
              <p:nvPr/>
            </p:nvGrpSpPr>
            <p:grpSpPr>
              <a:xfrm>
                <a:off x="1257836" y="4790465"/>
                <a:ext cx="119834" cy="395590"/>
                <a:chOff x="5568406" y="4286833"/>
                <a:chExt cx="119834" cy="387795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65553F61-5A72-4EB3-B0EF-62E0F08A61CB}"/>
                    </a:ext>
                  </a:extLst>
                </p:cNvPr>
                <p:cNvSpPr/>
                <p:nvPr/>
              </p:nvSpPr>
              <p:spPr>
                <a:xfrm>
                  <a:off x="5568406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BAEF1A71-DE97-46B8-9164-49940C30AE0C}"/>
                    </a:ext>
                  </a:extLst>
                </p:cNvPr>
                <p:cNvCxnSpPr/>
                <p:nvPr/>
              </p:nvCxnSpPr>
              <p:spPr>
                <a:xfrm>
                  <a:off x="5626443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5E1E854D-B9AA-42AB-816F-3FB12DDFE04F}"/>
                  </a:ext>
                </a:extLst>
              </p:cNvPr>
              <p:cNvGrpSpPr/>
              <p:nvPr/>
            </p:nvGrpSpPr>
            <p:grpSpPr>
              <a:xfrm>
                <a:off x="769465" y="5342781"/>
                <a:ext cx="119834" cy="395590"/>
                <a:chOff x="5579190" y="4286833"/>
                <a:chExt cx="119834" cy="387795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A5CA7271-1F12-4003-973B-06B6CC5F971B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0DA68063-82A3-4E06-AE75-EA0C9D66E2AE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228D74A7-6560-44F3-B5CD-0A0B1CB7207A}"/>
                  </a:ext>
                </a:extLst>
              </p:cNvPr>
              <p:cNvGrpSpPr/>
              <p:nvPr/>
            </p:nvGrpSpPr>
            <p:grpSpPr>
              <a:xfrm>
                <a:off x="2724332" y="5320106"/>
                <a:ext cx="119834" cy="395590"/>
                <a:chOff x="5574957" y="4286833"/>
                <a:chExt cx="119834" cy="387795"/>
              </a:xfrm>
            </p:grpSpPr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F75BC8F3-2ACC-4032-985F-24A4331AEDBD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D57983AE-7F29-488E-BA83-9D45DC81B601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B5A156C3-8D68-4AB6-ABAA-CD6988FBCCD9}"/>
                  </a:ext>
                </a:extLst>
              </p:cNvPr>
              <p:cNvGrpSpPr/>
              <p:nvPr/>
            </p:nvGrpSpPr>
            <p:grpSpPr>
              <a:xfrm>
                <a:off x="2972287" y="5308197"/>
                <a:ext cx="119834" cy="395590"/>
                <a:chOff x="5574957" y="4286833"/>
                <a:chExt cx="119834" cy="387795"/>
              </a:xfrm>
            </p:grpSpPr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C835046B-9CAE-4B33-9B88-1AA45323BC9C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7AE922A8-6C05-45CB-84A8-2E928A72C3DA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87DEC84-8610-4157-9E23-E98B1DE2A7F3}"/>
                  </a:ext>
                </a:extLst>
              </p:cNvPr>
              <p:cNvGrpSpPr/>
              <p:nvPr/>
            </p:nvGrpSpPr>
            <p:grpSpPr>
              <a:xfrm>
                <a:off x="1498930" y="4852075"/>
                <a:ext cx="119834" cy="395590"/>
                <a:chOff x="5562258" y="4286833"/>
                <a:chExt cx="119834" cy="387795"/>
              </a:xfrm>
            </p:grpSpPr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54EBF634-6220-4117-A3AE-AF2F7F8E2723}"/>
                    </a:ext>
                  </a:extLst>
                </p:cNvPr>
                <p:cNvSpPr/>
                <p:nvPr/>
              </p:nvSpPr>
              <p:spPr>
                <a:xfrm>
                  <a:off x="5562258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99C21206-D685-4EC3-BAF8-CF98231F7E7F}"/>
                    </a:ext>
                  </a:extLst>
                </p:cNvPr>
                <p:cNvCxnSpPr/>
                <p:nvPr/>
              </p:nvCxnSpPr>
              <p:spPr>
                <a:xfrm>
                  <a:off x="5626443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360EF53B-94ED-4B02-BBAC-2D0E090591C5}"/>
                  </a:ext>
                </a:extLst>
              </p:cNvPr>
              <p:cNvGrpSpPr/>
              <p:nvPr/>
            </p:nvGrpSpPr>
            <p:grpSpPr>
              <a:xfrm>
                <a:off x="1759549" y="5233075"/>
                <a:ext cx="119834" cy="395590"/>
                <a:chOff x="5579190" y="4286833"/>
                <a:chExt cx="119834" cy="387795"/>
              </a:xfrm>
            </p:grpSpPr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A187EA50-781A-40F8-AEC7-EC47FDE452CF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DA0E0EB6-9EF5-4044-8CFD-3F943A376463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59B8B33B-41AC-47F5-A12D-EEC217D6FD26}"/>
                  </a:ext>
                </a:extLst>
              </p:cNvPr>
              <p:cNvGrpSpPr/>
              <p:nvPr/>
            </p:nvGrpSpPr>
            <p:grpSpPr>
              <a:xfrm>
                <a:off x="1980899" y="5333977"/>
                <a:ext cx="119834" cy="395590"/>
                <a:chOff x="5579190" y="4286833"/>
                <a:chExt cx="119834" cy="387795"/>
              </a:xfrm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6205A8B0-0E3B-4334-B85B-BFAF8AD010F4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7CB51017-8A77-410D-85D3-B8911473D602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177DEAD-71BF-44E9-B8A4-5E29DE10B535}"/>
                  </a:ext>
                </a:extLst>
              </p:cNvPr>
              <p:cNvGrpSpPr/>
              <p:nvPr/>
            </p:nvGrpSpPr>
            <p:grpSpPr>
              <a:xfrm>
                <a:off x="2224622" y="5321966"/>
                <a:ext cx="119834" cy="395590"/>
                <a:chOff x="5574957" y="4286833"/>
                <a:chExt cx="119834" cy="387795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D0CCE331-F666-4E58-AB8F-1F70034F7EA4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81F7FD27-057A-45C9-BA87-AA20F53AFB5C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B0E60F15-E09B-4FCA-BE01-84723E2250B6}"/>
                  </a:ext>
                </a:extLst>
              </p:cNvPr>
              <p:cNvGrpSpPr/>
              <p:nvPr/>
            </p:nvGrpSpPr>
            <p:grpSpPr>
              <a:xfrm>
                <a:off x="2472578" y="5321966"/>
                <a:ext cx="119834" cy="395590"/>
                <a:chOff x="5574957" y="4286833"/>
                <a:chExt cx="119834" cy="387795"/>
              </a:xfrm>
            </p:grpSpPr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A7DA65EC-66CA-4C47-93C4-D4C0589E820D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5EF74F19-668A-4335-94AA-1E3CFE3CF65A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41A6411-4529-4622-9F52-FB961BDE78DC}"/>
                    </a:ext>
                  </a:extLst>
                </p:cNvPr>
                <p:cNvSpPr txBox="1"/>
                <p:nvPr/>
              </p:nvSpPr>
              <p:spPr>
                <a:xfrm>
                  <a:off x="545123" y="4812323"/>
                  <a:ext cx="6143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sz="2400" b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41A6411-4529-4622-9F52-FB961BDE7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23" y="4812323"/>
                  <a:ext cx="614335" cy="461665"/>
                </a:xfrm>
                <a:prstGeom prst="rect">
                  <a:avLst/>
                </a:prstGeom>
                <a:blipFill>
                  <a:blip r:embed="rId20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4D7FC5BA-6D37-4C8C-8143-B90A8FF85029}"/>
                    </a:ext>
                  </a:extLst>
                </p:cNvPr>
                <p:cNvSpPr txBox="1"/>
                <p:nvPr/>
              </p:nvSpPr>
              <p:spPr>
                <a:xfrm>
                  <a:off x="2113130" y="4796135"/>
                  <a:ext cx="6143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sz="2400" b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4D7FC5BA-6D37-4C8C-8143-B90A8FF85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130" y="4796135"/>
                  <a:ext cx="614335" cy="461665"/>
                </a:xfrm>
                <a:prstGeom prst="rect">
                  <a:avLst/>
                </a:prstGeom>
                <a:blipFill>
                  <a:blip r:embed="rId21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9595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162" grpId="0"/>
      <p:bldP spid="1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4269CA-3D41-4480-A534-87558F4E4CB1}"/>
              </a:ext>
            </a:extLst>
          </p:cNvPr>
          <p:cNvGrpSpPr/>
          <p:nvPr/>
        </p:nvGrpSpPr>
        <p:grpSpPr>
          <a:xfrm>
            <a:off x="3989172" y="914400"/>
            <a:ext cx="4123116" cy="845231"/>
            <a:chOff x="1719110" y="4458961"/>
            <a:chExt cx="4123116" cy="845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719110" y="4458961"/>
                  <a:ext cx="4123116" cy="845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8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sup</m:t>
                                    </m:r>
                                  </m:e>
                                  <m:lim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lim>
                                </m:limLow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</m:e>
                                  <m:sub>
                                    <m:bar>
                                      <m:bar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ba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  <m:d>
                                              <m:d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bar>
                                                  <m:bar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arPr>
                                                  <m:e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  </m:t>
                                                    </m:r>
                                                  </m:e>
                                                </m:bar>
                                              </m:e>
                                            </m:d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110" y="4458961"/>
                  <a:ext cx="4123116" cy="8452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0ECCF40-C563-4CE8-ACF8-A8D055380982}"/>
                    </a:ext>
                  </a:extLst>
                </p:cNvPr>
                <p:cNvSpPr txBox="1"/>
                <p:nvPr/>
              </p:nvSpPr>
              <p:spPr>
                <a:xfrm>
                  <a:off x="4133268" y="4577436"/>
                  <a:ext cx="429955" cy="575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0ECCF40-C563-4CE8-ACF8-A8D055380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3268" y="4577436"/>
                  <a:ext cx="429955" cy="5755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12C8197-EADD-4C55-8C3F-A08142AD4AD7}"/>
              </a:ext>
            </a:extLst>
          </p:cNvPr>
          <p:cNvGrpSpPr/>
          <p:nvPr/>
        </p:nvGrpSpPr>
        <p:grpSpPr>
          <a:xfrm>
            <a:off x="605402" y="3337866"/>
            <a:ext cx="2798436" cy="2072334"/>
            <a:chOff x="284542" y="4796135"/>
            <a:chExt cx="2798436" cy="2072334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17BD7F7-6033-49E6-AABA-BDE37B25D91F}"/>
                </a:ext>
              </a:extLst>
            </p:cNvPr>
            <p:cNvGrpSpPr/>
            <p:nvPr/>
          </p:nvGrpSpPr>
          <p:grpSpPr>
            <a:xfrm>
              <a:off x="284542" y="5576496"/>
              <a:ext cx="2798436" cy="1291973"/>
              <a:chOff x="304800" y="3361623"/>
              <a:chExt cx="2798436" cy="12919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30EAEA3C-6434-4030-BCFB-A538049CEE7F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" y="4187466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b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30EAEA3C-6434-4030-BCFB-A538049CEE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187466"/>
                    <a:ext cx="423514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E69A58A-533A-42DA-AD22-139E38F9232A}"/>
                  </a:ext>
                </a:extLst>
              </p:cNvPr>
              <p:cNvGrpSpPr/>
              <p:nvPr/>
            </p:nvGrpSpPr>
            <p:grpSpPr>
              <a:xfrm>
                <a:off x="457346" y="3361623"/>
                <a:ext cx="2645890" cy="1291973"/>
                <a:chOff x="928666" y="4912664"/>
                <a:chExt cx="2645890" cy="1291973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5730E913-0A6A-4723-B668-1B7132E6A012}"/>
                    </a:ext>
                  </a:extLst>
                </p:cNvPr>
                <p:cNvGrpSpPr/>
                <p:nvPr/>
              </p:nvGrpSpPr>
              <p:grpSpPr>
                <a:xfrm>
                  <a:off x="928666" y="4912664"/>
                  <a:ext cx="2590800" cy="910042"/>
                  <a:chOff x="571500" y="2215974"/>
                  <a:chExt cx="2590800" cy="910042"/>
                </a:xfrm>
              </p:grpSpPr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56AD1ACD-9A5E-4D14-BD31-38071562B2CE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3064304"/>
                    <a:ext cx="2590800" cy="0"/>
                  </a:xfrm>
                  <a:prstGeom prst="line">
                    <a:avLst/>
                  </a:prstGeom>
                  <a:ln w="50800">
                    <a:solidFill>
                      <a:srgbClr val="C3275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7FA7A4BB-2332-4ABF-A0B6-8EE6C37E6AB3}"/>
                      </a:ext>
                    </a:extLst>
                  </p:cNvPr>
                  <p:cNvCxnSpPr/>
                  <p:nvPr/>
                </p:nvCxnSpPr>
                <p:spPr>
                  <a:xfrm>
                    <a:off x="571500" y="2269867"/>
                    <a:ext cx="2590800" cy="0"/>
                  </a:xfrm>
                  <a:prstGeom prst="line">
                    <a:avLst/>
                  </a:prstGeom>
                  <a:ln w="508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DE323FE8-B562-4BE9-93B8-3BF8CFB0E7B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34786" y="2612595"/>
                    <a:ext cx="0" cy="457199"/>
                  </a:xfrm>
                  <a:prstGeom prst="straightConnector1">
                    <a:avLst/>
                  </a:prstGeom>
                  <a:ln w="50800">
                    <a:solidFill>
                      <a:schemeClr val="tx2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4F5E4688-9AE3-46D7-B6F5-E0A114D8CB53}"/>
                      </a:ext>
                    </a:extLst>
                  </p:cNvPr>
                  <p:cNvSpPr txBox="1"/>
                  <p:nvPr/>
                </p:nvSpPr>
                <p:spPr>
                  <a:xfrm>
                    <a:off x="1917357" y="2664351"/>
                    <a:ext cx="83240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>
                        <a:solidFill>
                          <a:srgbClr val="C3275F"/>
                        </a:solidFill>
                      </a:rPr>
                      <a:t>Brain</a:t>
                    </a:r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631D753C-FCC3-4B7C-9FE5-18C7A571B4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280" y="2215974"/>
                    <a:ext cx="83292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Scalp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BD1ED23C-FC26-4E2F-9545-546748B724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652" y="5742972"/>
                      <a:ext cx="31790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400" b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BD1ED23C-FC26-4E2F-9545-546748B724B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652" y="5742972"/>
                      <a:ext cx="317904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846" r="-13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7593E8CB-C4E1-4C56-A718-AD94FF611A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38120" y="5738116"/>
                      <a:ext cx="55848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7593E8CB-C4E1-4C56-A718-AD94FF611A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8120" y="5738116"/>
                      <a:ext cx="558486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6D4EA2EE-73E3-4F4B-AD8C-18D1313FB63F}"/>
                  </a:ext>
                </a:extLst>
              </p:cNvPr>
              <p:cNvCxnSpPr/>
              <p:nvPr/>
            </p:nvCxnSpPr>
            <p:spPr>
              <a:xfrm flipV="1">
                <a:off x="1701632" y="3757704"/>
                <a:ext cx="0" cy="457199"/>
              </a:xfrm>
              <a:prstGeom prst="straightConnector1">
                <a:avLst/>
              </a:prstGeom>
              <a:ln w="50800">
                <a:solidFill>
                  <a:srgbClr val="FF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85BFB835-8CCE-4E08-B4F1-B36AA0577E98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800" y="4186535"/>
                    <a:ext cx="55848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>
                      <a:solidFill>
                        <a:srgbClr val="FF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85BFB835-8CCE-4E08-B4F1-B36AA0577E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800" y="4186535"/>
                    <a:ext cx="558486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83916E6-AF4B-430E-9280-BC147C3A0C68}"/>
                </a:ext>
              </a:extLst>
            </p:cNvPr>
            <p:cNvGrpSpPr/>
            <p:nvPr/>
          </p:nvGrpSpPr>
          <p:grpSpPr>
            <a:xfrm>
              <a:off x="450761" y="4864482"/>
              <a:ext cx="2567087" cy="964284"/>
              <a:chOff x="4351226" y="4790612"/>
              <a:chExt cx="2567087" cy="964284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B6BFD74-F744-4A85-8D53-9672A6303C60}"/>
                  </a:ext>
                </a:extLst>
              </p:cNvPr>
              <p:cNvSpPr/>
              <p:nvPr/>
            </p:nvSpPr>
            <p:spPr>
              <a:xfrm>
                <a:off x="4848057" y="5501200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4E1870E-1846-44E0-9951-34378C300D18}"/>
                  </a:ext>
                </a:extLst>
              </p:cNvPr>
              <p:cNvCxnSpPr/>
              <p:nvPr/>
            </p:nvCxnSpPr>
            <p:spPr>
              <a:xfrm>
                <a:off x="4903434" y="5349723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A6EB2C09-CB16-4E31-8A1C-E7FF94AD93A9}"/>
                  </a:ext>
                </a:extLst>
              </p:cNvPr>
              <p:cNvSpPr/>
              <p:nvPr/>
            </p:nvSpPr>
            <p:spPr>
              <a:xfrm>
                <a:off x="5351140" y="532308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590A155C-862A-4B33-989D-7E5DB8F20248}"/>
                  </a:ext>
                </a:extLst>
              </p:cNvPr>
              <p:cNvCxnSpPr/>
              <p:nvPr/>
            </p:nvCxnSpPr>
            <p:spPr>
              <a:xfrm>
                <a:off x="5406517" y="517161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B4FB4454-BDB3-4E44-AF4E-652347F25578}"/>
                  </a:ext>
                </a:extLst>
              </p:cNvPr>
              <p:cNvSpPr/>
              <p:nvPr/>
            </p:nvSpPr>
            <p:spPr>
              <a:xfrm>
                <a:off x="5581822" y="494208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7508776-892D-4F3D-8DEE-9A6ADC1880F2}"/>
                  </a:ext>
                </a:extLst>
              </p:cNvPr>
              <p:cNvCxnSpPr/>
              <p:nvPr/>
            </p:nvCxnSpPr>
            <p:spPr>
              <a:xfrm>
                <a:off x="5641774" y="479061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A56015F8-F28B-440F-91E0-A592ADF57AD2}"/>
                  </a:ext>
                </a:extLst>
              </p:cNvPr>
              <p:cNvSpPr/>
              <p:nvPr/>
            </p:nvSpPr>
            <p:spPr>
              <a:xfrm>
                <a:off x="5095366" y="5494405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5C09F66-9B7B-4A48-BD8F-573990D19D89}"/>
                  </a:ext>
                </a:extLst>
              </p:cNvPr>
              <p:cNvCxnSpPr/>
              <p:nvPr/>
            </p:nvCxnSpPr>
            <p:spPr>
              <a:xfrm>
                <a:off x="5154976" y="5342928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1865DEB-5B15-4DBF-A12C-A81189206295}"/>
                  </a:ext>
                </a:extLst>
              </p:cNvPr>
              <p:cNvCxnSpPr/>
              <p:nvPr/>
            </p:nvCxnSpPr>
            <p:spPr>
              <a:xfrm>
                <a:off x="4415069" y="5359306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056EEE8-C273-411A-9878-9B2D743006C1}"/>
                  </a:ext>
                </a:extLst>
              </p:cNvPr>
              <p:cNvSpPr/>
              <p:nvPr/>
            </p:nvSpPr>
            <p:spPr>
              <a:xfrm>
                <a:off x="4351226" y="5510783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AAAF48A-5B74-40EC-B306-FA25212F3F67}"/>
                  </a:ext>
                </a:extLst>
              </p:cNvPr>
              <p:cNvCxnSpPr/>
              <p:nvPr/>
            </p:nvCxnSpPr>
            <p:spPr>
              <a:xfrm>
                <a:off x="4663357" y="5346978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EF4E902-8EE6-426E-8022-A489E8F89517}"/>
                  </a:ext>
                </a:extLst>
              </p:cNvPr>
              <p:cNvSpPr/>
              <p:nvPr/>
            </p:nvSpPr>
            <p:spPr>
              <a:xfrm>
                <a:off x="4605953" y="5498455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76D2C4CD-2CD7-4878-82A4-A4D662D183AD}"/>
                  </a:ext>
                </a:extLst>
              </p:cNvPr>
              <p:cNvSpPr/>
              <p:nvPr/>
            </p:nvSpPr>
            <p:spPr>
              <a:xfrm>
                <a:off x="5833297" y="500369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21E71AC-F36F-494F-85F6-C0BB8652DF9B}"/>
                  </a:ext>
                </a:extLst>
              </p:cNvPr>
              <p:cNvCxnSpPr/>
              <p:nvPr/>
            </p:nvCxnSpPr>
            <p:spPr>
              <a:xfrm>
                <a:off x="5889016" y="485222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F66FBB20-11FE-4006-8DA9-6153B031614C}"/>
                  </a:ext>
                </a:extLst>
              </p:cNvPr>
              <p:cNvSpPr/>
              <p:nvPr/>
            </p:nvSpPr>
            <p:spPr>
              <a:xfrm>
                <a:off x="6081217" y="5384699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7FA6AF2-693E-48D0-A7E5-0A1F6DC4C1D5}"/>
                  </a:ext>
                </a:extLst>
              </p:cNvPr>
              <p:cNvCxnSpPr/>
              <p:nvPr/>
            </p:nvCxnSpPr>
            <p:spPr>
              <a:xfrm>
                <a:off x="6145060" y="5233222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DFF47566-BE2B-449C-A091-20C2DC9C21A7}"/>
                  </a:ext>
                </a:extLst>
              </p:cNvPr>
              <p:cNvSpPr/>
              <p:nvPr/>
            </p:nvSpPr>
            <p:spPr>
              <a:xfrm>
                <a:off x="6302567" y="5485601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30F94D00-B4CE-4196-9815-7E370748E3AD}"/>
                  </a:ext>
                </a:extLst>
              </p:cNvPr>
              <p:cNvCxnSpPr/>
              <p:nvPr/>
            </p:nvCxnSpPr>
            <p:spPr>
              <a:xfrm>
                <a:off x="6366410" y="5334124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A8E2B151-E248-4CCC-8B6A-A85E0A09D6C2}"/>
                  </a:ext>
                </a:extLst>
              </p:cNvPr>
              <p:cNvSpPr/>
              <p:nvPr/>
            </p:nvSpPr>
            <p:spPr>
              <a:xfrm>
                <a:off x="6550523" y="5473590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01C00B3-8B67-44DF-83FC-E3C3E9FDF7E0}"/>
                  </a:ext>
                </a:extLst>
              </p:cNvPr>
              <p:cNvCxnSpPr/>
              <p:nvPr/>
            </p:nvCxnSpPr>
            <p:spPr>
              <a:xfrm>
                <a:off x="6614366" y="5322113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610AAF0E-6413-4141-8CD7-A0D8BF065F35}"/>
                  </a:ext>
                </a:extLst>
              </p:cNvPr>
              <p:cNvSpPr/>
              <p:nvPr/>
            </p:nvSpPr>
            <p:spPr>
              <a:xfrm>
                <a:off x="6798479" y="5473590"/>
                <a:ext cx="119834" cy="114212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07DDDE9-BBF1-44DC-9600-CE151660DA2B}"/>
                  </a:ext>
                </a:extLst>
              </p:cNvPr>
              <p:cNvCxnSpPr/>
              <p:nvPr/>
            </p:nvCxnSpPr>
            <p:spPr>
              <a:xfrm>
                <a:off x="6862322" y="5322113"/>
                <a:ext cx="0" cy="395590"/>
              </a:xfrm>
              <a:prstGeom prst="line">
                <a:avLst/>
              </a:prstGeom>
              <a:ln w="508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C6A223A-84B4-49CC-9664-B98227BDB35D}"/>
                </a:ext>
              </a:extLst>
            </p:cNvPr>
            <p:cNvGrpSpPr/>
            <p:nvPr/>
          </p:nvGrpSpPr>
          <p:grpSpPr>
            <a:xfrm>
              <a:off x="437827" y="4872373"/>
              <a:ext cx="2578431" cy="954701"/>
              <a:chOff x="513690" y="4790465"/>
              <a:chExt cx="2578431" cy="954701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0CA61E3-A89D-42A5-8D23-0A4AD1421BB6}"/>
                  </a:ext>
                </a:extLst>
              </p:cNvPr>
              <p:cNvGrpSpPr/>
              <p:nvPr/>
            </p:nvGrpSpPr>
            <p:grpSpPr>
              <a:xfrm>
                <a:off x="513690" y="5349576"/>
                <a:ext cx="119834" cy="395590"/>
                <a:chOff x="5574957" y="4286833"/>
                <a:chExt cx="119834" cy="387795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D0431246-5257-47BE-BFA2-06160718B751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F54FC4BB-7DDE-4B5C-B638-6782FB7C3547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D7CA81D-BB88-428A-99E4-2752196620AD}"/>
                  </a:ext>
                </a:extLst>
              </p:cNvPr>
              <p:cNvGrpSpPr/>
              <p:nvPr/>
            </p:nvGrpSpPr>
            <p:grpSpPr>
              <a:xfrm>
                <a:off x="1021006" y="5171465"/>
                <a:ext cx="119834" cy="395590"/>
                <a:chOff x="5579190" y="4286833"/>
                <a:chExt cx="119834" cy="387795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6E27231A-B6A5-4EA2-91A1-7BF91B44C2A4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CCB94B1-2F8C-4AF2-A987-227DDF0B425E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7915641-07C0-46E7-8930-060B85F88D61}"/>
                  </a:ext>
                </a:extLst>
              </p:cNvPr>
              <p:cNvGrpSpPr/>
              <p:nvPr/>
            </p:nvGrpSpPr>
            <p:grpSpPr>
              <a:xfrm>
                <a:off x="1257836" y="4790465"/>
                <a:ext cx="119834" cy="395590"/>
                <a:chOff x="5568406" y="4286833"/>
                <a:chExt cx="119834" cy="387795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AD2C0399-A23C-4735-AD1E-00BC16C24842}"/>
                    </a:ext>
                  </a:extLst>
                </p:cNvPr>
                <p:cNvSpPr/>
                <p:nvPr/>
              </p:nvSpPr>
              <p:spPr>
                <a:xfrm>
                  <a:off x="5568406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B4C12D88-1CBA-4370-98BE-4249223411B3}"/>
                    </a:ext>
                  </a:extLst>
                </p:cNvPr>
                <p:cNvCxnSpPr/>
                <p:nvPr/>
              </p:nvCxnSpPr>
              <p:spPr>
                <a:xfrm>
                  <a:off x="5626443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CECBF42-874B-4033-9634-0BAA63C8E29E}"/>
                  </a:ext>
                </a:extLst>
              </p:cNvPr>
              <p:cNvGrpSpPr/>
              <p:nvPr/>
            </p:nvGrpSpPr>
            <p:grpSpPr>
              <a:xfrm>
                <a:off x="769465" y="5342781"/>
                <a:ext cx="119834" cy="395590"/>
                <a:chOff x="5579190" y="4286833"/>
                <a:chExt cx="119834" cy="387795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A564481A-260D-4019-8BE1-B7DCC4D31BCD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95DE87E-4B28-45CD-BBE7-825310A8C21F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11DB552-0780-48A9-9621-2B1E378B0B32}"/>
                  </a:ext>
                </a:extLst>
              </p:cNvPr>
              <p:cNvGrpSpPr/>
              <p:nvPr/>
            </p:nvGrpSpPr>
            <p:grpSpPr>
              <a:xfrm>
                <a:off x="2724332" y="5320106"/>
                <a:ext cx="119834" cy="395590"/>
                <a:chOff x="5574957" y="4286833"/>
                <a:chExt cx="119834" cy="387795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E98EBFD2-4E5D-4053-B134-07B47E3EC4C5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6C722DA-7317-4F79-B238-502426EA3F26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FEEE6CC-05E7-4983-8644-A4AA0FF0075F}"/>
                  </a:ext>
                </a:extLst>
              </p:cNvPr>
              <p:cNvGrpSpPr/>
              <p:nvPr/>
            </p:nvGrpSpPr>
            <p:grpSpPr>
              <a:xfrm>
                <a:off x="2972287" y="5308197"/>
                <a:ext cx="119834" cy="395590"/>
                <a:chOff x="5574957" y="4286833"/>
                <a:chExt cx="119834" cy="387795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61032C24-2F40-40B8-90E9-93B1891A191D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6BD8311-8EDA-4299-9A2A-8020038F576A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473036A-38DD-4AD1-8425-6D57EB99B7D3}"/>
                  </a:ext>
                </a:extLst>
              </p:cNvPr>
              <p:cNvGrpSpPr/>
              <p:nvPr/>
            </p:nvGrpSpPr>
            <p:grpSpPr>
              <a:xfrm>
                <a:off x="1498930" y="4852075"/>
                <a:ext cx="119834" cy="395590"/>
                <a:chOff x="5562258" y="4286833"/>
                <a:chExt cx="119834" cy="387795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DC98B70-5AC5-4874-859B-8A0C7E3D2971}"/>
                    </a:ext>
                  </a:extLst>
                </p:cNvPr>
                <p:cNvSpPr/>
                <p:nvPr/>
              </p:nvSpPr>
              <p:spPr>
                <a:xfrm>
                  <a:off x="5562258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6D02D59-FE4B-4A8F-AA74-CDB8E1BBBFD8}"/>
                    </a:ext>
                  </a:extLst>
                </p:cNvPr>
                <p:cNvCxnSpPr/>
                <p:nvPr/>
              </p:nvCxnSpPr>
              <p:spPr>
                <a:xfrm>
                  <a:off x="5626443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F4E15A5D-631F-4EFE-8438-7C6DA9F47A6E}"/>
                  </a:ext>
                </a:extLst>
              </p:cNvPr>
              <p:cNvGrpSpPr/>
              <p:nvPr/>
            </p:nvGrpSpPr>
            <p:grpSpPr>
              <a:xfrm>
                <a:off x="1759549" y="5233075"/>
                <a:ext cx="119834" cy="395590"/>
                <a:chOff x="5579190" y="4286833"/>
                <a:chExt cx="119834" cy="387795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5B547AF-9777-4CC3-BB8D-BDB2BA2CDFB9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7F3F85F4-F888-4380-9D98-B4A27FAA5CA8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0608B2A-72A5-4E9D-A878-BF91F92D9DC4}"/>
                  </a:ext>
                </a:extLst>
              </p:cNvPr>
              <p:cNvGrpSpPr/>
              <p:nvPr/>
            </p:nvGrpSpPr>
            <p:grpSpPr>
              <a:xfrm>
                <a:off x="1980899" y="5333977"/>
                <a:ext cx="119834" cy="395590"/>
                <a:chOff x="5579190" y="4286833"/>
                <a:chExt cx="119834" cy="387795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B0C50DA-F380-4294-9409-D8311E862D77}"/>
                    </a:ext>
                  </a:extLst>
                </p:cNvPr>
                <p:cNvSpPr/>
                <p:nvPr/>
              </p:nvSpPr>
              <p:spPr>
                <a:xfrm>
                  <a:off x="5579190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17BABEEE-8FA9-4F66-B4B5-5982679A88B2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32CD326-FE4F-400F-99D7-53C41A7AD483}"/>
                  </a:ext>
                </a:extLst>
              </p:cNvPr>
              <p:cNvGrpSpPr/>
              <p:nvPr/>
            </p:nvGrpSpPr>
            <p:grpSpPr>
              <a:xfrm>
                <a:off x="2224622" y="5321966"/>
                <a:ext cx="119834" cy="395590"/>
                <a:chOff x="5574957" y="4286833"/>
                <a:chExt cx="119834" cy="387795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1991943-C85E-44E1-9850-3D5BAD94D862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3B62002E-4667-4736-818A-E52ACBC9FF4D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4CF1BD6-E026-4628-B68D-2AC59DF16E16}"/>
                  </a:ext>
                </a:extLst>
              </p:cNvPr>
              <p:cNvGrpSpPr/>
              <p:nvPr/>
            </p:nvGrpSpPr>
            <p:grpSpPr>
              <a:xfrm>
                <a:off x="2472578" y="5321966"/>
                <a:ext cx="119834" cy="395590"/>
                <a:chOff x="5574957" y="4286833"/>
                <a:chExt cx="119834" cy="387795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22FF4ECE-F652-416C-AD3A-14EED4FD62C2}"/>
                    </a:ext>
                  </a:extLst>
                </p:cNvPr>
                <p:cNvSpPr/>
                <p:nvPr/>
              </p:nvSpPr>
              <p:spPr>
                <a:xfrm>
                  <a:off x="5574957" y="4435325"/>
                  <a:ext cx="119834" cy="111961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343C021-2345-4AD7-ADBF-D2947C79DE84}"/>
                    </a:ext>
                  </a:extLst>
                </p:cNvPr>
                <p:cNvCxnSpPr/>
                <p:nvPr/>
              </p:nvCxnSpPr>
              <p:spPr>
                <a:xfrm>
                  <a:off x="5638800" y="4286833"/>
                  <a:ext cx="0" cy="387795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8911C072-1B11-49DD-B90F-FD1080F1F868}"/>
                    </a:ext>
                  </a:extLst>
                </p:cNvPr>
                <p:cNvSpPr txBox="1"/>
                <p:nvPr/>
              </p:nvSpPr>
              <p:spPr>
                <a:xfrm>
                  <a:off x="545123" y="4812323"/>
                  <a:ext cx="6143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sz="2400" b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8911C072-1B11-49DD-B90F-FD1080F1F8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23" y="4812323"/>
                  <a:ext cx="614335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5715FD45-BA5D-41A6-98B7-7F105EFA12DB}"/>
                    </a:ext>
                  </a:extLst>
                </p:cNvPr>
                <p:cNvSpPr txBox="1"/>
                <p:nvPr/>
              </p:nvSpPr>
              <p:spPr>
                <a:xfrm>
                  <a:off x="2113130" y="4796135"/>
                  <a:ext cx="6143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sz="2400" b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5715FD45-BA5D-41A6-98B7-7F105EFA1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130" y="4796135"/>
                  <a:ext cx="614335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9BA4ADE-926E-4B16-B4DE-1D55517EEBE7}"/>
              </a:ext>
            </a:extLst>
          </p:cNvPr>
          <p:cNvGrpSpPr/>
          <p:nvPr/>
        </p:nvGrpSpPr>
        <p:grpSpPr>
          <a:xfrm>
            <a:off x="329643" y="916378"/>
            <a:ext cx="3134762" cy="2234928"/>
            <a:chOff x="26655" y="2281535"/>
            <a:chExt cx="3134762" cy="2234928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548D73C4-F301-43A6-B3F7-2568DA72EDEA}"/>
                </a:ext>
              </a:extLst>
            </p:cNvPr>
            <p:cNvGrpSpPr/>
            <p:nvPr/>
          </p:nvGrpSpPr>
          <p:grpSpPr>
            <a:xfrm>
              <a:off x="304800" y="2438400"/>
              <a:ext cx="2856617" cy="2078063"/>
              <a:chOff x="304800" y="2514600"/>
              <a:chExt cx="2856617" cy="2078063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B0BAD56-5C22-4184-82F5-879F88D60647}"/>
                  </a:ext>
                </a:extLst>
              </p:cNvPr>
              <p:cNvGrpSpPr/>
              <p:nvPr/>
            </p:nvGrpSpPr>
            <p:grpSpPr>
              <a:xfrm>
                <a:off x="304800" y="2514600"/>
                <a:ext cx="2856617" cy="2078063"/>
                <a:chOff x="304800" y="2575533"/>
                <a:chExt cx="2856617" cy="207806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CEB406A4-DBEC-404C-880A-3A1B9F9FD7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800" y="4187466"/>
                      <a:ext cx="42351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400" b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CEB406A4-DBEC-404C-880A-3A1B9F9FD7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800" y="4187466"/>
                      <a:ext cx="423514" cy="46166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8D466096-DD98-4220-B153-7A0B36278C1C}"/>
                    </a:ext>
                  </a:extLst>
                </p:cNvPr>
                <p:cNvGrpSpPr/>
                <p:nvPr/>
              </p:nvGrpSpPr>
              <p:grpSpPr>
                <a:xfrm>
                  <a:off x="343046" y="2575533"/>
                  <a:ext cx="2818371" cy="2078063"/>
                  <a:chOff x="343046" y="2575533"/>
                  <a:chExt cx="2818371" cy="2078063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E8A6E8AA-D911-43C5-9A96-D113D96FDDF4}"/>
                      </a:ext>
                    </a:extLst>
                  </p:cNvPr>
                  <p:cNvGrpSpPr/>
                  <p:nvPr/>
                </p:nvGrpSpPr>
                <p:grpSpPr>
                  <a:xfrm>
                    <a:off x="343046" y="3147787"/>
                    <a:ext cx="2818371" cy="1505809"/>
                    <a:chOff x="814366" y="4698828"/>
                    <a:chExt cx="2818371" cy="1505809"/>
                  </a:xfrm>
                </p:grpSpPr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CD14C3B5-41CF-493D-B72B-FC7F49C44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4366" y="4698828"/>
                      <a:ext cx="2818371" cy="1123878"/>
                      <a:chOff x="457200" y="2002138"/>
                      <a:chExt cx="2818371" cy="1123878"/>
                    </a:xfrm>
                  </p:grpSpPr>
                  <p:cxnSp>
                    <p:nvCxnSpPr>
                      <p:cNvPr id="35" name="Straight Connector 34">
                        <a:extLst>
                          <a:ext uri="{FF2B5EF4-FFF2-40B4-BE49-F238E27FC236}">
                            <a16:creationId xmlns:a16="http://schemas.microsoft.com/office/drawing/2014/main" id="{F920FF9D-0642-470B-B7F8-040C983DA62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71500" y="3064304"/>
                        <a:ext cx="2590800" cy="0"/>
                      </a:xfrm>
                      <a:prstGeom prst="line">
                        <a:avLst/>
                      </a:prstGeom>
                      <a:ln w="50800">
                        <a:solidFill>
                          <a:srgbClr val="C3275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68D83AA9-4DF4-425C-81AC-C96F8F3A863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71500" y="2269867"/>
                        <a:ext cx="25908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E92A4949-D28D-415F-AE57-944B3C284D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7200" y="2008316"/>
                        <a:ext cx="228600" cy="2286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72C46A5E-C118-4419-9CFC-E37A47589F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758" y="2002138"/>
                        <a:ext cx="228600" cy="2286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DD149880-B92D-41AC-8B34-E9654D901F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0324" y="2004196"/>
                        <a:ext cx="228600" cy="2286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Oval 39">
                        <a:extLst>
                          <a:ext uri="{FF2B5EF4-FFF2-40B4-BE49-F238E27FC236}">
                            <a16:creationId xmlns:a16="http://schemas.microsoft.com/office/drawing/2014/main" id="{9B06409B-D214-4FDD-9CE1-28DD905F70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46971" y="2012437"/>
                        <a:ext cx="228600" cy="2286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481EB4D9-71B3-4654-9F44-BE07B43BBC4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434786" y="2612595"/>
                        <a:ext cx="0" cy="457199"/>
                      </a:xfrm>
                      <a:prstGeom prst="straightConnector1">
                        <a:avLst/>
                      </a:prstGeom>
                      <a:ln w="508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C3E08818-65DB-481C-BDF3-1FD28EE42D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17357" y="2664351"/>
                        <a:ext cx="832407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400">
                            <a:solidFill>
                              <a:srgbClr val="C3275F"/>
                            </a:solidFill>
                          </a:rPr>
                          <a:t>Brain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3A2E21B7-3701-45F0-ACE7-2AFDD690DB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10280" y="2215974"/>
                        <a:ext cx="8329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40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rPr>
                          <a:t>Scalp</a:t>
                        </a: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C4482A66-0748-44B4-9807-E2B48AFB3E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6652" y="5742972"/>
                          <a:ext cx="31790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400" b="0"/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C4482A66-0748-44B4-9807-E2B48AFB3E7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56652" y="5742972"/>
                          <a:ext cx="317904" cy="461665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5769" r="-1153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6DA151EB-EF66-4BE5-A62C-179D5B92467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38120" y="5738116"/>
                          <a:ext cx="55848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6DA151EB-EF66-4BE5-A62C-179D5B92467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38120" y="5738116"/>
                          <a:ext cx="558486" cy="461665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8999F373-8F99-4E6C-8131-B5447D6EB1EA}"/>
                      </a:ext>
                    </a:extLst>
                  </p:cNvPr>
                  <p:cNvSpPr/>
                  <p:nvPr/>
                </p:nvSpPr>
                <p:spPr>
                  <a:xfrm>
                    <a:off x="757881" y="2575575"/>
                    <a:ext cx="2248930" cy="848913"/>
                  </a:xfrm>
                  <a:custGeom>
                    <a:avLst/>
                    <a:gdLst>
                      <a:gd name="connsiteX0" fmla="*/ 0 w 2594919"/>
                      <a:gd name="connsiteY0" fmla="*/ 507412 h 527108"/>
                      <a:gd name="connsiteX1" fmla="*/ 444844 w 2594919"/>
                      <a:gd name="connsiteY1" fmla="*/ 519769 h 527108"/>
                      <a:gd name="connsiteX2" fmla="*/ 642552 w 2594919"/>
                      <a:gd name="connsiteY2" fmla="*/ 408558 h 527108"/>
                      <a:gd name="connsiteX3" fmla="*/ 790833 w 2594919"/>
                      <a:gd name="connsiteY3" fmla="*/ 74925 h 527108"/>
                      <a:gd name="connsiteX4" fmla="*/ 902044 w 2594919"/>
                      <a:gd name="connsiteY4" fmla="*/ 785 h 527108"/>
                      <a:gd name="connsiteX5" fmla="*/ 1013255 w 2594919"/>
                      <a:gd name="connsiteY5" fmla="*/ 99639 h 527108"/>
                      <a:gd name="connsiteX6" fmla="*/ 1136822 w 2594919"/>
                      <a:gd name="connsiteY6" fmla="*/ 408558 h 527108"/>
                      <a:gd name="connsiteX7" fmla="*/ 1248033 w 2594919"/>
                      <a:gd name="connsiteY7" fmla="*/ 495055 h 527108"/>
                      <a:gd name="connsiteX8" fmla="*/ 1445741 w 2594919"/>
                      <a:gd name="connsiteY8" fmla="*/ 507412 h 527108"/>
                      <a:gd name="connsiteX9" fmla="*/ 2594919 w 2594919"/>
                      <a:gd name="connsiteY9" fmla="*/ 507412 h 527108"/>
                      <a:gd name="connsiteX0" fmla="*/ 0 w 2248930"/>
                      <a:gd name="connsiteY0" fmla="*/ 507412 h 527108"/>
                      <a:gd name="connsiteX1" fmla="*/ 444844 w 2248930"/>
                      <a:gd name="connsiteY1" fmla="*/ 519769 h 527108"/>
                      <a:gd name="connsiteX2" fmla="*/ 642552 w 2248930"/>
                      <a:gd name="connsiteY2" fmla="*/ 408558 h 527108"/>
                      <a:gd name="connsiteX3" fmla="*/ 790833 w 2248930"/>
                      <a:gd name="connsiteY3" fmla="*/ 74925 h 527108"/>
                      <a:gd name="connsiteX4" fmla="*/ 902044 w 2248930"/>
                      <a:gd name="connsiteY4" fmla="*/ 785 h 527108"/>
                      <a:gd name="connsiteX5" fmla="*/ 1013255 w 2248930"/>
                      <a:gd name="connsiteY5" fmla="*/ 99639 h 527108"/>
                      <a:gd name="connsiteX6" fmla="*/ 1136822 w 2248930"/>
                      <a:gd name="connsiteY6" fmla="*/ 408558 h 527108"/>
                      <a:gd name="connsiteX7" fmla="*/ 1248033 w 2248930"/>
                      <a:gd name="connsiteY7" fmla="*/ 495055 h 527108"/>
                      <a:gd name="connsiteX8" fmla="*/ 1445741 w 2248930"/>
                      <a:gd name="connsiteY8" fmla="*/ 507412 h 527108"/>
                      <a:gd name="connsiteX9" fmla="*/ 2248930 w 2248930"/>
                      <a:gd name="connsiteY9" fmla="*/ 507412 h 527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48930" h="527108">
                        <a:moveTo>
                          <a:pt x="0" y="507412"/>
                        </a:moveTo>
                        <a:cubicBezTo>
                          <a:pt x="168876" y="521828"/>
                          <a:pt x="337752" y="536245"/>
                          <a:pt x="444844" y="519769"/>
                        </a:cubicBezTo>
                        <a:cubicBezTo>
                          <a:pt x="551936" y="503293"/>
                          <a:pt x="584887" y="482698"/>
                          <a:pt x="642552" y="408558"/>
                        </a:cubicBezTo>
                        <a:cubicBezTo>
                          <a:pt x="700217" y="334418"/>
                          <a:pt x="747584" y="142887"/>
                          <a:pt x="790833" y="74925"/>
                        </a:cubicBezTo>
                        <a:cubicBezTo>
                          <a:pt x="834082" y="6963"/>
                          <a:pt x="864974" y="-3334"/>
                          <a:pt x="902044" y="785"/>
                        </a:cubicBezTo>
                        <a:cubicBezTo>
                          <a:pt x="939114" y="4904"/>
                          <a:pt x="974125" y="31677"/>
                          <a:pt x="1013255" y="99639"/>
                        </a:cubicBezTo>
                        <a:cubicBezTo>
                          <a:pt x="1052385" y="167601"/>
                          <a:pt x="1097692" y="342655"/>
                          <a:pt x="1136822" y="408558"/>
                        </a:cubicBezTo>
                        <a:cubicBezTo>
                          <a:pt x="1175952" y="474461"/>
                          <a:pt x="1196547" y="478579"/>
                          <a:pt x="1248033" y="495055"/>
                        </a:cubicBezTo>
                        <a:cubicBezTo>
                          <a:pt x="1299520" y="511531"/>
                          <a:pt x="1278925" y="505353"/>
                          <a:pt x="1445741" y="507412"/>
                        </a:cubicBezTo>
                        <a:cubicBezTo>
                          <a:pt x="1612557" y="509471"/>
                          <a:pt x="1981200" y="507412"/>
                          <a:pt x="2248930" y="507412"/>
                        </a:cubicBezTo>
                      </a:path>
                    </a:pathLst>
                  </a:custGeom>
                  <a:noFill/>
                  <a:ln w="50800">
                    <a:solidFill>
                      <a:srgbClr val="FF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D4ECC0AC-A5CC-4C12-8D89-2EBB33962E88}"/>
                      </a:ext>
                    </a:extLst>
                  </p:cNvPr>
                  <p:cNvSpPr/>
                  <p:nvPr/>
                </p:nvSpPr>
                <p:spPr>
                  <a:xfrm>
                    <a:off x="462576" y="2575533"/>
                    <a:ext cx="2594919" cy="848913"/>
                  </a:xfrm>
                  <a:custGeom>
                    <a:avLst/>
                    <a:gdLst>
                      <a:gd name="connsiteX0" fmla="*/ 0 w 2594919"/>
                      <a:gd name="connsiteY0" fmla="*/ 507412 h 527108"/>
                      <a:gd name="connsiteX1" fmla="*/ 444844 w 2594919"/>
                      <a:gd name="connsiteY1" fmla="*/ 519769 h 527108"/>
                      <a:gd name="connsiteX2" fmla="*/ 642552 w 2594919"/>
                      <a:gd name="connsiteY2" fmla="*/ 408558 h 527108"/>
                      <a:gd name="connsiteX3" fmla="*/ 790833 w 2594919"/>
                      <a:gd name="connsiteY3" fmla="*/ 74925 h 527108"/>
                      <a:gd name="connsiteX4" fmla="*/ 902044 w 2594919"/>
                      <a:gd name="connsiteY4" fmla="*/ 785 h 527108"/>
                      <a:gd name="connsiteX5" fmla="*/ 1013255 w 2594919"/>
                      <a:gd name="connsiteY5" fmla="*/ 99639 h 527108"/>
                      <a:gd name="connsiteX6" fmla="*/ 1136822 w 2594919"/>
                      <a:gd name="connsiteY6" fmla="*/ 408558 h 527108"/>
                      <a:gd name="connsiteX7" fmla="*/ 1248033 w 2594919"/>
                      <a:gd name="connsiteY7" fmla="*/ 495055 h 527108"/>
                      <a:gd name="connsiteX8" fmla="*/ 1445741 w 2594919"/>
                      <a:gd name="connsiteY8" fmla="*/ 507412 h 527108"/>
                      <a:gd name="connsiteX9" fmla="*/ 2594919 w 2594919"/>
                      <a:gd name="connsiteY9" fmla="*/ 507412 h 527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594919" h="527108">
                        <a:moveTo>
                          <a:pt x="0" y="507412"/>
                        </a:moveTo>
                        <a:cubicBezTo>
                          <a:pt x="168876" y="521828"/>
                          <a:pt x="337752" y="536245"/>
                          <a:pt x="444844" y="519769"/>
                        </a:cubicBezTo>
                        <a:cubicBezTo>
                          <a:pt x="551936" y="503293"/>
                          <a:pt x="584887" y="482698"/>
                          <a:pt x="642552" y="408558"/>
                        </a:cubicBezTo>
                        <a:cubicBezTo>
                          <a:pt x="700217" y="334418"/>
                          <a:pt x="747584" y="142887"/>
                          <a:pt x="790833" y="74925"/>
                        </a:cubicBezTo>
                        <a:cubicBezTo>
                          <a:pt x="834082" y="6963"/>
                          <a:pt x="864974" y="-3334"/>
                          <a:pt x="902044" y="785"/>
                        </a:cubicBezTo>
                        <a:cubicBezTo>
                          <a:pt x="939114" y="4904"/>
                          <a:pt x="974125" y="31677"/>
                          <a:pt x="1013255" y="99639"/>
                        </a:cubicBezTo>
                        <a:cubicBezTo>
                          <a:pt x="1052385" y="167601"/>
                          <a:pt x="1097692" y="342655"/>
                          <a:pt x="1136822" y="408558"/>
                        </a:cubicBezTo>
                        <a:cubicBezTo>
                          <a:pt x="1175952" y="474461"/>
                          <a:pt x="1196547" y="478579"/>
                          <a:pt x="1248033" y="495055"/>
                        </a:cubicBezTo>
                        <a:cubicBezTo>
                          <a:pt x="1299520" y="511531"/>
                          <a:pt x="1445741" y="507412"/>
                          <a:pt x="1445741" y="507412"/>
                        </a:cubicBezTo>
                        <a:lnTo>
                          <a:pt x="2594919" y="507412"/>
                        </a:lnTo>
                      </a:path>
                    </a:pathLst>
                  </a:custGeom>
                  <a:noFill/>
                  <a:ln w="5080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B6E758ED-5922-4987-BADC-4EC78C693624}"/>
                    </a:ext>
                  </a:extLst>
                </p:cNvPr>
                <p:cNvCxnSpPr/>
                <p:nvPr/>
              </p:nvCxnSpPr>
              <p:spPr>
                <a:xfrm flipV="1">
                  <a:off x="1701632" y="3757704"/>
                  <a:ext cx="0" cy="457199"/>
                </a:xfrm>
                <a:prstGeom prst="straightConnector1">
                  <a:avLst/>
                </a:prstGeom>
                <a:ln w="50800">
                  <a:solidFill>
                    <a:srgbClr val="FF99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D2F5E4FF-4311-4D0D-9B3A-BAC88C4EA5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7800" y="4186535"/>
                      <a:ext cx="55848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>
                        <a:solidFill>
                          <a:srgbClr val="FF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D2F5E4FF-4311-4D0D-9B3A-BAC88C4EA5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7800" y="4186535"/>
                      <a:ext cx="558486" cy="46166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A7FFE408-01E5-40AF-8899-40C3EFA85BED}"/>
                  </a:ext>
                </a:extLst>
              </p:cNvPr>
              <p:cNvCxnSpPr/>
              <p:nvPr/>
            </p:nvCxnSpPr>
            <p:spPr>
              <a:xfrm>
                <a:off x="1320632" y="3886200"/>
                <a:ext cx="35882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9145B0EE-A3A9-4F3A-B253-2809086106A3}"/>
                      </a:ext>
                    </a:extLst>
                  </p:cNvPr>
                  <p:cNvSpPr txBox="1"/>
                  <p:nvPr/>
                </p:nvSpPr>
                <p:spPr>
                  <a:xfrm>
                    <a:off x="1219200" y="3422932"/>
                    <a:ext cx="60067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400" b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9145B0EE-A3A9-4F3A-B253-2809086106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3422932"/>
                    <a:ext cx="600677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93B52EDA-DD3E-4321-8D7C-5A06B778E013}"/>
                    </a:ext>
                  </a:extLst>
                </p:cNvPr>
                <p:cNvSpPr txBox="1"/>
                <p:nvPr/>
              </p:nvSpPr>
              <p:spPr>
                <a:xfrm>
                  <a:off x="26655" y="2281535"/>
                  <a:ext cx="12687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b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93B52EDA-DD3E-4321-8D7C-5A06B778E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5" y="2281535"/>
                  <a:ext cx="1268745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41B1AFE9-1812-4A40-870D-EB1BB8062E67}"/>
                    </a:ext>
                  </a:extLst>
                </p:cNvPr>
                <p:cNvSpPr txBox="1"/>
                <p:nvPr/>
              </p:nvSpPr>
              <p:spPr>
                <a:xfrm>
                  <a:off x="1752600" y="2287071"/>
                  <a:ext cx="12616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b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41B1AFE9-1812-4A40-870D-EB1BB8062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287071"/>
                  <a:ext cx="1261627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44F10D3-0A35-4A18-A30C-CEA662F3DF74}"/>
                  </a:ext>
                </a:extLst>
              </p:cNvPr>
              <p:cNvSpPr txBox="1"/>
              <p:nvPr/>
            </p:nvSpPr>
            <p:spPr>
              <a:xfrm>
                <a:off x="4038600" y="1828800"/>
                <a:ext cx="4991559" cy="9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44F10D3-0A35-4A18-A30C-CEA662F3D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828800"/>
                <a:ext cx="4991559" cy="92570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B1B84C9-ECBA-47D9-B620-19C4F909D041}"/>
                  </a:ext>
                </a:extLst>
              </p:cNvPr>
              <p:cNvSpPr txBox="1"/>
              <p:nvPr/>
            </p:nvSpPr>
            <p:spPr>
              <a:xfrm>
                <a:off x="4151871" y="2771026"/>
                <a:ext cx="3817584" cy="9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B1B84C9-ECBA-47D9-B620-19C4F909D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871" y="2771026"/>
                <a:ext cx="3817584" cy="92570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5C5DEF2-D0D5-4443-B2DD-3C17B0FD320E}"/>
                  </a:ext>
                </a:extLst>
              </p:cNvPr>
              <p:cNvSpPr txBox="1"/>
              <p:nvPr/>
            </p:nvSpPr>
            <p:spPr>
              <a:xfrm>
                <a:off x="4164228" y="3722497"/>
                <a:ext cx="2422330" cy="956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5C5DEF2-D0D5-4443-B2DD-3C17B0FD3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28" y="3722497"/>
                <a:ext cx="2422330" cy="9569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2C3F88C-4A39-4098-A24E-063DAFA9DB37}"/>
              </a:ext>
            </a:extLst>
          </p:cNvPr>
          <p:cNvGrpSpPr/>
          <p:nvPr/>
        </p:nvGrpSpPr>
        <p:grpSpPr>
          <a:xfrm>
            <a:off x="6835457" y="3886200"/>
            <a:ext cx="1902829" cy="700334"/>
            <a:chOff x="6835457" y="3886200"/>
            <a:chExt cx="1902829" cy="70033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6C08669-D9D8-4CB4-94DA-9E2AEF5058D7}"/>
                </a:ext>
              </a:extLst>
            </p:cNvPr>
            <p:cNvCxnSpPr>
              <a:cxnSpLocks/>
            </p:cNvCxnSpPr>
            <p:nvPr/>
          </p:nvCxnSpPr>
          <p:spPr>
            <a:xfrm>
              <a:off x="6835457" y="4354215"/>
              <a:ext cx="14703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DBD86D9-BDD0-4229-A0B2-CC3FEB46CFE4}"/>
                    </a:ext>
                  </a:extLst>
                </p:cNvPr>
                <p:cNvSpPr txBox="1"/>
                <p:nvPr/>
              </p:nvSpPr>
              <p:spPr>
                <a:xfrm>
                  <a:off x="8273095" y="4063314"/>
                  <a:ext cx="46519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DBD86D9-BDD0-4229-A0B2-CC3FEB46CF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095" y="4063314"/>
                  <a:ext cx="465191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D207FE7-3CEC-4A77-85EB-DA66B1665C26}"/>
                    </a:ext>
                  </a:extLst>
                </p:cNvPr>
                <p:cNvSpPr txBox="1"/>
                <p:nvPr/>
              </p:nvSpPr>
              <p:spPr>
                <a:xfrm>
                  <a:off x="6848581" y="3886200"/>
                  <a:ext cx="13810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oMath>
                    </m:oMathPara>
                  </a14:m>
                  <a:endParaRPr lang="en-US" sz="28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D207FE7-3CEC-4A77-85EB-DA66B1665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581" y="3886200"/>
                  <a:ext cx="1381019" cy="5232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5A7684-C58B-42E6-9EB8-2D5C401907B6}"/>
              </a:ext>
            </a:extLst>
          </p:cNvPr>
          <p:cNvSpPr txBox="1"/>
          <p:nvPr/>
        </p:nvSpPr>
        <p:spPr>
          <a:xfrm>
            <a:off x="4033347" y="4876800"/>
            <a:ext cx="4653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C00000"/>
                </a:solidFill>
              </a:rPr>
              <a:t>So what’s wrong with this?</a:t>
            </a:r>
          </a:p>
        </p:txBody>
      </p:sp>
      <p:sp>
        <p:nvSpPr>
          <p:cNvPr id="119" name="Title 1">
            <a:extLst>
              <a:ext uri="{FF2B5EF4-FFF2-40B4-BE49-F238E27FC236}">
                <a16:creationId xmlns:a16="http://schemas.microsoft.com/office/drawing/2014/main" id="{6BF0DEEE-AC07-4AB5-B493-3EC9AC5E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259"/>
            <a:ext cx="8229600" cy="586541"/>
          </a:xfrm>
        </p:spPr>
        <p:txBody>
          <a:bodyPr>
            <a:noAutofit/>
          </a:bodyPr>
          <a:lstStyle/>
          <a:p>
            <a:r>
              <a:rPr lang="en-US" sz="3600"/>
              <a:t>Le Cam’s method</a:t>
            </a:r>
          </a:p>
        </p:txBody>
      </p:sp>
    </p:spTree>
    <p:extLst>
      <p:ext uri="{BB962C8B-B14F-4D97-AF65-F5344CB8AC3E}">
        <p14:creationId xmlns:p14="http://schemas.microsoft.com/office/powerpoint/2010/main" val="210438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7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12994</TotalTime>
  <Words>907</Words>
  <Application>Microsoft Office PowerPoint</Application>
  <PresentationFormat>On-screen Show (4:3)</PresentationFormat>
  <Paragraphs>332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Wingdings 3</vt:lpstr>
      <vt:lpstr>Office Theme</vt:lpstr>
      <vt:lpstr>A Minimax Lower Bound for EEG Source Localization</vt:lpstr>
      <vt:lpstr>What is Electroencephalography (EEG)?</vt:lpstr>
      <vt:lpstr>Source Localization</vt:lpstr>
      <vt:lpstr>Simplifying the brain model</vt:lpstr>
      <vt:lpstr>Problem setup</vt:lpstr>
      <vt:lpstr>Previous work on fundamental limits</vt:lpstr>
      <vt:lpstr>Minimax Lower Bound: Le Cam’s method</vt:lpstr>
      <vt:lpstr>Le Cam’s method</vt:lpstr>
      <vt:lpstr>Le Cam’s method</vt:lpstr>
      <vt:lpstr>This bound is loose!</vt:lpstr>
      <vt:lpstr>Sensor model!</vt:lpstr>
      <vt:lpstr>Bounds for the “integrator sensor” model</vt:lpstr>
      <vt:lpstr>Bounds for the “integrator sensor” model</vt:lpstr>
      <vt:lpstr>Summary</vt:lpstr>
      <vt:lpstr>PowerPoint Presentation</vt:lpstr>
      <vt:lpstr>Lower bounding estimation error with hypothesis testing error</vt:lpstr>
      <vt:lpstr>Relating error in estimation and hypothesis testing</vt:lpstr>
      <vt:lpstr>From estimation to testing</vt:lpstr>
      <vt:lpstr>Putting it together</vt:lpstr>
      <vt:lpstr>Le Cam’s method</vt:lpstr>
      <vt:lpstr>Le Cam’s method for source localization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Minimax Lower Bound for Dipole Source Localization Error in EEG</dc:title>
  <dc:creator>Praveen</dc:creator>
  <cp:lastModifiedBy>USER</cp:lastModifiedBy>
  <cp:revision>464</cp:revision>
  <dcterms:created xsi:type="dcterms:W3CDTF">2006-08-16T00:00:00Z</dcterms:created>
  <dcterms:modified xsi:type="dcterms:W3CDTF">2017-06-28T23:41:05Z</dcterms:modified>
</cp:coreProperties>
</file>