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315" r:id="rId3"/>
    <p:sldId id="282" r:id="rId4"/>
    <p:sldId id="310" r:id="rId5"/>
    <p:sldId id="311" r:id="rId6"/>
    <p:sldId id="309" r:id="rId7"/>
    <p:sldId id="301" r:id="rId8"/>
    <p:sldId id="314" r:id="rId9"/>
    <p:sldId id="259" r:id="rId10"/>
    <p:sldId id="319" r:id="rId11"/>
    <p:sldId id="320" r:id="rId12"/>
    <p:sldId id="261" r:id="rId13"/>
    <p:sldId id="268" r:id="rId14"/>
    <p:sldId id="269" r:id="rId15"/>
    <p:sldId id="263" r:id="rId16"/>
    <p:sldId id="316" r:id="rId17"/>
    <p:sldId id="321" r:id="rId18"/>
    <p:sldId id="322" r:id="rId19"/>
    <p:sldId id="299" r:id="rId20"/>
    <p:sldId id="317" r:id="rId21"/>
    <p:sldId id="318" r:id="rId22"/>
    <p:sldId id="278" r:id="rId23"/>
    <p:sldId id="303" r:id="rId24"/>
    <p:sldId id="312" r:id="rId25"/>
    <p:sldId id="307" r:id="rId26"/>
    <p:sldId id="304" r:id="rId27"/>
    <p:sldId id="305" r:id="rId28"/>
    <p:sldId id="306" r:id="rId29"/>
    <p:sldId id="308" r:id="rId30"/>
    <p:sldId id="313" r:id="rId31"/>
    <p:sldId id="274" r:id="rId32"/>
    <p:sldId id="26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5D913C"/>
    <a:srgbClr val="787878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74"/>
  </p:normalViewPr>
  <p:slideViewPr>
    <p:cSldViewPr snapToGrid="0">
      <p:cViewPr>
        <p:scale>
          <a:sx n="100" d="100"/>
          <a:sy n="100" d="100"/>
        </p:scale>
        <p:origin x="100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459C0-323D-CA4A-9AC1-6CD743E8DB57}" type="datetimeFigureOut">
              <a:rPr lang="en-US" smtClean="0"/>
              <a:t>2019-07-16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E69DD-8050-D64F-AFBD-72055457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E69DD-8050-D64F-AFBD-720554571A9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59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0C0E-1FE2-4BF8-A1A7-B4A3C3EC8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2A1DF-96F6-4654-809C-5E80CD19B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9A570-D359-4C24-BC66-FA7A72D0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53C4-E345-4F42-A3FA-C3487DBF0DF5}" type="datetime1">
              <a:rPr lang="en-US" smtClean="0"/>
              <a:t>2019-07-16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904CD-5B5F-429F-9D0B-A26149091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2E70B-1E60-4758-8627-B78B83F7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4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753A-BC33-4630-89D2-4EF2F2F0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BF5CF-35AC-4220-A6A9-95C104A0A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790BC-93FF-48D5-AE9C-4DA5868C2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2C8C-445A-CC48-B49D-F5609507F8EE}" type="datetime1">
              <a:rPr lang="en-US" smtClean="0"/>
              <a:t>2019-07-16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76D5-A18C-4F5F-BE2B-A6333028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DB82A-B959-4F01-82DE-7973BCC2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63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97606B-31BB-42F6-910A-8126E4439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81999-12D8-4B23-B15B-7406CA468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34C2C-78C6-486A-8337-6DBB25B1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DF8C-FC76-E04C-A7E0-D57AB3D6100A}" type="datetime1">
              <a:rPr lang="en-US" smtClean="0"/>
              <a:t>2019-07-16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8D65C-DE1D-45E2-8EB8-7874381B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F119C-0A81-4334-8BA9-E52A9230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8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5289-C280-4BF6-A69A-218660C08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CB07A-E083-471B-827A-E453BE86A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51A80-A342-4806-A82D-AE099B0D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74C8-DDE6-5240-BDD4-DE9336351C24}" type="datetime1">
              <a:rPr lang="en-US" smtClean="0"/>
              <a:t>2019-07-16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01DF9-A152-4433-B246-32C2F5B5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B7DDA-FF4B-42B3-9EA8-1B9C5F27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5718" y="6356349"/>
            <a:ext cx="2743200" cy="36512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fld id="{A5CC2150-AAC8-453C-A112-E1BFA82E9E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4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43966-6EB9-4D1E-98C1-A8808512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69C87-871A-4055-A35A-842D186B1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7A86B-9D59-4131-ABDE-1405F9CE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901C-9F72-E042-8DF4-EA83D488CB01}" type="datetime1">
              <a:rPr lang="en-US" smtClean="0"/>
              <a:t>2019-07-16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12AC8-7523-41DA-A19B-FF0BCF423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FE3CB-17E3-4E0F-A3CF-A1A25D204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8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5E54-58DF-4F90-AC22-8C02DC156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F81F5-7A1D-44AD-95B5-09373E33A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AEA28-B8ED-441C-ACA9-D108F8AED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EB35B-A78E-43F9-A251-F8BD8175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E3A5-B30D-5E4E-9E30-9EFEB5FA7AB9}" type="datetime1">
              <a:rPr lang="en-US" smtClean="0"/>
              <a:t>2019-07-16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C91B4-40BA-4FB1-BAA9-6CB2AD05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C2CEA-D213-4224-93CB-2FA7E392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4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F15C1-20D9-4618-B05D-1F39872D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B1C96-335F-4E86-948A-2EEFF2EED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3BD5A-F0E4-4F40-AF06-3C8E3F952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5C708-E154-4BFD-A988-8F388A53F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20C85E-6AE5-40A5-8E84-E68D0F2E7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49CD3D-A869-4E20-8DBF-EEA55653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2488-1F70-C24F-ADE7-FE8B8B69A0B4}" type="datetime1">
              <a:rPr lang="en-US" smtClean="0"/>
              <a:t>2019-07-16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A8A7D-A6C3-4A40-BD58-55F6D25C7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DFD89C-75F6-44D7-B9E8-6D84B5C52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5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0318-C052-41DB-98CD-CDBAE587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A1A36-4580-4218-B0D5-C462C8BE1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228D-0DDD-9243-A96F-ABD28AC5F964}" type="datetime1">
              <a:rPr lang="en-US" smtClean="0"/>
              <a:t>2019-07-16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241308-3A80-436E-AA28-47554704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6C13D-4D75-45D7-ACF5-993DEE98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3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C04C1-5EF9-4269-8BE5-912D59339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1A04-1986-F04E-9465-36C2481C1773}" type="datetime1">
              <a:rPr lang="en-US" smtClean="0"/>
              <a:t>2019-07-16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0E6C3F-A477-4EA4-A4A5-5C18798E3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B32D0-2B93-4928-9E84-A5FC4491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8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61ED-AE66-4B1D-920A-46E022543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E31DE-DF17-45EA-80A0-7CE8803F7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6E449-CFFF-4DC1-8E22-E6BFAD512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40BA8-F5A9-44A0-9D67-4958E7021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82C1-1E52-E541-AA4A-032AE2D29779}" type="datetime1">
              <a:rPr lang="en-US" smtClean="0"/>
              <a:t>2019-07-16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F6D31-E50D-45F8-9AAD-D3CC45D1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C6884-D165-49D0-AA14-C3412257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9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60C59-F105-409D-9C12-6C68F6D26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984770-B514-4B76-9542-2127C800E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8E369-5C9E-470D-8881-0BD8DE6F3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A9F97-B900-456B-852A-BCB94466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15E2-1874-E946-9A1E-747C01F4CEDB}" type="datetime1">
              <a:rPr lang="en-US" smtClean="0"/>
              <a:t>2019-07-16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76B53-F7AD-48F1-9731-C4621F9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34FD1-C714-4EB5-ABFF-5984320B0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9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5096DD-BE47-4B75-B1C2-7D7B2C7E1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692C2-3D15-4478-B6FB-8B9111C72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F8EB5-18F2-4C63-B318-F3378A4DB9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07A1C-694B-D541-82B5-1B52BA52F3DD}" type="datetime1">
              <a:rPr lang="en-US" smtClean="0"/>
              <a:t>2019-07-16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36F28-0CC2-4575-A376-66BC49822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EE532-B75B-4B55-B67F-72BB39582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C2150-AAC8-453C-A112-E1BFA82E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2.png"/><Relationship Id="rId7" Type="http://schemas.openxmlformats.org/officeDocument/2006/relationships/image" Target="../media/image3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1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1.png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13" Type="http://schemas.openxmlformats.org/officeDocument/2006/relationships/image" Target="../media/image521.png"/><Relationship Id="rId3" Type="http://schemas.openxmlformats.org/officeDocument/2006/relationships/image" Target="../media/image200.png"/><Relationship Id="rId7" Type="http://schemas.openxmlformats.org/officeDocument/2006/relationships/image" Target="../media/image240.png"/><Relationship Id="rId12" Type="http://schemas.openxmlformats.org/officeDocument/2006/relationships/image" Target="../media/image500.png"/><Relationship Id="rId17" Type="http://schemas.openxmlformats.org/officeDocument/2006/relationships/image" Target="../media/image60.png"/><Relationship Id="rId2" Type="http://schemas.openxmlformats.org/officeDocument/2006/relationships/image" Target="../media/image55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470.png"/><Relationship Id="rId5" Type="http://schemas.openxmlformats.org/officeDocument/2006/relationships/image" Target="../media/image220.png"/><Relationship Id="rId15" Type="http://schemas.openxmlformats.org/officeDocument/2006/relationships/image" Target="../media/image57.png"/><Relationship Id="rId10" Type="http://schemas.openxmlformats.org/officeDocument/2006/relationships/image" Target="../media/image450.png"/><Relationship Id="rId4" Type="http://schemas.openxmlformats.org/officeDocument/2006/relationships/image" Target="../media/image210.png"/><Relationship Id="rId9" Type="http://schemas.openxmlformats.org/officeDocument/2006/relationships/image" Target="../media/image411.png"/><Relationship Id="rId14" Type="http://schemas.openxmlformats.org/officeDocument/2006/relationships/image" Target="../media/image55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7" Type="http://schemas.openxmlformats.org/officeDocument/2006/relationships/image" Target="../media/image16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4.png"/><Relationship Id="rId4" Type="http://schemas.openxmlformats.org/officeDocument/2006/relationships/image" Target="../media/image1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3" Type="http://schemas.openxmlformats.org/officeDocument/2006/relationships/image" Target="../media/image62.png"/><Relationship Id="rId7" Type="http://schemas.openxmlformats.org/officeDocument/2006/relationships/image" Target="../media/image55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0.png"/><Relationship Id="rId11" Type="http://schemas.openxmlformats.org/officeDocument/2006/relationships/image" Target="../media/image64.png"/><Relationship Id="rId5" Type="http://schemas.openxmlformats.org/officeDocument/2006/relationships/image" Target="../media/image190.png"/><Relationship Id="rId10" Type="http://schemas.openxmlformats.org/officeDocument/2006/relationships/image" Target="../media/image600.png"/><Relationship Id="rId4" Type="http://schemas.openxmlformats.org/officeDocument/2006/relationships/image" Target="../media/image63.png"/><Relationship Id="rId9" Type="http://schemas.openxmlformats.org/officeDocument/2006/relationships/image" Target="../media/image58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emf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2.png"/><Relationship Id="rId2" Type="http://schemas.openxmlformats.org/officeDocument/2006/relationships/image" Target="../media/image5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5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2.png"/><Relationship Id="rId5" Type="http://schemas.openxmlformats.org/officeDocument/2006/relationships/image" Target="../media/image630.png"/><Relationship Id="rId4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13" Type="http://schemas.openxmlformats.org/officeDocument/2006/relationships/image" Target="../media/image521.png"/><Relationship Id="rId18" Type="http://schemas.openxmlformats.org/officeDocument/2006/relationships/image" Target="../media/image640.png"/><Relationship Id="rId3" Type="http://schemas.openxmlformats.org/officeDocument/2006/relationships/image" Target="../media/image200.png"/><Relationship Id="rId7" Type="http://schemas.openxmlformats.org/officeDocument/2006/relationships/image" Target="../media/image240.png"/><Relationship Id="rId12" Type="http://schemas.openxmlformats.org/officeDocument/2006/relationships/image" Target="../media/image500.png"/><Relationship Id="rId17" Type="http://schemas.openxmlformats.org/officeDocument/2006/relationships/image" Target="../media/image60.png"/><Relationship Id="rId2" Type="http://schemas.openxmlformats.org/officeDocument/2006/relationships/image" Target="../media/image501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470.png"/><Relationship Id="rId5" Type="http://schemas.openxmlformats.org/officeDocument/2006/relationships/image" Target="../media/image220.png"/><Relationship Id="rId15" Type="http://schemas.openxmlformats.org/officeDocument/2006/relationships/image" Target="../media/image57.png"/><Relationship Id="rId10" Type="http://schemas.openxmlformats.org/officeDocument/2006/relationships/image" Target="../media/image450.png"/><Relationship Id="rId4" Type="http://schemas.openxmlformats.org/officeDocument/2006/relationships/image" Target="../media/image210.png"/><Relationship Id="rId9" Type="http://schemas.openxmlformats.org/officeDocument/2006/relationships/image" Target="../media/image411.png"/><Relationship Id="rId14" Type="http://schemas.openxmlformats.org/officeDocument/2006/relationships/image" Target="../media/image5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3" Type="http://schemas.openxmlformats.org/officeDocument/2006/relationships/image" Target="../media/image700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" Type="http://schemas.openxmlformats.org/officeDocument/2006/relationships/image" Target="../media/image690.png"/><Relationship Id="rId16" Type="http://schemas.openxmlformats.org/officeDocument/2006/relationships/image" Target="../media/image83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19" Type="http://schemas.openxmlformats.org/officeDocument/2006/relationships/image" Target="../media/image86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870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2" Type="http://schemas.openxmlformats.org/officeDocument/2006/relationships/image" Target="../media/image860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89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8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70.png"/><Relationship Id="rId3" Type="http://schemas.openxmlformats.org/officeDocument/2006/relationships/image" Target="../media/image102.png"/><Relationship Id="rId21" Type="http://schemas.openxmlformats.org/officeDocument/2006/relationships/image" Target="../media/image100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6.png"/><Relationship Id="rId2" Type="http://schemas.openxmlformats.org/officeDocument/2006/relationships/image" Target="../media/image860.png"/><Relationship Id="rId16" Type="http://schemas.openxmlformats.org/officeDocument/2006/relationships/image" Target="../media/image105.png"/><Relationship Id="rId20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5.png"/><Relationship Id="rId5" Type="http://schemas.openxmlformats.org/officeDocument/2006/relationships/image" Target="../media/image88.png"/><Relationship Id="rId15" Type="http://schemas.openxmlformats.org/officeDocument/2006/relationships/image" Target="../media/image104.png"/><Relationship Id="rId10" Type="http://schemas.openxmlformats.org/officeDocument/2006/relationships/image" Target="../media/image94.png"/><Relationship Id="rId19" Type="http://schemas.openxmlformats.org/officeDocument/2006/relationships/image" Target="../media/image1080.png"/><Relationship Id="rId4" Type="http://schemas.openxmlformats.org/officeDocument/2006/relationships/image" Target="../media/image870.png"/><Relationship Id="rId9" Type="http://schemas.openxmlformats.org/officeDocument/2006/relationships/image" Target="../media/image93.png"/><Relationship Id="rId14" Type="http://schemas.openxmlformats.org/officeDocument/2006/relationships/image" Target="../media/image103.png"/><Relationship Id="rId22" Type="http://schemas.openxmlformats.org/officeDocument/2006/relationships/image" Target="../media/image10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102.png"/><Relationship Id="rId21" Type="http://schemas.openxmlformats.org/officeDocument/2006/relationships/image" Target="../media/image100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image" Target="../media/image8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5.png"/><Relationship Id="rId24" Type="http://schemas.openxmlformats.org/officeDocument/2006/relationships/image" Target="../media/image113.png"/><Relationship Id="rId5" Type="http://schemas.openxmlformats.org/officeDocument/2006/relationships/image" Target="../media/image88.png"/><Relationship Id="rId15" Type="http://schemas.openxmlformats.org/officeDocument/2006/relationships/image" Target="../media/image104.png"/><Relationship Id="rId23" Type="http://schemas.openxmlformats.org/officeDocument/2006/relationships/image" Target="../media/image1120.png"/><Relationship Id="rId10" Type="http://schemas.openxmlformats.org/officeDocument/2006/relationships/image" Target="../media/image94.png"/><Relationship Id="rId19" Type="http://schemas.openxmlformats.org/officeDocument/2006/relationships/image" Target="../media/image1080.png"/><Relationship Id="rId4" Type="http://schemas.openxmlformats.org/officeDocument/2006/relationships/image" Target="../media/image870.png"/><Relationship Id="rId9" Type="http://schemas.openxmlformats.org/officeDocument/2006/relationships/image" Target="../media/image93.png"/><Relationship Id="rId14" Type="http://schemas.openxmlformats.org/officeDocument/2006/relationships/image" Target="../media/image103.png"/><Relationship Id="rId22" Type="http://schemas.openxmlformats.org/officeDocument/2006/relationships/image" Target="../media/image10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1.png"/><Relationship Id="rId3" Type="http://schemas.openxmlformats.org/officeDocument/2006/relationships/image" Target="../media/image280.pn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0.png"/><Relationship Id="rId11" Type="http://schemas.openxmlformats.org/officeDocument/2006/relationships/image" Target="../media/image119.png"/><Relationship Id="rId5" Type="http://schemas.openxmlformats.org/officeDocument/2006/relationships/image" Target="../media/image1130.png"/><Relationship Id="rId15" Type="http://schemas.openxmlformats.org/officeDocument/2006/relationships/image" Target="../media/image123.png"/><Relationship Id="rId10" Type="http://schemas.openxmlformats.org/officeDocument/2006/relationships/image" Target="../media/image118.png"/><Relationship Id="rId4" Type="http://schemas.openxmlformats.org/officeDocument/2006/relationships/image" Target="../media/image290.png"/><Relationship Id="rId9" Type="http://schemas.openxmlformats.org/officeDocument/2006/relationships/image" Target="../media/image117.png"/><Relationship Id="rId14" Type="http://schemas.openxmlformats.org/officeDocument/2006/relationships/image" Target="../media/image1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7" Type="http://schemas.openxmlformats.org/officeDocument/2006/relationships/image" Target="../media/image16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4.png"/><Relationship Id="rId4" Type="http://schemas.openxmlformats.org/officeDocument/2006/relationships/image" Target="../media/image1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png"/><Relationship Id="rId5" Type="http://schemas.openxmlformats.org/officeDocument/2006/relationships/image" Target="../media/image710.png"/><Relationship Id="rId4" Type="http://schemas.openxmlformats.org/officeDocument/2006/relationships/image" Target="../media/image6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910.png"/><Relationship Id="rId3" Type="http://schemas.openxmlformats.org/officeDocument/2006/relationships/image" Target="../media/image17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40.png"/><Relationship Id="rId2" Type="http://schemas.openxmlformats.org/officeDocument/2006/relationships/image" Target="../media/image911.png"/><Relationship Id="rId16" Type="http://schemas.openxmlformats.org/officeDocument/2006/relationships/image" Target="../media/image36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42.png"/><Relationship Id="rId4" Type="http://schemas.openxmlformats.org/officeDocument/2006/relationships/image" Target="../media/image17.emf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5.png"/><Relationship Id="rId18" Type="http://schemas.openxmlformats.org/officeDocument/2006/relationships/image" Target="../media/image36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12" Type="http://schemas.openxmlformats.org/officeDocument/2006/relationships/image" Target="../media/image31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7.png"/><Relationship Id="rId5" Type="http://schemas.openxmlformats.org/officeDocument/2006/relationships/image" Target="../media/image33.png"/><Relationship Id="rId15" Type="http://schemas.openxmlformats.org/officeDocument/2006/relationships/image" Target="../media/image42.png"/><Relationship Id="rId10" Type="http://schemas.openxmlformats.org/officeDocument/2006/relationships/image" Target="../media/image1010.png"/><Relationship Id="rId4" Type="http://schemas.openxmlformats.org/officeDocument/2006/relationships/image" Target="../media/image29.png"/><Relationship Id="rId9" Type="http://schemas.openxmlformats.org/officeDocument/2006/relationships/image" Target="../media/image44.png"/><Relationship Id="rId1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9CB7F-FCBC-4F9F-90C4-C28389591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73" y="-14186"/>
            <a:ext cx="12114454" cy="2387600"/>
          </a:xfrm>
        </p:spPr>
        <p:txBody>
          <a:bodyPr>
            <a:normAutofit/>
          </a:bodyPr>
          <a:lstStyle/>
          <a:p>
            <a:r>
              <a:rPr lang="en-US" dirty="0"/>
              <a:t>Revealing Information Paths</a:t>
            </a:r>
            <a:br>
              <a:rPr lang="en-US" dirty="0"/>
            </a:br>
            <a:r>
              <a:rPr lang="en-US" dirty="0"/>
              <a:t>using Synergistic Information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0164" y="5050353"/>
            <a:ext cx="4825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“Information Flow in Computational Systems”</a:t>
            </a:r>
            <a:br>
              <a:rPr lang="en-US" i="1" dirty="0"/>
            </a:br>
            <a:r>
              <a:rPr lang="en-US" i="1" dirty="0"/>
              <a:t>arXiv:1902.02292 [cs.IT] (under review)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590BA12-DB33-4B8C-B1E4-81A0086EA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2565281"/>
            <a:ext cx="10058400" cy="22508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Praveen Venkatesh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600" dirty="0"/>
              <a:t>with </a:t>
            </a:r>
            <a:r>
              <a:rPr lang="en-US" sz="2600" dirty="0" err="1"/>
              <a:t>Sanghamitra</a:t>
            </a:r>
            <a:r>
              <a:rPr lang="en-US" sz="2600" dirty="0"/>
              <a:t> Dutta and Pulkit Grover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Dept. of Electrical &amp; Computer Engineering</a:t>
            </a:r>
            <a:b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Carnegie Mellon University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ECE566-3912-4D7F-B62A-53DFBE24FA1B}"/>
              </a:ext>
            </a:extLst>
          </p:cNvPr>
          <p:cNvSpPr/>
          <p:nvPr/>
        </p:nvSpPr>
        <p:spPr>
          <a:xfrm>
            <a:off x="3666853" y="5930647"/>
            <a:ext cx="4692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(https://praveenv253.github.io/publications)</a:t>
            </a:r>
          </a:p>
        </p:txBody>
      </p:sp>
      <p:pic>
        <p:nvPicPr>
          <p:cNvPr id="9" name="Picture 28">
            <a:extLst>
              <a:ext uri="{FF2B5EF4-FFF2-40B4-BE49-F238E27FC236}">
                <a16:creationId xmlns:a16="http://schemas.microsoft.com/office/drawing/2014/main" id="{C3A4CB6B-999B-4494-B30E-143368560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t="92131" r="47940"/>
          <a:stretch/>
        </p:blipFill>
        <p:spPr bwMode="auto">
          <a:xfrm>
            <a:off x="9009510" y="4967290"/>
            <a:ext cx="2571750" cy="50147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10" name="Picture 9" descr="CNBC_Logo.png">
            <a:extLst>
              <a:ext uri="{FF2B5EF4-FFF2-40B4-BE49-F238E27FC236}">
                <a16:creationId xmlns:a16="http://schemas.microsoft.com/office/drawing/2014/main" id="{9E919FB6-E897-4956-A652-A473824A1D6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09510" y="5612715"/>
            <a:ext cx="2571750" cy="731950"/>
          </a:xfrm>
          <a:prstGeom prst="rect">
            <a:avLst/>
          </a:prstGeom>
        </p:spPr>
      </p:pic>
      <p:pic>
        <p:nvPicPr>
          <p:cNvPr id="16" name="Picture 15" descr="A picture containing book&#10;&#10;Description automatically generated">
            <a:extLst>
              <a:ext uri="{FF2B5EF4-FFF2-40B4-BE49-F238E27FC236}">
                <a16:creationId xmlns:a16="http://schemas.microsoft.com/office/drawing/2014/main" id="{F72DF4B4-4DBD-4612-B4EA-DB4C2A1F8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40" y="4967290"/>
            <a:ext cx="2132460" cy="136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3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FC60C-18F4-4064-9EC0-BBA831910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2E787C-DBC6-4622-AD55-11C0CBE692EB}"/>
              </a:ext>
            </a:extLst>
          </p:cNvPr>
          <p:cNvSpPr txBox="1"/>
          <p:nvPr/>
        </p:nvSpPr>
        <p:spPr>
          <a:xfrm>
            <a:off x="890145" y="5315128"/>
            <a:ext cx="1021768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Synergy in Neuroscience: </a:t>
            </a:r>
            <a:r>
              <a:rPr lang="en-US" i="1" dirty="0" err="1"/>
              <a:t>Schneidman</a:t>
            </a:r>
            <a:r>
              <a:rPr lang="en-US" i="1" dirty="0"/>
              <a:t> et al. (2003); </a:t>
            </a:r>
            <a:r>
              <a:rPr lang="en-US" i="1" dirty="0" err="1"/>
              <a:t>Sreenivasan</a:t>
            </a:r>
            <a:r>
              <a:rPr lang="en-US" i="1" dirty="0"/>
              <a:t> &amp; </a:t>
            </a:r>
            <a:r>
              <a:rPr lang="en-US" i="1" dirty="0" err="1"/>
              <a:t>Fiete</a:t>
            </a:r>
            <a:r>
              <a:rPr lang="en-US" i="1" dirty="0"/>
              <a:t> (2011); </a:t>
            </a:r>
            <a:r>
              <a:rPr lang="en-US" i="1" dirty="0" err="1"/>
              <a:t>Timme</a:t>
            </a:r>
            <a:r>
              <a:rPr lang="en-US" i="1" dirty="0"/>
              <a:t> &amp; </a:t>
            </a:r>
            <a:r>
              <a:rPr lang="en-US" i="1" dirty="0" err="1"/>
              <a:t>Lapish</a:t>
            </a:r>
            <a:r>
              <a:rPr lang="en-US" i="1" dirty="0"/>
              <a:t> (2018); …</a:t>
            </a:r>
          </a:p>
          <a:p>
            <a:pPr algn="ctr">
              <a:spcBef>
                <a:spcPts val="1200"/>
              </a:spcBef>
            </a:pPr>
            <a:r>
              <a:rPr lang="en-US" i="1" dirty="0"/>
              <a:t>Partial Information Decomposition: </a:t>
            </a:r>
            <a:r>
              <a:rPr lang="en-US" i="1" dirty="0" err="1"/>
              <a:t>Bertschinger</a:t>
            </a:r>
            <a:r>
              <a:rPr lang="en-US" i="1" dirty="0"/>
              <a:t> et al. (2014); </a:t>
            </a:r>
            <a:r>
              <a:rPr lang="en-US" i="1" dirty="0" err="1"/>
              <a:t>Wibral</a:t>
            </a:r>
            <a:r>
              <a:rPr lang="en-US" i="1" dirty="0"/>
              <a:t>, </a:t>
            </a:r>
            <a:r>
              <a:rPr lang="en-US" i="1" dirty="0" err="1"/>
              <a:t>Lizier</a:t>
            </a:r>
            <a:r>
              <a:rPr lang="en-US" i="1" dirty="0"/>
              <a:t> &amp; </a:t>
            </a:r>
            <a:r>
              <a:rPr lang="en-US" i="1" dirty="0" err="1"/>
              <a:t>Priesemann</a:t>
            </a:r>
            <a:r>
              <a:rPr lang="en-US" i="1" dirty="0"/>
              <a:t> (2015); …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9F3724-9B31-40D8-AAC3-E6D12A7A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26"/>
            <a:ext cx="10515600" cy="823070"/>
          </a:xfrm>
        </p:spPr>
        <p:txBody>
          <a:bodyPr/>
          <a:lstStyle/>
          <a:p>
            <a:r>
              <a:rPr lang="en-US" dirty="0"/>
              <a:t>Aside: Partial Information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CA8D42E-BCA4-4B2E-9ACE-552EEE6EA9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9577" y="1542872"/>
                <a:ext cx="11932845" cy="4526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CA8D42E-BCA4-4B2E-9ACE-552EEE6EA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77" y="1542872"/>
                <a:ext cx="11932845" cy="452673"/>
              </a:xfrm>
              <a:prstGeom prst="rect">
                <a:avLst/>
              </a:prstGeom>
              <a:blipFill>
                <a:blip r:embed="rId2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DF4B058-0475-415E-A18A-E7331A2C9132}"/>
              </a:ext>
            </a:extLst>
          </p:cNvPr>
          <p:cNvSpPr txBox="1">
            <a:spLocks/>
          </p:cNvSpPr>
          <p:nvPr/>
        </p:nvSpPr>
        <p:spPr>
          <a:xfrm>
            <a:off x="2763060" y="2175567"/>
            <a:ext cx="2032214" cy="449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Unique to X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ED50C0A-9DB0-4F70-AD05-44EF69328F51}"/>
              </a:ext>
            </a:extLst>
          </p:cNvPr>
          <p:cNvSpPr txBox="1">
            <a:spLocks/>
          </p:cNvSpPr>
          <p:nvPr/>
        </p:nvSpPr>
        <p:spPr>
          <a:xfrm>
            <a:off x="7581473" y="2175568"/>
            <a:ext cx="1847467" cy="449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Redundant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E9F8207-A6B4-4C15-8F40-9F096B8778EF}"/>
              </a:ext>
            </a:extLst>
          </p:cNvPr>
          <p:cNvSpPr txBox="1">
            <a:spLocks/>
          </p:cNvSpPr>
          <p:nvPr/>
        </p:nvSpPr>
        <p:spPr>
          <a:xfrm>
            <a:off x="9753173" y="2175568"/>
            <a:ext cx="1847467" cy="449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Synergistic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6F2247B-E8C0-422C-9D2E-1A64D119FD4A}"/>
              </a:ext>
            </a:extLst>
          </p:cNvPr>
          <p:cNvSpPr txBox="1">
            <a:spLocks/>
          </p:cNvSpPr>
          <p:nvPr/>
        </p:nvSpPr>
        <p:spPr>
          <a:xfrm>
            <a:off x="5172266" y="2175566"/>
            <a:ext cx="2032214" cy="449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Unique to 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3C57394-8068-4BC5-996C-01520430CF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238" y="2759847"/>
                <a:ext cx="861857" cy="4495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3C57394-8068-4BC5-996C-01520430C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238" y="2759847"/>
                <a:ext cx="861857" cy="449571"/>
              </a:xfrm>
              <a:prstGeom prst="rect">
                <a:avLst/>
              </a:prstGeom>
              <a:blipFill>
                <a:blip r:embed="rId3"/>
                <a:stretch>
                  <a:fillRect l="-1408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6BCBAEB4-EDAB-4034-A47B-A4D3F6D13A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57444" y="2759340"/>
                <a:ext cx="861857" cy="4495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6BCBAEB4-EDAB-4034-A47B-A4D3F6D13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444" y="2759340"/>
                <a:ext cx="861857" cy="449571"/>
              </a:xfrm>
              <a:prstGeom prst="rect">
                <a:avLst/>
              </a:prstGeom>
              <a:blipFill>
                <a:blip r:embed="rId4"/>
                <a:stretch>
                  <a:fillRect l="-1408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7DFCDBE3-F9E7-4582-A412-AE47746A59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74277" y="2759340"/>
                <a:ext cx="861857" cy="4495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7DFCDBE3-F9E7-4582-A412-AE47746A5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277" y="2759340"/>
                <a:ext cx="861857" cy="449571"/>
              </a:xfrm>
              <a:prstGeom prst="rect">
                <a:avLst/>
              </a:prstGeom>
              <a:blipFill>
                <a:blip r:embed="rId5"/>
                <a:stretch>
                  <a:fillRect l="-2128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34956155-E69F-43B5-80D6-8D67F646A2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45977" y="2759340"/>
                <a:ext cx="861857" cy="4495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34956155-E69F-43B5-80D6-8D67F646A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977" y="2759340"/>
                <a:ext cx="861857" cy="449571"/>
              </a:xfrm>
              <a:prstGeom prst="rect">
                <a:avLst/>
              </a:prstGeom>
              <a:blipFill>
                <a:blip r:embed="rId6"/>
                <a:stretch>
                  <a:fillRect l="-2128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6F2653AE-0B30-4688-9790-63CD4CAB90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34282" y="3694402"/>
                <a:ext cx="6123436" cy="4526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6F2653AE-0B30-4688-9790-63CD4CAB9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282" y="3694402"/>
                <a:ext cx="6123436" cy="452673"/>
              </a:xfrm>
              <a:prstGeom prst="rect">
                <a:avLst/>
              </a:prstGeom>
              <a:blipFill>
                <a:blip r:embed="rId7"/>
                <a:stretch>
                  <a:fillRect b="-28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02192780-8C1D-4FA8-983B-89B1517828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69563" y="4323994"/>
                <a:ext cx="6735780" cy="4526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02192780-8C1D-4FA8-983B-89B151782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563" y="4323994"/>
                <a:ext cx="6735780" cy="452673"/>
              </a:xfrm>
              <a:prstGeom prst="rect">
                <a:avLst/>
              </a:prstGeom>
              <a:blipFill>
                <a:blip r:embed="rId8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D75DBD5A-9544-4D1B-92C5-ACD5D7CA77CF}"/>
              </a:ext>
            </a:extLst>
          </p:cNvPr>
          <p:cNvSpPr/>
          <p:nvPr/>
        </p:nvSpPr>
        <p:spPr>
          <a:xfrm>
            <a:off x="420868" y="3263633"/>
            <a:ext cx="2184900" cy="707886"/>
          </a:xfrm>
          <a:prstGeom prst="rect">
            <a:avLst/>
          </a:prstGeom>
          <a:ln w="25400">
            <a:solidFill>
              <a:srgbClr val="5D913C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5D913C"/>
                </a:solidFill>
              </a:rPr>
              <a:t>Our framework is definition-agnostic</a:t>
            </a:r>
          </a:p>
        </p:txBody>
      </p:sp>
    </p:spTree>
    <p:extLst>
      <p:ext uri="{BB962C8B-B14F-4D97-AF65-F5344CB8AC3E}">
        <p14:creationId xmlns:p14="http://schemas.microsoft.com/office/powerpoint/2010/main" val="75209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6" grpId="0"/>
      <p:bldP spid="17" grpId="0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1DD098-395E-445D-8FC1-184FA04A5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03" y="2807860"/>
            <a:ext cx="5934356" cy="34809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9D20BF-B45F-4DEF-850C-8E2D48A7D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03" y="2807860"/>
            <a:ext cx="5934356" cy="34809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BB6C2F-0BAF-459B-9D3E-CABD0C5531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9430"/>
                <a:ext cx="10515600" cy="113272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u="sng" dirty="0"/>
                  <a:t>Candidate definition 1</a:t>
                </a:r>
                <a:r>
                  <a:rPr lang="en-US" dirty="0"/>
                  <a:t>: Dependence</a:t>
                </a:r>
              </a:p>
              <a:p>
                <a:pPr marL="0" indent="0">
                  <a:buNone/>
                </a:pPr>
                <a:r>
                  <a:rPr lang="en-US" dirty="0"/>
                  <a:t>	Information flows on an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&gt;0.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BB6C2F-0BAF-459B-9D3E-CABD0C5531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9430"/>
                <a:ext cx="10515600" cy="1132728"/>
              </a:xfrm>
              <a:blipFill>
                <a:blip r:embed="rId4"/>
                <a:stretch>
                  <a:fillRect l="-1217" t="-8602" b="-5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7601FFC-0C5B-46B2-AC77-1524E90113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68072" y="2807860"/>
                <a:ext cx="3456520" cy="4526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Times New Roman" charset="0"/>
                          <a:cs typeface="Times New Roman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charset="0"/>
                          <a:cs typeface="Times New Roman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charset="0"/>
                          <a:cs typeface="Times New Roman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charset="0"/>
                        </a:rPr>
                        <m:t>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Ber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(1/2)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7601FFC-0C5B-46B2-AC77-1524E9011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072" y="2807860"/>
                <a:ext cx="3456520" cy="452673"/>
              </a:xfrm>
              <a:prstGeom prst="rect">
                <a:avLst/>
              </a:prstGeom>
              <a:blipFill>
                <a:blip r:embed="rId5"/>
                <a:stretch>
                  <a:fillRect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1D246BA-5DAD-437E-9AD5-07035F423A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00339" y="3588916"/>
                <a:ext cx="3456520" cy="4526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Times New Roman" charset="0"/>
                          <a:cs typeface="Times New Roman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charset="0"/>
                          <a:cs typeface="Times New Roman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charset="0"/>
                          <a:cs typeface="Times New Roman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charset="0"/>
                          <a:cs typeface="Times New Roman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charset="0"/>
                          <a:cs typeface="Times New Roman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Times New Roman" charset="0"/>
                          <a:cs typeface="Times New Roman" charset="0"/>
                        </a:rPr>
                        <m:t>xor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charset="0"/>
                          <a:cs typeface="Times New Roman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charset="0"/>
                          <a:cs typeface="Times New Roman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1D246BA-5DAD-437E-9AD5-07035F423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339" y="3588916"/>
                <a:ext cx="3456520" cy="452673"/>
              </a:xfrm>
              <a:prstGeom prst="rect">
                <a:avLst/>
              </a:prstGeom>
              <a:blipFill>
                <a:blip r:embed="rId6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itle 1">
            <a:extLst>
              <a:ext uri="{FF2B5EF4-FFF2-40B4-BE49-F238E27FC236}">
                <a16:creationId xmlns:a16="http://schemas.microsoft.com/office/drawing/2014/main" id="{486944AB-FB5E-4D38-9516-5757CF84F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26"/>
            <a:ext cx="10515600" cy="823070"/>
          </a:xfrm>
        </p:spPr>
        <p:txBody>
          <a:bodyPr/>
          <a:lstStyle/>
          <a:p>
            <a:r>
              <a:rPr lang="en-US" dirty="0"/>
              <a:t>How do we define Information Flow?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E7156C7-1598-43C5-AE3B-CE60B2DC915B}"/>
                  </a:ext>
                </a:extLst>
              </p:cNvPr>
              <p:cNvSpPr txBox="1"/>
              <p:nvPr/>
            </p:nvSpPr>
            <p:spPr>
              <a:xfrm>
                <a:off x="7888463" y="4322888"/>
                <a:ext cx="29014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E7156C7-1598-43C5-AE3B-CE60B2DC9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463" y="4322888"/>
                <a:ext cx="290143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6B5CECCA-A5E5-4D07-86C5-25E5912E8120}"/>
              </a:ext>
            </a:extLst>
          </p:cNvPr>
          <p:cNvGrpSpPr/>
          <p:nvPr/>
        </p:nvGrpSpPr>
        <p:grpSpPr>
          <a:xfrm>
            <a:off x="255197" y="448751"/>
            <a:ext cx="403278" cy="1763801"/>
            <a:chOff x="255197" y="448751"/>
            <a:chExt cx="403278" cy="1763801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71FE612-D0F2-439C-9D3E-A0D676884343}"/>
                </a:ext>
              </a:extLst>
            </p:cNvPr>
            <p:cNvGrpSpPr/>
            <p:nvPr/>
          </p:nvGrpSpPr>
          <p:grpSpPr>
            <a:xfrm>
              <a:off x="303596" y="500514"/>
              <a:ext cx="307400" cy="1712038"/>
              <a:chOff x="303596" y="500514"/>
              <a:chExt cx="307400" cy="1712038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D6FC96A4-D046-4791-BA81-030DF04CD402}"/>
                  </a:ext>
                </a:extLst>
              </p:cNvPr>
              <p:cNvSpPr/>
              <p:nvPr/>
            </p:nvSpPr>
            <p:spPr>
              <a:xfrm>
                <a:off x="308008" y="500514"/>
                <a:ext cx="302988" cy="29838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AC4EF58-3E96-4EB3-9DA9-3839C72DA7A8}"/>
                  </a:ext>
                </a:extLst>
              </p:cNvPr>
              <p:cNvSpPr/>
              <p:nvPr/>
            </p:nvSpPr>
            <p:spPr>
              <a:xfrm>
                <a:off x="308008" y="974439"/>
                <a:ext cx="302988" cy="29838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18ED8841-A9DE-4A4F-A7E3-3639E39FE81F}"/>
                  </a:ext>
                </a:extLst>
              </p:cNvPr>
              <p:cNvSpPr/>
              <p:nvPr/>
            </p:nvSpPr>
            <p:spPr>
              <a:xfrm>
                <a:off x="303596" y="1444304"/>
                <a:ext cx="302988" cy="29838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9E47BED-5453-4511-A0B2-04185E570EC1}"/>
                  </a:ext>
                </a:extLst>
              </p:cNvPr>
              <p:cNvSpPr/>
              <p:nvPr/>
            </p:nvSpPr>
            <p:spPr>
              <a:xfrm>
                <a:off x="303596" y="1914169"/>
                <a:ext cx="302988" cy="29838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✓</a:t>
                </a:r>
              </a:p>
            </p:txBody>
          </p: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2CBE1F-66DD-47BE-80CF-1A268F294E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5197" y="448751"/>
              <a:ext cx="403278" cy="397147"/>
            </a:xfrm>
            <a:prstGeom prst="ellipse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ounded Rectangle 16">
            <a:extLst>
              <a:ext uri="{FF2B5EF4-FFF2-40B4-BE49-F238E27FC236}">
                <a16:creationId xmlns:a16="http://schemas.microsoft.com/office/drawing/2014/main" id="{74B15F2A-214A-42C7-BBAD-F86BC9D5EF0B}"/>
              </a:ext>
            </a:extLst>
          </p:cNvPr>
          <p:cNvSpPr/>
          <p:nvPr/>
        </p:nvSpPr>
        <p:spPr>
          <a:xfrm>
            <a:off x="4326804" y="3668994"/>
            <a:ext cx="946005" cy="363070"/>
          </a:xfrm>
          <a:prstGeom prst="round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A7DEB267-3045-42E7-A749-17BA830B580A}"/>
              </a:ext>
            </a:extLst>
          </p:cNvPr>
          <p:cNvSpPr/>
          <p:nvPr/>
        </p:nvSpPr>
        <p:spPr>
          <a:xfrm>
            <a:off x="864403" y="2990665"/>
            <a:ext cx="466165" cy="363070"/>
          </a:xfrm>
          <a:prstGeom prst="roundRect">
            <a:avLst/>
          </a:prstGeom>
          <a:solidFill>
            <a:schemeClr val="accent6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17">
            <a:extLst>
              <a:ext uri="{FF2B5EF4-FFF2-40B4-BE49-F238E27FC236}">
                <a16:creationId xmlns:a16="http://schemas.microsoft.com/office/drawing/2014/main" id="{27E30584-9779-4BDF-9471-0FE05C882332}"/>
              </a:ext>
            </a:extLst>
          </p:cNvPr>
          <p:cNvSpPr/>
          <p:nvPr/>
        </p:nvSpPr>
        <p:spPr>
          <a:xfrm>
            <a:off x="6427844" y="4356334"/>
            <a:ext cx="466165" cy="363070"/>
          </a:xfrm>
          <a:prstGeom prst="roundRect">
            <a:avLst/>
          </a:prstGeom>
          <a:solidFill>
            <a:schemeClr val="accent6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8ABA30AF-9B91-4A00-93EF-55AD2251E3DC}"/>
              </a:ext>
            </a:extLst>
          </p:cNvPr>
          <p:cNvSpPr/>
          <p:nvPr/>
        </p:nvSpPr>
        <p:spPr>
          <a:xfrm>
            <a:off x="2732144" y="2990665"/>
            <a:ext cx="466165" cy="363070"/>
          </a:xfrm>
          <a:prstGeom prst="roundRect">
            <a:avLst/>
          </a:prstGeom>
          <a:solidFill>
            <a:schemeClr val="accent6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E119F99F-4F43-4480-A465-FA31E5FC0E09}"/>
              </a:ext>
            </a:extLst>
          </p:cNvPr>
          <p:cNvSpPr/>
          <p:nvPr/>
        </p:nvSpPr>
        <p:spPr>
          <a:xfrm>
            <a:off x="2732143" y="4356334"/>
            <a:ext cx="466165" cy="363070"/>
          </a:xfrm>
          <a:prstGeom prst="roundRect">
            <a:avLst/>
          </a:prstGeom>
          <a:solidFill>
            <a:srgbClr val="CC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142C32FC-AE71-4C51-AE5A-8076034F713C}"/>
              </a:ext>
            </a:extLst>
          </p:cNvPr>
          <p:cNvSpPr/>
          <p:nvPr/>
        </p:nvSpPr>
        <p:spPr>
          <a:xfrm>
            <a:off x="4566723" y="5051784"/>
            <a:ext cx="466165" cy="363070"/>
          </a:xfrm>
          <a:prstGeom prst="roundRect">
            <a:avLst/>
          </a:prstGeom>
          <a:solidFill>
            <a:srgbClr val="CC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16">
            <a:extLst>
              <a:ext uri="{FF2B5EF4-FFF2-40B4-BE49-F238E27FC236}">
                <a16:creationId xmlns:a16="http://schemas.microsoft.com/office/drawing/2014/main" id="{289D088D-EDB5-49D8-BC1E-D04B27DBFCF5}"/>
              </a:ext>
            </a:extLst>
          </p:cNvPr>
          <p:cNvSpPr/>
          <p:nvPr/>
        </p:nvSpPr>
        <p:spPr>
          <a:xfrm>
            <a:off x="8742715" y="4384810"/>
            <a:ext cx="1144235" cy="399377"/>
          </a:xfrm>
          <a:prstGeom prst="round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17">
            <a:extLst>
              <a:ext uri="{FF2B5EF4-FFF2-40B4-BE49-F238E27FC236}">
                <a16:creationId xmlns:a16="http://schemas.microsoft.com/office/drawing/2014/main" id="{5B1D03BE-7B4A-4E33-AFF0-EACCD8B23067}"/>
              </a:ext>
            </a:extLst>
          </p:cNvPr>
          <p:cNvSpPr/>
          <p:nvPr/>
        </p:nvSpPr>
        <p:spPr>
          <a:xfrm>
            <a:off x="2732143" y="5732618"/>
            <a:ext cx="466165" cy="363070"/>
          </a:xfrm>
          <a:prstGeom prst="roundRect">
            <a:avLst/>
          </a:prstGeom>
          <a:solidFill>
            <a:srgbClr val="CC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03D9832-2BB9-4BC0-AB88-1D5072ED0116}"/>
              </a:ext>
            </a:extLst>
          </p:cNvPr>
          <p:cNvSpPr txBox="1">
            <a:spLocks/>
          </p:cNvSpPr>
          <p:nvPr/>
        </p:nvSpPr>
        <p:spPr>
          <a:xfrm>
            <a:off x="8475074" y="5484119"/>
            <a:ext cx="1679515" cy="449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Synergy!</a:t>
            </a:r>
          </a:p>
        </p:txBody>
      </p:sp>
    </p:spTree>
    <p:extLst>
      <p:ext uri="{BB962C8B-B14F-4D97-AF65-F5344CB8AC3E}">
        <p14:creationId xmlns:p14="http://schemas.microsoft.com/office/powerpoint/2010/main" val="3648531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42968F3-CABA-47E2-98A6-60560AF65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55" y="2863727"/>
            <a:ext cx="5954333" cy="34926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E0BE5D-EBFE-4BE3-9761-0847FE3EC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56" y="2863727"/>
            <a:ext cx="5954331" cy="34926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3BF3DD-4356-473C-BA33-5D00249ED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1636"/>
            <a:ext cx="10515600" cy="823070"/>
          </a:xfrm>
        </p:spPr>
        <p:txBody>
          <a:bodyPr/>
          <a:lstStyle/>
          <a:p>
            <a:r>
              <a:rPr lang="en-US" dirty="0"/>
              <a:t>How do we define information flow?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0D26E-EC57-481B-8479-02994166E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30475"/>
            <a:ext cx="10515600" cy="500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Candidate definition 2</a:t>
            </a:r>
            <a:r>
              <a:rPr lang="en-US" dirty="0"/>
              <a:t>: Condition on one 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4B7373-E8FF-4CD5-9405-124B7EF00BD0}"/>
                  </a:ext>
                </a:extLst>
              </p:cNvPr>
              <p:cNvSpPr txBox="1"/>
              <p:nvPr/>
            </p:nvSpPr>
            <p:spPr>
              <a:xfrm>
                <a:off x="2206970" y="1531137"/>
                <a:ext cx="7778057" cy="1009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Information flows on an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, or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4B7373-E8FF-4CD5-9405-124B7EF00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970" y="1531137"/>
                <a:ext cx="7778057" cy="1009572"/>
              </a:xfrm>
              <a:prstGeom prst="rect">
                <a:avLst/>
              </a:prstGeom>
              <a:blipFill>
                <a:blip r:embed="rId4"/>
                <a:stretch>
                  <a:fillRect l="-1567" t="-2410" r="-2273" b="-16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8310E4-F6FC-4971-8A40-8FF558F31805}"/>
                  </a:ext>
                </a:extLst>
              </p:cNvPr>
              <p:cNvSpPr txBox="1"/>
              <p:nvPr/>
            </p:nvSpPr>
            <p:spPr>
              <a:xfrm>
                <a:off x="7439487" y="4194979"/>
                <a:ext cx="34742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; </m:t>
                          </m:r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8310E4-F6FC-4971-8A40-8FF558F31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487" y="4194979"/>
                <a:ext cx="34742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t>12</a:t>
            </a:fld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174404" y="3722508"/>
            <a:ext cx="946005" cy="363070"/>
          </a:xfrm>
          <a:prstGeom prst="round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403828" y="5096108"/>
            <a:ext cx="466165" cy="363070"/>
          </a:xfrm>
          <a:prstGeom prst="roundRect">
            <a:avLst/>
          </a:prstGeom>
          <a:solidFill>
            <a:srgbClr val="CC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B94DF1-E3DE-4350-8384-A6902D82966C}"/>
              </a:ext>
            </a:extLst>
          </p:cNvPr>
          <p:cNvGrpSpPr/>
          <p:nvPr/>
        </p:nvGrpSpPr>
        <p:grpSpPr>
          <a:xfrm>
            <a:off x="303596" y="500514"/>
            <a:ext cx="307400" cy="1712038"/>
            <a:chOff x="303596" y="500514"/>
            <a:chExt cx="307400" cy="171203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24C820-2DC4-4C4A-9936-23FAEF3DA609}"/>
                </a:ext>
              </a:extLst>
            </p:cNvPr>
            <p:cNvSpPr/>
            <p:nvPr/>
          </p:nvSpPr>
          <p:spPr>
            <a:xfrm>
              <a:off x="308008" y="500514"/>
              <a:ext cx="302988" cy="29838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85D7942-AB86-4F87-A204-C9B7B1B1ED93}"/>
                </a:ext>
              </a:extLst>
            </p:cNvPr>
            <p:cNvSpPr/>
            <p:nvPr/>
          </p:nvSpPr>
          <p:spPr>
            <a:xfrm>
              <a:off x="308008" y="974439"/>
              <a:ext cx="302988" cy="2983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6093F51-87D1-4FE0-93B5-1EB4F5F0D4A3}"/>
                </a:ext>
              </a:extLst>
            </p:cNvPr>
            <p:cNvSpPr/>
            <p:nvPr/>
          </p:nvSpPr>
          <p:spPr>
            <a:xfrm>
              <a:off x="303596" y="1444304"/>
              <a:ext cx="302988" cy="2983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6C41629-36FA-47ED-BA0E-B28738F14698}"/>
                </a:ext>
              </a:extLst>
            </p:cNvPr>
            <p:cNvSpPr/>
            <p:nvPr/>
          </p:nvSpPr>
          <p:spPr>
            <a:xfrm>
              <a:off x="303596" y="1914169"/>
              <a:ext cx="302988" cy="2983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✓</a:t>
              </a:r>
            </a:p>
          </p:txBody>
        </p:sp>
      </p:grp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EE4CE63A-0C5D-4641-9E7D-E544444AC514}"/>
              </a:ext>
            </a:extLst>
          </p:cNvPr>
          <p:cNvSpPr/>
          <p:nvPr/>
        </p:nvSpPr>
        <p:spPr>
          <a:xfrm>
            <a:off x="8768514" y="4237342"/>
            <a:ext cx="750871" cy="471232"/>
          </a:xfrm>
          <a:prstGeom prst="roundRect">
            <a:avLst/>
          </a:prstGeom>
          <a:solidFill>
            <a:srgbClr val="CC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AC49A22-C012-4372-B81B-2C01213A9EA8}"/>
              </a:ext>
            </a:extLst>
          </p:cNvPr>
          <p:cNvSpPr>
            <a:spLocks noChangeAspect="1"/>
          </p:cNvSpPr>
          <p:nvPr/>
        </p:nvSpPr>
        <p:spPr>
          <a:xfrm>
            <a:off x="255198" y="922620"/>
            <a:ext cx="403278" cy="397147"/>
          </a:xfrm>
          <a:prstGeom prst="ellipse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87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BF3DD-4356-473C-BA33-5D00249ED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1636"/>
            <a:ext cx="10515600" cy="823070"/>
          </a:xfrm>
        </p:spPr>
        <p:txBody>
          <a:bodyPr/>
          <a:lstStyle/>
          <a:p>
            <a:r>
              <a:rPr lang="en-US" dirty="0"/>
              <a:t>How do we define information flow?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0D26E-EC57-481B-8479-02994166E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30475"/>
            <a:ext cx="10515600" cy="500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Candidate definition 2</a:t>
            </a:r>
            <a:r>
              <a:rPr lang="en-US" dirty="0"/>
              <a:t>: Condition on one edge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AB890-66EC-43D2-9D83-7691872F0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48" y="2715309"/>
            <a:ext cx="4748648" cy="38938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4B7373-E8FF-4CD5-9405-124B7EF00BD0}"/>
                  </a:ext>
                </a:extLst>
              </p:cNvPr>
              <p:cNvSpPr txBox="1"/>
              <p:nvPr/>
            </p:nvSpPr>
            <p:spPr>
              <a:xfrm>
                <a:off x="2206970" y="1531137"/>
                <a:ext cx="7778057" cy="1009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Information flows on an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, or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4B7373-E8FF-4CD5-9405-124B7EF00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970" y="1531137"/>
                <a:ext cx="7778057" cy="1009572"/>
              </a:xfrm>
              <a:prstGeom prst="rect">
                <a:avLst/>
              </a:prstGeom>
              <a:blipFill>
                <a:blip r:embed="rId3"/>
                <a:stretch>
                  <a:fillRect l="-1567" t="-2410" r="-2273" b="-16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t>13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405928" y="3365587"/>
            <a:ext cx="1385047" cy="363070"/>
          </a:xfrm>
          <a:prstGeom prst="round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840716" y="4480679"/>
            <a:ext cx="466165" cy="363070"/>
          </a:xfrm>
          <a:prstGeom prst="roundRect">
            <a:avLst/>
          </a:prstGeom>
          <a:solidFill>
            <a:srgbClr val="CC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686074" y="5285475"/>
            <a:ext cx="466165" cy="363070"/>
          </a:xfrm>
          <a:prstGeom prst="roundRect">
            <a:avLst/>
          </a:prstGeom>
          <a:solidFill>
            <a:srgbClr val="CC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1CA531-3BFF-4F77-829D-8FADADF0D887}"/>
              </a:ext>
            </a:extLst>
          </p:cNvPr>
          <p:cNvGrpSpPr/>
          <p:nvPr/>
        </p:nvGrpSpPr>
        <p:grpSpPr>
          <a:xfrm>
            <a:off x="6474507" y="3596965"/>
            <a:ext cx="4638706" cy="523220"/>
            <a:chOff x="6474507" y="3596965"/>
            <a:chExt cx="4638706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46621E1-686A-4C48-9460-0E36DA8259CB}"/>
                    </a:ext>
                  </a:extLst>
                </p:cNvPr>
                <p:cNvSpPr txBox="1"/>
                <p:nvPr/>
              </p:nvSpPr>
              <p:spPr>
                <a:xfrm>
                  <a:off x="6474507" y="3596965"/>
                  <a:ext cx="463870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; </m:t>
                            </m:r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⊕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⊕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CC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CC000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CC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46621E1-686A-4C48-9460-0E36DA8259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4507" y="3596965"/>
                  <a:ext cx="4638706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ounded Rectangle 7">
              <a:extLst>
                <a:ext uri="{FF2B5EF4-FFF2-40B4-BE49-F238E27FC236}">
                  <a16:creationId xmlns:a16="http://schemas.microsoft.com/office/drawing/2014/main" id="{A418A04A-969C-4F4E-800E-6D11144E313D}"/>
                </a:ext>
              </a:extLst>
            </p:cNvPr>
            <p:cNvSpPr/>
            <p:nvPr/>
          </p:nvSpPr>
          <p:spPr>
            <a:xfrm>
              <a:off x="8197464" y="3668512"/>
              <a:ext cx="466165" cy="399377"/>
            </a:xfrm>
            <a:prstGeom prst="roundRect">
              <a:avLst/>
            </a:prstGeom>
            <a:solidFill>
              <a:srgbClr val="CC0000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DB1EFB-765D-44E0-B1C7-527D79A50730}"/>
              </a:ext>
            </a:extLst>
          </p:cNvPr>
          <p:cNvGrpSpPr/>
          <p:nvPr/>
        </p:nvGrpSpPr>
        <p:grpSpPr>
          <a:xfrm>
            <a:off x="6474506" y="4405153"/>
            <a:ext cx="4646978" cy="523220"/>
            <a:chOff x="6474506" y="4405153"/>
            <a:chExt cx="4646978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DF4896D-AB71-47D0-9EB8-E03ABD4956A6}"/>
                    </a:ext>
                  </a:extLst>
                </p:cNvPr>
                <p:cNvSpPr txBox="1"/>
                <p:nvPr/>
              </p:nvSpPr>
              <p:spPr>
                <a:xfrm>
                  <a:off x="6474506" y="4405153"/>
                  <a:ext cx="464697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; </m:t>
                            </m:r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⊕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⊕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CC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CC000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CC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DF4896D-AB71-47D0-9EB8-E03ABD4956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4506" y="4405153"/>
                  <a:ext cx="4646978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ounded Rectangle 7">
              <a:extLst>
                <a:ext uri="{FF2B5EF4-FFF2-40B4-BE49-F238E27FC236}">
                  <a16:creationId xmlns:a16="http://schemas.microsoft.com/office/drawing/2014/main" id="{B7DD56BB-79DC-47CC-AF0C-FD233EA5CFF4}"/>
                </a:ext>
              </a:extLst>
            </p:cNvPr>
            <p:cNvSpPr/>
            <p:nvPr/>
          </p:nvSpPr>
          <p:spPr>
            <a:xfrm>
              <a:off x="9071759" y="4491424"/>
              <a:ext cx="466165" cy="399377"/>
            </a:xfrm>
            <a:prstGeom prst="roundRect">
              <a:avLst/>
            </a:prstGeom>
            <a:solidFill>
              <a:srgbClr val="CC0000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0E6763A3-ACFD-45E4-8FAD-C4AB5458BE57}"/>
              </a:ext>
            </a:extLst>
          </p:cNvPr>
          <p:cNvSpPr>
            <a:spLocks noChangeAspect="1"/>
          </p:cNvSpPr>
          <p:nvPr/>
        </p:nvSpPr>
        <p:spPr>
          <a:xfrm>
            <a:off x="255198" y="922620"/>
            <a:ext cx="403278" cy="397147"/>
          </a:xfrm>
          <a:prstGeom prst="ellipse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588E1BA-D5DD-428E-9888-D7D8CA66363D}"/>
              </a:ext>
            </a:extLst>
          </p:cNvPr>
          <p:cNvGrpSpPr/>
          <p:nvPr/>
        </p:nvGrpSpPr>
        <p:grpSpPr>
          <a:xfrm>
            <a:off x="303596" y="500514"/>
            <a:ext cx="307400" cy="1712038"/>
            <a:chOff x="303596" y="500514"/>
            <a:chExt cx="307400" cy="1712038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D2977A8-2D32-4A4A-8B81-C2AE8A20CCC4}"/>
                </a:ext>
              </a:extLst>
            </p:cNvPr>
            <p:cNvSpPr/>
            <p:nvPr/>
          </p:nvSpPr>
          <p:spPr>
            <a:xfrm>
              <a:off x="308008" y="500514"/>
              <a:ext cx="302988" cy="29838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627CA0F-F946-44E1-BD3D-0616AD0EB2A5}"/>
                </a:ext>
              </a:extLst>
            </p:cNvPr>
            <p:cNvSpPr/>
            <p:nvPr/>
          </p:nvSpPr>
          <p:spPr>
            <a:xfrm>
              <a:off x="308008" y="974439"/>
              <a:ext cx="302988" cy="2983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19210D2-56B1-49CE-AC70-1D41C8E39154}"/>
                </a:ext>
              </a:extLst>
            </p:cNvPr>
            <p:cNvSpPr/>
            <p:nvPr/>
          </p:nvSpPr>
          <p:spPr>
            <a:xfrm>
              <a:off x="303596" y="1444304"/>
              <a:ext cx="302988" cy="2983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197E4DA-4BBB-41E4-BE4C-5136585CFE6C}"/>
                </a:ext>
              </a:extLst>
            </p:cNvPr>
            <p:cNvSpPr/>
            <p:nvPr/>
          </p:nvSpPr>
          <p:spPr>
            <a:xfrm>
              <a:off x="303596" y="1914169"/>
              <a:ext cx="302988" cy="2983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120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BF3DD-4356-473C-BA33-5D00249ED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1636"/>
            <a:ext cx="10515600" cy="823070"/>
          </a:xfrm>
        </p:spPr>
        <p:txBody>
          <a:bodyPr/>
          <a:lstStyle/>
          <a:p>
            <a:r>
              <a:rPr lang="en-US" dirty="0"/>
              <a:t>How do we define information flow?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0D26E-EC57-481B-8479-02994166E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30475"/>
            <a:ext cx="10515600" cy="500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Candidate definition 3</a:t>
            </a:r>
            <a:r>
              <a:rPr lang="en-US" dirty="0"/>
              <a:t>: Condition on all other edges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4B7373-E8FF-4CD5-9405-124B7EF00BD0}"/>
                  </a:ext>
                </a:extLst>
              </p:cNvPr>
              <p:cNvSpPr txBox="1"/>
              <p:nvPr/>
            </p:nvSpPr>
            <p:spPr>
              <a:xfrm>
                <a:off x="2206970" y="1531137"/>
                <a:ext cx="7778057" cy="1009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Information flows on an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, or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ℰ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∖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4B7373-E8FF-4CD5-9405-124B7EF00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970" y="1531137"/>
                <a:ext cx="7778057" cy="1009572"/>
              </a:xfrm>
              <a:prstGeom prst="rect">
                <a:avLst/>
              </a:prstGeom>
              <a:blipFill>
                <a:blip r:embed="rId2"/>
                <a:stretch>
                  <a:fillRect l="-1567" t="-2410" r="-2273" b="-16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E4801AB-63EB-4821-A412-22DDA0B39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52" y="2704275"/>
            <a:ext cx="4774845" cy="388849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t>14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384629" y="3384835"/>
            <a:ext cx="766482" cy="363070"/>
          </a:xfrm>
          <a:prstGeom prst="round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571046" y="4461426"/>
            <a:ext cx="753035" cy="2131345"/>
          </a:xfrm>
          <a:prstGeom prst="roundRect">
            <a:avLst/>
          </a:prstGeom>
          <a:solidFill>
            <a:srgbClr val="CC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4C878F-3339-4666-90A1-952653279477}"/>
                  </a:ext>
                </a:extLst>
              </p:cNvPr>
              <p:cNvSpPr txBox="1"/>
              <p:nvPr/>
            </p:nvSpPr>
            <p:spPr>
              <a:xfrm>
                <a:off x="6349378" y="3846215"/>
                <a:ext cx="46329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; </m:t>
                          </m:r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m:rPr>
                              <m:nor/>
                            </m:rPr>
                            <a:rPr lang="en-US" sz="28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80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2800" b="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4C878F-3339-4666-90A1-952653279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378" y="3846215"/>
                <a:ext cx="463293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6534D4BA-8F9D-44F4-A5B4-CAA506FF6A59}"/>
              </a:ext>
            </a:extLst>
          </p:cNvPr>
          <p:cNvSpPr/>
          <p:nvPr/>
        </p:nvSpPr>
        <p:spPr>
          <a:xfrm>
            <a:off x="7305579" y="3908136"/>
            <a:ext cx="1078923" cy="399377"/>
          </a:xfrm>
          <a:prstGeom prst="roundRect">
            <a:avLst/>
          </a:prstGeom>
          <a:solidFill>
            <a:srgbClr val="CC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53BB6C-2E84-4704-8EC6-D4ECDABEDEA5}"/>
              </a:ext>
            </a:extLst>
          </p:cNvPr>
          <p:cNvGrpSpPr/>
          <p:nvPr/>
        </p:nvGrpSpPr>
        <p:grpSpPr>
          <a:xfrm>
            <a:off x="303596" y="500514"/>
            <a:ext cx="307400" cy="1712038"/>
            <a:chOff x="303596" y="500514"/>
            <a:chExt cx="307400" cy="171203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9B8F519-FF5E-4B9C-B26E-47CCE260934C}"/>
                </a:ext>
              </a:extLst>
            </p:cNvPr>
            <p:cNvSpPr/>
            <p:nvPr/>
          </p:nvSpPr>
          <p:spPr>
            <a:xfrm>
              <a:off x="308008" y="500514"/>
              <a:ext cx="302988" cy="29838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CE20F2-144E-48CA-9E25-959FDF97D7CD}"/>
                </a:ext>
              </a:extLst>
            </p:cNvPr>
            <p:cNvSpPr/>
            <p:nvPr/>
          </p:nvSpPr>
          <p:spPr>
            <a:xfrm>
              <a:off x="308008" y="974439"/>
              <a:ext cx="302988" cy="29838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7CD5247-E4CE-49D1-AC44-D162C1516E29}"/>
                </a:ext>
              </a:extLst>
            </p:cNvPr>
            <p:cNvSpPr/>
            <p:nvPr/>
          </p:nvSpPr>
          <p:spPr>
            <a:xfrm>
              <a:off x="303596" y="1444304"/>
              <a:ext cx="302988" cy="2983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B4F8B4C-7C3A-4977-8CD5-414B5EE09BF7}"/>
                </a:ext>
              </a:extLst>
            </p:cNvPr>
            <p:cNvSpPr/>
            <p:nvPr/>
          </p:nvSpPr>
          <p:spPr>
            <a:xfrm>
              <a:off x="303596" y="1914169"/>
              <a:ext cx="302988" cy="2983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✓</a:t>
              </a: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379DCA94-18DF-4A71-94E0-1879A91F209E}"/>
              </a:ext>
            </a:extLst>
          </p:cNvPr>
          <p:cNvSpPr>
            <a:spLocks noChangeAspect="1"/>
          </p:cNvSpPr>
          <p:nvPr/>
        </p:nvSpPr>
        <p:spPr>
          <a:xfrm>
            <a:off x="252817" y="1389346"/>
            <a:ext cx="403278" cy="397147"/>
          </a:xfrm>
          <a:prstGeom prst="ellipse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72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127B32D-94FA-4EAE-8644-18D79C8F2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1636"/>
            <a:ext cx="10515600" cy="823070"/>
          </a:xfrm>
        </p:spPr>
        <p:txBody>
          <a:bodyPr/>
          <a:lstStyle/>
          <a:p>
            <a:r>
              <a:rPr lang="en-US" dirty="0"/>
              <a:t>How do we define information flow?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BD14CC-08DB-4538-B346-B6CA41A98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113" y="2995984"/>
            <a:ext cx="4009064" cy="32873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F9C7C1-CE61-4195-8AC2-A3E6ECFAD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92" y="3550497"/>
            <a:ext cx="3713703" cy="217833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t>15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9528C7-3D9B-4B5E-8BC8-826542EA3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963" y="2995984"/>
            <a:ext cx="4036689" cy="3287363"/>
          </a:xfrm>
          <a:prstGeom prst="rect">
            <a:avLst/>
          </a:prstGeom>
        </p:spPr>
      </p:pic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B90CCE55-D4A4-4F67-9A3B-777638803AFA}"/>
              </a:ext>
            </a:extLst>
          </p:cNvPr>
          <p:cNvSpPr/>
          <p:nvPr/>
        </p:nvSpPr>
        <p:spPr>
          <a:xfrm>
            <a:off x="2540880" y="4905979"/>
            <a:ext cx="350236" cy="300058"/>
          </a:xfrm>
          <a:prstGeom prst="roundRect">
            <a:avLst/>
          </a:prstGeom>
          <a:solidFill>
            <a:srgbClr val="CC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8">
            <a:extLst>
              <a:ext uri="{FF2B5EF4-FFF2-40B4-BE49-F238E27FC236}">
                <a16:creationId xmlns:a16="http://schemas.microsoft.com/office/drawing/2014/main" id="{44FECE37-3692-4412-BF40-F472C945D90D}"/>
              </a:ext>
            </a:extLst>
          </p:cNvPr>
          <p:cNvSpPr/>
          <p:nvPr/>
        </p:nvSpPr>
        <p:spPr>
          <a:xfrm>
            <a:off x="6244024" y="4489637"/>
            <a:ext cx="350236" cy="300058"/>
          </a:xfrm>
          <a:prstGeom prst="roundRect">
            <a:avLst/>
          </a:prstGeom>
          <a:solidFill>
            <a:srgbClr val="CC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8">
            <a:extLst>
              <a:ext uri="{FF2B5EF4-FFF2-40B4-BE49-F238E27FC236}">
                <a16:creationId xmlns:a16="http://schemas.microsoft.com/office/drawing/2014/main" id="{622C6BA5-2182-4B8A-80DD-C39FB873E6C9}"/>
              </a:ext>
            </a:extLst>
          </p:cNvPr>
          <p:cNvSpPr/>
          <p:nvPr/>
        </p:nvSpPr>
        <p:spPr>
          <a:xfrm>
            <a:off x="6095999" y="5186787"/>
            <a:ext cx="350236" cy="300058"/>
          </a:xfrm>
          <a:prstGeom prst="roundRect">
            <a:avLst/>
          </a:prstGeom>
          <a:solidFill>
            <a:srgbClr val="CC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69FD215B-9098-4B8A-B223-9EA37643170F}"/>
              </a:ext>
            </a:extLst>
          </p:cNvPr>
          <p:cNvSpPr/>
          <p:nvPr/>
        </p:nvSpPr>
        <p:spPr>
          <a:xfrm>
            <a:off x="10392950" y="5429930"/>
            <a:ext cx="350236" cy="300058"/>
          </a:xfrm>
          <a:prstGeom prst="roundRect">
            <a:avLst/>
          </a:prstGeom>
          <a:solidFill>
            <a:srgbClr val="CC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55F6414-425A-4103-9698-84B6FE34FF4D}"/>
              </a:ext>
            </a:extLst>
          </p:cNvPr>
          <p:cNvGrpSpPr/>
          <p:nvPr/>
        </p:nvGrpSpPr>
        <p:grpSpPr>
          <a:xfrm>
            <a:off x="303596" y="500514"/>
            <a:ext cx="307400" cy="1712038"/>
            <a:chOff x="303596" y="500514"/>
            <a:chExt cx="307400" cy="171203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E662607-1A8B-449D-95BF-56FE75ADB4BE}"/>
                </a:ext>
              </a:extLst>
            </p:cNvPr>
            <p:cNvSpPr/>
            <p:nvPr/>
          </p:nvSpPr>
          <p:spPr>
            <a:xfrm>
              <a:off x="308008" y="500514"/>
              <a:ext cx="302988" cy="29838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BADF148-5B6E-4FFF-8F70-620FAD573C21}"/>
                </a:ext>
              </a:extLst>
            </p:cNvPr>
            <p:cNvSpPr/>
            <p:nvPr/>
          </p:nvSpPr>
          <p:spPr>
            <a:xfrm>
              <a:off x="308008" y="974439"/>
              <a:ext cx="302988" cy="29838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0FAB59E-4E48-49C5-BB32-396F254A1B57}"/>
                </a:ext>
              </a:extLst>
            </p:cNvPr>
            <p:cNvSpPr/>
            <p:nvPr/>
          </p:nvSpPr>
          <p:spPr>
            <a:xfrm>
              <a:off x="303596" y="1444304"/>
              <a:ext cx="302988" cy="29838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68F17FA-A8C6-4440-B6AF-7A20A5028DC9}"/>
                </a:ext>
              </a:extLst>
            </p:cNvPr>
            <p:cNvSpPr/>
            <p:nvPr/>
          </p:nvSpPr>
          <p:spPr>
            <a:xfrm>
              <a:off x="303596" y="1914169"/>
              <a:ext cx="302988" cy="2983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✓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E61BB3F-4CC7-4817-B7EB-0BB0D5F7DE34}"/>
                  </a:ext>
                </a:extLst>
              </p:cNvPr>
              <p:cNvSpPr/>
              <p:nvPr/>
            </p:nvSpPr>
            <p:spPr>
              <a:xfrm>
                <a:off x="838199" y="1011151"/>
                <a:ext cx="10164553" cy="166779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:r>
                  <a:rPr lang="en-US" sz="2800" u="sng" dirty="0">
                    <a:solidFill>
                      <a:schemeClr val="accent4">
                        <a:lumMod val="75000"/>
                      </a:schemeClr>
                    </a:solidFill>
                  </a:rPr>
                  <a:t>Definition [</a:t>
                </a:r>
                <a:r>
                  <a:rPr lang="en-US" sz="2800" i="1" u="sng" dirty="0">
                    <a:solidFill>
                      <a:schemeClr val="accent4">
                        <a:lumMod val="75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M</a:t>
                </a:r>
                <a:r>
                  <a:rPr lang="en-US" sz="2800" u="sng" dirty="0">
                    <a:solidFill>
                      <a:schemeClr val="accent4">
                        <a:lumMod val="75000"/>
                      </a:schemeClr>
                    </a:solidFill>
                  </a:rPr>
                  <a:t>-Information Flow]</a:t>
                </a:r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: condition on a </a:t>
                </a:r>
                <a:r>
                  <a:rPr lang="en-US" sz="2800" i="1" dirty="0">
                    <a:solidFill>
                      <a:schemeClr val="accent4">
                        <a:lumMod val="75000"/>
                      </a:schemeClr>
                    </a:solidFill>
                  </a:rPr>
                  <a:t>subset</a:t>
                </a:r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 of edges</a:t>
                </a:r>
              </a:p>
              <a:p>
                <a:pPr algn="ctr">
                  <a:spcBef>
                    <a:spcPts val="600"/>
                  </a:spcBef>
                </a:pPr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We say that information about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 flows on an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 if</a:t>
                </a:r>
                <a:endParaRPr lang="en-US" sz="2800" dirty="0">
                  <a:solidFill>
                    <a:schemeClr val="accent4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∃ </m:t>
                    </m:r>
                    <m:sSubSup>
                      <m:sSubSupPr>
                        <m:ctrlP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i="1" dirty="0">
                    <a:solidFill>
                      <a:schemeClr val="accent4">
                        <a:lumMod val="75000"/>
                      </a:schemeClr>
                    </a:solidFill>
                  </a:rPr>
                  <a:t>   </a:t>
                </a:r>
                <a:r>
                  <a:rPr lang="en-US" sz="2800" dirty="0" err="1">
                    <a:solidFill>
                      <a:schemeClr val="accent4">
                        <a:lumMod val="75000"/>
                      </a:schemeClr>
                    </a:solidFill>
                  </a:rPr>
                  <a:t>s.t.</a:t>
                </a:r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28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E61BB3F-4CC7-4817-B7EB-0BB0D5F7DE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011151"/>
                <a:ext cx="10164553" cy="1667796"/>
              </a:xfrm>
              <a:prstGeom prst="rect">
                <a:avLst/>
              </a:prstGeom>
              <a:blipFill>
                <a:blip r:embed="rId5"/>
                <a:stretch>
                  <a:fillRect b="-3249"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  <a:effectLst>
                <a:softEdge rad="127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8DF36200-8F5F-4FF7-B819-A5BA91F1814A}"/>
              </a:ext>
            </a:extLst>
          </p:cNvPr>
          <p:cNvSpPr>
            <a:spLocks noChangeAspect="1"/>
          </p:cNvSpPr>
          <p:nvPr/>
        </p:nvSpPr>
        <p:spPr>
          <a:xfrm>
            <a:off x="252817" y="1860833"/>
            <a:ext cx="403278" cy="397147"/>
          </a:xfrm>
          <a:prstGeom prst="ellipse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39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127B32D-94FA-4EAE-8644-18D79C8F2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1636"/>
            <a:ext cx="10515600" cy="823070"/>
          </a:xfrm>
        </p:spPr>
        <p:txBody>
          <a:bodyPr/>
          <a:lstStyle/>
          <a:p>
            <a:r>
              <a:rPr lang="en-US" dirty="0"/>
              <a:t>The Existence of Information Paths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D1DD3E3-48B9-4FC0-AB60-B79B9DBF46BB}"/>
                  </a:ext>
                </a:extLst>
              </p:cNvPr>
              <p:cNvSpPr/>
              <p:nvPr/>
            </p:nvSpPr>
            <p:spPr>
              <a:xfrm>
                <a:off x="1013721" y="2177433"/>
                <a:ext cx="10164553" cy="162811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r>
                  <a:rPr lang="en-US" sz="2800" u="sng" dirty="0">
                    <a:solidFill>
                      <a:schemeClr val="accent4">
                        <a:lumMod val="75000"/>
                      </a:schemeClr>
                    </a:solidFill>
                  </a:rPr>
                  <a:t>Information Path Theorem</a:t>
                </a:r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en-US" sz="2800" i="1" dirty="0">
                    <a:solidFill>
                      <a:schemeClr val="accent4">
                        <a:lumMod val="75000"/>
                      </a:schemeClr>
                    </a:solidFill>
                  </a:rPr>
                  <a:t>[ISIT 2019]</a:t>
                </a:r>
              </a:p>
              <a:p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If the transmissions of an “output” node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en-US" sz="2800" i="1" dirty="0">
                    <a:solidFill>
                      <a:schemeClr val="accent4">
                        <a:lumMod val="75000"/>
                      </a:schemeClr>
                    </a:solidFill>
                  </a:rPr>
                  <a:t>depend</a:t>
                </a:r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, then there is an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-information path leading from the input nodes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D1DD3E3-48B9-4FC0-AB60-B79B9DBF4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21" y="2177433"/>
                <a:ext cx="10164553" cy="1628117"/>
              </a:xfrm>
              <a:prstGeom prst="rect">
                <a:avLst/>
              </a:prstGeom>
              <a:blipFill>
                <a:blip r:embed="rId2"/>
                <a:stretch>
                  <a:fillRect l="-179" r="-897" b="-4059"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  <a:effectLst>
                <a:softEdge rad="127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25E203-2F4E-4FFE-B8BA-5C1833DC92C4}"/>
                  </a:ext>
                </a:extLst>
              </p:cNvPr>
              <p:cNvSpPr txBox="1"/>
              <p:nvPr/>
            </p:nvSpPr>
            <p:spPr>
              <a:xfrm>
                <a:off x="987603" y="1028714"/>
                <a:ext cx="1021679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/>
                  <a:t>Definition [</a:t>
                </a:r>
                <a14:m>
                  <m:oMath xmlns:m="http://schemas.openxmlformats.org/officeDocument/2006/math">
                    <m:r>
                      <a:rPr lang="en-US" sz="2800" i="1" u="sng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𝑀</m:t>
                    </m:r>
                  </m:oMath>
                </a14:m>
                <a:r>
                  <a:rPr lang="en-US" sz="2800" u="sng" dirty="0"/>
                  <a:t>-Information Path]</a:t>
                </a:r>
              </a:p>
              <a:p>
                <a:r>
                  <a:rPr lang="en-US" sz="2800" dirty="0"/>
                  <a:t>A path, every edge of which has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-information flow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25E203-2F4E-4FFE-B8BA-5C1833DC9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03" y="1028714"/>
                <a:ext cx="10216790" cy="954107"/>
              </a:xfrm>
              <a:prstGeom prst="rect">
                <a:avLst/>
              </a:prstGeom>
              <a:blipFill>
                <a:blip r:embed="rId3"/>
                <a:stretch>
                  <a:fillRect l="-1193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47B5782-DCD7-45A7-9F69-CBB8C95BB0B8}"/>
              </a:ext>
            </a:extLst>
          </p:cNvPr>
          <p:cNvGrpSpPr/>
          <p:nvPr/>
        </p:nvGrpSpPr>
        <p:grpSpPr>
          <a:xfrm>
            <a:off x="2386360" y="4257457"/>
            <a:ext cx="8040794" cy="2136992"/>
            <a:chOff x="2386360" y="4219357"/>
            <a:chExt cx="8040794" cy="21369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3C41A3BA-07A7-4B50-843D-BB7D46D59CD9}"/>
                    </a:ext>
                  </a:extLst>
                </p:cNvPr>
                <p:cNvSpPr/>
                <p:nvPr/>
              </p:nvSpPr>
              <p:spPr>
                <a:xfrm>
                  <a:off x="3369605" y="4219357"/>
                  <a:ext cx="675476" cy="694177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  <a:alpha val="70000"/>
                  </a:schemeClr>
                </a:solidFill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3C41A3BA-07A7-4B50-843D-BB7D46D59C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9605" y="4219357"/>
                  <a:ext cx="675476" cy="69417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D6381558-174F-4549-902B-0D6E8D3DFC49}"/>
                    </a:ext>
                  </a:extLst>
                </p:cNvPr>
                <p:cNvSpPr/>
                <p:nvPr/>
              </p:nvSpPr>
              <p:spPr>
                <a:xfrm>
                  <a:off x="5422438" y="4219357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D6381558-174F-4549-902B-0D6E8D3DFC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2438" y="4219357"/>
                  <a:ext cx="675476" cy="69417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6D03C0A6-FFAE-4C2C-9CA5-056C51A71134}"/>
                    </a:ext>
                  </a:extLst>
                </p:cNvPr>
                <p:cNvSpPr/>
                <p:nvPr/>
              </p:nvSpPr>
              <p:spPr>
                <a:xfrm>
                  <a:off x="7475270" y="4219357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6D03C0A6-FFAE-4C2C-9CA5-056C51A711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5270" y="4219357"/>
                  <a:ext cx="675476" cy="694177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536AD251-878C-4508-A916-30867193336A}"/>
                    </a:ext>
                  </a:extLst>
                </p:cNvPr>
                <p:cNvSpPr/>
                <p:nvPr/>
              </p:nvSpPr>
              <p:spPr>
                <a:xfrm>
                  <a:off x="3369605" y="5662172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536AD251-878C-4508-A916-3086719333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9605" y="5662172"/>
                  <a:ext cx="675476" cy="694177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0E3F7EBF-D87B-42A0-824F-992A0ED30A91}"/>
                    </a:ext>
                  </a:extLst>
                </p:cNvPr>
                <p:cNvSpPr/>
                <p:nvPr/>
              </p:nvSpPr>
              <p:spPr>
                <a:xfrm>
                  <a:off x="5422438" y="5662172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0E3F7EBF-D87B-42A0-824F-992A0ED30A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2438" y="5662172"/>
                  <a:ext cx="675476" cy="694177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71C097DA-D90B-425C-BA75-0B3BBBEF6198}"/>
                    </a:ext>
                  </a:extLst>
                </p:cNvPr>
                <p:cNvSpPr/>
                <p:nvPr/>
              </p:nvSpPr>
              <p:spPr>
                <a:xfrm>
                  <a:off x="7475270" y="5662172"/>
                  <a:ext cx="675476" cy="6941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71C097DA-D90B-425C-BA75-0B3BBBEF61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5270" y="5662172"/>
                  <a:ext cx="675476" cy="694177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704A1311-6091-4684-8B8A-CFE544B91348}"/>
                </a:ext>
              </a:extLst>
            </p:cNvPr>
            <p:cNvCxnSpPr>
              <a:stCxn id="101" idx="6"/>
              <a:endCxn id="102" idx="2"/>
            </p:cNvCxnSpPr>
            <p:nvPr/>
          </p:nvCxnSpPr>
          <p:spPr>
            <a:xfrm>
              <a:off x="4045081" y="4566446"/>
              <a:ext cx="137735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1B8831EF-94CE-43D7-9BA3-0C63C0D733C6}"/>
                </a:ext>
              </a:extLst>
            </p:cNvPr>
            <p:cNvCxnSpPr>
              <a:endCxn id="101" idx="2"/>
            </p:cNvCxnSpPr>
            <p:nvPr/>
          </p:nvCxnSpPr>
          <p:spPr>
            <a:xfrm>
              <a:off x="2955739" y="4566446"/>
              <a:ext cx="41386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4F1BD1F5-95C2-492B-8B3A-215BFDE0AC6D}"/>
                </a:ext>
              </a:extLst>
            </p:cNvPr>
            <p:cNvCxnSpPr/>
            <p:nvPr/>
          </p:nvCxnSpPr>
          <p:spPr>
            <a:xfrm>
              <a:off x="8169034" y="6026433"/>
              <a:ext cx="420247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0592D23B-884C-4666-A730-5A50F307162A}"/>
                    </a:ext>
                  </a:extLst>
                </p:cNvPr>
                <p:cNvSpPr txBox="1"/>
                <p:nvPr/>
              </p:nvSpPr>
              <p:spPr>
                <a:xfrm>
                  <a:off x="2386360" y="4304835"/>
                  <a:ext cx="58137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8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0592D23B-884C-4666-A730-5A50F30716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360" y="4304835"/>
                  <a:ext cx="581378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D68E4701-DBA1-4965-9FAB-4C149DC0DB26}"/>
                    </a:ext>
                  </a:extLst>
                </p:cNvPr>
                <p:cNvSpPr txBox="1"/>
                <p:nvPr/>
              </p:nvSpPr>
              <p:spPr>
                <a:xfrm>
                  <a:off x="8553821" y="5762013"/>
                  <a:ext cx="187333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8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D68E4701-DBA1-4965-9FAB-4C149DC0DB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3821" y="5762013"/>
                  <a:ext cx="1873333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F1F31EFA-1854-4A8D-9B79-C8E6B9385F79}"/>
                    </a:ext>
                  </a:extLst>
                </p:cNvPr>
                <p:cNvSpPr txBox="1"/>
                <p:nvPr/>
              </p:nvSpPr>
              <p:spPr>
                <a:xfrm>
                  <a:off x="4168015" y="4297985"/>
                  <a:ext cx="1011775" cy="52322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F1F31EFA-1854-4A8D-9B79-C8E6B9385F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8015" y="4297985"/>
                  <a:ext cx="1011775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EF892B84-9773-47BF-A030-79E37386FCF3}"/>
                </a:ext>
              </a:extLst>
            </p:cNvPr>
            <p:cNvCxnSpPr>
              <a:cxnSpLocks/>
              <a:stCxn id="104" idx="6"/>
              <a:endCxn id="105" idx="2"/>
            </p:cNvCxnSpPr>
            <p:nvPr/>
          </p:nvCxnSpPr>
          <p:spPr>
            <a:xfrm>
              <a:off x="4045081" y="6009261"/>
              <a:ext cx="137735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B50920B3-E1D5-42C5-9F3C-695192591C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6793" y="4713728"/>
              <a:ext cx="1391587" cy="11364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DA7B4087-E86A-4C53-BCF1-CF5C9CE8FD75}"/>
                </a:ext>
              </a:extLst>
            </p:cNvPr>
            <p:cNvCxnSpPr>
              <a:cxnSpLocks/>
              <a:stCxn id="102" idx="6"/>
              <a:endCxn id="103" idx="2"/>
            </p:cNvCxnSpPr>
            <p:nvPr/>
          </p:nvCxnSpPr>
          <p:spPr>
            <a:xfrm>
              <a:off x="6097914" y="4566446"/>
              <a:ext cx="13773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17A092AA-ABD6-4E5B-BFC7-86623752115F}"/>
                </a:ext>
              </a:extLst>
            </p:cNvPr>
            <p:cNvCxnSpPr>
              <a:cxnSpLocks/>
              <a:stCxn id="105" idx="6"/>
              <a:endCxn id="106" idx="2"/>
            </p:cNvCxnSpPr>
            <p:nvPr/>
          </p:nvCxnSpPr>
          <p:spPr>
            <a:xfrm>
              <a:off x="6097914" y="6009261"/>
              <a:ext cx="137735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336DEA8-7B6C-46EE-8E45-0AD2DEA4FC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1338" y="4714158"/>
              <a:ext cx="1413932" cy="11360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5A5823ED-945B-481B-BF4E-9F8271EFFF22}"/>
                </a:ext>
              </a:extLst>
            </p:cNvPr>
            <p:cNvCxnSpPr>
              <a:cxnSpLocks/>
              <a:endCxn id="106" idx="1"/>
            </p:cNvCxnSpPr>
            <p:nvPr/>
          </p:nvCxnSpPr>
          <p:spPr>
            <a:xfrm>
              <a:off x="6097914" y="4724446"/>
              <a:ext cx="1476277" cy="1039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4919A8C1-C108-42AD-BC55-3D5DF427013D}"/>
                    </a:ext>
                  </a:extLst>
                </p:cNvPr>
                <p:cNvSpPr txBox="1"/>
                <p:nvPr/>
              </p:nvSpPr>
              <p:spPr>
                <a:xfrm>
                  <a:off x="6245070" y="4286173"/>
                  <a:ext cx="965459" cy="52322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4919A8C1-C108-42AD-BC55-3D5DF42701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5070" y="4286173"/>
                  <a:ext cx="965459" cy="5232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952C189B-529F-4376-8538-62EF02A3C1CB}"/>
                </a:ext>
              </a:extLst>
            </p:cNvPr>
            <p:cNvCxnSpPr>
              <a:cxnSpLocks/>
            </p:cNvCxnSpPr>
            <p:nvPr/>
          </p:nvCxnSpPr>
          <p:spPr>
            <a:xfrm>
              <a:off x="4022735" y="4724446"/>
              <a:ext cx="1410618" cy="112577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5FF4973-63E6-4462-BDB3-2F460AD5B5FE}"/>
                </a:ext>
              </a:extLst>
            </p:cNvPr>
            <p:cNvGrpSpPr/>
            <p:nvPr/>
          </p:nvGrpSpPr>
          <p:grpSpPr>
            <a:xfrm>
              <a:off x="9455318" y="5748671"/>
              <a:ext cx="551567" cy="523676"/>
              <a:chOff x="9455318" y="5748671"/>
              <a:chExt cx="551567" cy="5236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4E8EEB3F-5708-48A3-B1D9-EF9CFD7761F4}"/>
                      </a:ext>
                    </a:extLst>
                  </p:cNvPr>
                  <p:cNvSpPr txBox="1"/>
                  <p:nvPr/>
                </p:nvSpPr>
                <p:spPr>
                  <a:xfrm>
                    <a:off x="9501618" y="5749127"/>
                    <a:ext cx="50526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⊥</m:t>
                          </m:r>
                        </m:oMath>
                      </m:oMathPara>
                    </a14:m>
                    <a:endParaRPr lang="en-US" sz="28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4E8EEB3F-5708-48A3-B1D9-EF9CFD7761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1618" y="5749127"/>
                    <a:ext cx="505267" cy="52322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B0617F6B-A8A3-4033-84DD-F161322C4B65}"/>
                      </a:ext>
                    </a:extLst>
                  </p:cNvPr>
                  <p:cNvSpPr txBox="1"/>
                  <p:nvPr/>
                </p:nvSpPr>
                <p:spPr>
                  <a:xfrm>
                    <a:off x="9455318" y="5748671"/>
                    <a:ext cx="50526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⊥</m:t>
                          </m:r>
                        </m:oMath>
                      </m:oMathPara>
                    </a14:m>
                    <a:endParaRPr lang="en-US" sz="28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B0617F6B-A8A3-4033-84DD-F161322C4B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55318" y="5748671"/>
                    <a:ext cx="505267" cy="52322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19F89364-036A-4BB0-B4A3-AD78F27E383C}"/>
                  </a:ext>
                </a:extLst>
              </p:cNvPr>
              <p:cNvCxnSpPr/>
              <p:nvPr/>
            </p:nvCxnSpPr>
            <p:spPr>
              <a:xfrm flipH="1">
                <a:off x="9628296" y="5891855"/>
                <a:ext cx="200025" cy="27342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10389E6-BF58-4EBE-9FCB-3BCB86040771}"/>
                  </a:ext>
                </a:extLst>
              </p:cNvPr>
              <p:cNvSpPr txBox="1"/>
              <p:nvPr/>
            </p:nvSpPr>
            <p:spPr>
              <a:xfrm>
                <a:off x="3799629" y="3841601"/>
                <a:ext cx="785215" cy="617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𝑖𝑝</m:t>
                          </m:r>
                        </m:sup>
                      </m:sSubSup>
                    </m:oMath>
                  </m:oMathPara>
                </a14:m>
                <a:endParaRPr 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10389E6-BF58-4EBE-9FCB-3BCB86040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629" y="3841601"/>
                <a:ext cx="785215" cy="617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B7C47D5-1FAA-4536-9BE4-D1AB9A1ED38D}"/>
                  </a:ext>
                </a:extLst>
              </p:cNvPr>
              <p:cNvSpPr txBox="1"/>
              <p:nvPr/>
            </p:nvSpPr>
            <p:spPr>
              <a:xfrm>
                <a:off x="7958978" y="5281627"/>
                <a:ext cx="847733" cy="5833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5D913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rgbClr val="5D913C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5D913C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5D913C"/>
                              </a:solidFill>
                              <a:latin typeface="Cambria Math" panose="02040503050406030204" pitchFamily="18" charset="0"/>
                            </a:rPr>
                            <m:t>𝑜𝑝</m:t>
                          </m:r>
                        </m:sup>
                      </m:sSubSup>
                    </m:oMath>
                  </m:oMathPara>
                </a14:m>
                <a:endParaRPr lang="en-US" sz="2800" dirty="0">
                  <a:solidFill>
                    <a:srgbClr val="5D913C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B7C47D5-1FAA-4536-9BE4-D1AB9A1ED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978" y="5281627"/>
                <a:ext cx="847733" cy="58330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24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31" grpId="0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127B32D-94FA-4EAE-8644-18D79C8F2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08336"/>
            <a:ext cx="10515600" cy="823070"/>
          </a:xfrm>
        </p:spPr>
        <p:txBody>
          <a:bodyPr/>
          <a:lstStyle/>
          <a:p>
            <a:r>
              <a:rPr lang="en-US" dirty="0"/>
              <a:t>In terms of Synergistic Information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E61BB3F-4CC7-4817-B7EB-0BB0D5F7DE34}"/>
                  </a:ext>
                </a:extLst>
              </p:cNvPr>
              <p:cNvSpPr/>
              <p:nvPr/>
            </p:nvSpPr>
            <p:spPr>
              <a:xfrm>
                <a:off x="838199" y="1744576"/>
                <a:ext cx="10164553" cy="166779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:r>
                  <a:rPr lang="en-US" sz="2800" u="sng" dirty="0">
                    <a:solidFill>
                      <a:schemeClr val="accent4">
                        <a:lumMod val="75000"/>
                      </a:schemeClr>
                    </a:solidFill>
                  </a:rPr>
                  <a:t>Definition [Synergistic </a:t>
                </a:r>
                <a:r>
                  <a:rPr lang="en-US" sz="2800" i="1" u="sng" dirty="0">
                    <a:solidFill>
                      <a:schemeClr val="accent4">
                        <a:lumMod val="75000"/>
                      </a:schemeClr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M</a:t>
                </a:r>
                <a:r>
                  <a:rPr lang="en-US" sz="2800" u="sng" dirty="0">
                    <a:solidFill>
                      <a:schemeClr val="accent4">
                        <a:lumMod val="75000"/>
                      </a:schemeClr>
                    </a:solidFill>
                  </a:rPr>
                  <a:t>-Information Flow]</a:t>
                </a:r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:</a:t>
                </a:r>
              </a:p>
              <a:p>
                <a:pPr algn="ctr">
                  <a:spcBef>
                    <a:spcPts val="600"/>
                  </a:spcBef>
                </a:pPr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We say that information about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 flows on an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 if</a:t>
                </a:r>
                <a:endParaRPr lang="en-US" sz="2800" dirty="0">
                  <a:solidFill>
                    <a:schemeClr val="accent4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   or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∃ </m:t>
                    </m:r>
                    <m:sSubSup>
                      <m:sSubSupPr>
                        <m:ctrlP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i="1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s</a:t>
                </a:r>
                <a:r>
                  <a:rPr lang="en-US" sz="2800" dirty="0" err="1">
                    <a:solidFill>
                      <a:schemeClr val="accent4">
                        <a:lumMod val="75000"/>
                      </a:schemeClr>
                    </a:solidFill>
                  </a:rPr>
                  <a:t>.t.</a:t>
                </a:r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𝑆𝐼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800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ℰ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sz="28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E61BB3F-4CC7-4817-B7EB-0BB0D5F7DE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44576"/>
                <a:ext cx="10164553" cy="1667796"/>
              </a:xfrm>
              <a:prstGeom prst="rect">
                <a:avLst/>
              </a:prstGeom>
              <a:blipFill>
                <a:blip r:embed="rId2"/>
                <a:stretch>
                  <a:fillRect b="-3597"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  <a:effectLst>
                <a:softEdge rad="127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A16C301-5C01-4AFB-A83A-CA4AC746E255}"/>
              </a:ext>
            </a:extLst>
          </p:cNvPr>
          <p:cNvSpPr/>
          <p:nvPr/>
        </p:nvSpPr>
        <p:spPr>
          <a:xfrm>
            <a:off x="838199" y="3979028"/>
            <a:ext cx="10164553" cy="1667796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25400">
            <a:solidFill>
              <a:schemeClr val="accent4">
                <a:lumMod val="75000"/>
              </a:schemeClr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2800" u="sng" dirty="0">
                <a:solidFill>
                  <a:schemeClr val="accent4">
                    <a:lumMod val="75000"/>
                  </a:schemeClr>
                </a:solidFill>
              </a:rPr>
              <a:t>Conjecture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algn="ctr">
              <a:spcBef>
                <a:spcPts val="600"/>
              </a:spcBef>
            </a:pPr>
            <a:r>
              <a:rPr lang="en-US" sz="2800" i="1" dirty="0">
                <a:solidFill>
                  <a:schemeClr val="accent4">
                    <a:lumMod val="75000"/>
                  </a:schemeClr>
                </a:solidFill>
              </a:rPr>
              <a:t>Any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definition of information flow that allows you to </a:t>
            </a:r>
            <a:r>
              <a:rPr lang="en-US" sz="2800" i="1" u="sng" dirty="0">
                <a:solidFill>
                  <a:schemeClr val="accent4">
                    <a:lumMod val="75000"/>
                  </a:schemeClr>
                </a:solidFill>
              </a:rPr>
              <a:t>track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information paths </a:t>
            </a:r>
            <a:r>
              <a:rPr lang="en-US" sz="2800" i="1" dirty="0">
                <a:solidFill>
                  <a:schemeClr val="accent4">
                    <a:lumMod val="75000"/>
                  </a:schemeClr>
                </a:solidFill>
              </a:rPr>
              <a:t>must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account for synergistic information.</a:t>
            </a:r>
          </a:p>
        </p:txBody>
      </p:sp>
    </p:spTree>
    <p:extLst>
      <p:ext uri="{BB962C8B-B14F-4D97-AF65-F5344CB8AC3E}">
        <p14:creationId xmlns:p14="http://schemas.microsoft.com/office/powerpoint/2010/main" val="420510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EFA70-36EC-4497-8EBB-18D976019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441"/>
            <a:ext cx="10515600" cy="1701767"/>
          </a:xfrm>
        </p:spPr>
        <p:txBody>
          <a:bodyPr/>
          <a:lstStyle/>
          <a:p>
            <a:r>
              <a:rPr lang="en-US" dirty="0"/>
              <a:t>Functional Connectivity</a:t>
            </a:r>
          </a:p>
          <a:p>
            <a:pPr lvl="1"/>
            <a:r>
              <a:rPr lang="en-US" dirty="0"/>
              <a:t>Granger Causality        </a:t>
            </a:r>
            <a:r>
              <a:rPr lang="en-US" i="1" dirty="0"/>
              <a:t>(Granger, 1969; Bressler &amp; Seth, 2011)</a:t>
            </a:r>
          </a:p>
          <a:p>
            <a:pPr lvl="1"/>
            <a:r>
              <a:rPr lang="en-US" dirty="0"/>
              <a:t>Transfer Entropy          </a:t>
            </a:r>
            <a:r>
              <a:rPr lang="en-US" i="1" dirty="0"/>
              <a:t>(Schreiber, 2000)</a:t>
            </a:r>
          </a:p>
          <a:p>
            <a:pPr lvl="1"/>
            <a:r>
              <a:rPr lang="en-US" dirty="0"/>
              <a:t>Directed Information  </a:t>
            </a:r>
            <a:r>
              <a:rPr lang="en-US" i="1" dirty="0"/>
              <a:t>(Massey, 1990; Quinn et al., 2011)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t>18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79CE64-5F7C-4B2F-9747-19B0894C2467}"/>
              </a:ext>
            </a:extLst>
          </p:cNvPr>
          <p:cNvSpPr txBox="1">
            <a:spLocks/>
          </p:cNvSpPr>
          <p:nvPr/>
        </p:nvSpPr>
        <p:spPr>
          <a:xfrm>
            <a:off x="817809" y="3289702"/>
            <a:ext cx="10515600" cy="57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do you get Information Flow from Granger Causality?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81D6BFC-9744-4ECB-AA6B-370C5FBF68C2}"/>
              </a:ext>
            </a:extLst>
          </p:cNvPr>
          <p:cNvGrpSpPr/>
          <p:nvPr/>
        </p:nvGrpSpPr>
        <p:grpSpPr>
          <a:xfrm>
            <a:off x="3645480" y="666348"/>
            <a:ext cx="4860257" cy="8459857"/>
            <a:chOff x="3298417" y="758713"/>
            <a:chExt cx="4860257" cy="845985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9ED2AFF-640B-4AFD-BB1A-7AD9B64ED9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2884" y="4629001"/>
              <a:ext cx="645225" cy="645225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8E95C99-1668-4F1C-A8D4-EC285D47AE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05502" y="4629001"/>
              <a:ext cx="645225" cy="645225"/>
            </a:xfrm>
            <a:prstGeom prst="ellipse">
              <a:avLst/>
            </a:prstGeom>
            <a:solidFill>
              <a:schemeClr val="accent6">
                <a:alpha val="7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23A8EF47-111B-42C7-B1B5-CD7CA952ED5F}"/>
                </a:ext>
              </a:extLst>
            </p:cNvPr>
            <p:cNvSpPr>
              <a:spLocks noChangeAspect="1"/>
            </p:cNvSpPr>
            <p:nvPr/>
          </p:nvSpPr>
          <p:spPr>
            <a:xfrm rot="18949570">
              <a:off x="3298417" y="4399093"/>
              <a:ext cx="4819477" cy="4819477"/>
            </a:xfrm>
            <a:prstGeom prst="arc">
              <a:avLst>
                <a:gd name="adj1" fmla="val 17049599"/>
                <a:gd name="adj2" fmla="val 20666572"/>
              </a:avLst>
            </a:prstGeom>
            <a:ln w="50800">
              <a:solidFill>
                <a:schemeClr val="accent1">
                  <a:alpha val="7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E53AEF3E-B3D2-4097-9BC8-49D95597C089}"/>
                </a:ext>
              </a:extLst>
            </p:cNvPr>
            <p:cNvSpPr>
              <a:spLocks noChangeAspect="1"/>
            </p:cNvSpPr>
            <p:nvPr/>
          </p:nvSpPr>
          <p:spPr>
            <a:xfrm rot="8149570">
              <a:off x="3339197" y="758713"/>
              <a:ext cx="4819477" cy="4819477"/>
            </a:xfrm>
            <a:prstGeom prst="arc">
              <a:avLst>
                <a:gd name="adj1" fmla="val 17049379"/>
                <a:gd name="adj2" fmla="val 20776217"/>
              </a:avLst>
            </a:prstGeom>
            <a:ln w="54610">
              <a:solidFill>
                <a:schemeClr val="accent6">
                  <a:alpha val="7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5223FEC-6518-4596-8E60-AF742A07518C}"/>
                    </a:ext>
                  </a:extLst>
                </p:cNvPr>
                <p:cNvSpPr txBox="1"/>
                <p:nvPr/>
              </p:nvSpPr>
              <p:spPr>
                <a:xfrm>
                  <a:off x="5181601" y="3897748"/>
                  <a:ext cx="11219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5223FEC-6518-4596-8E60-AF742A0751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1" y="3897748"/>
                  <a:ext cx="1121974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66A26DC-C13C-48F9-98DA-ED7E82276C0D}"/>
                    </a:ext>
                  </a:extLst>
                </p:cNvPr>
                <p:cNvSpPr txBox="1"/>
                <p:nvPr/>
              </p:nvSpPr>
              <p:spPr>
                <a:xfrm>
                  <a:off x="5181601" y="5066932"/>
                  <a:ext cx="114435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66A26DC-C13C-48F9-98DA-ED7E82276C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1" y="5066932"/>
                  <a:ext cx="1144351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E4B768F-0194-411A-A3F6-35B9F5F620E4}"/>
              </a:ext>
            </a:extLst>
          </p:cNvPr>
          <p:cNvGrpSpPr/>
          <p:nvPr/>
        </p:nvGrpSpPr>
        <p:grpSpPr>
          <a:xfrm>
            <a:off x="4892274" y="5762292"/>
            <a:ext cx="2407454" cy="594057"/>
            <a:chOff x="4892274" y="5762292"/>
            <a:chExt cx="2407454" cy="5940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6364037-51C1-42F3-AD3C-4C75463852A9}"/>
                    </a:ext>
                  </a:extLst>
                </p:cNvPr>
                <p:cNvSpPr txBox="1"/>
                <p:nvPr/>
              </p:nvSpPr>
              <p:spPr>
                <a:xfrm>
                  <a:off x="4892274" y="5894684"/>
                  <a:ext cx="24074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6364037-51C1-42F3-AD3C-4C75463852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2274" y="5894684"/>
                  <a:ext cx="2407454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E63713B-6D33-48C0-9CD9-81B797AB3C2F}"/>
                    </a:ext>
                  </a:extLst>
                </p:cNvPr>
                <p:cNvSpPr txBox="1"/>
                <p:nvPr/>
              </p:nvSpPr>
              <p:spPr>
                <a:xfrm>
                  <a:off x="5928327" y="576229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E63713B-6D33-48C0-9CD9-81B797AB3C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8327" y="5762292"/>
                  <a:ext cx="33534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8" name="Picture 27" descr="ar1-thick.png">
            <a:extLst>
              <a:ext uri="{FF2B5EF4-FFF2-40B4-BE49-F238E27FC236}">
                <a16:creationId xmlns:a16="http://schemas.microsoft.com/office/drawing/2014/main" id="{F375AEA9-ED6F-4BD4-A22A-1F07895A1083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63522" y="4297604"/>
            <a:ext cx="1433496" cy="1123288"/>
          </a:xfrm>
          <a:prstGeom prst="rect">
            <a:avLst/>
          </a:prstGeom>
        </p:spPr>
      </p:pic>
      <p:pic>
        <p:nvPicPr>
          <p:cNvPr id="29" name="Picture 28" descr="ar2-thick.png">
            <a:extLst>
              <a:ext uri="{FF2B5EF4-FFF2-40B4-BE49-F238E27FC236}">
                <a16:creationId xmlns:a16="http://schemas.microsoft.com/office/drawing/2014/main" id="{5798047B-621F-43C1-8F83-97A3DAED317D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27273" y="4272074"/>
            <a:ext cx="1498655" cy="1174347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32661234-1B2E-4052-96C2-4FA308DC6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26"/>
            <a:ext cx="10515600" cy="823070"/>
          </a:xfrm>
        </p:spPr>
        <p:txBody>
          <a:bodyPr/>
          <a:lstStyle/>
          <a:p>
            <a:r>
              <a:rPr lang="en-US" dirty="0"/>
              <a:t>Granger Causality and Information Flow</a:t>
            </a:r>
          </a:p>
        </p:txBody>
      </p:sp>
    </p:spTree>
    <p:extLst>
      <p:ext uri="{BB962C8B-B14F-4D97-AF65-F5344CB8AC3E}">
        <p14:creationId xmlns:p14="http://schemas.microsoft.com/office/powerpoint/2010/main" val="168748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14A1EF1B-4A21-4090-82CC-B4BF40230F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90177" y="2407580"/>
                <a:ext cx="3456520" cy="11552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14A1EF1B-4A21-4090-82CC-B4BF40230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177" y="2407580"/>
                <a:ext cx="3456520" cy="11552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00B4E8D-8A8B-4F29-A5C4-9D49839D8DD1}"/>
                  </a:ext>
                </a:extLst>
              </p:cNvPr>
              <p:cNvSpPr/>
              <p:nvPr/>
            </p:nvSpPr>
            <p:spPr>
              <a:xfrm>
                <a:off x="6660041" y="3656007"/>
                <a:ext cx="5038016" cy="114236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00B4E8D-8A8B-4F29-A5C4-9D49839D8D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41" y="3656007"/>
                <a:ext cx="5038016" cy="11423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D6D6DCD-B08C-45C8-AB1B-CD0FE6B44BB4}"/>
                  </a:ext>
                </a:extLst>
              </p:cNvPr>
              <p:cNvSpPr/>
              <p:nvPr/>
            </p:nvSpPr>
            <p:spPr>
              <a:xfrm>
                <a:off x="6651432" y="5073180"/>
                <a:ext cx="2461828" cy="861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𝐺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D6D6DCD-B08C-45C8-AB1B-CD0FE6B44B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432" y="5073180"/>
                <a:ext cx="2461828" cy="8613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t>19</a:t>
            </a:fld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66BF7FB5-A4B7-4B01-9AB8-14460085D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26"/>
            <a:ext cx="10515600" cy="823070"/>
          </a:xfrm>
        </p:spPr>
        <p:txBody>
          <a:bodyPr/>
          <a:lstStyle/>
          <a:p>
            <a:r>
              <a:rPr lang="en-US" dirty="0"/>
              <a:t>Granger Causality and Information Flow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543AFEF-4609-44D6-AC14-9F7CA58BF066}"/>
              </a:ext>
            </a:extLst>
          </p:cNvPr>
          <p:cNvSpPr txBox="1">
            <a:spLocks/>
          </p:cNvSpPr>
          <p:nvPr/>
        </p:nvSpPr>
        <p:spPr>
          <a:xfrm>
            <a:off x="838200" y="1349441"/>
            <a:ext cx="10515600" cy="992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Direction of greater Granger causal influence = Direction of info flow?</a:t>
            </a:r>
          </a:p>
          <a:p>
            <a:pPr lvl="1"/>
            <a:r>
              <a:rPr lang="en-US" dirty="0"/>
              <a:t>A counterexample based on the </a:t>
            </a:r>
            <a:r>
              <a:rPr lang="en-US" dirty="0" err="1"/>
              <a:t>Schalkwijk</a:t>
            </a:r>
            <a:r>
              <a:rPr lang="en-US" dirty="0"/>
              <a:t> &amp; </a:t>
            </a:r>
            <a:r>
              <a:rPr lang="en-US" dirty="0" err="1"/>
              <a:t>Kailath</a:t>
            </a:r>
            <a:r>
              <a:rPr lang="en-US" dirty="0"/>
              <a:t> feedback scheme </a:t>
            </a:r>
            <a:r>
              <a:rPr lang="en-US" i="1" dirty="0"/>
              <a:t>(1966)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957EB15-14BB-44E0-A599-C6A77AC1117F}"/>
                  </a:ext>
                </a:extLst>
              </p:cNvPr>
              <p:cNvSpPr txBox="1"/>
              <p:nvPr/>
            </p:nvSpPr>
            <p:spPr>
              <a:xfrm>
                <a:off x="2479954" y="5289271"/>
                <a:ext cx="2954283" cy="471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957EB15-14BB-44E0-A599-C6A77AC11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54" y="5289271"/>
                <a:ext cx="2954283" cy="471539"/>
              </a:xfrm>
              <a:prstGeom prst="rect">
                <a:avLst/>
              </a:prstGeom>
              <a:blipFill>
                <a:blip r:embed="rId5"/>
                <a:stretch>
                  <a:fillRect t="-5195"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4507EC7F-AD08-476B-942C-5EC6C6E4EBA1}"/>
              </a:ext>
            </a:extLst>
          </p:cNvPr>
          <p:cNvGrpSpPr/>
          <p:nvPr/>
        </p:nvGrpSpPr>
        <p:grpSpPr>
          <a:xfrm>
            <a:off x="838200" y="2465891"/>
            <a:ext cx="4916846" cy="2507260"/>
            <a:chOff x="838200" y="2465891"/>
            <a:chExt cx="4916846" cy="250726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6B44471-FA62-48CC-94DC-A754D5B13FDB}"/>
                </a:ext>
              </a:extLst>
            </p:cNvPr>
            <p:cNvSpPr txBox="1"/>
            <p:nvPr/>
          </p:nvSpPr>
          <p:spPr>
            <a:xfrm>
              <a:off x="2117196" y="2508314"/>
              <a:ext cx="10668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Error in estimate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173E040-6CDA-4919-8BFF-3945F6C47533}"/>
                </a:ext>
              </a:extLst>
            </p:cNvPr>
            <p:cNvSpPr txBox="1"/>
            <p:nvPr/>
          </p:nvSpPr>
          <p:spPr>
            <a:xfrm>
              <a:off x="3928294" y="4603819"/>
              <a:ext cx="1595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Best estimate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3036CC8-E977-4C2B-8F1C-FDB24B43C3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53300" y="3247880"/>
              <a:ext cx="645225" cy="645225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8944C6B-82FE-4950-97CA-3907F91491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09821" y="3247880"/>
              <a:ext cx="645225" cy="645225"/>
            </a:xfrm>
            <a:prstGeom prst="ellipse">
              <a:avLst/>
            </a:prstGeom>
            <a:solidFill>
              <a:schemeClr val="accent6">
                <a:alpha val="7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031E1F9-F9C5-41B4-8104-7A96B02128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03856" y="3366659"/>
              <a:ext cx="400634" cy="40063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64003B3-C4EC-4D28-9EBE-9282CC44F182}"/>
                </a:ext>
              </a:extLst>
            </p:cNvPr>
            <p:cNvSpPr txBox="1"/>
            <p:nvPr/>
          </p:nvSpPr>
          <p:spPr>
            <a:xfrm>
              <a:off x="3534896" y="332605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+</a:t>
              </a:r>
              <a:endParaRPr lang="en-US" sz="2000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46362D2-3B65-4673-9E20-33142DE3C1B0}"/>
                </a:ext>
              </a:extLst>
            </p:cNvPr>
            <p:cNvCxnSpPr>
              <a:cxnSpLocks/>
            </p:cNvCxnSpPr>
            <p:nvPr/>
          </p:nvCxnSpPr>
          <p:spPr>
            <a:xfrm>
              <a:off x="2307674" y="3566976"/>
              <a:ext cx="11898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56DCD29-5E4A-4286-99E3-5CD6A7CA87DE}"/>
                </a:ext>
              </a:extLst>
            </p:cNvPr>
            <p:cNvCxnSpPr>
              <a:cxnSpLocks/>
            </p:cNvCxnSpPr>
            <p:nvPr/>
          </p:nvCxnSpPr>
          <p:spPr>
            <a:xfrm>
              <a:off x="3904490" y="3566976"/>
              <a:ext cx="11898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824D1B7-8106-4CEB-AB11-B3483F713FCF}"/>
                </a:ext>
              </a:extLst>
            </p:cNvPr>
            <p:cNvCxnSpPr>
              <a:cxnSpLocks/>
            </p:cNvCxnSpPr>
            <p:nvPr/>
          </p:nvCxnSpPr>
          <p:spPr>
            <a:xfrm>
              <a:off x="1269903" y="3566976"/>
              <a:ext cx="3791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2D046B7-8864-4B1A-8809-816BD092F77D}"/>
                </a:ext>
              </a:extLst>
            </p:cNvPr>
            <p:cNvCxnSpPr>
              <a:cxnSpLocks/>
            </p:cNvCxnSpPr>
            <p:nvPr/>
          </p:nvCxnSpPr>
          <p:spPr>
            <a:xfrm>
              <a:off x="3696330" y="2906320"/>
              <a:ext cx="0" cy="4431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85280864-53B2-4BA2-AF5E-9F0F64BDFB2D}"/>
                </a:ext>
              </a:extLst>
            </p:cNvPr>
            <p:cNvCxnSpPr>
              <a:cxnSpLocks/>
              <a:stCxn id="32" idx="4"/>
              <a:endCxn id="31" idx="4"/>
            </p:cNvCxnSpPr>
            <p:nvPr/>
          </p:nvCxnSpPr>
          <p:spPr>
            <a:xfrm rot="5400000">
              <a:off x="3704174" y="2164845"/>
              <a:ext cx="12700" cy="3456521"/>
            </a:xfrm>
            <a:prstGeom prst="bentConnector3">
              <a:avLst>
                <a:gd name="adj1" fmla="val 4054575"/>
              </a:avLst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Object 3">
                  <a:extLst>
                    <a:ext uri="{FF2B5EF4-FFF2-40B4-BE49-F238E27FC236}">
                      <a16:creationId xmlns:a16="http://schemas.microsoft.com/office/drawing/2014/main" id="{930C965A-5308-45CC-81E3-0F0E94444C0D}"/>
                    </a:ext>
                  </a:extLst>
                </p:cNvPr>
                <p:cNvSpPr txBox="1"/>
                <p:nvPr/>
              </p:nvSpPr>
              <p:spPr bwMode="auto">
                <a:xfrm>
                  <a:off x="3502391" y="2465891"/>
                  <a:ext cx="1801812" cy="449262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~ 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(0, 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8" name="Object 3">
                  <a:extLst>
                    <a:ext uri="{FF2B5EF4-FFF2-40B4-BE49-F238E27FC236}">
                      <a16:creationId xmlns:a16="http://schemas.microsoft.com/office/drawing/2014/main" id="{930C965A-5308-45CC-81E3-0F0E94444C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02391" y="2465891"/>
                  <a:ext cx="1801812" cy="449262"/>
                </a:xfrm>
                <a:prstGeom prst="rect">
                  <a:avLst/>
                </a:prstGeom>
                <a:blipFill>
                  <a:blip r:embed="rId6"/>
                  <a:stretch>
                    <a:fillRect l="-1017" r="-8814" b="-21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bject 5">
                  <a:extLst>
                    <a:ext uri="{FF2B5EF4-FFF2-40B4-BE49-F238E27FC236}">
                      <a16:creationId xmlns:a16="http://schemas.microsoft.com/office/drawing/2014/main" id="{0463E906-69B0-4237-BC34-B491A0DCD425}"/>
                    </a:ext>
                  </a:extLst>
                </p:cNvPr>
                <p:cNvSpPr txBox="1"/>
                <p:nvPr/>
              </p:nvSpPr>
              <p:spPr bwMode="auto">
                <a:xfrm>
                  <a:off x="3433942" y="4409235"/>
                  <a:ext cx="476316" cy="461823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Object 5">
                  <a:extLst>
                    <a:ext uri="{FF2B5EF4-FFF2-40B4-BE49-F238E27FC236}">
                      <a16:creationId xmlns:a16="http://schemas.microsoft.com/office/drawing/2014/main" id="{0463E906-69B0-4237-BC34-B491A0DCD4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33942" y="4409235"/>
                  <a:ext cx="476316" cy="461823"/>
                </a:xfrm>
                <a:prstGeom prst="rect">
                  <a:avLst/>
                </a:prstGeom>
                <a:blipFill>
                  <a:blip r:embed="rId7"/>
                  <a:stretch>
                    <a:fillRect l="-2564" t="-5263" r="-15385"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bject 6">
                  <a:extLst>
                    <a:ext uri="{FF2B5EF4-FFF2-40B4-BE49-F238E27FC236}">
                      <a16:creationId xmlns:a16="http://schemas.microsoft.com/office/drawing/2014/main" id="{B61FAE44-1EF5-493B-B280-AEF7F3E959F0}"/>
                    </a:ext>
                  </a:extLst>
                </p:cNvPr>
                <p:cNvSpPr txBox="1"/>
                <p:nvPr/>
              </p:nvSpPr>
              <p:spPr bwMode="auto">
                <a:xfrm>
                  <a:off x="838200" y="3312197"/>
                  <a:ext cx="374650" cy="381000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0" name="Object 6">
                  <a:extLst>
                    <a:ext uri="{FF2B5EF4-FFF2-40B4-BE49-F238E27FC236}">
                      <a16:creationId xmlns:a16="http://schemas.microsoft.com/office/drawing/2014/main" id="{B61FAE44-1EF5-493B-B280-AEF7F3E959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38200" y="3312197"/>
                  <a:ext cx="374650" cy="381000"/>
                </a:xfrm>
                <a:prstGeom prst="rect">
                  <a:avLst/>
                </a:prstGeom>
                <a:blipFill>
                  <a:blip r:embed="rId8"/>
                  <a:stretch>
                    <a:fillRect l="-4918" r="-22951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Object 6">
                  <a:extLst>
                    <a:ext uri="{FF2B5EF4-FFF2-40B4-BE49-F238E27FC236}">
                      <a16:creationId xmlns:a16="http://schemas.microsoft.com/office/drawing/2014/main" id="{CA841318-2C63-4CF9-B3C2-FCB91A66A1FC}"/>
                    </a:ext>
                  </a:extLst>
                </p:cNvPr>
                <p:cNvSpPr txBox="1"/>
                <p:nvPr/>
              </p:nvSpPr>
              <p:spPr bwMode="auto">
                <a:xfrm>
                  <a:off x="2654676" y="3103853"/>
                  <a:ext cx="398748" cy="422644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Object 6">
                  <a:extLst>
                    <a:ext uri="{FF2B5EF4-FFF2-40B4-BE49-F238E27FC236}">
                      <a16:creationId xmlns:a16="http://schemas.microsoft.com/office/drawing/2014/main" id="{CA841318-2C63-4CF9-B3C2-FCB91A66A1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54676" y="3103853"/>
                  <a:ext cx="398748" cy="422644"/>
                </a:xfrm>
                <a:prstGeom prst="rect">
                  <a:avLst/>
                </a:prstGeom>
                <a:blipFill>
                  <a:blip r:embed="rId9"/>
                  <a:stretch>
                    <a:fillRect l="-3030" r="-7576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bject 7">
                  <a:extLst>
                    <a:ext uri="{FF2B5EF4-FFF2-40B4-BE49-F238E27FC236}">
                      <a16:creationId xmlns:a16="http://schemas.microsoft.com/office/drawing/2014/main" id="{074EA301-ECDA-4126-A9E0-DB2FCBBEE8C1}"/>
                    </a:ext>
                  </a:extLst>
                </p:cNvPr>
                <p:cNvSpPr txBox="1"/>
                <p:nvPr/>
              </p:nvSpPr>
              <p:spPr bwMode="auto">
                <a:xfrm>
                  <a:off x="4258755" y="3131548"/>
                  <a:ext cx="273789" cy="422125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3" name="Object 7">
                  <a:extLst>
                    <a:ext uri="{FF2B5EF4-FFF2-40B4-BE49-F238E27FC236}">
                      <a16:creationId xmlns:a16="http://schemas.microsoft.com/office/drawing/2014/main" id="{074EA301-ECDA-4126-A9E0-DB2FCBBEE8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58755" y="3131548"/>
                  <a:ext cx="273789" cy="422125"/>
                </a:xfrm>
                <a:prstGeom prst="rect">
                  <a:avLst/>
                </a:prstGeom>
                <a:blipFill>
                  <a:blip r:embed="rId10"/>
                  <a:stretch>
                    <a:fillRect l="-6667" r="-40000" b="-115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8525339D-EB88-442B-8AAA-76054CAC9B66}"/>
              </a:ext>
            </a:extLst>
          </p:cNvPr>
          <p:cNvSpPr/>
          <p:nvPr/>
        </p:nvSpPr>
        <p:spPr>
          <a:xfrm>
            <a:off x="1111621" y="6033183"/>
            <a:ext cx="9968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NimbusRomNo9L" charset="0"/>
              </a:rPr>
              <a:t>“Is the direction of greater Granger causal influence the same as the direction of information flow?”</a:t>
            </a:r>
            <a:br>
              <a:rPr lang="en-US" i="1" dirty="0">
                <a:latin typeface="NimbusRomNo9L" charset="0"/>
              </a:rPr>
            </a:br>
            <a:r>
              <a:rPr lang="en-US" i="1" dirty="0">
                <a:latin typeface="NimbusRomNo9L" charset="0"/>
              </a:rPr>
              <a:t>(Venkatesh &amp; Grover, Allerton 2015; </a:t>
            </a:r>
            <a:r>
              <a:rPr lang="en-US" i="1" dirty="0" err="1">
                <a:latin typeface="NimbusRomNo9L" charset="0"/>
              </a:rPr>
              <a:t>SfN</a:t>
            </a:r>
            <a:r>
              <a:rPr lang="en-US" i="1" dirty="0">
                <a:latin typeface="NimbusRomNo9L" charset="0"/>
              </a:rPr>
              <a:t> 2015)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84408A-931E-41DD-BD43-CEFA3F1EE81A}"/>
                  </a:ext>
                </a:extLst>
              </p:cNvPr>
              <p:cNvSpPr/>
              <p:nvPr/>
            </p:nvSpPr>
            <p:spPr>
              <a:xfrm>
                <a:off x="9215718" y="5299145"/>
                <a:ext cx="10604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400" dirty="0">
                    <a:solidFill>
                      <a:srgbClr val="CC0000"/>
                    </a:solidFill>
                  </a:rPr>
                  <a:t> !!</a:t>
                </a: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84408A-931E-41DD-BD43-CEFA3F1EE8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5718" y="5299145"/>
                <a:ext cx="1060418" cy="461665"/>
              </a:xfrm>
              <a:prstGeom prst="rect">
                <a:avLst/>
              </a:prstGeom>
              <a:blipFill>
                <a:blip r:embed="rId11"/>
                <a:stretch>
                  <a:fillRect t="-10526" r="-689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272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26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7D52C-C5B7-4C09-8183-C345DCFB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F8CC60-C23C-49E2-87C7-89C5C4DD11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78" y="1067497"/>
            <a:ext cx="2047875" cy="210969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9121CD8-3FB8-47BC-BDA6-6E00796B20AE}"/>
              </a:ext>
            </a:extLst>
          </p:cNvPr>
          <p:cNvGrpSpPr/>
          <p:nvPr/>
        </p:nvGrpSpPr>
        <p:grpSpPr>
          <a:xfrm>
            <a:off x="2198315" y="1416228"/>
            <a:ext cx="2133600" cy="2300350"/>
            <a:chOff x="5637742" y="954914"/>
            <a:chExt cx="2133600" cy="23003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F2DE24-2DDC-4871-87B0-23EE102CFC98}"/>
                </a:ext>
              </a:extLst>
            </p:cNvPr>
            <p:cNvSpPr/>
            <p:nvPr/>
          </p:nvSpPr>
          <p:spPr>
            <a:xfrm>
              <a:off x="5637742" y="954914"/>
              <a:ext cx="2133600" cy="230035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AC7D4F8-A7DD-4C2D-906E-49F2901FE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37742" y="954914"/>
              <a:ext cx="2133600" cy="2300350"/>
            </a:xfrm>
            <a:prstGeom prst="rect">
              <a:avLst/>
            </a:prstGeom>
          </p:spPr>
        </p:pic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8B844E1B-9C77-40A1-BF09-AD742206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472" y="331155"/>
            <a:ext cx="3350595" cy="618385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High-density EEG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209763B-08A3-433C-968C-27BADE703F41}"/>
              </a:ext>
            </a:extLst>
          </p:cNvPr>
          <p:cNvSpPr txBox="1">
            <a:spLocks/>
          </p:cNvSpPr>
          <p:nvPr/>
        </p:nvSpPr>
        <p:spPr>
          <a:xfrm>
            <a:off x="529567" y="4144308"/>
            <a:ext cx="5396168" cy="618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Experimental design &amp; Data analysis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A4E67F0-3FFF-4ECE-8BF8-4F96B9F45B34}"/>
              </a:ext>
            </a:extLst>
          </p:cNvPr>
          <p:cNvSpPr txBox="1">
            <a:spLocks/>
          </p:cNvSpPr>
          <p:nvPr/>
        </p:nvSpPr>
        <p:spPr>
          <a:xfrm>
            <a:off x="6275051" y="230333"/>
            <a:ext cx="5396168" cy="995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Source Localization:</a:t>
            </a:r>
            <a:br>
              <a:rPr lang="en-US" sz="2800" dirty="0"/>
            </a:br>
            <a:r>
              <a:rPr lang="en-US" sz="2800" dirty="0"/>
              <a:t>Fundamental Limits and Algorithms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5F2C7C-2457-4F81-9F2C-94C6831BB7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65"/>
          <a:stretch/>
        </p:blipFill>
        <p:spPr>
          <a:xfrm>
            <a:off x="4184013" y="533556"/>
            <a:ext cx="1581645" cy="17036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5F0622-0987-495A-8229-7972E839AFB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80" t="12023" r="24572" b="17149"/>
          <a:stretch/>
        </p:blipFill>
        <p:spPr>
          <a:xfrm>
            <a:off x="6763182" y="3056605"/>
            <a:ext cx="2209954" cy="16826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78DBAE-7D59-4B45-8846-E113757F1C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71" y="1340730"/>
            <a:ext cx="2568232" cy="19261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54CE93-752D-4B81-8451-99C94CE3FEA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3" t="3859" b="9804"/>
          <a:stretch/>
        </p:blipFill>
        <p:spPr>
          <a:xfrm>
            <a:off x="6326688" y="1264409"/>
            <a:ext cx="2509483" cy="17158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08BF41-56A3-49CF-B1DD-A80E0F3431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090" y="3429000"/>
            <a:ext cx="2509484" cy="16826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965ACE4-75F7-4BF4-90DA-48F2DDB024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44"/>
          <a:stretch/>
        </p:blipFill>
        <p:spPr>
          <a:xfrm>
            <a:off x="529567" y="4776643"/>
            <a:ext cx="1304202" cy="1415515"/>
          </a:xfrm>
          <a:prstGeom prst="rect">
            <a:avLst/>
          </a:prstGeom>
        </p:spPr>
      </p:pic>
      <p:pic>
        <p:nvPicPr>
          <p:cNvPr id="1026" name="Picture 2" descr="https://lh5.googleusercontent.com/KSBtKeWIZehQ1njiSVZHzLO75N8VxZUgTi_CTlgEg3mfvmOk3Lvj0WUM4SJe7WhL9q35Yewx9FEEyu1e9Ug6RPfNMS2VEt4tYUvqKYilAgbUMXhgNR_BWlyDllz-Rcu1Ja8Uvisy">
            <a:extLst>
              <a:ext uri="{FF2B5EF4-FFF2-40B4-BE49-F238E27FC236}">
                <a16:creationId xmlns:a16="http://schemas.microsoft.com/office/drawing/2014/main" id="{AA2F7025-0AA5-446A-9118-4C6ABD479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769" y="4767367"/>
            <a:ext cx="2266430" cy="170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XPXyD8IZRbsUq7-CHuLhpMvk59xHKSz6EjKrtZiHKShpPK3CaD8V5GqWZSPNQexBmGs5aiy4rTMpWNUZNwg3W0P5BV3YnXyFcLDQTxDT2-POdVWm_oJq8fL9kvoD5IbIR3ssD1YI">
            <a:extLst>
              <a:ext uri="{FF2B5EF4-FFF2-40B4-BE49-F238E27FC236}">
                <a16:creationId xmlns:a16="http://schemas.microsoft.com/office/drawing/2014/main" id="{2EDB42E5-CD2C-4209-9B32-21ABF6CE1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430" y="4738621"/>
            <a:ext cx="2322917" cy="174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ACBDAE7-D625-4BBA-89B3-68A44C9049DE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t="5362" r="3619" b="17965"/>
          <a:stretch/>
        </p:blipFill>
        <p:spPr>
          <a:xfrm>
            <a:off x="4331915" y="2135397"/>
            <a:ext cx="1273018" cy="142996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77EB675-8797-4A11-883C-8213E54D4DA0}"/>
              </a:ext>
            </a:extLst>
          </p:cNvPr>
          <p:cNvSpPr txBox="1"/>
          <p:nvPr/>
        </p:nvSpPr>
        <p:spPr>
          <a:xfrm>
            <a:off x="242623" y="3238658"/>
            <a:ext cx="1963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(Robinson et al.,</a:t>
            </a:r>
            <a:br>
              <a:rPr lang="en-US" sz="2000" i="1" dirty="0"/>
            </a:br>
            <a:r>
              <a:rPr lang="en-US" sz="2000" i="1" dirty="0"/>
              <a:t>Sci. Rep. 2017)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4387A1-20F7-41BF-BE06-C0B087BF2E33}"/>
              </a:ext>
            </a:extLst>
          </p:cNvPr>
          <p:cNvSpPr txBox="1"/>
          <p:nvPr/>
        </p:nvSpPr>
        <p:spPr>
          <a:xfrm>
            <a:off x="7111439" y="5136571"/>
            <a:ext cx="4208557" cy="43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(Venkatesh and Grover, ISIT 2017)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DE3C9A-2CA7-426E-B68C-2FB992B27C29}"/>
              </a:ext>
            </a:extLst>
          </p:cNvPr>
          <p:cNvSpPr txBox="1"/>
          <p:nvPr/>
        </p:nvSpPr>
        <p:spPr>
          <a:xfrm>
            <a:off x="6431644" y="6023478"/>
            <a:ext cx="1219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(ongoing)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F4F547-6800-4218-8CCA-48B28408D81A}"/>
              </a:ext>
            </a:extLst>
          </p:cNvPr>
          <p:cNvSpPr txBox="1"/>
          <p:nvPr/>
        </p:nvSpPr>
        <p:spPr>
          <a:xfrm>
            <a:off x="1988484" y="3641559"/>
            <a:ext cx="4208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(Grover &amp; Venkatesh, Proc. IEEE 2016)</a:t>
            </a:r>
          </a:p>
        </p:txBody>
      </p:sp>
    </p:spTree>
    <p:extLst>
      <p:ext uri="{BB962C8B-B14F-4D97-AF65-F5344CB8AC3E}">
        <p14:creationId xmlns:p14="http://schemas.microsoft.com/office/powerpoint/2010/main" val="168941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24" grpId="0"/>
      <p:bldP spid="25" grpId="0"/>
      <p:bldP spid="27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t>20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2A34F81-8989-4F39-A19D-D438A2529603}"/>
              </a:ext>
            </a:extLst>
          </p:cNvPr>
          <p:cNvGrpSpPr/>
          <p:nvPr/>
        </p:nvGrpSpPr>
        <p:grpSpPr>
          <a:xfrm>
            <a:off x="694702" y="1909974"/>
            <a:ext cx="7122961" cy="778039"/>
            <a:chOff x="1640429" y="1877673"/>
            <a:chExt cx="8618782" cy="7780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3B0FBB93-BC29-4062-B729-AF0D9F75E7B2}"/>
                    </a:ext>
                  </a:extLst>
                </p:cNvPr>
                <p:cNvSpPr/>
                <p:nvPr/>
              </p:nvSpPr>
              <p:spPr>
                <a:xfrm>
                  <a:off x="1640429" y="1877673"/>
                  <a:ext cx="8618782" cy="778039"/>
                </a:xfrm>
                <a:prstGeom prst="rect">
                  <a:avLst/>
                </a:prstGeom>
                <a:noFill/>
                <a:ln w="25400">
                  <a:noFill/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4320" rIns="274320" rtlCol="0" anchor="ctr"/>
                <a:lstStyle/>
                <a:p>
                  <a14:m>
                    <m:oMath xmlns:m="http://schemas.openxmlformats.org/officeDocument/2006/math">
                      <m:r>
                        <a:rPr lang="en-US" sz="2800" i="1" u="sng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a14:m>
                  <a:r>
                    <a:rPr lang="en-US" sz="2800" u="sng" dirty="0">
                      <a:solidFill>
                        <a:schemeClr val="tx1"/>
                      </a:solidFill>
                    </a:rPr>
                    <a:t>-Derived Information</a:t>
                  </a:r>
                  <a:r>
                    <a:rPr lang="en-US" sz="2800" dirty="0">
                      <a:solidFill>
                        <a:schemeClr val="tx1"/>
                      </a:solidFill>
                    </a:rPr>
                    <a:t>:</a:t>
                  </a: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3B0FBB93-BC29-4062-B729-AF0D9F75E7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0429" y="1877673"/>
                  <a:ext cx="8618782" cy="778039"/>
                </a:xfrm>
                <a:prstGeom prst="rect">
                  <a:avLst/>
                </a:prstGeom>
                <a:blipFill>
                  <a:blip r:embed="rId2"/>
                  <a:stretch>
                    <a:fillRect b="-6250"/>
                  </a:stretch>
                </a:blipFill>
                <a:ln w="25400">
                  <a:noFill/>
                </a:ln>
                <a:effectLst>
                  <a:softEdge rad="12700"/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5852B43A-78DC-4ACA-9708-08403F5959D0}"/>
                    </a:ext>
                  </a:extLst>
                </p:cNvPr>
                <p:cNvSpPr/>
                <p:nvPr/>
              </p:nvSpPr>
              <p:spPr>
                <a:xfrm>
                  <a:off x="6247507" y="1991532"/>
                  <a:ext cx="3789501" cy="5282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—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—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5852B43A-78DC-4ACA-9708-08403F5959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7507" y="1991532"/>
                  <a:ext cx="3789501" cy="528286"/>
                </a:xfrm>
                <a:prstGeom prst="rect">
                  <a:avLst/>
                </a:prstGeom>
                <a:blipFill>
                  <a:blip r:embed="rId3"/>
                  <a:stretch>
                    <a:fillRect t="-13793" b="-287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B82024C-2B01-45AD-85A6-DF41923745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135" y="980501"/>
            <a:ext cx="3784031" cy="18896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1B6ECE-F0FB-4A98-AE4E-05876F82E2F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85"/>
          <a:stretch/>
        </p:blipFill>
        <p:spPr>
          <a:xfrm>
            <a:off x="838200" y="3277522"/>
            <a:ext cx="9933223" cy="2296324"/>
          </a:xfrm>
          <a:prstGeom prst="rect">
            <a:avLst/>
          </a:prstGeom>
        </p:spPr>
      </p:pic>
      <p:sp>
        <p:nvSpPr>
          <p:cNvPr id="9" name="Rounded Rectangle 16">
            <a:extLst>
              <a:ext uri="{FF2B5EF4-FFF2-40B4-BE49-F238E27FC236}">
                <a16:creationId xmlns:a16="http://schemas.microsoft.com/office/drawing/2014/main" id="{B0E29A9B-8B18-48CF-AFBD-972FF51A1894}"/>
              </a:ext>
            </a:extLst>
          </p:cNvPr>
          <p:cNvSpPr/>
          <p:nvPr/>
        </p:nvSpPr>
        <p:spPr>
          <a:xfrm>
            <a:off x="2161199" y="4071147"/>
            <a:ext cx="1077760" cy="431657"/>
          </a:xfrm>
          <a:prstGeom prst="round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16">
            <a:extLst>
              <a:ext uri="{FF2B5EF4-FFF2-40B4-BE49-F238E27FC236}">
                <a16:creationId xmlns:a16="http://schemas.microsoft.com/office/drawing/2014/main" id="{259E05F2-E780-4DEC-9A8C-C0EB0A41186D}"/>
              </a:ext>
            </a:extLst>
          </p:cNvPr>
          <p:cNvSpPr/>
          <p:nvPr/>
        </p:nvSpPr>
        <p:spPr>
          <a:xfrm>
            <a:off x="4118310" y="4071147"/>
            <a:ext cx="553062" cy="431657"/>
          </a:xfrm>
          <a:prstGeom prst="round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id="{F13F4259-3609-4C2C-8463-3697EE824EAA}"/>
              </a:ext>
            </a:extLst>
          </p:cNvPr>
          <p:cNvSpPr/>
          <p:nvPr/>
        </p:nvSpPr>
        <p:spPr>
          <a:xfrm>
            <a:off x="5287965" y="4090079"/>
            <a:ext cx="1707746" cy="431657"/>
          </a:xfrm>
          <a:prstGeom prst="round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6">
            <a:extLst>
              <a:ext uri="{FF2B5EF4-FFF2-40B4-BE49-F238E27FC236}">
                <a16:creationId xmlns:a16="http://schemas.microsoft.com/office/drawing/2014/main" id="{CE09CCB0-0931-42BF-93D3-AE2333ABFC5F}"/>
              </a:ext>
            </a:extLst>
          </p:cNvPr>
          <p:cNvSpPr/>
          <p:nvPr/>
        </p:nvSpPr>
        <p:spPr>
          <a:xfrm>
            <a:off x="5838837" y="4976654"/>
            <a:ext cx="553062" cy="431657"/>
          </a:xfrm>
          <a:prstGeom prst="round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D66B439D-BCFE-4A8D-96B1-D760F4A5C35E}"/>
              </a:ext>
            </a:extLst>
          </p:cNvPr>
          <p:cNvSpPr/>
          <p:nvPr/>
        </p:nvSpPr>
        <p:spPr>
          <a:xfrm>
            <a:off x="8745425" y="4097871"/>
            <a:ext cx="1707746" cy="431657"/>
          </a:xfrm>
          <a:prstGeom prst="round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DE8FA81F-FD93-448D-A2B2-FD87ECCCC283}"/>
              </a:ext>
            </a:extLst>
          </p:cNvPr>
          <p:cNvSpPr/>
          <p:nvPr/>
        </p:nvSpPr>
        <p:spPr>
          <a:xfrm>
            <a:off x="7583020" y="4079062"/>
            <a:ext cx="553062" cy="431657"/>
          </a:xfrm>
          <a:prstGeom prst="round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7ECDBA1B-F5AB-4AEA-8B3C-F5510A0755FD}"/>
              </a:ext>
            </a:extLst>
          </p:cNvPr>
          <p:cNvSpPr/>
          <p:nvPr/>
        </p:nvSpPr>
        <p:spPr>
          <a:xfrm>
            <a:off x="3952307" y="4975637"/>
            <a:ext cx="6117109" cy="431657"/>
          </a:xfrm>
          <a:prstGeom prst="round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FC8F306-75D7-4153-9AB4-4878BF38A0FA}"/>
              </a:ext>
            </a:extLst>
          </p:cNvPr>
          <p:cNvSpPr/>
          <p:nvPr/>
        </p:nvSpPr>
        <p:spPr>
          <a:xfrm>
            <a:off x="2297940" y="3177084"/>
            <a:ext cx="7672325" cy="431657"/>
          </a:xfrm>
          <a:prstGeom prst="round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350835-5B61-44C4-8423-DAAFB5FDB677}"/>
              </a:ext>
            </a:extLst>
          </p:cNvPr>
          <p:cNvSpPr/>
          <p:nvPr/>
        </p:nvSpPr>
        <p:spPr>
          <a:xfrm>
            <a:off x="3580042" y="5751138"/>
            <a:ext cx="5032253" cy="74503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rIns="228600" rtlCol="0" anchor="ctr"/>
          <a:lstStyle/>
          <a:p>
            <a:pPr algn="ctr"/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All edges have M-information flow!</a:t>
            </a:r>
            <a:endParaRPr lang="en-US" sz="2400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6C365B5-83A3-4787-9707-FB63A4B0E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Resolving the Granger causality counterexample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9BBB2469-C0EC-432C-9D6C-AC3A31F454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99131" y="5906778"/>
                <a:ext cx="9337965" cy="449571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Are Bob’s transmissions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-derived from Alice’s, or vice versa?</a:t>
                </a:r>
              </a:p>
            </p:txBody>
          </p:sp>
        </mc:Choice>
        <mc:Fallback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9BBB2469-C0EC-432C-9D6C-AC3A31F45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9131" y="5906778"/>
                <a:ext cx="9337965" cy="449571"/>
              </a:xfrm>
              <a:blipFill>
                <a:blip r:embed="rId6"/>
                <a:stretch>
                  <a:fillRect t="-22973" b="-44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30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t>21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2A34F81-8989-4F39-A19D-D438A2529603}"/>
              </a:ext>
            </a:extLst>
          </p:cNvPr>
          <p:cNvGrpSpPr/>
          <p:nvPr/>
        </p:nvGrpSpPr>
        <p:grpSpPr>
          <a:xfrm>
            <a:off x="694702" y="1909974"/>
            <a:ext cx="7122961" cy="778039"/>
            <a:chOff x="1640429" y="1877673"/>
            <a:chExt cx="8618782" cy="7780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3B0FBB93-BC29-4062-B729-AF0D9F75E7B2}"/>
                    </a:ext>
                  </a:extLst>
                </p:cNvPr>
                <p:cNvSpPr/>
                <p:nvPr/>
              </p:nvSpPr>
              <p:spPr>
                <a:xfrm>
                  <a:off x="1640429" y="1877673"/>
                  <a:ext cx="8618782" cy="778039"/>
                </a:xfrm>
                <a:prstGeom prst="rect">
                  <a:avLst/>
                </a:prstGeom>
                <a:noFill/>
                <a:ln w="25400">
                  <a:noFill/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4320" rIns="274320" rtlCol="0" anchor="ctr"/>
                <a:lstStyle/>
                <a:p>
                  <a14:m>
                    <m:oMath xmlns:m="http://schemas.openxmlformats.org/officeDocument/2006/math">
                      <m:r>
                        <a:rPr lang="en-US" sz="2800" i="1" u="sng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a14:m>
                  <a:r>
                    <a:rPr lang="en-US" sz="2800" u="sng" dirty="0">
                      <a:solidFill>
                        <a:schemeClr val="tx1"/>
                      </a:solidFill>
                    </a:rPr>
                    <a:t>-Derived Information</a:t>
                  </a:r>
                  <a:r>
                    <a:rPr lang="en-US" sz="2800" dirty="0">
                      <a:solidFill>
                        <a:schemeClr val="tx1"/>
                      </a:solidFill>
                    </a:rPr>
                    <a:t>:</a:t>
                  </a: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3B0FBB93-BC29-4062-B729-AF0D9F75E7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0429" y="1877673"/>
                  <a:ext cx="8618782" cy="778039"/>
                </a:xfrm>
                <a:prstGeom prst="rect">
                  <a:avLst/>
                </a:prstGeom>
                <a:blipFill>
                  <a:blip r:embed="rId2"/>
                  <a:stretch>
                    <a:fillRect b="-6250"/>
                  </a:stretch>
                </a:blipFill>
                <a:ln w="25400">
                  <a:noFill/>
                </a:ln>
                <a:effectLst>
                  <a:softEdge rad="12700"/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5852B43A-78DC-4ACA-9708-08403F5959D0}"/>
                    </a:ext>
                  </a:extLst>
                </p:cNvPr>
                <p:cNvSpPr/>
                <p:nvPr/>
              </p:nvSpPr>
              <p:spPr>
                <a:xfrm>
                  <a:off x="6247507" y="1991532"/>
                  <a:ext cx="3789501" cy="5282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—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—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5852B43A-78DC-4ACA-9708-08403F5959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7507" y="1991532"/>
                  <a:ext cx="3789501" cy="528286"/>
                </a:xfrm>
                <a:prstGeom prst="rect">
                  <a:avLst/>
                </a:prstGeom>
                <a:blipFill>
                  <a:blip r:embed="rId3"/>
                  <a:stretch>
                    <a:fillRect t="-13793" b="-287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B82024C-2B01-45AD-85A6-DF41923745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135" y="980501"/>
            <a:ext cx="3784031" cy="18896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1B6ECE-F0FB-4A98-AE4E-05876F82E2F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85"/>
          <a:stretch/>
        </p:blipFill>
        <p:spPr>
          <a:xfrm>
            <a:off x="838200" y="3277522"/>
            <a:ext cx="9933223" cy="2296324"/>
          </a:xfrm>
          <a:prstGeom prst="rect">
            <a:avLst/>
          </a:prstGeom>
        </p:spPr>
      </p:pic>
      <p:sp>
        <p:nvSpPr>
          <p:cNvPr id="13" name="Rounded Rectangle 16">
            <a:extLst>
              <a:ext uri="{FF2B5EF4-FFF2-40B4-BE49-F238E27FC236}">
                <a16:creationId xmlns:a16="http://schemas.microsoft.com/office/drawing/2014/main" id="{CE09CCB0-0931-42BF-93D3-AE2333ABFC5F}"/>
              </a:ext>
            </a:extLst>
          </p:cNvPr>
          <p:cNvSpPr/>
          <p:nvPr/>
        </p:nvSpPr>
        <p:spPr>
          <a:xfrm>
            <a:off x="7575621" y="4092069"/>
            <a:ext cx="553062" cy="431657"/>
          </a:xfrm>
          <a:prstGeom prst="round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6C365B5-83A3-4787-9707-FB63A4B0E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Resolving the Granger causality counterexample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12840F-DABD-406D-AF6C-E095A72499AE}"/>
              </a:ext>
            </a:extLst>
          </p:cNvPr>
          <p:cNvCxnSpPr/>
          <p:nvPr/>
        </p:nvCxnSpPr>
        <p:spPr>
          <a:xfrm>
            <a:off x="8383836" y="2771026"/>
            <a:ext cx="0" cy="288096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7">
            <a:extLst>
              <a:ext uri="{FF2B5EF4-FFF2-40B4-BE49-F238E27FC236}">
                <a16:creationId xmlns:a16="http://schemas.microsoft.com/office/drawing/2014/main" id="{D6D028FB-4025-4573-B5EC-C7471BDDE154}"/>
              </a:ext>
            </a:extLst>
          </p:cNvPr>
          <p:cNvSpPr/>
          <p:nvPr/>
        </p:nvSpPr>
        <p:spPr>
          <a:xfrm>
            <a:off x="2198819" y="4098765"/>
            <a:ext cx="999266" cy="399377"/>
          </a:xfrm>
          <a:prstGeom prst="roundRect">
            <a:avLst/>
          </a:prstGeom>
          <a:solidFill>
            <a:srgbClr val="CC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7">
            <a:extLst>
              <a:ext uri="{FF2B5EF4-FFF2-40B4-BE49-F238E27FC236}">
                <a16:creationId xmlns:a16="http://schemas.microsoft.com/office/drawing/2014/main" id="{DECF50A3-ECD4-4580-8286-20F5357E3515}"/>
              </a:ext>
            </a:extLst>
          </p:cNvPr>
          <p:cNvSpPr/>
          <p:nvPr/>
        </p:nvSpPr>
        <p:spPr>
          <a:xfrm>
            <a:off x="5253020" y="4089814"/>
            <a:ext cx="1775742" cy="439315"/>
          </a:xfrm>
          <a:prstGeom prst="roundRect">
            <a:avLst/>
          </a:prstGeom>
          <a:solidFill>
            <a:srgbClr val="CC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3A3C04D-F62C-4EE8-8219-4E71E1C6CAD9}"/>
                  </a:ext>
                </a:extLst>
              </p:cNvPr>
              <p:cNvSpPr txBox="1"/>
              <p:nvPr/>
            </p:nvSpPr>
            <p:spPr>
              <a:xfrm>
                <a:off x="714710" y="5821074"/>
                <a:ext cx="5120889" cy="5352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—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b="0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sz="2800" b="0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2800" b="0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dirty="0" smtClean="0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dirty="0" smtClean="0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3A3C04D-F62C-4EE8-8219-4E71E1C6C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10" y="5821074"/>
                <a:ext cx="5120889" cy="535275"/>
              </a:xfrm>
              <a:prstGeom prst="rect">
                <a:avLst/>
              </a:prstGeom>
              <a:blipFill>
                <a:blip r:embed="rId6"/>
                <a:stretch>
                  <a:fillRect t="-10227" b="-30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3BC2D0E-5F9F-48FE-894E-7577A7FABC9E}"/>
                  </a:ext>
                </a:extLst>
              </p:cNvPr>
              <p:cNvSpPr txBox="1"/>
              <p:nvPr/>
            </p:nvSpPr>
            <p:spPr>
              <a:xfrm>
                <a:off x="6753007" y="5828567"/>
                <a:ext cx="4567854" cy="5352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—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dirty="0" smtClean="0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dirty="0" smtClean="0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 dirty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sz="2800" i="1" dirty="0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—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3BC2D0E-5F9F-48FE-894E-7577A7FAB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007" y="5828567"/>
                <a:ext cx="4567854" cy="535275"/>
              </a:xfrm>
              <a:prstGeom prst="rect">
                <a:avLst/>
              </a:prstGeom>
              <a:blipFill>
                <a:blip r:embed="rId7"/>
                <a:stretch>
                  <a:fillRect t="-9091" b="-30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16">
            <a:extLst>
              <a:ext uri="{FF2B5EF4-FFF2-40B4-BE49-F238E27FC236}">
                <a16:creationId xmlns:a16="http://schemas.microsoft.com/office/drawing/2014/main" id="{47FCCF7D-2D98-4168-B56A-7E7E91C5D598}"/>
              </a:ext>
            </a:extLst>
          </p:cNvPr>
          <p:cNvSpPr/>
          <p:nvPr/>
        </p:nvSpPr>
        <p:spPr>
          <a:xfrm>
            <a:off x="8734252" y="4106685"/>
            <a:ext cx="1684917" cy="431657"/>
          </a:xfrm>
          <a:prstGeom prst="round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D6A04D-3DB5-4B9D-8523-866384937896}"/>
              </a:ext>
            </a:extLst>
          </p:cNvPr>
          <p:cNvCxnSpPr/>
          <p:nvPr/>
        </p:nvCxnSpPr>
        <p:spPr>
          <a:xfrm>
            <a:off x="10758570" y="2803989"/>
            <a:ext cx="0" cy="288096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7">
            <a:extLst>
              <a:ext uri="{FF2B5EF4-FFF2-40B4-BE49-F238E27FC236}">
                <a16:creationId xmlns:a16="http://schemas.microsoft.com/office/drawing/2014/main" id="{F63A3DBE-2D62-4364-8FDA-0ED9DAF35D55}"/>
              </a:ext>
            </a:extLst>
          </p:cNvPr>
          <p:cNvSpPr/>
          <p:nvPr/>
        </p:nvSpPr>
        <p:spPr>
          <a:xfrm>
            <a:off x="4131956" y="4108208"/>
            <a:ext cx="564060" cy="399377"/>
          </a:xfrm>
          <a:prstGeom prst="roundRect">
            <a:avLst/>
          </a:prstGeom>
          <a:solidFill>
            <a:srgbClr val="CC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7">
            <a:extLst>
              <a:ext uri="{FF2B5EF4-FFF2-40B4-BE49-F238E27FC236}">
                <a16:creationId xmlns:a16="http://schemas.microsoft.com/office/drawing/2014/main" id="{16B84EEB-B609-482E-AB55-81770DECD3E8}"/>
              </a:ext>
            </a:extLst>
          </p:cNvPr>
          <p:cNvSpPr/>
          <p:nvPr/>
        </p:nvSpPr>
        <p:spPr>
          <a:xfrm>
            <a:off x="7570122" y="4106685"/>
            <a:ext cx="564060" cy="399377"/>
          </a:xfrm>
          <a:prstGeom prst="roundRect">
            <a:avLst/>
          </a:prstGeom>
          <a:solidFill>
            <a:srgbClr val="CC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346FA4-EFB7-4B3A-8B97-D57A3497A455}"/>
              </a:ext>
            </a:extLst>
          </p:cNvPr>
          <p:cNvSpPr txBox="1"/>
          <p:nvPr/>
        </p:nvSpPr>
        <p:spPr>
          <a:xfrm>
            <a:off x="504021" y="5440512"/>
            <a:ext cx="421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1598BEED-9CBB-41DE-97FF-0607F33F4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1308" y="5433019"/>
            <a:ext cx="41864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✗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BA93D2-3E47-4D70-A263-1E3DF64F0E4F}"/>
              </a:ext>
            </a:extLst>
          </p:cNvPr>
          <p:cNvSpPr/>
          <p:nvPr/>
        </p:nvSpPr>
        <p:spPr>
          <a:xfrm>
            <a:off x="1638697" y="5751138"/>
            <a:ext cx="8914943" cy="74503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rIns="228600" rtlCol="0" anchor="ctr"/>
          <a:lstStyle/>
          <a:p>
            <a:pPr algn="ctr"/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Bob’s transmissions are M-derived from Alice’s, but not vice versa!</a:t>
            </a:r>
            <a:endParaRPr lang="en-US" sz="2400" i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20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20" grpId="0" animBg="1"/>
      <p:bldP spid="20" grpId="1" animBg="1"/>
      <p:bldP spid="22" grpId="0" animBg="1"/>
      <p:bldP spid="22" grpId="1" animBg="1"/>
      <p:bldP spid="24" grpId="0"/>
      <p:bldP spid="24" grpId="1"/>
      <p:bldP spid="25" grpId="0"/>
      <p:bldP spid="25" grpId="1"/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11" grpId="0"/>
      <p:bldP spid="11" grpId="1"/>
      <p:bldP spid="36" grpId="0"/>
      <p:bldP spid="36" grpId="1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25411"/>
                <a:ext cx="10753165" cy="2880697"/>
              </a:xfrm>
            </p:spPr>
            <p:txBody>
              <a:bodyPr anchor="ctr">
                <a:normAutofit lnSpcReduction="10000"/>
              </a:bodyPr>
              <a:lstStyle/>
              <a:p>
                <a:r>
                  <a:rPr lang="en-US" dirty="0"/>
                  <a:t>Need a theoretical framework for information flow</a:t>
                </a:r>
              </a:p>
              <a:p>
                <a:pPr lvl="1"/>
                <a:r>
                  <a:rPr lang="en-US" dirty="0"/>
                  <a:t>Interpreting GC can yield incorrect directions of info flow</a:t>
                </a:r>
              </a:p>
              <a:p>
                <a:pPr lvl="1"/>
                <a:r>
                  <a:rPr lang="en-US" dirty="0"/>
                  <a:t>Need to separate </a:t>
                </a:r>
                <a:r>
                  <a:rPr lang="en-US" i="1" dirty="0"/>
                  <a:t>definition</a:t>
                </a:r>
                <a:r>
                  <a:rPr lang="en-US" dirty="0"/>
                  <a:t> from </a:t>
                </a:r>
                <a:r>
                  <a:rPr lang="en-US" i="1" dirty="0"/>
                  <a:t>estimation</a:t>
                </a:r>
              </a:p>
              <a:p>
                <a:r>
                  <a:rPr lang="en-US" dirty="0"/>
                  <a:t>New definition: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-Information Flow</a:t>
                </a:r>
              </a:p>
              <a:p>
                <a:pPr lvl="1"/>
                <a:r>
                  <a:rPr lang="en-US" dirty="0"/>
                  <a:t>Conditioning on some subset of edges: incorporating synergistic info</a:t>
                </a:r>
              </a:p>
              <a:p>
                <a:pPr lvl="1"/>
                <a:r>
                  <a:rPr lang="en-US" dirty="0"/>
                  <a:t>Directly associated with the message of interest,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Able to prove the info-path theorem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25411"/>
                <a:ext cx="10753165" cy="2880697"/>
              </a:xfrm>
              <a:blipFill>
                <a:blip r:embed="rId2"/>
                <a:stretch>
                  <a:fillRect l="-1021" t="-1480" b="-1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8C03AF1-2148-4AF3-BFDC-BBE11F8D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707"/>
            <a:ext cx="10515600" cy="618385"/>
          </a:xfrm>
        </p:spPr>
        <p:txBody>
          <a:bodyPr>
            <a:normAutofit/>
          </a:bodyPr>
          <a:lstStyle/>
          <a:p>
            <a:r>
              <a:rPr lang="en-US" sz="3600" dirty="0"/>
              <a:t>Summary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DB5A156-8C14-431C-B5F2-7F0013857474}"/>
              </a:ext>
            </a:extLst>
          </p:cNvPr>
          <p:cNvSpPr txBox="1">
            <a:spLocks/>
          </p:cNvSpPr>
          <p:nvPr/>
        </p:nvSpPr>
        <p:spPr>
          <a:xfrm>
            <a:off x="838200" y="3977952"/>
            <a:ext cx="10515600" cy="618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Other benefits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CDA2B5-15F3-4D2E-8F97-8834FBB6360B}"/>
              </a:ext>
            </a:extLst>
          </p:cNvPr>
          <p:cNvSpPr txBox="1"/>
          <p:nvPr/>
        </p:nvSpPr>
        <p:spPr>
          <a:xfrm>
            <a:off x="838200" y="4649132"/>
            <a:ext cx="748217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Can obtain inferences that existing tools cannot: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Information flow in feedback networks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Tracking multiple messages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Detecting hidden nodes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086CD8-35B2-4715-94EB-1D7C343390F6}"/>
              </a:ext>
            </a:extLst>
          </p:cNvPr>
          <p:cNvSpPr/>
          <p:nvPr/>
        </p:nvSpPr>
        <p:spPr>
          <a:xfrm>
            <a:off x="6924389" y="5634017"/>
            <a:ext cx="4825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“Information Flow in Computational Systems”</a:t>
            </a:r>
            <a:br>
              <a:rPr lang="en-US" i="1" dirty="0"/>
            </a:br>
            <a:r>
              <a:rPr lang="en-US" i="1" dirty="0"/>
              <a:t>arXiv:1902.02292 [cs.IT] (under review)</a:t>
            </a:r>
          </a:p>
        </p:txBody>
      </p:sp>
    </p:spTree>
    <p:extLst>
      <p:ext uri="{BB962C8B-B14F-4D97-AF65-F5344CB8AC3E}">
        <p14:creationId xmlns:p14="http://schemas.microsoft.com/office/powerpoint/2010/main" val="172878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127B32D-94FA-4EAE-8644-18D79C8F2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1636"/>
            <a:ext cx="10515600" cy="823070"/>
          </a:xfrm>
        </p:spPr>
        <p:txBody>
          <a:bodyPr/>
          <a:lstStyle/>
          <a:p>
            <a:r>
              <a:rPr lang="en-US" dirty="0"/>
              <a:t>Remarks on the Info Flow Definition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25E203-2F4E-4FFE-B8BA-5C1833DC92C4}"/>
                  </a:ext>
                </a:extLst>
              </p:cNvPr>
              <p:cNvSpPr txBox="1"/>
              <p:nvPr/>
            </p:nvSpPr>
            <p:spPr>
              <a:xfrm>
                <a:off x="1874184" y="1150176"/>
                <a:ext cx="844362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An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r>
                  <a:rPr lang="en-US" sz="2800" i="1" u="sng" dirty="0"/>
                  <a:t>has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-info flow if</a:t>
                </a:r>
                <a:br>
                  <a:rPr lang="en-US" sz="2800" dirty="0"/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∃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i="1" dirty="0">
                    <a:latin typeface="Cambria Math" panose="02040503050406030204" pitchFamily="18" charset="0"/>
                  </a:rPr>
                  <a:t>   </a:t>
                </a:r>
                <a:r>
                  <a:rPr lang="en-US" sz="2800" dirty="0">
                    <a:latin typeface="Cambria Math" panose="02040503050406030204" pitchFamily="18" charset="0"/>
                  </a:rPr>
                  <a:t>s</a:t>
                </a:r>
                <a:r>
                  <a:rPr lang="en-US" sz="2800" dirty="0" err="1">
                    <a:latin typeface="Cambria Math" panose="02040503050406030204" pitchFamily="18" charset="0"/>
                  </a:rPr>
                  <a:t>.t.</a:t>
                </a:r>
                <a:r>
                  <a:rPr lang="en-US" sz="2800" dirty="0">
                    <a:latin typeface="Cambria Math" panose="02040503050406030204" pitchFamily="18" charset="0"/>
                  </a:rPr>
                  <a:t>  </a:t>
                </a:r>
                <a:r>
                  <a:rPr lang="en-US" sz="2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25E203-2F4E-4FFE-B8BA-5C1833DC9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184" y="1150176"/>
                <a:ext cx="8443629" cy="954107"/>
              </a:xfrm>
              <a:prstGeom prst="rect">
                <a:avLst/>
              </a:prstGeom>
              <a:blipFill>
                <a:blip r:embed="rId2"/>
                <a:stretch>
                  <a:fillRect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408C3731-1837-48D2-86A8-098F9795B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969437"/>
            <a:ext cx="4356229" cy="44957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Condition on the empty set: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F222DE6-BEA9-4248-9A62-2F5105A8F9D9}"/>
                  </a:ext>
                </a:extLst>
              </p:cNvPr>
              <p:cNvSpPr/>
              <p:nvPr/>
            </p:nvSpPr>
            <p:spPr>
              <a:xfrm>
                <a:off x="1548534" y="4658780"/>
                <a:ext cx="9318192" cy="578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No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-info flow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/>
                  <a:t>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/>
                  <a:t>  No dependence 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F222DE6-BEA9-4248-9A62-2F5105A8F9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534" y="4658780"/>
                <a:ext cx="9318192" cy="578685"/>
              </a:xfrm>
              <a:prstGeom prst="rect">
                <a:avLst/>
              </a:prstGeom>
              <a:blipFill>
                <a:blip r:embed="rId3"/>
                <a:stretch>
                  <a:fillRect l="-1308" t="-4211" b="-2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FD387C9-4AE7-42EA-9E94-39608B6F8199}"/>
                  </a:ext>
                </a:extLst>
              </p:cNvPr>
              <p:cNvSpPr/>
              <p:nvPr/>
            </p:nvSpPr>
            <p:spPr>
              <a:xfrm>
                <a:off x="2281959" y="2316668"/>
                <a:ext cx="7636779" cy="12232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An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en-US" sz="2800" i="1" u="sng" dirty="0">
                    <a:solidFill>
                      <a:schemeClr val="accent4">
                        <a:lumMod val="75000"/>
                      </a:schemeClr>
                    </a:solidFill>
                  </a:rPr>
                  <a:t>has no</a:t>
                </a:r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-info flow if</a:t>
                </a:r>
                <a:b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∀ </m:t>
                    </m:r>
                    <m:sSubSup>
                      <m:sSubSupPr>
                        <m:ctrlP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i="1" dirty="0">
                    <a:solidFill>
                      <a:schemeClr val="accent4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28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FD387C9-4AE7-42EA-9E94-39608B6F8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959" y="2316668"/>
                <a:ext cx="7636779" cy="1223228"/>
              </a:xfrm>
              <a:prstGeom prst="rect">
                <a:avLst/>
              </a:prstGeom>
              <a:blipFill>
                <a:blip r:embed="rId4"/>
                <a:stretch>
                  <a:fillRect b="-1951"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  <a:effectLst>
                <a:softEdge rad="127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1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127B32D-94FA-4EAE-8644-18D79C8F2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1636"/>
            <a:ext cx="10515600" cy="823070"/>
          </a:xfrm>
        </p:spPr>
        <p:txBody>
          <a:bodyPr/>
          <a:lstStyle/>
          <a:p>
            <a:r>
              <a:rPr lang="en-US" dirty="0"/>
              <a:t>Remarks on the Info Flow Definition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25E203-2F4E-4FFE-B8BA-5C1833DC92C4}"/>
                  </a:ext>
                </a:extLst>
              </p:cNvPr>
              <p:cNvSpPr txBox="1"/>
              <p:nvPr/>
            </p:nvSpPr>
            <p:spPr>
              <a:xfrm>
                <a:off x="1874184" y="1150176"/>
                <a:ext cx="844362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An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r>
                  <a:rPr lang="en-US" sz="2800" i="1" u="sng" dirty="0"/>
                  <a:t>has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-info flow if</a:t>
                </a:r>
                <a:br>
                  <a:rPr lang="en-US" sz="2800" dirty="0"/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∃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i="1" dirty="0">
                    <a:latin typeface="Cambria Math" panose="02040503050406030204" pitchFamily="18" charset="0"/>
                  </a:rPr>
                  <a:t>   </a:t>
                </a:r>
                <a:r>
                  <a:rPr lang="en-US" sz="2800" dirty="0" err="1">
                    <a:latin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</a:rPr>
                  <a:t>  </a:t>
                </a:r>
                <a:r>
                  <a:rPr lang="en-US" sz="2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25E203-2F4E-4FFE-B8BA-5C1833DC9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184" y="1150176"/>
                <a:ext cx="8443629" cy="954107"/>
              </a:xfrm>
              <a:prstGeom prst="rect">
                <a:avLst/>
              </a:prstGeom>
              <a:blipFill>
                <a:blip r:embed="rId2"/>
                <a:stretch>
                  <a:fillRect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9C4A7A85-F62F-4D9D-B588-60A661743C18}"/>
              </a:ext>
            </a:extLst>
          </p:cNvPr>
          <p:cNvGrpSpPr/>
          <p:nvPr/>
        </p:nvGrpSpPr>
        <p:grpSpPr>
          <a:xfrm>
            <a:off x="1475746" y="2411098"/>
            <a:ext cx="9240503" cy="759528"/>
            <a:chOff x="1480097" y="2548518"/>
            <a:chExt cx="9240503" cy="7595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3E5F308-71FA-4D7F-9EAB-631F9DAD01D0}"/>
                    </a:ext>
                  </a:extLst>
                </p:cNvPr>
                <p:cNvSpPr/>
                <p:nvPr/>
              </p:nvSpPr>
              <p:spPr>
                <a:xfrm>
                  <a:off x="1480097" y="2548518"/>
                  <a:ext cx="9240503" cy="75952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  <a:ln w="25400">
                  <a:solidFill>
                    <a:schemeClr val="accent4">
                      <a:lumMod val="75000"/>
                    </a:schemeClr>
                  </a:solidFill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a14:m>
                  <a:r>
                    <a:rPr lang="en-US" sz="28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-info flows </a:t>
                  </a:r>
                  <a:r>
                    <a:rPr lang="en-US" sz="2800" i="1" u="sng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out</a:t>
                  </a:r>
                  <a:r>
                    <a:rPr lang="en-US" sz="28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 of a node 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US" sz="28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  </a:t>
                  </a:r>
                  <a14:m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a14:m>
                  <a:r>
                    <a:rPr lang="en-US" sz="28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-info flows </a:t>
                  </a:r>
                  <a:r>
                    <a:rPr lang="en-US" sz="2800" i="1" u="sng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into</a:t>
                  </a:r>
                  <a:r>
                    <a:rPr lang="en-US" sz="28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 the node</a:t>
                  </a: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3E5F308-71FA-4D7F-9EAB-631F9DAD01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0097" y="2548518"/>
                  <a:ext cx="9240503" cy="759528"/>
                </a:xfrm>
                <a:prstGeom prst="rect">
                  <a:avLst/>
                </a:prstGeom>
                <a:blipFill>
                  <a:blip r:embed="rId3"/>
                  <a:stretch>
                    <a:fillRect b="-5469"/>
                  </a:stretch>
                </a:blipFill>
                <a:ln w="25400">
                  <a:solidFill>
                    <a:schemeClr val="accent4">
                      <a:lumMod val="75000"/>
                    </a:schemeClr>
                  </a:solidFill>
                </a:ln>
                <a:effectLst>
                  <a:softEdge rad="12700"/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8B3F5D1-3ED0-4F86-9BFB-47E9C7C3F2B7}"/>
                </a:ext>
              </a:extLst>
            </p:cNvPr>
            <p:cNvCxnSpPr/>
            <p:nvPr/>
          </p:nvCxnSpPr>
          <p:spPr>
            <a:xfrm flipH="1">
              <a:off x="6015035" y="2801096"/>
              <a:ext cx="200025" cy="273422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856D048-5D76-4AB9-8AEA-8F00B9338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1924" y="3564479"/>
            <a:ext cx="4756032" cy="27918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223E13-F644-4411-986D-8B532E139A1E}"/>
                  </a:ext>
                </a:extLst>
              </p:cNvPr>
              <p:cNvSpPr txBox="1"/>
              <p:nvPr/>
            </p:nvSpPr>
            <p:spPr>
              <a:xfrm>
                <a:off x="6744162" y="4167861"/>
                <a:ext cx="34742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; </m:t>
                          </m:r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223E13-F644-4411-986D-8B532E139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162" y="4167861"/>
                <a:ext cx="34742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EC9EE4-3E4B-4AFF-9719-1CDF1007ED46}"/>
                  </a:ext>
                </a:extLst>
              </p:cNvPr>
              <p:cNvSpPr txBox="1"/>
              <p:nvPr/>
            </p:nvSpPr>
            <p:spPr>
              <a:xfrm>
                <a:off x="6744162" y="4835894"/>
                <a:ext cx="34742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; </m:t>
                          </m:r>
                          <m:r>
                            <a:rPr lang="en-US" sz="280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EC9EE4-3E4B-4AFF-9719-1CDF1007E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162" y="4835894"/>
                <a:ext cx="34742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8">
            <a:extLst>
              <a:ext uri="{FF2B5EF4-FFF2-40B4-BE49-F238E27FC236}">
                <a16:creationId xmlns:a16="http://schemas.microsoft.com/office/drawing/2014/main" id="{C9E1009E-BEFF-4D62-A62D-392CF55DB4E6}"/>
              </a:ext>
            </a:extLst>
          </p:cNvPr>
          <p:cNvSpPr/>
          <p:nvPr/>
        </p:nvSpPr>
        <p:spPr>
          <a:xfrm>
            <a:off x="3998205" y="5349589"/>
            <a:ext cx="350236" cy="300058"/>
          </a:xfrm>
          <a:prstGeom prst="roundRect">
            <a:avLst/>
          </a:prstGeom>
          <a:solidFill>
            <a:srgbClr val="CC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A1ED61A-03BF-4E91-882A-96724CF5145C}"/>
              </a:ext>
            </a:extLst>
          </p:cNvPr>
          <p:cNvSpPr/>
          <p:nvPr/>
        </p:nvSpPr>
        <p:spPr>
          <a:xfrm>
            <a:off x="3075404" y="5674051"/>
            <a:ext cx="729073" cy="739579"/>
          </a:xfrm>
          <a:prstGeom prst="ellipse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6">
            <a:extLst>
              <a:ext uri="{FF2B5EF4-FFF2-40B4-BE49-F238E27FC236}">
                <a16:creationId xmlns:a16="http://schemas.microsoft.com/office/drawing/2014/main" id="{9A61814C-8235-4C17-974E-86D31406B7F9}"/>
              </a:ext>
            </a:extLst>
          </p:cNvPr>
          <p:cNvSpPr/>
          <p:nvPr/>
        </p:nvSpPr>
        <p:spPr>
          <a:xfrm>
            <a:off x="3752845" y="4213855"/>
            <a:ext cx="860005" cy="363070"/>
          </a:xfrm>
          <a:prstGeom prst="round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2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2" grpId="0" animBg="1"/>
      <p:bldP spid="16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127B32D-94FA-4EAE-8644-18D79C8F2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1636"/>
            <a:ext cx="10515600" cy="823070"/>
          </a:xfrm>
        </p:spPr>
        <p:txBody>
          <a:bodyPr/>
          <a:lstStyle/>
          <a:p>
            <a:r>
              <a:rPr lang="en-US" dirty="0"/>
              <a:t>The Existence of Information Paths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D1DD3E3-48B9-4FC0-AB60-B79B9DBF46BB}"/>
                  </a:ext>
                </a:extLst>
              </p:cNvPr>
              <p:cNvSpPr/>
              <p:nvPr/>
            </p:nvSpPr>
            <p:spPr>
              <a:xfrm>
                <a:off x="1013721" y="2177433"/>
                <a:ext cx="10164553" cy="162811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r>
                  <a:rPr lang="en-US" sz="2800" u="sng" dirty="0">
                    <a:solidFill>
                      <a:schemeClr val="accent4">
                        <a:lumMod val="75000"/>
                      </a:schemeClr>
                    </a:solidFill>
                  </a:rPr>
                  <a:t>Information Path Theorem</a:t>
                </a:r>
                <a:endParaRPr lang="en-US" sz="2800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If the transmissions of an “output” node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en-US" sz="2800" i="1" dirty="0">
                    <a:solidFill>
                      <a:schemeClr val="accent4">
                        <a:lumMod val="75000"/>
                      </a:schemeClr>
                    </a:solidFill>
                  </a:rPr>
                  <a:t>depend</a:t>
                </a:r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, then there is an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-information path leading from the input nodes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D1DD3E3-48B9-4FC0-AB60-B79B9DBF4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21" y="2177433"/>
                <a:ext cx="10164553" cy="1628117"/>
              </a:xfrm>
              <a:prstGeom prst="rect">
                <a:avLst/>
              </a:prstGeom>
              <a:blipFill>
                <a:blip r:embed="rId2"/>
                <a:stretch>
                  <a:fillRect l="-179" r="-897" b="-4059"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  <a:effectLst>
                <a:softEdge rad="127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25E203-2F4E-4FFE-B8BA-5C1833DC92C4}"/>
                  </a:ext>
                </a:extLst>
              </p:cNvPr>
              <p:cNvSpPr txBox="1"/>
              <p:nvPr/>
            </p:nvSpPr>
            <p:spPr>
              <a:xfrm>
                <a:off x="987603" y="1028714"/>
                <a:ext cx="1021679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/>
                  <a:t>Definition [</a:t>
                </a:r>
                <a14:m>
                  <m:oMath xmlns:m="http://schemas.openxmlformats.org/officeDocument/2006/math">
                    <m:r>
                      <a:rPr lang="en-US" sz="2800" i="1" u="sng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𝑀</m:t>
                    </m:r>
                  </m:oMath>
                </a14:m>
                <a:r>
                  <a:rPr lang="en-US" sz="2800" u="sng" dirty="0"/>
                  <a:t>-Information Path]</a:t>
                </a:r>
              </a:p>
              <a:p>
                <a:r>
                  <a:rPr lang="en-US" sz="2800" dirty="0"/>
                  <a:t>A path, every edge of which has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-information flow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25E203-2F4E-4FFE-B8BA-5C1833DC9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03" y="1028714"/>
                <a:ext cx="10216790" cy="954107"/>
              </a:xfrm>
              <a:prstGeom prst="rect">
                <a:avLst/>
              </a:prstGeom>
              <a:blipFill>
                <a:blip r:embed="rId3"/>
                <a:stretch>
                  <a:fillRect l="-1193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47B5782-DCD7-45A7-9F69-CBB8C95BB0B8}"/>
              </a:ext>
            </a:extLst>
          </p:cNvPr>
          <p:cNvGrpSpPr/>
          <p:nvPr/>
        </p:nvGrpSpPr>
        <p:grpSpPr>
          <a:xfrm>
            <a:off x="2386360" y="4257457"/>
            <a:ext cx="8040794" cy="2136992"/>
            <a:chOff x="2386360" y="4219357"/>
            <a:chExt cx="8040794" cy="21369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3C41A3BA-07A7-4B50-843D-BB7D46D59CD9}"/>
                    </a:ext>
                  </a:extLst>
                </p:cNvPr>
                <p:cNvSpPr/>
                <p:nvPr/>
              </p:nvSpPr>
              <p:spPr>
                <a:xfrm>
                  <a:off x="3369605" y="4219357"/>
                  <a:ext cx="675476" cy="694177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  <a:alpha val="70000"/>
                  </a:schemeClr>
                </a:solidFill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3C41A3BA-07A7-4B50-843D-BB7D46D59C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9605" y="4219357"/>
                  <a:ext cx="675476" cy="69417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D6381558-174F-4549-902B-0D6E8D3DFC49}"/>
                    </a:ext>
                  </a:extLst>
                </p:cNvPr>
                <p:cNvSpPr/>
                <p:nvPr/>
              </p:nvSpPr>
              <p:spPr>
                <a:xfrm>
                  <a:off x="5422438" y="4219357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D6381558-174F-4549-902B-0D6E8D3DFC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2438" y="4219357"/>
                  <a:ext cx="675476" cy="69417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6D03C0A6-FFAE-4C2C-9CA5-056C51A71134}"/>
                    </a:ext>
                  </a:extLst>
                </p:cNvPr>
                <p:cNvSpPr/>
                <p:nvPr/>
              </p:nvSpPr>
              <p:spPr>
                <a:xfrm>
                  <a:off x="7475270" y="4219357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6D03C0A6-FFAE-4C2C-9CA5-056C51A711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5270" y="4219357"/>
                  <a:ext cx="675476" cy="694177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536AD251-878C-4508-A916-30867193336A}"/>
                    </a:ext>
                  </a:extLst>
                </p:cNvPr>
                <p:cNvSpPr/>
                <p:nvPr/>
              </p:nvSpPr>
              <p:spPr>
                <a:xfrm>
                  <a:off x="3369605" y="5662172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536AD251-878C-4508-A916-3086719333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9605" y="5662172"/>
                  <a:ext cx="675476" cy="694177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0E3F7EBF-D87B-42A0-824F-992A0ED30A91}"/>
                    </a:ext>
                  </a:extLst>
                </p:cNvPr>
                <p:cNvSpPr/>
                <p:nvPr/>
              </p:nvSpPr>
              <p:spPr>
                <a:xfrm>
                  <a:off x="5422438" y="5662172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0E3F7EBF-D87B-42A0-824F-992A0ED30A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2438" y="5662172"/>
                  <a:ext cx="675476" cy="694177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71C097DA-D90B-425C-BA75-0B3BBBEF6198}"/>
                    </a:ext>
                  </a:extLst>
                </p:cNvPr>
                <p:cNvSpPr/>
                <p:nvPr/>
              </p:nvSpPr>
              <p:spPr>
                <a:xfrm>
                  <a:off x="7475270" y="5662172"/>
                  <a:ext cx="675476" cy="6941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71C097DA-D90B-425C-BA75-0B3BBBEF61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5270" y="5662172"/>
                  <a:ext cx="675476" cy="694177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704A1311-6091-4684-8B8A-CFE544B91348}"/>
                </a:ext>
              </a:extLst>
            </p:cNvPr>
            <p:cNvCxnSpPr>
              <a:stCxn id="101" idx="6"/>
              <a:endCxn id="102" idx="2"/>
            </p:cNvCxnSpPr>
            <p:nvPr/>
          </p:nvCxnSpPr>
          <p:spPr>
            <a:xfrm>
              <a:off x="4045081" y="4566446"/>
              <a:ext cx="137735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1B8831EF-94CE-43D7-9BA3-0C63C0D733C6}"/>
                </a:ext>
              </a:extLst>
            </p:cNvPr>
            <p:cNvCxnSpPr>
              <a:endCxn id="101" idx="2"/>
            </p:cNvCxnSpPr>
            <p:nvPr/>
          </p:nvCxnSpPr>
          <p:spPr>
            <a:xfrm>
              <a:off x="2955739" y="4566446"/>
              <a:ext cx="41386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4F1BD1F5-95C2-492B-8B3A-215BFDE0AC6D}"/>
                </a:ext>
              </a:extLst>
            </p:cNvPr>
            <p:cNvCxnSpPr/>
            <p:nvPr/>
          </p:nvCxnSpPr>
          <p:spPr>
            <a:xfrm>
              <a:off x="8169034" y="6026433"/>
              <a:ext cx="420247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0592D23B-884C-4666-A730-5A50F307162A}"/>
                    </a:ext>
                  </a:extLst>
                </p:cNvPr>
                <p:cNvSpPr txBox="1"/>
                <p:nvPr/>
              </p:nvSpPr>
              <p:spPr>
                <a:xfrm>
                  <a:off x="2386360" y="4304835"/>
                  <a:ext cx="58137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8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0592D23B-884C-4666-A730-5A50F30716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360" y="4304835"/>
                  <a:ext cx="581378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D68E4701-DBA1-4965-9FAB-4C149DC0DB26}"/>
                    </a:ext>
                  </a:extLst>
                </p:cNvPr>
                <p:cNvSpPr txBox="1"/>
                <p:nvPr/>
              </p:nvSpPr>
              <p:spPr>
                <a:xfrm>
                  <a:off x="8553821" y="5762013"/>
                  <a:ext cx="187333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8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D68E4701-DBA1-4965-9FAB-4C149DC0DB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3821" y="5762013"/>
                  <a:ext cx="1873333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F1F31EFA-1854-4A8D-9B79-C8E6B9385F79}"/>
                    </a:ext>
                  </a:extLst>
                </p:cNvPr>
                <p:cNvSpPr txBox="1"/>
                <p:nvPr/>
              </p:nvSpPr>
              <p:spPr>
                <a:xfrm>
                  <a:off x="4168015" y="4297985"/>
                  <a:ext cx="1011775" cy="52322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F1F31EFA-1854-4A8D-9B79-C8E6B9385F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8015" y="4297985"/>
                  <a:ext cx="1011775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EF892B84-9773-47BF-A030-79E37386FCF3}"/>
                </a:ext>
              </a:extLst>
            </p:cNvPr>
            <p:cNvCxnSpPr>
              <a:cxnSpLocks/>
              <a:stCxn id="104" idx="6"/>
              <a:endCxn id="105" idx="2"/>
            </p:cNvCxnSpPr>
            <p:nvPr/>
          </p:nvCxnSpPr>
          <p:spPr>
            <a:xfrm>
              <a:off x="4045081" y="6009261"/>
              <a:ext cx="137735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B50920B3-E1D5-42C5-9F3C-695192591C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6793" y="4713728"/>
              <a:ext cx="1391587" cy="11364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DA7B4087-E86A-4C53-BCF1-CF5C9CE8FD75}"/>
                </a:ext>
              </a:extLst>
            </p:cNvPr>
            <p:cNvCxnSpPr>
              <a:cxnSpLocks/>
              <a:stCxn id="102" idx="6"/>
              <a:endCxn id="103" idx="2"/>
            </p:cNvCxnSpPr>
            <p:nvPr/>
          </p:nvCxnSpPr>
          <p:spPr>
            <a:xfrm>
              <a:off x="6097914" y="4566446"/>
              <a:ext cx="13773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17A092AA-ABD6-4E5B-BFC7-86623752115F}"/>
                </a:ext>
              </a:extLst>
            </p:cNvPr>
            <p:cNvCxnSpPr>
              <a:cxnSpLocks/>
              <a:stCxn id="105" idx="6"/>
              <a:endCxn id="106" idx="2"/>
            </p:cNvCxnSpPr>
            <p:nvPr/>
          </p:nvCxnSpPr>
          <p:spPr>
            <a:xfrm>
              <a:off x="6097914" y="6009261"/>
              <a:ext cx="137735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336DEA8-7B6C-46EE-8E45-0AD2DEA4FC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1338" y="4714158"/>
              <a:ext cx="1413932" cy="11360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5A5823ED-945B-481B-BF4E-9F8271EFFF22}"/>
                </a:ext>
              </a:extLst>
            </p:cNvPr>
            <p:cNvCxnSpPr>
              <a:cxnSpLocks/>
              <a:endCxn id="106" idx="1"/>
            </p:cNvCxnSpPr>
            <p:nvPr/>
          </p:nvCxnSpPr>
          <p:spPr>
            <a:xfrm>
              <a:off x="6097914" y="4724446"/>
              <a:ext cx="1476277" cy="1039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4919A8C1-C108-42AD-BC55-3D5DF427013D}"/>
                    </a:ext>
                  </a:extLst>
                </p:cNvPr>
                <p:cNvSpPr txBox="1"/>
                <p:nvPr/>
              </p:nvSpPr>
              <p:spPr>
                <a:xfrm>
                  <a:off x="6245070" y="4286173"/>
                  <a:ext cx="965459" cy="52322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4919A8C1-C108-42AD-BC55-3D5DF42701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5070" y="4286173"/>
                  <a:ext cx="965459" cy="5232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952C189B-529F-4376-8538-62EF02A3C1CB}"/>
                </a:ext>
              </a:extLst>
            </p:cNvPr>
            <p:cNvCxnSpPr>
              <a:cxnSpLocks/>
            </p:cNvCxnSpPr>
            <p:nvPr/>
          </p:nvCxnSpPr>
          <p:spPr>
            <a:xfrm>
              <a:off x="4022735" y="4724446"/>
              <a:ext cx="1410618" cy="112577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5FF4973-63E6-4462-BDB3-2F460AD5B5FE}"/>
                </a:ext>
              </a:extLst>
            </p:cNvPr>
            <p:cNvGrpSpPr/>
            <p:nvPr/>
          </p:nvGrpSpPr>
          <p:grpSpPr>
            <a:xfrm>
              <a:off x="9455318" y="5748671"/>
              <a:ext cx="551567" cy="523676"/>
              <a:chOff x="9455318" y="5748671"/>
              <a:chExt cx="551567" cy="5236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4E8EEB3F-5708-48A3-B1D9-EF9CFD7761F4}"/>
                      </a:ext>
                    </a:extLst>
                  </p:cNvPr>
                  <p:cNvSpPr txBox="1"/>
                  <p:nvPr/>
                </p:nvSpPr>
                <p:spPr>
                  <a:xfrm>
                    <a:off x="9501618" y="5749127"/>
                    <a:ext cx="50526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⊥</m:t>
                          </m:r>
                        </m:oMath>
                      </m:oMathPara>
                    </a14:m>
                    <a:endParaRPr lang="en-US" sz="28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4E8EEB3F-5708-48A3-B1D9-EF9CFD7761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1618" y="5749127"/>
                    <a:ext cx="505267" cy="52322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B0617F6B-A8A3-4033-84DD-F161322C4B65}"/>
                      </a:ext>
                    </a:extLst>
                  </p:cNvPr>
                  <p:cNvSpPr txBox="1"/>
                  <p:nvPr/>
                </p:nvSpPr>
                <p:spPr>
                  <a:xfrm>
                    <a:off x="9455318" y="5748671"/>
                    <a:ext cx="50526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⊥</m:t>
                          </m:r>
                        </m:oMath>
                      </m:oMathPara>
                    </a14:m>
                    <a:endParaRPr lang="en-US" sz="28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B0617F6B-A8A3-4033-84DD-F161322C4B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55318" y="5748671"/>
                    <a:ext cx="505267" cy="52322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19F89364-036A-4BB0-B4A3-AD78F27E383C}"/>
                  </a:ext>
                </a:extLst>
              </p:cNvPr>
              <p:cNvCxnSpPr/>
              <p:nvPr/>
            </p:nvCxnSpPr>
            <p:spPr>
              <a:xfrm flipH="1">
                <a:off x="9628296" y="5891855"/>
                <a:ext cx="200025" cy="27342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10389E6-BF58-4EBE-9FCB-3BCB86040771}"/>
                  </a:ext>
                </a:extLst>
              </p:cNvPr>
              <p:cNvSpPr txBox="1"/>
              <p:nvPr/>
            </p:nvSpPr>
            <p:spPr>
              <a:xfrm>
                <a:off x="3799629" y="3841601"/>
                <a:ext cx="785215" cy="617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𝑖𝑝</m:t>
                          </m:r>
                        </m:sup>
                      </m:sSubSup>
                    </m:oMath>
                  </m:oMathPara>
                </a14:m>
                <a:endParaRPr 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10389E6-BF58-4EBE-9FCB-3BCB86040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629" y="3841601"/>
                <a:ext cx="785215" cy="617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B7C47D5-1FAA-4536-9BE4-D1AB9A1ED38D}"/>
                  </a:ext>
                </a:extLst>
              </p:cNvPr>
              <p:cNvSpPr txBox="1"/>
              <p:nvPr/>
            </p:nvSpPr>
            <p:spPr>
              <a:xfrm>
                <a:off x="7958978" y="5281627"/>
                <a:ext cx="847733" cy="5833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5D913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rgbClr val="5D913C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5D913C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5D913C"/>
                              </a:solidFill>
                              <a:latin typeface="Cambria Math" panose="02040503050406030204" pitchFamily="18" charset="0"/>
                            </a:rPr>
                            <m:t>𝑜𝑝</m:t>
                          </m:r>
                        </m:sup>
                      </m:sSubSup>
                    </m:oMath>
                  </m:oMathPara>
                </a14:m>
                <a:endParaRPr lang="en-US" sz="2800" dirty="0">
                  <a:solidFill>
                    <a:srgbClr val="5D913C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B7C47D5-1FAA-4536-9BE4-D1AB9A1ED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978" y="5281627"/>
                <a:ext cx="847733" cy="58330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4A855129-8DCC-4E99-98AF-556EEF1108B4}"/>
              </a:ext>
            </a:extLst>
          </p:cNvPr>
          <p:cNvSpPr/>
          <p:nvPr/>
        </p:nvSpPr>
        <p:spPr>
          <a:xfrm>
            <a:off x="7371919" y="5598877"/>
            <a:ext cx="882178" cy="894891"/>
          </a:xfrm>
          <a:prstGeom prst="ellipse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A9A3381-39FA-4FF8-AE1F-2FA41A507FC8}"/>
              </a:ext>
            </a:extLst>
          </p:cNvPr>
          <p:cNvSpPr/>
          <p:nvPr/>
        </p:nvSpPr>
        <p:spPr>
          <a:xfrm>
            <a:off x="5310324" y="4148807"/>
            <a:ext cx="882178" cy="894891"/>
          </a:xfrm>
          <a:prstGeom prst="ellipse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D536C5E-3770-4498-8224-D2CE09B448A3}"/>
              </a:ext>
            </a:extLst>
          </p:cNvPr>
          <p:cNvSpPr/>
          <p:nvPr/>
        </p:nvSpPr>
        <p:spPr>
          <a:xfrm>
            <a:off x="5310324" y="5596607"/>
            <a:ext cx="882178" cy="894891"/>
          </a:xfrm>
          <a:prstGeom prst="ellipse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A8FCDCC-9FBF-4BAB-808A-82F48248A588}"/>
              </a:ext>
            </a:extLst>
          </p:cNvPr>
          <p:cNvSpPr/>
          <p:nvPr/>
        </p:nvSpPr>
        <p:spPr>
          <a:xfrm>
            <a:off x="3262196" y="4148807"/>
            <a:ext cx="882178" cy="894891"/>
          </a:xfrm>
          <a:prstGeom prst="ellipse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67CFBA3-0530-41B2-ADFA-2CBC5DB606B7}"/>
              </a:ext>
            </a:extLst>
          </p:cNvPr>
          <p:cNvGrpSpPr/>
          <p:nvPr/>
        </p:nvGrpSpPr>
        <p:grpSpPr>
          <a:xfrm>
            <a:off x="8881803" y="4213006"/>
            <a:ext cx="2676645" cy="919029"/>
            <a:chOff x="4762026" y="2468768"/>
            <a:chExt cx="2676645" cy="9190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F82AE003-BC33-4ABF-88D6-9904B604C6D4}"/>
                    </a:ext>
                  </a:extLst>
                </p:cNvPr>
                <p:cNvSpPr/>
                <p:nvPr/>
              </p:nvSpPr>
              <p:spPr>
                <a:xfrm>
                  <a:off x="4762026" y="2468768"/>
                  <a:ext cx="2676645" cy="919029"/>
                </a:xfrm>
                <a:prstGeom prst="rect">
                  <a:avLst/>
                </a:prstGeom>
                <a:noFill/>
                <a:ln w="31750">
                  <a:solidFill>
                    <a:srgbClr val="CC0000"/>
                  </a:solidFill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r>
                    <a:rPr lang="en-US" sz="2800" dirty="0">
                      <a:solidFill>
                        <a:srgbClr val="CC0000"/>
                      </a:solidFill>
                    </a:rPr>
                    <a:t>Info flow </a:t>
                  </a:r>
                  <a:r>
                    <a:rPr lang="en-US" sz="2800" i="1" u="sng" dirty="0">
                      <a:solidFill>
                        <a:srgbClr val="CC0000"/>
                      </a:solidFill>
                    </a:rPr>
                    <a:t>out</a:t>
                  </a:r>
                  <a:r>
                    <a:rPr lang="en-US" sz="2800" dirty="0">
                      <a:solidFill>
                        <a:srgbClr val="CC0000"/>
                      </a:solidFill>
                    </a:rPr>
                    <a:t> </a:t>
                  </a:r>
                  <a:br>
                    <a:rPr lang="en-US" sz="2800" dirty="0">
                      <a:solidFill>
                        <a:srgbClr val="CC0000"/>
                      </a:solidFill>
                    </a:rPr>
                  </a:b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US" sz="2800" dirty="0">
                      <a:solidFill>
                        <a:srgbClr val="CC0000"/>
                      </a:solidFill>
                    </a:rPr>
                    <a:t>  Info flow </a:t>
                  </a:r>
                  <a:r>
                    <a:rPr lang="en-US" sz="2800" i="1" u="sng" dirty="0">
                      <a:solidFill>
                        <a:srgbClr val="CC0000"/>
                      </a:solidFill>
                    </a:rPr>
                    <a:t>in</a:t>
                  </a:r>
                  <a:endParaRPr lang="en-US" sz="2800" dirty="0">
                    <a:solidFill>
                      <a:srgbClr val="CC000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F82AE003-BC33-4ABF-88D6-9904B604C6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2026" y="2468768"/>
                  <a:ext cx="2676645" cy="919029"/>
                </a:xfrm>
                <a:prstGeom prst="rect">
                  <a:avLst/>
                </a:prstGeom>
                <a:blipFill>
                  <a:blip r:embed="rId18"/>
                  <a:stretch>
                    <a:fillRect l="-901" t="-6410" b="-17949"/>
                  </a:stretch>
                </a:blipFill>
                <a:ln w="31750">
                  <a:solidFill>
                    <a:srgbClr val="CC0000"/>
                  </a:solidFill>
                </a:ln>
                <a:effectLst>
                  <a:softEdge rad="12700"/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B729065-4FD6-4A31-BA6B-29ED6ADA3CEA}"/>
                </a:ext>
              </a:extLst>
            </p:cNvPr>
            <p:cNvCxnSpPr/>
            <p:nvPr/>
          </p:nvCxnSpPr>
          <p:spPr>
            <a:xfrm flipH="1">
              <a:off x="4980820" y="3015254"/>
              <a:ext cx="200025" cy="273422"/>
            </a:xfrm>
            <a:prstGeom prst="line">
              <a:avLst/>
            </a:prstGeom>
            <a:ln w="25400">
              <a:solidFill>
                <a:srgbClr val="CC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5">
            <a:extLst>
              <a:ext uri="{FF2B5EF4-FFF2-40B4-BE49-F238E27FC236}">
                <a16:creationId xmlns:a16="http://schemas.microsoft.com/office/drawing/2014/main" id="{24D94F97-294E-4CFB-BBC8-7D3C64130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9115" y="3794864"/>
            <a:ext cx="4186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✗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20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31" grpId="0"/>
      <p:bldP spid="32" grpId="0"/>
      <p:bldP spid="34" grpId="0" animBg="1"/>
      <p:bldP spid="35" grpId="0" animBg="1"/>
      <p:bldP spid="36" grpId="0" animBg="1"/>
      <p:bldP spid="37" grpId="0" animBg="1"/>
      <p:bldP spid="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A06AA-92AC-4C26-9E4D-84166159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A69B37-E91D-45E6-BDB8-1AD877883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1636"/>
            <a:ext cx="10515600" cy="823070"/>
          </a:xfrm>
        </p:spPr>
        <p:txBody>
          <a:bodyPr/>
          <a:lstStyle/>
          <a:p>
            <a:r>
              <a:rPr lang="en-US" dirty="0"/>
              <a:t>Proving the Info Path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6066B16-022C-408F-B454-7EB788D5CC8A}"/>
                  </a:ext>
                </a:extLst>
              </p:cNvPr>
              <p:cNvSpPr/>
              <p:nvPr/>
            </p:nvSpPr>
            <p:spPr>
              <a:xfrm>
                <a:off x="2277610" y="1530476"/>
                <a:ext cx="7636779" cy="12232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Transmissions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 depend on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b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⇒∃</m:t>
                    </m:r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 an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-information path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𝑖𝑝</m:t>
                        </m:r>
                      </m:sup>
                    </m:sSubSup>
                    <m:r>
                      <a:rPr lang="en-U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sup>
                    </m:sSubSup>
                  </m:oMath>
                </a14:m>
                <a:endParaRPr lang="en-US" sz="28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6066B16-022C-408F-B454-7EB788D5CC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610" y="1530476"/>
                <a:ext cx="7636779" cy="1223228"/>
              </a:xfrm>
              <a:prstGeom prst="rect">
                <a:avLst/>
              </a:prstGeom>
              <a:blipFill>
                <a:blip r:embed="rId2"/>
                <a:stretch>
                  <a:fillRect b="-5854"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  <a:effectLst>
                <a:softEdge rad="127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B28287C-D199-4D08-95A1-EC8F7ADAC4C7}"/>
                  </a:ext>
                </a:extLst>
              </p:cNvPr>
              <p:cNvSpPr/>
              <p:nvPr/>
            </p:nvSpPr>
            <p:spPr>
              <a:xfrm>
                <a:off x="2277610" y="3955737"/>
                <a:ext cx="7636779" cy="12232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en-US" sz="2800" i="1" u="sng" dirty="0">
                    <a:solidFill>
                      <a:schemeClr val="accent4">
                        <a:lumMod val="75000"/>
                      </a:schemeClr>
                    </a:solidFill>
                  </a:rPr>
                  <a:t>no</a:t>
                </a:r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-information path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𝑖𝑝</m:t>
                        </m:r>
                      </m:sup>
                    </m:sSubSup>
                    <m:r>
                      <a:rPr lang="en-U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sup>
                    </m:sSubSup>
                  </m:oMath>
                </a14:m>
                <a:b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 Transmissions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en-US" sz="2800" i="1" u="sng" dirty="0">
                    <a:solidFill>
                      <a:schemeClr val="accent4">
                        <a:lumMod val="75000"/>
                      </a:schemeClr>
                    </a:solidFill>
                  </a:rPr>
                  <a:t>cannot</a:t>
                </a:r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 depend on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8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B28287C-D199-4D08-95A1-EC8F7ADAC4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610" y="3955737"/>
                <a:ext cx="7636779" cy="1223228"/>
              </a:xfrm>
              <a:prstGeom prst="rect">
                <a:avLst/>
              </a:prstGeom>
              <a:blipFill>
                <a:blip r:embed="rId3"/>
                <a:stretch>
                  <a:fillRect b="-6341"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  <a:effectLst>
                <a:softEdge rad="127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8D26A7A-8860-4F83-898A-5A570CF8D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942" y="3129935"/>
            <a:ext cx="4791852" cy="44957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We’ll prove the contrapositive:</a:t>
            </a:r>
          </a:p>
        </p:txBody>
      </p:sp>
    </p:spTree>
    <p:extLst>
      <p:ext uri="{BB962C8B-B14F-4D97-AF65-F5344CB8AC3E}">
        <p14:creationId xmlns:p14="http://schemas.microsoft.com/office/powerpoint/2010/main" val="394346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A06AA-92AC-4C26-9E4D-84166159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5718" y="6356349"/>
            <a:ext cx="2743200" cy="365125"/>
          </a:xfrm>
        </p:spPr>
        <p:txBody>
          <a:bodyPr/>
          <a:lstStyle/>
          <a:p>
            <a:fld id="{A5CC2150-AAC8-453C-A112-E1BFA82E9E3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A69B37-E91D-45E6-BDB8-1AD877883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1636"/>
            <a:ext cx="10515600" cy="823070"/>
          </a:xfrm>
        </p:spPr>
        <p:txBody>
          <a:bodyPr/>
          <a:lstStyle/>
          <a:p>
            <a:r>
              <a:rPr lang="en-US" dirty="0"/>
              <a:t>A Proof Sketch through Pictures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2549679-3FD8-4E45-B4F3-8D6E839EDB12}"/>
                  </a:ext>
                </a:extLst>
              </p:cNvPr>
              <p:cNvSpPr/>
              <p:nvPr/>
            </p:nvSpPr>
            <p:spPr>
              <a:xfrm>
                <a:off x="2358322" y="947822"/>
                <a:ext cx="6942527" cy="690480"/>
              </a:xfrm>
              <a:prstGeom prst="rect">
                <a:avLst/>
              </a:prstGeom>
              <a:noFill/>
              <a:ln w="25400"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i="1" u="sng" dirty="0">
                    <a:solidFill>
                      <a:schemeClr val="tx1"/>
                    </a:solidFill>
                  </a:rPr>
                  <a:t>no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-information path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𝑖𝑝</m:t>
                        </m:r>
                      </m:sup>
                    </m:sSubSup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sup>
                    </m:sSubSup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2549679-3FD8-4E45-B4F3-8D6E839ED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322" y="947822"/>
                <a:ext cx="6942527" cy="690480"/>
              </a:xfrm>
              <a:prstGeom prst="rect">
                <a:avLst/>
              </a:prstGeom>
              <a:blipFill>
                <a:blip r:embed="rId2"/>
                <a:stretch>
                  <a:fillRect b="-17544"/>
                </a:stretch>
              </a:blipFill>
              <a:ln w="25400">
                <a:noFill/>
              </a:ln>
              <a:effectLst>
                <a:softEdge rad="127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7776A634-A10E-41E5-87C0-1863B112F452}"/>
              </a:ext>
            </a:extLst>
          </p:cNvPr>
          <p:cNvGrpSpPr/>
          <p:nvPr/>
        </p:nvGrpSpPr>
        <p:grpSpPr>
          <a:xfrm>
            <a:off x="2513699" y="2056521"/>
            <a:ext cx="983245" cy="523220"/>
            <a:chOff x="2477123" y="2784062"/>
            <a:chExt cx="983245" cy="52322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D2FB39-A2CA-4846-AD8A-42CADC95C8F3}"/>
                </a:ext>
              </a:extLst>
            </p:cNvPr>
            <p:cNvCxnSpPr>
              <a:cxnSpLocks/>
            </p:cNvCxnSpPr>
            <p:nvPr/>
          </p:nvCxnSpPr>
          <p:spPr>
            <a:xfrm>
              <a:off x="3046502" y="3042174"/>
              <a:ext cx="41386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36F8B23-2139-4F4A-91BF-F1AFA8AA0533}"/>
                    </a:ext>
                  </a:extLst>
                </p:cNvPr>
                <p:cNvSpPr txBox="1"/>
                <p:nvPr/>
              </p:nvSpPr>
              <p:spPr>
                <a:xfrm>
                  <a:off x="2477123" y="2784062"/>
                  <a:ext cx="58137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8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36F8B23-2139-4F4A-91BF-F1AFA8AA05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123" y="2784062"/>
                  <a:ext cx="581378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AB4DFF-D7FA-46F3-9E3F-6E2C9012381A}"/>
              </a:ext>
            </a:extLst>
          </p:cNvPr>
          <p:cNvCxnSpPr>
            <a:cxnSpLocks/>
          </p:cNvCxnSpPr>
          <p:nvPr/>
        </p:nvCxnSpPr>
        <p:spPr>
          <a:xfrm>
            <a:off x="4150074" y="2476132"/>
            <a:ext cx="1410618" cy="112577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274D3E9-356B-4649-B1CE-FE894F5226D1}"/>
              </a:ext>
            </a:extLst>
          </p:cNvPr>
          <p:cNvGrpSpPr/>
          <p:nvPr/>
        </p:nvGrpSpPr>
        <p:grpSpPr>
          <a:xfrm>
            <a:off x="3496944" y="1971043"/>
            <a:ext cx="4781141" cy="3542304"/>
            <a:chOff x="3460368" y="2698584"/>
            <a:chExt cx="4781141" cy="35423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E464CCB-0746-40CB-8BFE-BA145AD035FD}"/>
                    </a:ext>
                  </a:extLst>
                </p:cNvPr>
                <p:cNvSpPr/>
                <p:nvPr/>
              </p:nvSpPr>
              <p:spPr>
                <a:xfrm>
                  <a:off x="3460368" y="2698584"/>
                  <a:ext cx="675476" cy="694177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  <a:alpha val="70000"/>
                  </a:schemeClr>
                </a:solidFill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E464CCB-0746-40CB-8BFE-BA145AD035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0368" y="2698584"/>
                  <a:ext cx="675476" cy="69417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F73C54F-CDA3-4B0F-8766-3C767F25A890}"/>
                    </a:ext>
                  </a:extLst>
                </p:cNvPr>
                <p:cNvSpPr/>
                <p:nvPr/>
              </p:nvSpPr>
              <p:spPr>
                <a:xfrm>
                  <a:off x="5513201" y="2698584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F73C54F-CDA3-4B0F-8766-3C767F25A8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3201" y="2698584"/>
                  <a:ext cx="675476" cy="69417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BE32073-D8BA-42A6-BCEC-B16B7E217722}"/>
                    </a:ext>
                  </a:extLst>
                </p:cNvPr>
                <p:cNvSpPr/>
                <p:nvPr/>
              </p:nvSpPr>
              <p:spPr>
                <a:xfrm>
                  <a:off x="7566033" y="2698584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BE32073-D8BA-42A6-BCEC-B16B7E2177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033" y="2698584"/>
                  <a:ext cx="675476" cy="694177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1A85A297-5841-47F0-B7D5-74E4F41AA1EA}"/>
                    </a:ext>
                  </a:extLst>
                </p:cNvPr>
                <p:cNvSpPr/>
                <p:nvPr/>
              </p:nvSpPr>
              <p:spPr>
                <a:xfrm>
                  <a:off x="3460368" y="4122647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1A85A297-5841-47F0-B7D5-74E4F41AA1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0368" y="4122647"/>
                  <a:ext cx="675476" cy="694177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A9A58B60-42D0-4305-A967-4ACC32081C25}"/>
                    </a:ext>
                  </a:extLst>
                </p:cNvPr>
                <p:cNvSpPr/>
                <p:nvPr/>
              </p:nvSpPr>
              <p:spPr>
                <a:xfrm>
                  <a:off x="5513201" y="4122647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A9A58B60-42D0-4305-A967-4ACC32081C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3201" y="4122647"/>
                  <a:ext cx="675476" cy="694177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76254F3-6CC4-435C-A58C-7530600EB37D}"/>
                    </a:ext>
                  </a:extLst>
                </p:cNvPr>
                <p:cNvSpPr/>
                <p:nvPr/>
              </p:nvSpPr>
              <p:spPr>
                <a:xfrm>
                  <a:off x="7566033" y="4122647"/>
                  <a:ext cx="675476" cy="6941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76254F3-6CC4-435C-A58C-7530600EB3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033" y="4122647"/>
                  <a:ext cx="675476" cy="694177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BA2C396C-2BF6-405D-9D98-22031117B5CB}"/>
                    </a:ext>
                  </a:extLst>
                </p:cNvPr>
                <p:cNvSpPr/>
                <p:nvPr/>
              </p:nvSpPr>
              <p:spPr>
                <a:xfrm>
                  <a:off x="3471283" y="5546711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BA2C396C-2BF6-405D-9D98-22031117B5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1283" y="5546711"/>
                  <a:ext cx="675476" cy="69417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A4ED3BA1-90D7-4B44-8CAE-F3D4D574AA7C}"/>
                    </a:ext>
                  </a:extLst>
                </p:cNvPr>
                <p:cNvSpPr/>
                <p:nvPr/>
              </p:nvSpPr>
              <p:spPr>
                <a:xfrm>
                  <a:off x="5524116" y="5546711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A4ED3BA1-90D7-4B44-8CAE-F3D4D574AA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4116" y="5546711"/>
                  <a:ext cx="675476" cy="694177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72F0C60B-F68F-4D29-A601-D9F59EF92793}"/>
                    </a:ext>
                  </a:extLst>
                </p:cNvPr>
                <p:cNvSpPr/>
                <p:nvPr/>
              </p:nvSpPr>
              <p:spPr>
                <a:xfrm>
                  <a:off x="7566033" y="5546710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72F0C60B-F68F-4D29-A601-D9F59EF927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033" y="5546710"/>
                  <a:ext cx="675476" cy="694177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5B6013B-BCE3-40E5-903A-470523E10FF8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4172420" y="2318132"/>
            <a:ext cx="1377357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981C8EE-9BCB-45B2-9882-35A66CCA189C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6225253" y="2318132"/>
            <a:ext cx="137735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7902FD6-AEBC-4C46-8CDD-B1AF026397F0}"/>
              </a:ext>
            </a:extLst>
          </p:cNvPr>
          <p:cNvSpPr/>
          <p:nvPr/>
        </p:nvSpPr>
        <p:spPr>
          <a:xfrm>
            <a:off x="4567437" y="2914722"/>
            <a:ext cx="4047066" cy="2770276"/>
          </a:xfrm>
          <a:custGeom>
            <a:avLst/>
            <a:gdLst>
              <a:gd name="connsiteX0" fmla="*/ 5452533 w 5452533"/>
              <a:gd name="connsiteY0" fmla="*/ 0 h 3293533"/>
              <a:gd name="connsiteX1" fmla="*/ 0 w 5452533"/>
              <a:gd name="connsiteY1" fmla="*/ 3293533 h 3293533"/>
              <a:gd name="connsiteX0" fmla="*/ 5452533 w 5452533"/>
              <a:gd name="connsiteY0" fmla="*/ 0 h 3293533"/>
              <a:gd name="connsiteX1" fmla="*/ 4240608 w 5452533"/>
              <a:gd name="connsiteY1" fmla="*/ 733327 h 3293533"/>
              <a:gd name="connsiteX2" fmla="*/ 0 w 5452533"/>
              <a:gd name="connsiteY2" fmla="*/ 3293533 h 3293533"/>
              <a:gd name="connsiteX0" fmla="*/ 5452533 w 5452533"/>
              <a:gd name="connsiteY0" fmla="*/ 0 h 3293533"/>
              <a:gd name="connsiteX1" fmla="*/ 4240608 w 5452533"/>
              <a:gd name="connsiteY1" fmla="*/ 733327 h 3293533"/>
              <a:gd name="connsiteX2" fmla="*/ 1302674 w 5452533"/>
              <a:gd name="connsiteY2" fmla="*/ 2477460 h 3293533"/>
              <a:gd name="connsiteX3" fmla="*/ 0 w 5452533"/>
              <a:gd name="connsiteY3" fmla="*/ 3293533 h 3293533"/>
              <a:gd name="connsiteX0" fmla="*/ 5452533 w 5452533"/>
              <a:gd name="connsiteY0" fmla="*/ 0 h 3293533"/>
              <a:gd name="connsiteX1" fmla="*/ 4240608 w 5452533"/>
              <a:gd name="connsiteY1" fmla="*/ 733327 h 3293533"/>
              <a:gd name="connsiteX2" fmla="*/ 1218007 w 5452533"/>
              <a:gd name="connsiteY2" fmla="*/ 2214993 h 3293533"/>
              <a:gd name="connsiteX3" fmla="*/ 0 w 5452533"/>
              <a:gd name="connsiteY3" fmla="*/ 3293533 h 3293533"/>
              <a:gd name="connsiteX0" fmla="*/ 5452533 w 5452533"/>
              <a:gd name="connsiteY0" fmla="*/ 0 h 3293533"/>
              <a:gd name="connsiteX1" fmla="*/ 4240608 w 5452533"/>
              <a:gd name="connsiteY1" fmla="*/ 733327 h 3293533"/>
              <a:gd name="connsiteX2" fmla="*/ 1218007 w 5452533"/>
              <a:gd name="connsiteY2" fmla="*/ 2214993 h 3293533"/>
              <a:gd name="connsiteX3" fmla="*/ 0 w 5452533"/>
              <a:gd name="connsiteY3" fmla="*/ 3293533 h 3293533"/>
              <a:gd name="connsiteX0" fmla="*/ 5452533 w 5452533"/>
              <a:gd name="connsiteY0" fmla="*/ 0 h 3293533"/>
              <a:gd name="connsiteX1" fmla="*/ 4240608 w 5452533"/>
              <a:gd name="connsiteY1" fmla="*/ 733327 h 3293533"/>
              <a:gd name="connsiteX2" fmla="*/ 1218007 w 5452533"/>
              <a:gd name="connsiteY2" fmla="*/ 2214993 h 3293533"/>
              <a:gd name="connsiteX3" fmla="*/ 0 w 5452533"/>
              <a:gd name="connsiteY3" fmla="*/ 3293533 h 3293533"/>
              <a:gd name="connsiteX0" fmla="*/ 5063066 w 5063066"/>
              <a:gd name="connsiteY0" fmla="*/ 0 h 3361266"/>
              <a:gd name="connsiteX1" fmla="*/ 3851141 w 5063066"/>
              <a:gd name="connsiteY1" fmla="*/ 733327 h 3361266"/>
              <a:gd name="connsiteX2" fmla="*/ 828540 w 5063066"/>
              <a:gd name="connsiteY2" fmla="*/ 2214993 h 3361266"/>
              <a:gd name="connsiteX3" fmla="*/ 0 w 5063066"/>
              <a:gd name="connsiteY3" fmla="*/ 3361266 h 3361266"/>
              <a:gd name="connsiteX0" fmla="*/ 5063066 w 5063066"/>
              <a:gd name="connsiteY0" fmla="*/ 0 h 3361266"/>
              <a:gd name="connsiteX1" fmla="*/ 3851141 w 5063066"/>
              <a:gd name="connsiteY1" fmla="*/ 733327 h 3361266"/>
              <a:gd name="connsiteX2" fmla="*/ 828540 w 5063066"/>
              <a:gd name="connsiteY2" fmla="*/ 2214993 h 3361266"/>
              <a:gd name="connsiteX3" fmla="*/ 0 w 5063066"/>
              <a:gd name="connsiteY3" fmla="*/ 3361266 h 3361266"/>
              <a:gd name="connsiteX0" fmla="*/ 4766732 w 4766732"/>
              <a:gd name="connsiteY0" fmla="*/ 0 h 3369732"/>
              <a:gd name="connsiteX1" fmla="*/ 3554807 w 4766732"/>
              <a:gd name="connsiteY1" fmla="*/ 733327 h 3369732"/>
              <a:gd name="connsiteX2" fmla="*/ 532206 w 4766732"/>
              <a:gd name="connsiteY2" fmla="*/ 2214993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3554807 w 4766732"/>
              <a:gd name="connsiteY1" fmla="*/ 733327 h 3369732"/>
              <a:gd name="connsiteX2" fmla="*/ 532206 w 4766732"/>
              <a:gd name="connsiteY2" fmla="*/ 2214993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3554807 w 4766732"/>
              <a:gd name="connsiteY1" fmla="*/ 733327 h 3369732"/>
              <a:gd name="connsiteX2" fmla="*/ 786206 w 4766732"/>
              <a:gd name="connsiteY2" fmla="*/ 2130326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3554807 w 4766732"/>
              <a:gd name="connsiteY1" fmla="*/ 733327 h 3369732"/>
              <a:gd name="connsiteX2" fmla="*/ 786206 w 4766732"/>
              <a:gd name="connsiteY2" fmla="*/ 2130326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3554807 w 4766732"/>
              <a:gd name="connsiteY1" fmla="*/ 733327 h 3369732"/>
              <a:gd name="connsiteX2" fmla="*/ 786206 w 4766732"/>
              <a:gd name="connsiteY2" fmla="*/ 2130326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2217073 w 4766732"/>
              <a:gd name="connsiteY1" fmla="*/ 1690060 h 3369732"/>
              <a:gd name="connsiteX2" fmla="*/ 786206 w 4766732"/>
              <a:gd name="connsiteY2" fmla="*/ 2130326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2217073 w 4766732"/>
              <a:gd name="connsiteY1" fmla="*/ 1690060 h 3369732"/>
              <a:gd name="connsiteX2" fmla="*/ 786206 w 4766732"/>
              <a:gd name="connsiteY2" fmla="*/ 2130326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2217073 w 4766732"/>
              <a:gd name="connsiteY1" fmla="*/ 1690060 h 3369732"/>
              <a:gd name="connsiteX2" fmla="*/ 786206 w 4766732"/>
              <a:gd name="connsiteY2" fmla="*/ 2130326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3851139 w 4766732"/>
              <a:gd name="connsiteY1" fmla="*/ 623259 h 3369732"/>
              <a:gd name="connsiteX2" fmla="*/ 2217073 w 4766732"/>
              <a:gd name="connsiteY2" fmla="*/ 1690060 h 3369732"/>
              <a:gd name="connsiteX3" fmla="*/ 786206 w 4766732"/>
              <a:gd name="connsiteY3" fmla="*/ 2130326 h 3369732"/>
              <a:gd name="connsiteX4" fmla="*/ 0 w 4766732"/>
              <a:gd name="connsiteY4" fmla="*/ 3369732 h 3369732"/>
              <a:gd name="connsiteX0" fmla="*/ 4766732 w 4766732"/>
              <a:gd name="connsiteY0" fmla="*/ 0 h 3369732"/>
              <a:gd name="connsiteX1" fmla="*/ 3004472 w 4766732"/>
              <a:gd name="connsiteY1" fmla="*/ 657126 h 3369732"/>
              <a:gd name="connsiteX2" fmla="*/ 2217073 w 4766732"/>
              <a:gd name="connsiteY2" fmla="*/ 1690060 h 3369732"/>
              <a:gd name="connsiteX3" fmla="*/ 786206 w 4766732"/>
              <a:gd name="connsiteY3" fmla="*/ 2130326 h 3369732"/>
              <a:gd name="connsiteX4" fmla="*/ 0 w 4766732"/>
              <a:gd name="connsiteY4" fmla="*/ 3369732 h 3369732"/>
              <a:gd name="connsiteX0" fmla="*/ 4224866 w 4224866"/>
              <a:gd name="connsiteY0" fmla="*/ 0 h 3014132"/>
              <a:gd name="connsiteX1" fmla="*/ 3004472 w 4224866"/>
              <a:gd name="connsiteY1" fmla="*/ 301526 h 3014132"/>
              <a:gd name="connsiteX2" fmla="*/ 2217073 w 4224866"/>
              <a:gd name="connsiteY2" fmla="*/ 1334460 h 3014132"/>
              <a:gd name="connsiteX3" fmla="*/ 786206 w 4224866"/>
              <a:gd name="connsiteY3" fmla="*/ 1774726 h 3014132"/>
              <a:gd name="connsiteX4" fmla="*/ 0 w 4224866"/>
              <a:gd name="connsiteY4" fmla="*/ 3014132 h 3014132"/>
              <a:gd name="connsiteX0" fmla="*/ 4224866 w 4224866"/>
              <a:gd name="connsiteY0" fmla="*/ 0 h 3014132"/>
              <a:gd name="connsiteX1" fmla="*/ 3004472 w 4224866"/>
              <a:gd name="connsiteY1" fmla="*/ 301526 h 3014132"/>
              <a:gd name="connsiteX2" fmla="*/ 2217073 w 4224866"/>
              <a:gd name="connsiteY2" fmla="*/ 1334460 h 3014132"/>
              <a:gd name="connsiteX3" fmla="*/ 786206 w 4224866"/>
              <a:gd name="connsiteY3" fmla="*/ 1774726 h 3014132"/>
              <a:gd name="connsiteX4" fmla="*/ 0 w 4224866"/>
              <a:gd name="connsiteY4" fmla="*/ 3014132 h 3014132"/>
              <a:gd name="connsiteX0" fmla="*/ 4148666 w 4148666"/>
              <a:gd name="connsiteY0" fmla="*/ 1678 h 2931143"/>
              <a:gd name="connsiteX1" fmla="*/ 3004472 w 4148666"/>
              <a:gd name="connsiteY1" fmla="*/ 218537 h 2931143"/>
              <a:gd name="connsiteX2" fmla="*/ 2217073 w 4148666"/>
              <a:gd name="connsiteY2" fmla="*/ 1251471 h 2931143"/>
              <a:gd name="connsiteX3" fmla="*/ 786206 w 4148666"/>
              <a:gd name="connsiteY3" fmla="*/ 1691737 h 2931143"/>
              <a:gd name="connsiteX4" fmla="*/ 0 w 4148666"/>
              <a:gd name="connsiteY4" fmla="*/ 2931143 h 2931143"/>
              <a:gd name="connsiteX0" fmla="*/ 4148666 w 4148666"/>
              <a:gd name="connsiteY0" fmla="*/ 1678 h 2931143"/>
              <a:gd name="connsiteX1" fmla="*/ 3004472 w 4148666"/>
              <a:gd name="connsiteY1" fmla="*/ 218537 h 2931143"/>
              <a:gd name="connsiteX2" fmla="*/ 2166273 w 4148666"/>
              <a:gd name="connsiteY2" fmla="*/ 1361538 h 2931143"/>
              <a:gd name="connsiteX3" fmla="*/ 786206 w 4148666"/>
              <a:gd name="connsiteY3" fmla="*/ 1691737 h 2931143"/>
              <a:gd name="connsiteX4" fmla="*/ 0 w 4148666"/>
              <a:gd name="connsiteY4" fmla="*/ 2931143 h 2931143"/>
              <a:gd name="connsiteX0" fmla="*/ 4148666 w 4148666"/>
              <a:gd name="connsiteY0" fmla="*/ 1678 h 2931143"/>
              <a:gd name="connsiteX1" fmla="*/ 3004472 w 4148666"/>
              <a:gd name="connsiteY1" fmla="*/ 218537 h 2931143"/>
              <a:gd name="connsiteX2" fmla="*/ 2166273 w 4148666"/>
              <a:gd name="connsiteY2" fmla="*/ 1361538 h 2931143"/>
              <a:gd name="connsiteX3" fmla="*/ 616873 w 4148666"/>
              <a:gd name="connsiteY3" fmla="*/ 1793337 h 2931143"/>
              <a:gd name="connsiteX4" fmla="*/ 0 w 4148666"/>
              <a:gd name="connsiteY4" fmla="*/ 2931143 h 2931143"/>
              <a:gd name="connsiteX0" fmla="*/ 4148666 w 4148666"/>
              <a:gd name="connsiteY0" fmla="*/ 1678 h 2931143"/>
              <a:gd name="connsiteX1" fmla="*/ 3004472 w 4148666"/>
              <a:gd name="connsiteY1" fmla="*/ 218537 h 2931143"/>
              <a:gd name="connsiteX2" fmla="*/ 2166273 w 4148666"/>
              <a:gd name="connsiteY2" fmla="*/ 1361538 h 2931143"/>
              <a:gd name="connsiteX3" fmla="*/ 633806 w 4148666"/>
              <a:gd name="connsiteY3" fmla="*/ 1801804 h 2931143"/>
              <a:gd name="connsiteX4" fmla="*/ 0 w 4148666"/>
              <a:gd name="connsiteY4" fmla="*/ 2931143 h 2931143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532206 w 4047066"/>
              <a:gd name="connsiteY3" fmla="*/ 1801804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498339 w 4047066"/>
              <a:gd name="connsiteY3" fmla="*/ 1767938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8472 w 4047066"/>
              <a:gd name="connsiteY3" fmla="*/ 17340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8472 w 4047066"/>
              <a:gd name="connsiteY3" fmla="*/ 17340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8472 w 4047066"/>
              <a:gd name="connsiteY3" fmla="*/ 17340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8472 w 4047066"/>
              <a:gd name="connsiteY3" fmla="*/ 17340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8472 w 4047066"/>
              <a:gd name="connsiteY3" fmla="*/ 17340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8472 w 4047066"/>
              <a:gd name="connsiteY3" fmla="*/ 17340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8472 w 4047066"/>
              <a:gd name="connsiteY3" fmla="*/ 17340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0005 w 4047066"/>
              <a:gd name="connsiteY3" fmla="*/ 1666338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710005 w 4047066"/>
              <a:gd name="connsiteY3" fmla="*/ 1666338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710005 w 4047066"/>
              <a:gd name="connsiteY3" fmla="*/ 1666338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710005 w 4047066"/>
              <a:gd name="connsiteY3" fmla="*/ 1666338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7066" h="2770276">
                <a:moveTo>
                  <a:pt x="4047066" y="1678"/>
                </a:moveTo>
                <a:cubicBezTo>
                  <a:pt x="3759000" y="12421"/>
                  <a:pt x="3327815" y="-63140"/>
                  <a:pt x="2902872" y="218537"/>
                </a:cubicBezTo>
                <a:cubicBezTo>
                  <a:pt x="2477929" y="500214"/>
                  <a:pt x="2496473" y="1138582"/>
                  <a:pt x="2090073" y="1378471"/>
                </a:cubicBezTo>
                <a:cubicBezTo>
                  <a:pt x="1683673" y="1618360"/>
                  <a:pt x="921273" y="1569291"/>
                  <a:pt x="616871" y="1708671"/>
                </a:cubicBezTo>
                <a:cubicBezTo>
                  <a:pt x="312469" y="1848051"/>
                  <a:pt x="92735" y="2148295"/>
                  <a:pt x="0" y="2770276"/>
                </a:cubicBezTo>
              </a:path>
            </a:pathLst>
          </a:cu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AE258BB-9B36-4C78-BD5F-138A671A03FE}"/>
              </a:ext>
            </a:extLst>
          </p:cNvPr>
          <p:cNvGrpSpPr/>
          <p:nvPr/>
        </p:nvGrpSpPr>
        <p:grpSpPr>
          <a:xfrm>
            <a:off x="8386449" y="2170332"/>
            <a:ext cx="3660719" cy="830997"/>
            <a:chOff x="8349873" y="2897873"/>
            <a:chExt cx="3660719" cy="830997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3C5D09C-D2F4-42F4-9C6B-6CC99D45FB6E}"/>
                </a:ext>
              </a:extLst>
            </p:cNvPr>
            <p:cNvSpPr/>
            <p:nvPr/>
          </p:nvSpPr>
          <p:spPr>
            <a:xfrm>
              <a:off x="8349873" y="3141138"/>
              <a:ext cx="914400" cy="405661"/>
            </a:xfrm>
            <a:custGeom>
              <a:avLst/>
              <a:gdLst>
                <a:gd name="connsiteX0" fmla="*/ 0 w 978408"/>
                <a:gd name="connsiteY0" fmla="*/ 366784 h 366784"/>
                <a:gd name="connsiteX1" fmla="*/ 612648 w 978408"/>
                <a:gd name="connsiteY1" fmla="*/ 46744 h 366784"/>
                <a:gd name="connsiteX2" fmla="*/ 978408 w 978408"/>
                <a:gd name="connsiteY2" fmla="*/ 10168 h 366784"/>
                <a:gd name="connsiteX0" fmla="*/ 0 w 978408"/>
                <a:gd name="connsiteY0" fmla="*/ 366784 h 366784"/>
                <a:gd name="connsiteX1" fmla="*/ 612648 w 978408"/>
                <a:gd name="connsiteY1" fmla="*/ 46744 h 366784"/>
                <a:gd name="connsiteX2" fmla="*/ 978408 w 978408"/>
                <a:gd name="connsiteY2" fmla="*/ 10168 h 366784"/>
                <a:gd name="connsiteX0" fmla="*/ 0 w 978408"/>
                <a:gd name="connsiteY0" fmla="*/ 364074 h 364074"/>
                <a:gd name="connsiteX1" fmla="*/ 457200 w 978408"/>
                <a:gd name="connsiteY1" fmla="*/ 53178 h 364074"/>
                <a:gd name="connsiteX2" fmla="*/ 978408 w 978408"/>
                <a:gd name="connsiteY2" fmla="*/ 7458 h 364074"/>
                <a:gd name="connsiteX0" fmla="*/ 0 w 996696"/>
                <a:gd name="connsiteY0" fmla="*/ 396419 h 396419"/>
                <a:gd name="connsiteX1" fmla="*/ 457200 w 996696"/>
                <a:gd name="connsiteY1" fmla="*/ 85523 h 396419"/>
                <a:gd name="connsiteX2" fmla="*/ 996696 w 996696"/>
                <a:gd name="connsiteY2" fmla="*/ 3227 h 396419"/>
                <a:gd name="connsiteX0" fmla="*/ 0 w 914400"/>
                <a:gd name="connsiteY0" fmla="*/ 405661 h 405661"/>
                <a:gd name="connsiteX1" fmla="*/ 374904 w 914400"/>
                <a:gd name="connsiteY1" fmla="*/ 85621 h 405661"/>
                <a:gd name="connsiteX2" fmla="*/ 914400 w 914400"/>
                <a:gd name="connsiteY2" fmla="*/ 3325 h 405661"/>
                <a:gd name="connsiteX0" fmla="*/ 0 w 914400"/>
                <a:gd name="connsiteY0" fmla="*/ 405661 h 405661"/>
                <a:gd name="connsiteX1" fmla="*/ 374904 w 914400"/>
                <a:gd name="connsiteY1" fmla="*/ 85621 h 405661"/>
                <a:gd name="connsiteX2" fmla="*/ 914400 w 914400"/>
                <a:gd name="connsiteY2" fmla="*/ 3325 h 405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405661">
                  <a:moveTo>
                    <a:pt x="0" y="405661"/>
                  </a:moveTo>
                  <a:cubicBezTo>
                    <a:pt x="115062" y="220495"/>
                    <a:pt x="222504" y="152677"/>
                    <a:pt x="374904" y="85621"/>
                  </a:cubicBezTo>
                  <a:cubicBezTo>
                    <a:pt x="527304" y="18565"/>
                    <a:pt x="830580" y="-10391"/>
                    <a:pt x="914400" y="3325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9597CF0-82B2-4F62-92C0-F0119B8EE232}"/>
                    </a:ext>
                  </a:extLst>
                </p:cNvPr>
                <p:cNvSpPr txBox="1"/>
                <p:nvPr/>
              </p:nvSpPr>
              <p:spPr>
                <a:xfrm>
                  <a:off x="9164044" y="2897873"/>
                  <a:ext cx="284654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Zero-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a14:m>
                  <a:r>
                    <a:rPr lang="en-US" sz="2400" dirty="0"/>
                    <a:t>-information Cut</a:t>
                  </a: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9597CF0-82B2-4F62-92C0-F0119B8EE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4044" y="2897873"/>
                  <a:ext cx="2846548" cy="830997"/>
                </a:xfrm>
                <a:prstGeom prst="rect">
                  <a:avLst/>
                </a:prstGeom>
                <a:blipFill>
                  <a:blip r:embed="rId13"/>
                  <a:stretch>
                    <a:fillRect t="-5882" r="-2784" b="-16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551CA43-EA57-4EBC-AD9F-16F2C10B0275}"/>
              </a:ext>
            </a:extLst>
          </p:cNvPr>
          <p:cNvGrpSpPr/>
          <p:nvPr/>
        </p:nvGrpSpPr>
        <p:grpSpPr>
          <a:xfrm>
            <a:off x="8296373" y="3508406"/>
            <a:ext cx="2642200" cy="528513"/>
            <a:chOff x="8296373" y="3508406"/>
            <a:chExt cx="2642200" cy="528513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60C2AA2-0AED-42C6-A4F0-E96B817378E6}"/>
                </a:ext>
              </a:extLst>
            </p:cNvPr>
            <p:cNvCxnSpPr/>
            <p:nvPr/>
          </p:nvCxnSpPr>
          <p:spPr>
            <a:xfrm>
              <a:off x="8296373" y="3778119"/>
              <a:ext cx="420247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DFA7213-DC13-4ED1-A361-82DBA1741C52}"/>
                    </a:ext>
                  </a:extLst>
                </p:cNvPr>
                <p:cNvSpPr txBox="1"/>
                <p:nvPr/>
              </p:nvSpPr>
              <p:spPr>
                <a:xfrm>
                  <a:off x="8681160" y="3513699"/>
                  <a:ext cx="225741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a14:m>
                  <a:r>
                    <a:rPr lang="en-US" sz="2800" dirty="0">
                      <a:solidFill>
                        <a:srgbClr val="7030A0"/>
                      </a:solidFill>
                    </a:rPr>
                    <a:t> (Claim)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DFA7213-DC13-4ED1-A361-82DBA1741C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1160" y="3513699"/>
                  <a:ext cx="2257413" cy="523220"/>
                </a:xfrm>
                <a:prstGeom prst="rect">
                  <a:avLst/>
                </a:prstGeom>
                <a:blipFill>
                  <a:blip r:embed="rId14"/>
                  <a:stretch>
                    <a:fillRect t="-10465" r="-459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A5069CC-F965-432B-9D9D-4B7BC9E081B2}"/>
                </a:ext>
              </a:extLst>
            </p:cNvPr>
            <p:cNvGrpSpPr/>
            <p:nvPr/>
          </p:nvGrpSpPr>
          <p:grpSpPr>
            <a:xfrm>
              <a:off x="8930093" y="3508406"/>
              <a:ext cx="551567" cy="523676"/>
              <a:chOff x="9455318" y="5748671"/>
              <a:chExt cx="551567" cy="5236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271D5B65-5BFB-43CB-9167-EDDF59A0B18A}"/>
                      </a:ext>
                    </a:extLst>
                  </p:cNvPr>
                  <p:cNvSpPr txBox="1"/>
                  <p:nvPr/>
                </p:nvSpPr>
                <p:spPr>
                  <a:xfrm>
                    <a:off x="9501618" y="5749127"/>
                    <a:ext cx="50526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⊥</m:t>
                          </m:r>
                        </m:oMath>
                      </m:oMathPara>
                    </a14:m>
                    <a:endParaRPr lang="en-US" sz="28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271D5B65-5BFB-43CB-9167-EDDF59A0B1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1618" y="5749127"/>
                    <a:ext cx="505267" cy="52322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E80D45CD-82A5-4885-9853-17117E5916AD}"/>
                      </a:ext>
                    </a:extLst>
                  </p:cNvPr>
                  <p:cNvSpPr txBox="1"/>
                  <p:nvPr/>
                </p:nvSpPr>
                <p:spPr>
                  <a:xfrm>
                    <a:off x="9455318" y="5748671"/>
                    <a:ext cx="50526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⊥</m:t>
                          </m:r>
                        </m:oMath>
                      </m:oMathPara>
                    </a14:m>
                    <a:endParaRPr lang="en-US" sz="28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E80D45CD-82A5-4885-9853-17117E5916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55318" y="5748671"/>
                    <a:ext cx="505267" cy="52322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77CE2C4-7C9B-45D0-A85E-AA69D3C81656}"/>
              </a:ext>
            </a:extLst>
          </p:cNvPr>
          <p:cNvCxnSpPr>
            <a:cxnSpLocks/>
          </p:cNvCxnSpPr>
          <p:nvPr/>
        </p:nvCxnSpPr>
        <p:spPr>
          <a:xfrm>
            <a:off x="4082757" y="2567635"/>
            <a:ext cx="1586114" cy="235727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19AC989-17E0-4D5A-B873-2A4A7B75297E}"/>
              </a:ext>
            </a:extLst>
          </p:cNvPr>
          <p:cNvCxnSpPr>
            <a:cxnSpLocks/>
          </p:cNvCxnSpPr>
          <p:nvPr/>
        </p:nvCxnSpPr>
        <p:spPr>
          <a:xfrm>
            <a:off x="4192593" y="5170334"/>
            <a:ext cx="137735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6C687BD-6013-447D-A1F3-6BC6712A7D18}"/>
              </a:ext>
            </a:extLst>
          </p:cNvPr>
          <p:cNvCxnSpPr>
            <a:cxnSpLocks/>
          </p:cNvCxnSpPr>
          <p:nvPr/>
        </p:nvCxnSpPr>
        <p:spPr>
          <a:xfrm>
            <a:off x="4150356" y="3938312"/>
            <a:ext cx="1419594" cy="10499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D54DC81-4F8A-4AB7-A6F2-E1875F938ABC}"/>
              </a:ext>
            </a:extLst>
          </p:cNvPr>
          <p:cNvCxnSpPr>
            <a:cxnSpLocks/>
          </p:cNvCxnSpPr>
          <p:nvPr/>
        </p:nvCxnSpPr>
        <p:spPr>
          <a:xfrm>
            <a:off x="6225252" y="3766853"/>
            <a:ext cx="137735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F01F8CA-D58E-4BCF-ACF1-4B8A3A9C389E}"/>
              </a:ext>
            </a:extLst>
          </p:cNvPr>
          <p:cNvCxnSpPr>
            <a:cxnSpLocks/>
          </p:cNvCxnSpPr>
          <p:nvPr/>
        </p:nvCxnSpPr>
        <p:spPr>
          <a:xfrm>
            <a:off x="6206337" y="2505194"/>
            <a:ext cx="1419594" cy="10499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70EB194-567C-4009-B986-ACDC43BB8AB3}"/>
              </a:ext>
            </a:extLst>
          </p:cNvPr>
          <p:cNvCxnSpPr>
            <a:cxnSpLocks/>
          </p:cNvCxnSpPr>
          <p:nvPr/>
        </p:nvCxnSpPr>
        <p:spPr>
          <a:xfrm>
            <a:off x="6188453" y="3944138"/>
            <a:ext cx="1419594" cy="10499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9E2E120-A582-4B4B-BF31-6955780DBF1A}"/>
              </a:ext>
            </a:extLst>
          </p:cNvPr>
          <p:cNvCxnSpPr>
            <a:cxnSpLocks/>
          </p:cNvCxnSpPr>
          <p:nvPr/>
        </p:nvCxnSpPr>
        <p:spPr>
          <a:xfrm>
            <a:off x="6111915" y="2567635"/>
            <a:ext cx="1586114" cy="235727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18041E8-49F5-4B6A-A455-7DCFD6B9357D}"/>
                  </a:ext>
                </a:extLst>
              </p:cNvPr>
              <p:cNvSpPr/>
              <p:nvPr/>
            </p:nvSpPr>
            <p:spPr>
              <a:xfrm>
                <a:off x="723125" y="2847245"/>
                <a:ext cx="2066923" cy="707886"/>
              </a:xfrm>
              <a:prstGeom prst="rect">
                <a:avLst/>
              </a:prstGeom>
              <a:ln w="2540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C00000"/>
                    </a:solidFill>
                  </a:rPr>
                  <a:t>Red edges have zero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-info flow</a:t>
                </a: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18041E8-49F5-4B6A-A455-7DCFD6B935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25" y="2847245"/>
                <a:ext cx="2066923" cy="707886"/>
              </a:xfrm>
              <a:prstGeom prst="rect">
                <a:avLst/>
              </a:prstGeom>
              <a:blipFill>
                <a:blip r:embed="rId17"/>
                <a:stretch>
                  <a:fillRect t="-2500" b="-12500"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C8D9D71-4E72-4ED3-9C91-06DA11E0362D}"/>
                  </a:ext>
                </a:extLst>
              </p:cNvPr>
              <p:cNvSpPr/>
              <p:nvPr/>
            </p:nvSpPr>
            <p:spPr>
              <a:xfrm>
                <a:off x="1360057" y="5756106"/>
                <a:ext cx="9240503" cy="69048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 ∃</m:t>
                    </m:r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 a zero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-information cut separating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𝑖𝑝</m:t>
                        </m:r>
                      </m:sup>
                    </m:sSubSup>
                    <m:r>
                      <a:rPr lang="en-U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sup>
                    </m:sSubSup>
                  </m:oMath>
                </a14:m>
                <a:endParaRPr lang="en-US" sz="28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C8D9D71-4E72-4ED3-9C91-06DA11E036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057" y="5756106"/>
                <a:ext cx="9240503" cy="690481"/>
              </a:xfrm>
              <a:prstGeom prst="rect">
                <a:avLst/>
              </a:prstGeom>
              <a:blipFill>
                <a:blip r:embed="rId18"/>
                <a:stretch>
                  <a:fillRect b="-15254"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  <a:effectLst>
                <a:softEdge rad="127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E1C5370-C3B5-4BF1-AE97-3F9D13479C80}"/>
                  </a:ext>
                </a:extLst>
              </p:cNvPr>
              <p:cNvSpPr txBox="1"/>
              <p:nvPr/>
            </p:nvSpPr>
            <p:spPr>
              <a:xfrm>
                <a:off x="4021072" y="1623906"/>
                <a:ext cx="785215" cy="617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𝑖𝑝</m:t>
                          </m:r>
                        </m:sup>
                      </m:sSubSup>
                    </m:oMath>
                  </m:oMathPara>
                </a14:m>
                <a:endParaRPr 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E1C5370-C3B5-4BF1-AE97-3F9D13479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072" y="1623906"/>
                <a:ext cx="785215" cy="617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32CA1BE-3F3C-422F-996F-0A4B854796C2}"/>
                  </a:ext>
                </a:extLst>
              </p:cNvPr>
              <p:cNvSpPr txBox="1"/>
              <p:nvPr/>
            </p:nvSpPr>
            <p:spPr>
              <a:xfrm>
                <a:off x="8110980" y="3011252"/>
                <a:ext cx="847733" cy="5833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5D913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rgbClr val="5D913C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5D913C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5D913C"/>
                              </a:solidFill>
                              <a:latin typeface="Cambria Math" panose="02040503050406030204" pitchFamily="18" charset="0"/>
                            </a:rPr>
                            <m:t>𝑜𝑝</m:t>
                          </m:r>
                        </m:sup>
                      </m:sSubSup>
                    </m:oMath>
                  </m:oMathPara>
                </a14:m>
                <a:endParaRPr lang="en-US" sz="2800" dirty="0">
                  <a:solidFill>
                    <a:srgbClr val="5D913C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32CA1BE-3F3C-422F-996F-0A4B85479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980" y="3011252"/>
                <a:ext cx="847733" cy="58330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08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3" grpId="0" animBg="1"/>
      <p:bldP spid="74" grpId="0" animBg="1"/>
      <p:bldP spid="75" grpId="0" animBg="1"/>
      <p:bldP spid="42" grpId="0"/>
      <p:bldP spid="4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A06AA-92AC-4C26-9E4D-84166159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5718" y="6356349"/>
            <a:ext cx="2743200" cy="365125"/>
          </a:xfrm>
        </p:spPr>
        <p:txBody>
          <a:bodyPr/>
          <a:lstStyle/>
          <a:p>
            <a:fld id="{A5CC2150-AAC8-453C-A112-E1BFA82E9E3E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776A634-A10E-41E5-87C0-1863B112F452}"/>
              </a:ext>
            </a:extLst>
          </p:cNvPr>
          <p:cNvGrpSpPr/>
          <p:nvPr/>
        </p:nvGrpSpPr>
        <p:grpSpPr>
          <a:xfrm>
            <a:off x="2522843" y="1348454"/>
            <a:ext cx="983245" cy="523220"/>
            <a:chOff x="2477123" y="2784062"/>
            <a:chExt cx="983245" cy="52322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D2FB39-A2CA-4846-AD8A-42CADC95C8F3}"/>
                </a:ext>
              </a:extLst>
            </p:cNvPr>
            <p:cNvCxnSpPr>
              <a:cxnSpLocks/>
            </p:cNvCxnSpPr>
            <p:nvPr/>
          </p:nvCxnSpPr>
          <p:spPr>
            <a:xfrm>
              <a:off x="3046502" y="3045673"/>
              <a:ext cx="41386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36F8B23-2139-4F4A-91BF-F1AFA8AA0533}"/>
                    </a:ext>
                  </a:extLst>
                </p:cNvPr>
                <p:cNvSpPr txBox="1"/>
                <p:nvPr/>
              </p:nvSpPr>
              <p:spPr>
                <a:xfrm>
                  <a:off x="2477123" y="2784062"/>
                  <a:ext cx="58137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8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36F8B23-2139-4F4A-91BF-F1AFA8AA05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123" y="2784062"/>
                  <a:ext cx="581378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AB4DFF-D7FA-46F3-9E3F-6E2C9012381A}"/>
              </a:ext>
            </a:extLst>
          </p:cNvPr>
          <p:cNvCxnSpPr>
            <a:cxnSpLocks/>
            <a:stCxn id="8" idx="5"/>
            <a:endCxn id="32" idx="1"/>
          </p:cNvCxnSpPr>
          <p:nvPr/>
        </p:nvCxnSpPr>
        <p:spPr>
          <a:xfrm>
            <a:off x="4082643" y="1855493"/>
            <a:ext cx="1586114" cy="235727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274D3E9-356B-4649-B1CE-FE894F5226D1}"/>
              </a:ext>
            </a:extLst>
          </p:cNvPr>
          <p:cNvGrpSpPr/>
          <p:nvPr/>
        </p:nvGrpSpPr>
        <p:grpSpPr>
          <a:xfrm>
            <a:off x="3506088" y="1262976"/>
            <a:ext cx="4781141" cy="3542304"/>
            <a:chOff x="3460368" y="2698584"/>
            <a:chExt cx="4781141" cy="35423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E464CCB-0746-40CB-8BFE-BA145AD035FD}"/>
                    </a:ext>
                  </a:extLst>
                </p:cNvPr>
                <p:cNvSpPr/>
                <p:nvPr/>
              </p:nvSpPr>
              <p:spPr>
                <a:xfrm>
                  <a:off x="3460368" y="2698584"/>
                  <a:ext cx="675476" cy="694177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  <a:alpha val="70000"/>
                  </a:schemeClr>
                </a:solidFill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E464CCB-0746-40CB-8BFE-BA145AD035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0368" y="2698584"/>
                  <a:ext cx="675476" cy="694177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F73C54F-CDA3-4B0F-8766-3C767F25A890}"/>
                    </a:ext>
                  </a:extLst>
                </p:cNvPr>
                <p:cNvSpPr/>
                <p:nvPr/>
              </p:nvSpPr>
              <p:spPr>
                <a:xfrm>
                  <a:off x="5513201" y="2698584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F73C54F-CDA3-4B0F-8766-3C767F25A8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3201" y="2698584"/>
                  <a:ext cx="675476" cy="69417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BE32073-D8BA-42A6-BCEC-B16B7E217722}"/>
                    </a:ext>
                  </a:extLst>
                </p:cNvPr>
                <p:cNvSpPr/>
                <p:nvPr/>
              </p:nvSpPr>
              <p:spPr>
                <a:xfrm>
                  <a:off x="7566033" y="2698584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BE32073-D8BA-42A6-BCEC-B16B7E2177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033" y="2698584"/>
                  <a:ext cx="675476" cy="69417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1A85A297-5841-47F0-B7D5-74E4F41AA1EA}"/>
                    </a:ext>
                  </a:extLst>
                </p:cNvPr>
                <p:cNvSpPr/>
                <p:nvPr/>
              </p:nvSpPr>
              <p:spPr>
                <a:xfrm>
                  <a:off x="3460368" y="4122647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1A85A297-5841-47F0-B7D5-74E4F41AA1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0368" y="4122647"/>
                  <a:ext cx="675476" cy="694177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A9A58B60-42D0-4305-A967-4ACC32081C25}"/>
                    </a:ext>
                  </a:extLst>
                </p:cNvPr>
                <p:cNvSpPr/>
                <p:nvPr/>
              </p:nvSpPr>
              <p:spPr>
                <a:xfrm>
                  <a:off x="5513201" y="4122647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A9A58B60-42D0-4305-A967-4ACC32081C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3201" y="4122647"/>
                  <a:ext cx="675476" cy="694177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76254F3-6CC4-435C-A58C-7530600EB37D}"/>
                    </a:ext>
                  </a:extLst>
                </p:cNvPr>
                <p:cNvSpPr/>
                <p:nvPr/>
              </p:nvSpPr>
              <p:spPr>
                <a:xfrm>
                  <a:off x="7566033" y="4122647"/>
                  <a:ext cx="675476" cy="6941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76254F3-6CC4-435C-A58C-7530600EB3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033" y="4122647"/>
                  <a:ext cx="675476" cy="694177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BA2C396C-2BF6-405D-9D98-22031117B5CB}"/>
                    </a:ext>
                  </a:extLst>
                </p:cNvPr>
                <p:cNvSpPr/>
                <p:nvPr/>
              </p:nvSpPr>
              <p:spPr>
                <a:xfrm>
                  <a:off x="3471283" y="5546711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BA2C396C-2BF6-405D-9D98-22031117B5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1283" y="5546711"/>
                  <a:ext cx="675476" cy="694177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A4ED3BA1-90D7-4B44-8CAE-F3D4D574AA7C}"/>
                    </a:ext>
                  </a:extLst>
                </p:cNvPr>
                <p:cNvSpPr/>
                <p:nvPr/>
              </p:nvSpPr>
              <p:spPr>
                <a:xfrm>
                  <a:off x="5524116" y="5546711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A4ED3BA1-90D7-4B44-8CAE-F3D4D574AA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4116" y="5546711"/>
                  <a:ext cx="675476" cy="69417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72F0C60B-F68F-4D29-A601-D9F59EF92793}"/>
                    </a:ext>
                  </a:extLst>
                </p:cNvPr>
                <p:cNvSpPr/>
                <p:nvPr/>
              </p:nvSpPr>
              <p:spPr>
                <a:xfrm>
                  <a:off x="7566033" y="5546710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72F0C60B-F68F-4D29-A601-D9F59EF927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033" y="5546710"/>
                  <a:ext cx="675476" cy="694177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5B6013B-BCE3-40E5-903A-470523E10FF8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4192479" y="4458192"/>
            <a:ext cx="137735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7902FD6-AEBC-4C46-8CDD-B1AF026397F0}"/>
              </a:ext>
            </a:extLst>
          </p:cNvPr>
          <p:cNvSpPr/>
          <p:nvPr/>
        </p:nvSpPr>
        <p:spPr>
          <a:xfrm>
            <a:off x="4576581" y="2206655"/>
            <a:ext cx="4047066" cy="2770276"/>
          </a:xfrm>
          <a:custGeom>
            <a:avLst/>
            <a:gdLst>
              <a:gd name="connsiteX0" fmla="*/ 5452533 w 5452533"/>
              <a:gd name="connsiteY0" fmla="*/ 0 h 3293533"/>
              <a:gd name="connsiteX1" fmla="*/ 0 w 5452533"/>
              <a:gd name="connsiteY1" fmla="*/ 3293533 h 3293533"/>
              <a:gd name="connsiteX0" fmla="*/ 5452533 w 5452533"/>
              <a:gd name="connsiteY0" fmla="*/ 0 h 3293533"/>
              <a:gd name="connsiteX1" fmla="*/ 4240608 w 5452533"/>
              <a:gd name="connsiteY1" fmla="*/ 733327 h 3293533"/>
              <a:gd name="connsiteX2" fmla="*/ 0 w 5452533"/>
              <a:gd name="connsiteY2" fmla="*/ 3293533 h 3293533"/>
              <a:gd name="connsiteX0" fmla="*/ 5452533 w 5452533"/>
              <a:gd name="connsiteY0" fmla="*/ 0 h 3293533"/>
              <a:gd name="connsiteX1" fmla="*/ 4240608 w 5452533"/>
              <a:gd name="connsiteY1" fmla="*/ 733327 h 3293533"/>
              <a:gd name="connsiteX2" fmla="*/ 1302674 w 5452533"/>
              <a:gd name="connsiteY2" fmla="*/ 2477460 h 3293533"/>
              <a:gd name="connsiteX3" fmla="*/ 0 w 5452533"/>
              <a:gd name="connsiteY3" fmla="*/ 3293533 h 3293533"/>
              <a:gd name="connsiteX0" fmla="*/ 5452533 w 5452533"/>
              <a:gd name="connsiteY0" fmla="*/ 0 h 3293533"/>
              <a:gd name="connsiteX1" fmla="*/ 4240608 w 5452533"/>
              <a:gd name="connsiteY1" fmla="*/ 733327 h 3293533"/>
              <a:gd name="connsiteX2" fmla="*/ 1218007 w 5452533"/>
              <a:gd name="connsiteY2" fmla="*/ 2214993 h 3293533"/>
              <a:gd name="connsiteX3" fmla="*/ 0 w 5452533"/>
              <a:gd name="connsiteY3" fmla="*/ 3293533 h 3293533"/>
              <a:gd name="connsiteX0" fmla="*/ 5452533 w 5452533"/>
              <a:gd name="connsiteY0" fmla="*/ 0 h 3293533"/>
              <a:gd name="connsiteX1" fmla="*/ 4240608 w 5452533"/>
              <a:gd name="connsiteY1" fmla="*/ 733327 h 3293533"/>
              <a:gd name="connsiteX2" fmla="*/ 1218007 w 5452533"/>
              <a:gd name="connsiteY2" fmla="*/ 2214993 h 3293533"/>
              <a:gd name="connsiteX3" fmla="*/ 0 w 5452533"/>
              <a:gd name="connsiteY3" fmla="*/ 3293533 h 3293533"/>
              <a:gd name="connsiteX0" fmla="*/ 5452533 w 5452533"/>
              <a:gd name="connsiteY0" fmla="*/ 0 h 3293533"/>
              <a:gd name="connsiteX1" fmla="*/ 4240608 w 5452533"/>
              <a:gd name="connsiteY1" fmla="*/ 733327 h 3293533"/>
              <a:gd name="connsiteX2" fmla="*/ 1218007 w 5452533"/>
              <a:gd name="connsiteY2" fmla="*/ 2214993 h 3293533"/>
              <a:gd name="connsiteX3" fmla="*/ 0 w 5452533"/>
              <a:gd name="connsiteY3" fmla="*/ 3293533 h 3293533"/>
              <a:gd name="connsiteX0" fmla="*/ 5063066 w 5063066"/>
              <a:gd name="connsiteY0" fmla="*/ 0 h 3361266"/>
              <a:gd name="connsiteX1" fmla="*/ 3851141 w 5063066"/>
              <a:gd name="connsiteY1" fmla="*/ 733327 h 3361266"/>
              <a:gd name="connsiteX2" fmla="*/ 828540 w 5063066"/>
              <a:gd name="connsiteY2" fmla="*/ 2214993 h 3361266"/>
              <a:gd name="connsiteX3" fmla="*/ 0 w 5063066"/>
              <a:gd name="connsiteY3" fmla="*/ 3361266 h 3361266"/>
              <a:gd name="connsiteX0" fmla="*/ 5063066 w 5063066"/>
              <a:gd name="connsiteY0" fmla="*/ 0 h 3361266"/>
              <a:gd name="connsiteX1" fmla="*/ 3851141 w 5063066"/>
              <a:gd name="connsiteY1" fmla="*/ 733327 h 3361266"/>
              <a:gd name="connsiteX2" fmla="*/ 828540 w 5063066"/>
              <a:gd name="connsiteY2" fmla="*/ 2214993 h 3361266"/>
              <a:gd name="connsiteX3" fmla="*/ 0 w 5063066"/>
              <a:gd name="connsiteY3" fmla="*/ 3361266 h 3361266"/>
              <a:gd name="connsiteX0" fmla="*/ 4766732 w 4766732"/>
              <a:gd name="connsiteY0" fmla="*/ 0 h 3369732"/>
              <a:gd name="connsiteX1" fmla="*/ 3554807 w 4766732"/>
              <a:gd name="connsiteY1" fmla="*/ 733327 h 3369732"/>
              <a:gd name="connsiteX2" fmla="*/ 532206 w 4766732"/>
              <a:gd name="connsiteY2" fmla="*/ 2214993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3554807 w 4766732"/>
              <a:gd name="connsiteY1" fmla="*/ 733327 h 3369732"/>
              <a:gd name="connsiteX2" fmla="*/ 532206 w 4766732"/>
              <a:gd name="connsiteY2" fmla="*/ 2214993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3554807 w 4766732"/>
              <a:gd name="connsiteY1" fmla="*/ 733327 h 3369732"/>
              <a:gd name="connsiteX2" fmla="*/ 786206 w 4766732"/>
              <a:gd name="connsiteY2" fmla="*/ 2130326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3554807 w 4766732"/>
              <a:gd name="connsiteY1" fmla="*/ 733327 h 3369732"/>
              <a:gd name="connsiteX2" fmla="*/ 786206 w 4766732"/>
              <a:gd name="connsiteY2" fmla="*/ 2130326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3554807 w 4766732"/>
              <a:gd name="connsiteY1" fmla="*/ 733327 h 3369732"/>
              <a:gd name="connsiteX2" fmla="*/ 786206 w 4766732"/>
              <a:gd name="connsiteY2" fmla="*/ 2130326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2217073 w 4766732"/>
              <a:gd name="connsiteY1" fmla="*/ 1690060 h 3369732"/>
              <a:gd name="connsiteX2" fmla="*/ 786206 w 4766732"/>
              <a:gd name="connsiteY2" fmla="*/ 2130326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2217073 w 4766732"/>
              <a:gd name="connsiteY1" fmla="*/ 1690060 h 3369732"/>
              <a:gd name="connsiteX2" fmla="*/ 786206 w 4766732"/>
              <a:gd name="connsiteY2" fmla="*/ 2130326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2217073 w 4766732"/>
              <a:gd name="connsiteY1" fmla="*/ 1690060 h 3369732"/>
              <a:gd name="connsiteX2" fmla="*/ 786206 w 4766732"/>
              <a:gd name="connsiteY2" fmla="*/ 2130326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3851139 w 4766732"/>
              <a:gd name="connsiteY1" fmla="*/ 623259 h 3369732"/>
              <a:gd name="connsiteX2" fmla="*/ 2217073 w 4766732"/>
              <a:gd name="connsiteY2" fmla="*/ 1690060 h 3369732"/>
              <a:gd name="connsiteX3" fmla="*/ 786206 w 4766732"/>
              <a:gd name="connsiteY3" fmla="*/ 2130326 h 3369732"/>
              <a:gd name="connsiteX4" fmla="*/ 0 w 4766732"/>
              <a:gd name="connsiteY4" fmla="*/ 3369732 h 3369732"/>
              <a:gd name="connsiteX0" fmla="*/ 4766732 w 4766732"/>
              <a:gd name="connsiteY0" fmla="*/ 0 h 3369732"/>
              <a:gd name="connsiteX1" fmla="*/ 3004472 w 4766732"/>
              <a:gd name="connsiteY1" fmla="*/ 657126 h 3369732"/>
              <a:gd name="connsiteX2" fmla="*/ 2217073 w 4766732"/>
              <a:gd name="connsiteY2" fmla="*/ 1690060 h 3369732"/>
              <a:gd name="connsiteX3" fmla="*/ 786206 w 4766732"/>
              <a:gd name="connsiteY3" fmla="*/ 2130326 h 3369732"/>
              <a:gd name="connsiteX4" fmla="*/ 0 w 4766732"/>
              <a:gd name="connsiteY4" fmla="*/ 3369732 h 3369732"/>
              <a:gd name="connsiteX0" fmla="*/ 4224866 w 4224866"/>
              <a:gd name="connsiteY0" fmla="*/ 0 h 3014132"/>
              <a:gd name="connsiteX1" fmla="*/ 3004472 w 4224866"/>
              <a:gd name="connsiteY1" fmla="*/ 301526 h 3014132"/>
              <a:gd name="connsiteX2" fmla="*/ 2217073 w 4224866"/>
              <a:gd name="connsiteY2" fmla="*/ 1334460 h 3014132"/>
              <a:gd name="connsiteX3" fmla="*/ 786206 w 4224866"/>
              <a:gd name="connsiteY3" fmla="*/ 1774726 h 3014132"/>
              <a:gd name="connsiteX4" fmla="*/ 0 w 4224866"/>
              <a:gd name="connsiteY4" fmla="*/ 3014132 h 3014132"/>
              <a:gd name="connsiteX0" fmla="*/ 4224866 w 4224866"/>
              <a:gd name="connsiteY0" fmla="*/ 0 h 3014132"/>
              <a:gd name="connsiteX1" fmla="*/ 3004472 w 4224866"/>
              <a:gd name="connsiteY1" fmla="*/ 301526 h 3014132"/>
              <a:gd name="connsiteX2" fmla="*/ 2217073 w 4224866"/>
              <a:gd name="connsiteY2" fmla="*/ 1334460 h 3014132"/>
              <a:gd name="connsiteX3" fmla="*/ 786206 w 4224866"/>
              <a:gd name="connsiteY3" fmla="*/ 1774726 h 3014132"/>
              <a:gd name="connsiteX4" fmla="*/ 0 w 4224866"/>
              <a:gd name="connsiteY4" fmla="*/ 3014132 h 3014132"/>
              <a:gd name="connsiteX0" fmla="*/ 4148666 w 4148666"/>
              <a:gd name="connsiteY0" fmla="*/ 1678 h 2931143"/>
              <a:gd name="connsiteX1" fmla="*/ 3004472 w 4148666"/>
              <a:gd name="connsiteY1" fmla="*/ 218537 h 2931143"/>
              <a:gd name="connsiteX2" fmla="*/ 2217073 w 4148666"/>
              <a:gd name="connsiteY2" fmla="*/ 1251471 h 2931143"/>
              <a:gd name="connsiteX3" fmla="*/ 786206 w 4148666"/>
              <a:gd name="connsiteY3" fmla="*/ 1691737 h 2931143"/>
              <a:gd name="connsiteX4" fmla="*/ 0 w 4148666"/>
              <a:gd name="connsiteY4" fmla="*/ 2931143 h 2931143"/>
              <a:gd name="connsiteX0" fmla="*/ 4148666 w 4148666"/>
              <a:gd name="connsiteY0" fmla="*/ 1678 h 2931143"/>
              <a:gd name="connsiteX1" fmla="*/ 3004472 w 4148666"/>
              <a:gd name="connsiteY1" fmla="*/ 218537 h 2931143"/>
              <a:gd name="connsiteX2" fmla="*/ 2166273 w 4148666"/>
              <a:gd name="connsiteY2" fmla="*/ 1361538 h 2931143"/>
              <a:gd name="connsiteX3" fmla="*/ 786206 w 4148666"/>
              <a:gd name="connsiteY3" fmla="*/ 1691737 h 2931143"/>
              <a:gd name="connsiteX4" fmla="*/ 0 w 4148666"/>
              <a:gd name="connsiteY4" fmla="*/ 2931143 h 2931143"/>
              <a:gd name="connsiteX0" fmla="*/ 4148666 w 4148666"/>
              <a:gd name="connsiteY0" fmla="*/ 1678 h 2931143"/>
              <a:gd name="connsiteX1" fmla="*/ 3004472 w 4148666"/>
              <a:gd name="connsiteY1" fmla="*/ 218537 h 2931143"/>
              <a:gd name="connsiteX2" fmla="*/ 2166273 w 4148666"/>
              <a:gd name="connsiteY2" fmla="*/ 1361538 h 2931143"/>
              <a:gd name="connsiteX3" fmla="*/ 616873 w 4148666"/>
              <a:gd name="connsiteY3" fmla="*/ 1793337 h 2931143"/>
              <a:gd name="connsiteX4" fmla="*/ 0 w 4148666"/>
              <a:gd name="connsiteY4" fmla="*/ 2931143 h 2931143"/>
              <a:gd name="connsiteX0" fmla="*/ 4148666 w 4148666"/>
              <a:gd name="connsiteY0" fmla="*/ 1678 h 2931143"/>
              <a:gd name="connsiteX1" fmla="*/ 3004472 w 4148666"/>
              <a:gd name="connsiteY1" fmla="*/ 218537 h 2931143"/>
              <a:gd name="connsiteX2" fmla="*/ 2166273 w 4148666"/>
              <a:gd name="connsiteY2" fmla="*/ 1361538 h 2931143"/>
              <a:gd name="connsiteX3" fmla="*/ 633806 w 4148666"/>
              <a:gd name="connsiteY3" fmla="*/ 1801804 h 2931143"/>
              <a:gd name="connsiteX4" fmla="*/ 0 w 4148666"/>
              <a:gd name="connsiteY4" fmla="*/ 2931143 h 2931143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532206 w 4047066"/>
              <a:gd name="connsiteY3" fmla="*/ 1801804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498339 w 4047066"/>
              <a:gd name="connsiteY3" fmla="*/ 1767938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8472 w 4047066"/>
              <a:gd name="connsiteY3" fmla="*/ 17340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8472 w 4047066"/>
              <a:gd name="connsiteY3" fmla="*/ 17340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8472 w 4047066"/>
              <a:gd name="connsiteY3" fmla="*/ 17340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8472 w 4047066"/>
              <a:gd name="connsiteY3" fmla="*/ 17340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8472 w 4047066"/>
              <a:gd name="connsiteY3" fmla="*/ 17340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8472 w 4047066"/>
              <a:gd name="connsiteY3" fmla="*/ 17340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8472 w 4047066"/>
              <a:gd name="connsiteY3" fmla="*/ 17340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0005 w 4047066"/>
              <a:gd name="connsiteY3" fmla="*/ 1666338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710005 w 4047066"/>
              <a:gd name="connsiteY3" fmla="*/ 1666338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710005 w 4047066"/>
              <a:gd name="connsiteY3" fmla="*/ 1666338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710005 w 4047066"/>
              <a:gd name="connsiteY3" fmla="*/ 1666338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7066" h="2770276">
                <a:moveTo>
                  <a:pt x="4047066" y="1678"/>
                </a:moveTo>
                <a:cubicBezTo>
                  <a:pt x="3759000" y="12421"/>
                  <a:pt x="3327815" y="-63140"/>
                  <a:pt x="2902872" y="218537"/>
                </a:cubicBezTo>
                <a:cubicBezTo>
                  <a:pt x="2477929" y="500214"/>
                  <a:pt x="2496473" y="1138582"/>
                  <a:pt x="2090073" y="1378471"/>
                </a:cubicBezTo>
                <a:cubicBezTo>
                  <a:pt x="1683673" y="1618360"/>
                  <a:pt x="921273" y="1569291"/>
                  <a:pt x="616871" y="1708671"/>
                </a:cubicBezTo>
                <a:cubicBezTo>
                  <a:pt x="312469" y="1848051"/>
                  <a:pt x="92735" y="2148295"/>
                  <a:pt x="0" y="2770276"/>
                </a:cubicBezTo>
              </a:path>
            </a:pathLst>
          </a:cu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AE258BB-9B36-4C78-BD5F-138A671A03FE}"/>
              </a:ext>
            </a:extLst>
          </p:cNvPr>
          <p:cNvGrpSpPr/>
          <p:nvPr/>
        </p:nvGrpSpPr>
        <p:grpSpPr>
          <a:xfrm>
            <a:off x="8395593" y="1462265"/>
            <a:ext cx="3660719" cy="830997"/>
            <a:chOff x="8349873" y="2897873"/>
            <a:chExt cx="3660719" cy="830997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3C5D09C-D2F4-42F4-9C6B-6CC99D45FB6E}"/>
                </a:ext>
              </a:extLst>
            </p:cNvPr>
            <p:cNvSpPr/>
            <p:nvPr/>
          </p:nvSpPr>
          <p:spPr>
            <a:xfrm>
              <a:off x="8349873" y="3141138"/>
              <a:ext cx="914400" cy="405661"/>
            </a:xfrm>
            <a:custGeom>
              <a:avLst/>
              <a:gdLst>
                <a:gd name="connsiteX0" fmla="*/ 0 w 978408"/>
                <a:gd name="connsiteY0" fmla="*/ 366784 h 366784"/>
                <a:gd name="connsiteX1" fmla="*/ 612648 w 978408"/>
                <a:gd name="connsiteY1" fmla="*/ 46744 h 366784"/>
                <a:gd name="connsiteX2" fmla="*/ 978408 w 978408"/>
                <a:gd name="connsiteY2" fmla="*/ 10168 h 366784"/>
                <a:gd name="connsiteX0" fmla="*/ 0 w 978408"/>
                <a:gd name="connsiteY0" fmla="*/ 366784 h 366784"/>
                <a:gd name="connsiteX1" fmla="*/ 612648 w 978408"/>
                <a:gd name="connsiteY1" fmla="*/ 46744 h 366784"/>
                <a:gd name="connsiteX2" fmla="*/ 978408 w 978408"/>
                <a:gd name="connsiteY2" fmla="*/ 10168 h 366784"/>
                <a:gd name="connsiteX0" fmla="*/ 0 w 978408"/>
                <a:gd name="connsiteY0" fmla="*/ 364074 h 364074"/>
                <a:gd name="connsiteX1" fmla="*/ 457200 w 978408"/>
                <a:gd name="connsiteY1" fmla="*/ 53178 h 364074"/>
                <a:gd name="connsiteX2" fmla="*/ 978408 w 978408"/>
                <a:gd name="connsiteY2" fmla="*/ 7458 h 364074"/>
                <a:gd name="connsiteX0" fmla="*/ 0 w 996696"/>
                <a:gd name="connsiteY0" fmla="*/ 396419 h 396419"/>
                <a:gd name="connsiteX1" fmla="*/ 457200 w 996696"/>
                <a:gd name="connsiteY1" fmla="*/ 85523 h 396419"/>
                <a:gd name="connsiteX2" fmla="*/ 996696 w 996696"/>
                <a:gd name="connsiteY2" fmla="*/ 3227 h 396419"/>
                <a:gd name="connsiteX0" fmla="*/ 0 w 914400"/>
                <a:gd name="connsiteY0" fmla="*/ 405661 h 405661"/>
                <a:gd name="connsiteX1" fmla="*/ 374904 w 914400"/>
                <a:gd name="connsiteY1" fmla="*/ 85621 h 405661"/>
                <a:gd name="connsiteX2" fmla="*/ 914400 w 914400"/>
                <a:gd name="connsiteY2" fmla="*/ 3325 h 405661"/>
                <a:gd name="connsiteX0" fmla="*/ 0 w 914400"/>
                <a:gd name="connsiteY0" fmla="*/ 405661 h 405661"/>
                <a:gd name="connsiteX1" fmla="*/ 374904 w 914400"/>
                <a:gd name="connsiteY1" fmla="*/ 85621 h 405661"/>
                <a:gd name="connsiteX2" fmla="*/ 914400 w 914400"/>
                <a:gd name="connsiteY2" fmla="*/ 3325 h 405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405661">
                  <a:moveTo>
                    <a:pt x="0" y="405661"/>
                  </a:moveTo>
                  <a:cubicBezTo>
                    <a:pt x="115062" y="220495"/>
                    <a:pt x="222504" y="152677"/>
                    <a:pt x="374904" y="85621"/>
                  </a:cubicBezTo>
                  <a:cubicBezTo>
                    <a:pt x="527304" y="18565"/>
                    <a:pt x="830580" y="-10391"/>
                    <a:pt x="914400" y="3325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9597CF0-82B2-4F62-92C0-F0119B8EE232}"/>
                    </a:ext>
                  </a:extLst>
                </p:cNvPr>
                <p:cNvSpPr txBox="1"/>
                <p:nvPr/>
              </p:nvSpPr>
              <p:spPr>
                <a:xfrm>
                  <a:off x="9164044" y="2897873"/>
                  <a:ext cx="284654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Zero-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a14:m>
                  <a:r>
                    <a:rPr lang="en-US" sz="2400" dirty="0"/>
                    <a:t>-information Cut</a:t>
                  </a: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9597CF0-82B2-4F62-92C0-F0119B8EE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4044" y="2897873"/>
                  <a:ext cx="2846548" cy="830997"/>
                </a:xfrm>
                <a:prstGeom prst="rect">
                  <a:avLst/>
                </a:prstGeom>
                <a:blipFill>
                  <a:blip r:embed="rId12"/>
                  <a:stretch>
                    <a:fillRect t="-5882" r="-2570" b="-16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101851D-2E27-4E9B-BD29-4B619F20D340}"/>
              </a:ext>
            </a:extLst>
          </p:cNvPr>
          <p:cNvCxnSpPr>
            <a:cxnSpLocks/>
          </p:cNvCxnSpPr>
          <p:nvPr/>
        </p:nvCxnSpPr>
        <p:spPr>
          <a:xfrm>
            <a:off x="4150242" y="3226170"/>
            <a:ext cx="1419594" cy="10499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8347107-D01D-4D7B-845E-2D37671AB7FE}"/>
                  </a:ext>
                </a:extLst>
              </p:cNvPr>
              <p:cNvSpPr/>
              <p:nvPr/>
            </p:nvSpPr>
            <p:spPr>
              <a:xfrm>
                <a:off x="2049373" y="5170184"/>
                <a:ext cx="753315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No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-info flow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 No incoming dependence 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8347107-D01D-4D7B-845E-2D37671AB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373" y="5170184"/>
                <a:ext cx="7533152" cy="523220"/>
              </a:xfrm>
              <a:prstGeom prst="rect">
                <a:avLst/>
              </a:prstGeom>
              <a:blipFill>
                <a:blip r:embed="rId13"/>
                <a:stretch>
                  <a:fillRect l="-1618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ECB957-3379-4E6F-8B14-81D069215340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>
          <a:xfrm flipV="1">
            <a:off x="6245312" y="4458191"/>
            <a:ext cx="1366441" cy="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C69C05C-4C52-4E5D-AF8E-E96989CB192E}"/>
                  </a:ext>
                </a:extLst>
              </p:cNvPr>
              <p:cNvSpPr/>
              <p:nvPr/>
            </p:nvSpPr>
            <p:spPr>
              <a:xfrm>
                <a:off x="4311018" y="5650536"/>
                <a:ext cx="64249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chemeClr val="accent2"/>
                    </a:solidFill>
                  </a:rPr>
                  <a:t>  No outgoing dependence 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accent2"/>
                    </a:solidFill>
                  </a:rPr>
                  <a:t> </a:t>
                </a:r>
                <a:r>
                  <a:rPr lang="en-US" sz="2800" i="1" dirty="0">
                    <a:solidFill>
                      <a:schemeClr val="accent2"/>
                    </a:solidFill>
                  </a:rPr>
                  <a:t>(by DPI)</a:t>
                </a: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C69C05C-4C52-4E5D-AF8E-E96989CB19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018" y="5650536"/>
                <a:ext cx="6424964" cy="523220"/>
              </a:xfrm>
              <a:prstGeom prst="rect">
                <a:avLst/>
              </a:prstGeom>
              <a:blipFill>
                <a:blip r:embed="rId14"/>
                <a:stretch>
                  <a:fillRect t="-11628" r="-1139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8D0D03D-C921-44F6-8174-4B97F8229CCF}"/>
              </a:ext>
            </a:extLst>
          </p:cNvPr>
          <p:cNvCxnSpPr>
            <a:cxnSpLocks/>
          </p:cNvCxnSpPr>
          <p:nvPr/>
        </p:nvCxnSpPr>
        <p:spPr>
          <a:xfrm flipV="1">
            <a:off x="6217880" y="3182818"/>
            <a:ext cx="1435309" cy="110243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29D13C4-70C1-4606-BE01-5BFF4162B2D9}"/>
              </a:ext>
            </a:extLst>
          </p:cNvPr>
          <p:cNvCxnSpPr>
            <a:cxnSpLocks/>
            <a:stCxn id="32" idx="7"/>
            <a:endCxn id="10" idx="3"/>
          </p:cNvCxnSpPr>
          <p:nvPr/>
        </p:nvCxnSpPr>
        <p:spPr>
          <a:xfrm flipV="1">
            <a:off x="6146391" y="1855493"/>
            <a:ext cx="1564283" cy="235727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itle 1">
            <a:extLst>
              <a:ext uri="{FF2B5EF4-FFF2-40B4-BE49-F238E27FC236}">
                <a16:creationId xmlns:a16="http://schemas.microsoft.com/office/drawing/2014/main" id="{2F101AC0-BFF4-404C-A282-8FDBB9C6EA3A}"/>
              </a:ext>
            </a:extLst>
          </p:cNvPr>
          <p:cNvSpPr txBox="1">
            <a:spLocks/>
          </p:cNvSpPr>
          <p:nvPr/>
        </p:nvSpPr>
        <p:spPr>
          <a:xfrm>
            <a:off x="838199" y="141636"/>
            <a:ext cx="10515600" cy="82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 Proof Sketch through Pictures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BA259B9-B235-4393-8700-7ED378601ABF}"/>
              </a:ext>
            </a:extLst>
          </p:cNvPr>
          <p:cNvSpPr/>
          <p:nvPr/>
        </p:nvSpPr>
        <p:spPr>
          <a:xfrm>
            <a:off x="5469939" y="4017252"/>
            <a:ext cx="882178" cy="894891"/>
          </a:xfrm>
          <a:prstGeom prst="ellipse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86FDBCD-6B9F-4C84-8324-BCB094D15930}"/>
                  </a:ext>
                </a:extLst>
              </p:cNvPr>
              <p:cNvSpPr/>
              <p:nvPr/>
            </p:nvSpPr>
            <p:spPr>
              <a:xfrm>
                <a:off x="681399" y="3212995"/>
                <a:ext cx="2185575" cy="707886"/>
              </a:xfrm>
              <a:prstGeom prst="rect">
                <a:avLst/>
              </a:prstGeom>
              <a:ln w="25400"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/>
                    </a:solidFill>
                  </a:rPr>
                  <a:t>Orange edges are independent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0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86FDBCD-6B9F-4C84-8324-BCB094D159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9" y="3212995"/>
                <a:ext cx="2185575" cy="707886"/>
              </a:xfrm>
              <a:prstGeom prst="rect">
                <a:avLst/>
              </a:prstGeom>
              <a:blipFill>
                <a:blip r:embed="rId15"/>
                <a:stretch>
                  <a:fillRect t="-2500" r="-276" b="-12500"/>
                </a:stretch>
              </a:blipFill>
              <a:ln w="254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CE1A749-9CE2-46A2-BA9A-7F0B4EAE6ED5}"/>
                  </a:ext>
                </a:extLst>
              </p:cNvPr>
              <p:cNvSpPr/>
              <p:nvPr/>
            </p:nvSpPr>
            <p:spPr>
              <a:xfrm>
                <a:off x="678043" y="2265173"/>
                <a:ext cx="2184900" cy="707886"/>
              </a:xfrm>
              <a:prstGeom prst="rect">
                <a:avLst/>
              </a:prstGeom>
              <a:ln w="2540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C00000"/>
                    </a:solidFill>
                  </a:rPr>
                  <a:t>Red edges have zero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-info flow</a:t>
                </a: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CE1A749-9CE2-46A2-BA9A-7F0B4EAE6E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43" y="2265173"/>
                <a:ext cx="2184900" cy="707886"/>
              </a:xfrm>
              <a:prstGeom prst="rect">
                <a:avLst/>
              </a:prstGeom>
              <a:blipFill>
                <a:blip r:embed="rId16"/>
                <a:stretch>
                  <a:fillRect t="-3333" b="-12500"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442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9" grpId="0"/>
      <p:bldP spid="52" grpId="0" animBg="1"/>
      <p:bldP spid="6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A06AA-92AC-4C26-9E4D-84166159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5718" y="6356349"/>
            <a:ext cx="2743200" cy="365125"/>
          </a:xfrm>
        </p:spPr>
        <p:txBody>
          <a:bodyPr/>
          <a:lstStyle/>
          <a:p>
            <a:fld id="{A5CC2150-AAC8-453C-A112-E1BFA82E9E3E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776A634-A10E-41E5-87C0-1863B112F452}"/>
              </a:ext>
            </a:extLst>
          </p:cNvPr>
          <p:cNvGrpSpPr/>
          <p:nvPr/>
        </p:nvGrpSpPr>
        <p:grpSpPr>
          <a:xfrm>
            <a:off x="2522843" y="1348454"/>
            <a:ext cx="983245" cy="523220"/>
            <a:chOff x="2477123" y="2784062"/>
            <a:chExt cx="983245" cy="52322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D2FB39-A2CA-4846-AD8A-42CADC95C8F3}"/>
                </a:ext>
              </a:extLst>
            </p:cNvPr>
            <p:cNvCxnSpPr>
              <a:cxnSpLocks/>
            </p:cNvCxnSpPr>
            <p:nvPr/>
          </p:nvCxnSpPr>
          <p:spPr>
            <a:xfrm>
              <a:off x="3046502" y="3045673"/>
              <a:ext cx="41386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36F8B23-2139-4F4A-91BF-F1AFA8AA0533}"/>
                    </a:ext>
                  </a:extLst>
                </p:cNvPr>
                <p:cNvSpPr txBox="1"/>
                <p:nvPr/>
              </p:nvSpPr>
              <p:spPr>
                <a:xfrm>
                  <a:off x="2477123" y="2784062"/>
                  <a:ext cx="58137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8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36F8B23-2139-4F4A-91BF-F1AFA8AA05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123" y="2784062"/>
                  <a:ext cx="581378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A7A1C58-E597-4902-835E-12ADE838B3A2}"/>
              </a:ext>
            </a:extLst>
          </p:cNvPr>
          <p:cNvGrpSpPr/>
          <p:nvPr/>
        </p:nvGrpSpPr>
        <p:grpSpPr>
          <a:xfrm>
            <a:off x="8305517" y="2805632"/>
            <a:ext cx="903775" cy="523220"/>
            <a:chOff x="8259797" y="4241240"/>
            <a:chExt cx="903775" cy="523220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60C2AA2-0AED-42C6-A4F0-E96B817378E6}"/>
                </a:ext>
              </a:extLst>
            </p:cNvPr>
            <p:cNvCxnSpPr/>
            <p:nvPr/>
          </p:nvCxnSpPr>
          <p:spPr>
            <a:xfrm>
              <a:off x="8259797" y="4505660"/>
              <a:ext cx="420247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DFA7213-DC13-4ED1-A361-82DBA1741C52}"/>
                    </a:ext>
                  </a:extLst>
                </p:cNvPr>
                <p:cNvSpPr txBox="1"/>
                <p:nvPr/>
              </p:nvSpPr>
              <p:spPr>
                <a:xfrm>
                  <a:off x="8644584" y="4241240"/>
                  <a:ext cx="51898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28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DFA7213-DC13-4ED1-A361-82DBA1741C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4584" y="4241240"/>
                  <a:ext cx="518988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274D3E9-356B-4649-B1CE-FE894F5226D1}"/>
              </a:ext>
            </a:extLst>
          </p:cNvPr>
          <p:cNvGrpSpPr/>
          <p:nvPr/>
        </p:nvGrpSpPr>
        <p:grpSpPr>
          <a:xfrm>
            <a:off x="3506088" y="1262976"/>
            <a:ext cx="4781141" cy="3542304"/>
            <a:chOff x="3460368" y="2698584"/>
            <a:chExt cx="4781141" cy="35423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E464CCB-0746-40CB-8BFE-BA145AD035FD}"/>
                    </a:ext>
                  </a:extLst>
                </p:cNvPr>
                <p:cNvSpPr/>
                <p:nvPr/>
              </p:nvSpPr>
              <p:spPr>
                <a:xfrm>
                  <a:off x="3460368" y="2698584"/>
                  <a:ext cx="675476" cy="694177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  <a:alpha val="70000"/>
                  </a:schemeClr>
                </a:solidFill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E464CCB-0746-40CB-8BFE-BA145AD035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0368" y="2698584"/>
                  <a:ext cx="675476" cy="69417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F73C54F-CDA3-4B0F-8766-3C767F25A890}"/>
                    </a:ext>
                  </a:extLst>
                </p:cNvPr>
                <p:cNvSpPr/>
                <p:nvPr/>
              </p:nvSpPr>
              <p:spPr>
                <a:xfrm>
                  <a:off x="5513201" y="2698584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F73C54F-CDA3-4B0F-8766-3C767F25A8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3201" y="2698584"/>
                  <a:ext cx="675476" cy="69417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BE32073-D8BA-42A6-BCEC-B16B7E217722}"/>
                    </a:ext>
                  </a:extLst>
                </p:cNvPr>
                <p:cNvSpPr/>
                <p:nvPr/>
              </p:nvSpPr>
              <p:spPr>
                <a:xfrm>
                  <a:off x="7566033" y="2698584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BE32073-D8BA-42A6-BCEC-B16B7E2177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033" y="2698584"/>
                  <a:ext cx="675476" cy="694177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1A85A297-5841-47F0-B7D5-74E4F41AA1EA}"/>
                    </a:ext>
                  </a:extLst>
                </p:cNvPr>
                <p:cNvSpPr/>
                <p:nvPr/>
              </p:nvSpPr>
              <p:spPr>
                <a:xfrm>
                  <a:off x="3460368" y="4122647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1A85A297-5841-47F0-B7D5-74E4F41AA1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0368" y="4122647"/>
                  <a:ext cx="675476" cy="694177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A9A58B60-42D0-4305-A967-4ACC32081C25}"/>
                    </a:ext>
                  </a:extLst>
                </p:cNvPr>
                <p:cNvSpPr/>
                <p:nvPr/>
              </p:nvSpPr>
              <p:spPr>
                <a:xfrm>
                  <a:off x="5513201" y="4122647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A9A58B60-42D0-4305-A967-4ACC32081C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3201" y="4122647"/>
                  <a:ext cx="675476" cy="694177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76254F3-6CC4-435C-A58C-7530600EB37D}"/>
                    </a:ext>
                  </a:extLst>
                </p:cNvPr>
                <p:cNvSpPr/>
                <p:nvPr/>
              </p:nvSpPr>
              <p:spPr>
                <a:xfrm>
                  <a:off x="7566033" y="4122647"/>
                  <a:ext cx="675476" cy="6941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76254F3-6CC4-435C-A58C-7530600EB3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033" y="4122647"/>
                  <a:ext cx="675476" cy="694177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BA2C396C-2BF6-405D-9D98-22031117B5CB}"/>
                    </a:ext>
                  </a:extLst>
                </p:cNvPr>
                <p:cNvSpPr/>
                <p:nvPr/>
              </p:nvSpPr>
              <p:spPr>
                <a:xfrm>
                  <a:off x="3471283" y="5546711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BA2C396C-2BF6-405D-9D98-22031117B5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1283" y="5546711"/>
                  <a:ext cx="675476" cy="69417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A4ED3BA1-90D7-4B44-8CAE-F3D4D574AA7C}"/>
                    </a:ext>
                  </a:extLst>
                </p:cNvPr>
                <p:cNvSpPr/>
                <p:nvPr/>
              </p:nvSpPr>
              <p:spPr>
                <a:xfrm>
                  <a:off x="5524116" y="5546711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A4ED3BA1-90D7-4B44-8CAE-F3D4D574AA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4116" y="5546711"/>
                  <a:ext cx="675476" cy="694177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72F0C60B-F68F-4D29-A601-D9F59EF92793}"/>
                    </a:ext>
                  </a:extLst>
                </p:cNvPr>
                <p:cNvSpPr/>
                <p:nvPr/>
              </p:nvSpPr>
              <p:spPr>
                <a:xfrm>
                  <a:off x="7566033" y="5546710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72F0C60B-F68F-4D29-A601-D9F59EF927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033" y="5546710"/>
                  <a:ext cx="675476" cy="694177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7902FD6-AEBC-4C46-8CDD-B1AF026397F0}"/>
              </a:ext>
            </a:extLst>
          </p:cNvPr>
          <p:cNvSpPr/>
          <p:nvPr/>
        </p:nvSpPr>
        <p:spPr>
          <a:xfrm>
            <a:off x="4576581" y="2206655"/>
            <a:ext cx="4047066" cy="2770276"/>
          </a:xfrm>
          <a:custGeom>
            <a:avLst/>
            <a:gdLst>
              <a:gd name="connsiteX0" fmla="*/ 5452533 w 5452533"/>
              <a:gd name="connsiteY0" fmla="*/ 0 h 3293533"/>
              <a:gd name="connsiteX1" fmla="*/ 0 w 5452533"/>
              <a:gd name="connsiteY1" fmla="*/ 3293533 h 3293533"/>
              <a:gd name="connsiteX0" fmla="*/ 5452533 w 5452533"/>
              <a:gd name="connsiteY0" fmla="*/ 0 h 3293533"/>
              <a:gd name="connsiteX1" fmla="*/ 4240608 w 5452533"/>
              <a:gd name="connsiteY1" fmla="*/ 733327 h 3293533"/>
              <a:gd name="connsiteX2" fmla="*/ 0 w 5452533"/>
              <a:gd name="connsiteY2" fmla="*/ 3293533 h 3293533"/>
              <a:gd name="connsiteX0" fmla="*/ 5452533 w 5452533"/>
              <a:gd name="connsiteY0" fmla="*/ 0 h 3293533"/>
              <a:gd name="connsiteX1" fmla="*/ 4240608 w 5452533"/>
              <a:gd name="connsiteY1" fmla="*/ 733327 h 3293533"/>
              <a:gd name="connsiteX2" fmla="*/ 1302674 w 5452533"/>
              <a:gd name="connsiteY2" fmla="*/ 2477460 h 3293533"/>
              <a:gd name="connsiteX3" fmla="*/ 0 w 5452533"/>
              <a:gd name="connsiteY3" fmla="*/ 3293533 h 3293533"/>
              <a:gd name="connsiteX0" fmla="*/ 5452533 w 5452533"/>
              <a:gd name="connsiteY0" fmla="*/ 0 h 3293533"/>
              <a:gd name="connsiteX1" fmla="*/ 4240608 w 5452533"/>
              <a:gd name="connsiteY1" fmla="*/ 733327 h 3293533"/>
              <a:gd name="connsiteX2" fmla="*/ 1218007 w 5452533"/>
              <a:gd name="connsiteY2" fmla="*/ 2214993 h 3293533"/>
              <a:gd name="connsiteX3" fmla="*/ 0 w 5452533"/>
              <a:gd name="connsiteY3" fmla="*/ 3293533 h 3293533"/>
              <a:gd name="connsiteX0" fmla="*/ 5452533 w 5452533"/>
              <a:gd name="connsiteY0" fmla="*/ 0 h 3293533"/>
              <a:gd name="connsiteX1" fmla="*/ 4240608 w 5452533"/>
              <a:gd name="connsiteY1" fmla="*/ 733327 h 3293533"/>
              <a:gd name="connsiteX2" fmla="*/ 1218007 w 5452533"/>
              <a:gd name="connsiteY2" fmla="*/ 2214993 h 3293533"/>
              <a:gd name="connsiteX3" fmla="*/ 0 w 5452533"/>
              <a:gd name="connsiteY3" fmla="*/ 3293533 h 3293533"/>
              <a:gd name="connsiteX0" fmla="*/ 5452533 w 5452533"/>
              <a:gd name="connsiteY0" fmla="*/ 0 h 3293533"/>
              <a:gd name="connsiteX1" fmla="*/ 4240608 w 5452533"/>
              <a:gd name="connsiteY1" fmla="*/ 733327 h 3293533"/>
              <a:gd name="connsiteX2" fmla="*/ 1218007 w 5452533"/>
              <a:gd name="connsiteY2" fmla="*/ 2214993 h 3293533"/>
              <a:gd name="connsiteX3" fmla="*/ 0 w 5452533"/>
              <a:gd name="connsiteY3" fmla="*/ 3293533 h 3293533"/>
              <a:gd name="connsiteX0" fmla="*/ 5063066 w 5063066"/>
              <a:gd name="connsiteY0" fmla="*/ 0 h 3361266"/>
              <a:gd name="connsiteX1" fmla="*/ 3851141 w 5063066"/>
              <a:gd name="connsiteY1" fmla="*/ 733327 h 3361266"/>
              <a:gd name="connsiteX2" fmla="*/ 828540 w 5063066"/>
              <a:gd name="connsiteY2" fmla="*/ 2214993 h 3361266"/>
              <a:gd name="connsiteX3" fmla="*/ 0 w 5063066"/>
              <a:gd name="connsiteY3" fmla="*/ 3361266 h 3361266"/>
              <a:gd name="connsiteX0" fmla="*/ 5063066 w 5063066"/>
              <a:gd name="connsiteY0" fmla="*/ 0 h 3361266"/>
              <a:gd name="connsiteX1" fmla="*/ 3851141 w 5063066"/>
              <a:gd name="connsiteY1" fmla="*/ 733327 h 3361266"/>
              <a:gd name="connsiteX2" fmla="*/ 828540 w 5063066"/>
              <a:gd name="connsiteY2" fmla="*/ 2214993 h 3361266"/>
              <a:gd name="connsiteX3" fmla="*/ 0 w 5063066"/>
              <a:gd name="connsiteY3" fmla="*/ 3361266 h 3361266"/>
              <a:gd name="connsiteX0" fmla="*/ 4766732 w 4766732"/>
              <a:gd name="connsiteY0" fmla="*/ 0 h 3369732"/>
              <a:gd name="connsiteX1" fmla="*/ 3554807 w 4766732"/>
              <a:gd name="connsiteY1" fmla="*/ 733327 h 3369732"/>
              <a:gd name="connsiteX2" fmla="*/ 532206 w 4766732"/>
              <a:gd name="connsiteY2" fmla="*/ 2214993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3554807 w 4766732"/>
              <a:gd name="connsiteY1" fmla="*/ 733327 h 3369732"/>
              <a:gd name="connsiteX2" fmla="*/ 532206 w 4766732"/>
              <a:gd name="connsiteY2" fmla="*/ 2214993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3554807 w 4766732"/>
              <a:gd name="connsiteY1" fmla="*/ 733327 h 3369732"/>
              <a:gd name="connsiteX2" fmla="*/ 786206 w 4766732"/>
              <a:gd name="connsiteY2" fmla="*/ 2130326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3554807 w 4766732"/>
              <a:gd name="connsiteY1" fmla="*/ 733327 h 3369732"/>
              <a:gd name="connsiteX2" fmla="*/ 786206 w 4766732"/>
              <a:gd name="connsiteY2" fmla="*/ 2130326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3554807 w 4766732"/>
              <a:gd name="connsiteY1" fmla="*/ 733327 h 3369732"/>
              <a:gd name="connsiteX2" fmla="*/ 786206 w 4766732"/>
              <a:gd name="connsiteY2" fmla="*/ 2130326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2217073 w 4766732"/>
              <a:gd name="connsiteY1" fmla="*/ 1690060 h 3369732"/>
              <a:gd name="connsiteX2" fmla="*/ 786206 w 4766732"/>
              <a:gd name="connsiteY2" fmla="*/ 2130326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2217073 w 4766732"/>
              <a:gd name="connsiteY1" fmla="*/ 1690060 h 3369732"/>
              <a:gd name="connsiteX2" fmla="*/ 786206 w 4766732"/>
              <a:gd name="connsiteY2" fmla="*/ 2130326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2217073 w 4766732"/>
              <a:gd name="connsiteY1" fmla="*/ 1690060 h 3369732"/>
              <a:gd name="connsiteX2" fmla="*/ 786206 w 4766732"/>
              <a:gd name="connsiteY2" fmla="*/ 2130326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3851139 w 4766732"/>
              <a:gd name="connsiteY1" fmla="*/ 623259 h 3369732"/>
              <a:gd name="connsiteX2" fmla="*/ 2217073 w 4766732"/>
              <a:gd name="connsiteY2" fmla="*/ 1690060 h 3369732"/>
              <a:gd name="connsiteX3" fmla="*/ 786206 w 4766732"/>
              <a:gd name="connsiteY3" fmla="*/ 2130326 h 3369732"/>
              <a:gd name="connsiteX4" fmla="*/ 0 w 4766732"/>
              <a:gd name="connsiteY4" fmla="*/ 3369732 h 3369732"/>
              <a:gd name="connsiteX0" fmla="*/ 4766732 w 4766732"/>
              <a:gd name="connsiteY0" fmla="*/ 0 h 3369732"/>
              <a:gd name="connsiteX1" fmla="*/ 3004472 w 4766732"/>
              <a:gd name="connsiteY1" fmla="*/ 657126 h 3369732"/>
              <a:gd name="connsiteX2" fmla="*/ 2217073 w 4766732"/>
              <a:gd name="connsiteY2" fmla="*/ 1690060 h 3369732"/>
              <a:gd name="connsiteX3" fmla="*/ 786206 w 4766732"/>
              <a:gd name="connsiteY3" fmla="*/ 2130326 h 3369732"/>
              <a:gd name="connsiteX4" fmla="*/ 0 w 4766732"/>
              <a:gd name="connsiteY4" fmla="*/ 3369732 h 3369732"/>
              <a:gd name="connsiteX0" fmla="*/ 4224866 w 4224866"/>
              <a:gd name="connsiteY0" fmla="*/ 0 h 3014132"/>
              <a:gd name="connsiteX1" fmla="*/ 3004472 w 4224866"/>
              <a:gd name="connsiteY1" fmla="*/ 301526 h 3014132"/>
              <a:gd name="connsiteX2" fmla="*/ 2217073 w 4224866"/>
              <a:gd name="connsiteY2" fmla="*/ 1334460 h 3014132"/>
              <a:gd name="connsiteX3" fmla="*/ 786206 w 4224866"/>
              <a:gd name="connsiteY3" fmla="*/ 1774726 h 3014132"/>
              <a:gd name="connsiteX4" fmla="*/ 0 w 4224866"/>
              <a:gd name="connsiteY4" fmla="*/ 3014132 h 3014132"/>
              <a:gd name="connsiteX0" fmla="*/ 4224866 w 4224866"/>
              <a:gd name="connsiteY0" fmla="*/ 0 h 3014132"/>
              <a:gd name="connsiteX1" fmla="*/ 3004472 w 4224866"/>
              <a:gd name="connsiteY1" fmla="*/ 301526 h 3014132"/>
              <a:gd name="connsiteX2" fmla="*/ 2217073 w 4224866"/>
              <a:gd name="connsiteY2" fmla="*/ 1334460 h 3014132"/>
              <a:gd name="connsiteX3" fmla="*/ 786206 w 4224866"/>
              <a:gd name="connsiteY3" fmla="*/ 1774726 h 3014132"/>
              <a:gd name="connsiteX4" fmla="*/ 0 w 4224866"/>
              <a:gd name="connsiteY4" fmla="*/ 3014132 h 3014132"/>
              <a:gd name="connsiteX0" fmla="*/ 4148666 w 4148666"/>
              <a:gd name="connsiteY0" fmla="*/ 1678 h 2931143"/>
              <a:gd name="connsiteX1" fmla="*/ 3004472 w 4148666"/>
              <a:gd name="connsiteY1" fmla="*/ 218537 h 2931143"/>
              <a:gd name="connsiteX2" fmla="*/ 2217073 w 4148666"/>
              <a:gd name="connsiteY2" fmla="*/ 1251471 h 2931143"/>
              <a:gd name="connsiteX3" fmla="*/ 786206 w 4148666"/>
              <a:gd name="connsiteY3" fmla="*/ 1691737 h 2931143"/>
              <a:gd name="connsiteX4" fmla="*/ 0 w 4148666"/>
              <a:gd name="connsiteY4" fmla="*/ 2931143 h 2931143"/>
              <a:gd name="connsiteX0" fmla="*/ 4148666 w 4148666"/>
              <a:gd name="connsiteY0" fmla="*/ 1678 h 2931143"/>
              <a:gd name="connsiteX1" fmla="*/ 3004472 w 4148666"/>
              <a:gd name="connsiteY1" fmla="*/ 218537 h 2931143"/>
              <a:gd name="connsiteX2" fmla="*/ 2166273 w 4148666"/>
              <a:gd name="connsiteY2" fmla="*/ 1361538 h 2931143"/>
              <a:gd name="connsiteX3" fmla="*/ 786206 w 4148666"/>
              <a:gd name="connsiteY3" fmla="*/ 1691737 h 2931143"/>
              <a:gd name="connsiteX4" fmla="*/ 0 w 4148666"/>
              <a:gd name="connsiteY4" fmla="*/ 2931143 h 2931143"/>
              <a:gd name="connsiteX0" fmla="*/ 4148666 w 4148666"/>
              <a:gd name="connsiteY0" fmla="*/ 1678 h 2931143"/>
              <a:gd name="connsiteX1" fmla="*/ 3004472 w 4148666"/>
              <a:gd name="connsiteY1" fmla="*/ 218537 h 2931143"/>
              <a:gd name="connsiteX2" fmla="*/ 2166273 w 4148666"/>
              <a:gd name="connsiteY2" fmla="*/ 1361538 h 2931143"/>
              <a:gd name="connsiteX3" fmla="*/ 616873 w 4148666"/>
              <a:gd name="connsiteY3" fmla="*/ 1793337 h 2931143"/>
              <a:gd name="connsiteX4" fmla="*/ 0 w 4148666"/>
              <a:gd name="connsiteY4" fmla="*/ 2931143 h 2931143"/>
              <a:gd name="connsiteX0" fmla="*/ 4148666 w 4148666"/>
              <a:gd name="connsiteY0" fmla="*/ 1678 h 2931143"/>
              <a:gd name="connsiteX1" fmla="*/ 3004472 w 4148666"/>
              <a:gd name="connsiteY1" fmla="*/ 218537 h 2931143"/>
              <a:gd name="connsiteX2" fmla="*/ 2166273 w 4148666"/>
              <a:gd name="connsiteY2" fmla="*/ 1361538 h 2931143"/>
              <a:gd name="connsiteX3" fmla="*/ 633806 w 4148666"/>
              <a:gd name="connsiteY3" fmla="*/ 1801804 h 2931143"/>
              <a:gd name="connsiteX4" fmla="*/ 0 w 4148666"/>
              <a:gd name="connsiteY4" fmla="*/ 2931143 h 2931143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532206 w 4047066"/>
              <a:gd name="connsiteY3" fmla="*/ 1801804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498339 w 4047066"/>
              <a:gd name="connsiteY3" fmla="*/ 1767938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8472 w 4047066"/>
              <a:gd name="connsiteY3" fmla="*/ 17340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8472 w 4047066"/>
              <a:gd name="connsiteY3" fmla="*/ 17340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8472 w 4047066"/>
              <a:gd name="connsiteY3" fmla="*/ 17340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8472 w 4047066"/>
              <a:gd name="connsiteY3" fmla="*/ 17340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8472 w 4047066"/>
              <a:gd name="connsiteY3" fmla="*/ 17340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8472 w 4047066"/>
              <a:gd name="connsiteY3" fmla="*/ 17340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8472 w 4047066"/>
              <a:gd name="connsiteY3" fmla="*/ 17340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0005 w 4047066"/>
              <a:gd name="connsiteY3" fmla="*/ 1666338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710005 w 4047066"/>
              <a:gd name="connsiteY3" fmla="*/ 1666338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710005 w 4047066"/>
              <a:gd name="connsiteY3" fmla="*/ 1666338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710005 w 4047066"/>
              <a:gd name="connsiteY3" fmla="*/ 1666338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7066" h="2770276">
                <a:moveTo>
                  <a:pt x="4047066" y="1678"/>
                </a:moveTo>
                <a:cubicBezTo>
                  <a:pt x="3759000" y="12421"/>
                  <a:pt x="3327815" y="-63140"/>
                  <a:pt x="2902872" y="218537"/>
                </a:cubicBezTo>
                <a:cubicBezTo>
                  <a:pt x="2477929" y="500214"/>
                  <a:pt x="2496473" y="1138582"/>
                  <a:pt x="2090073" y="1378471"/>
                </a:cubicBezTo>
                <a:cubicBezTo>
                  <a:pt x="1683673" y="1618360"/>
                  <a:pt x="921273" y="1569291"/>
                  <a:pt x="616871" y="1708671"/>
                </a:cubicBezTo>
                <a:cubicBezTo>
                  <a:pt x="312469" y="1848051"/>
                  <a:pt x="92735" y="2148295"/>
                  <a:pt x="0" y="2770276"/>
                </a:cubicBezTo>
              </a:path>
            </a:pathLst>
          </a:cu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AE258BB-9B36-4C78-BD5F-138A671A03FE}"/>
              </a:ext>
            </a:extLst>
          </p:cNvPr>
          <p:cNvGrpSpPr/>
          <p:nvPr/>
        </p:nvGrpSpPr>
        <p:grpSpPr>
          <a:xfrm>
            <a:off x="8395593" y="1462265"/>
            <a:ext cx="3660719" cy="830997"/>
            <a:chOff x="8349873" y="2897873"/>
            <a:chExt cx="3660719" cy="830997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3C5D09C-D2F4-42F4-9C6B-6CC99D45FB6E}"/>
                </a:ext>
              </a:extLst>
            </p:cNvPr>
            <p:cNvSpPr/>
            <p:nvPr/>
          </p:nvSpPr>
          <p:spPr>
            <a:xfrm>
              <a:off x="8349873" y="3141138"/>
              <a:ext cx="914400" cy="405661"/>
            </a:xfrm>
            <a:custGeom>
              <a:avLst/>
              <a:gdLst>
                <a:gd name="connsiteX0" fmla="*/ 0 w 978408"/>
                <a:gd name="connsiteY0" fmla="*/ 366784 h 366784"/>
                <a:gd name="connsiteX1" fmla="*/ 612648 w 978408"/>
                <a:gd name="connsiteY1" fmla="*/ 46744 h 366784"/>
                <a:gd name="connsiteX2" fmla="*/ 978408 w 978408"/>
                <a:gd name="connsiteY2" fmla="*/ 10168 h 366784"/>
                <a:gd name="connsiteX0" fmla="*/ 0 w 978408"/>
                <a:gd name="connsiteY0" fmla="*/ 366784 h 366784"/>
                <a:gd name="connsiteX1" fmla="*/ 612648 w 978408"/>
                <a:gd name="connsiteY1" fmla="*/ 46744 h 366784"/>
                <a:gd name="connsiteX2" fmla="*/ 978408 w 978408"/>
                <a:gd name="connsiteY2" fmla="*/ 10168 h 366784"/>
                <a:gd name="connsiteX0" fmla="*/ 0 w 978408"/>
                <a:gd name="connsiteY0" fmla="*/ 364074 h 364074"/>
                <a:gd name="connsiteX1" fmla="*/ 457200 w 978408"/>
                <a:gd name="connsiteY1" fmla="*/ 53178 h 364074"/>
                <a:gd name="connsiteX2" fmla="*/ 978408 w 978408"/>
                <a:gd name="connsiteY2" fmla="*/ 7458 h 364074"/>
                <a:gd name="connsiteX0" fmla="*/ 0 w 996696"/>
                <a:gd name="connsiteY0" fmla="*/ 396419 h 396419"/>
                <a:gd name="connsiteX1" fmla="*/ 457200 w 996696"/>
                <a:gd name="connsiteY1" fmla="*/ 85523 h 396419"/>
                <a:gd name="connsiteX2" fmla="*/ 996696 w 996696"/>
                <a:gd name="connsiteY2" fmla="*/ 3227 h 396419"/>
                <a:gd name="connsiteX0" fmla="*/ 0 w 914400"/>
                <a:gd name="connsiteY0" fmla="*/ 405661 h 405661"/>
                <a:gd name="connsiteX1" fmla="*/ 374904 w 914400"/>
                <a:gd name="connsiteY1" fmla="*/ 85621 h 405661"/>
                <a:gd name="connsiteX2" fmla="*/ 914400 w 914400"/>
                <a:gd name="connsiteY2" fmla="*/ 3325 h 405661"/>
                <a:gd name="connsiteX0" fmla="*/ 0 w 914400"/>
                <a:gd name="connsiteY0" fmla="*/ 405661 h 405661"/>
                <a:gd name="connsiteX1" fmla="*/ 374904 w 914400"/>
                <a:gd name="connsiteY1" fmla="*/ 85621 h 405661"/>
                <a:gd name="connsiteX2" fmla="*/ 914400 w 914400"/>
                <a:gd name="connsiteY2" fmla="*/ 3325 h 405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405661">
                  <a:moveTo>
                    <a:pt x="0" y="405661"/>
                  </a:moveTo>
                  <a:cubicBezTo>
                    <a:pt x="115062" y="220495"/>
                    <a:pt x="222504" y="152677"/>
                    <a:pt x="374904" y="85621"/>
                  </a:cubicBezTo>
                  <a:cubicBezTo>
                    <a:pt x="527304" y="18565"/>
                    <a:pt x="830580" y="-10391"/>
                    <a:pt x="914400" y="3325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9597CF0-82B2-4F62-92C0-F0119B8EE232}"/>
                    </a:ext>
                  </a:extLst>
                </p:cNvPr>
                <p:cNvSpPr txBox="1"/>
                <p:nvPr/>
              </p:nvSpPr>
              <p:spPr>
                <a:xfrm>
                  <a:off x="9164044" y="2897873"/>
                  <a:ext cx="284654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Zero-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a14:m>
                  <a:r>
                    <a:rPr lang="en-US" sz="2400" dirty="0"/>
                    <a:t>-information Cut</a:t>
                  </a: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9597CF0-82B2-4F62-92C0-F0119B8EE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4044" y="2897873"/>
                  <a:ext cx="2846548" cy="830997"/>
                </a:xfrm>
                <a:prstGeom prst="rect">
                  <a:avLst/>
                </a:prstGeom>
                <a:blipFill>
                  <a:blip r:embed="rId13"/>
                  <a:stretch>
                    <a:fillRect t="-5882" r="-2570" b="-16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8D0D03D-C921-44F6-8174-4B97F8229CCF}"/>
              </a:ext>
            </a:extLst>
          </p:cNvPr>
          <p:cNvCxnSpPr>
            <a:cxnSpLocks/>
          </p:cNvCxnSpPr>
          <p:nvPr/>
        </p:nvCxnSpPr>
        <p:spPr>
          <a:xfrm flipV="1">
            <a:off x="6217880" y="3182818"/>
            <a:ext cx="1435309" cy="110243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DFE6A79-7551-499C-BFBC-7B1325A466BA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6234397" y="3034128"/>
            <a:ext cx="137735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E915DE5-73BF-4F4B-973C-38571D263895}"/>
              </a:ext>
            </a:extLst>
          </p:cNvPr>
          <p:cNvCxnSpPr>
            <a:cxnSpLocks/>
          </p:cNvCxnSpPr>
          <p:nvPr/>
        </p:nvCxnSpPr>
        <p:spPr>
          <a:xfrm>
            <a:off x="6197821" y="1782087"/>
            <a:ext cx="1435309" cy="11024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57BF343-FCCA-411B-8810-A3BB2592187C}"/>
                  </a:ext>
                </a:extLst>
              </p:cNvPr>
              <p:cNvSpPr txBox="1"/>
              <p:nvPr/>
            </p:nvSpPr>
            <p:spPr>
              <a:xfrm>
                <a:off x="6585626" y="3817488"/>
                <a:ext cx="1075487" cy="537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57BF343-FCCA-411B-8810-A3BB25921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626" y="3817488"/>
                <a:ext cx="1075487" cy="53713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A24ACB-7945-4D6D-A651-B7529AA9BFA1}"/>
                  </a:ext>
                </a:extLst>
              </p:cNvPr>
              <p:cNvSpPr txBox="1"/>
              <p:nvPr/>
            </p:nvSpPr>
            <p:spPr>
              <a:xfrm>
                <a:off x="6552679" y="1680385"/>
                <a:ext cx="9383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𝑐𝑢𝑡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A24ACB-7945-4D6D-A651-B7529AA9B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679" y="1680385"/>
                <a:ext cx="938334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D16084E-4A3F-4C78-BABA-1B192B920D40}"/>
                  </a:ext>
                </a:extLst>
              </p:cNvPr>
              <p:cNvSpPr/>
              <p:nvPr/>
            </p:nvSpPr>
            <p:spPr>
              <a:xfrm>
                <a:off x="909748" y="5166559"/>
                <a:ext cx="2074863" cy="578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D16084E-4A3F-4C78-BABA-1B192B920D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48" y="5166559"/>
                <a:ext cx="2074863" cy="57868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E07A42C-3E8B-43B3-AF00-46A3FDED8D3E}"/>
                  </a:ext>
                </a:extLst>
              </p:cNvPr>
              <p:cNvSpPr/>
              <p:nvPr/>
            </p:nvSpPr>
            <p:spPr>
              <a:xfrm>
                <a:off x="2819360" y="5830477"/>
                <a:ext cx="7325980" cy="737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8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dirty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𝑠𝑖𝑛𝑘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𝑐𝑢𝑡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𝑠𝑖𝑛𝑘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E07A42C-3E8B-43B3-AF00-46A3FDED8D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360" y="5830477"/>
                <a:ext cx="7325980" cy="73718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91B294E-FAF8-4963-814E-83F6F560952D}"/>
              </a:ext>
            </a:extLst>
          </p:cNvPr>
          <p:cNvCxnSpPr>
            <a:cxnSpLocks/>
          </p:cNvCxnSpPr>
          <p:nvPr/>
        </p:nvCxnSpPr>
        <p:spPr>
          <a:xfrm flipV="1">
            <a:off x="3831336" y="5859286"/>
            <a:ext cx="1618488" cy="7723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E581E62-007D-4955-A066-E111770B51B3}"/>
              </a:ext>
            </a:extLst>
          </p:cNvPr>
          <p:cNvCxnSpPr>
            <a:cxnSpLocks/>
          </p:cNvCxnSpPr>
          <p:nvPr/>
        </p:nvCxnSpPr>
        <p:spPr>
          <a:xfrm flipV="1">
            <a:off x="7274907" y="5812895"/>
            <a:ext cx="1618488" cy="7723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9D1DEA1-A8A8-404C-9DF2-1B94AA5548AB}"/>
                  </a:ext>
                </a:extLst>
              </p:cNvPr>
              <p:cNvSpPr/>
              <p:nvPr/>
            </p:nvSpPr>
            <p:spPr>
              <a:xfrm>
                <a:off x="9938648" y="5937461"/>
                <a:ext cx="8326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9D1DEA1-A8A8-404C-9DF2-1B94AA5548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8648" y="5937461"/>
                <a:ext cx="832664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BEA2D07-8DF4-4D2E-9611-DF60FF285ECA}"/>
                  </a:ext>
                </a:extLst>
              </p:cNvPr>
              <p:cNvSpPr txBox="1"/>
              <p:nvPr/>
            </p:nvSpPr>
            <p:spPr>
              <a:xfrm>
                <a:off x="9030545" y="2790821"/>
                <a:ext cx="14545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BEA2D07-8DF4-4D2E-9611-DF60FF285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0545" y="2790821"/>
                <a:ext cx="1454565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AAB6DE3C-AA92-4A38-BB56-6D5C1DD2A2B0}"/>
              </a:ext>
            </a:extLst>
          </p:cNvPr>
          <p:cNvGrpSpPr/>
          <p:nvPr/>
        </p:nvGrpSpPr>
        <p:grpSpPr>
          <a:xfrm>
            <a:off x="9605987" y="2754643"/>
            <a:ext cx="574134" cy="669585"/>
            <a:chOff x="8945690" y="4126570"/>
            <a:chExt cx="382574" cy="435513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1880D15-061F-4F57-BD54-2E53F56BDB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5690" y="4132591"/>
              <a:ext cx="364303" cy="42949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3F090FC-39CB-4B99-B1CF-2E6364FCC3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63961" y="4126570"/>
              <a:ext cx="364303" cy="42949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D4EB829-3C54-40D0-8F5A-90B1DF77921B}"/>
              </a:ext>
            </a:extLst>
          </p:cNvPr>
          <p:cNvSpPr txBox="1"/>
          <p:nvPr/>
        </p:nvSpPr>
        <p:spPr>
          <a:xfrm>
            <a:off x="7230588" y="5227669"/>
            <a:ext cx="133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(By DPI)</a:t>
            </a:r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C9B98CAB-1237-4FF0-92AA-B2B132AED37D}"/>
              </a:ext>
            </a:extLst>
          </p:cNvPr>
          <p:cNvSpPr txBox="1">
            <a:spLocks/>
          </p:cNvSpPr>
          <p:nvPr/>
        </p:nvSpPr>
        <p:spPr>
          <a:xfrm>
            <a:off x="838199" y="141636"/>
            <a:ext cx="10515600" cy="82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 Proof Sketch through Pictures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C40B8FC-1675-4301-ABFC-F7CEDCAD69DE}"/>
              </a:ext>
            </a:extLst>
          </p:cNvPr>
          <p:cNvSpPr/>
          <p:nvPr/>
        </p:nvSpPr>
        <p:spPr>
          <a:xfrm>
            <a:off x="7510070" y="2590207"/>
            <a:ext cx="882178" cy="894891"/>
          </a:xfrm>
          <a:prstGeom prst="ellipse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05552A8-4D6D-4908-9AE2-462273F39DE2}"/>
                  </a:ext>
                </a:extLst>
              </p:cNvPr>
              <p:cNvSpPr/>
              <p:nvPr/>
            </p:nvSpPr>
            <p:spPr>
              <a:xfrm>
                <a:off x="2984611" y="5088720"/>
                <a:ext cx="4378827" cy="737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𝑠𝑖𝑛𝑘</m:t>
                                </m:r>
                              </m:sup>
                            </m:sSup>
                          </m:e>
                        </m:d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𝑐𝑢𝑡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05552A8-4D6D-4908-9AE2-462273F39D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611" y="5088720"/>
                <a:ext cx="4378827" cy="73718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FCA92B8-FE67-411C-A560-C8BEFBFBD7C1}"/>
                  </a:ext>
                </a:extLst>
              </p:cNvPr>
              <p:cNvSpPr/>
              <p:nvPr/>
            </p:nvSpPr>
            <p:spPr>
              <a:xfrm>
                <a:off x="681399" y="3212995"/>
                <a:ext cx="2185575" cy="707886"/>
              </a:xfrm>
              <a:prstGeom prst="rect">
                <a:avLst/>
              </a:prstGeom>
              <a:ln w="25400"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/>
                    </a:solidFill>
                  </a:rPr>
                  <a:t>Orange edges are independent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0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FCA92B8-FE67-411C-A560-C8BEFBFBD7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9" y="3212995"/>
                <a:ext cx="2185575" cy="707886"/>
              </a:xfrm>
              <a:prstGeom prst="rect">
                <a:avLst/>
              </a:prstGeom>
              <a:blipFill>
                <a:blip r:embed="rId21"/>
                <a:stretch>
                  <a:fillRect t="-2500" r="-276" b="-12500"/>
                </a:stretch>
              </a:blipFill>
              <a:ln w="254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6356AC1-2F26-4F43-A30D-CEE1B08F72C0}"/>
                  </a:ext>
                </a:extLst>
              </p:cNvPr>
              <p:cNvSpPr/>
              <p:nvPr/>
            </p:nvSpPr>
            <p:spPr>
              <a:xfrm>
                <a:off x="678043" y="2265173"/>
                <a:ext cx="2184900" cy="707886"/>
              </a:xfrm>
              <a:prstGeom prst="rect">
                <a:avLst/>
              </a:prstGeom>
              <a:ln w="2540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C00000"/>
                    </a:solidFill>
                  </a:rPr>
                  <a:t>Red edges have zero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-info flow</a:t>
                </a: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6356AC1-2F26-4F43-A30D-CEE1B08F72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43" y="2265173"/>
                <a:ext cx="2184900" cy="707886"/>
              </a:xfrm>
              <a:prstGeom prst="rect">
                <a:avLst/>
              </a:prstGeom>
              <a:blipFill>
                <a:blip r:embed="rId22"/>
                <a:stretch>
                  <a:fillRect t="-3333" b="-12500"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31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8" grpId="0"/>
      <p:bldP spid="52" grpId="0"/>
      <p:bldP spid="24" grpId="0"/>
      <p:bldP spid="65" grpId="0" animBg="1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7227E-EFD5-4F9E-A5D7-8663C96CC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659A35-AEF7-452A-B0FD-3A6BEDEFEDD3}"/>
              </a:ext>
            </a:extLst>
          </p:cNvPr>
          <p:cNvGrpSpPr/>
          <p:nvPr/>
        </p:nvGrpSpPr>
        <p:grpSpPr>
          <a:xfrm>
            <a:off x="430599" y="2665511"/>
            <a:ext cx="1094492" cy="1606233"/>
            <a:chOff x="555168" y="3804257"/>
            <a:chExt cx="1094492" cy="160623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273FB19-73E6-4E29-AED5-EDAB16A89376}"/>
                </a:ext>
              </a:extLst>
            </p:cNvPr>
            <p:cNvSpPr/>
            <p:nvPr/>
          </p:nvSpPr>
          <p:spPr>
            <a:xfrm>
              <a:off x="1134090" y="4061981"/>
              <a:ext cx="498763" cy="5232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18AE890-9481-4EF8-8EFF-FB08D7B141DB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1383472" y="4585201"/>
              <a:ext cx="0" cy="8252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hord 21">
              <a:extLst>
                <a:ext uri="{FF2B5EF4-FFF2-40B4-BE49-F238E27FC236}">
                  <a16:creationId xmlns:a16="http://schemas.microsoft.com/office/drawing/2014/main" id="{2969D736-515D-4854-B338-114A3A37488A}"/>
                </a:ext>
              </a:extLst>
            </p:cNvPr>
            <p:cNvSpPr/>
            <p:nvPr/>
          </p:nvSpPr>
          <p:spPr>
            <a:xfrm rot="6753029">
              <a:off x="1110394" y="3957408"/>
              <a:ext cx="540000" cy="538533"/>
            </a:xfrm>
            <a:prstGeom prst="chord">
              <a:avLst>
                <a:gd name="adj1" fmla="val 3003226"/>
                <a:gd name="adj2" fmla="val 158739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2569136A-4C55-408E-BF12-726825E15564}"/>
                </a:ext>
              </a:extLst>
            </p:cNvPr>
            <p:cNvSpPr/>
            <p:nvPr/>
          </p:nvSpPr>
          <p:spPr>
            <a:xfrm rot="20451556">
              <a:off x="566079" y="3804257"/>
              <a:ext cx="683491" cy="676274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58BBEEE4-39B8-4B4C-BCAC-690608E33512}"/>
                </a:ext>
              </a:extLst>
            </p:cNvPr>
            <p:cNvSpPr/>
            <p:nvPr/>
          </p:nvSpPr>
          <p:spPr>
            <a:xfrm rot="19929348">
              <a:off x="555168" y="3889262"/>
              <a:ext cx="683491" cy="676274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B1E84AC5-B909-4895-AACD-12B854B3C62B}"/>
                </a:ext>
              </a:extLst>
            </p:cNvPr>
            <p:cNvSpPr/>
            <p:nvPr/>
          </p:nvSpPr>
          <p:spPr>
            <a:xfrm rot="19107737">
              <a:off x="565941" y="3985454"/>
              <a:ext cx="683491" cy="676274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58AC88-4940-4762-8491-2C85991333C3}"/>
                </a:ext>
              </a:extLst>
            </p:cNvPr>
            <p:cNvCxnSpPr>
              <a:cxnSpLocks/>
            </p:cNvCxnSpPr>
            <p:nvPr/>
          </p:nvCxnSpPr>
          <p:spPr>
            <a:xfrm>
              <a:off x="1387699" y="4794012"/>
              <a:ext cx="253621" cy="2705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F1132DC-3A36-4824-8726-708CDF1124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3491" y="4802479"/>
              <a:ext cx="253621" cy="2705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EF033C1-EF7D-410D-B289-2F31170E096B}"/>
              </a:ext>
            </a:extLst>
          </p:cNvPr>
          <p:cNvGrpSpPr/>
          <p:nvPr/>
        </p:nvGrpSpPr>
        <p:grpSpPr>
          <a:xfrm>
            <a:off x="1817060" y="2258933"/>
            <a:ext cx="1330024" cy="1669164"/>
            <a:chOff x="1831409" y="3054582"/>
            <a:chExt cx="1330024" cy="16691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9842286-3B3E-40F7-899B-1CCC23026FA5}"/>
                </a:ext>
              </a:extLst>
            </p:cNvPr>
            <p:cNvSpPr/>
            <p:nvPr/>
          </p:nvSpPr>
          <p:spPr>
            <a:xfrm>
              <a:off x="1882203" y="3054582"/>
              <a:ext cx="1228436" cy="11794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6267F1B2-9115-4DED-95F6-D7665C9D908A}"/>
                </a:ext>
              </a:extLst>
            </p:cNvPr>
            <p:cNvSpPr/>
            <p:nvPr/>
          </p:nvSpPr>
          <p:spPr>
            <a:xfrm>
              <a:off x="1831409" y="4418946"/>
              <a:ext cx="1330024" cy="304800"/>
            </a:xfrm>
            <a:prstGeom prst="trapezoid">
              <a:avLst>
                <a:gd name="adj" fmla="val 8560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87535CE-50DA-4CE4-8A9F-D9BDDB07E0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1" t="52420" r="68442" b="5302"/>
            <a:stretch/>
          </p:blipFill>
          <p:spPr>
            <a:xfrm>
              <a:off x="1982699" y="3137874"/>
              <a:ext cx="1025237" cy="1012852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B168459-0936-4C62-B30A-88FC7756CCDA}"/>
              </a:ext>
            </a:extLst>
          </p:cNvPr>
          <p:cNvSpPr txBox="1"/>
          <p:nvPr/>
        </p:nvSpPr>
        <p:spPr>
          <a:xfrm>
            <a:off x="523575" y="4587723"/>
            <a:ext cx="3478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(Almeida et al., Cortex, 2013)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6A8B6F07-0D56-40C8-AFB8-D4A7F4CB683F}"/>
              </a:ext>
            </a:extLst>
          </p:cNvPr>
          <p:cNvSpPr txBox="1">
            <a:spLocks/>
          </p:cNvSpPr>
          <p:nvPr/>
        </p:nvSpPr>
        <p:spPr>
          <a:xfrm>
            <a:off x="838200" y="309726"/>
            <a:ext cx="10515600" cy="82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 Typical Neuroscientific Experiment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FF7327E-7978-4AB6-AA21-C11CEC0AEE9C}"/>
              </a:ext>
            </a:extLst>
          </p:cNvPr>
          <p:cNvGrpSpPr/>
          <p:nvPr/>
        </p:nvGrpSpPr>
        <p:grpSpPr>
          <a:xfrm flipV="1">
            <a:off x="3711207" y="1225425"/>
            <a:ext cx="4336431" cy="3918840"/>
            <a:chOff x="3631150" y="1991081"/>
            <a:chExt cx="4336431" cy="39188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705B1E9-96E4-490D-9063-9327D0C8B118}"/>
                </a:ext>
              </a:extLst>
            </p:cNvPr>
            <p:cNvSpPr/>
            <p:nvPr/>
          </p:nvSpPr>
          <p:spPr>
            <a:xfrm flipV="1">
              <a:off x="5337983" y="4469344"/>
              <a:ext cx="1807849" cy="97559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Region A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419CD74-286D-41DD-886E-9F843B61A88E}"/>
                </a:ext>
              </a:extLst>
            </p:cNvPr>
            <p:cNvSpPr/>
            <p:nvPr/>
          </p:nvSpPr>
          <p:spPr>
            <a:xfrm flipV="1">
              <a:off x="6159732" y="1991081"/>
              <a:ext cx="1807849" cy="975590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Region C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326CA8-E15A-4833-AC5C-C6F7ED9A59BC}"/>
                </a:ext>
              </a:extLst>
            </p:cNvPr>
            <p:cNvSpPr/>
            <p:nvPr/>
          </p:nvSpPr>
          <p:spPr>
            <a:xfrm flipV="1">
              <a:off x="4388729" y="3002995"/>
              <a:ext cx="1988634" cy="975590"/>
            </a:xfrm>
            <a:prstGeom prst="ellipse">
              <a:avLst/>
            </a:prstGeom>
            <a:solidFill>
              <a:schemeClr val="accent6">
                <a:alpha val="7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Region B</a:t>
              </a: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D9B45C6-3FB0-423F-B2F8-5D2DCF290A70}"/>
                </a:ext>
              </a:extLst>
            </p:cNvPr>
            <p:cNvSpPr/>
            <p:nvPr/>
          </p:nvSpPr>
          <p:spPr>
            <a:xfrm>
              <a:off x="6718835" y="2979286"/>
              <a:ext cx="472682" cy="1551709"/>
            </a:xfrm>
            <a:custGeom>
              <a:avLst/>
              <a:gdLst>
                <a:gd name="connsiteX0" fmla="*/ 0 w 547017"/>
                <a:gd name="connsiteY0" fmla="*/ 1551709 h 1551709"/>
                <a:gd name="connsiteX1" fmla="*/ 471055 w 547017"/>
                <a:gd name="connsiteY1" fmla="*/ 812800 h 1551709"/>
                <a:gd name="connsiteX2" fmla="*/ 535709 w 547017"/>
                <a:gd name="connsiteY2" fmla="*/ 0 h 1551709"/>
                <a:gd name="connsiteX0" fmla="*/ 0 w 541798"/>
                <a:gd name="connsiteY0" fmla="*/ 1551709 h 1551709"/>
                <a:gd name="connsiteX1" fmla="*/ 443346 w 541798"/>
                <a:gd name="connsiteY1" fmla="*/ 895928 h 1551709"/>
                <a:gd name="connsiteX2" fmla="*/ 535709 w 541798"/>
                <a:gd name="connsiteY2" fmla="*/ 0 h 1551709"/>
                <a:gd name="connsiteX0" fmla="*/ 0 w 540904"/>
                <a:gd name="connsiteY0" fmla="*/ 1551709 h 1551709"/>
                <a:gd name="connsiteX1" fmla="*/ 443346 w 540904"/>
                <a:gd name="connsiteY1" fmla="*/ 895928 h 1551709"/>
                <a:gd name="connsiteX2" fmla="*/ 535709 w 540904"/>
                <a:gd name="connsiteY2" fmla="*/ 0 h 1551709"/>
                <a:gd name="connsiteX0" fmla="*/ 0 w 538480"/>
                <a:gd name="connsiteY0" fmla="*/ 1551709 h 1551709"/>
                <a:gd name="connsiteX1" fmla="*/ 397165 w 538480"/>
                <a:gd name="connsiteY1" fmla="*/ 895928 h 1551709"/>
                <a:gd name="connsiteX2" fmla="*/ 535709 w 538480"/>
                <a:gd name="connsiteY2" fmla="*/ 0 h 1551709"/>
                <a:gd name="connsiteX0" fmla="*/ 0 w 540782"/>
                <a:gd name="connsiteY0" fmla="*/ 1551709 h 1551709"/>
                <a:gd name="connsiteX1" fmla="*/ 397165 w 540782"/>
                <a:gd name="connsiteY1" fmla="*/ 895928 h 1551709"/>
                <a:gd name="connsiteX2" fmla="*/ 535709 w 540782"/>
                <a:gd name="connsiteY2" fmla="*/ 0 h 1551709"/>
                <a:gd name="connsiteX0" fmla="*/ 0 w 540782"/>
                <a:gd name="connsiteY0" fmla="*/ 1551709 h 1551709"/>
                <a:gd name="connsiteX1" fmla="*/ 397165 w 540782"/>
                <a:gd name="connsiteY1" fmla="*/ 895928 h 1551709"/>
                <a:gd name="connsiteX2" fmla="*/ 535709 w 540782"/>
                <a:gd name="connsiteY2" fmla="*/ 0 h 1551709"/>
                <a:gd name="connsiteX0" fmla="*/ 0 w 547458"/>
                <a:gd name="connsiteY0" fmla="*/ 1551709 h 1551709"/>
                <a:gd name="connsiteX1" fmla="*/ 439498 w 547458"/>
                <a:gd name="connsiteY1" fmla="*/ 870528 h 1551709"/>
                <a:gd name="connsiteX2" fmla="*/ 535709 w 547458"/>
                <a:gd name="connsiteY2" fmla="*/ 0 h 1551709"/>
                <a:gd name="connsiteX0" fmla="*/ 0 w 541888"/>
                <a:gd name="connsiteY0" fmla="*/ 1551709 h 1551709"/>
                <a:gd name="connsiteX1" fmla="*/ 439498 w 541888"/>
                <a:gd name="connsiteY1" fmla="*/ 870528 h 1551709"/>
                <a:gd name="connsiteX2" fmla="*/ 535709 w 541888"/>
                <a:gd name="connsiteY2" fmla="*/ 0 h 1551709"/>
                <a:gd name="connsiteX0" fmla="*/ 0 w 472682"/>
                <a:gd name="connsiteY0" fmla="*/ 1551709 h 1551709"/>
                <a:gd name="connsiteX1" fmla="*/ 371764 w 472682"/>
                <a:gd name="connsiteY1" fmla="*/ 870528 h 1551709"/>
                <a:gd name="connsiteX2" fmla="*/ 467975 w 472682"/>
                <a:gd name="connsiteY2" fmla="*/ 0 h 1551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2682" h="1551709">
                  <a:moveTo>
                    <a:pt x="0" y="1551709"/>
                  </a:moveTo>
                  <a:cubicBezTo>
                    <a:pt x="190885" y="1311563"/>
                    <a:pt x="293768" y="1129146"/>
                    <a:pt x="371764" y="870528"/>
                  </a:cubicBezTo>
                  <a:cubicBezTo>
                    <a:pt x="449760" y="611910"/>
                    <a:pt x="486448" y="146242"/>
                    <a:pt x="467975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26C42B5-E30E-43B0-97AA-6C90E87D5102}"/>
                </a:ext>
              </a:extLst>
            </p:cNvPr>
            <p:cNvSpPr/>
            <p:nvPr/>
          </p:nvSpPr>
          <p:spPr>
            <a:xfrm rot="13029045">
              <a:off x="5605537" y="2265894"/>
              <a:ext cx="314102" cy="900680"/>
            </a:xfrm>
            <a:custGeom>
              <a:avLst/>
              <a:gdLst>
                <a:gd name="connsiteX0" fmla="*/ 0 w 547017"/>
                <a:gd name="connsiteY0" fmla="*/ 1551709 h 1551709"/>
                <a:gd name="connsiteX1" fmla="*/ 471055 w 547017"/>
                <a:gd name="connsiteY1" fmla="*/ 812800 h 1551709"/>
                <a:gd name="connsiteX2" fmla="*/ 535709 w 547017"/>
                <a:gd name="connsiteY2" fmla="*/ 0 h 1551709"/>
                <a:gd name="connsiteX0" fmla="*/ 0 w 541798"/>
                <a:gd name="connsiteY0" fmla="*/ 1551709 h 1551709"/>
                <a:gd name="connsiteX1" fmla="*/ 443346 w 541798"/>
                <a:gd name="connsiteY1" fmla="*/ 895928 h 1551709"/>
                <a:gd name="connsiteX2" fmla="*/ 535709 w 541798"/>
                <a:gd name="connsiteY2" fmla="*/ 0 h 1551709"/>
                <a:gd name="connsiteX0" fmla="*/ 0 w 540904"/>
                <a:gd name="connsiteY0" fmla="*/ 1551709 h 1551709"/>
                <a:gd name="connsiteX1" fmla="*/ 443346 w 540904"/>
                <a:gd name="connsiteY1" fmla="*/ 895928 h 1551709"/>
                <a:gd name="connsiteX2" fmla="*/ 535709 w 540904"/>
                <a:gd name="connsiteY2" fmla="*/ 0 h 1551709"/>
                <a:gd name="connsiteX0" fmla="*/ 0 w 538480"/>
                <a:gd name="connsiteY0" fmla="*/ 1551709 h 1551709"/>
                <a:gd name="connsiteX1" fmla="*/ 397165 w 538480"/>
                <a:gd name="connsiteY1" fmla="*/ 895928 h 1551709"/>
                <a:gd name="connsiteX2" fmla="*/ 535709 w 538480"/>
                <a:gd name="connsiteY2" fmla="*/ 0 h 1551709"/>
                <a:gd name="connsiteX0" fmla="*/ 0 w 546271"/>
                <a:gd name="connsiteY0" fmla="*/ 1551709 h 1551709"/>
                <a:gd name="connsiteX1" fmla="*/ 476164 w 546271"/>
                <a:gd name="connsiteY1" fmla="*/ 917433 h 1551709"/>
                <a:gd name="connsiteX2" fmla="*/ 535709 w 546271"/>
                <a:gd name="connsiteY2" fmla="*/ 0 h 1551709"/>
                <a:gd name="connsiteX0" fmla="*/ 0 w 546271"/>
                <a:gd name="connsiteY0" fmla="*/ 1551709 h 1551709"/>
                <a:gd name="connsiteX1" fmla="*/ 476164 w 546271"/>
                <a:gd name="connsiteY1" fmla="*/ 917433 h 1551709"/>
                <a:gd name="connsiteX2" fmla="*/ 535709 w 546271"/>
                <a:gd name="connsiteY2" fmla="*/ 0 h 1551709"/>
                <a:gd name="connsiteX0" fmla="*/ 0 w 546271"/>
                <a:gd name="connsiteY0" fmla="*/ 1551709 h 1551709"/>
                <a:gd name="connsiteX1" fmla="*/ 476164 w 546271"/>
                <a:gd name="connsiteY1" fmla="*/ 917432 h 1551709"/>
                <a:gd name="connsiteX2" fmla="*/ 535709 w 546271"/>
                <a:gd name="connsiteY2" fmla="*/ 0 h 1551709"/>
                <a:gd name="connsiteX0" fmla="*/ 0 w 580224"/>
                <a:gd name="connsiteY0" fmla="*/ 1551709 h 1551709"/>
                <a:gd name="connsiteX1" fmla="*/ 476164 w 580224"/>
                <a:gd name="connsiteY1" fmla="*/ 917432 h 1551709"/>
                <a:gd name="connsiteX2" fmla="*/ 535709 w 580224"/>
                <a:gd name="connsiteY2" fmla="*/ 0 h 1551709"/>
                <a:gd name="connsiteX0" fmla="*/ 0 w 617027"/>
                <a:gd name="connsiteY0" fmla="*/ 1551709 h 1551709"/>
                <a:gd name="connsiteX1" fmla="*/ 533020 w 617027"/>
                <a:gd name="connsiteY1" fmla="*/ 883469 h 1551709"/>
                <a:gd name="connsiteX2" fmla="*/ 535709 w 617027"/>
                <a:gd name="connsiteY2" fmla="*/ 0 h 1551709"/>
                <a:gd name="connsiteX0" fmla="*/ 0 w 617027"/>
                <a:gd name="connsiteY0" fmla="*/ 1551709 h 1551709"/>
                <a:gd name="connsiteX1" fmla="*/ 533020 w 617027"/>
                <a:gd name="connsiteY1" fmla="*/ 883469 h 1551709"/>
                <a:gd name="connsiteX2" fmla="*/ 535709 w 617027"/>
                <a:gd name="connsiteY2" fmla="*/ 0 h 1551709"/>
                <a:gd name="connsiteX0" fmla="*/ 0 w 607110"/>
                <a:gd name="connsiteY0" fmla="*/ 1551709 h 1551709"/>
                <a:gd name="connsiteX1" fmla="*/ 518806 w 607110"/>
                <a:gd name="connsiteY1" fmla="*/ 891959 h 1551709"/>
                <a:gd name="connsiteX2" fmla="*/ 535709 w 607110"/>
                <a:gd name="connsiteY2" fmla="*/ 0 h 1551709"/>
                <a:gd name="connsiteX0" fmla="*/ 0 w 579299"/>
                <a:gd name="connsiteY0" fmla="*/ 1551709 h 1551709"/>
                <a:gd name="connsiteX1" fmla="*/ 518806 w 579299"/>
                <a:gd name="connsiteY1" fmla="*/ 891959 h 1551709"/>
                <a:gd name="connsiteX2" fmla="*/ 535709 w 579299"/>
                <a:gd name="connsiteY2" fmla="*/ 0 h 1551709"/>
                <a:gd name="connsiteX0" fmla="*/ 0 w 579299"/>
                <a:gd name="connsiteY0" fmla="*/ 1551709 h 1551709"/>
                <a:gd name="connsiteX1" fmla="*/ 518806 w 579299"/>
                <a:gd name="connsiteY1" fmla="*/ 891959 h 1551709"/>
                <a:gd name="connsiteX2" fmla="*/ 535709 w 579299"/>
                <a:gd name="connsiteY2" fmla="*/ 0 h 1551709"/>
                <a:gd name="connsiteX0" fmla="*/ 0 w 579299"/>
                <a:gd name="connsiteY0" fmla="*/ 1551709 h 1551709"/>
                <a:gd name="connsiteX1" fmla="*/ 518806 w 579299"/>
                <a:gd name="connsiteY1" fmla="*/ 891959 h 1551709"/>
                <a:gd name="connsiteX2" fmla="*/ 535709 w 579299"/>
                <a:gd name="connsiteY2" fmla="*/ 0 h 1551709"/>
                <a:gd name="connsiteX0" fmla="*/ 0 w 579299"/>
                <a:gd name="connsiteY0" fmla="*/ 1551709 h 1551709"/>
                <a:gd name="connsiteX1" fmla="*/ 518806 w 579299"/>
                <a:gd name="connsiteY1" fmla="*/ 891959 h 1551709"/>
                <a:gd name="connsiteX2" fmla="*/ 535709 w 579299"/>
                <a:gd name="connsiteY2" fmla="*/ 0 h 1551709"/>
                <a:gd name="connsiteX0" fmla="*/ 0 w 614689"/>
                <a:gd name="connsiteY0" fmla="*/ 1551709 h 1551709"/>
                <a:gd name="connsiteX1" fmla="*/ 567901 w 614689"/>
                <a:gd name="connsiteY1" fmla="*/ 756795 h 1551709"/>
                <a:gd name="connsiteX2" fmla="*/ 535709 w 614689"/>
                <a:gd name="connsiteY2" fmla="*/ 0 h 1551709"/>
                <a:gd name="connsiteX0" fmla="*/ 0 w 594423"/>
                <a:gd name="connsiteY0" fmla="*/ 1551709 h 1551709"/>
                <a:gd name="connsiteX1" fmla="*/ 567901 w 594423"/>
                <a:gd name="connsiteY1" fmla="*/ 756795 h 1551709"/>
                <a:gd name="connsiteX2" fmla="*/ 535709 w 594423"/>
                <a:gd name="connsiteY2" fmla="*/ 0 h 1551709"/>
                <a:gd name="connsiteX0" fmla="*/ -1 w 661623"/>
                <a:gd name="connsiteY0" fmla="*/ 1495679 h 1495678"/>
                <a:gd name="connsiteX1" fmla="*/ 621751 w 661623"/>
                <a:gd name="connsiteY1" fmla="*/ 756795 h 1495678"/>
                <a:gd name="connsiteX2" fmla="*/ 589559 w 661623"/>
                <a:gd name="connsiteY2" fmla="*/ 0 h 1495678"/>
                <a:gd name="connsiteX0" fmla="*/ -1 w 661623"/>
                <a:gd name="connsiteY0" fmla="*/ 1495679 h 1495680"/>
                <a:gd name="connsiteX1" fmla="*/ 621751 w 661623"/>
                <a:gd name="connsiteY1" fmla="*/ 756795 h 1495680"/>
                <a:gd name="connsiteX2" fmla="*/ 589559 w 661623"/>
                <a:gd name="connsiteY2" fmla="*/ 0 h 149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1623" h="1495680">
                  <a:moveTo>
                    <a:pt x="-1" y="1495679"/>
                  </a:moveTo>
                  <a:cubicBezTo>
                    <a:pt x="273165" y="1294580"/>
                    <a:pt x="523491" y="1006075"/>
                    <a:pt x="621751" y="756795"/>
                  </a:cubicBezTo>
                  <a:cubicBezTo>
                    <a:pt x="720011" y="507515"/>
                    <a:pt x="608032" y="146242"/>
                    <a:pt x="589559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67B4969-7CBD-4A9C-A367-7E2A4E367FAD}"/>
                </a:ext>
              </a:extLst>
            </p:cNvPr>
            <p:cNvSpPr/>
            <p:nvPr/>
          </p:nvSpPr>
          <p:spPr>
            <a:xfrm flipH="1">
              <a:off x="5303184" y="3986043"/>
              <a:ext cx="275551" cy="633560"/>
            </a:xfrm>
            <a:custGeom>
              <a:avLst/>
              <a:gdLst>
                <a:gd name="connsiteX0" fmla="*/ 0 w 547017"/>
                <a:gd name="connsiteY0" fmla="*/ 1551709 h 1551709"/>
                <a:gd name="connsiteX1" fmla="*/ 471055 w 547017"/>
                <a:gd name="connsiteY1" fmla="*/ 812800 h 1551709"/>
                <a:gd name="connsiteX2" fmla="*/ 535709 w 547017"/>
                <a:gd name="connsiteY2" fmla="*/ 0 h 1551709"/>
                <a:gd name="connsiteX0" fmla="*/ 0 w 541798"/>
                <a:gd name="connsiteY0" fmla="*/ 1551709 h 1551709"/>
                <a:gd name="connsiteX1" fmla="*/ 443346 w 541798"/>
                <a:gd name="connsiteY1" fmla="*/ 895928 h 1551709"/>
                <a:gd name="connsiteX2" fmla="*/ 535709 w 541798"/>
                <a:gd name="connsiteY2" fmla="*/ 0 h 1551709"/>
                <a:gd name="connsiteX0" fmla="*/ 0 w 540904"/>
                <a:gd name="connsiteY0" fmla="*/ 1551709 h 1551709"/>
                <a:gd name="connsiteX1" fmla="*/ 443346 w 540904"/>
                <a:gd name="connsiteY1" fmla="*/ 895928 h 1551709"/>
                <a:gd name="connsiteX2" fmla="*/ 535709 w 540904"/>
                <a:gd name="connsiteY2" fmla="*/ 0 h 1551709"/>
                <a:gd name="connsiteX0" fmla="*/ 0 w 538480"/>
                <a:gd name="connsiteY0" fmla="*/ 1551709 h 1551709"/>
                <a:gd name="connsiteX1" fmla="*/ 397165 w 538480"/>
                <a:gd name="connsiteY1" fmla="*/ 895928 h 1551709"/>
                <a:gd name="connsiteX2" fmla="*/ 535709 w 538480"/>
                <a:gd name="connsiteY2" fmla="*/ 0 h 1551709"/>
                <a:gd name="connsiteX0" fmla="*/ 0 w 538480"/>
                <a:gd name="connsiteY0" fmla="*/ 1551709 h 1551709"/>
                <a:gd name="connsiteX1" fmla="*/ 397165 w 538480"/>
                <a:gd name="connsiteY1" fmla="*/ 895928 h 1551709"/>
                <a:gd name="connsiteX2" fmla="*/ 535709 w 538480"/>
                <a:gd name="connsiteY2" fmla="*/ 0 h 1551709"/>
                <a:gd name="connsiteX0" fmla="*/ 0 w 539796"/>
                <a:gd name="connsiteY0" fmla="*/ 1551709 h 1551709"/>
                <a:gd name="connsiteX1" fmla="*/ 397165 w 539796"/>
                <a:gd name="connsiteY1" fmla="*/ 895928 h 1551709"/>
                <a:gd name="connsiteX2" fmla="*/ 535709 w 539796"/>
                <a:gd name="connsiteY2" fmla="*/ 0 h 1551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796" h="1551709">
                  <a:moveTo>
                    <a:pt x="0" y="1551709"/>
                  </a:moveTo>
                  <a:cubicBezTo>
                    <a:pt x="190885" y="1311563"/>
                    <a:pt x="283945" y="1221281"/>
                    <a:pt x="397165" y="895928"/>
                  </a:cubicBezTo>
                  <a:cubicBezTo>
                    <a:pt x="510385" y="570575"/>
                    <a:pt x="554182" y="146242"/>
                    <a:pt x="535709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4413625-5B33-4202-AFE5-FBC4124B5647}"/>
                </a:ext>
              </a:extLst>
            </p:cNvPr>
            <p:cNvSpPr/>
            <p:nvPr/>
          </p:nvSpPr>
          <p:spPr>
            <a:xfrm>
              <a:off x="5112780" y="5329810"/>
              <a:ext cx="494359" cy="327650"/>
            </a:xfrm>
            <a:custGeom>
              <a:avLst/>
              <a:gdLst>
                <a:gd name="connsiteX0" fmla="*/ 0 w 547017"/>
                <a:gd name="connsiteY0" fmla="*/ 1551709 h 1551709"/>
                <a:gd name="connsiteX1" fmla="*/ 471055 w 547017"/>
                <a:gd name="connsiteY1" fmla="*/ 812800 h 1551709"/>
                <a:gd name="connsiteX2" fmla="*/ 535709 w 547017"/>
                <a:gd name="connsiteY2" fmla="*/ 0 h 1551709"/>
                <a:gd name="connsiteX0" fmla="*/ 0 w 541798"/>
                <a:gd name="connsiteY0" fmla="*/ 1551709 h 1551709"/>
                <a:gd name="connsiteX1" fmla="*/ 443346 w 541798"/>
                <a:gd name="connsiteY1" fmla="*/ 895928 h 1551709"/>
                <a:gd name="connsiteX2" fmla="*/ 535709 w 541798"/>
                <a:gd name="connsiteY2" fmla="*/ 0 h 1551709"/>
                <a:gd name="connsiteX0" fmla="*/ 0 w 540904"/>
                <a:gd name="connsiteY0" fmla="*/ 1551709 h 1551709"/>
                <a:gd name="connsiteX1" fmla="*/ 443346 w 540904"/>
                <a:gd name="connsiteY1" fmla="*/ 895928 h 1551709"/>
                <a:gd name="connsiteX2" fmla="*/ 535709 w 540904"/>
                <a:gd name="connsiteY2" fmla="*/ 0 h 1551709"/>
                <a:gd name="connsiteX0" fmla="*/ 0 w 538480"/>
                <a:gd name="connsiteY0" fmla="*/ 1551709 h 1551709"/>
                <a:gd name="connsiteX1" fmla="*/ 397165 w 538480"/>
                <a:gd name="connsiteY1" fmla="*/ 895928 h 1551709"/>
                <a:gd name="connsiteX2" fmla="*/ 535709 w 538480"/>
                <a:gd name="connsiteY2" fmla="*/ 0 h 1551709"/>
                <a:gd name="connsiteX0" fmla="*/ 0 w 1455012"/>
                <a:gd name="connsiteY0" fmla="*/ 1478513 h 1478513"/>
                <a:gd name="connsiteX1" fmla="*/ 1313697 w 1455012"/>
                <a:gd name="connsiteY1" fmla="*/ 895928 h 1478513"/>
                <a:gd name="connsiteX2" fmla="*/ 1452241 w 1455012"/>
                <a:gd name="connsiteY2" fmla="*/ 0 h 1478513"/>
                <a:gd name="connsiteX0" fmla="*/ 0 w 1455012"/>
                <a:gd name="connsiteY0" fmla="*/ 1478513 h 1478513"/>
                <a:gd name="connsiteX1" fmla="*/ 1313697 w 1455012"/>
                <a:gd name="connsiteY1" fmla="*/ 895928 h 1478513"/>
                <a:gd name="connsiteX2" fmla="*/ 1452241 w 1455012"/>
                <a:gd name="connsiteY2" fmla="*/ 0 h 1478513"/>
                <a:gd name="connsiteX0" fmla="*/ 0 w 1293271"/>
                <a:gd name="connsiteY0" fmla="*/ 1551709 h 1551709"/>
                <a:gd name="connsiteX1" fmla="*/ 1151956 w 1293271"/>
                <a:gd name="connsiteY1" fmla="*/ 895928 h 1551709"/>
                <a:gd name="connsiteX2" fmla="*/ 1290500 w 1293271"/>
                <a:gd name="connsiteY2" fmla="*/ 0 h 1551709"/>
                <a:gd name="connsiteX0" fmla="*/ 0 w 700221"/>
                <a:gd name="connsiteY0" fmla="*/ 1698100 h 1698100"/>
                <a:gd name="connsiteX1" fmla="*/ 558906 w 700221"/>
                <a:gd name="connsiteY1" fmla="*/ 895928 h 1698100"/>
                <a:gd name="connsiteX2" fmla="*/ 697450 w 700221"/>
                <a:gd name="connsiteY2" fmla="*/ 0 h 1698100"/>
                <a:gd name="connsiteX0" fmla="*/ 0 w 1401099"/>
                <a:gd name="connsiteY0" fmla="*/ 1185731 h 1185731"/>
                <a:gd name="connsiteX1" fmla="*/ 1259784 w 1401099"/>
                <a:gd name="connsiteY1" fmla="*/ 895928 h 1185731"/>
                <a:gd name="connsiteX2" fmla="*/ 1398328 w 1401099"/>
                <a:gd name="connsiteY2" fmla="*/ 0 h 1185731"/>
                <a:gd name="connsiteX0" fmla="*/ 0 w 1401099"/>
                <a:gd name="connsiteY0" fmla="*/ 1185731 h 1211152"/>
                <a:gd name="connsiteX1" fmla="*/ 1259784 w 1401099"/>
                <a:gd name="connsiteY1" fmla="*/ 895928 h 1211152"/>
                <a:gd name="connsiteX2" fmla="*/ 1398328 w 1401099"/>
                <a:gd name="connsiteY2" fmla="*/ 0 h 1211152"/>
                <a:gd name="connsiteX0" fmla="*/ 0 w 1401099"/>
                <a:gd name="connsiteY0" fmla="*/ 1258927 h 1278607"/>
                <a:gd name="connsiteX1" fmla="*/ 1259784 w 1401099"/>
                <a:gd name="connsiteY1" fmla="*/ 895928 h 1278607"/>
                <a:gd name="connsiteX2" fmla="*/ 1398328 w 1401099"/>
                <a:gd name="connsiteY2" fmla="*/ 0 h 1278607"/>
                <a:gd name="connsiteX0" fmla="*/ 0 w 1401099"/>
                <a:gd name="connsiteY0" fmla="*/ 1258927 h 1258927"/>
                <a:gd name="connsiteX1" fmla="*/ 1259784 w 1401099"/>
                <a:gd name="connsiteY1" fmla="*/ 895928 h 1258927"/>
                <a:gd name="connsiteX2" fmla="*/ 1398328 w 1401099"/>
                <a:gd name="connsiteY2" fmla="*/ 0 h 1258927"/>
                <a:gd name="connsiteX0" fmla="*/ 0 w 1398948"/>
                <a:gd name="connsiteY0" fmla="*/ 1258927 h 1258927"/>
                <a:gd name="connsiteX1" fmla="*/ 936301 w 1398948"/>
                <a:gd name="connsiteY1" fmla="*/ 1042318 h 1258927"/>
                <a:gd name="connsiteX2" fmla="*/ 1398328 w 1398948"/>
                <a:gd name="connsiteY2" fmla="*/ 0 h 1258927"/>
                <a:gd name="connsiteX0" fmla="*/ 0 w 1398846"/>
                <a:gd name="connsiteY0" fmla="*/ 1258927 h 1258927"/>
                <a:gd name="connsiteX1" fmla="*/ 855430 w 1398846"/>
                <a:gd name="connsiteY1" fmla="*/ 969122 h 1258927"/>
                <a:gd name="connsiteX2" fmla="*/ 1398328 w 1398846"/>
                <a:gd name="connsiteY2" fmla="*/ 0 h 1258927"/>
                <a:gd name="connsiteX0" fmla="*/ 0 w 1398846"/>
                <a:gd name="connsiteY0" fmla="*/ 1258927 h 1258927"/>
                <a:gd name="connsiteX1" fmla="*/ 855430 w 1398846"/>
                <a:gd name="connsiteY1" fmla="*/ 969122 h 1258927"/>
                <a:gd name="connsiteX2" fmla="*/ 1398328 w 1398846"/>
                <a:gd name="connsiteY2" fmla="*/ 0 h 1258927"/>
                <a:gd name="connsiteX0" fmla="*/ 0 w 1398846"/>
                <a:gd name="connsiteY0" fmla="*/ 1258927 h 1258927"/>
                <a:gd name="connsiteX1" fmla="*/ 855430 w 1398846"/>
                <a:gd name="connsiteY1" fmla="*/ 969122 h 1258927"/>
                <a:gd name="connsiteX2" fmla="*/ 1398328 w 1398846"/>
                <a:gd name="connsiteY2" fmla="*/ 0 h 1258927"/>
                <a:gd name="connsiteX0" fmla="*/ 0 w 1399092"/>
                <a:gd name="connsiteY0" fmla="*/ 1258927 h 1258927"/>
                <a:gd name="connsiteX1" fmla="*/ 855430 w 1399092"/>
                <a:gd name="connsiteY1" fmla="*/ 969122 h 1258927"/>
                <a:gd name="connsiteX2" fmla="*/ 1398328 w 1399092"/>
                <a:gd name="connsiteY2" fmla="*/ 0 h 125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092" h="1258927">
                  <a:moveTo>
                    <a:pt x="0" y="1258927"/>
                  </a:moveTo>
                  <a:cubicBezTo>
                    <a:pt x="487411" y="1238367"/>
                    <a:pt x="613639" y="1190795"/>
                    <a:pt x="855430" y="969122"/>
                  </a:cubicBezTo>
                  <a:cubicBezTo>
                    <a:pt x="1097221" y="747449"/>
                    <a:pt x="1416801" y="146242"/>
                    <a:pt x="1398328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8A78C32-19FC-48FE-A577-A8F9E7C15A4C}"/>
                </a:ext>
              </a:extLst>
            </p:cNvPr>
            <p:cNvSpPr txBox="1"/>
            <p:nvPr/>
          </p:nvSpPr>
          <p:spPr>
            <a:xfrm flipV="1">
              <a:off x="3631150" y="5448256"/>
              <a:ext cx="1515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“Stimulus”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6CF6004-518C-44A8-A44A-6839DB111482}"/>
              </a:ext>
            </a:extLst>
          </p:cNvPr>
          <p:cNvSpPr/>
          <p:nvPr/>
        </p:nvSpPr>
        <p:spPr>
          <a:xfrm>
            <a:off x="1192781" y="5521789"/>
            <a:ext cx="9806437" cy="74503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rIns="228600" rtlCol="0" anchor="ctr"/>
          <a:lstStyle/>
          <a:p>
            <a:pPr algn="ctr"/>
            <a:r>
              <a:rPr lang="en-US" sz="2400" b="1" u="sng" dirty="0">
                <a:solidFill>
                  <a:schemeClr val="accent4">
                    <a:lumMod val="75000"/>
                  </a:schemeClr>
                </a:solidFill>
              </a:rPr>
              <a:t>Goal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 Find a definition for </a:t>
            </a:r>
            <a:r>
              <a:rPr lang="en-US" sz="2400" i="1" u="sng" dirty="0">
                <a:solidFill>
                  <a:schemeClr val="accent4">
                    <a:lumMod val="75000"/>
                  </a:schemeClr>
                </a:solidFill>
              </a:rPr>
              <a:t>information flow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, so that we can track </a:t>
            </a:r>
            <a:r>
              <a:rPr lang="en-US" sz="2400" i="1" u="sng" dirty="0">
                <a:solidFill>
                  <a:schemeClr val="accent4">
                    <a:lumMod val="75000"/>
                  </a:schemeClr>
                </a:solidFill>
              </a:rPr>
              <a:t>info paths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423BA2-7FFC-4A41-891E-1AFDCC73717E}"/>
              </a:ext>
            </a:extLst>
          </p:cNvPr>
          <p:cNvSpPr txBox="1"/>
          <p:nvPr/>
        </p:nvSpPr>
        <p:spPr>
          <a:xfrm>
            <a:off x="8323465" y="2116236"/>
            <a:ext cx="35118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Info “flows” between brain regions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Info is usually about a stimulus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There could be feedback</a:t>
            </a:r>
          </a:p>
        </p:txBody>
      </p:sp>
    </p:spTree>
    <p:extLst>
      <p:ext uri="{BB962C8B-B14F-4D97-AF65-F5344CB8AC3E}">
        <p14:creationId xmlns:p14="http://schemas.microsoft.com/office/powerpoint/2010/main" val="991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9" grpId="0" animBg="1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A06AA-92AC-4C26-9E4D-84166159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5718" y="6356349"/>
            <a:ext cx="2743200" cy="365125"/>
          </a:xfrm>
        </p:spPr>
        <p:txBody>
          <a:bodyPr/>
          <a:lstStyle/>
          <a:p>
            <a:fld id="{A5CC2150-AAC8-453C-A112-E1BFA82E9E3E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776A634-A10E-41E5-87C0-1863B112F452}"/>
              </a:ext>
            </a:extLst>
          </p:cNvPr>
          <p:cNvGrpSpPr/>
          <p:nvPr/>
        </p:nvGrpSpPr>
        <p:grpSpPr>
          <a:xfrm>
            <a:off x="2522843" y="1348454"/>
            <a:ext cx="983245" cy="523220"/>
            <a:chOff x="2477123" y="2784062"/>
            <a:chExt cx="983245" cy="52322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D2FB39-A2CA-4846-AD8A-42CADC95C8F3}"/>
                </a:ext>
              </a:extLst>
            </p:cNvPr>
            <p:cNvCxnSpPr>
              <a:cxnSpLocks/>
            </p:cNvCxnSpPr>
            <p:nvPr/>
          </p:nvCxnSpPr>
          <p:spPr>
            <a:xfrm>
              <a:off x="3046502" y="3045673"/>
              <a:ext cx="41386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36F8B23-2139-4F4A-91BF-F1AFA8AA0533}"/>
                    </a:ext>
                  </a:extLst>
                </p:cNvPr>
                <p:cNvSpPr txBox="1"/>
                <p:nvPr/>
              </p:nvSpPr>
              <p:spPr>
                <a:xfrm>
                  <a:off x="2477123" y="2784062"/>
                  <a:ext cx="58137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8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36F8B23-2139-4F4A-91BF-F1AFA8AA05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123" y="2784062"/>
                  <a:ext cx="581378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A7A1C58-E597-4902-835E-12ADE838B3A2}"/>
              </a:ext>
            </a:extLst>
          </p:cNvPr>
          <p:cNvGrpSpPr/>
          <p:nvPr/>
        </p:nvGrpSpPr>
        <p:grpSpPr>
          <a:xfrm>
            <a:off x="8305517" y="2805632"/>
            <a:ext cx="903775" cy="523220"/>
            <a:chOff x="8259797" y="4241240"/>
            <a:chExt cx="903775" cy="523220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60C2AA2-0AED-42C6-A4F0-E96B817378E6}"/>
                </a:ext>
              </a:extLst>
            </p:cNvPr>
            <p:cNvCxnSpPr/>
            <p:nvPr/>
          </p:nvCxnSpPr>
          <p:spPr>
            <a:xfrm>
              <a:off x="8259797" y="4505660"/>
              <a:ext cx="420247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DFA7213-DC13-4ED1-A361-82DBA1741C52}"/>
                    </a:ext>
                  </a:extLst>
                </p:cNvPr>
                <p:cNvSpPr txBox="1"/>
                <p:nvPr/>
              </p:nvSpPr>
              <p:spPr>
                <a:xfrm>
                  <a:off x="8644584" y="4241240"/>
                  <a:ext cx="51898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28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DFA7213-DC13-4ED1-A361-82DBA1741C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4584" y="4241240"/>
                  <a:ext cx="518988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274D3E9-356B-4649-B1CE-FE894F5226D1}"/>
              </a:ext>
            </a:extLst>
          </p:cNvPr>
          <p:cNvGrpSpPr/>
          <p:nvPr/>
        </p:nvGrpSpPr>
        <p:grpSpPr>
          <a:xfrm>
            <a:off x="3506088" y="1262976"/>
            <a:ext cx="4781141" cy="3542304"/>
            <a:chOff x="3460368" y="2698584"/>
            <a:chExt cx="4781141" cy="35423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E464CCB-0746-40CB-8BFE-BA145AD035FD}"/>
                    </a:ext>
                  </a:extLst>
                </p:cNvPr>
                <p:cNvSpPr/>
                <p:nvPr/>
              </p:nvSpPr>
              <p:spPr>
                <a:xfrm>
                  <a:off x="3460368" y="2698584"/>
                  <a:ext cx="675476" cy="694177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  <a:alpha val="70000"/>
                  </a:schemeClr>
                </a:solidFill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E464CCB-0746-40CB-8BFE-BA145AD035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0368" y="2698584"/>
                  <a:ext cx="675476" cy="69417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F73C54F-CDA3-4B0F-8766-3C767F25A890}"/>
                    </a:ext>
                  </a:extLst>
                </p:cNvPr>
                <p:cNvSpPr/>
                <p:nvPr/>
              </p:nvSpPr>
              <p:spPr>
                <a:xfrm>
                  <a:off x="5513201" y="2698584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F73C54F-CDA3-4B0F-8766-3C767F25A8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3201" y="2698584"/>
                  <a:ext cx="675476" cy="69417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BE32073-D8BA-42A6-BCEC-B16B7E217722}"/>
                    </a:ext>
                  </a:extLst>
                </p:cNvPr>
                <p:cNvSpPr/>
                <p:nvPr/>
              </p:nvSpPr>
              <p:spPr>
                <a:xfrm>
                  <a:off x="7566033" y="2698584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BE32073-D8BA-42A6-BCEC-B16B7E2177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033" y="2698584"/>
                  <a:ext cx="675476" cy="694177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1A85A297-5841-47F0-B7D5-74E4F41AA1EA}"/>
                    </a:ext>
                  </a:extLst>
                </p:cNvPr>
                <p:cNvSpPr/>
                <p:nvPr/>
              </p:nvSpPr>
              <p:spPr>
                <a:xfrm>
                  <a:off x="3460368" y="4122647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1A85A297-5841-47F0-B7D5-74E4F41AA1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0368" y="4122647"/>
                  <a:ext cx="675476" cy="694177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A9A58B60-42D0-4305-A967-4ACC32081C25}"/>
                    </a:ext>
                  </a:extLst>
                </p:cNvPr>
                <p:cNvSpPr/>
                <p:nvPr/>
              </p:nvSpPr>
              <p:spPr>
                <a:xfrm>
                  <a:off x="5513201" y="4122647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A9A58B60-42D0-4305-A967-4ACC32081C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3201" y="4122647"/>
                  <a:ext cx="675476" cy="694177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76254F3-6CC4-435C-A58C-7530600EB37D}"/>
                    </a:ext>
                  </a:extLst>
                </p:cNvPr>
                <p:cNvSpPr/>
                <p:nvPr/>
              </p:nvSpPr>
              <p:spPr>
                <a:xfrm>
                  <a:off x="7566033" y="4122647"/>
                  <a:ext cx="675476" cy="6941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76254F3-6CC4-435C-A58C-7530600EB3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033" y="4122647"/>
                  <a:ext cx="675476" cy="694177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BA2C396C-2BF6-405D-9D98-22031117B5CB}"/>
                    </a:ext>
                  </a:extLst>
                </p:cNvPr>
                <p:cNvSpPr/>
                <p:nvPr/>
              </p:nvSpPr>
              <p:spPr>
                <a:xfrm>
                  <a:off x="3471283" y="5546711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BA2C396C-2BF6-405D-9D98-22031117B5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1283" y="5546711"/>
                  <a:ext cx="675476" cy="69417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A4ED3BA1-90D7-4B44-8CAE-F3D4D574AA7C}"/>
                    </a:ext>
                  </a:extLst>
                </p:cNvPr>
                <p:cNvSpPr/>
                <p:nvPr/>
              </p:nvSpPr>
              <p:spPr>
                <a:xfrm>
                  <a:off x="5524116" y="5546711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A4ED3BA1-90D7-4B44-8CAE-F3D4D574AA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4116" y="5546711"/>
                  <a:ext cx="675476" cy="694177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72F0C60B-F68F-4D29-A601-D9F59EF92793}"/>
                    </a:ext>
                  </a:extLst>
                </p:cNvPr>
                <p:cNvSpPr/>
                <p:nvPr/>
              </p:nvSpPr>
              <p:spPr>
                <a:xfrm>
                  <a:off x="7566033" y="5546710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72F0C60B-F68F-4D29-A601-D9F59EF927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033" y="5546710"/>
                  <a:ext cx="675476" cy="694177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7902FD6-AEBC-4C46-8CDD-B1AF026397F0}"/>
              </a:ext>
            </a:extLst>
          </p:cNvPr>
          <p:cNvSpPr/>
          <p:nvPr/>
        </p:nvSpPr>
        <p:spPr>
          <a:xfrm>
            <a:off x="4576581" y="2206655"/>
            <a:ext cx="4047066" cy="2770276"/>
          </a:xfrm>
          <a:custGeom>
            <a:avLst/>
            <a:gdLst>
              <a:gd name="connsiteX0" fmla="*/ 5452533 w 5452533"/>
              <a:gd name="connsiteY0" fmla="*/ 0 h 3293533"/>
              <a:gd name="connsiteX1" fmla="*/ 0 w 5452533"/>
              <a:gd name="connsiteY1" fmla="*/ 3293533 h 3293533"/>
              <a:gd name="connsiteX0" fmla="*/ 5452533 w 5452533"/>
              <a:gd name="connsiteY0" fmla="*/ 0 h 3293533"/>
              <a:gd name="connsiteX1" fmla="*/ 4240608 w 5452533"/>
              <a:gd name="connsiteY1" fmla="*/ 733327 h 3293533"/>
              <a:gd name="connsiteX2" fmla="*/ 0 w 5452533"/>
              <a:gd name="connsiteY2" fmla="*/ 3293533 h 3293533"/>
              <a:gd name="connsiteX0" fmla="*/ 5452533 w 5452533"/>
              <a:gd name="connsiteY0" fmla="*/ 0 h 3293533"/>
              <a:gd name="connsiteX1" fmla="*/ 4240608 w 5452533"/>
              <a:gd name="connsiteY1" fmla="*/ 733327 h 3293533"/>
              <a:gd name="connsiteX2" fmla="*/ 1302674 w 5452533"/>
              <a:gd name="connsiteY2" fmla="*/ 2477460 h 3293533"/>
              <a:gd name="connsiteX3" fmla="*/ 0 w 5452533"/>
              <a:gd name="connsiteY3" fmla="*/ 3293533 h 3293533"/>
              <a:gd name="connsiteX0" fmla="*/ 5452533 w 5452533"/>
              <a:gd name="connsiteY0" fmla="*/ 0 h 3293533"/>
              <a:gd name="connsiteX1" fmla="*/ 4240608 w 5452533"/>
              <a:gd name="connsiteY1" fmla="*/ 733327 h 3293533"/>
              <a:gd name="connsiteX2" fmla="*/ 1218007 w 5452533"/>
              <a:gd name="connsiteY2" fmla="*/ 2214993 h 3293533"/>
              <a:gd name="connsiteX3" fmla="*/ 0 w 5452533"/>
              <a:gd name="connsiteY3" fmla="*/ 3293533 h 3293533"/>
              <a:gd name="connsiteX0" fmla="*/ 5452533 w 5452533"/>
              <a:gd name="connsiteY0" fmla="*/ 0 h 3293533"/>
              <a:gd name="connsiteX1" fmla="*/ 4240608 w 5452533"/>
              <a:gd name="connsiteY1" fmla="*/ 733327 h 3293533"/>
              <a:gd name="connsiteX2" fmla="*/ 1218007 w 5452533"/>
              <a:gd name="connsiteY2" fmla="*/ 2214993 h 3293533"/>
              <a:gd name="connsiteX3" fmla="*/ 0 w 5452533"/>
              <a:gd name="connsiteY3" fmla="*/ 3293533 h 3293533"/>
              <a:gd name="connsiteX0" fmla="*/ 5452533 w 5452533"/>
              <a:gd name="connsiteY0" fmla="*/ 0 h 3293533"/>
              <a:gd name="connsiteX1" fmla="*/ 4240608 w 5452533"/>
              <a:gd name="connsiteY1" fmla="*/ 733327 h 3293533"/>
              <a:gd name="connsiteX2" fmla="*/ 1218007 w 5452533"/>
              <a:gd name="connsiteY2" fmla="*/ 2214993 h 3293533"/>
              <a:gd name="connsiteX3" fmla="*/ 0 w 5452533"/>
              <a:gd name="connsiteY3" fmla="*/ 3293533 h 3293533"/>
              <a:gd name="connsiteX0" fmla="*/ 5063066 w 5063066"/>
              <a:gd name="connsiteY0" fmla="*/ 0 h 3361266"/>
              <a:gd name="connsiteX1" fmla="*/ 3851141 w 5063066"/>
              <a:gd name="connsiteY1" fmla="*/ 733327 h 3361266"/>
              <a:gd name="connsiteX2" fmla="*/ 828540 w 5063066"/>
              <a:gd name="connsiteY2" fmla="*/ 2214993 h 3361266"/>
              <a:gd name="connsiteX3" fmla="*/ 0 w 5063066"/>
              <a:gd name="connsiteY3" fmla="*/ 3361266 h 3361266"/>
              <a:gd name="connsiteX0" fmla="*/ 5063066 w 5063066"/>
              <a:gd name="connsiteY0" fmla="*/ 0 h 3361266"/>
              <a:gd name="connsiteX1" fmla="*/ 3851141 w 5063066"/>
              <a:gd name="connsiteY1" fmla="*/ 733327 h 3361266"/>
              <a:gd name="connsiteX2" fmla="*/ 828540 w 5063066"/>
              <a:gd name="connsiteY2" fmla="*/ 2214993 h 3361266"/>
              <a:gd name="connsiteX3" fmla="*/ 0 w 5063066"/>
              <a:gd name="connsiteY3" fmla="*/ 3361266 h 3361266"/>
              <a:gd name="connsiteX0" fmla="*/ 4766732 w 4766732"/>
              <a:gd name="connsiteY0" fmla="*/ 0 h 3369732"/>
              <a:gd name="connsiteX1" fmla="*/ 3554807 w 4766732"/>
              <a:gd name="connsiteY1" fmla="*/ 733327 h 3369732"/>
              <a:gd name="connsiteX2" fmla="*/ 532206 w 4766732"/>
              <a:gd name="connsiteY2" fmla="*/ 2214993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3554807 w 4766732"/>
              <a:gd name="connsiteY1" fmla="*/ 733327 h 3369732"/>
              <a:gd name="connsiteX2" fmla="*/ 532206 w 4766732"/>
              <a:gd name="connsiteY2" fmla="*/ 2214993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3554807 w 4766732"/>
              <a:gd name="connsiteY1" fmla="*/ 733327 h 3369732"/>
              <a:gd name="connsiteX2" fmla="*/ 786206 w 4766732"/>
              <a:gd name="connsiteY2" fmla="*/ 2130326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3554807 w 4766732"/>
              <a:gd name="connsiteY1" fmla="*/ 733327 h 3369732"/>
              <a:gd name="connsiteX2" fmla="*/ 786206 w 4766732"/>
              <a:gd name="connsiteY2" fmla="*/ 2130326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3554807 w 4766732"/>
              <a:gd name="connsiteY1" fmla="*/ 733327 h 3369732"/>
              <a:gd name="connsiteX2" fmla="*/ 786206 w 4766732"/>
              <a:gd name="connsiteY2" fmla="*/ 2130326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2217073 w 4766732"/>
              <a:gd name="connsiteY1" fmla="*/ 1690060 h 3369732"/>
              <a:gd name="connsiteX2" fmla="*/ 786206 w 4766732"/>
              <a:gd name="connsiteY2" fmla="*/ 2130326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2217073 w 4766732"/>
              <a:gd name="connsiteY1" fmla="*/ 1690060 h 3369732"/>
              <a:gd name="connsiteX2" fmla="*/ 786206 w 4766732"/>
              <a:gd name="connsiteY2" fmla="*/ 2130326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2217073 w 4766732"/>
              <a:gd name="connsiteY1" fmla="*/ 1690060 h 3369732"/>
              <a:gd name="connsiteX2" fmla="*/ 786206 w 4766732"/>
              <a:gd name="connsiteY2" fmla="*/ 2130326 h 3369732"/>
              <a:gd name="connsiteX3" fmla="*/ 0 w 4766732"/>
              <a:gd name="connsiteY3" fmla="*/ 3369732 h 3369732"/>
              <a:gd name="connsiteX0" fmla="*/ 4766732 w 4766732"/>
              <a:gd name="connsiteY0" fmla="*/ 0 h 3369732"/>
              <a:gd name="connsiteX1" fmla="*/ 3851139 w 4766732"/>
              <a:gd name="connsiteY1" fmla="*/ 623259 h 3369732"/>
              <a:gd name="connsiteX2" fmla="*/ 2217073 w 4766732"/>
              <a:gd name="connsiteY2" fmla="*/ 1690060 h 3369732"/>
              <a:gd name="connsiteX3" fmla="*/ 786206 w 4766732"/>
              <a:gd name="connsiteY3" fmla="*/ 2130326 h 3369732"/>
              <a:gd name="connsiteX4" fmla="*/ 0 w 4766732"/>
              <a:gd name="connsiteY4" fmla="*/ 3369732 h 3369732"/>
              <a:gd name="connsiteX0" fmla="*/ 4766732 w 4766732"/>
              <a:gd name="connsiteY0" fmla="*/ 0 h 3369732"/>
              <a:gd name="connsiteX1" fmla="*/ 3004472 w 4766732"/>
              <a:gd name="connsiteY1" fmla="*/ 657126 h 3369732"/>
              <a:gd name="connsiteX2" fmla="*/ 2217073 w 4766732"/>
              <a:gd name="connsiteY2" fmla="*/ 1690060 h 3369732"/>
              <a:gd name="connsiteX3" fmla="*/ 786206 w 4766732"/>
              <a:gd name="connsiteY3" fmla="*/ 2130326 h 3369732"/>
              <a:gd name="connsiteX4" fmla="*/ 0 w 4766732"/>
              <a:gd name="connsiteY4" fmla="*/ 3369732 h 3369732"/>
              <a:gd name="connsiteX0" fmla="*/ 4224866 w 4224866"/>
              <a:gd name="connsiteY0" fmla="*/ 0 h 3014132"/>
              <a:gd name="connsiteX1" fmla="*/ 3004472 w 4224866"/>
              <a:gd name="connsiteY1" fmla="*/ 301526 h 3014132"/>
              <a:gd name="connsiteX2" fmla="*/ 2217073 w 4224866"/>
              <a:gd name="connsiteY2" fmla="*/ 1334460 h 3014132"/>
              <a:gd name="connsiteX3" fmla="*/ 786206 w 4224866"/>
              <a:gd name="connsiteY3" fmla="*/ 1774726 h 3014132"/>
              <a:gd name="connsiteX4" fmla="*/ 0 w 4224866"/>
              <a:gd name="connsiteY4" fmla="*/ 3014132 h 3014132"/>
              <a:gd name="connsiteX0" fmla="*/ 4224866 w 4224866"/>
              <a:gd name="connsiteY0" fmla="*/ 0 h 3014132"/>
              <a:gd name="connsiteX1" fmla="*/ 3004472 w 4224866"/>
              <a:gd name="connsiteY1" fmla="*/ 301526 h 3014132"/>
              <a:gd name="connsiteX2" fmla="*/ 2217073 w 4224866"/>
              <a:gd name="connsiteY2" fmla="*/ 1334460 h 3014132"/>
              <a:gd name="connsiteX3" fmla="*/ 786206 w 4224866"/>
              <a:gd name="connsiteY3" fmla="*/ 1774726 h 3014132"/>
              <a:gd name="connsiteX4" fmla="*/ 0 w 4224866"/>
              <a:gd name="connsiteY4" fmla="*/ 3014132 h 3014132"/>
              <a:gd name="connsiteX0" fmla="*/ 4148666 w 4148666"/>
              <a:gd name="connsiteY0" fmla="*/ 1678 h 2931143"/>
              <a:gd name="connsiteX1" fmla="*/ 3004472 w 4148666"/>
              <a:gd name="connsiteY1" fmla="*/ 218537 h 2931143"/>
              <a:gd name="connsiteX2" fmla="*/ 2217073 w 4148666"/>
              <a:gd name="connsiteY2" fmla="*/ 1251471 h 2931143"/>
              <a:gd name="connsiteX3" fmla="*/ 786206 w 4148666"/>
              <a:gd name="connsiteY3" fmla="*/ 1691737 h 2931143"/>
              <a:gd name="connsiteX4" fmla="*/ 0 w 4148666"/>
              <a:gd name="connsiteY4" fmla="*/ 2931143 h 2931143"/>
              <a:gd name="connsiteX0" fmla="*/ 4148666 w 4148666"/>
              <a:gd name="connsiteY0" fmla="*/ 1678 h 2931143"/>
              <a:gd name="connsiteX1" fmla="*/ 3004472 w 4148666"/>
              <a:gd name="connsiteY1" fmla="*/ 218537 h 2931143"/>
              <a:gd name="connsiteX2" fmla="*/ 2166273 w 4148666"/>
              <a:gd name="connsiteY2" fmla="*/ 1361538 h 2931143"/>
              <a:gd name="connsiteX3" fmla="*/ 786206 w 4148666"/>
              <a:gd name="connsiteY3" fmla="*/ 1691737 h 2931143"/>
              <a:gd name="connsiteX4" fmla="*/ 0 w 4148666"/>
              <a:gd name="connsiteY4" fmla="*/ 2931143 h 2931143"/>
              <a:gd name="connsiteX0" fmla="*/ 4148666 w 4148666"/>
              <a:gd name="connsiteY0" fmla="*/ 1678 h 2931143"/>
              <a:gd name="connsiteX1" fmla="*/ 3004472 w 4148666"/>
              <a:gd name="connsiteY1" fmla="*/ 218537 h 2931143"/>
              <a:gd name="connsiteX2" fmla="*/ 2166273 w 4148666"/>
              <a:gd name="connsiteY2" fmla="*/ 1361538 h 2931143"/>
              <a:gd name="connsiteX3" fmla="*/ 616873 w 4148666"/>
              <a:gd name="connsiteY3" fmla="*/ 1793337 h 2931143"/>
              <a:gd name="connsiteX4" fmla="*/ 0 w 4148666"/>
              <a:gd name="connsiteY4" fmla="*/ 2931143 h 2931143"/>
              <a:gd name="connsiteX0" fmla="*/ 4148666 w 4148666"/>
              <a:gd name="connsiteY0" fmla="*/ 1678 h 2931143"/>
              <a:gd name="connsiteX1" fmla="*/ 3004472 w 4148666"/>
              <a:gd name="connsiteY1" fmla="*/ 218537 h 2931143"/>
              <a:gd name="connsiteX2" fmla="*/ 2166273 w 4148666"/>
              <a:gd name="connsiteY2" fmla="*/ 1361538 h 2931143"/>
              <a:gd name="connsiteX3" fmla="*/ 633806 w 4148666"/>
              <a:gd name="connsiteY3" fmla="*/ 1801804 h 2931143"/>
              <a:gd name="connsiteX4" fmla="*/ 0 w 4148666"/>
              <a:gd name="connsiteY4" fmla="*/ 2931143 h 2931143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532206 w 4047066"/>
              <a:gd name="connsiteY3" fmla="*/ 1801804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498339 w 4047066"/>
              <a:gd name="connsiteY3" fmla="*/ 1767938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8472 w 4047066"/>
              <a:gd name="connsiteY3" fmla="*/ 17340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8472 w 4047066"/>
              <a:gd name="connsiteY3" fmla="*/ 17340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8472 w 4047066"/>
              <a:gd name="connsiteY3" fmla="*/ 17340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8472 w 4047066"/>
              <a:gd name="connsiteY3" fmla="*/ 17340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8472 w 4047066"/>
              <a:gd name="connsiteY3" fmla="*/ 17340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8472 w 4047066"/>
              <a:gd name="connsiteY3" fmla="*/ 17340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8472 w 4047066"/>
              <a:gd name="connsiteY3" fmla="*/ 17340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64673 w 4047066"/>
              <a:gd name="connsiteY2" fmla="*/ 1361538 h 2770276"/>
              <a:gd name="connsiteX3" fmla="*/ 710005 w 4047066"/>
              <a:gd name="connsiteY3" fmla="*/ 1666338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710005 w 4047066"/>
              <a:gd name="connsiteY3" fmla="*/ 1666338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710005 w 4047066"/>
              <a:gd name="connsiteY3" fmla="*/ 1666338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710005 w 4047066"/>
              <a:gd name="connsiteY3" fmla="*/ 1666338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  <a:gd name="connsiteX0" fmla="*/ 4047066 w 4047066"/>
              <a:gd name="connsiteY0" fmla="*/ 1678 h 2770276"/>
              <a:gd name="connsiteX1" fmla="*/ 2902872 w 4047066"/>
              <a:gd name="connsiteY1" fmla="*/ 218537 h 2770276"/>
              <a:gd name="connsiteX2" fmla="*/ 2090073 w 4047066"/>
              <a:gd name="connsiteY2" fmla="*/ 1378471 h 2770276"/>
              <a:gd name="connsiteX3" fmla="*/ 616871 w 4047066"/>
              <a:gd name="connsiteY3" fmla="*/ 1708671 h 2770276"/>
              <a:gd name="connsiteX4" fmla="*/ 0 w 4047066"/>
              <a:gd name="connsiteY4" fmla="*/ 2770276 h 2770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7066" h="2770276">
                <a:moveTo>
                  <a:pt x="4047066" y="1678"/>
                </a:moveTo>
                <a:cubicBezTo>
                  <a:pt x="3759000" y="12421"/>
                  <a:pt x="3327815" y="-63140"/>
                  <a:pt x="2902872" y="218537"/>
                </a:cubicBezTo>
                <a:cubicBezTo>
                  <a:pt x="2477929" y="500214"/>
                  <a:pt x="2496473" y="1138582"/>
                  <a:pt x="2090073" y="1378471"/>
                </a:cubicBezTo>
                <a:cubicBezTo>
                  <a:pt x="1683673" y="1618360"/>
                  <a:pt x="921273" y="1569291"/>
                  <a:pt x="616871" y="1708671"/>
                </a:cubicBezTo>
                <a:cubicBezTo>
                  <a:pt x="312469" y="1848051"/>
                  <a:pt x="92735" y="2148295"/>
                  <a:pt x="0" y="2770276"/>
                </a:cubicBezTo>
              </a:path>
            </a:pathLst>
          </a:cu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AE258BB-9B36-4C78-BD5F-138A671A03FE}"/>
              </a:ext>
            </a:extLst>
          </p:cNvPr>
          <p:cNvGrpSpPr/>
          <p:nvPr/>
        </p:nvGrpSpPr>
        <p:grpSpPr>
          <a:xfrm>
            <a:off x="8395593" y="1462265"/>
            <a:ext cx="3660719" cy="830997"/>
            <a:chOff x="8349873" y="2897873"/>
            <a:chExt cx="3660719" cy="830997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3C5D09C-D2F4-42F4-9C6B-6CC99D45FB6E}"/>
                </a:ext>
              </a:extLst>
            </p:cNvPr>
            <p:cNvSpPr/>
            <p:nvPr/>
          </p:nvSpPr>
          <p:spPr>
            <a:xfrm>
              <a:off x="8349873" y="3141138"/>
              <a:ext cx="914400" cy="405661"/>
            </a:xfrm>
            <a:custGeom>
              <a:avLst/>
              <a:gdLst>
                <a:gd name="connsiteX0" fmla="*/ 0 w 978408"/>
                <a:gd name="connsiteY0" fmla="*/ 366784 h 366784"/>
                <a:gd name="connsiteX1" fmla="*/ 612648 w 978408"/>
                <a:gd name="connsiteY1" fmla="*/ 46744 h 366784"/>
                <a:gd name="connsiteX2" fmla="*/ 978408 w 978408"/>
                <a:gd name="connsiteY2" fmla="*/ 10168 h 366784"/>
                <a:gd name="connsiteX0" fmla="*/ 0 w 978408"/>
                <a:gd name="connsiteY0" fmla="*/ 366784 h 366784"/>
                <a:gd name="connsiteX1" fmla="*/ 612648 w 978408"/>
                <a:gd name="connsiteY1" fmla="*/ 46744 h 366784"/>
                <a:gd name="connsiteX2" fmla="*/ 978408 w 978408"/>
                <a:gd name="connsiteY2" fmla="*/ 10168 h 366784"/>
                <a:gd name="connsiteX0" fmla="*/ 0 w 978408"/>
                <a:gd name="connsiteY0" fmla="*/ 364074 h 364074"/>
                <a:gd name="connsiteX1" fmla="*/ 457200 w 978408"/>
                <a:gd name="connsiteY1" fmla="*/ 53178 h 364074"/>
                <a:gd name="connsiteX2" fmla="*/ 978408 w 978408"/>
                <a:gd name="connsiteY2" fmla="*/ 7458 h 364074"/>
                <a:gd name="connsiteX0" fmla="*/ 0 w 996696"/>
                <a:gd name="connsiteY0" fmla="*/ 396419 h 396419"/>
                <a:gd name="connsiteX1" fmla="*/ 457200 w 996696"/>
                <a:gd name="connsiteY1" fmla="*/ 85523 h 396419"/>
                <a:gd name="connsiteX2" fmla="*/ 996696 w 996696"/>
                <a:gd name="connsiteY2" fmla="*/ 3227 h 396419"/>
                <a:gd name="connsiteX0" fmla="*/ 0 w 914400"/>
                <a:gd name="connsiteY0" fmla="*/ 405661 h 405661"/>
                <a:gd name="connsiteX1" fmla="*/ 374904 w 914400"/>
                <a:gd name="connsiteY1" fmla="*/ 85621 h 405661"/>
                <a:gd name="connsiteX2" fmla="*/ 914400 w 914400"/>
                <a:gd name="connsiteY2" fmla="*/ 3325 h 405661"/>
                <a:gd name="connsiteX0" fmla="*/ 0 w 914400"/>
                <a:gd name="connsiteY0" fmla="*/ 405661 h 405661"/>
                <a:gd name="connsiteX1" fmla="*/ 374904 w 914400"/>
                <a:gd name="connsiteY1" fmla="*/ 85621 h 405661"/>
                <a:gd name="connsiteX2" fmla="*/ 914400 w 914400"/>
                <a:gd name="connsiteY2" fmla="*/ 3325 h 405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405661">
                  <a:moveTo>
                    <a:pt x="0" y="405661"/>
                  </a:moveTo>
                  <a:cubicBezTo>
                    <a:pt x="115062" y="220495"/>
                    <a:pt x="222504" y="152677"/>
                    <a:pt x="374904" y="85621"/>
                  </a:cubicBezTo>
                  <a:cubicBezTo>
                    <a:pt x="527304" y="18565"/>
                    <a:pt x="830580" y="-10391"/>
                    <a:pt x="914400" y="3325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9597CF0-82B2-4F62-92C0-F0119B8EE232}"/>
                    </a:ext>
                  </a:extLst>
                </p:cNvPr>
                <p:cNvSpPr txBox="1"/>
                <p:nvPr/>
              </p:nvSpPr>
              <p:spPr>
                <a:xfrm>
                  <a:off x="9164044" y="2897873"/>
                  <a:ext cx="284654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Zero-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a14:m>
                  <a:r>
                    <a:rPr lang="en-US" sz="2400" dirty="0"/>
                    <a:t>-information Cut</a:t>
                  </a: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9597CF0-82B2-4F62-92C0-F0119B8EE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4044" y="2897873"/>
                  <a:ext cx="2846548" cy="830997"/>
                </a:xfrm>
                <a:prstGeom prst="rect">
                  <a:avLst/>
                </a:prstGeom>
                <a:blipFill>
                  <a:blip r:embed="rId13"/>
                  <a:stretch>
                    <a:fillRect t="-5882" r="-2570" b="-16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8D0D03D-C921-44F6-8174-4B97F8229CCF}"/>
              </a:ext>
            </a:extLst>
          </p:cNvPr>
          <p:cNvCxnSpPr>
            <a:cxnSpLocks/>
          </p:cNvCxnSpPr>
          <p:nvPr/>
        </p:nvCxnSpPr>
        <p:spPr>
          <a:xfrm flipV="1">
            <a:off x="6217880" y="3182818"/>
            <a:ext cx="1435309" cy="110243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DFE6A79-7551-499C-BFBC-7B1325A466BA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6234397" y="3034128"/>
            <a:ext cx="137735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E915DE5-73BF-4F4B-973C-38571D263895}"/>
              </a:ext>
            </a:extLst>
          </p:cNvPr>
          <p:cNvCxnSpPr>
            <a:cxnSpLocks/>
          </p:cNvCxnSpPr>
          <p:nvPr/>
        </p:nvCxnSpPr>
        <p:spPr>
          <a:xfrm>
            <a:off x="6197821" y="1782087"/>
            <a:ext cx="1435309" cy="11024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57BF343-FCCA-411B-8810-A3BB2592187C}"/>
                  </a:ext>
                </a:extLst>
              </p:cNvPr>
              <p:cNvSpPr txBox="1"/>
              <p:nvPr/>
            </p:nvSpPr>
            <p:spPr>
              <a:xfrm>
                <a:off x="6585626" y="3817488"/>
                <a:ext cx="1075487" cy="537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57BF343-FCCA-411B-8810-A3BB25921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626" y="3817488"/>
                <a:ext cx="1075487" cy="53713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A24ACB-7945-4D6D-A651-B7529AA9BFA1}"/>
                  </a:ext>
                </a:extLst>
              </p:cNvPr>
              <p:cNvSpPr txBox="1"/>
              <p:nvPr/>
            </p:nvSpPr>
            <p:spPr>
              <a:xfrm>
                <a:off x="6552679" y="1680385"/>
                <a:ext cx="9383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𝑐𝑢𝑡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A24ACB-7945-4D6D-A651-B7529AA9B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679" y="1680385"/>
                <a:ext cx="938334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BEA2D07-8DF4-4D2E-9611-DF60FF285ECA}"/>
                  </a:ext>
                </a:extLst>
              </p:cNvPr>
              <p:cNvSpPr txBox="1"/>
              <p:nvPr/>
            </p:nvSpPr>
            <p:spPr>
              <a:xfrm>
                <a:off x="9030545" y="2790821"/>
                <a:ext cx="14545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BEA2D07-8DF4-4D2E-9611-DF60FF285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0545" y="2790821"/>
                <a:ext cx="1454565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AAB6DE3C-AA92-4A38-BB56-6D5C1DD2A2B0}"/>
              </a:ext>
            </a:extLst>
          </p:cNvPr>
          <p:cNvGrpSpPr/>
          <p:nvPr/>
        </p:nvGrpSpPr>
        <p:grpSpPr>
          <a:xfrm>
            <a:off x="9605987" y="2754643"/>
            <a:ext cx="574134" cy="669585"/>
            <a:chOff x="8945690" y="4126570"/>
            <a:chExt cx="382574" cy="435513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1880D15-061F-4F57-BD54-2E53F56BDB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5690" y="4132591"/>
              <a:ext cx="364303" cy="42949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3F090FC-39CB-4B99-B1CF-2E6364FCC3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63961" y="4126570"/>
              <a:ext cx="364303" cy="42949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itle 1">
            <a:extLst>
              <a:ext uri="{FF2B5EF4-FFF2-40B4-BE49-F238E27FC236}">
                <a16:creationId xmlns:a16="http://schemas.microsoft.com/office/drawing/2014/main" id="{C9B98CAB-1237-4FF0-92AA-B2B132AED37D}"/>
              </a:ext>
            </a:extLst>
          </p:cNvPr>
          <p:cNvSpPr txBox="1">
            <a:spLocks/>
          </p:cNvSpPr>
          <p:nvPr/>
        </p:nvSpPr>
        <p:spPr>
          <a:xfrm>
            <a:off x="838199" y="141636"/>
            <a:ext cx="10515600" cy="82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 Proof Sketch through Pictures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C40B8FC-1675-4301-ABFC-F7CEDCAD69DE}"/>
              </a:ext>
            </a:extLst>
          </p:cNvPr>
          <p:cNvSpPr/>
          <p:nvPr/>
        </p:nvSpPr>
        <p:spPr>
          <a:xfrm>
            <a:off x="7510070" y="2590207"/>
            <a:ext cx="882178" cy="894891"/>
          </a:xfrm>
          <a:prstGeom prst="ellipse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FCA92B8-FE67-411C-A560-C8BEFBFBD7C1}"/>
                  </a:ext>
                </a:extLst>
              </p:cNvPr>
              <p:cNvSpPr/>
              <p:nvPr/>
            </p:nvSpPr>
            <p:spPr>
              <a:xfrm>
                <a:off x="681399" y="3212995"/>
                <a:ext cx="2185575" cy="707886"/>
              </a:xfrm>
              <a:prstGeom prst="rect">
                <a:avLst/>
              </a:prstGeom>
              <a:ln w="25400"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/>
                    </a:solidFill>
                  </a:rPr>
                  <a:t>Orange edges are independent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0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FCA92B8-FE67-411C-A560-C8BEFBFBD7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9" y="3212995"/>
                <a:ext cx="2185575" cy="707886"/>
              </a:xfrm>
              <a:prstGeom prst="rect">
                <a:avLst/>
              </a:prstGeom>
              <a:blipFill>
                <a:blip r:embed="rId21"/>
                <a:stretch>
                  <a:fillRect t="-2500" r="-276" b="-12500"/>
                </a:stretch>
              </a:blipFill>
              <a:ln w="254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6356AC1-2F26-4F43-A30D-CEE1B08F72C0}"/>
                  </a:ext>
                </a:extLst>
              </p:cNvPr>
              <p:cNvSpPr/>
              <p:nvPr/>
            </p:nvSpPr>
            <p:spPr>
              <a:xfrm>
                <a:off x="678043" y="2265173"/>
                <a:ext cx="2184900" cy="707886"/>
              </a:xfrm>
              <a:prstGeom prst="rect">
                <a:avLst/>
              </a:prstGeom>
              <a:ln w="2540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C00000"/>
                    </a:solidFill>
                  </a:rPr>
                  <a:t>Red edges have zero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-info flow</a:t>
                </a: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6356AC1-2F26-4F43-A30D-CEE1B08F72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43" y="2265173"/>
                <a:ext cx="2184900" cy="707886"/>
              </a:xfrm>
              <a:prstGeom prst="rect">
                <a:avLst/>
              </a:prstGeom>
              <a:blipFill>
                <a:blip r:embed="rId22"/>
                <a:stretch>
                  <a:fillRect t="-3333" b="-12500"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8366379-7AD1-4DAE-9A69-122E27C1B7BA}"/>
                  </a:ext>
                </a:extLst>
              </p:cNvPr>
              <p:cNvSpPr/>
              <p:nvPr/>
            </p:nvSpPr>
            <p:spPr>
              <a:xfrm>
                <a:off x="2121048" y="5144983"/>
                <a:ext cx="7636779" cy="12232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en-US" sz="2800" i="1" u="sng" dirty="0">
                    <a:solidFill>
                      <a:schemeClr val="accent4">
                        <a:lumMod val="75000"/>
                      </a:schemeClr>
                    </a:solidFill>
                  </a:rPr>
                  <a:t>no</a:t>
                </a:r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-information path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𝑖𝑝</m:t>
                        </m:r>
                      </m:sup>
                    </m:sSubSup>
                    <m:r>
                      <a:rPr lang="en-U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sup>
                    </m:sSubSup>
                  </m:oMath>
                </a14:m>
                <a:b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 Transmissions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en-US" sz="2800" i="1" u="sng" dirty="0">
                    <a:solidFill>
                      <a:schemeClr val="accent4">
                        <a:lumMod val="75000"/>
                      </a:schemeClr>
                    </a:solidFill>
                  </a:rPr>
                  <a:t>cannot</a:t>
                </a:r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 depend on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8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8366379-7AD1-4DAE-9A69-122E27C1B7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048" y="5144983"/>
                <a:ext cx="7636779" cy="1223228"/>
              </a:xfrm>
              <a:prstGeom prst="rect">
                <a:avLst/>
              </a:prstGeom>
              <a:blipFill>
                <a:blip r:embed="rId23"/>
                <a:stretch>
                  <a:fillRect b="-6341"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  <a:effectLst>
                <a:softEdge rad="127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47E60BF-0031-4D8D-9A27-4CDF171D16D5}"/>
                  </a:ext>
                </a:extLst>
              </p:cNvPr>
              <p:cNvSpPr/>
              <p:nvPr/>
            </p:nvSpPr>
            <p:spPr>
              <a:xfrm>
                <a:off x="2121048" y="5142945"/>
                <a:ext cx="7636779" cy="12232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 algn="ctr"/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Transmissions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 depend on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b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⇒∃</m:t>
                    </m:r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 an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-information path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𝑖𝑝</m:t>
                        </m:r>
                      </m:sup>
                    </m:sSubSup>
                    <m:r>
                      <a:rPr lang="en-US" sz="2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accent4">
                        <a:lumMod val="75000"/>
                      </a:schemeClr>
                    </a:solidFill>
                  </a:rPr>
                  <a:t>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sup>
                    </m:sSubSup>
                  </m:oMath>
                </a14:m>
                <a:endParaRPr lang="en-US" sz="28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47E60BF-0031-4D8D-9A27-4CDF171D16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048" y="5142945"/>
                <a:ext cx="7636779" cy="1223228"/>
              </a:xfrm>
              <a:prstGeom prst="rect">
                <a:avLst/>
              </a:prstGeom>
              <a:blipFill>
                <a:blip r:embed="rId24"/>
                <a:stretch>
                  <a:fillRect b="-6373"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  <a:effectLst>
                <a:softEdge rad="127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646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1259D6-607D-4079-B8EA-B4D3E8812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3120"/>
            <a:ext cx="6628000" cy="217690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t>31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4CCDD6-5B6A-481D-9006-977DDBB78CAC}"/>
              </a:ext>
            </a:extLst>
          </p:cNvPr>
          <p:cNvSpPr txBox="1">
            <a:spLocks/>
          </p:cNvSpPr>
          <p:nvPr/>
        </p:nvSpPr>
        <p:spPr>
          <a:xfrm>
            <a:off x="838200" y="1327720"/>
            <a:ext cx="9799883" cy="587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What if we have two independent messages?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D5196-675F-4C67-A92B-8C4E15F6D3D0}"/>
              </a:ext>
            </a:extLst>
          </p:cNvPr>
          <p:cNvSpPr txBox="1"/>
          <p:nvPr/>
        </p:nvSpPr>
        <p:spPr>
          <a:xfrm>
            <a:off x="2960206" y="4638905"/>
            <a:ext cx="244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(</a:t>
            </a:r>
            <a:r>
              <a:rPr lang="en-US" i="1" dirty="0" err="1"/>
              <a:t>Ahlswede</a:t>
            </a:r>
            <a:r>
              <a:rPr lang="en-US" i="1" dirty="0"/>
              <a:t> et al., 2000)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FD5DD5-6EC7-40B7-9E49-0624AD2D3F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0"/>
          <a:stretch/>
        </p:blipFill>
        <p:spPr>
          <a:xfrm>
            <a:off x="8775721" y="2133707"/>
            <a:ext cx="2427563" cy="23957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C6B43D-AB08-4FCD-9989-4D5E1F0CBCBA}"/>
              </a:ext>
            </a:extLst>
          </p:cNvPr>
          <p:cNvSpPr txBox="1"/>
          <p:nvPr/>
        </p:nvSpPr>
        <p:spPr>
          <a:xfrm>
            <a:off x="8775721" y="4638905"/>
            <a:ext cx="222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(Almeida et al., 2013)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7736871-D17F-4AB7-90FE-36AF36707063}"/>
              </a:ext>
            </a:extLst>
          </p:cNvPr>
          <p:cNvSpPr txBox="1">
            <a:spLocks/>
          </p:cNvSpPr>
          <p:nvPr/>
        </p:nvSpPr>
        <p:spPr>
          <a:xfrm>
            <a:off x="8276778" y="1327720"/>
            <a:ext cx="3425448" cy="587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E.g., shape and </a:t>
            </a:r>
            <a:r>
              <a:rPr lang="en-US" dirty="0" err="1"/>
              <a:t>colour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15E323-6726-4DDA-A6CA-D307B92962B8}"/>
              </a:ext>
            </a:extLst>
          </p:cNvPr>
          <p:cNvSpPr/>
          <p:nvPr/>
        </p:nvSpPr>
        <p:spPr>
          <a:xfrm>
            <a:off x="1192950" y="5530796"/>
            <a:ext cx="9806437" cy="74503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rIns="228600" rtlCol="0" anchor="ctr"/>
          <a:lstStyle/>
          <a:p>
            <a:pPr algn="ctr"/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We can track information flows of multiple, independent messages/stimuli</a:t>
            </a:r>
            <a:endParaRPr lang="en-US" sz="2400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C342472-57E9-49D6-8676-DD2D609336E2}"/>
              </a:ext>
            </a:extLst>
          </p:cNvPr>
          <p:cNvSpPr txBox="1">
            <a:spLocks/>
          </p:cNvSpPr>
          <p:nvPr/>
        </p:nvSpPr>
        <p:spPr>
          <a:xfrm>
            <a:off x="838200" y="309726"/>
            <a:ext cx="10515600" cy="82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Multiple messages</a:t>
            </a:r>
          </a:p>
        </p:txBody>
      </p:sp>
    </p:spTree>
    <p:extLst>
      <p:ext uri="{BB962C8B-B14F-4D97-AF65-F5344CB8AC3E}">
        <p14:creationId xmlns:p14="http://schemas.microsoft.com/office/powerpoint/2010/main" val="394642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D79E76C-AAD6-4640-9BE7-512C1D6D1940}"/>
              </a:ext>
            </a:extLst>
          </p:cNvPr>
          <p:cNvGrpSpPr/>
          <p:nvPr/>
        </p:nvGrpSpPr>
        <p:grpSpPr>
          <a:xfrm>
            <a:off x="1015911" y="4372224"/>
            <a:ext cx="4082872" cy="1197776"/>
            <a:chOff x="3414935" y="2328289"/>
            <a:chExt cx="4082872" cy="119777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7818688-2CE5-429D-845E-4B36026AC314}"/>
                </a:ext>
              </a:extLst>
            </p:cNvPr>
            <p:cNvGrpSpPr/>
            <p:nvPr/>
          </p:nvGrpSpPr>
          <p:grpSpPr>
            <a:xfrm>
              <a:off x="4493454" y="2328289"/>
              <a:ext cx="1950142" cy="1197776"/>
              <a:chOff x="4755921" y="2319822"/>
              <a:chExt cx="1950142" cy="11977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BA2ED52A-852C-4A36-807E-66CC7A31911A}"/>
                      </a:ext>
                    </a:extLst>
                  </p:cNvPr>
                  <p:cNvSpPr/>
                  <p:nvPr/>
                </p:nvSpPr>
                <p:spPr>
                  <a:xfrm>
                    <a:off x="5444067" y="2654737"/>
                    <a:ext cx="584199" cy="587997"/>
                  </a:xfrm>
                  <a:prstGeom prst="ellips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BA2ED52A-852C-4A36-807E-66CC7A31911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4067" y="2654737"/>
                    <a:ext cx="584199" cy="587997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79A8E212-BCD3-43F8-AB34-6D518D90DB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1671" y="2319822"/>
                <a:ext cx="686264" cy="4572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70CACC1A-6596-48E4-8BE7-9395076931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6270" y="3070705"/>
                <a:ext cx="686264" cy="4333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1F5C7549-C908-4287-AE97-D4B5093C0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5921" y="2656945"/>
                <a:ext cx="690264" cy="2300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D0FD6C-2B8B-4C62-961E-46F303478A92}"/>
                  </a:ext>
                </a:extLst>
              </p:cNvPr>
              <p:cNvSpPr txBox="1"/>
              <p:nvPr/>
            </p:nvSpPr>
            <p:spPr>
              <a:xfrm>
                <a:off x="4757803" y="281144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E0BBF0A-99CA-4812-AF9D-080483E65A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5935" y="3106089"/>
                <a:ext cx="677334" cy="41150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0D63E851-CBD3-4DC8-9E3B-5C50AFEF15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94398" y="2376469"/>
                <a:ext cx="660404" cy="43030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E0DADBD-79DC-4EDC-B149-EF8D81A822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32500" y="2687318"/>
                <a:ext cx="673563" cy="2037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67782C-D83F-4E91-90F3-8929656F3995}"/>
                  </a:ext>
                </a:extLst>
              </p:cNvPr>
              <p:cNvSpPr txBox="1"/>
              <p:nvPr/>
            </p:nvSpPr>
            <p:spPr>
              <a:xfrm>
                <a:off x="6248401" y="2876593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FB90325-8099-4366-8470-2CBA343BD2DA}"/>
                    </a:ext>
                  </a:extLst>
                </p:cNvPr>
                <p:cNvSpPr txBox="1"/>
                <p:nvPr/>
              </p:nvSpPr>
              <p:spPr>
                <a:xfrm>
                  <a:off x="3414935" y="2601345"/>
                  <a:ext cx="102771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FB90325-8099-4366-8470-2CBA343BD2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4935" y="2601345"/>
                  <a:ext cx="1027717" cy="461665"/>
                </a:xfrm>
                <a:prstGeom prst="rect">
                  <a:avLst/>
                </a:prstGeom>
                <a:blipFill>
                  <a:blip r:embed="rId3"/>
                  <a:stretch>
                    <a:fillRect r="-1183"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3F30A95-2AF0-405D-9BEB-42EE4481A848}"/>
                    </a:ext>
                  </a:extLst>
                </p:cNvPr>
                <p:cNvSpPr txBox="1"/>
                <p:nvPr/>
              </p:nvSpPr>
              <p:spPr>
                <a:xfrm>
                  <a:off x="6462908" y="2650233"/>
                  <a:ext cx="10348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𝒬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3F30A95-2AF0-405D-9BEB-42EE4481A8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908" y="2650233"/>
                  <a:ext cx="1034899" cy="461665"/>
                </a:xfrm>
                <a:prstGeom prst="rect">
                  <a:avLst/>
                </a:prstGeom>
                <a:blipFill>
                  <a:blip r:embed="rId4"/>
                  <a:stretch>
                    <a:fillRect r="-1765"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70D5FE0-F5AE-4EEA-B49A-CF93D815ECDA}"/>
                  </a:ext>
                </a:extLst>
              </p:cNvPr>
              <p:cNvSpPr txBox="1"/>
              <p:nvPr/>
            </p:nvSpPr>
            <p:spPr>
              <a:xfrm>
                <a:off x="5861822" y="4762002"/>
                <a:ext cx="2808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𝒬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70D5FE0-F5AE-4EEA-B49A-CF93D815E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822" y="4762002"/>
                <a:ext cx="2808910" cy="461665"/>
              </a:xfrm>
              <a:prstGeom prst="rect">
                <a:avLst/>
              </a:prstGeom>
              <a:blipFill>
                <a:blip r:embed="rId5"/>
                <a:stretch>
                  <a:fillRect r="-43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t>32</a:t>
            </a:fld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468F63CA-D83F-4636-A65C-F42C3C8D9F68}"/>
              </a:ext>
            </a:extLst>
          </p:cNvPr>
          <p:cNvSpPr txBox="1">
            <a:spLocks/>
          </p:cNvSpPr>
          <p:nvPr/>
        </p:nvSpPr>
        <p:spPr>
          <a:xfrm>
            <a:off x="838200" y="309726"/>
            <a:ext cx="10515600" cy="82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Hidden Nodes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16A35A2-9465-4557-BCAA-F82414CF1D42}"/>
              </a:ext>
            </a:extLst>
          </p:cNvPr>
          <p:cNvGrpSpPr/>
          <p:nvPr/>
        </p:nvGrpSpPr>
        <p:grpSpPr>
          <a:xfrm>
            <a:off x="3421062" y="1229738"/>
            <a:ext cx="4984104" cy="2318294"/>
            <a:chOff x="2934441" y="1421838"/>
            <a:chExt cx="4984104" cy="23182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30AA9653-2094-4BC9-A889-56AB5B17DD19}"/>
                    </a:ext>
                  </a:extLst>
                </p:cNvPr>
                <p:cNvSpPr/>
                <p:nvPr/>
              </p:nvSpPr>
              <p:spPr>
                <a:xfrm>
                  <a:off x="3821032" y="2674208"/>
                  <a:ext cx="472594" cy="48567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30AA9653-2094-4BC9-A889-56AB5B17DD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032" y="2674208"/>
                  <a:ext cx="472594" cy="485678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A7410AFC-AB01-45E9-AD27-7D76E0E9E3BD}"/>
                    </a:ext>
                  </a:extLst>
                </p:cNvPr>
                <p:cNvSpPr/>
                <p:nvPr/>
              </p:nvSpPr>
              <p:spPr>
                <a:xfrm>
                  <a:off x="5257287" y="1421838"/>
                  <a:ext cx="472594" cy="48567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A7410AFC-AB01-45E9-AD27-7D76E0E9E3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287" y="1421838"/>
                  <a:ext cx="472594" cy="485678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607E241A-B568-47CE-84DA-FDC85D78D76D}"/>
                    </a:ext>
                  </a:extLst>
                </p:cNvPr>
                <p:cNvSpPr/>
                <p:nvPr/>
              </p:nvSpPr>
              <p:spPr>
                <a:xfrm>
                  <a:off x="5257287" y="2674208"/>
                  <a:ext cx="472594" cy="48567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607E241A-B568-47CE-84DA-FDC85D78D7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287" y="2674208"/>
                  <a:ext cx="472594" cy="485678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E1E537E1-A981-4195-808E-BDEEE7C30BF7}"/>
                    </a:ext>
                  </a:extLst>
                </p:cNvPr>
                <p:cNvSpPr/>
                <p:nvPr/>
              </p:nvSpPr>
              <p:spPr>
                <a:xfrm>
                  <a:off x="6693542" y="2674208"/>
                  <a:ext cx="472594" cy="48567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E1E537E1-A981-4195-808E-BDEEE7C30B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3542" y="2674208"/>
                  <a:ext cx="472594" cy="485678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5BE8130-6B4E-4DC5-9204-8B3DD830E658}"/>
                </a:ext>
              </a:extLst>
            </p:cNvPr>
            <p:cNvCxnSpPr>
              <a:stCxn id="22" idx="7"/>
              <a:endCxn id="23" idx="3"/>
            </p:cNvCxnSpPr>
            <p:nvPr/>
          </p:nvCxnSpPr>
          <p:spPr>
            <a:xfrm flipV="1">
              <a:off x="4224416" y="1836390"/>
              <a:ext cx="1102081" cy="9089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0A3D8F4-2807-485D-87EC-3AC2074F01A6}"/>
                </a:ext>
              </a:extLst>
            </p:cNvPr>
            <p:cNvCxnSpPr>
              <a:stCxn id="22" idx="6"/>
              <a:endCxn id="24" idx="2"/>
            </p:cNvCxnSpPr>
            <p:nvPr/>
          </p:nvCxnSpPr>
          <p:spPr>
            <a:xfrm>
              <a:off x="4293626" y="2917047"/>
              <a:ext cx="96366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A540621-9E0D-4DD9-B5B3-DC1B08004E50}"/>
                </a:ext>
              </a:extLst>
            </p:cNvPr>
            <p:cNvCxnSpPr>
              <a:stCxn id="23" idx="5"/>
              <a:endCxn id="29" idx="1"/>
            </p:cNvCxnSpPr>
            <p:nvPr/>
          </p:nvCxnSpPr>
          <p:spPr>
            <a:xfrm>
              <a:off x="5660671" y="1836390"/>
              <a:ext cx="1102081" cy="9089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FD830F6-7161-44A3-9809-9B95AF0B76AC}"/>
                </a:ext>
              </a:extLst>
            </p:cNvPr>
            <p:cNvCxnSpPr>
              <a:stCxn id="24" idx="6"/>
              <a:endCxn id="29" idx="2"/>
            </p:cNvCxnSpPr>
            <p:nvPr/>
          </p:nvCxnSpPr>
          <p:spPr>
            <a:xfrm>
              <a:off x="5729881" y="2917047"/>
              <a:ext cx="96366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0CBA130-72EA-4C97-AB6E-CD0E9F84E085}"/>
                </a:ext>
              </a:extLst>
            </p:cNvPr>
            <p:cNvCxnSpPr/>
            <p:nvPr/>
          </p:nvCxnSpPr>
          <p:spPr>
            <a:xfrm>
              <a:off x="3527008" y="2917047"/>
              <a:ext cx="29402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AFC7DB3-3C97-43D6-96ED-CB2BCCD97DE5}"/>
                </a:ext>
              </a:extLst>
            </p:cNvPr>
            <p:cNvCxnSpPr/>
            <p:nvPr/>
          </p:nvCxnSpPr>
          <p:spPr>
            <a:xfrm>
              <a:off x="7166136" y="2917047"/>
              <a:ext cx="29402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3873B00-6C21-4A88-849F-E54E4969F672}"/>
                    </a:ext>
                  </a:extLst>
                </p:cNvPr>
                <p:cNvSpPr txBox="1"/>
                <p:nvPr/>
              </p:nvSpPr>
              <p:spPr>
                <a:xfrm>
                  <a:off x="7451879" y="2716992"/>
                  <a:ext cx="46666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3873B00-6C21-4A88-849F-E54E4969F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1879" y="2716992"/>
                  <a:ext cx="466666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69942E8-CF77-4A04-853D-726E71078655}"/>
                    </a:ext>
                  </a:extLst>
                </p:cNvPr>
                <p:cNvSpPr txBox="1"/>
                <p:nvPr/>
              </p:nvSpPr>
              <p:spPr>
                <a:xfrm>
                  <a:off x="3087679" y="2716992"/>
                  <a:ext cx="46666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69942E8-CF77-4A04-853D-726E710786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679" y="2716992"/>
                  <a:ext cx="466666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C4FB8D6-DF9C-47E2-B64C-64E757D598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6413" y="2355044"/>
              <a:ext cx="4348324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63D306-8D1B-4F57-ACE1-DD70E9F0F438}"/>
                </a:ext>
              </a:extLst>
            </p:cNvPr>
            <p:cNvSpPr txBox="1"/>
            <p:nvPr/>
          </p:nvSpPr>
          <p:spPr>
            <a:xfrm>
              <a:off x="2934441" y="3340022"/>
              <a:ext cx="11851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Observed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E44EBA5-73A5-425A-A333-7DA3CD418447}"/>
                </a:ext>
              </a:extLst>
            </p:cNvPr>
            <p:cNvSpPr txBox="1"/>
            <p:nvPr/>
          </p:nvSpPr>
          <p:spPr>
            <a:xfrm>
              <a:off x="2973158" y="1432108"/>
              <a:ext cx="9364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Hidden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A75C616-D31E-4E29-AA3D-6C24D1AB74B7}"/>
                    </a:ext>
                  </a:extLst>
                </p:cNvPr>
                <p:cNvSpPr txBox="1"/>
                <p:nvPr/>
              </p:nvSpPr>
              <p:spPr>
                <a:xfrm>
                  <a:off x="5666487" y="2959364"/>
                  <a:ext cx="99411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A75C616-D31E-4E29-AA3D-6C24D1AB74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6487" y="2959364"/>
                  <a:ext cx="994118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D7875FD-9D3B-4D85-B07E-FB7A82AAF14E}"/>
                    </a:ext>
                  </a:extLst>
                </p:cNvPr>
                <p:cNvSpPr txBox="1"/>
                <p:nvPr/>
              </p:nvSpPr>
              <p:spPr>
                <a:xfrm>
                  <a:off x="4248704" y="2973783"/>
                  <a:ext cx="99411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D7875FD-9D3B-4D85-B07E-FB7A82AAF1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8704" y="2973783"/>
                  <a:ext cx="994118" cy="400110"/>
                </a:xfrm>
                <a:prstGeom prst="rect">
                  <a:avLst/>
                </a:prstGeom>
                <a:blipFill>
                  <a:blip r:embed="rId13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12E78A0-8E25-4CE3-9498-F565F75875E0}"/>
                    </a:ext>
                  </a:extLst>
                </p:cNvPr>
                <p:cNvSpPr txBox="1"/>
                <p:nvPr/>
              </p:nvSpPr>
              <p:spPr>
                <a:xfrm>
                  <a:off x="4569928" y="1790457"/>
                  <a:ext cx="40094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12E78A0-8E25-4CE3-9498-F565F75875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928" y="1790457"/>
                  <a:ext cx="400944" cy="4001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BD8EE9D-A6ED-4AF2-A77B-82F8F9AC0286}"/>
                    </a:ext>
                  </a:extLst>
                </p:cNvPr>
                <p:cNvSpPr txBox="1"/>
                <p:nvPr/>
              </p:nvSpPr>
              <p:spPr>
                <a:xfrm>
                  <a:off x="5974295" y="1789399"/>
                  <a:ext cx="40094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BD8EE9D-A6ED-4AF2-A77B-82F8F9AC02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4295" y="1789399"/>
                  <a:ext cx="400944" cy="4001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749E5E80-9CFD-4B0D-8B84-10B30CE3B16A}"/>
              </a:ext>
            </a:extLst>
          </p:cNvPr>
          <p:cNvSpPr txBox="1">
            <a:spLocks/>
          </p:cNvSpPr>
          <p:nvPr/>
        </p:nvSpPr>
        <p:spPr>
          <a:xfrm>
            <a:off x="838200" y="3767039"/>
            <a:ext cx="10515600" cy="587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Markov properties that should (ordinarily) never be violated: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3DA88A1-DB0B-4EF5-8109-B9FBF5DD683B}"/>
              </a:ext>
            </a:extLst>
          </p:cNvPr>
          <p:cNvSpPr/>
          <p:nvPr/>
        </p:nvSpPr>
        <p:spPr>
          <a:xfrm>
            <a:off x="2412138" y="5784225"/>
            <a:ext cx="7367722" cy="74503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rIns="228600" rtlCol="0" anchor="ctr"/>
          <a:lstStyle/>
          <a:p>
            <a:pPr algn="ctr"/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Some hidden nodes break Local Markov Properties</a:t>
            </a:r>
            <a:endParaRPr lang="en-US" sz="2400" i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70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EFA70-36EC-4497-8EBB-18D976019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441"/>
            <a:ext cx="10515600" cy="1701767"/>
          </a:xfrm>
        </p:spPr>
        <p:txBody>
          <a:bodyPr/>
          <a:lstStyle/>
          <a:p>
            <a:r>
              <a:rPr lang="en-US" dirty="0"/>
              <a:t>Functional Connectivity</a:t>
            </a:r>
          </a:p>
          <a:p>
            <a:pPr lvl="1"/>
            <a:r>
              <a:rPr lang="en-US" dirty="0"/>
              <a:t>Granger Causality        </a:t>
            </a:r>
            <a:r>
              <a:rPr lang="en-US" i="1" dirty="0"/>
              <a:t>(Granger, 1969; Bressler &amp; Seth, 2011)</a:t>
            </a:r>
          </a:p>
          <a:p>
            <a:pPr lvl="1"/>
            <a:r>
              <a:rPr lang="en-US" dirty="0"/>
              <a:t>Transfer Entropy          </a:t>
            </a:r>
            <a:r>
              <a:rPr lang="en-US" i="1" dirty="0"/>
              <a:t>(Schreiber, 2000)</a:t>
            </a:r>
          </a:p>
          <a:p>
            <a:pPr lvl="1"/>
            <a:r>
              <a:rPr lang="en-US" dirty="0"/>
              <a:t>Directed Information  </a:t>
            </a:r>
            <a:r>
              <a:rPr lang="en-US" i="1" dirty="0"/>
              <a:t>(Massey, 1990; Quinn et al., 2011)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t>4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79CE64-5F7C-4B2F-9747-19B0894C2467}"/>
              </a:ext>
            </a:extLst>
          </p:cNvPr>
          <p:cNvSpPr txBox="1">
            <a:spLocks/>
          </p:cNvSpPr>
          <p:nvPr/>
        </p:nvSpPr>
        <p:spPr>
          <a:xfrm>
            <a:off x="817809" y="3289702"/>
            <a:ext cx="10515600" cy="57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do you get Information Flow from Granger Causality?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81D6BFC-9744-4ECB-AA6B-370C5FBF68C2}"/>
              </a:ext>
            </a:extLst>
          </p:cNvPr>
          <p:cNvGrpSpPr/>
          <p:nvPr/>
        </p:nvGrpSpPr>
        <p:grpSpPr>
          <a:xfrm>
            <a:off x="3645480" y="666348"/>
            <a:ext cx="4860257" cy="8459857"/>
            <a:chOff x="3298417" y="758713"/>
            <a:chExt cx="4860257" cy="845985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9ED2AFF-640B-4AFD-BB1A-7AD9B64ED9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2884" y="4629001"/>
              <a:ext cx="645225" cy="645225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8E95C99-1668-4F1C-A8D4-EC285D47AE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05502" y="4629001"/>
              <a:ext cx="645225" cy="645225"/>
            </a:xfrm>
            <a:prstGeom prst="ellipse">
              <a:avLst/>
            </a:prstGeom>
            <a:solidFill>
              <a:schemeClr val="accent6">
                <a:alpha val="7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23A8EF47-111B-42C7-B1B5-CD7CA952ED5F}"/>
                </a:ext>
              </a:extLst>
            </p:cNvPr>
            <p:cNvSpPr>
              <a:spLocks noChangeAspect="1"/>
            </p:cNvSpPr>
            <p:nvPr/>
          </p:nvSpPr>
          <p:spPr>
            <a:xfrm rot="18949570">
              <a:off x="3298417" y="4399093"/>
              <a:ext cx="4819477" cy="4819477"/>
            </a:xfrm>
            <a:prstGeom prst="arc">
              <a:avLst>
                <a:gd name="adj1" fmla="val 17049599"/>
                <a:gd name="adj2" fmla="val 20666572"/>
              </a:avLst>
            </a:prstGeom>
            <a:ln w="50800">
              <a:solidFill>
                <a:schemeClr val="accent1">
                  <a:alpha val="7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E53AEF3E-B3D2-4097-9BC8-49D95597C089}"/>
                </a:ext>
              </a:extLst>
            </p:cNvPr>
            <p:cNvSpPr>
              <a:spLocks noChangeAspect="1"/>
            </p:cNvSpPr>
            <p:nvPr/>
          </p:nvSpPr>
          <p:spPr>
            <a:xfrm rot="8149570">
              <a:off x="3339197" y="758713"/>
              <a:ext cx="4819477" cy="4819477"/>
            </a:xfrm>
            <a:prstGeom prst="arc">
              <a:avLst>
                <a:gd name="adj1" fmla="val 17049379"/>
                <a:gd name="adj2" fmla="val 20776217"/>
              </a:avLst>
            </a:prstGeom>
            <a:ln w="54610">
              <a:solidFill>
                <a:schemeClr val="accent6">
                  <a:alpha val="70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5223FEC-6518-4596-8E60-AF742A07518C}"/>
                    </a:ext>
                  </a:extLst>
                </p:cNvPr>
                <p:cNvSpPr txBox="1"/>
                <p:nvPr/>
              </p:nvSpPr>
              <p:spPr>
                <a:xfrm>
                  <a:off x="5181601" y="3897748"/>
                  <a:ext cx="11219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5223FEC-6518-4596-8E60-AF742A0751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1" y="3897748"/>
                  <a:ext cx="1121974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66A26DC-C13C-48F9-98DA-ED7E82276C0D}"/>
                    </a:ext>
                  </a:extLst>
                </p:cNvPr>
                <p:cNvSpPr txBox="1"/>
                <p:nvPr/>
              </p:nvSpPr>
              <p:spPr>
                <a:xfrm>
                  <a:off x="5181601" y="5066932"/>
                  <a:ext cx="114435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66A26DC-C13C-48F9-98DA-ED7E82276C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1" y="5066932"/>
                  <a:ext cx="1144351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E4B768F-0194-411A-A3F6-35B9F5F620E4}"/>
              </a:ext>
            </a:extLst>
          </p:cNvPr>
          <p:cNvGrpSpPr/>
          <p:nvPr/>
        </p:nvGrpSpPr>
        <p:grpSpPr>
          <a:xfrm>
            <a:off x="4892274" y="5762292"/>
            <a:ext cx="2407454" cy="594057"/>
            <a:chOff x="4892274" y="5762292"/>
            <a:chExt cx="2407454" cy="5940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6364037-51C1-42F3-AD3C-4C75463852A9}"/>
                    </a:ext>
                  </a:extLst>
                </p:cNvPr>
                <p:cNvSpPr txBox="1"/>
                <p:nvPr/>
              </p:nvSpPr>
              <p:spPr>
                <a:xfrm>
                  <a:off x="4892274" y="5894684"/>
                  <a:ext cx="24074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6364037-51C1-42F3-AD3C-4C75463852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2274" y="5894684"/>
                  <a:ext cx="2407454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E63713B-6D33-48C0-9CD9-81B797AB3C2F}"/>
                    </a:ext>
                  </a:extLst>
                </p:cNvPr>
                <p:cNvSpPr txBox="1"/>
                <p:nvPr/>
              </p:nvSpPr>
              <p:spPr>
                <a:xfrm>
                  <a:off x="5928327" y="5762292"/>
                  <a:ext cx="335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E63713B-6D33-48C0-9CD9-81B797AB3C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8327" y="5762292"/>
                  <a:ext cx="33534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8" name="Picture 27" descr="ar1-thick.png">
            <a:extLst>
              <a:ext uri="{FF2B5EF4-FFF2-40B4-BE49-F238E27FC236}">
                <a16:creationId xmlns:a16="http://schemas.microsoft.com/office/drawing/2014/main" id="{F375AEA9-ED6F-4BD4-A22A-1F07895A1083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63522" y="4297604"/>
            <a:ext cx="1433496" cy="1123288"/>
          </a:xfrm>
          <a:prstGeom prst="rect">
            <a:avLst/>
          </a:prstGeom>
        </p:spPr>
      </p:pic>
      <p:pic>
        <p:nvPicPr>
          <p:cNvPr id="29" name="Picture 28" descr="ar2-thick.png">
            <a:extLst>
              <a:ext uri="{FF2B5EF4-FFF2-40B4-BE49-F238E27FC236}">
                <a16:creationId xmlns:a16="http://schemas.microsoft.com/office/drawing/2014/main" id="{5798047B-621F-43C1-8F83-97A3DAED317D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27273" y="4272074"/>
            <a:ext cx="1498655" cy="1174347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32661234-1B2E-4052-96C2-4FA308DC6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26"/>
            <a:ext cx="10515600" cy="823070"/>
          </a:xfrm>
        </p:spPr>
        <p:txBody>
          <a:bodyPr/>
          <a:lstStyle/>
          <a:p>
            <a:r>
              <a:rPr lang="en-US" dirty="0"/>
              <a:t>Prior Approaches to Information Flow</a:t>
            </a:r>
          </a:p>
        </p:txBody>
      </p:sp>
    </p:spTree>
    <p:extLst>
      <p:ext uri="{BB962C8B-B14F-4D97-AF65-F5344CB8AC3E}">
        <p14:creationId xmlns:p14="http://schemas.microsoft.com/office/powerpoint/2010/main" val="172218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15B24-7843-4E3A-BD7A-566BCDDF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A92D3B-3EDE-46BA-B165-80CF3BCC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26"/>
            <a:ext cx="10515600" cy="823070"/>
          </a:xfrm>
        </p:spPr>
        <p:txBody>
          <a:bodyPr/>
          <a:lstStyle/>
          <a:p>
            <a:r>
              <a:rPr lang="en-US" dirty="0"/>
              <a:t>A Counterexample to Granger Causality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DEC6FC-F969-4B04-9A89-E62C12F91975}"/>
              </a:ext>
            </a:extLst>
          </p:cNvPr>
          <p:cNvSpPr txBox="1">
            <a:spLocks/>
          </p:cNvSpPr>
          <p:nvPr/>
        </p:nvSpPr>
        <p:spPr>
          <a:xfrm>
            <a:off x="838200" y="1349441"/>
            <a:ext cx="10515600" cy="992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Direction of greater Granger causal influence = Direction of info flow?</a:t>
            </a:r>
          </a:p>
          <a:p>
            <a:pPr lvl="1"/>
            <a:r>
              <a:rPr lang="en-US" dirty="0"/>
              <a:t>A counterexample based on the </a:t>
            </a:r>
            <a:r>
              <a:rPr lang="en-US" dirty="0" err="1"/>
              <a:t>Schalkwijk</a:t>
            </a:r>
            <a:r>
              <a:rPr lang="en-US" dirty="0"/>
              <a:t> &amp; </a:t>
            </a:r>
            <a:r>
              <a:rPr lang="en-US" dirty="0" err="1"/>
              <a:t>Kailath</a:t>
            </a:r>
            <a:r>
              <a:rPr lang="en-US" dirty="0"/>
              <a:t> feedback scheme </a:t>
            </a:r>
            <a:r>
              <a:rPr lang="en-US" i="1" dirty="0"/>
              <a:t>(1966)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EE71813-3C12-4EC3-9B07-EC7EDECA7BAE}"/>
              </a:ext>
            </a:extLst>
          </p:cNvPr>
          <p:cNvGrpSpPr/>
          <p:nvPr/>
        </p:nvGrpSpPr>
        <p:grpSpPr>
          <a:xfrm>
            <a:off x="5819775" y="2558569"/>
            <a:ext cx="4916846" cy="2507260"/>
            <a:chOff x="838200" y="2465891"/>
            <a:chExt cx="4916846" cy="25072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52879E6-1724-4880-891B-2437786DF32A}"/>
                </a:ext>
              </a:extLst>
            </p:cNvPr>
            <p:cNvSpPr txBox="1"/>
            <p:nvPr/>
          </p:nvSpPr>
          <p:spPr>
            <a:xfrm>
              <a:off x="2117196" y="2508314"/>
              <a:ext cx="10668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Error in estimate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E874D2-64D0-4425-A7B0-4DC21F8B90D4}"/>
                </a:ext>
              </a:extLst>
            </p:cNvPr>
            <p:cNvSpPr txBox="1"/>
            <p:nvPr/>
          </p:nvSpPr>
          <p:spPr>
            <a:xfrm>
              <a:off x="3928294" y="4603819"/>
              <a:ext cx="1595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Best estimate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628BA78-BDB0-4327-8619-ABAE016BD8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53300" y="3247880"/>
              <a:ext cx="645225" cy="645225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3E499B7-63EC-4E85-9444-F04DEDBF44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09821" y="3247880"/>
              <a:ext cx="645225" cy="645225"/>
            </a:xfrm>
            <a:prstGeom prst="ellipse">
              <a:avLst/>
            </a:prstGeom>
            <a:solidFill>
              <a:schemeClr val="accent6">
                <a:alpha val="7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8C3CD8E-CCAB-44FF-B60E-098CAD7475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03856" y="3366659"/>
              <a:ext cx="400634" cy="40063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D12E9E-9C8E-4D48-BBC4-05F4CCBD91FD}"/>
                </a:ext>
              </a:extLst>
            </p:cNvPr>
            <p:cNvSpPr txBox="1"/>
            <p:nvPr/>
          </p:nvSpPr>
          <p:spPr>
            <a:xfrm>
              <a:off x="3534896" y="332605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+</a:t>
              </a:r>
              <a:endParaRPr lang="en-US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2C07F7A-7580-4351-B4FC-DF64912665FE}"/>
                </a:ext>
              </a:extLst>
            </p:cNvPr>
            <p:cNvCxnSpPr>
              <a:cxnSpLocks/>
            </p:cNvCxnSpPr>
            <p:nvPr/>
          </p:nvCxnSpPr>
          <p:spPr>
            <a:xfrm>
              <a:off x="2307674" y="3566976"/>
              <a:ext cx="11898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8191B78-9D7F-4048-8F40-36A1E6E32D9A}"/>
                </a:ext>
              </a:extLst>
            </p:cNvPr>
            <p:cNvCxnSpPr>
              <a:cxnSpLocks/>
            </p:cNvCxnSpPr>
            <p:nvPr/>
          </p:nvCxnSpPr>
          <p:spPr>
            <a:xfrm>
              <a:off x="3904490" y="3566976"/>
              <a:ext cx="11898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046072C-6B1E-4550-BA09-E1AEC1B3CEEC}"/>
                </a:ext>
              </a:extLst>
            </p:cNvPr>
            <p:cNvCxnSpPr>
              <a:cxnSpLocks/>
            </p:cNvCxnSpPr>
            <p:nvPr/>
          </p:nvCxnSpPr>
          <p:spPr>
            <a:xfrm>
              <a:off x="1269903" y="3566976"/>
              <a:ext cx="3791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79630BA-C7AA-4CF3-9CE3-38FFACC76D94}"/>
                </a:ext>
              </a:extLst>
            </p:cNvPr>
            <p:cNvCxnSpPr>
              <a:cxnSpLocks/>
            </p:cNvCxnSpPr>
            <p:nvPr/>
          </p:nvCxnSpPr>
          <p:spPr>
            <a:xfrm>
              <a:off x="3696330" y="2906320"/>
              <a:ext cx="0" cy="4431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E2C9A954-26D3-408F-9F7B-CE83F597895D}"/>
                </a:ext>
              </a:extLst>
            </p:cNvPr>
            <p:cNvCxnSpPr>
              <a:cxnSpLocks/>
              <a:stCxn id="11" idx="4"/>
              <a:endCxn id="10" idx="4"/>
            </p:cNvCxnSpPr>
            <p:nvPr/>
          </p:nvCxnSpPr>
          <p:spPr>
            <a:xfrm rot="5400000">
              <a:off x="3704174" y="2164845"/>
              <a:ext cx="12700" cy="3456521"/>
            </a:xfrm>
            <a:prstGeom prst="bentConnector3">
              <a:avLst>
                <a:gd name="adj1" fmla="val 4054575"/>
              </a:avLst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bject 3">
                  <a:extLst>
                    <a:ext uri="{FF2B5EF4-FFF2-40B4-BE49-F238E27FC236}">
                      <a16:creationId xmlns:a16="http://schemas.microsoft.com/office/drawing/2014/main" id="{B652AF1D-E0D1-4C8E-A13E-29E652A3C77F}"/>
                    </a:ext>
                  </a:extLst>
                </p:cNvPr>
                <p:cNvSpPr txBox="1"/>
                <p:nvPr/>
              </p:nvSpPr>
              <p:spPr bwMode="auto">
                <a:xfrm>
                  <a:off x="3502391" y="2465891"/>
                  <a:ext cx="1801812" cy="449262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~ 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(0, 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Object 3">
                  <a:extLst>
                    <a:ext uri="{FF2B5EF4-FFF2-40B4-BE49-F238E27FC236}">
                      <a16:creationId xmlns:a16="http://schemas.microsoft.com/office/drawing/2014/main" id="{B652AF1D-E0D1-4C8E-A13E-29E652A3C7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02391" y="2465891"/>
                  <a:ext cx="1801812" cy="449262"/>
                </a:xfrm>
                <a:prstGeom prst="rect">
                  <a:avLst/>
                </a:prstGeom>
                <a:blipFill>
                  <a:blip r:embed="rId2"/>
                  <a:stretch>
                    <a:fillRect l="-1017" r="-8814" b="-21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bject 5">
                  <a:extLst>
                    <a:ext uri="{FF2B5EF4-FFF2-40B4-BE49-F238E27FC236}">
                      <a16:creationId xmlns:a16="http://schemas.microsoft.com/office/drawing/2014/main" id="{F7A78FEB-2230-476C-B0B8-285F98E8526A}"/>
                    </a:ext>
                  </a:extLst>
                </p:cNvPr>
                <p:cNvSpPr txBox="1"/>
                <p:nvPr/>
              </p:nvSpPr>
              <p:spPr bwMode="auto">
                <a:xfrm>
                  <a:off x="3433942" y="4409235"/>
                  <a:ext cx="476316" cy="461823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Object 5">
                  <a:extLst>
                    <a:ext uri="{FF2B5EF4-FFF2-40B4-BE49-F238E27FC236}">
                      <a16:creationId xmlns:a16="http://schemas.microsoft.com/office/drawing/2014/main" id="{F7A78FEB-2230-476C-B0B8-285F98E852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33942" y="4409235"/>
                  <a:ext cx="476316" cy="461823"/>
                </a:xfrm>
                <a:prstGeom prst="rect">
                  <a:avLst/>
                </a:prstGeom>
                <a:blipFill>
                  <a:blip r:embed="rId3"/>
                  <a:stretch>
                    <a:fillRect l="-2532" t="-5333" r="-13924" b="-5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bject 6">
                  <a:extLst>
                    <a:ext uri="{FF2B5EF4-FFF2-40B4-BE49-F238E27FC236}">
                      <a16:creationId xmlns:a16="http://schemas.microsoft.com/office/drawing/2014/main" id="{D898193E-458C-40D2-BB3E-1B4D5A14A329}"/>
                    </a:ext>
                  </a:extLst>
                </p:cNvPr>
                <p:cNvSpPr txBox="1"/>
                <p:nvPr/>
              </p:nvSpPr>
              <p:spPr bwMode="auto">
                <a:xfrm>
                  <a:off x="838200" y="3312197"/>
                  <a:ext cx="374650" cy="381000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Object 6">
                  <a:extLst>
                    <a:ext uri="{FF2B5EF4-FFF2-40B4-BE49-F238E27FC236}">
                      <a16:creationId xmlns:a16="http://schemas.microsoft.com/office/drawing/2014/main" id="{D898193E-458C-40D2-BB3E-1B4D5A14A3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38200" y="3312197"/>
                  <a:ext cx="374650" cy="381000"/>
                </a:xfrm>
                <a:prstGeom prst="rect">
                  <a:avLst/>
                </a:prstGeom>
                <a:blipFill>
                  <a:blip r:embed="rId4"/>
                  <a:stretch>
                    <a:fillRect l="-4918" r="-22951" b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bject 6">
                  <a:extLst>
                    <a:ext uri="{FF2B5EF4-FFF2-40B4-BE49-F238E27FC236}">
                      <a16:creationId xmlns:a16="http://schemas.microsoft.com/office/drawing/2014/main" id="{3F2A06CC-8477-4F03-89C3-4D654C5CC87D}"/>
                    </a:ext>
                  </a:extLst>
                </p:cNvPr>
                <p:cNvSpPr txBox="1"/>
                <p:nvPr/>
              </p:nvSpPr>
              <p:spPr bwMode="auto">
                <a:xfrm>
                  <a:off x="2654676" y="3103853"/>
                  <a:ext cx="398748" cy="422644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bject 6">
                  <a:extLst>
                    <a:ext uri="{FF2B5EF4-FFF2-40B4-BE49-F238E27FC236}">
                      <a16:creationId xmlns:a16="http://schemas.microsoft.com/office/drawing/2014/main" id="{3F2A06CC-8477-4F03-89C3-4D654C5CC8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54676" y="3103853"/>
                  <a:ext cx="398748" cy="422644"/>
                </a:xfrm>
                <a:prstGeom prst="rect">
                  <a:avLst/>
                </a:prstGeom>
                <a:blipFill>
                  <a:blip r:embed="rId5"/>
                  <a:stretch>
                    <a:fillRect l="-4615" r="-9231"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bject 7">
                  <a:extLst>
                    <a:ext uri="{FF2B5EF4-FFF2-40B4-BE49-F238E27FC236}">
                      <a16:creationId xmlns:a16="http://schemas.microsoft.com/office/drawing/2014/main" id="{A29C6188-6925-4C95-A8E6-A5E9D0462B80}"/>
                    </a:ext>
                  </a:extLst>
                </p:cNvPr>
                <p:cNvSpPr txBox="1"/>
                <p:nvPr/>
              </p:nvSpPr>
              <p:spPr bwMode="auto">
                <a:xfrm>
                  <a:off x="4258755" y="3131548"/>
                  <a:ext cx="273789" cy="422125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Object 7">
                  <a:extLst>
                    <a:ext uri="{FF2B5EF4-FFF2-40B4-BE49-F238E27FC236}">
                      <a16:creationId xmlns:a16="http://schemas.microsoft.com/office/drawing/2014/main" id="{A29C6188-6925-4C95-A8E6-A5E9D0462B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58755" y="3131548"/>
                  <a:ext cx="273789" cy="422125"/>
                </a:xfrm>
                <a:prstGeom prst="rect">
                  <a:avLst/>
                </a:prstGeom>
                <a:blipFill>
                  <a:blip r:embed="rId6"/>
                  <a:stretch>
                    <a:fillRect l="-6667" r="-40000" b="-115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4D9DE16-79CF-4937-9593-9406D10C86FE}"/>
              </a:ext>
            </a:extLst>
          </p:cNvPr>
          <p:cNvGrpSpPr/>
          <p:nvPr/>
        </p:nvGrpSpPr>
        <p:grpSpPr>
          <a:xfrm>
            <a:off x="690324" y="-570275"/>
            <a:ext cx="5129451" cy="8459857"/>
            <a:chOff x="3396674" y="-478961"/>
            <a:chExt cx="5129451" cy="845985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A9E88A1-CA7E-4400-B6E5-0F83EAAA8AB0}"/>
                </a:ext>
              </a:extLst>
            </p:cNvPr>
            <p:cNvGrpSpPr/>
            <p:nvPr/>
          </p:nvGrpSpPr>
          <p:grpSpPr>
            <a:xfrm>
              <a:off x="3665868" y="-478961"/>
              <a:ext cx="4860257" cy="8459857"/>
              <a:chOff x="3298417" y="758713"/>
              <a:chExt cx="4860257" cy="8459857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CF9048A-9FEB-4863-9468-12FDF6068E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52884" y="4629001"/>
                <a:ext cx="645225" cy="645225"/>
              </a:xfrm>
              <a:prstGeom prst="ellipse">
                <a:avLst/>
              </a:prstGeom>
              <a:solidFill>
                <a:schemeClr val="accent1">
                  <a:alpha val="7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A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FC04ABB-F473-4667-8A41-53B36CE003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05502" y="4629001"/>
                <a:ext cx="645225" cy="645225"/>
              </a:xfrm>
              <a:prstGeom prst="ellipse">
                <a:avLst/>
              </a:prstGeom>
              <a:solidFill>
                <a:schemeClr val="accent6">
                  <a:alpha val="7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B</a:t>
                </a:r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7AC79AAB-0820-4CA2-ADE2-24A3A197844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949570">
                <a:off x="3298417" y="4399093"/>
                <a:ext cx="4819477" cy="4819477"/>
              </a:xfrm>
              <a:prstGeom prst="arc">
                <a:avLst>
                  <a:gd name="adj1" fmla="val 17049599"/>
                  <a:gd name="adj2" fmla="val 20666572"/>
                </a:avLst>
              </a:prstGeom>
              <a:ln w="50800">
                <a:solidFill>
                  <a:schemeClr val="accent1">
                    <a:alpha val="66000"/>
                  </a:schemeClr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B086CAEF-C78F-4CA4-8C2F-0035F12CBEB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8149570">
                <a:off x="3339197" y="758713"/>
                <a:ext cx="4819477" cy="4819477"/>
              </a:xfrm>
              <a:prstGeom prst="arc">
                <a:avLst>
                  <a:gd name="adj1" fmla="val 17049379"/>
                  <a:gd name="adj2" fmla="val 20776217"/>
                </a:avLst>
              </a:prstGeom>
              <a:ln w="101600">
                <a:solidFill>
                  <a:schemeClr val="accent6">
                    <a:alpha val="70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34BD93-47E0-4AC5-87B1-C7CAA5482173}"/>
                  </a:ext>
                </a:extLst>
              </p:cNvPr>
              <p:cNvSpPr txBox="1"/>
              <p:nvPr/>
            </p:nvSpPr>
            <p:spPr>
              <a:xfrm>
                <a:off x="5106450" y="3865087"/>
                <a:ext cx="12849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Message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65B746B-D53D-4494-AD77-E79F74B671B1}"/>
                  </a:ext>
                </a:extLst>
              </p:cNvPr>
              <p:cNvSpPr txBox="1"/>
              <p:nvPr/>
            </p:nvSpPr>
            <p:spPr>
              <a:xfrm>
                <a:off x="4851990" y="5648201"/>
                <a:ext cx="179388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Greater</a:t>
                </a:r>
                <a:br>
                  <a:rPr lang="en-US" sz="2400" dirty="0"/>
                </a:br>
                <a:r>
                  <a:rPr lang="en-US" sz="2400" dirty="0"/>
                  <a:t>GC-influence</a:t>
                </a: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0D36F3D-852E-4865-B72F-C5E428C43F7C}"/>
                </a:ext>
              </a:extLst>
            </p:cNvPr>
            <p:cNvCxnSpPr>
              <a:cxnSpLocks/>
            </p:cNvCxnSpPr>
            <p:nvPr/>
          </p:nvCxnSpPr>
          <p:spPr>
            <a:xfrm>
              <a:off x="3828377" y="3700149"/>
              <a:ext cx="3791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bject 6">
                  <a:extLst>
                    <a:ext uri="{FF2B5EF4-FFF2-40B4-BE49-F238E27FC236}">
                      <a16:creationId xmlns:a16="http://schemas.microsoft.com/office/drawing/2014/main" id="{D15720A7-5032-4586-9444-E7E5D623BE50}"/>
                    </a:ext>
                  </a:extLst>
                </p:cNvPr>
                <p:cNvSpPr txBox="1"/>
                <p:nvPr/>
              </p:nvSpPr>
              <p:spPr bwMode="auto">
                <a:xfrm>
                  <a:off x="3396674" y="3445370"/>
                  <a:ext cx="374650" cy="381000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9" name="Object 6">
                  <a:extLst>
                    <a:ext uri="{FF2B5EF4-FFF2-40B4-BE49-F238E27FC236}">
                      <a16:creationId xmlns:a16="http://schemas.microsoft.com/office/drawing/2014/main" id="{8B6B894C-9CCE-45D5-B24D-8F7B24E180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96674" y="3445370"/>
                  <a:ext cx="374650" cy="381000"/>
                </a:xfrm>
                <a:prstGeom prst="rect">
                  <a:avLst/>
                </a:prstGeom>
                <a:blipFill>
                  <a:blip r:embed="rId7"/>
                  <a:stretch>
                    <a:fillRect l="-3226" r="-22581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FC91D66-DED8-46C3-912E-60C36CFFEB26}"/>
              </a:ext>
            </a:extLst>
          </p:cNvPr>
          <p:cNvSpPr/>
          <p:nvPr/>
        </p:nvSpPr>
        <p:spPr>
          <a:xfrm>
            <a:off x="1022723" y="5742584"/>
            <a:ext cx="9968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NimbusRomNo9L" charset="0"/>
              </a:rPr>
              <a:t>“Is the direction of greater Granger causal influence the same as the direction of information flow?”</a:t>
            </a:r>
            <a:br>
              <a:rPr lang="en-US" dirty="0">
                <a:latin typeface="NimbusRomNo9L" charset="0"/>
              </a:rPr>
            </a:br>
            <a:r>
              <a:rPr lang="en-US" i="1" dirty="0">
                <a:latin typeface="NimbusRomNo9L" charset="0"/>
              </a:rPr>
              <a:t>(Venkatesh &amp; Grover, Allerton 2015; </a:t>
            </a:r>
            <a:r>
              <a:rPr lang="en-US" i="1" dirty="0" err="1">
                <a:latin typeface="NimbusRomNo9L" charset="0"/>
              </a:rPr>
              <a:t>SfN</a:t>
            </a:r>
            <a:r>
              <a:rPr lang="en-US" i="1" dirty="0">
                <a:latin typeface="NimbusRomNo9L" charset="0"/>
              </a:rPr>
              <a:t> 2015)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3336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80018-B4CF-416E-9634-09D38855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73DB13D-97B4-4391-9FAF-132EF4E0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26"/>
            <a:ext cx="10515600" cy="823070"/>
          </a:xfrm>
        </p:spPr>
        <p:txBody>
          <a:bodyPr/>
          <a:lstStyle/>
          <a:p>
            <a:r>
              <a:rPr lang="en-US" dirty="0"/>
              <a:t>Why does Granger Causality fail?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1A27F9-DF03-4EC4-A182-40C384D74CB6}"/>
              </a:ext>
            </a:extLst>
          </p:cNvPr>
          <p:cNvSpPr/>
          <p:nvPr/>
        </p:nvSpPr>
        <p:spPr>
          <a:xfrm>
            <a:off x="563230" y="1372490"/>
            <a:ext cx="11065540" cy="474416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ctr"/>
          <a:lstStyle/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Direction of greater GC-influence = Direction of info flow?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C0000"/>
                </a:solidFill>
              </a:rPr>
              <a:t>No!</a:t>
            </a:r>
          </a:p>
          <a:p>
            <a:pPr lvl="1">
              <a:buFont typeface="Symbol" panose="05050102010706020507" pitchFamily="18" charset="2"/>
              <a:buChar char="Þ"/>
            </a:pP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Fundamental difficulty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 GC influence is trying to be an </a:t>
            </a:r>
            <a:r>
              <a:rPr lang="en-US" sz="2800" i="1" dirty="0">
                <a:solidFill>
                  <a:schemeClr val="accent4">
                    <a:lumMod val="75000"/>
                  </a:schemeClr>
                </a:solidFill>
              </a:rPr>
              <a:t>estimator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for information flow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 But information flow is not formally </a:t>
            </a:r>
            <a:r>
              <a:rPr lang="en-US" sz="2800" i="1" dirty="0">
                <a:solidFill>
                  <a:schemeClr val="accent4">
                    <a:lumMod val="75000"/>
                  </a:schemeClr>
                </a:solidFill>
              </a:rPr>
              <a:t>defined</a:t>
            </a:r>
          </a:p>
          <a:p>
            <a:pPr lvl="1">
              <a:buFont typeface="Symbol" panose="05050102010706020507" pitchFamily="18" charset="2"/>
              <a:buChar char="Þ"/>
            </a:pP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Philosophy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C0000"/>
                </a:solidFill>
              </a:rPr>
              <a:t>Let’s </a:t>
            </a:r>
            <a:r>
              <a:rPr lang="en-US" sz="2800" i="1" dirty="0">
                <a:solidFill>
                  <a:srgbClr val="CC0000"/>
                </a:solidFill>
              </a:rPr>
              <a:t>define</a:t>
            </a:r>
            <a:r>
              <a:rPr lang="en-US" sz="2800" dirty="0">
                <a:solidFill>
                  <a:srgbClr val="CC0000"/>
                </a:solidFill>
              </a:rPr>
              <a:t> information flow first, then estimate it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 Use counterexamples to arrive at a definition for information flow</a:t>
            </a:r>
          </a:p>
        </p:txBody>
      </p:sp>
    </p:spTree>
    <p:extLst>
      <p:ext uri="{BB962C8B-B14F-4D97-AF65-F5344CB8AC3E}">
        <p14:creationId xmlns:p14="http://schemas.microsoft.com/office/powerpoint/2010/main" val="235655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AE0D3-77E3-4DD5-96A4-FC8F2751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C2FE61C-CE89-4FD6-A1D3-D33B63F4B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26"/>
            <a:ext cx="10515600" cy="823070"/>
          </a:xfrm>
        </p:spPr>
        <p:txBody>
          <a:bodyPr/>
          <a:lstStyle/>
          <a:p>
            <a:r>
              <a:rPr lang="en-US" dirty="0"/>
              <a:t>A Computational Model of the Brain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45E0858-8068-43D9-BEDA-1D9D533D82FF}"/>
                  </a:ext>
                </a:extLst>
              </p:cNvPr>
              <p:cNvSpPr/>
              <p:nvPr/>
            </p:nvSpPr>
            <p:spPr>
              <a:xfrm>
                <a:off x="5925366" y="5504540"/>
                <a:ext cx="5535478" cy="99164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28600" rIns="22860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4">
                        <a:lumMod val="75000"/>
                      </a:schemeClr>
                    </a:solidFill>
                  </a:rPr>
                  <a:t>: “Message” = stimulus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4">
                        <a:lumMod val="75000"/>
                      </a:schemeClr>
                    </a:solidFill>
                  </a:rPr>
                  <a:t>: Transmission on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4">
                        <a:lumMod val="75000"/>
                      </a:schemeClr>
                    </a:solidFill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45E0858-8068-43D9-BEDA-1D9D533D82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366" y="5504540"/>
                <a:ext cx="5535478" cy="991640"/>
              </a:xfrm>
              <a:prstGeom prst="rect">
                <a:avLst/>
              </a:prstGeom>
              <a:blipFill>
                <a:blip r:embed="rId2"/>
                <a:stretch>
                  <a:fillRect b="-4848"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3AFE4A77-DE8B-41ED-83B2-E790B77CDD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8503" y="1255808"/>
                <a:ext cx="4282310" cy="4235261"/>
              </a:xfrm>
            </p:spPr>
            <p:txBody>
              <a:bodyPr>
                <a:noAutofit/>
              </a:bodyPr>
              <a:lstStyle/>
              <a:p>
                <a:r>
                  <a:rPr lang="en-US" sz="2500" dirty="0"/>
                  <a:t>“Brain areas”</a:t>
                </a:r>
              </a:p>
              <a:p>
                <a:r>
                  <a:rPr lang="en-US" sz="2500" dirty="0"/>
                  <a:t>Feedback communication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the transmission on the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) =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endParaRPr lang="en-US" sz="2500" dirty="0"/>
              </a:p>
              <a:p>
                <a:r>
                  <a:rPr lang="en-US" sz="2500" dirty="0"/>
                  <a:t>Transmissions on edges are measured</a:t>
                </a:r>
              </a:p>
              <a:p>
                <a:r>
                  <a:rPr lang="en-US" sz="2500" dirty="0"/>
                  <a:t>Discrete time; synchronous</a:t>
                </a:r>
              </a:p>
              <a:p>
                <a:r>
                  <a:rPr lang="en-US" sz="2500" dirty="0"/>
                  <a:t>Message (a.k.a. stimulus) arrives at </a:t>
                </a:r>
                <a:r>
                  <a:rPr lang="en-US" sz="2500" i="1" dirty="0"/>
                  <a:t>and only at</a:t>
                </a:r>
                <a:r>
                  <a:rPr lang="en-US" sz="2500" dirty="0"/>
                  <a:t>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500" dirty="0"/>
              </a:p>
            </p:txBody>
          </p:sp>
        </mc:Choice>
        <mc:Fallback xmlns="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3AFE4A77-DE8B-41ED-83B2-E790B77CDD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503" y="1255808"/>
                <a:ext cx="4282310" cy="4235261"/>
              </a:xfrm>
              <a:blipFill>
                <a:blip r:embed="rId3"/>
                <a:stretch>
                  <a:fillRect l="-1991" t="-1871" b="-1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DC51830A-D448-4D4E-A512-60C77579EC56}"/>
              </a:ext>
            </a:extLst>
          </p:cNvPr>
          <p:cNvGrpSpPr/>
          <p:nvPr/>
        </p:nvGrpSpPr>
        <p:grpSpPr>
          <a:xfrm>
            <a:off x="6884659" y="2177384"/>
            <a:ext cx="2999661" cy="2394774"/>
            <a:chOff x="1075689" y="1328726"/>
            <a:chExt cx="2999661" cy="2394774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AE8D6D21-20F2-496C-AC61-B1F2FEB15D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176" b="4945"/>
            <a:stretch/>
          </p:blipFill>
          <p:spPr>
            <a:xfrm>
              <a:off x="1075689" y="1328726"/>
              <a:ext cx="2999661" cy="2394774"/>
            </a:xfrm>
            <a:prstGeom prst="rect">
              <a:avLst/>
            </a:prstGeom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B8DCDF3-AE67-46AB-9355-A99FA4AED432}"/>
                </a:ext>
              </a:extLst>
            </p:cNvPr>
            <p:cNvSpPr/>
            <p:nvPr/>
          </p:nvSpPr>
          <p:spPr>
            <a:xfrm>
              <a:off x="3173585" y="1956199"/>
              <a:ext cx="528525" cy="573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2E0C3992-3F7C-4F2E-B375-40881140FDD1}"/>
              </a:ext>
            </a:extLst>
          </p:cNvPr>
          <p:cNvSpPr txBox="1"/>
          <p:nvPr/>
        </p:nvSpPr>
        <p:spPr>
          <a:xfrm>
            <a:off x="518282" y="5538695"/>
            <a:ext cx="4333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(Thompson, 1980: VLSI)</a:t>
            </a:r>
            <a:br>
              <a:rPr lang="en-US" i="1" dirty="0"/>
            </a:br>
            <a:r>
              <a:rPr lang="en-US" i="1" dirty="0"/>
              <a:t>(</a:t>
            </a:r>
            <a:r>
              <a:rPr lang="en-US" i="1" dirty="0" err="1"/>
              <a:t>Ahlswede</a:t>
            </a:r>
            <a:r>
              <a:rPr lang="en-US" i="1" dirty="0"/>
              <a:t> et al., 2000: Network Info Theory)</a:t>
            </a:r>
            <a:br>
              <a:rPr lang="en-US" i="1" dirty="0"/>
            </a:br>
            <a:r>
              <a:rPr lang="en-US" i="1" dirty="0"/>
              <a:t>(Peters et al., 2016: Causality)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E1BD6A1-1BDB-4307-A2E7-2C97B44E3706}"/>
              </a:ext>
            </a:extLst>
          </p:cNvPr>
          <p:cNvGrpSpPr/>
          <p:nvPr/>
        </p:nvGrpSpPr>
        <p:grpSpPr>
          <a:xfrm>
            <a:off x="5782352" y="1165649"/>
            <a:ext cx="1082284" cy="4130258"/>
            <a:chOff x="5782352" y="1165649"/>
            <a:chExt cx="1082284" cy="41302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609147D5-9068-45B9-B123-CF70BA081229}"/>
                    </a:ext>
                  </a:extLst>
                </p:cNvPr>
                <p:cNvSpPr/>
                <p:nvPr/>
              </p:nvSpPr>
              <p:spPr>
                <a:xfrm>
                  <a:off x="5967995" y="1716099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FAD9D4C0-0D17-4216-A486-479469B576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7995" y="1716099"/>
                  <a:ext cx="675476" cy="69417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E7A247E5-8ABD-47F2-8BF1-CE10978F7FC2}"/>
                    </a:ext>
                  </a:extLst>
                </p:cNvPr>
                <p:cNvSpPr/>
                <p:nvPr/>
              </p:nvSpPr>
              <p:spPr>
                <a:xfrm>
                  <a:off x="5967995" y="3158914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158DB358-60A2-4971-BE35-C76173C703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7995" y="3158914"/>
                  <a:ext cx="675476" cy="694177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0973505D-97B9-4EAE-AD98-7788B74DE2C7}"/>
                    </a:ext>
                  </a:extLst>
                </p:cNvPr>
                <p:cNvSpPr/>
                <p:nvPr/>
              </p:nvSpPr>
              <p:spPr>
                <a:xfrm>
                  <a:off x="5967995" y="4601730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2907B962-B0EC-418E-B69C-1D3ABC9ED2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7995" y="4601730"/>
                  <a:ext cx="675476" cy="694177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16CB25E-8C6F-4D76-9443-C0FC92D3B212}"/>
                    </a:ext>
                  </a:extLst>
                </p:cNvPr>
                <p:cNvSpPr txBox="1"/>
                <p:nvPr/>
              </p:nvSpPr>
              <p:spPr>
                <a:xfrm>
                  <a:off x="5782352" y="1165649"/>
                  <a:ext cx="108228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0196F99-6C16-4FD0-900A-89D3393E6D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2352" y="1165649"/>
                  <a:ext cx="1082284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2FBA862-9A60-4A30-8AE2-D4AB7B1759F0}"/>
              </a:ext>
            </a:extLst>
          </p:cNvPr>
          <p:cNvGrpSpPr/>
          <p:nvPr/>
        </p:nvGrpSpPr>
        <p:grpSpPr>
          <a:xfrm>
            <a:off x="6544550" y="1180695"/>
            <a:ext cx="2355158" cy="4115212"/>
            <a:chOff x="6544550" y="1180695"/>
            <a:chExt cx="2355158" cy="41152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BD8F00C0-99E8-4219-9486-9B4B3F87B467}"/>
                    </a:ext>
                  </a:extLst>
                </p:cNvPr>
                <p:cNvSpPr/>
                <p:nvPr/>
              </p:nvSpPr>
              <p:spPr>
                <a:xfrm>
                  <a:off x="8020828" y="1716099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3DACCFB6-8B74-4BC0-A330-CECBAE3392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0828" y="1716099"/>
                  <a:ext cx="675476" cy="694177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E234C5E6-B132-4D77-95E4-79F0989E9190}"/>
                    </a:ext>
                  </a:extLst>
                </p:cNvPr>
                <p:cNvSpPr/>
                <p:nvPr/>
              </p:nvSpPr>
              <p:spPr>
                <a:xfrm>
                  <a:off x="8020828" y="3158914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C4549589-944D-4039-9F5F-234D115F25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0828" y="3158914"/>
                  <a:ext cx="675476" cy="69417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ECA0BF9-DF3B-47C2-8BA3-44580948DAE4}"/>
                </a:ext>
              </a:extLst>
            </p:cNvPr>
            <p:cNvCxnSpPr>
              <a:stCxn id="53" idx="6"/>
              <a:endCxn id="68" idx="2"/>
            </p:cNvCxnSpPr>
            <p:nvPr/>
          </p:nvCxnSpPr>
          <p:spPr>
            <a:xfrm>
              <a:off x="6643471" y="2063188"/>
              <a:ext cx="137735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5FBCF38-382C-472E-849B-D4F2A8F9B93E}"/>
                </a:ext>
              </a:extLst>
            </p:cNvPr>
            <p:cNvCxnSpPr>
              <a:cxnSpLocks/>
              <a:stCxn id="55" idx="7"/>
              <a:endCxn id="68" idx="3"/>
            </p:cNvCxnSpPr>
            <p:nvPr/>
          </p:nvCxnSpPr>
          <p:spPr>
            <a:xfrm flipV="1">
              <a:off x="6544550" y="2308616"/>
              <a:ext cx="1575199" cy="239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DFC1972B-B799-487B-925B-9332003A0C8E}"/>
                    </a:ext>
                  </a:extLst>
                </p:cNvPr>
                <p:cNvSpPr/>
                <p:nvPr/>
              </p:nvSpPr>
              <p:spPr>
                <a:xfrm>
                  <a:off x="8020828" y="4601730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B41A507-ED1E-4D87-B43A-724A4088A1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0828" y="4601730"/>
                  <a:ext cx="675476" cy="694177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6776031-9E13-4362-8F9D-9A8321F596C9}"/>
                </a:ext>
              </a:extLst>
            </p:cNvPr>
            <p:cNvCxnSpPr>
              <a:cxnSpLocks/>
              <a:stCxn id="55" idx="6"/>
              <a:endCxn id="72" idx="2"/>
            </p:cNvCxnSpPr>
            <p:nvPr/>
          </p:nvCxnSpPr>
          <p:spPr>
            <a:xfrm>
              <a:off x="6643471" y="4948819"/>
              <a:ext cx="137735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3AB7924-6CB7-49C1-8811-5A2DE9CB96D0}"/>
                </a:ext>
              </a:extLst>
            </p:cNvPr>
            <p:cNvCxnSpPr>
              <a:cxnSpLocks/>
              <a:endCxn id="69" idx="3"/>
            </p:cNvCxnSpPr>
            <p:nvPr/>
          </p:nvCxnSpPr>
          <p:spPr>
            <a:xfrm flipV="1">
              <a:off x="6643471" y="3751431"/>
              <a:ext cx="1476278" cy="10393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4300CAC9-E9B0-4E49-AB72-4DAE17839DE6}"/>
                </a:ext>
              </a:extLst>
            </p:cNvPr>
            <p:cNvCxnSpPr>
              <a:cxnSpLocks/>
              <a:stCxn id="54" idx="6"/>
              <a:endCxn id="69" idx="2"/>
            </p:cNvCxnSpPr>
            <p:nvPr/>
          </p:nvCxnSpPr>
          <p:spPr>
            <a:xfrm>
              <a:off x="6643471" y="3506003"/>
              <a:ext cx="137735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ABEF54A8-6B27-4E1B-A720-E2C27D270FC4}"/>
                </a:ext>
              </a:extLst>
            </p:cNvPr>
            <p:cNvCxnSpPr>
              <a:cxnSpLocks/>
              <a:stCxn id="54" idx="7"/>
            </p:cNvCxnSpPr>
            <p:nvPr/>
          </p:nvCxnSpPr>
          <p:spPr>
            <a:xfrm flipV="1">
              <a:off x="6544550" y="2221188"/>
              <a:ext cx="1476277" cy="1039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F0AB06E1-B876-4D40-B0A5-DA524EB7B0C4}"/>
                </a:ext>
              </a:extLst>
            </p:cNvPr>
            <p:cNvCxnSpPr>
              <a:cxnSpLocks/>
              <a:stCxn id="54" idx="5"/>
            </p:cNvCxnSpPr>
            <p:nvPr/>
          </p:nvCxnSpPr>
          <p:spPr>
            <a:xfrm>
              <a:off x="6544550" y="3751431"/>
              <a:ext cx="1476277" cy="10290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640A64E6-369B-4BED-B9A9-C839F5BDE2AE}"/>
                </a:ext>
              </a:extLst>
            </p:cNvPr>
            <p:cNvCxnSpPr>
              <a:cxnSpLocks/>
              <a:stCxn id="53" idx="5"/>
              <a:endCxn id="72" idx="1"/>
            </p:cNvCxnSpPr>
            <p:nvPr/>
          </p:nvCxnSpPr>
          <p:spPr>
            <a:xfrm>
              <a:off x="6544550" y="2308616"/>
              <a:ext cx="1575199" cy="239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02A4C91-F2EA-4438-A1F8-031BDADFCE01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6643471" y="2210900"/>
              <a:ext cx="1476278" cy="10496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B13B8B90-77F2-4996-B332-FF910CB9B4F3}"/>
                    </a:ext>
                  </a:extLst>
                </p:cNvPr>
                <p:cNvSpPr txBox="1"/>
                <p:nvPr/>
              </p:nvSpPr>
              <p:spPr>
                <a:xfrm>
                  <a:off x="7817424" y="1180695"/>
                  <a:ext cx="108228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19A025B-9802-4C2E-A242-55FBACBB0D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7424" y="1180695"/>
                  <a:ext cx="1082284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7EAFB3E-73FE-4DAA-9C1D-1424C6925EF1}"/>
              </a:ext>
            </a:extLst>
          </p:cNvPr>
          <p:cNvGrpSpPr/>
          <p:nvPr/>
        </p:nvGrpSpPr>
        <p:grpSpPr>
          <a:xfrm>
            <a:off x="8597383" y="1200102"/>
            <a:ext cx="2355157" cy="4095805"/>
            <a:chOff x="8597383" y="1200102"/>
            <a:chExt cx="2355157" cy="40958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A2E550FE-4537-4722-A346-D5AC11840877}"/>
                    </a:ext>
                  </a:extLst>
                </p:cNvPr>
                <p:cNvSpPr/>
                <p:nvPr/>
              </p:nvSpPr>
              <p:spPr>
                <a:xfrm>
                  <a:off x="10073660" y="1716099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0D140131-AE0D-4EB4-8BC4-E3AB8B3E81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3660" y="1716099"/>
                  <a:ext cx="675476" cy="6941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2CE16A52-47A7-4FE1-850D-F74BC621119E}"/>
                    </a:ext>
                  </a:extLst>
                </p:cNvPr>
                <p:cNvSpPr/>
                <p:nvPr/>
              </p:nvSpPr>
              <p:spPr>
                <a:xfrm>
                  <a:off x="10073660" y="3158914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DF3BD46-58AC-46C7-87F2-449D3BCC23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3660" y="3158914"/>
                  <a:ext cx="675476" cy="694177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77FFE0BD-4B21-4306-926A-359C123C747D}"/>
                    </a:ext>
                  </a:extLst>
                </p:cNvPr>
                <p:cNvSpPr/>
                <p:nvPr/>
              </p:nvSpPr>
              <p:spPr>
                <a:xfrm>
                  <a:off x="10073660" y="4601730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425EC3D3-6B69-48BD-8CC1-F8428EF44F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3660" y="4601730"/>
                  <a:ext cx="675476" cy="6941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64F21B1-4EDA-45BC-8EAD-3CD0D1F469CF}"/>
                </a:ext>
              </a:extLst>
            </p:cNvPr>
            <p:cNvCxnSpPr>
              <a:cxnSpLocks/>
              <a:stCxn id="68" idx="6"/>
              <a:endCxn id="82" idx="2"/>
            </p:cNvCxnSpPr>
            <p:nvPr/>
          </p:nvCxnSpPr>
          <p:spPr>
            <a:xfrm>
              <a:off x="8696304" y="2063188"/>
              <a:ext cx="13773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E6701DF8-84BB-46F3-9936-E2F3B9C1DB76}"/>
                </a:ext>
              </a:extLst>
            </p:cNvPr>
            <p:cNvCxnSpPr>
              <a:cxnSpLocks/>
              <a:stCxn id="69" idx="6"/>
              <a:endCxn id="83" idx="2"/>
            </p:cNvCxnSpPr>
            <p:nvPr/>
          </p:nvCxnSpPr>
          <p:spPr>
            <a:xfrm>
              <a:off x="8696304" y="3506003"/>
              <a:ext cx="13773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F2A921AE-8A60-47A1-911E-C35710E8E2DB}"/>
                </a:ext>
              </a:extLst>
            </p:cNvPr>
            <p:cNvCxnSpPr>
              <a:cxnSpLocks/>
              <a:stCxn id="72" idx="6"/>
              <a:endCxn id="84" idx="2"/>
            </p:cNvCxnSpPr>
            <p:nvPr/>
          </p:nvCxnSpPr>
          <p:spPr>
            <a:xfrm>
              <a:off x="8696304" y="4948819"/>
              <a:ext cx="13773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A9DDA458-2677-4356-A56D-C932692849B7}"/>
                </a:ext>
              </a:extLst>
            </p:cNvPr>
            <p:cNvCxnSpPr>
              <a:cxnSpLocks/>
              <a:stCxn id="68" idx="5"/>
              <a:endCxn id="84" idx="1"/>
            </p:cNvCxnSpPr>
            <p:nvPr/>
          </p:nvCxnSpPr>
          <p:spPr>
            <a:xfrm>
              <a:off x="8597383" y="2308616"/>
              <a:ext cx="1575198" cy="239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E8ADE13-243E-47CA-9118-A58406AA677D}"/>
                </a:ext>
              </a:extLst>
            </p:cNvPr>
            <p:cNvCxnSpPr>
              <a:cxnSpLocks/>
              <a:stCxn id="72" idx="7"/>
              <a:endCxn id="82" idx="3"/>
            </p:cNvCxnSpPr>
            <p:nvPr/>
          </p:nvCxnSpPr>
          <p:spPr>
            <a:xfrm flipV="1">
              <a:off x="8597383" y="2308616"/>
              <a:ext cx="1575198" cy="239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1882AA2-65A1-4649-B648-29F81584A381}"/>
                </a:ext>
              </a:extLst>
            </p:cNvPr>
            <p:cNvCxnSpPr>
              <a:cxnSpLocks/>
              <a:stCxn id="69" idx="5"/>
            </p:cNvCxnSpPr>
            <p:nvPr/>
          </p:nvCxnSpPr>
          <p:spPr>
            <a:xfrm>
              <a:off x="8597383" y="3751431"/>
              <a:ext cx="1476277" cy="10281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CFA9466A-010C-46DC-B46A-9A352839310F}"/>
                </a:ext>
              </a:extLst>
            </p:cNvPr>
            <p:cNvCxnSpPr>
              <a:cxnSpLocks/>
              <a:stCxn id="69" idx="7"/>
            </p:cNvCxnSpPr>
            <p:nvPr/>
          </p:nvCxnSpPr>
          <p:spPr>
            <a:xfrm flipV="1">
              <a:off x="8597383" y="2221188"/>
              <a:ext cx="1476277" cy="1039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F47A74A5-A131-46C9-8319-ED5F8D65C265}"/>
                </a:ext>
              </a:extLst>
            </p:cNvPr>
            <p:cNvCxnSpPr>
              <a:cxnSpLocks/>
              <a:endCxn id="83" idx="3"/>
            </p:cNvCxnSpPr>
            <p:nvPr/>
          </p:nvCxnSpPr>
          <p:spPr>
            <a:xfrm flipV="1">
              <a:off x="8696304" y="3751431"/>
              <a:ext cx="1476277" cy="1039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8128C74C-9277-4CC7-943F-FA296D52F339}"/>
                </a:ext>
              </a:extLst>
            </p:cNvPr>
            <p:cNvCxnSpPr>
              <a:cxnSpLocks/>
              <a:endCxn id="83" idx="1"/>
            </p:cNvCxnSpPr>
            <p:nvPr/>
          </p:nvCxnSpPr>
          <p:spPr>
            <a:xfrm>
              <a:off x="8696304" y="2221188"/>
              <a:ext cx="1476277" cy="1039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C8B5B7AC-DEDE-47CF-8689-9DD215BDB5EE}"/>
                    </a:ext>
                  </a:extLst>
                </p:cNvPr>
                <p:cNvSpPr txBox="1"/>
                <p:nvPr/>
              </p:nvSpPr>
              <p:spPr>
                <a:xfrm>
                  <a:off x="9870256" y="1200102"/>
                  <a:ext cx="108228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97C6497-5231-477D-BEE9-BAEC23577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0256" y="1200102"/>
                  <a:ext cx="1082284" cy="52322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7893EC9-0B93-4EEF-B1BD-A042BFB0DF97}"/>
              </a:ext>
            </a:extLst>
          </p:cNvPr>
          <p:cNvGrpSpPr/>
          <p:nvPr/>
        </p:nvGrpSpPr>
        <p:grpSpPr>
          <a:xfrm>
            <a:off x="4984750" y="1801577"/>
            <a:ext cx="7236394" cy="3408851"/>
            <a:chOff x="4984750" y="1801577"/>
            <a:chExt cx="7236394" cy="3408851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4EF296F4-4D69-4579-9A96-FA5A2C541694}"/>
                </a:ext>
              </a:extLst>
            </p:cNvPr>
            <p:cNvCxnSpPr>
              <a:endCxn id="53" idx="2"/>
            </p:cNvCxnSpPr>
            <p:nvPr/>
          </p:nvCxnSpPr>
          <p:spPr>
            <a:xfrm>
              <a:off x="5554129" y="2063188"/>
              <a:ext cx="4138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7A00873-BCB1-4D0B-8727-B02AFD0F9FD9}"/>
                </a:ext>
              </a:extLst>
            </p:cNvPr>
            <p:cNvCxnSpPr/>
            <p:nvPr/>
          </p:nvCxnSpPr>
          <p:spPr>
            <a:xfrm>
              <a:off x="10749136" y="4951628"/>
              <a:ext cx="42024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48E55F6-197E-47DD-B42D-D0A7615B52D8}"/>
                    </a:ext>
                  </a:extLst>
                </p:cNvPr>
                <p:cNvSpPr txBox="1"/>
                <p:nvPr/>
              </p:nvSpPr>
              <p:spPr>
                <a:xfrm>
                  <a:off x="4984750" y="1801577"/>
                  <a:ext cx="58137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7AD3863-8300-42D1-84AD-D0E8DA2EA9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50" y="1801577"/>
                  <a:ext cx="581378" cy="5232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D24F0DA8-CF38-4A8E-9F0E-C3EDD672A2D1}"/>
                    </a:ext>
                  </a:extLst>
                </p:cNvPr>
                <p:cNvSpPr txBox="1"/>
                <p:nvPr/>
              </p:nvSpPr>
              <p:spPr>
                <a:xfrm>
                  <a:off x="11133923" y="4687208"/>
                  <a:ext cx="108722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D24F0DA8-CF38-4A8E-9F0E-C3EDD672A2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3923" y="4687208"/>
                  <a:ext cx="1087221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B672F6A-3BCE-4797-8C3C-88D695798D4A}"/>
              </a:ext>
            </a:extLst>
          </p:cNvPr>
          <p:cNvGrpSpPr/>
          <p:nvPr/>
        </p:nvGrpSpPr>
        <p:grpSpPr>
          <a:xfrm>
            <a:off x="6766405" y="1782915"/>
            <a:ext cx="3042514" cy="523220"/>
            <a:chOff x="6766405" y="1782915"/>
            <a:chExt cx="3042514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A656C175-A709-4BCD-9FFA-940536642F66}"/>
                    </a:ext>
                  </a:extLst>
                </p:cNvPr>
                <p:cNvSpPr txBox="1"/>
                <p:nvPr/>
              </p:nvSpPr>
              <p:spPr>
                <a:xfrm>
                  <a:off x="8843460" y="1782915"/>
                  <a:ext cx="965459" cy="52322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A1AE345-F3E7-4536-9896-408FAE1BF8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3460" y="1782915"/>
                  <a:ext cx="965459" cy="52322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01F70FB6-7DE4-4AB7-9957-3016D965239A}"/>
                    </a:ext>
                  </a:extLst>
                </p:cNvPr>
                <p:cNvSpPr txBox="1"/>
                <p:nvPr/>
              </p:nvSpPr>
              <p:spPr>
                <a:xfrm>
                  <a:off x="6766405" y="1818510"/>
                  <a:ext cx="1011775" cy="47565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6C65510-7DC5-41E0-96F0-B84C77E99C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405" y="1818510"/>
                  <a:ext cx="1011775" cy="47565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2481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AE0D3-77E3-4DD5-96A4-FC8F2751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C2FE61C-CE89-4FD6-A1D3-D33B63F4B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26"/>
            <a:ext cx="10515600" cy="823070"/>
          </a:xfrm>
        </p:spPr>
        <p:txBody>
          <a:bodyPr/>
          <a:lstStyle/>
          <a:p>
            <a:r>
              <a:rPr lang="en-US" dirty="0"/>
              <a:t>A Computational Model of the Brain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3AFE4A77-DE8B-41ED-83B2-E790B77CDD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8503" y="1255808"/>
                <a:ext cx="4282310" cy="4235261"/>
              </a:xfrm>
            </p:spPr>
            <p:txBody>
              <a:bodyPr>
                <a:noAutofit/>
              </a:bodyPr>
              <a:lstStyle/>
              <a:p>
                <a:r>
                  <a:rPr lang="en-US" sz="2500" dirty="0"/>
                  <a:t>“Brain areas”</a:t>
                </a:r>
              </a:p>
              <a:p>
                <a:r>
                  <a:rPr lang="en-US" sz="2500" dirty="0"/>
                  <a:t>Feedback communication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the transmission on the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) =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endParaRPr lang="en-US" sz="2500" dirty="0"/>
              </a:p>
              <a:p>
                <a:r>
                  <a:rPr lang="en-US" sz="2500" dirty="0"/>
                  <a:t>Transmissions on edges are measured </a:t>
                </a:r>
              </a:p>
              <a:p>
                <a:r>
                  <a:rPr lang="en-US" sz="2500" dirty="0"/>
                  <a:t>Discrete time; synchronous</a:t>
                </a:r>
              </a:p>
              <a:p>
                <a:r>
                  <a:rPr lang="en-US" sz="2500" dirty="0"/>
                  <a:t>Message (a.k.a. stimulus) arrives at </a:t>
                </a:r>
                <a:r>
                  <a:rPr lang="en-US" sz="2500" i="1" dirty="0"/>
                  <a:t>and only at</a:t>
                </a:r>
                <a:r>
                  <a:rPr lang="en-US" sz="2500" dirty="0"/>
                  <a:t>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500" dirty="0"/>
              </a:p>
            </p:txBody>
          </p:sp>
        </mc:Choice>
        <mc:Fallback xmlns="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3AFE4A77-DE8B-41ED-83B2-E790B77CDD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503" y="1255808"/>
                <a:ext cx="4282310" cy="4235261"/>
              </a:xfrm>
              <a:blipFill>
                <a:blip r:embed="rId2"/>
                <a:stretch>
                  <a:fillRect l="-1991" t="-1871" b="-1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2E0C3992-3F7C-4F2E-B375-40881140FDD1}"/>
              </a:ext>
            </a:extLst>
          </p:cNvPr>
          <p:cNvSpPr txBox="1"/>
          <p:nvPr/>
        </p:nvSpPr>
        <p:spPr>
          <a:xfrm>
            <a:off x="518282" y="5538695"/>
            <a:ext cx="4333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(Thompson, 1980: VLSI)</a:t>
            </a:r>
            <a:br>
              <a:rPr lang="en-US" i="1" dirty="0"/>
            </a:br>
            <a:r>
              <a:rPr lang="en-US" i="1" dirty="0"/>
              <a:t>(</a:t>
            </a:r>
            <a:r>
              <a:rPr lang="en-US" i="1" dirty="0" err="1"/>
              <a:t>Ahlswede</a:t>
            </a:r>
            <a:r>
              <a:rPr lang="en-US" i="1" dirty="0"/>
              <a:t> et al., 2000: Network Info Theory)</a:t>
            </a:r>
            <a:br>
              <a:rPr lang="en-US" i="1" dirty="0"/>
            </a:br>
            <a:r>
              <a:rPr lang="en-US" i="1" dirty="0"/>
              <a:t>(Peters et al., 2016: Causality)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B7C290B-7EF7-4EC3-93C6-3057419AAD38}"/>
              </a:ext>
            </a:extLst>
          </p:cNvPr>
          <p:cNvGrpSpPr/>
          <p:nvPr/>
        </p:nvGrpSpPr>
        <p:grpSpPr>
          <a:xfrm>
            <a:off x="4984750" y="1165649"/>
            <a:ext cx="7236394" cy="4130258"/>
            <a:chOff x="4984750" y="1242650"/>
            <a:chExt cx="7236394" cy="41302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74E8A14E-27F8-4F72-A7C8-E4E723FECA38}"/>
                    </a:ext>
                  </a:extLst>
                </p:cNvPr>
                <p:cNvSpPr/>
                <p:nvPr/>
              </p:nvSpPr>
              <p:spPr>
                <a:xfrm>
                  <a:off x="5967995" y="1793100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FAD9D4C0-0D17-4216-A486-479469B576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7995" y="1793100"/>
                  <a:ext cx="675476" cy="694177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E1FEF6E6-B7E3-48A0-8846-440FEEE13B81}"/>
                    </a:ext>
                  </a:extLst>
                </p:cNvPr>
                <p:cNvSpPr/>
                <p:nvPr/>
              </p:nvSpPr>
              <p:spPr>
                <a:xfrm>
                  <a:off x="8020828" y="1793100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3DACCFB6-8B74-4BC0-A330-CECBAE3392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0828" y="1793100"/>
                  <a:ext cx="675476" cy="69417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37DDACED-181E-435E-978D-4E35925709D9}"/>
                    </a:ext>
                  </a:extLst>
                </p:cNvPr>
                <p:cNvSpPr/>
                <p:nvPr/>
              </p:nvSpPr>
              <p:spPr>
                <a:xfrm>
                  <a:off x="10073660" y="1793100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0D140131-AE0D-4EB4-8BC4-E3AB8B3E81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3660" y="1793100"/>
                  <a:ext cx="675476" cy="69417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22536C53-4B1B-4D35-AF0C-BA109D5C8501}"/>
                    </a:ext>
                  </a:extLst>
                </p:cNvPr>
                <p:cNvSpPr/>
                <p:nvPr/>
              </p:nvSpPr>
              <p:spPr>
                <a:xfrm>
                  <a:off x="5967995" y="3235915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158DB358-60A2-4971-BE35-C76173C703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7995" y="3235915"/>
                  <a:ext cx="675476" cy="694177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D5FBE7E9-7BAA-4F9E-8E04-12542CCF6993}"/>
                    </a:ext>
                  </a:extLst>
                </p:cNvPr>
                <p:cNvSpPr/>
                <p:nvPr/>
              </p:nvSpPr>
              <p:spPr>
                <a:xfrm>
                  <a:off x="8020828" y="3235915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C4549589-944D-4039-9F5F-234D115F25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0828" y="3235915"/>
                  <a:ext cx="675476" cy="694177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92E32A67-1A78-4DA2-A098-C83A4DDAD023}"/>
                    </a:ext>
                  </a:extLst>
                </p:cNvPr>
                <p:cNvSpPr/>
                <p:nvPr/>
              </p:nvSpPr>
              <p:spPr>
                <a:xfrm>
                  <a:off x="10073660" y="3235915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DF3BD46-58AC-46C7-87F2-449D3BCC23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3660" y="3235915"/>
                  <a:ext cx="675476" cy="694177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65B3E7F5-F840-4453-A8E4-23C820E3ACB2}"/>
                </a:ext>
              </a:extLst>
            </p:cNvPr>
            <p:cNvCxnSpPr>
              <a:stCxn id="62" idx="6"/>
              <a:endCxn id="64" idx="2"/>
            </p:cNvCxnSpPr>
            <p:nvPr/>
          </p:nvCxnSpPr>
          <p:spPr>
            <a:xfrm>
              <a:off x="6643471" y="2140189"/>
              <a:ext cx="137735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0C86F59C-A86D-40DC-BA52-5869634D51D4}"/>
                </a:ext>
              </a:extLst>
            </p:cNvPr>
            <p:cNvCxnSpPr>
              <a:cxnSpLocks/>
              <a:stCxn id="110" idx="7"/>
              <a:endCxn id="64" idx="3"/>
            </p:cNvCxnSpPr>
            <p:nvPr/>
          </p:nvCxnSpPr>
          <p:spPr>
            <a:xfrm flipV="1">
              <a:off x="6544550" y="2385617"/>
              <a:ext cx="1575199" cy="239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BD97B3B2-CC9E-422C-8638-398E97B14454}"/>
                </a:ext>
              </a:extLst>
            </p:cNvPr>
            <p:cNvCxnSpPr>
              <a:endCxn id="62" idx="2"/>
            </p:cNvCxnSpPr>
            <p:nvPr/>
          </p:nvCxnSpPr>
          <p:spPr>
            <a:xfrm>
              <a:off x="5554129" y="2140189"/>
              <a:ext cx="41386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31CFA1F9-8901-48D0-B4CE-7CFBA65248D8}"/>
                </a:ext>
              </a:extLst>
            </p:cNvPr>
            <p:cNvCxnSpPr/>
            <p:nvPr/>
          </p:nvCxnSpPr>
          <p:spPr>
            <a:xfrm>
              <a:off x="10749136" y="5028629"/>
              <a:ext cx="420247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4B16DD60-CCDE-43C4-BCDF-642266DD5CE4}"/>
                    </a:ext>
                  </a:extLst>
                </p:cNvPr>
                <p:cNvSpPr txBox="1"/>
                <p:nvPr/>
              </p:nvSpPr>
              <p:spPr>
                <a:xfrm>
                  <a:off x="4984750" y="1878578"/>
                  <a:ext cx="58137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8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7AD3863-8300-42D1-84AD-D0E8DA2EA9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50" y="1878578"/>
                  <a:ext cx="581378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E9A983EF-55BE-4C43-A532-0BF5CF9E6446}"/>
                    </a:ext>
                  </a:extLst>
                </p:cNvPr>
                <p:cNvSpPr txBox="1"/>
                <p:nvPr/>
              </p:nvSpPr>
              <p:spPr>
                <a:xfrm>
                  <a:off x="11133923" y="4764209"/>
                  <a:ext cx="108722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83C2DFF-7DAC-4C8B-90BF-485E164671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3923" y="4764209"/>
                  <a:ext cx="1087221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150E9839-D401-4811-852C-9C71CFAB9639}"/>
                    </a:ext>
                  </a:extLst>
                </p:cNvPr>
                <p:cNvSpPr/>
                <p:nvPr/>
              </p:nvSpPr>
              <p:spPr>
                <a:xfrm>
                  <a:off x="5967995" y="4678731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2907B962-B0EC-418E-B69C-1D3ABC9ED2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7995" y="4678731"/>
                  <a:ext cx="675476" cy="694177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2C9DAD07-1EF9-4B7F-A0FF-7A8D2D62E1BE}"/>
                    </a:ext>
                  </a:extLst>
                </p:cNvPr>
                <p:cNvSpPr/>
                <p:nvPr/>
              </p:nvSpPr>
              <p:spPr>
                <a:xfrm>
                  <a:off x="8020828" y="4678731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B41A507-ED1E-4D87-B43A-724A4088A1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0828" y="4678731"/>
                  <a:ext cx="675476" cy="694177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969E2A6E-D9E8-4B06-B4DB-421486289201}"/>
                    </a:ext>
                  </a:extLst>
                </p:cNvPr>
                <p:cNvSpPr/>
                <p:nvPr/>
              </p:nvSpPr>
              <p:spPr>
                <a:xfrm>
                  <a:off x="10073660" y="4678731"/>
                  <a:ext cx="675476" cy="6941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425EC3D3-6B69-48BD-8CC1-F8428EF44F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3660" y="4678731"/>
                  <a:ext cx="675476" cy="6941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2B5E23BC-818C-4F58-BA15-1A6BA885C6B8}"/>
                </a:ext>
              </a:extLst>
            </p:cNvPr>
            <p:cNvCxnSpPr>
              <a:cxnSpLocks/>
              <a:stCxn id="110" idx="6"/>
              <a:endCxn id="111" idx="2"/>
            </p:cNvCxnSpPr>
            <p:nvPr/>
          </p:nvCxnSpPr>
          <p:spPr>
            <a:xfrm>
              <a:off x="6643471" y="5025820"/>
              <a:ext cx="137735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4DEF083E-31E8-45A3-A723-A63268DF5AE1}"/>
                    </a:ext>
                  </a:extLst>
                </p:cNvPr>
                <p:cNvSpPr txBox="1"/>
                <p:nvPr/>
              </p:nvSpPr>
              <p:spPr>
                <a:xfrm>
                  <a:off x="6766405" y="1871728"/>
                  <a:ext cx="1011775" cy="52322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6C65510-7DC5-41E0-96F0-B84C77E99C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405" y="1871728"/>
                  <a:ext cx="1011775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15BCF7D0-5C01-4DE0-ABA3-EE281ABF5CD2}"/>
                </a:ext>
              </a:extLst>
            </p:cNvPr>
            <p:cNvCxnSpPr>
              <a:cxnSpLocks/>
              <a:endCxn id="67" idx="3"/>
            </p:cNvCxnSpPr>
            <p:nvPr/>
          </p:nvCxnSpPr>
          <p:spPr>
            <a:xfrm flipV="1">
              <a:off x="6643471" y="3828432"/>
              <a:ext cx="1476278" cy="10393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DF195EA5-D2FA-4DA8-81EE-61C708A2E833}"/>
                </a:ext>
              </a:extLst>
            </p:cNvPr>
            <p:cNvCxnSpPr>
              <a:cxnSpLocks/>
              <a:stCxn id="66" idx="6"/>
              <a:endCxn id="67" idx="2"/>
            </p:cNvCxnSpPr>
            <p:nvPr/>
          </p:nvCxnSpPr>
          <p:spPr>
            <a:xfrm>
              <a:off x="6643471" y="3583004"/>
              <a:ext cx="137735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A5009AA7-E951-456E-811E-53D7F53CB5B4}"/>
                </a:ext>
              </a:extLst>
            </p:cNvPr>
            <p:cNvCxnSpPr>
              <a:cxnSpLocks/>
              <a:stCxn id="66" idx="7"/>
            </p:cNvCxnSpPr>
            <p:nvPr/>
          </p:nvCxnSpPr>
          <p:spPr>
            <a:xfrm flipV="1">
              <a:off x="6544550" y="2298189"/>
              <a:ext cx="1476277" cy="1039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1391C0BD-3C55-4B1A-B3FA-DE109D367E4C}"/>
                </a:ext>
              </a:extLst>
            </p:cNvPr>
            <p:cNvCxnSpPr>
              <a:cxnSpLocks/>
              <a:stCxn id="66" idx="5"/>
            </p:cNvCxnSpPr>
            <p:nvPr/>
          </p:nvCxnSpPr>
          <p:spPr>
            <a:xfrm>
              <a:off x="6544550" y="3828432"/>
              <a:ext cx="1476277" cy="10290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A0254250-93EE-49B2-A57A-4AD97646DCC1}"/>
                </a:ext>
              </a:extLst>
            </p:cNvPr>
            <p:cNvCxnSpPr>
              <a:cxnSpLocks/>
              <a:stCxn id="62" idx="5"/>
              <a:endCxn id="111" idx="1"/>
            </p:cNvCxnSpPr>
            <p:nvPr/>
          </p:nvCxnSpPr>
          <p:spPr>
            <a:xfrm>
              <a:off x="6544550" y="2385617"/>
              <a:ext cx="1575199" cy="239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09863DD9-C591-4948-8521-EB17FD8EA528}"/>
                </a:ext>
              </a:extLst>
            </p:cNvPr>
            <p:cNvCxnSpPr>
              <a:cxnSpLocks/>
              <a:stCxn id="64" idx="6"/>
              <a:endCxn id="65" idx="2"/>
            </p:cNvCxnSpPr>
            <p:nvPr/>
          </p:nvCxnSpPr>
          <p:spPr>
            <a:xfrm>
              <a:off x="8696304" y="2140189"/>
              <a:ext cx="13773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7C1F8D4-96FA-4656-977D-3242519E885A}"/>
                </a:ext>
              </a:extLst>
            </p:cNvPr>
            <p:cNvCxnSpPr>
              <a:cxnSpLocks/>
              <a:stCxn id="67" idx="6"/>
              <a:endCxn id="103" idx="2"/>
            </p:cNvCxnSpPr>
            <p:nvPr/>
          </p:nvCxnSpPr>
          <p:spPr>
            <a:xfrm>
              <a:off x="8696304" y="3583004"/>
              <a:ext cx="13773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E23B8DFF-8C80-4242-A347-6759F6BF6EB0}"/>
                </a:ext>
              </a:extLst>
            </p:cNvPr>
            <p:cNvCxnSpPr>
              <a:cxnSpLocks/>
              <a:stCxn id="111" idx="6"/>
              <a:endCxn id="112" idx="2"/>
            </p:cNvCxnSpPr>
            <p:nvPr/>
          </p:nvCxnSpPr>
          <p:spPr>
            <a:xfrm>
              <a:off x="8696304" y="5025820"/>
              <a:ext cx="13773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9F4C913C-E870-455E-B4EB-4446F6CFC8A2}"/>
                </a:ext>
              </a:extLst>
            </p:cNvPr>
            <p:cNvCxnSpPr>
              <a:cxnSpLocks/>
              <a:stCxn id="64" idx="5"/>
              <a:endCxn id="112" idx="1"/>
            </p:cNvCxnSpPr>
            <p:nvPr/>
          </p:nvCxnSpPr>
          <p:spPr>
            <a:xfrm>
              <a:off x="8597383" y="2385617"/>
              <a:ext cx="1575198" cy="239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91C3E39E-DD64-4866-A438-16B002DD75CE}"/>
                </a:ext>
              </a:extLst>
            </p:cNvPr>
            <p:cNvCxnSpPr>
              <a:cxnSpLocks/>
              <a:stCxn id="111" idx="7"/>
              <a:endCxn id="65" idx="3"/>
            </p:cNvCxnSpPr>
            <p:nvPr/>
          </p:nvCxnSpPr>
          <p:spPr>
            <a:xfrm flipV="1">
              <a:off x="8597383" y="2385617"/>
              <a:ext cx="1575198" cy="2394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4C4DBF2A-C6C5-429F-9E44-422521EFB753}"/>
                </a:ext>
              </a:extLst>
            </p:cNvPr>
            <p:cNvCxnSpPr>
              <a:cxnSpLocks/>
              <a:stCxn id="67" idx="5"/>
            </p:cNvCxnSpPr>
            <p:nvPr/>
          </p:nvCxnSpPr>
          <p:spPr>
            <a:xfrm>
              <a:off x="8597383" y="3828432"/>
              <a:ext cx="1476277" cy="102815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E7E9D8B9-F2A7-43A4-9CA2-499D0F2F64AD}"/>
                </a:ext>
              </a:extLst>
            </p:cNvPr>
            <p:cNvCxnSpPr>
              <a:cxnSpLocks/>
              <a:stCxn id="67" idx="7"/>
            </p:cNvCxnSpPr>
            <p:nvPr/>
          </p:nvCxnSpPr>
          <p:spPr>
            <a:xfrm flipV="1">
              <a:off x="8597383" y="2298189"/>
              <a:ext cx="1476277" cy="1039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88C95C4C-7492-4143-82B4-7EE42A8D4135}"/>
                </a:ext>
              </a:extLst>
            </p:cNvPr>
            <p:cNvCxnSpPr>
              <a:cxnSpLocks/>
              <a:endCxn id="103" idx="3"/>
            </p:cNvCxnSpPr>
            <p:nvPr/>
          </p:nvCxnSpPr>
          <p:spPr>
            <a:xfrm flipV="1">
              <a:off x="8696304" y="3828432"/>
              <a:ext cx="1476277" cy="1039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8C67811F-FE43-497A-A40E-F802FC163247}"/>
                </a:ext>
              </a:extLst>
            </p:cNvPr>
            <p:cNvCxnSpPr>
              <a:cxnSpLocks/>
              <a:endCxn id="103" idx="1"/>
            </p:cNvCxnSpPr>
            <p:nvPr/>
          </p:nvCxnSpPr>
          <p:spPr>
            <a:xfrm>
              <a:off x="8696304" y="2298189"/>
              <a:ext cx="1476277" cy="10393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EB70779D-0E98-4AB9-8580-AF135EA89192}"/>
                    </a:ext>
                  </a:extLst>
                </p:cNvPr>
                <p:cNvSpPr txBox="1"/>
                <p:nvPr/>
              </p:nvSpPr>
              <p:spPr>
                <a:xfrm>
                  <a:off x="8843460" y="1859916"/>
                  <a:ext cx="965459" cy="52322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A1AE345-F3E7-4536-9896-408FAE1BF8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3460" y="1859916"/>
                  <a:ext cx="965459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A4242024-DB02-40FB-9E73-7FF4B8CB2E59}"/>
                </a:ext>
              </a:extLst>
            </p:cNvPr>
            <p:cNvCxnSpPr>
              <a:cxnSpLocks/>
              <a:endCxn id="67" idx="1"/>
            </p:cNvCxnSpPr>
            <p:nvPr/>
          </p:nvCxnSpPr>
          <p:spPr>
            <a:xfrm>
              <a:off x="6643471" y="2287901"/>
              <a:ext cx="1476278" cy="10496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01FA3D53-D349-4577-8F4D-21E6A374AE5C}"/>
                    </a:ext>
                  </a:extLst>
                </p:cNvPr>
                <p:cNvSpPr txBox="1"/>
                <p:nvPr/>
              </p:nvSpPr>
              <p:spPr>
                <a:xfrm>
                  <a:off x="5782352" y="1242650"/>
                  <a:ext cx="108228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0196F99-6C16-4FD0-900A-89D3393E6D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2352" y="1242650"/>
                  <a:ext cx="1082284" cy="52322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41313B47-C5E8-4C3E-A9DD-ED9846091BF6}"/>
                    </a:ext>
                  </a:extLst>
                </p:cNvPr>
                <p:cNvSpPr txBox="1"/>
                <p:nvPr/>
              </p:nvSpPr>
              <p:spPr>
                <a:xfrm>
                  <a:off x="7817424" y="1257696"/>
                  <a:ext cx="108228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19A025B-9802-4C2E-A242-55FBACBB0D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7424" y="1257696"/>
                  <a:ext cx="1082284" cy="5232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DCC08CD2-DAE9-4ECF-94FD-5EC1E22540D2}"/>
                    </a:ext>
                  </a:extLst>
                </p:cNvPr>
                <p:cNvSpPr txBox="1"/>
                <p:nvPr/>
              </p:nvSpPr>
              <p:spPr>
                <a:xfrm>
                  <a:off x="9870256" y="1277103"/>
                  <a:ext cx="108228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97C6497-5231-477D-BEE9-BAEC23577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0256" y="1277103"/>
                  <a:ext cx="1082284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6510803-067E-48ED-A24E-0666F4524999}"/>
              </a:ext>
            </a:extLst>
          </p:cNvPr>
          <p:cNvSpPr/>
          <p:nvPr/>
        </p:nvSpPr>
        <p:spPr>
          <a:xfrm>
            <a:off x="5507713" y="5546007"/>
            <a:ext cx="6089026" cy="74503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rIns="228600" rtlCol="0" anchor="ctr"/>
          <a:lstStyle/>
          <a:p>
            <a:pPr algn="ctr"/>
            <a:r>
              <a:rPr lang="en-US" sz="2400" b="1" u="sng" dirty="0">
                <a:solidFill>
                  <a:schemeClr val="accent4">
                    <a:lumMod val="75000"/>
                  </a:schemeClr>
                </a:solidFill>
              </a:rPr>
              <a:t>Goal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 Define info flow + track info path</a:t>
            </a:r>
            <a:endParaRPr lang="en-US" sz="2400" i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714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1DD098-395E-445D-8FC1-184FA04A5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03" y="2807860"/>
            <a:ext cx="5934356" cy="34809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9D20BF-B45F-4DEF-850C-8E2D48A7D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03" y="2807860"/>
            <a:ext cx="5934356" cy="34809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BB6C2F-0BAF-459B-9D3E-CABD0C5531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9430"/>
                <a:ext cx="10515600" cy="113272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u="sng" dirty="0"/>
                  <a:t>Candidate definition 1</a:t>
                </a:r>
                <a:r>
                  <a:rPr lang="en-US" dirty="0"/>
                  <a:t>: Dependence</a:t>
                </a:r>
              </a:p>
              <a:p>
                <a:pPr marL="0" indent="0">
                  <a:buNone/>
                </a:pPr>
                <a:r>
                  <a:rPr lang="en-US" dirty="0"/>
                  <a:t>	Information flows on an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&gt;0.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BB6C2F-0BAF-459B-9D3E-CABD0C5531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9430"/>
                <a:ext cx="10515600" cy="1132728"/>
              </a:xfrm>
              <a:blipFill>
                <a:blip r:embed="rId4"/>
                <a:stretch>
                  <a:fillRect l="-1217" t="-8602" b="-5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7601FFC-0C5B-46B2-AC77-1524E90113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68072" y="2807860"/>
                <a:ext cx="3456520" cy="4526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Times New Roman" charset="0"/>
                          <a:cs typeface="Times New Roman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charset="0"/>
                          <a:cs typeface="Times New Roman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charset="0"/>
                          <a:cs typeface="Times New Roman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charset="0"/>
                        </a:rPr>
                        <m:t>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Ber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(1/2)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7601FFC-0C5B-46B2-AC77-1524E9011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072" y="2807860"/>
                <a:ext cx="3456520" cy="452673"/>
              </a:xfrm>
              <a:prstGeom prst="rect">
                <a:avLst/>
              </a:prstGeom>
              <a:blipFill>
                <a:blip r:embed="rId5"/>
                <a:stretch>
                  <a:fillRect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2150-AAC8-453C-A112-E1BFA82E9E3E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1D246BA-5DAD-437E-9AD5-07035F423A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00339" y="3588916"/>
                <a:ext cx="3456520" cy="4526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Times New Roman" charset="0"/>
                          <a:cs typeface="Times New Roman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charset="0"/>
                          <a:cs typeface="Times New Roman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charset="0"/>
                          <a:cs typeface="Times New Roman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charset="0"/>
                          <a:cs typeface="Times New Roman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charset="0"/>
                          <a:cs typeface="Times New Roman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Times New Roman" charset="0"/>
                          <a:cs typeface="Times New Roman" charset="0"/>
                        </a:rPr>
                        <m:t>xor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charset="0"/>
                          <a:cs typeface="Times New Roman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charset="0"/>
                          <a:cs typeface="Times New Roman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1D246BA-5DAD-437E-9AD5-07035F423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339" y="3588916"/>
                <a:ext cx="3456520" cy="452673"/>
              </a:xfrm>
              <a:prstGeom prst="rect">
                <a:avLst/>
              </a:prstGeom>
              <a:blipFill>
                <a:blip r:embed="rId6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itle 1">
            <a:extLst>
              <a:ext uri="{FF2B5EF4-FFF2-40B4-BE49-F238E27FC236}">
                <a16:creationId xmlns:a16="http://schemas.microsoft.com/office/drawing/2014/main" id="{486944AB-FB5E-4D38-9516-5757CF84F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26"/>
            <a:ext cx="10515600" cy="823070"/>
          </a:xfrm>
        </p:spPr>
        <p:txBody>
          <a:bodyPr/>
          <a:lstStyle/>
          <a:p>
            <a:r>
              <a:rPr lang="en-US" dirty="0"/>
              <a:t>How do we define Information Flow?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E7156C7-1598-43C5-AE3B-CE60B2DC915B}"/>
                  </a:ext>
                </a:extLst>
              </p:cNvPr>
              <p:cNvSpPr txBox="1"/>
              <p:nvPr/>
            </p:nvSpPr>
            <p:spPr>
              <a:xfrm>
                <a:off x="7888463" y="4322888"/>
                <a:ext cx="29014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E7156C7-1598-43C5-AE3B-CE60B2DC9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463" y="4322888"/>
                <a:ext cx="290143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6B5CECCA-A5E5-4D07-86C5-25E5912E8120}"/>
              </a:ext>
            </a:extLst>
          </p:cNvPr>
          <p:cNvGrpSpPr/>
          <p:nvPr/>
        </p:nvGrpSpPr>
        <p:grpSpPr>
          <a:xfrm>
            <a:off x="255197" y="448751"/>
            <a:ext cx="403278" cy="1763801"/>
            <a:chOff x="255197" y="448751"/>
            <a:chExt cx="403278" cy="1763801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71FE612-D0F2-439C-9D3E-A0D676884343}"/>
                </a:ext>
              </a:extLst>
            </p:cNvPr>
            <p:cNvGrpSpPr/>
            <p:nvPr/>
          </p:nvGrpSpPr>
          <p:grpSpPr>
            <a:xfrm>
              <a:off x="303596" y="500514"/>
              <a:ext cx="307400" cy="1712038"/>
              <a:chOff x="303596" y="500514"/>
              <a:chExt cx="307400" cy="1712038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D6FC96A4-D046-4791-BA81-030DF04CD402}"/>
                  </a:ext>
                </a:extLst>
              </p:cNvPr>
              <p:cNvSpPr/>
              <p:nvPr/>
            </p:nvSpPr>
            <p:spPr>
              <a:xfrm>
                <a:off x="308008" y="500514"/>
                <a:ext cx="302988" cy="29838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AC4EF58-3E96-4EB3-9DA9-3839C72DA7A8}"/>
                  </a:ext>
                </a:extLst>
              </p:cNvPr>
              <p:cNvSpPr/>
              <p:nvPr/>
            </p:nvSpPr>
            <p:spPr>
              <a:xfrm>
                <a:off x="308008" y="974439"/>
                <a:ext cx="302988" cy="29838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18ED8841-A9DE-4A4F-A7E3-3639E39FE81F}"/>
                  </a:ext>
                </a:extLst>
              </p:cNvPr>
              <p:cNvSpPr/>
              <p:nvPr/>
            </p:nvSpPr>
            <p:spPr>
              <a:xfrm>
                <a:off x="303596" y="1444304"/>
                <a:ext cx="302988" cy="29838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9E47BED-5453-4511-A0B2-04185E570EC1}"/>
                  </a:ext>
                </a:extLst>
              </p:cNvPr>
              <p:cNvSpPr/>
              <p:nvPr/>
            </p:nvSpPr>
            <p:spPr>
              <a:xfrm>
                <a:off x="303596" y="1914169"/>
                <a:ext cx="302988" cy="29838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✓</a:t>
                </a:r>
              </a:p>
            </p:txBody>
          </p: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2CBE1F-66DD-47BE-80CF-1A268F294E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5197" y="448751"/>
              <a:ext cx="403278" cy="397147"/>
            </a:xfrm>
            <a:prstGeom prst="ellipse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ounded Rectangle 16">
            <a:extLst>
              <a:ext uri="{FF2B5EF4-FFF2-40B4-BE49-F238E27FC236}">
                <a16:creationId xmlns:a16="http://schemas.microsoft.com/office/drawing/2014/main" id="{74B15F2A-214A-42C7-BBAD-F86BC9D5EF0B}"/>
              </a:ext>
            </a:extLst>
          </p:cNvPr>
          <p:cNvSpPr/>
          <p:nvPr/>
        </p:nvSpPr>
        <p:spPr>
          <a:xfrm>
            <a:off x="4326804" y="3668994"/>
            <a:ext cx="946005" cy="363070"/>
          </a:xfrm>
          <a:prstGeom prst="round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A7DEB267-3045-42E7-A749-17BA830B580A}"/>
              </a:ext>
            </a:extLst>
          </p:cNvPr>
          <p:cNvSpPr/>
          <p:nvPr/>
        </p:nvSpPr>
        <p:spPr>
          <a:xfrm>
            <a:off x="864403" y="2990665"/>
            <a:ext cx="466165" cy="363070"/>
          </a:xfrm>
          <a:prstGeom prst="roundRect">
            <a:avLst/>
          </a:prstGeom>
          <a:solidFill>
            <a:schemeClr val="accent6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17">
            <a:extLst>
              <a:ext uri="{FF2B5EF4-FFF2-40B4-BE49-F238E27FC236}">
                <a16:creationId xmlns:a16="http://schemas.microsoft.com/office/drawing/2014/main" id="{27E30584-9779-4BDF-9471-0FE05C882332}"/>
              </a:ext>
            </a:extLst>
          </p:cNvPr>
          <p:cNvSpPr/>
          <p:nvPr/>
        </p:nvSpPr>
        <p:spPr>
          <a:xfrm>
            <a:off x="6427844" y="4356334"/>
            <a:ext cx="466165" cy="363070"/>
          </a:xfrm>
          <a:prstGeom prst="roundRect">
            <a:avLst/>
          </a:prstGeom>
          <a:solidFill>
            <a:schemeClr val="accent6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8ABA30AF-9B91-4A00-93EF-55AD2251E3DC}"/>
              </a:ext>
            </a:extLst>
          </p:cNvPr>
          <p:cNvSpPr/>
          <p:nvPr/>
        </p:nvSpPr>
        <p:spPr>
          <a:xfrm>
            <a:off x="2732144" y="2990665"/>
            <a:ext cx="466165" cy="363070"/>
          </a:xfrm>
          <a:prstGeom prst="roundRect">
            <a:avLst/>
          </a:prstGeom>
          <a:solidFill>
            <a:schemeClr val="accent6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E119F99F-4F43-4480-A465-FA31E5FC0E09}"/>
              </a:ext>
            </a:extLst>
          </p:cNvPr>
          <p:cNvSpPr/>
          <p:nvPr/>
        </p:nvSpPr>
        <p:spPr>
          <a:xfrm>
            <a:off x="2732143" y="4356334"/>
            <a:ext cx="466165" cy="363070"/>
          </a:xfrm>
          <a:prstGeom prst="roundRect">
            <a:avLst/>
          </a:prstGeom>
          <a:solidFill>
            <a:srgbClr val="CC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142C32FC-AE71-4C51-AE5A-8076034F713C}"/>
              </a:ext>
            </a:extLst>
          </p:cNvPr>
          <p:cNvSpPr/>
          <p:nvPr/>
        </p:nvSpPr>
        <p:spPr>
          <a:xfrm>
            <a:off x="4566723" y="5051784"/>
            <a:ext cx="466165" cy="363070"/>
          </a:xfrm>
          <a:prstGeom prst="roundRect">
            <a:avLst/>
          </a:prstGeom>
          <a:solidFill>
            <a:srgbClr val="CC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16">
            <a:extLst>
              <a:ext uri="{FF2B5EF4-FFF2-40B4-BE49-F238E27FC236}">
                <a16:creationId xmlns:a16="http://schemas.microsoft.com/office/drawing/2014/main" id="{289D088D-EDB5-49D8-BC1E-D04B27DBFCF5}"/>
              </a:ext>
            </a:extLst>
          </p:cNvPr>
          <p:cNvSpPr/>
          <p:nvPr/>
        </p:nvSpPr>
        <p:spPr>
          <a:xfrm>
            <a:off x="8742715" y="4384810"/>
            <a:ext cx="1144235" cy="399377"/>
          </a:xfrm>
          <a:prstGeom prst="round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17">
            <a:extLst>
              <a:ext uri="{FF2B5EF4-FFF2-40B4-BE49-F238E27FC236}">
                <a16:creationId xmlns:a16="http://schemas.microsoft.com/office/drawing/2014/main" id="{5B1D03BE-7B4A-4E33-AFF0-EACCD8B23067}"/>
              </a:ext>
            </a:extLst>
          </p:cNvPr>
          <p:cNvSpPr/>
          <p:nvPr/>
        </p:nvSpPr>
        <p:spPr>
          <a:xfrm>
            <a:off x="2732143" y="5732618"/>
            <a:ext cx="466165" cy="363070"/>
          </a:xfrm>
          <a:prstGeom prst="roundRect">
            <a:avLst/>
          </a:prstGeom>
          <a:solidFill>
            <a:srgbClr val="CC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03D9832-2BB9-4BC0-AB88-1D5072ED0116}"/>
              </a:ext>
            </a:extLst>
          </p:cNvPr>
          <p:cNvSpPr txBox="1">
            <a:spLocks/>
          </p:cNvSpPr>
          <p:nvPr/>
        </p:nvSpPr>
        <p:spPr>
          <a:xfrm>
            <a:off x="8475074" y="5484119"/>
            <a:ext cx="1679515" cy="449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Synergy!</a:t>
            </a:r>
          </a:p>
        </p:txBody>
      </p:sp>
    </p:spTree>
    <p:extLst>
      <p:ext uri="{BB962C8B-B14F-4D97-AF65-F5344CB8AC3E}">
        <p14:creationId xmlns:p14="http://schemas.microsoft.com/office/powerpoint/2010/main" val="264944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9" grpId="0"/>
      <p:bldP spid="76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8312</TotalTime>
  <Words>1949</Words>
  <Application>Microsoft Office PowerPoint</Application>
  <PresentationFormat>Widescreen</PresentationFormat>
  <Paragraphs>442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NimbusRomNo9L</vt:lpstr>
      <vt:lpstr>Symbol</vt:lpstr>
      <vt:lpstr>Office Theme</vt:lpstr>
      <vt:lpstr>Revealing Information Paths using Synergistic Information</vt:lpstr>
      <vt:lpstr>High-density EEG</vt:lpstr>
      <vt:lpstr>PowerPoint Presentation</vt:lpstr>
      <vt:lpstr>Prior Approaches to Information Flow</vt:lpstr>
      <vt:lpstr>A Counterexample to Granger Causality</vt:lpstr>
      <vt:lpstr>Why does Granger Causality fail?</vt:lpstr>
      <vt:lpstr>A Computational Model of the Brain</vt:lpstr>
      <vt:lpstr>A Computational Model of the Brain</vt:lpstr>
      <vt:lpstr>How do we define Information Flow?</vt:lpstr>
      <vt:lpstr>Aside: Partial Information Decomposition</vt:lpstr>
      <vt:lpstr>How do we define Information Flow?</vt:lpstr>
      <vt:lpstr>How do we define information flow?</vt:lpstr>
      <vt:lpstr>How do we define information flow?</vt:lpstr>
      <vt:lpstr>How do we define information flow?</vt:lpstr>
      <vt:lpstr>How do we define information flow?</vt:lpstr>
      <vt:lpstr>The Existence of Information Paths</vt:lpstr>
      <vt:lpstr>In terms of Synergistic Information</vt:lpstr>
      <vt:lpstr>Granger Causality and Information Flow</vt:lpstr>
      <vt:lpstr>Granger Causality and Information Flow</vt:lpstr>
      <vt:lpstr>Resolving the Granger causality counterexample</vt:lpstr>
      <vt:lpstr>Resolving the Granger causality counterexample</vt:lpstr>
      <vt:lpstr>Summary</vt:lpstr>
      <vt:lpstr>Remarks on the Info Flow Definition</vt:lpstr>
      <vt:lpstr>Remarks on the Info Flow Definition</vt:lpstr>
      <vt:lpstr>The Existence of Information Paths</vt:lpstr>
      <vt:lpstr>Proving the Info Path theorem</vt:lpstr>
      <vt:lpstr>A Proof Sketch through Pictures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Flow</dc:title>
  <dc:creator>Praveen</dc:creator>
  <cp:lastModifiedBy>Praveen</cp:lastModifiedBy>
  <cp:revision>584</cp:revision>
  <cp:lastPrinted>2019-02-11T22:56:18Z</cp:lastPrinted>
  <dcterms:created xsi:type="dcterms:W3CDTF">2019-01-28T16:07:56Z</dcterms:created>
  <dcterms:modified xsi:type="dcterms:W3CDTF">2019-07-17T12:01:04Z</dcterms:modified>
</cp:coreProperties>
</file>