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9" r:id="rId4"/>
    <p:sldId id="258" r:id="rId5"/>
    <p:sldId id="260" r:id="rId6"/>
    <p:sldId id="261" r:id="rId7"/>
    <p:sldId id="265" r:id="rId8"/>
    <p:sldId id="263" r:id="rId9"/>
    <p:sldId id="264" r:id="rId10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14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071353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6983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2947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2877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1829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6951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37242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8258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タイトル スライド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hape 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58214" y="42867"/>
            <a:ext cx="714300" cy="492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Shape 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29517" y="113379"/>
            <a:ext cx="1257299" cy="365399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 txBox="1"/>
          <p:nvPr/>
        </p:nvSpPr>
        <p:spPr>
          <a:xfrm>
            <a:off x="2500298" y="113379"/>
            <a:ext cx="4286399" cy="39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400" b="0" i="0" u="none" strike="noStrike" cap="none" baseline="0">
                <a:solidFill>
                  <a:srgbClr val="12AE65"/>
                </a:solidFill>
                <a:latin typeface="Questrial"/>
                <a:ea typeface="Questrial"/>
                <a:cs typeface="Questrial"/>
                <a:sym typeface="Questrial"/>
              </a:rPr>
              <a:t>Tokyo University of Agriculture and Technology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400" b="0" i="0" u="none" strike="noStrike" cap="none" baseline="0">
                <a:solidFill>
                  <a:srgbClr val="12AE65"/>
                </a:solidFill>
                <a:latin typeface="Arial"/>
                <a:ea typeface="Arial"/>
                <a:cs typeface="Arial"/>
                <a:sym typeface="Arial"/>
              </a:rPr>
              <a:t>東京農工大学</a:t>
            </a:r>
          </a:p>
        </p:txBody>
      </p:sp>
      <p:pic>
        <p:nvPicPr>
          <p:cNvPr id="18" name="Shape 18"/>
          <p:cNvPicPr preferRelativeResize="0"/>
          <p:nvPr/>
        </p:nvPicPr>
        <p:blipFill rotWithShape="1">
          <a:blip r:embed="rId4">
            <a:alphaModFix/>
          </a:blip>
          <a:srcRect l="3000" t="28000" r="3998" b="27999"/>
          <a:stretch/>
        </p:blipFill>
        <p:spPr>
          <a:xfrm>
            <a:off x="-31" y="-18"/>
            <a:ext cx="2214600" cy="589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Shape 19"/>
          <p:cNvGrpSpPr/>
          <p:nvPr/>
        </p:nvGrpSpPr>
        <p:grpSpPr>
          <a:xfrm>
            <a:off x="71405" y="4929390"/>
            <a:ext cx="8072409" cy="161526"/>
            <a:chOff x="35686" y="6500826"/>
            <a:chExt cx="8072409" cy="340199"/>
          </a:xfrm>
        </p:grpSpPr>
        <p:sp>
          <p:nvSpPr>
            <p:cNvPr id="20" name="Shape 20"/>
            <p:cNvSpPr txBox="1"/>
            <p:nvPr/>
          </p:nvSpPr>
          <p:spPr>
            <a:xfrm>
              <a:off x="35686" y="6500826"/>
              <a:ext cx="1285800" cy="340199"/>
            </a:xfrm>
            <a:prstGeom prst="rect">
              <a:avLst/>
            </a:prstGeom>
            <a:solidFill>
              <a:srgbClr val="0069AD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800" b="0" i="0" u="none" strike="noStrike" cap="none" baseline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21" name="Shape 21"/>
            <p:cNvSpPr txBox="1"/>
            <p:nvPr/>
          </p:nvSpPr>
          <p:spPr>
            <a:xfrm>
              <a:off x="1393008" y="6500833"/>
              <a:ext cx="1285800" cy="338699"/>
            </a:xfrm>
            <a:prstGeom prst="rect">
              <a:avLst/>
            </a:prstGeom>
            <a:solidFill>
              <a:srgbClr val="067E9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 b="0" i="0" u="none" strike="noStrike" cap="none" baseline="0">
                <a:solidFill>
                  <a:srgbClr val="067E9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Shape 22"/>
            <p:cNvSpPr txBox="1"/>
            <p:nvPr/>
          </p:nvSpPr>
          <p:spPr>
            <a:xfrm>
              <a:off x="2750331" y="6500833"/>
              <a:ext cx="1285800" cy="338699"/>
            </a:xfrm>
            <a:prstGeom prst="rect">
              <a:avLst/>
            </a:prstGeom>
            <a:solidFill>
              <a:srgbClr val="12AE65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 b="0" i="0" u="none" strike="noStrike" cap="none" baseline="0">
                <a:solidFill>
                  <a:srgbClr val="067E9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Shape 23"/>
            <p:cNvSpPr txBox="1"/>
            <p:nvPr/>
          </p:nvSpPr>
          <p:spPr>
            <a:xfrm>
              <a:off x="4107653" y="6500833"/>
              <a:ext cx="1285800" cy="338699"/>
            </a:xfrm>
            <a:prstGeom prst="rect">
              <a:avLst/>
            </a:prstGeom>
            <a:solidFill>
              <a:srgbClr val="A0E76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 b="0" i="0" u="none" strike="noStrike" cap="none" baseline="0">
                <a:solidFill>
                  <a:srgbClr val="067E9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Shape 24"/>
            <p:cNvSpPr txBox="1"/>
            <p:nvPr/>
          </p:nvSpPr>
          <p:spPr>
            <a:xfrm>
              <a:off x="5464975" y="6500833"/>
              <a:ext cx="1285800" cy="338699"/>
            </a:xfrm>
            <a:prstGeom prst="rect">
              <a:avLst/>
            </a:prstGeom>
            <a:solidFill>
              <a:srgbClr val="DDFF66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 b="0" i="0" u="none" strike="noStrike" cap="none" baseline="0">
                <a:solidFill>
                  <a:srgbClr val="067E9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Shape 25"/>
            <p:cNvSpPr txBox="1"/>
            <p:nvPr/>
          </p:nvSpPr>
          <p:spPr>
            <a:xfrm>
              <a:off x="6822296" y="6500833"/>
              <a:ext cx="1285800" cy="3386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 b="0" i="0" u="none" strike="noStrike" cap="none" baseline="0">
                <a:solidFill>
                  <a:srgbClr val="067E9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010564" y="4869656"/>
            <a:ext cx="11333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1050" b="0" i="0" u="none" strike="noStrike" cap="none" baseline="0">
                <a:solidFill>
                  <a:srgbClr val="A0E767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685800" y="1285866"/>
            <a:ext cx="7772400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rgbClr val="067E97"/>
              </a:buClr>
              <a:buFont typeface="Quest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799" cy="131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AE65"/>
              </a:buClr>
              <a:buFont typeface="Noto Symbol"/>
              <a:buNone/>
              <a:defRPr/>
            </a:lvl1pPr>
            <a:lvl2pPr marL="457200" marR="0" indent="0" algn="ctr" rtl="0">
              <a:spcBef>
                <a:spcPts val="720"/>
              </a:spcBef>
              <a:buClr>
                <a:srgbClr val="067E97"/>
              </a:buClr>
              <a:buFont typeface="Noto Symbol"/>
              <a:buNone/>
              <a:defRPr/>
            </a:lvl2pPr>
            <a:lvl3pPr marL="914400" marR="0" indent="0" algn="ctr" rtl="0">
              <a:spcBef>
                <a:spcPts val="640"/>
              </a:spcBef>
              <a:buClr>
                <a:srgbClr val="12AE65"/>
              </a:buClr>
              <a:buFont typeface="Noto Symbol"/>
              <a:buNone/>
              <a:defRPr/>
            </a:lvl3pPr>
            <a:lvl4pPr marL="1371600" marR="0" indent="0" algn="ctr" rtl="0">
              <a:spcBef>
                <a:spcPts val="560"/>
              </a:spcBef>
              <a:buClr>
                <a:srgbClr val="888888"/>
              </a:buClr>
              <a:buFont typeface="Noto Symbol"/>
              <a:buNone/>
              <a:defRPr/>
            </a:lvl4pPr>
            <a:lvl5pPr marL="18288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白紙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010564" y="4869656"/>
            <a:ext cx="11333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1050" b="0" i="0" u="none" strike="noStrike" cap="none" baseline="0">
                <a:solidFill>
                  <a:srgbClr val="A0E767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SzPct val="100000"/>
              <a:defRPr sz="4800"/>
            </a:lvl1pPr>
            <a:lvl2pPr algn="ctr" rtl="0">
              <a:spcBef>
                <a:spcPts val="0"/>
              </a:spcBef>
              <a:buSzPct val="100000"/>
              <a:defRPr sz="4800"/>
            </a:lvl2pPr>
            <a:lvl3pPr algn="ctr" rtl="0">
              <a:spcBef>
                <a:spcPts val="0"/>
              </a:spcBef>
              <a:buSzPct val="100000"/>
              <a:defRPr sz="4800"/>
            </a:lvl3pPr>
            <a:lvl4pPr algn="ctr" rtl="0">
              <a:spcBef>
                <a:spcPts val="0"/>
              </a:spcBef>
              <a:buSzPct val="100000"/>
              <a:defRPr sz="4800"/>
            </a:lvl4pPr>
            <a:lvl5pPr algn="ctr" rtl="0">
              <a:spcBef>
                <a:spcPts val="0"/>
              </a:spcBef>
              <a:buSzPct val="100000"/>
              <a:defRPr sz="4800"/>
            </a:lvl5pPr>
            <a:lvl6pPr algn="ctr" rtl="0">
              <a:spcBef>
                <a:spcPts val="0"/>
              </a:spcBef>
              <a:buSzPct val="100000"/>
              <a:defRPr sz="4800"/>
            </a:lvl6pPr>
            <a:lvl7pPr algn="ctr" rtl="0">
              <a:spcBef>
                <a:spcPts val="0"/>
              </a:spcBef>
              <a:buSzPct val="100000"/>
              <a:defRPr sz="4800"/>
            </a:lvl7pPr>
            <a:lvl8pPr algn="ctr" rtl="0">
              <a:spcBef>
                <a:spcPts val="0"/>
              </a:spcBef>
              <a:buSzPct val="100000"/>
              <a:defRPr sz="4800"/>
            </a:lvl8pPr>
            <a:lvl9pPr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タイトルとコンテンツ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-53158" y="-4665"/>
            <a:ext cx="91971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-53158" y="851144"/>
            <a:ext cx="9197100" cy="408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010564" y="4869656"/>
            <a:ext cx="11333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2400" b="0" i="0" u="none" strike="noStrike" cap="none" baseline="0">
                <a:solidFill>
                  <a:srgbClr val="A0E767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タイトル スライド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1000100" y="1285866"/>
            <a:ext cx="7772400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rgbClr val="067E97"/>
              </a:buClr>
              <a:buFont typeface="Quest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1885975" y="2914650"/>
            <a:ext cx="6400799" cy="131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AE65"/>
              </a:buClr>
              <a:buFont typeface="Noto Symbol"/>
              <a:buNone/>
              <a:defRPr/>
            </a:lvl1pPr>
            <a:lvl2pPr marL="457200" marR="0" indent="0" algn="ctr" rtl="0">
              <a:spcBef>
                <a:spcPts val="720"/>
              </a:spcBef>
              <a:buClr>
                <a:srgbClr val="067E97"/>
              </a:buClr>
              <a:buFont typeface="Noto Symbol"/>
              <a:buNone/>
              <a:defRPr/>
            </a:lvl2pPr>
            <a:lvl3pPr marL="914400" marR="0" indent="0" algn="ctr" rtl="0">
              <a:spcBef>
                <a:spcPts val="640"/>
              </a:spcBef>
              <a:buClr>
                <a:srgbClr val="12AE65"/>
              </a:buClr>
              <a:buFont typeface="Noto Symbol"/>
              <a:buNone/>
              <a:defRPr/>
            </a:lvl3pPr>
            <a:lvl4pPr marL="1371600" marR="0" indent="0" algn="ctr" rtl="0">
              <a:spcBef>
                <a:spcPts val="560"/>
              </a:spcBef>
              <a:buClr>
                <a:srgbClr val="888888"/>
              </a:buClr>
              <a:buFont typeface="Noto Symbol"/>
              <a:buNone/>
              <a:defRPr/>
            </a:lvl4pPr>
            <a:lvl5pPr marL="18288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010564" y="4869656"/>
            <a:ext cx="11333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1050" b="0" i="0" u="none" strike="noStrike" cap="none" baseline="0">
                <a:solidFill>
                  <a:srgbClr val="A0E767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タイトルとコンテンツ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-53158" y="-4665"/>
            <a:ext cx="91971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-53158" y="851144"/>
            <a:ext cx="9197100" cy="408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010564" y="4869656"/>
            <a:ext cx="11333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1050" b="0" i="0" u="none" strike="noStrike" cap="none" baseline="0">
                <a:solidFill>
                  <a:srgbClr val="A0E767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41" name="Shape 41"/>
          <p:cNvSpPr/>
          <p:nvPr/>
        </p:nvSpPr>
        <p:spPr>
          <a:xfrm>
            <a:off x="0" y="0"/>
            <a:ext cx="9144000" cy="153599"/>
          </a:xfrm>
          <a:prstGeom prst="rect">
            <a:avLst/>
          </a:prstGeom>
          <a:solidFill>
            <a:srgbClr val="0069A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タイトルとコンテンツ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-53158" y="-4665"/>
            <a:ext cx="91971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-53158" y="851144"/>
            <a:ext cx="9197100" cy="408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010564" y="4869656"/>
            <a:ext cx="11333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1050" b="0" i="0" u="none" strike="noStrike" cap="none" baseline="0">
                <a:solidFill>
                  <a:srgbClr val="A0E767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46" name="Shape 46"/>
          <p:cNvSpPr/>
          <p:nvPr/>
        </p:nvSpPr>
        <p:spPr>
          <a:xfrm>
            <a:off x="0" y="0"/>
            <a:ext cx="9144000" cy="153599"/>
          </a:xfrm>
          <a:prstGeom prst="rect">
            <a:avLst/>
          </a:prstGeom>
          <a:solidFill>
            <a:srgbClr val="067E9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タイトルとコンテンツ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-53158" y="-4665"/>
            <a:ext cx="91971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-53158" y="851144"/>
            <a:ext cx="9197100" cy="408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010564" y="4869656"/>
            <a:ext cx="11333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1050" b="0" i="0" u="none" strike="noStrike" cap="none" baseline="0">
                <a:solidFill>
                  <a:srgbClr val="A0E767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51" name="Shape 51"/>
          <p:cNvSpPr/>
          <p:nvPr/>
        </p:nvSpPr>
        <p:spPr>
          <a:xfrm>
            <a:off x="0" y="0"/>
            <a:ext cx="9144000" cy="153599"/>
          </a:xfrm>
          <a:prstGeom prst="rect">
            <a:avLst/>
          </a:prstGeom>
          <a:solidFill>
            <a:srgbClr val="12AE6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タイトルとコンテンツ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-53158" y="-4665"/>
            <a:ext cx="91971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-53158" y="851144"/>
            <a:ext cx="9197100" cy="408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010564" y="4869656"/>
            <a:ext cx="11333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1050" b="0" i="0" u="none" strike="noStrike" cap="none" baseline="0">
                <a:solidFill>
                  <a:srgbClr val="A0E767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61" name="Shape 61"/>
          <p:cNvSpPr/>
          <p:nvPr/>
        </p:nvSpPr>
        <p:spPr>
          <a:xfrm>
            <a:off x="0" y="0"/>
            <a:ext cx="9144000" cy="153599"/>
          </a:xfrm>
          <a:prstGeom prst="rect">
            <a:avLst/>
          </a:prstGeom>
          <a:solidFill>
            <a:srgbClr val="A0E76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セクション見出し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722312" y="3305175"/>
            <a:ext cx="7772400" cy="102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722312" y="2180034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127000" rtl="0">
              <a:spcBef>
                <a:spcPts val="0"/>
              </a:spcBef>
              <a:buClr>
                <a:srgbClr val="A0E767"/>
              </a:buClr>
              <a:buFont typeface="Noto Symbol"/>
              <a:buChar char="•"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Questrial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Questrial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Questrial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010564" y="4869656"/>
            <a:ext cx="11333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1050" b="0" i="0" u="none" strike="noStrike" cap="none" baseline="0">
                <a:solidFill>
                  <a:srgbClr val="A0E767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2 つのコンテンツ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-53873" y="7458"/>
            <a:ext cx="9197999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rgbClr val="0069AD"/>
              </a:buClr>
              <a:buFont typeface="Quest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-45851" y="869283"/>
            <a:ext cx="4527899" cy="405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2"/>
          </p:nvPr>
        </p:nvSpPr>
        <p:spPr>
          <a:xfrm>
            <a:off x="4616116" y="869283"/>
            <a:ext cx="4527899" cy="405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8010564" y="4869656"/>
            <a:ext cx="11333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1050" b="0" i="0" u="none" strike="noStrike" cap="none" baseline="0">
                <a:solidFill>
                  <a:srgbClr val="A0E767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-53873" y="7458"/>
            <a:ext cx="9197999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buClr>
                <a:srgbClr val="0069AD"/>
              </a:buClr>
              <a:buFont typeface="Questrial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-53873" y="863267"/>
            <a:ext cx="9197999" cy="406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88900" algn="l" rtl="0">
              <a:spcBef>
                <a:spcPts val="800"/>
              </a:spcBef>
              <a:buClr>
                <a:srgbClr val="0069AD"/>
              </a:buClr>
              <a:buFont typeface="Noto Symbol"/>
              <a:buChar char="•"/>
              <a:defRPr/>
            </a:lvl1pPr>
            <a:lvl2pPr marL="742950" marR="0" indent="-57150" algn="l" rtl="0">
              <a:spcBef>
                <a:spcPts val="720"/>
              </a:spcBef>
              <a:buClr>
                <a:srgbClr val="067E97"/>
              </a:buClr>
              <a:buFont typeface="Noto Symbol"/>
              <a:buChar char="■"/>
              <a:defRPr/>
            </a:lvl2pPr>
            <a:lvl3pPr marL="1143000" marR="0" indent="-25400" algn="l" rtl="0">
              <a:spcBef>
                <a:spcPts val="640"/>
              </a:spcBef>
              <a:buClr>
                <a:srgbClr val="12AE65"/>
              </a:buClr>
              <a:buFont typeface="Noto Symbol"/>
              <a:buChar char="•"/>
              <a:defRPr/>
            </a:lvl3pPr>
            <a:lvl4pPr marL="1600200" marR="0" indent="-50800" algn="l" rtl="0">
              <a:spcBef>
                <a:spcPts val="560"/>
              </a:spcBef>
              <a:buClr>
                <a:srgbClr val="A0E767"/>
              </a:buClr>
              <a:buFont typeface="Noto Symbol"/>
              <a:buChar char="■"/>
              <a:defRPr/>
            </a:lvl4pPr>
            <a:lvl5pPr marL="20574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" name="Shape 7"/>
          <p:cNvSpPr txBox="1"/>
          <p:nvPr/>
        </p:nvSpPr>
        <p:spPr>
          <a:xfrm>
            <a:off x="71405" y="4929207"/>
            <a:ext cx="1285800" cy="161699"/>
          </a:xfrm>
          <a:prstGeom prst="rect">
            <a:avLst/>
          </a:prstGeom>
          <a:solidFill>
            <a:srgbClr val="0069AD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" name="Shape 8"/>
          <p:cNvSpPr txBox="1"/>
          <p:nvPr/>
        </p:nvSpPr>
        <p:spPr>
          <a:xfrm>
            <a:off x="1428728" y="4929213"/>
            <a:ext cx="1285800" cy="160799"/>
          </a:xfrm>
          <a:prstGeom prst="rect">
            <a:avLst/>
          </a:prstGeom>
          <a:solidFill>
            <a:srgbClr val="067E97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600" b="0" i="0" u="none" strike="noStrike" cap="none" baseline="0">
              <a:solidFill>
                <a:srgbClr val="067E9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9"/>
          <p:cNvSpPr txBox="1"/>
          <p:nvPr/>
        </p:nvSpPr>
        <p:spPr>
          <a:xfrm>
            <a:off x="2786050" y="4929213"/>
            <a:ext cx="1285800" cy="160799"/>
          </a:xfrm>
          <a:prstGeom prst="rect">
            <a:avLst/>
          </a:prstGeom>
          <a:solidFill>
            <a:srgbClr val="12AE65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600" b="0" i="0" u="none" strike="noStrike" cap="none" baseline="0">
              <a:solidFill>
                <a:srgbClr val="067E9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Shape 10"/>
          <p:cNvSpPr txBox="1"/>
          <p:nvPr/>
        </p:nvSpPr>
        <p:spPr>
          <a:xfrm>
            <a:off x="4143371" y="4929213"/>
            <a:ext cx="1285800" cy="160799"/>
          </a:xfrm>
          <a:prstGeom prst="rect">
            <a:avLst/>
          </a:prstGeom>
          <a:solidFill>
            <a:srgbClr val="A0E767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600" b="0" i="0" u="none" strike="noStrike" cap="none" baseline="0">
              <a:solidFill>
                <a:srgbClr val="067E9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 txBox="1"/>
          <p:nvPr/>
        </p:nvSpPr>
        <p:spPr>
          <a:xfrm>
            <a:off x="5500694" y="4929213"/>
            <a:ext cx="1285800" cy="160799"/>
          </a:xfrm>
          <a:prstGeom prst="rect">
            <a:avLst/>
          </a:prstGeom>
          <a:solidFill>
            <a:srgbClr val="DDFF66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600" b="0" i="0" u="none" strike="noStrike" cap="none" baseline="0">
              <a:solidFill>
                <a:srgbClr val="067E9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12"/>
          <p:cNvSpPr txBox="1"/>
          <p:nvPr/>
        </p:nvSpPr>
        <p:spPr>
          <a:xfrm>
            <a:off x="6858015" y="4929213"/>
            <a:ext cx="1285800" cy="1607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600" b="0" i="0" u="none" strike="noStrike" cap="none" baseline="0">
              <a:solidFill>
                <a:srgbClr val="067E9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010564" y="4869656"/>
            <a:ext cx="11333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1050" b="0" i="0" u="none" strike="noStrike" cap="none" baseline="0">
                <a:solidFill>
                  <a:srgbClr val="A0E767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685800" y="1285866"/>
            <a:ext cx="7772400" cy="1371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Developing an experimental platform for Human Robot Interaction based on human motion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ubTitle" idx="1"/>
          </p:nvPr>
        </p:nvSpPr>
        <p:spPr>
          <a:xfrm>
            <a:off x="912755" y="2960699"/>
            <a:ext cx="7318489" cy="1314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88900" rtl="0">
              <a:spcBef>
                <a:spcPts val="0"/>
              </a:spcBef>
              <a:buNone/>
            </a:pPr>
            <a:r>
              <a:rPr lang="en" dirty="0">
                <a:solidFill>
                  <a:schemeClr val="dk2"/>
                </a:solidFill>
              </a:rPr>
              <a:t>Praveenkumar VASUDEVAN</a:t>
            </a:r>
          </a:p>
          <a:p>
            <a:pPr marL="342900" lvl="0" indent="-88900" rtl="0">
              <a:spcBef>
                <a:spcPts val="0"/>
              </a:spcBef>
              <a:buNone/>
            </a:pPr>
            <a:r>
              <a:rPr lang="en" b="1" dirty="0" smtClean="0">
                <a:solidFill>
                  <a:schemeClr val="dk2"/>
                </a:solidFill>
              </a:rPr>
              <a:t>E</a:t>
            </a:r>
            <a:r>
              <a:rPr lang="en" dirty="0" smtClean="0">
                <a:solidFill>
                  <a:schemeClr val="dk2"/>
                </a:solidFill>
              </a:rPr>
              <a:t>uropean </a:t>
            </a:r>
            <a:r>
              <a:rPr lang="en" b="1" dirty="0" smtClean="0">
                <a:solidFill>
                  <a:schemeClr val="dk2"/>
                </a:solidFill>
              </a:rPr>
              <a:t>M</a:t>
            </a:r>
            <a:r>
              <a:rPr lang="en" dirty="0" smtClean="0">
                <a:solidFill>
                  <a:schemeClr val="dk2"/>
                </a:solidFill>
              </a:rPr>
              <a:t>aster in </a:t>
            </a:r>
            <a:r>
              <a:rPr lang="en" b="1" dirty="0" smtClean="0">
                <a:solidFill>
                  <a:schemeClr val="dk2"/>
                </a:solidFill>
              </a:rPr>
              <a:t>A</a:t>
            </a:r>
            <a:r>
              <a:rPr lang="en" dirty="0" smtClean="0">
                <a:solidFill>
                  <a:schemeClr val="dk2"/>
                </a:solidFill>
              </a:rPr>
              <a:t>dvanced </a:t>
            </a:r>
            <a:r>
              <a:rPr lang="en" b="1" dirty="0" smtClean="0">
                <a:solidFill>
                  <a:schemeClr val="dk2"/>
                </a:solidFill>
              </a:rPr>
              <a:t>R</a:t>
            </a:r>
            <a:r>
              <a:rPr lang="en-US" b="1" dirty="0" smtClean="0">
                <a:solidFill>
                  <a:schemeClr val="dk2"/>
                </a:solidFill>
              </a:rPr>
              <a:t>o</a:t>
            </a:r>
            <a:r>
              <a:rPr lang="en" dirty="0" smtClean="0">
                <a:solidFill>
                  <a:schemeClr val="dk2"/>
                </a:solidFill>
              </a:rPr>
              <a:t>botics</a:t>
            </a:r>
          </a:p>
          <a:p>
            <a:pPr marL="342900" lvl="0" indent="-88900" rtl="0">
              <a:spcBef>
                <a:spcPts val="0"/>
              </a:spcBef>
              <a:buNone/>
            </a:pPr>
            <a:endParaRPr lang="en" dirty="0" smtClean="0">
              <a:solidFill>
                <a:schemeClr val="dk2"/>
              </a:solidFill>
            </a:endParaRPr>
          </a:p>
          <a:p>
            <a:pPr marL="342900" lvl="0" indent="-88900" rtl="0">
              <a:spcBef>
                <a:spcPts val="0"/>
              </a:spcBef>
              <a:buNone/>
            </a:pPr>
            <a:endParaRPr lang="en" dirty="0">
              <a:solidFill>
                <a:schemeClr val="dk2"/>
              </a:solidFill>
            </a:endParaRPr>
          </a:p>
          <a:p>
            <a:pPr marL="342900" lvl="0" indent="-88900" algn="l" rtl="0">
              <a:spcBef>
                <a:spcPts val="0"/>
              </a:spcBef>
              <a:buNone/>
            </a:pPr>
            <a:r>
              <a:rPr lang="en" b="1" dirty="0" smtClean="0">
                <a:solidFill>
                  <a:schemeClr val="dk2"/>
                </a:solidFill>
              </a:rPr>
              <a:t>Supervisors</a:t>
            </a:r>
            <a:r>
              <a:rPr lang="en" dirty="0" smtClean="0">
                <a:solidFill>
                  <a:schemeClr val="dk2"/>
                </a:solidFill>
              </a:rPr>
              <a:t>    : Gentiance VENTURE, Associate Professor, TUAT</a:t>
            </a:r>
          </a:p>
          <a:p>
            <a:pPr marL="342900" lvl="0" indent="-88900" algn="l"/>
            <a:r>
              <a:rPr lang="en" dirty="0">
                <a:solidFill>
                  <a:schemeClr val="dk2"/>
                </a:solidFill>
              </a:rPr>
              <a:t> </a:t>
            </a:r>
            <a:r>
              <a:rPr lang="en" dirty="0" smtClean="0">
                <a:solidFill>
                  <a:schemeClr val="dk2"/>
                </a:solidFill>
              </a:rPr>
              <a:t>                          Yannick AOUSTIN, </a:t>
            </a:r>
            <a:r>
              <a:rPr lang="fr-FR" dirty="0">
                <a:solidFill>
                  <a:schemeClr val="dk2"/>
                </a:solidFill>
              </a:rPr>
              <a:t>Maître de Conférence à l'Université de </a:t>
            </a:r>
            <a:r>
              <a:rPr lang="fr-FR" dirty="0" smtClean="0">
                <a:solidFill>
                  <a:schemeClr val="dk2"/>
                </a:solidFill>
              </a:rPr>
              <a:t>Nantes</a:t>
            </a:r>
          </a:p>
          <a:p>
            <a:pPr marL="342900" lvl="0" indent="-88900" algn="l"/>
            <a:r>
              <a:rPr lang="fr-FR" b="1" dirty="0" smtClean="0">
                <a:solidFill>
                  <a:schemeClr val="dk2"/>
                </a:solidFill>
              </a:rPr>
              <a:t>Co-supervisor</a:t>
            </a:r>
            <a:r>
              <a:rPr lang="fr-FR" dirty="0" smtClean="0">
                <a:solidFill>
                  <a:schemeClr val="dk2"/>
                </a:solidFill>
              </a:rPr>
              <a:t> : Armando TACCHELLA, Associate Professor, University of Genoa</a:t>
            </a:r>
            <a:endParaRPr lang="en" dirty="0">
              <a:solidFill>
                <a:schemeClr val="dk2"/>
              </a:solidFill>
            </a:endParaRPr>
          </a:p>
          <a:p>
            <a:pPr marL="342900" lvl="0" indent="-88900" rtl="0">
              <a:spcBef>
                <a:spcPts val="0"/>
              </a:spcBef>
              <a:buNone/>
            </a:pPr>
            <a:endParaRPr dirty="0">
              <a:solidFill>
                <a:schemeClr val="dk2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-53158" y="-4665"/>
            <a:ext cx="91971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 </a:t>
            </a:r>
            <a:r>
              <a:rPr lang="en" dirty="0" smtClean="0"/>
              <a:t>  Human Robot Interaction (HRI) and Social Robots</a:t>
            </a:r>
            <a:endParaRPr lang="en" dirty="0"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-53158" y="851144"/>
            <a:ext cx="9197100" cy="408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>
              <a:buSzPct val="100000"/>
            </a:pPr>
            <a:r>
              <a:rPr lang="en" dirty="0"/>
              <a:t>[Dautenhahn, 2007]</a:t>
            </a:r>
            <a:endParaRPr lang="en" sz="1800" dirty="0" smtClean="0"/>
          </a:p>
          <a:p>
            <a:pPr marL="0" lvl="0" indent="0" rtl="0">
              <a:spcBef>
                <a:spcPts val="0"/>
              </a:spcBef>
              <a:buNone/>
            </a:pPr>
            <a:endParaRPr sz="1800" dirty="0" smtClean="0"/>
          </a:p>
          <a:p>
            <a:pPr marL="457200" lvl="0" indent="-342900" rtl="0">
              <a:spcBef>
                <a:spcPts val="0"/>
              </a:spcBef>
              <a:buClr>
                <a:srgbClr val="0069AD"/>
              </a:buClr>
              <a:buSzPct val="100000"/>
              <a:buFont typeface="Noto Symbol"/>
              <a:buChar char="•"/>
            </a:pPr>
            <a:endParaRPr lang="en" sz="1800" dirty="0" smtClean="0"/>
          </a:p>
          <a:p>
            <a:pPr marL="457200" lvl="0" indent="-342900" rtl="0">
              <a:spcBef>
                <a:spcPts val="0"/>
              </a:spcBef>
              <a:buClr>
                <a:srgbClr val="0069AD"/>
              </a:buClr>
              <a:buSzPct val="100000"/>
              <a:buFont typeface="Noto Symbol"/>
              <a:buChar char="•"/>
            </a:pPr>
            <a:endParaRPr lang="en" sz="1800" dirty="0"/>
          </a:p>
          <a:p>
            <a:pPr marL="457200" lvl="0" indent="-342900" rtl="0">
              <a:spcBef>
                <a:spcPts val="0"/>
              </a:spcBef>
              <a:buClr>
                <a:srgbClr val="0069AD"/>
              </a:buClr>
              <a:buSzPct val="100000"/>
              <a:buFont typeface="Noto Symbol"/>
              <a:buChar char="•"/>
            </a:pPr>
            <a:endParaRPr lang="en" sz="1800" dirty="0" smtClean="0"/>
          </a:p>
          <a:p>
            <a:pPr marL="457200" lvl="0" indent="-342900" rtl="0">
              <a:spcBef>
                <a:spcPts val="0"/>
              </a:spcBef>
              <a:buClr>
                <a:srgbClr val="0069AD"/>
              </a:buClr>
              <a:buSzPct val="100000"/>
              <a:buFont typeface="Noto Symbol"/>
              <a:buChar char="•"/>
            </a:pPr>
            <a:endParaRPr lang="en" sz="1800" dirty="0"/>
          </a:p>
          <a:p>
            <a:pPr marL="457200" lvl="0" indent="-342900" rtl="0">
              <a:spcBef>
                <a:spcPts val="0"/>
              </a:spcBef>
              <a:buClr>
                <a:srgbClr val="0069AD"/>
              </a:buClr>
              <a:buSzPct val="100000"/>
              <a:buFont typeface="Noto Symbol"/>
              <a:buChar char="•"/>
            </a:pPr>
            <a:endParaRPr lang="en" sz="1800" dirty="0" smtClean="0"/>
          </a:p>
          <a:p>
            <a:pPr marL="457200" lvl="0" indent="-342900" rtl="0">
              <a:spcBef>
                <a:spcPts val="0"/>
              </a:spcBef>
              <a:buClr>
                <a:srgbClr val="0069AD"/>
              </a:buClr>
              <a:buSzPct val="100000"/>
              <a:buFont typeface="Noto Symbol"/>
              <a:buChar char="•"/>
            </a:pPr>
            <a:endParaRPr lang="en" sz="1800" dirty="0"/>
          </a:p>
          <a:p>
            <a:pPr marL="457200" lvl="0" indent="-342900" rtl="0">
              <a:spcBef>
                <a:spcPts val="0"/>
              </a:spcBef>
              <a:buClr>
                <a:srgbClr val="0069AD"/>
              </a:buClr>
              <a:buSzPct val="100000"/>
              <a:buFont typeface="Noto Symbol"/>
              <a:buChar char="•"/>
            </a:pPr>
            <a:endParaRPr lang="en" sz="1800" dirty="0" smtClean="0"/>
          </a:p>
          <a:p>
            <a:pPr marL="457200" lvl="0" indent="-342900" rtl="0">
              <a:spcBef>
                <a:spcPts val="0"/>
              </a:spcBef>
              <a:buClr>
                <a:srgbClr val="0069AD"/>
              </a:buClr>
              <a:buSzPct val="100000"/>
              <a:buFont typeface="Noto Symbol"/>
              <a:buChar char="•"/>
            </a:pPr>
            <a:endParaRPr lang="en" sz="1800" dirty="0" smtClean="0"/>
          </a:p>
          <a:p>
            <a:pPr marL="457200" lvl="0" indent="-342900" rtl="0">
              <a:spcBef>
                <a:spcPts val="0"/>
              </a:spcBef>
              <a:buClr>
                <a:srgbClr val="0069AD"/>
              </a:buClr>
              <a:buSzPct val="100000"/>
              <a:buFont typeface="Noto Symbol"/>
              <a:buChar char="•"/>
            </a:pPr>
            <a:endParaRPr lang="en" sz="1800" dirty="0"/>
          </a:p>
          <a:p>
            <a:pPr marL="457200" lvl="0" indent="-342900" rtl="0">
              <a:spcBef>
                <a:spcPts val="0"/>
              </a:spcBef>
              <a:buClr>
                <a:srgbClr val="0069AD"/>
              </a:buClr>
              <a:buSzPct val="100000"/>
              <a:buFont typeface="Noto Symbol"/>
              <a:buChar char="•"/>
            </a:pPr>
            <a:endParaRPr lang="en" sz="1800" dirty="0" smtClean="0"/>
          </a:p>
          <a:p>
            <a:pPr marL="457200" lvl="0" indent="-342900" rtl="0">
              <a:spcBef>
                <a:spcPts val="0"/>
              </a:spcBef>
              <a:buClr>
                <a:srgbClr val="0069AD"/>
              </a:buClr>
              <a:buSzPct val="100000"/>
              <a:buFont typeface="Noto Symbol"/>
              <a:buChar char="•"/>
            </a:pPr>
            <a:endParaRPr lang="en" sz="1600" dirty="0" smtClean="0"/>
          </a:p>
          <a:p>
            <a:pPr marL="457200" lvl="0" indent="-342900" rtl="0">
              <a:spcBef>
                <a:spcPts val="0"/>
              </a:spcBef>
              <a:buClr>
                <a:srgbClr val="0069AD"/>
              </a:buClr>
              <a:buSzPct val="100000"/>
              <a:buFont typeface="Noto Symbol"/>
              <a:buChar char="•"/>
            </a:pPr>
            <a:r>
              <a:rPr lang="en" sz="1600" dirty="0" smtClean="0"/>
              <a:t>A </a:t>
            </a:r>
            <a:r>
              <a:rPr lang="en" sz="1600" dirty="0"/>
              <a:t>Social robot should have the ability to interact with humans by adhering to certain social cues and rules. [Yan et al, 2014</a:t>
            </a:r>
            <a:r>
              <a:rPr lang="en" sz="1600" dirty="0" smtClean="0"/>
              <a:t>]</a:t>
            </a:r>
          </a:p>
          <a:p>
            <a:pPr marL="114300" lvl="0" indent="0" rtl="0">
              <a:spcBef>
                <a:spcPts val="0"/>
              </a:spcBef>
              <a:buClr>
                <a:srgbClr val="0069AD"/>
              </a:buClr>
              <a:buSzPct val="100000"/>
              <a:buNone/>
            </a:pPr>
            <a:endParaRPr lang="en" sz="1800" dirty="0"/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55" name="グループ化 54"/>
          <p:cNvGrpSpPr/>
          <p:nvPr/>
        </p:nvGrpSpPr>
        <p:grpSpPr>
          <a:xfrm>
            <a:off x="1972683" y="851144"/>
            <a:ext cx="5145418" cy="3353579"/>
            <a:chOff x="1756438" y="1003391"/>
            <a:chExt cx="5145418" cy="3353579"/>
          </a:xfrm>
        </p:grpSpPr>
        <p:sp>
          <p:nvSpPr>
            <p:cNvPr id="2" name="正方形/長方形 1"/>
            <p:cNvSpPr/>
            <p:nvPr/>
          </p:nvSpPr>
          <p:spPr>
            <a:xfrm>
              <a:off x="3736541" y="2328767"/>
              <a:ext cx="1138066" cy="65784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Human</a:t>
              </a:r>
            </a:p>
            <a:p>
              <a:pPr algn="ctr"/>
              <a:r>
                <a:rPr lang="en-US" dirty="0" smtClean="0"/>
                <a:t>Robot</a:t>
              </a:r>
            </a:p>
            <a:p>
              <a:pPr algn="ctr"/>
              <a:r>
                <a:rPr lang="en-US" dirty="0" smtClean="0"/>
                <a:t>Interaction</a:t>
              </a:r>
              <a:endParaRPr lang="en-US" dirty="0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1756438" y="2414279"/>
              <a:ext cx="1138066" cy="4736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Psychology</a:t>
              </a:r>
              <a:endParaRPr lang="en-US" dirty="0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5763790" y="2414279"/>
              <a:ext cx="1138066" cy="4736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Cognitive</a:t>
              </a:r>
            </a:p>
            <a:p>
              <a:pPr algn="ctr"/>
              <a:r>
                <a:rPr lang="en-US" dirty="0" smtClean="0"/>
                <a:t>Science</a:t>
              </a:r>
              <a:endParaRPr lang="en-US" dirty="0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1756438" y="1354338"/>
              <a:ext cx="1138066" cy="4736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Social</a:t>
              </a:r>
            </a:p>
            <a:p>
              <a:pPr algn="ctr"/>
              <a:r>
                <a:rPr lang="en-US" dirty="0" smtClean="0"/>
                <a:t>Science</a:t>
              </a:r>
              <a:endParaRPr lang="en-US" dirty="0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1756438" y="3673911"/>
              <a:ext cx="1138066" cy="4736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Artificial</a:t>
              </a:r>
            </a:p>
            <a:p>
              <a:pPr algn="ctr"/>
              <a:r>
                <a:rPr lang="en-US" dirty="0" smtClean="0"/>
                <a:t>Intelligence</a:t>
              </a:r>
              <a:endParaRPr lang="en-US" dirty="0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5763790" y="1354338"/>
              <a:ext cx="1138066" cy="4736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Robotics </a:t>
              </a:r>
              <a:endParaRPr lang="en-US" dirty="0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5763790" y="3673911"/>
              <a:ext cx="1138066" cy="4736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Computer</a:t>
              </a:r>
            </a:p>
            <a:p>
              <a:pPr algn="ctr"/>
              <a:r>
                <a:rPr lang="en-US" dirty="0" smtClean="0"/>
                <a:t>Science</a:t>
              </a:r>
              <a:endParaRPr lang="en-US" dirty="0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3736541" y="1003391"/>
              <a:ext cx="1138066" cy="4736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Engineering</a:t>
              </a:r>
              <a:endParaRPr lang="en-US" dirty="0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3620294" y="3673911"/>
              <a:ext cx="1370560" cy="683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Human Computer Interaction</a:t>
              </a:r>
              <a:endParaRPr lang="en-US" dirty="0"/>
            </a:p>
          </p:txBody>
        </p:sp>
        <p:cxnSp>
          <p:nvCxnSpPr>
            <p:cNvPr id="5" name="直線矢印コネクタ 4"/>
            <p:cNvCxnSpPr>
              <a:stCxn id="10" idx="1"/>
              <a:endCxn id="2" idx="0"/>
            </p:cNvCxnSpPr>
            <p:nvPr/>
          </p:nvCxnSpPr>
          <p:spPr>
            <a:xfrm flipH="1">
              <a:off x="4305574" y="1591161"/>
              <a:ext cx="1458216" cy="7376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/>
            <p:cNvCxnSpPr>
              <a:stCxn id="6" idx="3"/>
              <a:endCxn id="2" idx="1"/>
            </p:cNvCxnSpPr>
            <p:nvPr/>
          </p:nvCxnSpPr>
          <p:spPr>
            <a:xfrm>
              <a:off x="2894504" y="2651102"/>
              <a:ext cx="842037" cy="65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/>
            <p:cNvCxnSpPr>
              <a:stCxn id="9" idx="0"/>
              <a:endCxn id="2" idx="2"/>
            </p:cNvCxnSpPr>
            <p:nvPr/>
          </p:nvCxnSpPr>
          <p:spPr>
            <a:xfrm flipV="1">
              <a:off x="2325471" y="2986609"/>
              <a:ext cx="1980103" cy="687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/>
            <p:cNvCxnSpPr>
              <a:stCxn id="12" idx="2"/>
              <a:endCxn id="2" idx="0"/>
            </p:cNvCxnSpPr>
            <p:nvPr/>
          </p:nvCxnSpPr>
          <p:spPr>
            <a:xfrm>
              <a:off x="4305574" y="1477037"/>
              <a:ext cx="0" cy="8517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矢印コネクタ 27"/>
            <p:cNvCxnSpPr>
              <a:stCxn id="13" idx="0"/>
              <a:endCxn id="2" idx="2"/>
            </p:cNvCxnSpPr>
            <p:nvPr/>
          </p:nvCxnSpPr>
          <p:spPr>
            <a:xfrm flipV="1">
              <a:off x="4305574" y="2986609"/>
              <a:ext cx="0" cy="687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/>
            <p:cNvCxnSpPr>
              <a:stCxn id="11" idx="0"/>
              <a:endCxn id="2" idx="2"/>
            </p:cNvCxnSpPr>
            <p:nvPr/>
          </p:nvCxnSpPr>
          <p:spPr>
            <a:xfrm flipH="1" flipV="1">
              <a:off x="4305574" y="2986609"/>
              <a:ext cx="2027249" cy="687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矢印コネクタ 35"/>
            <p:cNvCxnSpPr>
              <a:stCxn id="7" idx="1"/>
              <a:endCxn id="2" idx="3"/>
            </p:cNvCxnSpPr>
            <p:nvPr/>
          </p:nvCxnSpPr>
          <p:spPr>
            <a:xfrm flipH="1">
              <a:off x="4874607" y="2651102"/>
              <a:ext cx="889183" cy="65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矢印コネクタ 38"/>
            <p:cNvCxnSpPr>
              <a:stCxn id="8" idx="3"/>
              <a:endCxn id="2" idx="0"/>
            </p:cNvCxnSpPr>
            <p:nvPr/>
          </p:nvCxnSpPr>
          <p:spPr>
            <a:xfrm>
              <a:off x="2894504" y="1591161"/>
              <a:ext cx="1411070" cy="7376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-53158" y="-4665"/>
            <a:ext cx="91971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n" dirty="0" smtClean="0">
                <a:solidFill>
                  <a:schemeClr val="dk1"/>
                </a:solidFill>
              </a:rPr>
              <a:t>  Where is HRI now?</a:t>
            </a:r>
            <a:endParaRPr lang="en" dirty="0">
              <a:solidFill>
                <a:schemeClr val="dk1"/>
              </a:solidFill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-53158" y="851144"/>
            <a:ext cx="9197100" cy="408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373" y="872746"/>
            <a:ext cx="3175049" cy="1575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9047" y="947473"/>
            <a:ext cx="2860741" cy="1426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81525" y="2634093"/>
            <a:ext cx="3298049" cy="1638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3064" y="2643775"/>
            <a:ext cx="2587663" cy="161880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/>
        </p:nvSpPr>
        <p:spPr>
          <a:xfrm>
            <a:off x="747197" y="2225640"/>
            <a:ext cx="2759399" cy="32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dirty="0"/>
              <a:t>ASKNao (Autism Solution)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747195" y="4272267"/>
            <a:ext cx="2759399" cy="37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dirty="0"/>
              <a:t>Romeo - Physical Interaction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5869517" y="2298637"/>
            <a:ext cx="1699800" cy="37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dirty="0"/>
              <a:t>Nao in Education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5131817" y="4272267"/>
            <a:ext cx="3175200" cy="37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dirty="0"/>
              <a:t>Juliette (Pepper) - Casual interaction</a:t>
            </a: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235304" y="4614867"/>
            <a:ext cx="4620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Images from </a:t>
            </a:r>
            <a:r>
              <a:rPr lang="en-US" dirty="0" err="1" smtClean="0"/>
              <a:t>Aldebaran</a:t>
            </a:r>
            <a:r>
              <a:rPr lang="en-US" dirty="0"/>
              <a:t> (https://www.aldebaran.com/en)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-53158" y="-4665"/>
            <a:ext cx="91971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   Motivation(s)</a:t>
            </a:r>
            <a:endParaRPr lang="en" dirty="0"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-53158" y="851144"/>
            <a:ext cx="9197100" cy="408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rgbClr val="0069AD"/>
              </a:buClr>
              <a:buSzPct val="100000"/>
              <a:buFont typeface="Noto Symbol"/>
              <a:buChar char="•"/>
            </a:pPr>
            <a:r>
              <a:rPr lang="en" sz="1800" dirty="0"/>
              <a:t>Humans interacting with intelligent Robots has been seen as a potential game changer in the future</a:t>
            </a:r>
            <a:r>
              <a:rPr lang="en" sz="1800" dirty="0" smtClean="0"/>
              <a:t>.</a:t>
            </a:r>
          </a:p>
          <a:p>
            <a:pPr marL="457200" lvl="0" indent="-342900" rtl="0">
              <a:spcBef>
                <a:spcPts val="0"/>
              </a:spcBef>
              <a:buClr>
                <a:srgbClr val="0069AD"/>
              </a:buClr>
              <a:buSzPct val="100000"/>
              <a:buFont typeface="Noto Symbol"/>
              <a:buChar char="•"/>
            </a:pPr>
            <a:endParaRPr lang="en" sz="1800" dirty="0"/>
          </a:p>
          <a:p>
            <a:pPr marL="457200" lvl="0" indent="-342900" rtl="0">
              <a:spcBef>
                <a:spcPts val="0"/>
              </a:spcBef>
              <a:buClr>
                <a:srgbClr val="0069AD"/>
              </a:buClr>
              <a:buSzPct val="100000"/>
              <a:buFont typeface="Noto Symbol"/>
              <a:buChar char="•"/>
            </a:pPr>
            <a:r>
              <a:rPr lang="en" sz="1800" dirty="0"/>
              <a:t>Human motion (Non-verbal communication) is rich in information and understanding it is very important to improve the interaction</a:t>
            </a:r>
            <a:r>
              <a:rPr lang="en" sz="1800" dirty="0" smtClean="0"/>
              <a:t>.</a:t>
            </a:r>
          </a:p>
          <a:p>
            <a:pPr marL="857250" lvl="1" indent="-342900">
              <a:buClr>
                <a:srgbClr val="0069AD"/>
              </a:buClr>
              <a:buSzPct val="100000"/>
              <a:buFont typeface="Noto Symbol"/>
              <a:buChar char="•"/>
            </a:pPr>
            <a:r>
              <a:rPr lang="en" sz="1800" dirty="0" smtClean="0"/>
              <a:t>Motion conveys intention, health, emotion etc.,</a:t>
            </a:r>
          </a:p>
          <a:p>
            <a:pPr marL="857250" lvl="1" indent="-342900">
              <a:buClr>
                <a:srgbClr val="0069AD"/>
              </a:buClr>
              <a:buSzPct val="100000"/>
              <a:buFont typeface="Noto Symbol"/>
              <a:buChar char="•"/>
            </a:pPr>
            <a:endParaRPr lang="en" sz="1800" dirty="0"/>
          </a:p>
          <a:p>
            <a:pPr marL="457200" lvl="0" indent="-342900" rtl="0">
              <a:spcBef>
                <a:spcPts val="0"/>
              </a:spcBef>
              <a:buClr>
                <a:srgbClr val="0069AD"/>
              </a:buClr>
              <a:buSzPct val="100000"/>
              <a:buFont typeface="Noto Symbol"/>
              <a:buChar char="•"/>
            </a:pPr>
            <a:r>
              <a:rPr lang="en" sz="1800" dirty="0" smtClean="0"/>
              <a:t>Existing tools for designing HRI scenarios and robot behaviors are not scalable and requires skilled roboticians’ assistance</a:t>
            </a:r>
          </a:p>
          <a:p>
            <a:pPr marL="457200" lvl="0" indent="-342900" rtl="0">
              <a:spcBef>
                <a:spcPts val="0"/>
              </a:spcBef>
              <a:buClr>
                <a:srgbClr val="0069AD"/>
              </a:buClr>
              <a:buSzPct val="100000"/>
              <a:buFont typeface="Noto Symbol"/>
              <a:buChar char="•"/>
            </a:pPr>
            <a:endParaRPr lang="en" sz="1800" dirty="0"/>
          </a:p>
          <a:p>
            <a:pPr marL="457200" lvl="0" indent="-342900" rtl="0">
              <a:spcBef>
                <a:spcPts val="0"/>
              </a:spcBef>
              <a:buClr>
                <a:srgbClr val="0069AD"/>
              </a:buClr>
              <a:buSzPct val="100000"/>
              <a:buFont typeface="Noto Symbol"/>
              <a:buChar char="•"/>
            </a:pPr>
            <a:r>
              <a:rPr lang="en" sz="1800" b="1" dirty="0" smtClean="0">
                <a:solidFill>
                  <a:srgbClr val="00B050"/>
                </a:solidFill>
              </a:rPr>
              <a:t>Goal</a:t>
            </a:r>
            <a:r>
              <a:rPr lang="en" sz="1800" dirty="0" smtClean="0"/>
              <a:t> : To develop an experimental platform which </a:t>
            </a:r>
          </a:p>
          <a:p>
            <a:pPr marL="857250" lvl="1" indent="-342900">
              <a:buClr>
                <a:srgbClr val="0069AD"/>
              </a:buClr>
              <a:buSzPct val="100000"/>
              <a:buFont typeface="Noto Symbol"/>
              <a:buChar char="•"/>
            </a:pPr>
            <a:r>
              <a:rPr lang="en" sz="1800" dirty="0" smtClean="0"/>
              <a:t>Facilitate interaction based on human motion </a:t>
            </a:r>
          </a:p>
          <a:p>
            <a:pPr marL="857250" lvl="1" indent="-342900">
              <a:buClr>
                <a:srgbClr val="0069AD"/>
              </a:buClr>
              <a:buSzPct val="100000"/>
              <a:buFont typeface="Noto Symbol"/>
              <a:buChar char="•"/>
            </a:pPr>
            <a:r>
              <a:rPr lang="en" sz="1800" dirty="0" smtClean="0"/>
              <a:t>Easy to design and execute interaction scenarios</a:t>
            </a:r>
            <a:endParaRPr lang="en" sz="1800" dirty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-53158" y="-4665"/>
            <a:ext cx="91971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   Problem </a:t>
            </a:r>
            <a:r>
              <a:rPr lang="en" dirty="0"/>
              <a:t>Statement(s)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-53158" y="851144"/>
            <a:ext cx="9197100" cy="408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475" y="766401"/>
            <a:ext cx="8129846" cy="4099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-53873" y="7458"/>
            <a:ext cx="9197999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   Summary on Bibliographic study</a:t>
            </a:r>
            <a:endParaRPr lang="en" dirty="0"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-45851" y="869283"/>
            <a:ext cx="4527899" cy="4054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dirty="0" smtClean="0"/>
              <a:t> </a:t>
            </a:r>
            <a:r>
              <a:rPr lang="en" b="1" dirty="0" smtClean="0"/>
              <a:t>Motion capture</a:t>
            </a:r>
            <a:r>
              <a:rPr lang="en" dirty="0" smtClean="0"/>
              <a:t>:</a:t>
            </a:r>
          </a:p>
          <a:p>
            <a:pPr lvl="1"/>
            <a:r>
              <a:rPr lang="en" dirty="0" smtClean="0"/>
              <a:t> Stereophotogrammetric system, Monocular Cameras, IMU, </a:t>
            </a:r>
            <a:r>
              <a:rPr lang="en" b="1" dirty="0" smtClean="0">
                <a:solidFill>
                  <a:srgbClr val="00B050"/>
                </a:solidFill>
              </a:rPr>
              <a:t>RGB-D Cameras</a:t>
            </a:r>
            <a:r>
              <a:rPr lang="en" dirty="0" smtClean="0"/>
              <a:t> (Kinect V2)</a:t>
            </a:r>
          </a:p>
          <a:p>
            <a:pPr>
              <a:spcBef>
                <a:spcPts val="0"/>
              </a:spcBef>
              <a:buNone/>
            </a:pPr>
            <a:endParaRPr lang="en" dirty="0" smtClean="0"/>
          </a:p>
          <a:p>
            <a:r>
              <a:rPr lang="en" b="1" dirty="0" smtClean="0"/>
              <a:t> Localization:</a:t>
            </a:r>
          </a:p>
          <a:p>
            <a:pPr lvl="1"/>
            <a:r>
              <a:rPr lang="en" b="1" dirty="0"/>
              <a:t> </a:t>
            </a:r>
            <a:r>
              <a:rPr lang="en" b="1" dirty="0" smtClean="0">
                <a:solidFill>
                  <a:srgbClr val="00B050"/>
                </a:solidFill>
              </a:rPr>
              <a:t>Marker based approaches</a:t>
            </a:r>
            <a:r>
              <a:rPr lang="en" dirty="0" smtClean="0"/>
              <a:t>, Point cloud library algorithms (Monte carlo localization)</a:t>
            </a:r>
            <a:endParaRPr lang="en" dirty="0"/>
          </a:p>
          <a:p>
            <a:pPr>
              <a:spcBef>
                <a:spcPts val="0"/>
              </a:spcBef>
              <a:buNone/>
            </a:pPr>
            <a:endParaRPr lang="en" dirty="0" smtClean="0"/>
          </a:p>
          <a:p>
            <a:r>
              <a:rPr lang="en" dirty="0"/>
              <a:t> </a:t>
            </a:r>
            <a:r>
              <a:rPr lang="en" b="1" dirty="0" smtClean="0"/>
              <a:t>Designing behaviors:</a:t>
            </a:r>
          </a:p>
          <a:p>
            <a:pPr lvl="1"/>
            <a:r>
              <a:rPr lang="en" b="1" dirty="0"/>
              <a:t> </a:t>
            </a:r>
            <a:r>
              <a:rPr lang="en" dirty="0" smtClean="0"/>
              <a:t>ROS, Choregraphe, Task Description Language, URBI, Microsoft Robotics Developer studio, </a:t>
            </a:r>
            <a:r>
              <a:rPr lang="en" b="1" dirty="0" smtClean="0">
                <a:solidFill>
                  <a:srgbClr val="00B050"/>
                </a:solidFill>
              </a:rPr>
              <a:t>Target Drives Means?</a:t>
            </a:r>
          </a:p>
          <a:p>
            <a:pPr>
              <a:spcBef>
                <a:spcPts val="0"/>
              </a:spcBef>
              <a:buNone/>
            </a:pPr>
            <a:endParaRPr lang="en" dirty="0" smtClean="0"/>
          </a:p>
          <a:p>
            <a:r>
              <a:rPr lang="en" b="1" dirty="0" smtClean="0"/>
              <a:t> Evaluation techniques:</a:t>
            </a:r>
          </a:p>
          <a:p>
            <a:pPr lvl="1"/>
            <a:r>
              <a:rPr lang="en" b="1" dirty="0"/>
              <a:t> </a:t>
            </a:r>
            <a:r>
              <a:rPr lang="en" b="1" dirty="0" smtClean="0"/>
              <a:t>Self-assessment</a:t>
            </a:r>
            <a:r>
              <a:rPr lang="en" dirty="0" smtClean="0"/>
              <a:t>, Interviews, </a:t>
            </a:r>
            <a:r>
              <a:rPr lang="en" b="1" dirty="0" smtClean="0"/>
              <a:t>Behavioral measures</a:t>
            </a:r>
            <a:r>
              <a:rPr lang="en" dirty="0" smtClean="0"/>
              <a:t>, Psychophysiolgy measures, Task performance metrics</a:t>
            </a:r>
            <a:endParaRPr lang="en" b="1" dirty="0"/>
          </a:p>
        </p:txBody>
      </p:sp>
      <p:sp>
        <p:nvSpPr>
          <p:cNvPr id="120" name="Shape 120"/>
          <p:cNvSpPr txBox="1">
            <a:spLocks noGrp="1"/>
          </p:cNvSpPr>
          <p:nvPr>
            <p:ph type="body" idx="2"/>
          </p:nvPr>
        </p:nvSpPr>
        <p:spPr>
          <a:xfrm>
            <a:off x="4616116" y="869283"/>
            <a:ext cx="4527899" cy="4054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Initial Proposal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362" y="1210427"/>
            <a:ext cx="3128663" cy="3485739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4876243" y="1928813"/>
            <a:ext cx="4007644" cy="1978817"/>
          </a:xfrm>
          <a:prstGeom prst="rect">
            <a:avLst/>
          </a:prstGeom>
          <a:solidFill>
            <a:schemeClr val="accent1">
              <a:lumMod val="20000"/>
              <a:lumOff val="80000"/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Platform infrastructure design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Distributed nodes</a:t>
            </a:r>
          </a:p>
          <a:p>
            <a:pPr lvl="2"/>
            <a:r>
              <a:rPr lang="en-US" dirty="0" smtClean="0"/>
              <a:t> Achieved using </a:t>
            </a:r>
            <a:r>
              <a:rPr lang="en-US" dirty="0" err="1" smtClean="0"/>
              <a:t>ZeroMQ</a:t>
            </a:r>
            <a:r>
              <a:rPr lang="en-US" dirty="0" smtClean="0"/>
              <a:t> (TCP, UDP, IPC)</a:t>
            </a:r>
          </a:p>
          <a:p>
            <a:pPr lvl="2"/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smtClean="0"/>
              <a:t>Transparent messaging protocol that enables good interoperability</a:t>
            </a:r>
          </a:p>
          <a:p>
            <a:pPr lvl="2"/>
            <a:r>
              <a:rPr lang="en-US" dirty="0" smtClean="0"/>
              <a:t> Google protocol buffers. Many primitive messages are imported from Gazebo</a:t>
            </a:r>
          </a:p>
          <a:p>
            <a:pPr lvl="2"/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smtClean="0"/>
              <a:t>Visualization capability</a:t>
            </a:r>
          </a:p>
          <a:p>
            <a:pPr lvl="2"/>
            <a:r>
              <a:rPr lang="en-US" dirty="0"/>
              <a:t> </a:t>
            </a:r>
            <a:r>
              <a:rPr lang="en-US" dirty="0" err="1" smtClean="0"/>
              <a:t>OpenRAVE</a:t>
            </a:r>
            <a:r>
              <a:rPr lang="en-US" dirty="0" smtClean="0"/>
              <a:t> – Open source robotics planning / simulation framework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 Visual Programming/ Natural language description of behaviors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Under investigation </a:t>
            </a:r>
            <a:endParaRPr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Software design concept</a:t>
            </a:r>
            <a:endParaRPr 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6426127" y="2023121"/>
            <a:ext cx="907875" cy="4389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Behavior designer</a:t>
            </a:r>
            <a:endParaRPr lang="en-US" sz="1200" dirty="0"/>
          </a:p>
        </p:txBody>
      </p:sp>
      <p:sp>
        <p:nvSpPr>
          <p:cNvPr id="6" name="角丸四角形 5"/>
          <p:cNvSpPr/>
          <p:nvPr/>
        </p:nvSpPr>
        <p:spPr>
          <a:xfrm>
            <a:off x="6361095" y="2695807"/>
            <a:ext cx="1037937" cy="5483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Behavior Execution engine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40721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-53873" y="7458"/>
            <a:ext cx="9197999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   Localization</a:t>
            </a:r>
            <a:endParaRPr lang="en" dirty="0"/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-45851" y="869283"/>
            <a:ext cx="4527899" cy="4054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8" name="Shape 138"/>
          <p:cNvSpPr txBox="1">
            <a:spLocks noGrp="1"/>
          </p:cNvSpPr>
          <p:nvPr>
            <p:ph type="body" idx="2"/>
          </p:nvPr>
        </p:nvSpPr>
        <p:spPr>
          <a:xfrm>
            <a:off x="4616116" y="869283"/>
            <a:ext cx="4527899" cy="4054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Algorithm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latex algo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init: marker size, cube size, marker top frame pose mapping, torso to head kinematic model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do: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sensor data process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compute top frame in world coordinate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compute top frame in torso coordinate (head joint,yaw)</a:t>
            </a:r>
          </a:p>
          <a:p>
            <a:pPr marL="254000" indent="0" rtl="0">
              <a:spcBef>
                <a:spcPts val="0"/>
              </a:spcBef>
              <a:buNone/>
            </a:pPr>
            <a:r>
              <a:rPr lang="en"/>
              <a:t>compute torso in world coordinate</a:t>
            </a:r>
          </a:p>
          <a:p>
            <a:pPr marL="254000" indent="0" rtl="0">
              <a:spcBef>
                <a:spcPts val="0"/>
              </a:spcBef>
              <a:buNone/>
            </a:pPr>
            <a:r>
              <a:rPr lang="en"/>
              <a:t>end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139" name="Shape 139"/>
          <p:cNvGrpSpPr/>
          <p:nvPr/>
        </p:nvGrpSpPr>
        <p:grpSpPr>
          <a:xfrm>
            <a:off x="1364825" y="3205775"/>
            <a:ext cx="911850" cy="1576250"/>
            <a:chOff x="6592700" y="3185825"/>
            <a:chExt cx="911850" cy="1576250"/>
          </a:xfrm>
        </p:grpSpPr>
        <p:pic>
          <p:nvPicPr>
            <p:cNvPr id="140" name="Shape 14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92700" y="3428275"/>
              <a:ext cx="911850" cy="1333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" name="Shape 14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889200" y="3185825"/>
              <a:ext cx="405100" cy="2881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42" name="Shape 1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03729" y="2705362"/>
            <a:ext cx="1282194" cy="695487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 txBox="1"/>
          <p:nvPr/>
        </p:nvSpPr>
        <p:spPr>
          <a:xfrm>
            <a:off x="1480850" y="1170025"/>
            <a:ext cx="1474499" cy="342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dirty="0"/>
              <a:t>Localization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2609275" y="1953725"/>
            <a:ext cx="1474499" cy="552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dirty="0"/>
              <a:t>Kinect Data capture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520075" y="1953712"/>
            <a:ext cx="1323000" cy="552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Robot interface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2218098" y="3360281"/>
            <a:ext cx="1097399" cy="397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200" dirty="0"/>
              <a:t>Visual Link</a:t>
            </a:r>
          </a:p>
        </p:txBody>
      </p:sp>
      <p:cxnSp>
        <p:nvCxnSpPr>
          <p:cNvPr id="147" name="Shape 147"/>
          <p:cNvCxnSpPr>
            <a:stCxn id="142" idx="1"/>
            <a:endCxn id="141" idx="3"/>
          </p:cNvCxnSpPr>
          <p:nvPr/>
        </p:nvCxnSpPr>
        <p:spPr>
          <a:xfrm rot="10800000" flipV="1">
            <a:off x="2066425" y="3053106"/>
            <a:ext cx="637304" cy="296732"/>
          </a:xfrm>
          <a:prstGeom prst="bentConnector3">
            <a:avLst>
              <a:gd name="adj1" fmla="val 50000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48" name="Shape 148"/>
          <p:cNvCxnSpPr>
            <a:endCxn id="140" idx="1"/>
          </p:cNvCxnSpPr>
          <p:nvPr/>
        </p:nvCxnSpPr>
        <p:spPr>
          <a:xfrm rot="-5400000" flipH="1">
            <a:off x="473525" y="3223825"/>
            <a:ext cx="1598700" cy="183900"/>
          </a:xfrm>
          <a:prstGeom prst="bentConnector2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49" name="Shape 149"/>
          <p:cNvSpPr txBox="1"/>
          <p:nvPr/>
        </p:nvSpPr>
        <p:spPr>
          <a:xfrm>
            <a:off x="106025" y="3003350"/>
            <a:ext cx="1097399" cy="397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Ethernet</a:t>
            </a:r>
          </a:p>
        </p:txBody>
      </p:sp>
      <p:cxnSp>
        <p:nvCxnSpPr>
          <p:cNvPr id="150" name="Shape 150"/>
          <p:cNvCxnSpPr>
            <a:stCxn id="142" idx="0"/>
            <a:endCxn id="144" idx="2"/>
          </p:cNvCxnSpPr>
          <p:nvPr/>
        </p:nvCxnSpPr>
        <p:spPr>
          <a:xfrm flipV="1">
            <a:off x="3344826" y="2505725"/>
            <a:ext cx="1699" cy="199637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51" name="Shape 151"/>
          <p:cNvSpPr txBox="1"/>
          <p:nvPr/>
        </p:nvSpPr>
        <p:spPr>
          <a:xfrm>
            <a:off x="3365587" y="2479020"/>
            <a:ext cx="1097399" cy="397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USB3</a:t>
            </a:r>
          </a:p>
        </p:txBody>
      </p:sp>
      <p:cxnSp>
        <p:nvCxnSpPr>
          <p:cNvPr id="152" name="Shape 152"/>
          <p:cNvCxnSpPr>
            <a:stCxn id="144" idx="0"/>
            <a:endCxn id="143" idx="2"/>
          </p:cNvCxnSpPr>
          <p:nvPr/>
        </p:nvCxnSpPr>
        <p:spPr>
          <a:xfrm rot="5400000" flipH="1">
            <a:off x="2561724" y="1168925"/>
            <a:ext cx="441300" cy="1128300"/>
          </a:xfrm>
          <a:prstGeom prst="bentConnector3">
            <a:avLst>
              <a:gd name="adj1" fmla="val 50011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53" name="Shape 153"/>
          <p:cNvCxnSpPr>
            <a:stCxn id="143" idx="2"/>
            <a:endCxn id="145" idx="0"/>
          </p:cNvCxnSpPr>
          <p:nvPr/>
        </p:nvCxnSpPr>
        <p:spPr>
          <a:xfrm rot="5400000">
            <a:off x="1479199" y="1214725"/>
            <a:ext cx="441300" cy="1036500"/>
          </a:xfrm>
          <a:prstGeom prst="bentConnector3">
            <a:avLst>
              <a:gd name="adj1" fmla="val 50010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" name="稲妻 2"/>
          <p:cNvSpPr/>
          <p:nvPr/>
        </p:nvSpPr>
        <p:spPr>
          <a:xfrm rot="17319945">
            <a:off x="2909931" y="1102001"/>
            <a:ext cx="449370" cy="312475"/>
          </a:xfrm>
          <a:prstGeom prst="lightningBol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hape 151"/>
          <p:cNvSpPr txBox="1"/>
          <p:nvPr/>
        </p:nvSpPr>
        <p:spPr>
          <a:xfrm>
            <a:off x="3321442" y="960425"/>
            <a:ext cx="1097399" cy="397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6D Pose of robot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Localization - Results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54000" indent="0">
              <a:buNone/>
            </a:pPr>
            <a:r>
              <a:rPr lang="en-US" dirty="0"/>
              <a:t>Localization in XZ Plane (Top view)</a:t>
            </a:r>
          </a:p>
          <a:p>
            <a:pPr marL="254000" indent="0">
              <a:buNone/>
            </a:pPr>
            <a:endParaRPr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14" y="1249292"/>
            <a:ext cx="2447313" cy="2371723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859" y="2589043"/>
            <a:ext cx="2653211" cy="2334440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2772050" y="2281266"/>
            <a:ext cx="1598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Localization in 3D</a:t>
            </a:r>
            <a:endParaRPr 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798214" y="3653108"/>
            <a:ext cx="839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KINECT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62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VLab_ppt_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475</Words>
  <Application>Microsoft Office PowerPoint</Application>
  <PresentationFormat>画面に合わせる (16:9)</PresentationFormat>
  <Paragraphs>107</Paragraphs>
  <Slides>9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Noto Symbol</vt:lpstr>
      <vt:lpstr>Questrial</vt:lpstr>
      <vt:lpstr>Arial</vt:lpstr>
      <vt:lpstr>Calibri</vt:lpstr>
      <vt:lpstr>GVLab_ppt_template</vt:lpstr>
      <vt:lpstr>Developing an experimental platform for Human Robot Interaction based on human motion </vt:lpstr>
      <vt:lpstr>   Human Robot Interaction (HRI) and Social Robots</vt:lpstr>
      <vt:lpstr>   Where is HRI now?</vt:lpstr>
      <vt:lpstr>   Motivation(s)</vt:lpstr>
      <vt:lpstr>   Problem Statement(s)</vt:lpstr>
      <vt:lpstr>   Summary on Bibliographic study</vt:lpstr>
      <vt:lpstr>   Platform infrastructure design</vt:lpstr>
      <vt:lpstr>   Localization</vt:lpstr>
      <vt:lpstr>   Localization - Results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an experimental platform for Human Robot Interaction based on human motion </dc:title>
  <cp:lastModifiedBy>GVlab</cp:lastModifiedBy>
  <cp:revision>17</cp:revision>
  <dcterms:modified xsi:type="dcterms:W3CDTF">2015-04-19T04:07:39Z</dcterms:modified>
</cp:coreProperties>
</file>